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56" r:id="rId2"/>
    <p:sldId id="343" r:id="rId3"/>
    <p:sldId id="345" r:id="rId4"/>
    <p:sldId id="351" r:id="rId5"/>
    <p:sldId id="352" r:id="rId6"/>
    <p:sldId id="353" r:id="rId7"/>
    <p:sldId id="354" r:id="rId8"/>
    <p:sldId id="355" r:id="rId9"/>
    <p:sldId id="346" r:id="rId10"/>
    <p:sldId id="338" r:id="rId11"/>
    <p:sldId id="342" r:id="rId12"/>
    <p:sldId id="348" r:id="rId13"/>
  </p:sldIdLst>
  <p:sldSz cx="9144000" cy="6858000" type="screen4x3"/>
  <p:notesSz cx="6662738" cy="98329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993300"/>
    <a:srgbClr val="CC3300"/>
    <a:srgbClr val="FF3399"/>
    <a:srgbClr val="FF0000"/>
    <a:srgbClr val="003300"/>
    <a:srgbClr val="33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66" d="100"/>
          <a:sy n="66" d="100"/>
        </p:scale>
        <p:origin x="-1662" y="-954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13338" y="9417050"/>
            <a:ext cx="15494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C055E189-4F2F-4981-A11B-FC1FF2136E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 b="1">
                <a:solidFill>
                  <a:srgbClr val="FF3300"/>
                </a:solidFill>
                <a:effectLst/>
              </a:defRPr>
            </a:lvl1pPr>
          </a:lstStyle>
          <a:p>
            <a:r>
              <a:rPr lang="en-US" altLang="en-US"/>
              <a:t>UAE-E-Gen-Intro-mod</a:t>
            </a:r>
          </a:p>
        </p:txBody>
      </p:sp>
    </p:spTree>
    <p:extLst>
      <p:ext uri="{BB962C8B-B14F-4D97-AF65-F5344CB8AC3E}">
        <p14:creationId xmlns:p14="http://schemas.microsoft.com/office/powerpoint/2010/main" val="4070480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849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en-US"/>
              <a:t>UAE-E-Gen-Intro-mod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177" tIns="45088" rIns="90177" bIns="4508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801EF64-511C-43C0-BF91-B25CFA00D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7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4713" y="738188"/>
            <a:ext cx="4913312" cy="3684587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4363"/>
          </a:xfrm>
        </p:spPr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8188"/>
            <a:ext cx="4914900" cy="3686175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4363"/>
          </a:xfrm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altLang="en-US" sz="900" i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73125" y="738188"/>
            <a:ext cx="4914900" cy="3686175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436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842C0C-46A1-42DA-BE5B-840818BFA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085718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0629FA-F283-48BD-8844-4D6866BE0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75673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5326FB-690F-46AA-8508-62666E88B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15389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67127-4489-4873-A60B-063EC1C19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15375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D91265-6635-4EE1-B6C6-E4ECCADE2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828297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476962-317F-4375-8A4B-13F5C6B53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394949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2D2583-64F2-4903-BBA8-8135ADF93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74380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52796-7961-45D7-BDE8-A2BD6D9A8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14783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BDB08B-7224-4593-8BC3-1CC72551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11290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C8FADE-10E0-473A-8C3F-871E3752D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93626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B92590-3546-44AE-A3D7-58C7019E5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74701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55700"/>
            <a:ext cx="77724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2"/>
                </a:solidFill>
                <a:effectLst/>
              </a:defRPr>
            </a:lvl1pPr>
          </a:lstStyle>
          <a:p>
            <a:fld id="{CFB8E0E3-4217-41B3-BC1D-A7433788A5A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37253" name="Picture 5" descr="bottombar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224588"/>
            <a:ext cx="4638675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7254" name="Picture 6" descr="cites college large t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196013"/>
            <a:ext cx="1676400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5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5000"/>
        </a:spcBef>
        <a:spcAft>
          <a:spcPct val="15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5000"/>
        </a:spcBef>
        <a:spcAft>
          <a:spcPct val="1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55000"/>
        </a:spcBef>
        <a:spcAft>
          <a:spcPct val="1500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58EAF-2535-4A63-B205-ED76D8092A3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048000" y="3429000"/>
            <a:ext cx="5867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30000"/>
              </a:spcBef>
              <a:spcAft>
                <a:spcPct val="5000"/>
              </a:spcAft>
            </a:pPr>
            <a:r>
              <a:rPr lang="en-US" altLang="en-US" sz="4000" b="1">
                <a:solidFill>
                  <a:srgbClr val="000099"/>
                </a:solidFill>
                <a:effectLst/>
              </a:rPr>
              <a:t>Roles and tasks of the Scientific Authority</a:t>
            </a:r>
          </a:p>
          <a:p>
            <a:pPr algn="r" eaLnBrk="1" hangingPunct="1">
              <a:spcBef>
                <a:spcPct val="30000"/>
              </a:spcBef>
              <a:spcAft>
                <a:spcPct val="5000"/>
              </a:spcAft>
            </a:pPr>
            <a:endParaRPr lang="en-US" altLang="en-US" b="1">
              <a:solidFill>
                <a:srgbClr val="000099"/>
              </a:solidFill>
              <a:effectLst/>
            </a:endParaRPr>
          </a:p>
        </p:txBody>
      </p:sp>
      <p:pic>
        <p:nvPicPr>
          <p:cNvPr id="439299" name="Picture 3" descr="UN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76200"/>
            <a:ext cx="623888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5732463" y="180975"/>
            <a:ext cx="330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5000"/>
              </a:spcAft>
            </a:pPr>
            <a:r>
              <a:rPr lang="en-US" altLang="en-US" b="1">
                <a:effectLst/>
              </a:rPr>
              <a:t>CITES Secretariat</a:t>
            </a:r>
            <a:endParaRPr lang="en-US" altLang="en-US" sz="2000" b="1">
              <a:effectLst/>
            </a:endParaRPr>
          </a:p>
        </p:txBody>
      </p:sp>
      <p:pic>
        <p:nvPicPr>
          <p:cNvPr id="4393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8113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4393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138113"/>
            <a:ext cx="2759075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4393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38463"/>
            <a:ext cx="2711450" cy="278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B918A-954A-4F18-BFDF-7386971BD08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 of Scientific Authorities</a:t>
            </a:r>
            <a:endParaRPr lang="en-US" altLang="en-US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Scientific Authority may exist under various structures:</a:t>
            </a:r>
          </a:p>
          <a:p>
            <a:pPr lvl="1"/>
            <a:r>
              <a:rPr lang="en-US" altLang="en-US" sz="2000"/>
              <a:t>Government agencies</a:t>
            </a:r>
          </a:p>
          <a:p>
            <a:pPr lvl="1"/>
            <a:r>
              <a:rPr lang="en-US" altLang="en-US" sz="2000"/>
              <a:t>Scientific institutions</a:t>
            </a:r>
          </a:p>
          <a:p>
            <a:pPr lvl="1"/>
            <a:r>
              <a:rPr lang="en-US" altLang="en-US" sz="2000"/>
              <a:t>Committees</a:t>
            </a:r>
          </a:p>
          <a:p>
            <a:pPr lvl="1"/>
            <a:r>
              <a:rPr lang="en-US" altLang="en-US" sz="2000"/>
              <a:t>Individuals</a:t>
            </a:r>
          </a:p>
          <a:p>
            <a:pPr lvl="1"/>
            <a:r>
              <a:rPr lang="en-US" altLang="en-US" sz="2000"/>
              <a:t>Management Authority is also the Scientific Authority (however, Resolution Conf. 10.3 recommends that:  </a:t>
            </a:r>
            <a:r>
              <a:rPr lang="en-US" altLang="en-US" sz="2000" i="1"/>
              <a:t>all Parties designate Scientific Authorities independent from Management Authorities)</a:t>
            </a:r>
          </a:p>
          <a:p>
            <a:pPr lvl="1"/>
            <a:r>
              <a:rPr lang="en-US" altLang="en-US" sz="2000"/>
              <a:t>Supra-national Scientific Authority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32B5E-3E6B-4005-9DF2-AE63D54B6E9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06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Responsibilities of the</a:t>
            </a:r>
            <a:r>
              <a:rPr lang="en-US" altLang="en-US"/>
              <a:t> Party</a:t>
            </a:r>
          </a:p>
        </p:txBody>
      </p:sp>
      <p:sp>
        <p:nvSpPr>
          <p:cNvPr id="41063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Every</a:t>
            </a:r>
            <a:r>
              <a:rPr lang="en-GB" altLang="en-US" sz="2400"/>
              <a:t> Party should ensure that when a Scientific Authority is designated, it is in a position to </a:t>
            </a:r>
            <a:r>
              <a:rPr lang="en-US" altLang="en-US" sz="2400"/>
              <a:t>carry out </a:t>
            </a:r>
            <a:r>
              <a:rPr lang="en-US" altLang="en-US" sz="2400" u="sng">
                <a:solidFill>
                  <a:schemeClr val="accent2"/>
                </a:solidFill>
              </a:rPr>
              <a:t>all </a:t>
            </a:r>
            <a:r>
              <a:rPr lang="en-US" altLang="en-US" sz="2400"/>
              <a:t>of </a:t>
            </a:r>
            <a:r>
              <a:rPr lang="en-GB" altLang="en-US" sz="2400"/>
              <a:t>its tasks</a:t>
            </a:r>
          </a:p>
          <a:p>
            <a:r>
              <a:rPr lang="en-US" altLang="en-US" sz="2400"/>
              <a:t>Every</a:t>
            </a:r>
            <a:r>
              <a:rPr lang="en-GB" altLang="en-US" sz="2400"/>
              <a:t> Party should provide logistical and financial support to enable </a:t>
            </a:r>
            <a:r>
              <a:rPr lang="en-US" altLang="en-US" sz="2400"/>
              <a:t>its</a:t>
            </a:r>
            <a:r>
              <a:rPr lang="en-GB" altLang="en-US" sz="2400"/>
              <a:t> Scientific Authorities to do their work</a:t>
            </a:r>
            <a:endParaRPr lang="en-US" altLang="en-US" sz="2400"/>
          </a:p>
        </p:txBody>
      </p:sp>
      <p:pic>
        <p:nvPicPr>
          <p:cNvPr id="410631" name="Picture 7" descr="Priodo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63246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036DE-F611-4E06-8E21-7C3A1B9655EA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425986" name="Picture 2" descr="tus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33800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tusker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3748088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8" name="Picture 4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328988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9" name="Picture 5" descr="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2740025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0" name="Picture 6" descr="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36220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1" name="Picture 7" descr="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200400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2" name="Picture 8" descr="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2862263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5993" name="Rectangle 9"/>
          <p:cNvSpPr>
            <a:spLocks noChangeArrowheads="1"/>
          </p:cNvSpPr>
          <p:nvPr/>
        </p:nvSpPr>
        <p:spPr bwMode="auto">
          <a:xfrm>
            <a:off x="990600" y="1981200"/>
            <a:ext cx="37242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accent2"/>
                </a:solidFill>
                <a:latin typeface="Arial" charset="0"/>
              </a:defRPr>
            </a:lvl1pPr>
            <a:lvl2pPr>
              <a:defRPr sz="3200">
                <a:solidFill>
                  <a:schemeClr val="accent2"/>
                </a:solidFill>
                <a:latin typeface="Arial" charset="0"/>
              </a:defRPr>
            </a:lvl2pPr>
            <a:lvl3pPr>
              <a:defRPr sz="3200">
                <a:solidFill>
                  <a:schemeClr val="accent2"/>
                </a:solidFill>
                <a:latin typeface="Arial" charset="0"/>
              </a:defRPr>
            </a:lvl3pPr>
            <a:lvl4pPr>
              <a:defRPr sz="3200">
                <a:solidFill>
                  <a:schemeClr val="accent2"/>
                </a:solidFill>
                <a:latin typeface="Arial" charset="0"/>
              </a:defRPr>
            </a:lvl4pPr>
            <a:lvl5pPr>
              <a:defRPr sz="3200">
                <a:solidFill>
                  <a:schemeClr val="accent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>
                <a:effectLst/>
              </a:rPr>
              <a:t>CITES Secretariat</a:t>
            </a:r>
            <a:br>
              <a:rPr lang="en-US" altLang="en-US">
                <a:effectLst/>
              </a:rPr>
            </a:br>
            <a:r>
              <a:rPr lang="en-US" altLang="en-US" sz="2800">
                <a:effectLst/>
              </a:rPr>
              <a:t>Geneva </a:t>
            </a:r>
            <a:endParaRPr lang="en-US" altLang="en-US" sz="2800" i="1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617FD-9665-4141-AA4A-E49F9E5298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Roles of the Scientific Authority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Scientific Authority has an important role that is </a:t>
            </a:r>
            <a:r>
              <a:rPr lang="en-US" altLang="en-US" sz="2400" u="sng">
                <a:solidFill>
                  <a:schemeClr val="accent2"/>
                </a:solidFill>
              </a:rPr>
              <a:t>essential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for the effective implementation of CITES, namely to </a:t>
            </a:r>
            <a:r>
              <a:rPr lang="en-US" altLang="en-US" sz="2400" u="sng">
                <a:solidFill>
                  <a:schemeClr val="accent2"/>
                </a:solidFill>
              </a:rPr>
              <a:t>advise</a:t>
            </a:r>
            <a:r>
              <a:rPr lang="en-US" altLang="en-US" sz="2400"/>
              <a:t> the Management Authority whether export of specimens would be detrimental to the survival of the species in the wild</a:t>
            </a:r>
          </a:p>
          <a:p>
            <a:r>
              <a:rPr lang="en-US" altLang="en-US" sz="2400"/>
              <a:t>The Scientific Authority also advises the Management Authority on other scientific matters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A6A46-8B2B-4822-AD00-1C92FE179D8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specifically imposed by the text of the Convention (1):</a:t>
            </a:r>
          </a:p>
          <a:p>
            <a:pPr lvl="1"/>
            <a:r>
              <a:rPr lang="en-US" altLang="en-US" sz="2000"/>
              <a:t>Determination that the export of specimens of species included in Appendices I and II is not detrimental to their survival </a:t>
            </a:r>
          </a:p>
          <a:p>
            <a:pPr lvl="1" algn="r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Article III, paragraph 2.(a)</a:t>
            </a:r>
            <a:br>
              <a:rPr lang="en-US" altLang="en-US" sz="2000">
                <a:solidFill>
                  <a:schemeClr val="accent2"/>
                </a:solidFill>
              </a:rPr>
            </a:br>
            <a:r>
              <a:rPr lang="en-US" altLang="en-US" sz="2000">
                <a:solidFill>
                  <a:schemeClr val="accent2"/>
                </a:solidFill>
              </a:rPr>
              <a:t>Article IV, paragraph 2.(a)</a:t>
            </a:r>
          </a:p>
          <a:p>
            <a:pPr lvl="1"/>
            <a:r>
              <a:rPr lang="en-US" altLang="en-US" sz="2000"/>
              <a:t>Determination that the purpose of the import of specimens of a species included in Appendix I is not detrimental to its survival </a:t>
            </a:r>
          </a:p>
          <a:p>
            <a:pPr lvl="1" algn="r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Article III, paragraph 3.(a)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84973-74DB-49B0-A635-FFE10EC189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specifically imposed by the text of the Convention (2):</a:t>
            </a:r>
          </a:p>
          <a:p>
            <a:pPr lvl="1"/>
            <a:r>
              <a:rPr lang="en-US" altLang="en-US" sz="2000"/>
              <a:t>Determination whether the intended recipient of live Appendix-I specimens is suitably equipped to house and care for them</a:t>
            </a:r>
          </a:p>
          <a:p>
            <a:pPr lvl="1" algn="r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Article III, paragraph 3.(b)</a:t>
            </a:r>
          </a:p>
          <a:p>
            <a:pPr lvl="1"/>
            <a:r>
              <a:rPr lang="en-US" altLang="en-US" sz="2000"/>
              <a:t>Determination whether introduction from the sea would be detrimental to the survival of the species involved </a:t>
            </a:r>
          </a:p>
          <a:p>
            <a:pPr lvl="1" algn="r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Article III, paragraph 5.(a)</a:t>
            </a:r>
            <a:br>
              <a:rPr lang="en-US" altLang="en-US" sz="2000">
                <a:solidFill>
                  <a:schemeClr val="accent2"/>
                </a:solidFill>
              </a:rPr>
            </a:br>
            <a:r>
              <a:rPr lang="en-US" altLang="en-US" sz="2000">
                <a:solidFill>
                  <a:schemeClr val="accent2"/>
                </a:solidFill>
              </a:rPr>
              <a:t>Article IV, paragraph 6.(a)</a:t>
            </a: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11D74-BDF6-478B-A2E3-C021DED6D14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specifically imposed by the text of the Convention (3):</a:t>
            </a:r>
          </a:p>
          <a:p>
            <a:pPr lvl="1"/>
            <a:r>
              <a:rPr lang="en-US" altLang="en-US" sz="2000"/>
              <a:t>Monitor export permits granted and actual exports to ensure that the species is maintained at a level consistent with its role in the ecosystems in which it occurs, and to avoid an Appendix-I listing  </a:t>
            </a:r>
          </a:p>
          <a:p>
            <a:pPr lvl="1" algn="r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Article IV, paragraph 3</a:t>
            </a:r>
          </a:p>
          <a:p>
            <a:pPr lvl="1">
              <a:buFontTx/>
              <a:buNone/>
            </a:pPr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1638300" y="4572000"/>
            <a:ext cx="5905500" cy="604838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55000"/>
              </a:spcBef>
              <a:spcAft>
                <a:spcPct val="1500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55000"/>
              </a:spcBef>
              <a:spcAft>
                <a:spcPct val="15000"/>
              </a:spcAft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55000"/>
              </a:spcBef>
              <a:spcAft>
                <a:spcPct val="1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55000"/>
              </a:spcBef>
              <a:spcAft>
                <a:spcPct val="15000"/>
              </a:spcAft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algn="l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fontAlgn="base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fontAlgn="base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fontAlgn="base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fontAlgn="base">
              <a:spcBef>
                <a:spcPct val="55000"/>
              </a:spcBef>
              <a:spcAft>
                <a:spcPct val="1500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200">
                <a:effectLst/>
              </a:rPr>
              <a:t>This task is frequently ignored!!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D99B7-F7D3-4BCB-9440-01DEC21D65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of the Scientific Authority included in Resolution Conf. 10.3</a:t>
            </a:r>
          </a:p>
          <a:p>
            <a:pPr lvl="1"/>
            <a:r>
              <a:rPr lang="en-US" altLang="en-US" sz="2000"/>
              <a:t>Provide advice as to whether or not scientific institutions seeking registration meet the criteria established in Resolution Conf. 11.15 (Rev. CoP12)</a:t>
            </a:r>
          </a:p>
          <a:p>
            <a:pPr lvl="1"/>
            <a:r>
              <a:rPr lang="en-US" altLang="en-US" sz="2000"/>
              <a:t>Review applications submitted under Article VII, paragraphs 4 or 5 (is the facility capable of captive breeding or artificial propagation?) - also in Resolution Conf. 12.10 (Rev. CoP15)</a:t>
            </a:r>
          </a:p>
          <a:p>
            <a:pPr lvl="1"/>
            <a:r>
              <a:rPr lang="en-US" altLang="en-US" sz="2000"/>
              <a:t>Gather and analyze information on the biological status of species affected by trade to assist in the preparation of proposals to amend the Appendices</a:t>
            </a:r>
          </a:p>
          <a:p>
            <a:pPr lvl="1"/>
            <a:r>
              <a:rPr lang="en-US" altLang="en-US" sz="2000"/>
              <a:t>Review proposals to amend the appendices submitted by other Parties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A778B-4316-46F7-918B-A8E0E265866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of the Scientific Authority included in Resolution Conf. 10.7 (Rev. CoP15)</a:t>
            </a:r>
          </a:p>
          <a:p>
            <a:pPr lvl="1"/>
            <a:r>
              <a:rPr lang="en-US" altLang="en-US" sz="2000"/>
              <a:t>Before making a decision on the disposal of confiscated live specimens, the Management Authority must consult with and obtain advice of its own Scientific Authority</a:t>
            </a:r>
          </a:p>
          <a:p>
            <a:pPr lvl="1"/>
            <a:r>
              <a:rPr lang="en-US" altLang="en-US" sz="2000"/>
              <a:t>The Scientific Authority, in preparing its advice, must follow the guidelines in the two Annexes to Resolution Conf. 10.7 (Rev. CoP15)</a:t>
            </a:r>
          </a:p>
        </p:txBody>
      </p:sp>
      <p:pic>
        <p:nvPicPr>
          <p:cNvPr id="43418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3962400"/>
            <a:ext cx="74866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6769B-11CD-4AF3-9464-EAEFDE6B5BF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5700"/>
            <a:ext cx="7848600" cy="5016500"/>
          </a:xfrm>
        </p:spPr>
        <p:txBody>
          <a:bodyPr/>
          <a:lstStyle/>
          <a:p>
            <a:r>
              <a:rPr lang="en-US" altLang="en-US" sz="2400"/>
              <a:t>Tasks of the Scientific Authority included in Resolution Conf. 12.11 (Rev. CoP16)</a:t>
            </a:r>
          </a:p>
          <a:p>
            <a:pPr lvl="1"/>
            <a:r>
              <a:rPr lang="en-US" altLang="en-US" sz="2000"/>
              <a:t>Interpretation of listings </a:t>
            </a:r>
          </a:p>
          <a:p>
            <a:pPr lvl="1"/>
            <a:r>
              <a:rPr lang="en-US" altLang="en-US" sz="2000"/>
              <a:t>Consultation with the Animals or Plant Committees as appropriate</a:t>
            </a:r>
          </a:p>
          <a:p>
            <a:pPr lvl="1"/>
            <a:r>
              <a:rPr lang="en-US" altLang="en-US" sz="2000"/>
              <a:t>Identification of nomenclatural issues that may warrant further review by the appropriate CITES committee and preparation of proposals to amend the Appendices if appropriate</a:t>
            </a:r>
          </a:p>
          <a:p>
            <a:pPr lvl="1"/>
            <a:r>
              <a:rPr lang="en-US" altLang="en-US" sz="2000"/>
              <a:t>Support and cooperation in the development and maintenance of checklists</a:t>
            </a:r>
          </a:p>
          <a:p>
            <a:pPr lvl="1"/>
            <a:endParaRPr lang="en-US" altLang="en-US" sz="20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847C0-5764-4DC5-87C2-A0AA1AEFD1D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Tasks of the Scientific Authority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cs typeface="Arial" charset="0"/>
              </a:rPr>
              <a:t>Tasks related to implementation at the national level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000">
                <a:cs typeface="Arial" charset="0"/>
              </a:rPr>
              <a:t>Identification of specimens</a:t>
            </a:r>
          </a:p>
          <a:p>
            <a:pPr lvl="1"/>
            <a:r>
              <a:rPr lang="en-US" altLang="en-US" sz="2000">
                <a:cs typeface="Arial" charset="0"/>
              </a:rPr>
              <a:t>Determining the national status of CITES species</a:t>
            </a:r>
          </a:p>
          <a:p>
            <a:pPr lvl="1"/>
            <a:r>
              <a:rPr lang="en-US" altLang="en-US" sz="2000">
                <a:cs typeface="Arial" charset="0"/>
              </a:rPr>
              <a:t>Working with the Animals and Plants Committees of CITES</a:t>
            </a:r>
          </a:p>
        </p:txBody>
      </p:sp>
      <p:pic>
        <p:nvPicPr>
          <p:cNvPr id="417796" name="Picture 4" descr="Cats Os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352800" cy="25146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-CITES and timber-29-01-08">
  <a:themeElements>
    <a:clrScheme name="1_E-CITES and timber-29-01-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E-CITES and timber-29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E-CITES and timber-29-01-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-CITES and timber-29-01-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-CITES and timber-29-01-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E-CITESNEW_2010</Template>
  <TotalTime>243</TotalTime>
  <Words>521</Words>
  <Application>Microsoft Office PowerPoint</Application>
  <PresentationFormat>On-screen Show (4:3)</PresentationFormat>
  <Paragraphs>67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1_E-CITES and timber-29-01-08</vt:lpstr>
      <vt:lpstr>PowerPoint Presentation</vt:lpstr>
      <vt:lpstr>Roles of the Scientific Authority</vt:lpstr>
      <vt:lpstr>Tasks of the Scientific Authority</vt:lpstr>
      <vt:lpstr>Tasks of the Scientific Authority</vt:lpstr>
      <vt:lpstr>Tasks of the Scientific Authority</vt:lpstr>
      <vt:lpstr>Tasks of the Scientific Authority</vt:lpstr>
      <vt:lpstr>Tasks of the Scientific Authority</vt:lpstr>
      <vt:lpstr>Tasks of the Scientific Authority</vt:lpstr>
      <vt:lpstr>Tasks of the Scientific Authority</vt:lpstr>
      <vt:lpstr>Structure of Scientific Authorities</vt:lpstr>
      <vt:lpstr>Responsibilities of the Party</vt:lpstr>
      <vt:lpstr>PowerPoint Presentation</vt:lpstr>
    </vt:vector>
  </TitlesOfParts>
  <Company>UNEP/CITES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Scientific Authority</dc:title>
  <dc:creator>CITES Secretariat</dc:creator>
  <cp:lastModifiedBy>Sofie H. FLENSBORG</cp:lastModifiedBy>
  <cp:revision>31</cp:revision>
  <cp:lastPrinted>2000-03-01T19:13:50Z</cp:lastPrinted>
  <dcterms:created xsi:type="dcterms:W3CDTF">2006-11-06T14:41:27Z</dcterms:created>
  <dcterms:modified xsi:type="dcterms:W3CDTF">2017-03-24T16:03:44Z</dcterms:modified>
</cp:coreProperties>
</file>