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56" r:id="rId2"/>
    <p:sldId id="343" r:id="rId3"/>
    <p:sldId id="345" r:id="rId4"/>
    <p:sldId id="351" r:id="rId5"/>
    <p:sldId id="352" r:id="rId6"/>
    <p:sldId id="353" r:id="rId7"/>
    <p:sldId id="354" r:id="rId8"/>
    <p:sldId id="355" r:id="rId9"/>
    <p:sldId id="346" r:id="rId10"/>
    <p:sldId id="338" r:id="rId11"/>
    <p:sldId id="342" r:id="rId12"/>
    <p:sldId id="348" r:id="rId13"/>
  </p:sldIdLst>
  <p:sldSz cx="9144000" cy="6858000" type="screen4x3"/>
  <p:notesSz cx="6662738" cy="9832975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FFFF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00"/>
    <a:srgbClr val="993300"/>
    <a:srgbClr val="CC3300"/>
    <a:srgbClr val="FF3399"/>
    <a:srgbClr val="FF0000"/>
    <a:srgbClr val="003300"/>
    <a:srgbClr val="33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>
        <p:scale>
          <a:sx n="66" d="100"/>
          <a:sy n="66" d="100"/>
        </p:scale>
        <p:origin x="-1662" y="-954"/>
      </p:cViewPr>
      <p:guideLst>
        <p:guide orient="horz" pos="21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13338" y="9417050"/>
            <a:ext cx="154940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177" tIns="45088" rIns="90177" bIns="45088" numCol="1" anchor="b" anchorCtr="0" compatLnSpc="1">
            <a:prstTxWarp prst="textNoShape">
              <a:avLst/>
            </a:prstTxWarp>
          </a:bodyPr>
          <a:lstStyle>
            <a:lvl1pPr algn="r" defTabSz="901700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C055E189-4F2F-4981-A11B-FC1FF2136EF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50000"/>
              </a:spcBef>
              <a:defRPr sz="1200" b="1">
                <a:solidFill>
                  <a:srgbClr val="FF3300"/>
                </a:solidFill>
                <a:effectLst/>
              </a:defRPr>
            </a:lvl1pPr>
          </a:lstStyle>
          <a:p>
            <a:r>
              <a:rPr lang="en-US" altLang="en-US"/>
              <a:t>UAE-E-Gen-Intro-mod</a:t>
            </a:r>
          </a:p>
        </p:txBody>
      </p:sp>
    </p:spTree>
    <p:extLst>
      <p:ext uri="{BB962C8B-B14F-4D97-AF65-F5344CB8AC3E}">
        <p14:creationId xmlns:p14="http://schemas.microsoft.com/office/powerpoint/2010/main" val="4070480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177" tIns="45088" rIns="90177" bIns="45088" numCol="1" anchor="ctr" anchorCtr="0" compatLnSpc="1">
            <a:prstTxWarp prst="textNoShape">
              <a:avLst/>
            </a:prstTxWarp>
          </a:bodyPr>
          <a:lstStyle>
            <a:lvl1pPr algn="l" defTabSz="901700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 alt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5075" y="0"/>
            <a:ext cx="2887663" cy="4921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177" tIns="45088" rIns="90177" bIns="45088" numCol="1" anchor="ctr" anchorCtr="0" compatLnSpc="1">
            <a:prstTxWarp prst="textNoShape">
              <a:avLst/>
            </a:prstTxWarp>
          </a:bodyPr>
          <a:lstStyle>
            <a:lvl1pPr algn="r" defTabSz="901700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 altLang="en-US"/>
          </a:p>
        </p:txBody>
      </p:sp>
      <p:sp>
        <p:nvSpPr>
          <p:cNvPr id="849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70425"/>
            <a:ext cx="4884738" cy="44243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177" tIns="45088" rIns="90177" bIns="45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0850"/>
            <a:ext cx="2887663" cy="4921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177" tIns="45088" rIns="90177" bIns="45088" numCol="1" anchor="b" anchorCtr="0" compatLnSpc="1">
            <a:prstTxWarp prst="textNoShape">
              <a:avLst/>
            </a:prstTxWarp>
          </a:bodyPr>
          <a:lstStyle>
            <a:lvl1pPr algn="l" defTabSz="901700">
              <a:defRPr sz="12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altLang="en-US"/>
              <a:t>UAE-E-Gen-Intro-mod</a:t>
            </a:r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5075" y="9340850"/>
            <a:ext cx="2887663" cy="4921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0177" tIns="45088" rIns="90177" bIns="45088" numCol="1" anchor="b" anchorCtr="0" compatLnSpc="1">
            <a:prstTxWarp prst="textNoShape">
              <a:avLst/>
            </a:prstTxWarp>
          </a:bodyPr>
          <a:lstStyle>
            <a:lvl1pPr algn="r" defTabSz="901700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5801EF64-511C-43C0-BF91-B25CFA00D9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1748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74713" y="738188"/>
            <a:ext cx="4913312" cy="3684587"/>
          </a:xfrm>
          <a:ln/>
        </p:spPr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413" y="4670425"/>
            <a:ext cx="4887912" cy="4424363"/>
          </a:xfrm>
        </p:spPr>
        <p:txBody>
          <a:bodyPr/>
          <a:lstStyle/>
          <a:p>
            <a:endParaRPr lang="es-E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73125" y="738188"/>
            <a:ext cx="4914900" cy="3686175"/>
          </a:xfrm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413" y="4670425"/>
            <a:ext cx="4887912" cy="4424363"/>
          </a:xfrm>
        </p:spPr>
        <p:txBody>
          <a:bodyPr/>
          <a:lstStyle/>
          <a:p>
            <a:pPr marL="228600" indent="-228600">
              <a:lnSpc>
                <a:spcPct val="90000"/>
              </a:lnSpc>
            </a:pPr>
            <a:endParaRPr lang="en-US" altLang="en-US" sz="900" i="1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73125" y="738188"/>
            <a:ext cx="4914900" cy="3686175"/>
          </a:xfrm>
          <a:ln/>
        </p:spPr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413" y="4670425"/>
            <a:ext cx="4887912" cy="4424363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842C0C-46A1-42DA-BE5B-840818BFAC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085718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0629FA-F283-48BD-8844-4D6866BE0D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9756733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15326FB-690F-46AA-8508-62666E88BE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153897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67127-4489-4873-A60B-063EC1C191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1153756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D91265-6635-4EE1-B6C6-E4ECCADE2B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6828297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55700"/>
            <a:ext cx="3810000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3810000" cy="501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6476962-317F-4375-8A4B-13F5C6B535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394949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2D2583-64F2-4903-BBA8-8135ADF93B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9743805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952796-7961-45D7-BDE8-A2BD6D9A80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3147833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BDB08B-7224-4593-8BC3-1CC72551C8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8112905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5C8FADE-10E0-473A-8C3F-871E3752D8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936265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B92590-3546-44AE-A3D7-58C7019E59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747013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72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55700"/>
            <a:ext cx="7772400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43725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34400" y="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accent2"/>
                </a:solidFill>
                <a:effectLst/>
              </a:defRPr>
            </a:lvl1pPr>
          </a:lstStyle>
          <a:p>
            <a:fld id="{CFB8E0E3-4217-41B3-BC1D-A7433788A5A0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437253" name="Picture 5" descr="bottombar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25" y="6224588"/>
            <a:ext cx="4638675" cy="633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7254" name="Picture 6" descr="cites college large trans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" y="6196013"/>
            <a:ext cx="1676400" cy="623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55000"/>
        </a:spcBef>
        <a:spcAft>
          <a:spcPct val="1500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55000"/>
        </a:spcBef>
        <a:spcAft>
          <a:spcPct val="1500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55000"/>
        </a:spcBef>
        <a:spcAft>
          <a:spcPct val="1500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55000"/>
        </a:spcBef>
        <a:spcAft>
          <a:spcPct val="1500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55000"/>
        </a:spcBef>
        <a:spcAft>
          <a:spcPct val="1500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558EAF-2535-4A63-B205-ED76D8092A30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39298" name="Rectangle 2"/>
          <p:cNvSpPr>
            <a:spLocks noChangeArrowheads="1"/>
          </p:cNvSpPr>
          <p:nvPr/>
        </p:nvSpPr>
        <p:spPr bwMode="auto">
          <a:xfrm>
            <a:off x="3048000" y="3429000"/>
            <a:ext cx="58674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  <a:latin typeface="Arial" charset="0"/>
              </a:defRPr>
            </a:lvl1pPr>
            <a:lvl2pPr algn="l">
              <a:defRPr sz="2400">
                <a:solidFill>
                  <a:schemeClr val="tx1"/>
                </a:solidFill>
                <a:latin typeface="Arial" charset="0"/>
              </a:defRPr>
            </a:lvl2pPr>
            <a:lvl3pPr algn="l">
              <a:defRPr sz="2400">
                <a:solidFill>
                  <a:schemeClr val="tx1"/>
                </a:solidFill>
                <a:latin typeface="Arial" charset="0"/>
              </a:defRPr>
            </a:lvl3pPr>
            <a:lvl4pPr algn="l">
              <a:defRPr sz="2400">
                <a:solidFill>
                  <a:schemeClr val="tx1"/>
                </a:solidFill>
                <a:latin typeface="Arial" charset="0"/>
              </a:defRPr>
            </a:lvl4pPr>
            <a:lvl5pPr algn="l">
              <a:defRPr sz="2400">
                <a:solidFill>
                  <a:schemeClr val="tx1"/>
                </a:solidFill>
                <a:latin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30000"/>
              </a:spcBef>
              <a:spcAft>
                <a:spcPct val="5000"/>
              </a:spcAft>
            </a:pPr>
            <a:r>
              <a:rPr lang="en-US" altLang="en-US" sz="4000" b="1">
                <a:solidFill>
                  <a:srgbClr val="000099"/>
                </a:solidFill>
                <a:effectLst/>
              </a:rPr>
              <a:t>Roles and tasks of the Scientific Authority</a:t>
            </a:r>
          </a:p>
          <a:p>
            <a:pPr algn="r" eaLnBrk="1" hangingPunct="1">
              <a:spcBef>
                <a:spcPct val="30000"/>
              </a:spcBef>
              <a:spcAft>
                <a:spcPct val="5000"/>
              </a:spcAft>
            </a:pPr>
            <a:endParaRPr lang="en-US" altLang="en-US" b="1">
              <a:solidFill>
                <a:srgbClr val="000099"/>
              </a:solidFill>
              <a:effectLst/>
            </a:endParaRPr>
          </a:p>
        </p:txBody>
      </p:sp>
      <p:pic>
        <p:nvPicPr>
          <p:cNvPr id="439299" name="Picture 3" descr="UNE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775" y="76200"/>
            <a:ext cx="623888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9300" name="Rectangle 4"/>
          <p:cNvSpPr>
            <a:spLocks noChangeArrowheads="1"/>
          </p:cNvSpPr>
          <p:nvPr/>
        </p:nvSpPr>
        <p:spPr bwMode="auto">
          <a:xfrm>
            <a:off x="5732463" y="180975"/>
            <a:ext cx="3306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  <a:latin typeface="Arial" charset="0"/>
              </a:defRPr>
            </a:lvl1pPr>
            <a:lvl2pPr algn="l">
              <a:defRPr sz="2400">
                <a:solidFill>
                  <a:schemeClr val="tx1"/>
                </a:solidFill>
                <a:latin typeface="Arial" charset="0"/>
              </a:defRPr>
            </a:lvl2pPr>
            <a:lvl3pPr algn="l">
              <a:defRPr sz="2400">
                <a:solidFill>
                  <a:schemeClr val="tx1"/>
                </a:solidFill>
                <a:latin typeface="Arial" charset="0"/>
              </a:defRPr>
            </a:lvl3pPr>
            <a:lvl4pPr algn="l">
              <a:defRPr sz="2400">
                <a:solidFill>
                  <a:schemeClr val="tx1"/>
                </a:solidFill>
                <a:latin typeface="Arial" charset="0"/>
              </a:defRPr>
            </a:lvl4pPr>
            <a:lvl5pPr algn="l">
              <a:defRPr sz="2400">
                <a:solidFill>
                  <a:schemeClr val="tx1"/>
                </a:solidFill>
                <a:latin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30000"/>
              </a:spcBef>
              <a:spcAft>
                <a:spcPct val="5000"/>
              </a:spcAft>
            </a:pPr>
            <a:r>
              <a:rPr lang="en-US" altLang="en-US" b="1">
                <a:effectLst/>
              </a:rPr>
              <a:t>CITES Secretariat</a:t>
            </a:r>
            <a:endParaRPr lang="en-US" altLang="en-US" sz="2000" b="1">
              <a:effectLst/>
            </a:endParaRPr>
          </a:p>
        </p:txBody>
      </p:sp>
      <p:pic>
        <p:nvPicPr>
          <p:cNvPr id="4393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8113"/>
            <a:ext cx="2743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CC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81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pic>
      <p:pic>
        <p:nvPicPr>
          <p:cNvPr id="4393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9100" y="138113"/>
            <a:ext cx="2759075" cy="275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CC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81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pic>
      <p:pic>
        <p:nvPicPr>
          <p:cNvPr id="43930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938463"/>
            <a:ext cx="2711450" cy="278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CC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B918A-954A-4F18-BFDF-7386971BD08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03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Structure of Scientific Authorities</a:t>
            </a:r>
            <a:endParaRPr lang="en-US" altLang="en-US"/>
          </a:p>
        </p:txBody>
      </p:sp>
      <p:sp>
        <p:nvSpPr>
          <p:cNvPr id="403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The Scientific Authority may exist under various structures:</a:t>
            </a:r>
          </a:p>
          <a:p>
            <a:pPr lvl="1"/>
            <a:r>
              <a:rPr lang="en-US" altLang="en-US" sz="2000"/>
              <a:t>Government agencies</a:t>
            </a:r>
          </a:p>
          <a:p>
            <a:pPr lvl="1"/>
            <a:r>
              <a:rPr lang="en-US" altLang="en-US" sz="2000"/>
              <a:t>Scientific institutions</a:t>
            </a:r>
          </a:p>
          <a:p>
            <a:pPr lvl="1"/>
            <a:r>
              <a:rPr lang="en-US" altLang="en-US" sz="2000"/>
              <a:t>Committees</a:t>
            </a:r>
          </a:p>
          <a:p>
            <a:pPr lvl="1"/>
            <a:r>
              <a:rPr lang="en-US" altLang="en-US" sz="2000"/>
              <a:t>Individuals</a:t>
            </a:r>
          </a:p>
          <a:p>
            <a:pPr lvl="1"/>
            <a:r>
              <a:rPr lang="en-US" altLang="en-US" sz="2000"/>
              <a:t>Management Authority is also the Scientific Authority (however, Resolution Conf. 10.3 recommends that:  </a:t>
            </a:r>
            <a:r>
              <a:rPr lang="en-US" altLang="en-US" sz="2000" i="1"/>
              <a:t>all Parties designate Scientific Authorities independent from Management Authorities)</a:t>
            </a:r>
          </a:p>
          <a:p>
            <a:pPr lvl="1"/>
            <a:r>
              <a:rPr lang="en-US" altLang="en-US" sz="2000"/>
              <a:t>Supra-national Scientific Authority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732B5E-3E6B-4005-9DF2-AE63D54B6E99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1063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Responsibilities of the</a:t>
            </a:r>
            <a:r>
              <a:rPr lang="en-US" altLang="en-US"/>
              <a:t> Party</a:t>
            </a:r>
          </a:p>
        </p:txBody>
      </p:sp>
      <p:sp>
        <p:nvSpPr>
          <p:cNvPr id="410633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Every</a:t>
            </a:r>
            <a:r>
              <a:rPr lang="en-GB" altLang="en-US" sz="2400"/>
              <a:t> Party should ensure that when a Scientific Authority is designated, it is in a position to </a:t>
            </a:r>
            <a:r>
              <a:rPr lang="en-US" altLang="en-US" sz="2400"/>
              <a:t>carry out </a:t>
            </a:r>
            <a:r>
              <a:rPr lang="en-US" altLang="en-US" sz="2400" u="sng">
                <a:solidFill>
                  <a:schemeClr val="accent2"/>
                </a:solidFill>
              </a:rPr>
              <a:t>all </a:t>
            </a:r>
            <a:r>
              <a:rPr lang="en-US" altLang="en-US" sz="2400"/>
              <a:t>of </a:t>
            </a:r>
            <a:r>
              <a:rPr lang="en-GB" altLang="en-US" sz="2400"/>
              <a:t>its tasks</a:t>
            </a:r>
          </a:p>
          <a:p>
            <a:r>
              <a:rPr lang="en-US" altLang="en-US" sz="2400"/>
              <a:t>Every</a:t>
            </a:r>
            <a:r>
              <a:rPr lang="en-GB" altLang="en-US" sz="2400"/>
              <a:t> Party should provide logistical and financial support to enable </a:t>
            </a:r>
            <a:r>
              <a:rPr lang="en-US" altLang="en-US" sz="2400"/>
              <a:t>its</a:t>
            </a:r>
            <a:r>
              <a:rPr lang="en-GB" altLang="en-US" sz="2400"/>
              <a:t> Scientific Authorities to do their work</a:t>
            </a:r>
            <a:endParaRPr lang="en-US" altLang="en-US" sz="2400"/>
          </a:p>
        </p:txBody>
      </p:sp>
      <p:pic>
        <p:nvPicPr>
          <p:cNvPr id="410631" name="Picture 7" descr="Priodont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657600"/>
            <a:ext cx="6324600" cy="285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036DE-F611-4E06-8E21-7C3A1B9655EA}" type="slidenum">
              <a:rPr lang="en-US" altLang="en-US"/>
              <a:pPr/>
              <a:t>12</a:t>
            </a:fld>
            <a:endParaRPr lang="en-US" altLang="en-US"/>
          </a:p>
        </p:txBody>
      </p:sp>
      <p:pic>
        <p:nvPicPr>
          <p:cNvPr id="425986" name="Picture 2" descr="tusk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733800"/>
            <a:ext cx="1928813" cy="91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5987" name="Picture 3" descr="tusker bl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688" y="3748088"/>
            <a:ext cx="1900237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5988" name="Picture 4" descr="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063" y="3328988"/>
            <a:ext cx="641350" cy="1928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5989" name="Picture 5" descr="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825" y="2740025"/>
            <a:ext cx="1555750" cy="202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5990" name="Picture 6" descr="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038" y="2362200"/>
            <a:ext cx="1435100" cy="199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5991" name="Picture 7" descr="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8" y="3200400"/>
            <a:ext cx="101917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5992" name="Picture 8" descr="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488" y="2862263"/>
            <a:ext cx="798512" cy="196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5993" name="Rectangle 9"/>
          <p:cNvSpPr>
            <a:spLocks noChangeArrowheads="1"/>
          </p:cNvSpPr>
          <p:nvPr/>
        </p:nvSpPr>
        <p:spPr bwMode="auto">
          <a:xfrm>
            <a:off x="990600" y="1981200"/>
            <a:ext cx="37242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200">
                <a:solidFill>
                  <a:schemeClr val="accent2"/>
                </a:solidFill>
                <a:latin typeface="Arial" charset="0"/>
              </a:defRPr>
            </a:lvl1pPr>
            <a:lvl2pPr>
              <a:defRPr sz="3200">
                <a:solidFill>
                  <a:schemeClr val="accent2"/>
                </a:solidFill>
                <a:latin typeface="Arial" charset="0"/>
              </a:defRPr>
            </a:lvl2pPr>
            <a:lvl3pPr>
              <a:defRPr sz="3200">
                <a:solidFill>
                  <a:schemeClr val="accent2"/>
                </a:solidFill>
                <a:latin typeface="Arial" charset="0"/>
              </a:defRPr>
            </a:lvl3pPr>
            <a:lvl4pPr>
              <a:defRPr sz="3200">
                <a:solidFill>
                  <a:schemeClr val="accent2"/>
                </a:solidFill>
                <a:latin typeface="Arial" charset="0"/>
              </a:defRPr>
            </a:lvl4pPr>
            <a:lvl5pPr>
              <a:defRPr sz="3200">
                <a:solidFill>
                  <a:schemeClr val="accent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2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altLang="en-US">
                <a:effectLst/>
              </a:rPr>
              <a:t>CITES Secretariat</a:t>
            </a:r>
            <a:br>
              <a:rPr lang="en-US" altLang="en-US">
                <a:effectLst/>
              </a:rPr>
            </a:br>
            <a:r>
              <a:rPr lang="en-US" altLang="en-US" sz="2800">
                <a:effectLst/>
              </a:rPr>
              <a:t>Geneva </a:t>
            </a:r>
            <a:endParaRPr lang="en-US" altLang="en-US" sz="2800" i="1">
              <a:effectLst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5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25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25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25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25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25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59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25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9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617FD-9665-4141-AA4A-E49F9E5298D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Roles of the Scientific Authority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The Scientific Authority has an important role that is </a:t>
            </a:r>
            <a:r>
              <a:rPr lang="en-US" altLang="en-US" sz="2400" u="sng">
                <a:solidFill>
                  <a:schemeClr val="accent2"/>
                </a:solidFill>
              </a:rPr>
              <a:t>essential</a:t>
            </a:r>
            <a:r>
              <a:rPr lang="en-US" altLang="en-US" sz="2400">
                <a:solidFill>
                  <a:schemeClr val="accent2"/>
                </a:solidFill>
              </a:rPr>
              <a:t> </a:t>
            </a:r>
            <a:r>
              <a:rPr lang="en-US" altLang="en-US" sz="2400"/>
              <a:t>for the effective implementation of CITES, namely to </a:t>
            </a:r>
            <a:r>
              <a:rPr lang="en-US" altLang="en-US" sz="2400" u="sng">
                <a:solidFill>
                  <a:schemeClr val="accent2"/>
                </a:solidFill>
              </a:rPr>
              <a:t>advise</a:t>
            </a:r>
            <a:r>
              <a:rPr lang="en-US" altLang="en-US" sz="2400"/>
              <a:t> the Management Authority whether export of specimens would be detrimental to the survival of the species in the wild</a:t>
            </a:r>
          </a:p>
          <a:p>
            <a:r>
              <a:rPr lang="en-US" altLang="en-US" sz="2400"/>
              <a:t>The Scientific Authority also advises the Management Authority on other scientific matters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A6A46-8B2B-4822-AD00-1C92FE179D8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Tasks of the Scientific Authority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55700"/>
            <a:ext cx="7848600" cy="5016500"/>
          </a:xfrm>
        </p:spPr>
        <p:txBody>
          <a:bodyPr/>
          <a:lstStyle/>
          <a:p>
            <a:r>
              <a:rPr lang="en-US" altLang="en-US" sz="2400"/>
              <a:t>Tasks specifically imposed by the text of the Convention (1):</a:t>
            </a:r>
          </a:p>
          <a:p>
            <a:pPr lvl="1"/>
            <a:r>
              <a:rPr lang="en-US" altLang="en-US" sz="2000"/>
              <a:t>Determination that the export of specimens of species included in Appendices I and II is not detrimental to their survival </a:t>
            </a:r>
          </a:p>
          <a:p>
            <a:pPr lvl="1" algn="r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Article III, paragraph 2.(a)</a:t>
            </a:r>
            <a:br>
              <a:rPr lang="en-US" altLang="en-US" sz="2000">
                <a:solidFill>
                  <a:schemeClr val="accent2"/>
                </a:solidFill>
              </a:rPr>
            </a:br>
            <a:r>
              <a:rPr lang="en-US" altLang="en-US" sz="2000">
                <a:solidFill>
                  <a:schemeClr val="accent2"/>
                </a:solidFill>
              </a:rPr>
              <a:t>Article IV, paragraph 2.(a)</a:t>
            </a:r>
          </a:p>
          <a:p>
            <a:pPr lvl="1"/>
            <a:r>
              <a:rPr lang="en-US" altLang="en-US" sz="2000"/>
              <a:t>Determination that the purpose of the import of specimens of a species included in Appendix I is not detrimental to its survival </a:t>
            </a:r>
          </a:p>
          <a:p>
            <a:pPr lvl="1" algn="r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Article III, paragraph 3.(a)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84973-74DB-49B0-A635-FFE10EC189D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Tasks of the Scientific Authority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55700"/>
            <a:ext cx="7848600" cy="5016500"/>
          </a:xfrm>
        </p:spPr>
        <p:txBody>
          <a:bodyPr/>
          <a:lstStyle/>
          <a:p>
            <a:r>
              <a:rPr lang="en-US" altLang="en-US" sz="2400"/>
              <a:t>Tasks specifically imposed by the text of the Convention (2):</a:t>
            </a:r>
          </a:p>
          <a:p>
            <a:pPr lvl="1"/>
            <a:r>
              <a:rPr lang="en-US" altLang="en-US" sz="2000"/>
              <a:t>Determination whether the intended recipient of live Appendix-I specimens is suitably equipped to house and care for them</a:t>
            </a:r>
          </a:p>
          <a:p>
            <a:pPr lvl="1" algn="r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Article III, paragraph 3.(b)</a:t>
            </a:r>
          </a:p>
          <a:p>
            <a:pPr lvl="1"/>
            <a:r>
              <a:rPr lang="en-US" altLang="en-US" sz="2000"/>
              <a:t>Determination whether introduction from the sea would be detrimental to the survival of the species involved </a:t>
            </a:r>
          </a:p>
          <a:p>
            <a:pPr lvl="1" algn="r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Article III, paragraph 5.(a)</a:t>
            </a:r>
            <a:br>
              <a:rPr lang="en-US" altLang="en-US" sz="2000">
                <a:solidFill>
                  <a:schemeClr val="accent2"/>
                </a:solidFill>
              </a:rPr>
            </a:br>
            <a:r>
              <a:rPr lang="en-US" altLang="en-US" sz="2000">
                <a:solidFill>
                  <a:schemeClr val="accent2"/>
                </a:solidFill>
              </a:rPr>
              <a:t>Article IV, paragraph 6.(a)</a:t>
            </a:r>
          </a:p>
          <a:p>
            <a:pPr lvl="1"/>
            <a:endParaRPr lang="en-US" altLang="en-US" sz="20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511D74-BDF6-478B-A2E3-C021DED6D14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Tasks of the Scientific Authority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55700"/>
            <a:ext cx="7848600" cy="5016500"/>
          </a:xfrm>
        </p:spPr>
        <p:txBody>
          <a:bodyPr/>
          <a:lstStyle/>
          <a:p>
            <a:r>
              <a:rPr lang="en-US" altLang="en-US" sz="2400"/>
              <a:t>Tasks specifically imposed by the text of the Convention (3):</a:t>
            </a:r>
          </a:p>
          <a:p>
            <a:pPr lvl="1"/>
            <a:r>
              <a:rPr lang="en-US" altLang="en-US" sz="2000"/>
              <a:t>Monitor export permits granted and actual exports to ensure that the species is maintained at a level consistent with its role in the ecosystems in which it occurs, and to avoid an Appendix-I listing  </a:t>
            </a:r>
          </a:p>
          <a:p>
            <a:pPr lvl="1" algn="r">
              <a:buFontTx/>
              <a:buNone/>
            </a:pPr>
            <a:r>
              <a:rPr lang="en-US" altLang="en-US" sz="2000">
                <a:solidFill>
                  <a:schemeClr val="accent2"/>
                </a:solidFill>
              </a:rPr>
              <a:t>Article IV, paragraph 3</a:t>
            </a:r>
          </a:p>
          <a:p>
            <a:pPr lvl="1">
              <a:buFontTx/>
              <a:buNone/>
            </a:pPr>
            <a:endParaRPr lang="en-US" altLang="en-US" sz="2000">
              <a:solidFill>
                <a:schemeClr val="accent2"/>
              </a:solidFill>
            </a:endParaRPr>
          </a:p>
        </p:txBody>
      </p:sp>
      <p:sp>
        <p:nvSpPr>
          <p:cNvPr id="432132" name="Rectangle 4"/>
          <p:cNvSpPr>
            <a:spLocks noChangeArrowheads="1"/>
          </p:cNvSpPr>
          <p:nvPr/>
        </p:nvSpPr>
        <p:spPr bwMode="auto">
          <a:xfrm>
            <a:off x="1638300" y="4572000"/>
            <a:ext cx="5905500" cy="604838"/>
          </a:xfrm>
          <a:prstGeom prst="rect">
            <a:avLst/>
          </a:prstGeom>
          <a:solidFill>
            <a:srgbClr val="CCFFCC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>
              <a:spcBef>
                <a:spcPct val="55000"/>
              </a:spcBef>
              <a:spcAft>
                <a:spcPct val="15000"/>
              </a:spcAft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55000"/>
              </a:spcBef>
              <a:spcAft>
                <a:spcPct val="15000"/>
              </a:spcAft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55000"/>
              </a:spcBef>
              <a:spcAft>
                <a:spcPct val="15000"/>
              </a:spcAft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55000"/>
              </a:spcBef>
              <a:spcAft>
                <a:spcPct val="15000"/>
              </a:spcAft>
              <a:buChar char="–"/>
              <a:defRPr sz="2000">
                <a:solidFill>
                  <a:schemeClr val="bg1"/>
                </a:solidFill>
                <a:latin typeface="Arial" charset="0"/>
              </a:defRPr>
            </a:lvl4pPr>
            <a:lvl5pPr marL="2057400" indent="-228600" algn="l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5pPr>
            <a:lvl6pPr marL="2514600" indent="-228600" fontAlgn="base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6pPr>
            <a:lvl7pPr marL="2971800" indent="-228600" fontAlgn="base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7pPr>
            <a:lvl8pPr marL="3429000" indent="-228600" fontAlgn="base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8pPr>
            <a:lvl9pPr marL="3886200" indent="-228600" fontAlgn="base">
              <a:spcBef>
                <a:spcPct val="55000"/>
              </a:spcBef>
              <a:spcAft>
                <a:spcPct val="15000"/>
              </a:spcAft>
              <a:buChar char="»"/>
              <a:defRPr sz="2000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3200">
                <a:effectLst/>
              </a:rPr>
              <a:t>This task is frequently ignored!!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32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D99B7-F7D3-4BCB-9440-01DEC21D652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Tasks of the Scientific Authority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55700"/>
            <a:ext cx="7848600" cy="5016500"/>
          </a:xfrm>
        </p:spPr>
        <p:txBody>
          <a:bodyPr/>
          <a:lstStyle/>
          <a:p>
            <a:r>
              <a:rPr lang="en-US" altLang="en-US" sz="2400"/>
              <a:t>Tasks of the Scientific Authority included in Resolution Conf. 10.3</a:t>
            </a:r>
          </a:p>
          <a:p>
            <a:pPr lvl="1"/>
            <a:r>
              <a:rPr lang="en-US" altLang="en-US" sz="2000"/>
              <a:t>Provide advice as to whether or not scientific institutions seeking registration meet the criteria established in Resolution Conf. 11.15 (Rev. CoP12)</a:t>
            </a:r>
          </a:p>
          <a:p>
            <a:pPr lvl="1"/>
            <a:r>
              <a:rPr lang="en-US" altLang="en-US" sz="2000"/>
              <a:t>Review applications submitted under Article VII, paragraphs 4 or 5 (is the facility capable of captive breeding or artificial propagation?) - also in Resolution Conf. 12.10 (Rev. CoP15)</a:t>
            </a:r>
          </a:p>
          <a:p>
            <a:pPr lvl="1"/>
            <a:r>
              <a:rPr lang="en-US" altLang="en-US" sz="2000"/>
              <a:t>Gather and analyze information on the biological status of species affected by trade to assist in the preparation of proposals to amend the Appendices</a:t>
            </a:r>
          </a:p>
          <a:p>
            <a:pPr lvl="1"/>
            <a:r>
              <a:rPr lang="en-US" altLang="en-US" sz="2000"/>
              <a:t>Review proposals to amend the appendices submitted by other Parties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A778B-4316-46F7-918B-A8E0E265866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Tasks of the Scientific Authority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55700"/>
            <a:ext cx="7848600" cy="5016500"/>
          </a:xfrm>
        </p:spPr>
        <p:txBody>
          <a:bodyPr/>
          <a:lstStyle/>
          <a:p>
            <a:r>
              <a:rPr lang="en-US" altLang="en-US" sz="2400"/>
              <a:t>Tasks of the Scientific Authority included in Resolution Conf. 10.7 (Rev. CoP15)</a:t>
            </a:r>
          </a:p>
          <a:p>
            <a:pPr lvl="1"/>
            <a:r>
              <a:rPr lang="en-US" altLang="en-US" sz="2000"/>
              <a:t>Before making a decision on the disposal of confiscated live specimens, the Management Authority must consult with and obtain advice of its own Scientific Authority</a:t>
            </a:r>
          </a:p>
          <a:p>
            <a:pPr lvl="1"/>
            <a:r>
              <a:rPr lang="en-US" altLang="en-US" sz="2000"/>
              <a:t>The Scientific Authority, in preparing its advice, must follow the guidelines in the two Annexes to Resolution Conf. 10.7 (Rev. CoP15)</a:t>
            </a:r>
          </a:p>
        </p:txBody>
      </p:sp>
      <p:pic>
        <p:nvPicPr>
          <p:cNvPr id="43418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50" y="3962400"/>
            <a:ext cx="748665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rgbClr val="FFCC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6769B-11CD-4AF3-9464-EAEFDE6B5BF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Tasks of the Scientific Authority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55700"/>
            <a:ext cx="7848600" cy="5016500"/>
          </a:xfrm>
        </p:spPr>
        <p:txBody>
          <a:bodyPr/>
          <a:lstStyle/>
          <a:p>
            <a:r>
              <a:rPr lang="en-US" altLang="en-US" sz="2400"/>
              <a:t>Tasks of the Scientific Authority included in Resolution Conf. 12.11 (Rev. CoP16)</a:t>
            </a:r>
          </a:p>
          <a:p>
            <a:pPr lvl="1"/>
            <a:r>
              <a:rPr lang="en-US" altLang="en-US" sz="2000"/>
              <a:t>Interpretation of listings </a:t>
            </a:r>
          </a:p>
          <a:p>
            <a:pPr lvl="1"/>
            <a:r>
              <a:rPr lang="en-US" altLang="en-US" sz="2000"/>
              <a:t>Consultation with the Animals or Plant Committees as appropriate</a:t>
            </a:r>
          </a:p>
          <a:p>
            <a:pPr lvl="1"/>
            <a:r>
              <a:rPr lang="en-US" altLang="en-US" sz="2000"/>
              <a:t>Identification of nomenclatural issues that may warrant further review by the appropriate CITES committee and preparation of proposals to amend the Appendices if appropriate</a:t>
            </a:r>
          </a:p>
          <a:p>
            <a:pPr lvl="1"/>
            <a:r>
              <a:rPr lang="en-US" altLang="en-US" sz="2000"/>
              <a:t>Support and cooperation in the development and maintenance of checklists</a:t>
            </a:r>
          </a:p>
          <a:p>
            <a:pPr lvl="1"/>
            <a:endParaRPr lang="en-US" altLang="en-US" sz="200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8847C0-5764-4DC5-87C2-A0AA1AEFD1D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Tasks of the Scientific Authority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>
                <a:cs typeface="Arial" charset="0"/>
              </a:rPr>
              <a:t>Tasks related to implementation at the national level</a:t>
            </a:r>
            <a:r>
              <a:rPr lang="en-US" altLang="en-US" sz="2400"/>
              <a:t> </a:t>
            </a:r>
          </a:p>
          <a:p>
            <a:pPr lvl="1"/>
            <a:r>
              <a:rPr lang="en-US" altLang="en-US" sz="2000">
                <a:cs typeface="Arial" charset="0"/>
              </a:rPr>
              <a:t>Identification of specimens</a:t>
            </a:r>
          </a:p>
          <a:p>
            <a:pPr lvl="1"/>
            <a:r>
              <a:rPr lang="en-US" altLang="en-US" sz="2000">
                <a:cs typeface="Arial" charset="0"/>
              </a:rPr>
              <a:t>Determining the national status of CITES species</a:t>
            </a:r>
          </a:p>
          <a:p>
            <a:pPr lvl="1"/>
            <a:r>
              <a:rPr lang="en-US" altLang="en-US" sz="2000">
                <a:cs typeface="Arial" charset="0"/>
              </a:rPr>
              <a:t>Working with the Animals and Plants Committees of CITES</a:t>
            </a:r>
          </a:p>
        </p:txBody>
      </p:sp>
      <p:pic>
        <p:nvPicPr>
          <p:cNvPr id="417796" name="Picture 4" descr="Cats Osl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581400"/>
            <a:ext cx="3352800" cy="25146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-CITES and timber-29-01-08">
  <a:themeElements>
    <a:clrScheme name="1_E-CITES and timber-29-01-08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E-CITES and timber-29-01-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57150" cap="flat" cmpd="sng" algn="ctr">
          <a:solidFill>
            <a:srgbClr val="FFCC00"/>
          </a:solidFill>
          <a:prstDash val="solid"/>
          <a:round/>
          <a:headEnd type="none" w="med" len="med"/>
          <a:tailEnd type="triangle" w="lg" len="med"/>
        </a:ln>
        <a:effectLst>
          <a:outerShdw dist="35921" dir="2700000" algn="ctr" rotWithShape="0">
            <a:schemeClr val="bg2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50000"/>
          </a:schemeClr>
        </a:solidFill>
        <a:ln w="57150" cap="flat" cmpd="sng" algn="ctr">
          <a:solidFill>
            <a:srgbClr val="FFCC00"/>
          </a:solidFill>
          <a:prstDash val="solid"/>
          <a:round/>
          <a:headEnd type="none" w="med" len="med"/>
          <a:tailEnd type="triangle" w="lg" len="med"/>
        </a:ln>
        <a:effectLst>
          <a:outerShdw dist="35921" dir="2700000" algn="ctr" rotWithShape="0">
            <a:schemeClr val="bg2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1_E-CITES and timber-29-01-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-CITES and timber-29-01-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CITES and timber-29-01-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CITES and timber-29-01-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CITES and timber-29-01-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CITES and timber-29-01-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-CITES and timber-29-01-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E-CITESNEW_2010</Template>
  <TotalTime>243</TotalTime>
  <Words>521</Words>
  <Application>Microsoft Office PowerPoint</Application>
  <PresentationFormat>On-screen Show (4:3)</PresentationFormat>
  <Paragraphs>67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Arial</vt:lpstr>
      <vt:lpstr>1_E-CITES and timber-29-01-08</vt:lpstr>
      <vt:lpstr>PowerPoint Presentation</vt:lpstr>
      <vt:lpstr>Roles of the Scientific Authority</vt:lpstr>
      <vt:lpstr>Tasks of the Scientific Authority</vt:lpstr>
      <vt:lpstr>Tasks of the Scientific Authority</vt:lpstr>
      <vt:lpstr>Tasks of the Scientific Authority</vt:lpstr>
      <vt:lpstr>Tasks of the Scientific Authority</vt:lpstr>
      <vt:lpstr>Tasks of the Scientific Authority</vt:lpstr>
      <vt:lpstr>Tasks of the Scientific Authority</vt:lpstr>
      <vt:lpstr>Tasks of the Scientific Authority</vt:lpstr>
      <vt:lpstr>Structure of Scientific Authorities</vt:lpstr>
      <vt:lpstr>Responsibilities of the Party</vt:lpstr>
      <vt:lpstr>PowerPoint Presentation</vt:lpstr>
    </vt:vector>
  </TitlesOfParts>
  <Company>UNEP/CITES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the Scientific Authority</dc:title>
  <dc:creator>CITES Secretariat</dc:creator>
  <cp:lastModifiedBy>Sofie H. FLENSBORG</cp:lastModifiedBy>
  <cp:revision>31</cp:revision>
  <cp:lastPrinted>2000-03-01T19:13:50Z</cp:lastPrinted>
  <dcterms:created xsi:type="dcterms:W3CDTF">2006-11-06T14:41:27Z</dcterms:created>
  <dcterms:modified xsi:type="dcterms:W3CDTF">2017-03-24T16:03:44Z</dcterms:modified>
</cp:coreProperties>
</file>