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349" r:id="rId2"/>
    <p:sldId id="307" r:id="rId3"/>
    <p:sldId id="313" r:id="rId4"/>
    <p:sldId id="314" r:id="rId5"/>
    <p:sldId id="315" r:id="rId6"/>
    <p:sldId id="344" r:id="rId7"/>
    <p:sldId id="347" r:id="rId8"/>
    <p:sldId id="340" r:id="rId9"/>
    <p:sldId id="348" r:id="rId10"/>
  </p:sldIdLst>
  <p:sldSz cx="9144000" cy="6858000" type="screen4x3"/>
  <p:notesSz cx="6662738" cy="9832975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rgbClr val="FFFF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rgbClr val="FFFF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rgbClr val="FFFF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rgbClr val="FFFF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rgbClr val="FFFF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rgbClr val="FFFF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rgbClr val="FFFF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rgbClr val="FFFF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rgbClr val="FFFF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993300"/>
    <a:srgbClr val="CC3300"/>
    <a:srgbClr val="FF3399"/>
    <a:srgbClr val="FF0000"/>
    <a:srgbClr val="003300"/>
    <a:srgbClr val="33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/>
  </p:normalViewPr>
  <p:slideViewPr>
    <p:cSldViewPr>
      <p:cViewPr varScale="1">
        <p:scale>
          <a:sx n="105" d="100"/>
          <a:sy n="105" d="100"/>
        </p:scale>
        <p:origin x="-522" y="-96"/>
      </p:cViewPr>
      <p:guideLst>
        <p:guide orient="horz" pos="211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13338" y="9417050"/>
            <a:ext cx="1549400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77" tIns="45088" rIns="90177" bIns="45088" numCol="1" anchor="b" anchorCtr="0" compatLnSpc="1">
            <a:prstTxWarp prst="textNoShape">
              <a:avLst/>
            </a:prstTxWarp>
          </a:bodyPr>
          <a:lstStyle>
            <a:lvl1pPr algn="r" defTabSz="90170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B59E790F-5967-455C-8260-BF55ADED946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5" rIns="91429" bIns="45715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50000"/>
              </a:spcBef>
              <a:defRPr sz="1200" b="1">
                <a:solidFill>
                  <a:srgbClr val="FF3300"/>
                </a:solidFill>
                <a:effectLst/>
              </a:defRPr>
            </a:lvl1pPr>
          </a:lstStyle>
          <a:p>
            <a:r>
              <a:rPr lang="en-US" altLang="en-US"/>
              <a:t>UAE-E-Gen-Intro-mod</a:t>
            </a:r>
          </a:p>
        </p:txBody>
      </p:sp>
    </p:spTree>
    <p:extLst>
      <p:ext uri="{BB962C8B-B14F-4D97-AF65-F5344CB8AC3E}">
        <p14:creationId xmlns:p14="http://schemas.microsoft.com/office/powerpoint/2010/main" val="861683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21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177" tIns="45088" rIns="90177" bIns="45088" numCol="1" anchor="ctr" anchorCtr="0" compatLnSpc="1">
            <a:prstTxWarp prst="textNoShape">
              <a:avLst/>
            </a:prstTxWarp>
          </a:bodyPr>
          <a:lstStyle>
            <a:lvl1pPr algn="l" defTabSz="90170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5075" y="0"/>
            <a:ext cx="2887663" cy="4921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177" tIns="45088" rIns="90177" bIns="45088" numCol="1" anchor="ctr" anchorCtr="0" compatLnSpc="1">
            <a:prstTxWarp prst="textNoShape">
              <a:avLst/>
            </a:prstTxWarp>
          </a:bodyPr>
          <a:lstStyle>
            <a:lvl1pPr algn="r" defTabSz="90170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8499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874713" y="738188"/>
            <a:ext cx="4914900" cy="36861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4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70425"/>
            <a:ext cx="4884738" cy="442436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177" tIns="45088" rIns="90177" bIns="45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40850"/>
            <a:ext cx="2887663" cy="4921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177" tIns="45088" rIns="90177" bIns="45088" numCol="1" anchor="b" anchorCtr="0" compatLnSpc="1">
            <a:prstTxWarp prst="textNoShape">
              <a:avLst/>
            </a:prstTxWarp>
          </a:bodyPr>
          <a:lstStyle>
            <a:lvl1pPr algn="l" defTabSz="90170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altLang="en-US"/>
              <a:t>UAE-E-Gen-Intro-mod</a:t>
            </a:r>
          </a:p>
        </p:txBody>
      </p:sp>
      <p:sp>
        <p:nvSpPr>
          <p:cNvPr id="84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5075" y="9340850"/>
            <a:ext cx="2887663" cy="4921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177" tIns="45088" rIns="90177" bIns="45088" numCol="1" anchor="b" anchorCtr="0" compatLnSpc="1">
            <a:prstTxWarp prst="textNoShape">
              <a:avLst/>
            </a:prstTxWarp>
          </a:bodyPr>
          <a:lstStyle>
            <a:lvl1pPr algn="r" defTabSz="90170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DF31497B-990E-4988-8E84-1D01E98FE0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53857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873125" y="736600"/>
            <a:ext cx="4916488" cy="3687763"/>
          </a:xfrm>
          <a:ln/>
        </p:spPr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7413" y="4670425"/>
            <a:ext cx="4887912" cy="4425950"/>
          </a:xfrm>
        </p:spPr>
        <p:txBody>
          <a:bodyPr/>
          <a:lstStyle/>
          <a:p>
            <a:endParaRPr lang="es-E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873125" y="736600"/>
            <a:ext cx="4916488" cy="3687763"/>
          </a:xfrm>
          <a:ln/>
        </p:spPr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7413" y="6753225"/>
            <a:ext cx="4887912" cy="287338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873125" y="736600"/>
            <a:ext cx="4916488" cy="3687763"/>
          </a:xfrm>
          <a:ln/>
        </p:spPr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7413" y="6750050"/>
            <a:ext cx="4887912" cy="287338"/>
          </a:xfrm>
        </p:spPr>
        <p:txBody>
          <a:bodyPr/>
          <a:lstStyle/>
          <a:p>
            <a:pPr marL="228600" indent="-228600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873125" y="736600"/>
            <a:ext cx="4916488" cy="3687763"/>
          </a:xfrm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7413" y="6746875"/>
            <a:ext cx="4887912" cy="287338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E155299-97D1-4339-BA29-D92690115D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7682771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A015759-90D5-4F60-8FAF-88031732DC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2285556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F6F9A2-5ED6-4224-A085-A93E843112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7901230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03D91D9-A8FF-415D-9469-518F752685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5708343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874122E-3BA4-48B7-900A-F428AF7D7A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3569531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155700"/>
            <a:ext cx="3810000" cy="5016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55700"/>
            <a:ext cx="3810000" cy="5016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D0DE563-4219-4228-96B3-9158AC5E20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3209683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9C7E6F0-F5FD-4222-992B-10E6EF2A4B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3459117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076DAEC-E732-4EF5-A1C8-44411704DC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6069685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E1A4478-ED1C-4935-AFEF-0A485EF412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3608581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1E10FF6-A992-4535-A1C6-8F88C8B123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736435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810C33C-2209-45E6-AE76-A7C8D7C819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6419233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725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55700"/>
            <a:ext cx="7772400" cy="501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</p:txBody>
      </p:sp>
      <p:sp>
        <p:nvSpPr>
          <p:cNvPr id="42803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4400" y="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accent2"/>
                </a:solidFill>
                <a:effectLst/>
              </a:defRPr>
            </a:lvl1pPr>
          </a:lstStyle>
          <a:p>
            <a:fld id="{550B3DAA-9370-42D8-A8D7-8597E06E9613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428037" name="Picture 5" descr="bottombar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25" y="6224588"/>
            <a:ext cx="4638675" cy="633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8038" name="Picture 6" descr="cites college large tran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" y="6196013"/>
            <a:ext cx="1676400" cy="623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d"/>
  </p:transition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55000"/>
        </a:spcBef>
        <a:spcAft>
          <a:spcPct val="1500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55000"/>
        </a:spcBef>
        <a:spcAft>
          <a:spcPct val="15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55000"/>
        </a:spcBef>
        <a:spcAft>
          <a:spcPct val="1500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55000"/>
        </a:spcBef>
        <a:spcAft>
          <a:spcPct val="1500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55000"/>
        </a:spcBef>
        <a:spcAft>
          <a:spcPct val="1500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55000"/>
        </a:spcBef>
        <a:spcAft>
          <a:spcPct val="1500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55000"/>
        </a:spcBef>
        <a:spcAft>
          <a:spcPct val="1500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55000"/>
        </a:spcBef>
        <a:spcAft>
          <a:spcPct val="1500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55000"/>
        </a:spcBef>
        <a:spcAft>
          <a:spcPct val="1500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992890-C8B7-4DF5-8D96-F2D6211CC5A6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30082" name="Rectangle 2"/>
          <p:cNvSpPr>
            <a:spLocks noChangeArrowheads="1"/>
          </p:cNvSpPr>
          <p:nvPr/>
        </p:nvSpPr>
        <p:spPr bwMode="auto">
          <a:xfrm>
            <a:off x="3048000" y="3429000"/>
            <a:ext cx="586740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  <a:latin typeface="Arial" charset="0"/>
              </a:defRPr>
            </a:lvl1pPr>
            <a:lvl2pPr algn="l">
              <a:defRPr sz="2400">
                <a:solidFill>
                  <a:schemeClr val="tx1"/>
                </a:solidFill>
                <a:latin typeface="Arial" charset="0"/>
              </a:defRPr>
            </a:lvl2pPr>
            <a:lvl3pPr algn="l">
              <a:defRPr sz="2400">
                <a:solidFill>
                  <a:schemeClr val="tx1"/>
                </a:solidFill>
                <a:latin typeface="Arial" charset="0"/>
              </a:defRPr>
            </a:lvl3pPr>
            <a:lvl4pPr algn="l">
              <a:defRPr sz="2400">
                <a:solidFill>
                  <a:schemeClr val="tx1"/>
                </a:solidFill>
                <a:latin typeface="Arial" charset="0"/>
              </a:defRPr>
            </a:lvl4pPr>
            <a:lvl5pPr algn="l">
              <a:defRPr sz="2400">
                <a:solidFill>
                  <a:schemeClr val="tx1"/>
                </a:solidFill>
                <a:latin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30000"/>
              </a:spcBef>
              <a:spcAft>
                <a:spcPct val="5000"/>
              </a:spcAft>
            </a:pPr>
            <a:r>
              <a:rPr lang="en-US" altLang="en-US" sz="3600" b="1">
                <a:solidFill>
                  <a:srgbClr val="000099"/>
                </a:solidFill>
                <a:effectLst/>
              </a:rPr>
              <a:t>Role of the</a:t>
            </a:r>
            <a:br>
              <a:rPr lang="en-US" altLang="en-US" sz="3600" b="1">
                <a:solidFill>
                  <a:srgbClr val="000099"/>
                </a:solidFill>
                <a:effectLst/>
              </a:rPr>
            </a:br>
            <a:r>
              <a:rPr lang="en-US" altLang="en-US" sz="3600" b="1">
                <a:solidFill>
                  <a:srgbClr val="000099"/>
                </a:solidFill>
                <a:effectLst/>
              </a:rPr>
              <a:t>Management Authority</a:t>
            </a:r>
          </a:p>
          <a:p>
            <a:pPr algn="r" eaLnBrk="1" hangingPunct="1">
              <a:spcBef>
                <a:spcPct val="30000"/>
              </a:spcBef>
              <a:spcAft>
                <a:spcPct val="5000"/>
              </a:spcAft>
            </a:pPr>
            <a:endParaRPr lang="en-US" altLang="en-US" sz="1600" b="1" i="1">
              <a:solidFill>
                <a:srgbClr val="000099"/>
              </a:solidFill>
              <a:effectLst/>
            </a:endParaRPr>
          </a:p>
        </p:txBody>
      </p:sp>
      <p:pic>
        <p:nvPicPr>
          <p:cNvPr id="430083" name="Picture 3" descr="UNE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6775" y="76200"/>
            <a:ext cx="623888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0084" name="Rectangle 4"/>
          <p:cNvSpPr>
            <a:spLocks noChangeArrowheads="1"/>
          </p:cNvSpPr>
          <p:nvPr/>
        </p:nvSpPr>
        <p:spPr bwMode="auto">
          <a:xfrm>
            <a:off x="5732463" y="180975"/>
            <a:ext cx="3306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  <a:latin typeface="Arial" charset="0"/>
              </a:defRPr>
            </a:lvl1pPr>
            <a:lvl2pPr algn="l">
              <a:defRPr sz="2400">
                <a:solidFill>
                  <a:schemeClr val="tx1"/>
                </a:solidFill>
                <a:latin typeface="Arial" charset="0"/>
              </a:defRPr>
            </a:lvl2pPr>
            <a:lvl3pPr algn="l">
              <a:defRPr sz="2400">
                <a:solidFill>
                  <a:schemeClr val="tx1"/>
                </a:solidFill>
                <a:latin typeface="Arial" charset="0"/>
              </a:defRPr>
            </a:lvl3pPr>
            <a:lvl4pPr algn="l">
              <a:defRPr sz="2400">
                <a:solidFill>
                  <a:schemeClr val="tx1"/>
                </a:solidFill>
                <a:latin typeface="Arial" charset="0"/>
              </a:defRPr>
            </a:lvl4pPr>
            <a:lvl5pPr algn="l">
              <a:defRPr sz="2400">
                <a:solidFill>
                  <a:schemeClr val="tx1"/>
                </a:solidFill>
                <a:latin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5000"/>
              </a:spcAft>
            </a:pPr>
            <a:r>
              <a:rPr lang="en-US" altLang="en-US" b="1">
                <a:effectLst/>
              </a:rPr>
              <a:t>CITES Secretariat</a:t>
            </a:r>
            <a:endParaRPr lang="en-US" altLang="en-US" sz="2000" b="1">
              <a:effectLst/>
            </a:endParaRPr>
          </a:p>
        </p:txBody>
      </p:sp>
      <p:pic>
        <p:nvPicPr>
          <p:cNvPr id="43008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8113"/>
            <a:ext cx="27432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CC00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81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</p:pic>
      <p:pic>
        <p:nvPicPr>
          <p:cNvPr id="43008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2" b="578"/>
          <a:stretch>
            <a:fillRect/>
          </a:stretch>
        </p:blipFill>
        <p:spPr bwMode="auto">
          <a:xfrm>
            <a:off x="2946400" y="138113"/>
            <a:ext cx="2771775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CC00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81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</p:pic>
      <p:pic>
        <p:nvPicPr>
          <p:cNvPr id="43008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938463"/>
            <a:ext cx="2711450" cy="278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CC00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59D64-4EFC-45A4-818E-CD9AB0958178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Overview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/>
              <a:t>In this session we will review the functions (roles and tasks) of designated </a:t>
            </a:r>
            <a:r>
              <a:rPr lang="en-US" altLang="en-US" sz="2400">
                <a:solidFill>
                  <a:schemeClr val="accent2"/>
                </a:solidFill>
              </a:rPr>
              <a:t>CITES Management Authorities</a:t>
            </a:r>
          </a:p>
        </p:txBody>
      </p:sp>
      <p:pic>
        <p:nvPicPr>
          <p:cNvPr id="342020" name="Picture 4" descr="Dcp_A"/>
          <p:cNvPicPr>
            <a:picLocks noChangeAspect="1" noChangeArrowheads="1"/>
          </p:cNvPicPr>
          <p:nvPr/>
        </p:nvPicPr>
        <p:blipFill>
          <a:blip r:embed="rId2">
            <a:lum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362200"/>
            <a:ext cx="5486400" cy="3627438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2941D6-EEA0-47A8-BDB7-F29AE0E986FB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Roles of the Management Authority</a:t>
            </a:r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55700"/>
            <a:ext cx="6172200" cy="5016500"/>
          </a:xfrm>
        </p:spPr>
        <p:txBody>
          <a:bodyPr/>
          <a:lstStyle/>
          <a:p>
            <a:r>
              <a:rPr lang="en-GB" altLang="en-US" sz="2400"/>
              <a:t>The Management Authority has </a:t>
            </a:r>
            <a:r>
              <a:rPr lang="en-GB" altLang="en-US" sz="2400" u="sng"/>
              <a:t>two</a:t>
            </a:r>
            <a:r>
              <a:rPr lang="en-GB" altLang="en-US" sz="2400"/>
              <a:t> of the most basic roles</a:t>
            </a:r>
            <a:r>
              <a:rPr lang="fr-CH" altLang="en-US" sz="2400"/>
              <a:t>:</a:t>
            </a:r>
            <a:r>
              <a:rPr lang="en-GB" altLang="en-US" sz="2400"/>
              <a:t> </a:t>
            </a:r>
            <a:endParaRPr lang="fr-CH" altLang="en-US" sz="2400"/>
          </a:p>
          <a:p>
            <a:pPr lvl="1"/>
            <a:r>
              <a:rPr lang="en-GB" altLang="en-US"/>
              <a:t>granting permits and certificates under the terms of the Convention</a:t>
            </a:r>
          </a:p>
          <a:p>
            <a:pPr lvl="1"/>
            <a:r>
              <a:rPr lang="en-GB" altLang="en-US"/>
              <a:t>communicating with the CITES Secretariat and other Parties</a:t>
            </a:r>
            <a:endParaRPr lang="fr-CH" altLang="en-US"/>
          </a:p>
        </p:txBody>
      </p:sp>
      <p:pic>
        <p:nvPicPr>
          <p:cNvPr id="353284" name="Picture 4" descr="bd07153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962400"/>
            <a:ext cx="1646238" cy="1801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3286" name="Picture 6" descr="permit form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828800"/>
            <a:ext cx="1296988" cy="1828800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3287" name="Picture 7" descr="permit form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3613" y="2057400"/>
            <a:ext cx="1296987" cy="1828800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3288" name="Picture 8" descr="permit form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2213" y="2286000"/>
            <a:ext cx="1296987" cy="1828800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3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53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53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53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53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9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53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53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3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53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D87357-CD8E-43A5-B306-B6811C20643C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3553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Tasks of the Management Authority</a:t>
            </a:r>
          </a:p>
        </p:txBody>
      </p:sp>
      <p:sp>
        <p:nvSpPr>
          <p:cNvPr id="35533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/>
              <a:t>Tasks specifically imposed by the text of the Convention:</a:t>
            </a:r>
          </a:p>
          <a:p>
            <a:pPr lvl="2"/>
            <a:r>
              <a:rPr lang="en-US" altLang="en-US">
                <a:solidFill>
                  <a:schemeClr val="accent2"/>
                </a:solidFill>
              </a:rPr>
              <a:t>Articles III, IV and V –</a:t>
            </a:r>
            <a:r>
              <a:rPr lang="en-US" altLang="en-US"/>
              <a:t> permit issuance and acceptance provisions</a:t>
            </a:r>
          </a:p>
          <a:p>
            <a:pPr lvl="2"/>
            <a:r>
              <a:rPr lang="en-US" altLang="en-US">
                <a:solidFill>
                  <a:schemeClr val="accent2"/>
                </a:solidFill>
              </a:rPr>
              <a:t>Article VI -</a:t>
            </a:r>
            <a:r>
              <a:rPr lang="en-US" altLang="en-US"/>
              <a:t> retaining and cancelling the export permit or re-export certificate and any corresponding import permit presented with imports; marking specimens</a:t>
            </a:r>
          </a:p>
          <a:p>
            <a:pPr lvl="2"/>
            <a:r>
              <a:rPr lang="en-US" altLang="en-US">
                <a:solidFill>
                  <a:schemeClr val="accent2"/>
                </a:solidFill>
              </a:rPr>
              <a:t>Article VII –</a:t>
            </a:r>
            <a:r>
              <a:rPr lang="en-US" altLang="en-US"/>
              <a:t> determining the applicability of exemptions</a:t>
            </a:r>
          </a:p>
          <a:p>
            <a:pPr lvl="2"/>
            <a:r>
              <a:rPr lang="en-US" altLang="en-US">
                <a:solidFill>
                  <a:schemeClr val="accent2"/>
                </a:solidFill>
              </a:rPr>
              <a:t>Article VIII –</a:t>
            </a:r>
            <a:r>
              <a:rPr lang="en-US" altLang="en-US"/>
              <a:t> responsibility for confiscated live specimens</a:t>
            </a:r>
          </a:p>
          <a:p>
            <a:pPr lvl="2"/>
            <a:r>
              <a:rPr lang="en-US" altLang="en-US">
                <a:solidFill>
                  <a:schemeClr val="accent2"/>
                </a:solidFill>
              </a:rPr>
              <a:t>Article IX –</a:t>
            </a:r>
            <a:r>
              <a:rPr lang="en-US" altLang="en-US"/>
              <a:t> communication with the Secretariat and other Parties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4CBEF-0C58-43D8-B200-267230BFDE6F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57378" name="Rectangle 2"/>
          <p:cNvSpPr>
            <a:spLocks noChangeArrowheads="1"/>
          </p:cNvSpPr>
          <p:nvPr/>
        </p:nvSpPr>
        <p:spPr bwMode="auto">
          <a:xfrm>
            <a:off x="4800600" y="1143000"/>
            <a:ext cx="4090988" cy="706438"/>
          </a:xfrm>
          <a:prstGeom prst="rect">
            <a:avLst/>
          </a:prstGeom>
          <a:solidFill>
            <a:schemeClr val="accent1">
              <a:alpha val="50000"/>
            </a:schemeClr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57422" name="Rectangle 46"/>
          <p:cNvSpPr>
            <a:spLocks noChangeArrowheads="1"/>
          </p:cNvSpPr>
          <p:nvPr/>
        </p:nvSpPr>
        <p:spPr bwMode="auto">
          <a:xfrm>
            <a:off x="4876800" y="1219200"/>
            <a:ext cx="401161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en-US" sz="2000">
                <a:solidFill>
                  <a:schemeClr val="tx1"/>
                </a:solidFill>
                <a:effectLst/>
              </a:rPr>
              <a:t>Preparation and circulation of official information on CITES</a:t>
            </a:r>
          </a:p>
        </p:txBody>
      </p:sp>
      <p:sp>
        <p:nvSpPr>
          <p:cNvPr id="357379" name="Rectangle 3"/>
          <p:cNvSpPr>
            <a:spLocks noChangeArrowheads="1"/>
          </p:cNvSpPr>
          <p:nvPr/>
        </p:nvSpPr>
        <p:spPr bwMode="auto">
          <a:xfrm>
            <a:off x="257175" y="3373438"/>
            <a:ext cx="4089400" cy="630237"/>
          </a:xfrm>
          <a:prstGeom prst="rect">
            <a:avLst/>
          </a:prstGeom>
          <a:solidFill>
            <a:schemeClr val="accent1">
              <a:alpha val="50000"/>
            </a:schemeClr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57380" name="Rectangle 4"/>
          <p:cNvSpPr>
            <a:spLocks noChangeArrowheads="1"/>
          </p:cNvSpPr>
          <p:nvPr/>
        </p:nvSpPr>
        <p:spPr bwMode="auto">
          <a:xfrm>
            <a:off x="244475" y="2667000"/>
            <a:ext cx="4087813" cy="638175"/>
          </a:xfrm>
          <a:prstGeom prst="rect">
            <a:avLst/>
          </a:prstGeom>
          <a:solidFill>
            <a:schemeClr val="accent1">
              <a:alpha val="50000"/>
            </a:schemeClr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altLang="en-US" sz="2000">
                <a:solidFill>
                  <a:schemeClr val="tx1"/>
                </a:solidFill>
                <a:effectLst/>
              </a:rPr>
              <a:t>Co-ordination with other government departments</a:t>
            </a:r>
          </a:p>
        </p:txBody>
      </p:sp>
      <p:sp>
        <p:nvSpPr>
          <p:cNvPr id="357381" name="Rectangle 5"/>
          <p:cNvSpPr>
            <a:spLocks noChangeArrowheads="1"/>
          </p:cNvSpPr>
          <p:nvPr/>
        </p:nvSpPr>
        <p:spPr bwMode="auto">
          <a:xfrm>
            <a:off x="247650" y="1943100"/>
            <a:ext cx="4090988" cy="627063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247650" y="5532438"/>
            <a:ext cx="4090988" cy="630237"/>
          </a:xfrm>
          <a:prstGeom prst="rect">
            <a:avLst/>
          </a:prstGeom>
          <a:solidFill>
            <a:schemeClr val="accent1">
              <a:alpha val="50000"/>
            </a:schemeClr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57383" name="Rectangle 7"/>
          <p:cNvSpPr>
            <a:spLocks noChangeArrowheads="1"/>
          </p:cNvSpPr>
          <p:nvPr/>
        </p:nvSpPr>
        <p:spPr bwMode="auto">
          <a:xfrm>
            <a:off x="238125" y="1230313"/>
            <a:ext cx="4090988" cy="625475"/>
          </a:xfrm>
          <a:prstGeom prst="rect">
            <a:avLst/>
          </a:prstGeom>
          <a:solidFill>
            <a:schemeClr val="accent1">
              <a:alpha val="50000"/>
            </a:schemeClr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57384" name="Rectangle 8"/>
          <p:cNvSpPr>
            <a:spLocks noChangeArrowheads="1"/>
          </p:cNvSpPr>
          <p:nvPr/>
        </p:nvSpPr>
        <p:spPr bwMode="auto">
          <a:xfrm>
            <a:off x="192088" y="3381375"/>
            <a:ext cx="4075112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en-US" sz="2000">
                <a:solidFill>
                  <a:schemeClr val="tx1"/>
                </a:solidFill>
                <a:effectLst/>
              </a:rPr>
              <a:t>Communication with traders,  </a:t>
            </a:r>
            <a:br>
              <a:rPr lang="en-US" altLang="en-US" sz="2000">
                <a:solidFill>
                  <a:schemeClr val="tx1"/>
                </a:solidFill>
                <a:effectLst/>
              </a:rPr>
            </a:br>
            <a:r>
              <a:rPr lang="en-US" altLang="en-US" sz="2000">
                <a:solidFill>
                  <a:schemeClr val="tx1"/>
                </a:solidFill>
                <a:effectLst/>
              </a:rPr>
              <a:t>NGOs and the public</a:t>
            </a:r>
          </a:p>
        </p:txBody>
      </p:sp>
      <p:sp>
        <p:nvSpPr>
          <p:cNvPr id="35738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Tasks of the Management Authority</a:t>
            </a:r>
          </a:p>
        </p:txBody>
      </p:sp>
      <p:sp>
        <p:nvSpPr>
          <p:cNvPr id="357386" name="Rectangle 10"/>
          <p:cNvSpPr>
            <a:spLocks noChangeArrowheads="1"/>
          </p:cNvSpPr>
          <p:nvPr/>
        </p:nvSpPr>
        <p:spPr bwMode="auto">
          <a:xfrm>
            <a:off x="4792663" y="1936750"/>
            <a:ext cx="4090987" cy="630238"/>
          </a:xfrm>
          <a:prstGeom prst="rect">
            <a:avLst/>
          </a:prstGeom>
          <a:solidFill>
            <a:schemeClr val="accent1">
              <a:alpha val="50000"/>
            </a:schemeClr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57387" name="Rectangle 11"/>
          <p:cNvSpPr>
            <a:spLocks noChangeArrowheads="1"/>
          </p:cNvSpPr>
          <p:nvPr/>
        </p:nvSpPr>
        <p:spPr bwMode="auto">
          <a:xfrm>
            <a:off x="4792663" y="2655888"/>
            <a:ext cx="4090987" cy="628650"/>
          </a:xfrm>
          <a:prstGeom prst="rect">
            <a:avLst/>
          </a:prstGeom>
          <a:solidFill>
            <a:schemeClr val="accent1">
              <a:alpha val="50000"/>
            </a:schemeClr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57388" name="Rectangle 12"/>
          <p:cNvSpPr>
            <a:spLocks noChangeArrowheads="1"/>
          </p:cNvSpPr>
          <p:nvPr/>
        </p:nvSpPr>
        <p:spPr bwMode="auto">
          <a:xfrm>
            <a:off x="4792663" y="3373438"/>
            <a:ext cx="4090987" cy="630237"/>
          </a:xfrm>
          <a:prstGeom prst="rect">
            <a:avLst/>
          </a:prstGeom>
          <a:solidFill>
            <a:schemeClr val="accent1">
              <a:alpha val="50000"/>
            </a:schemeClr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57389" name="Rectangle 13"/>
          <p:cNvSpPr>
            <a:spLocks noChangeArrowheads="1"/>
          </p:cNvSpPr>
          <p:nvPr/>
        </p:nvSpPr>
        <p:spPr bwMode="auto">
          <a:xfrm>
            <a:off x="247650" y="4097338"/>
            <a:ext cx="4090988" cy="6270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57390" name="Rectangle 14"/>
          <p:cNvSpPr>
            <a:spLocks noChangeArrowheads="1"/>
          </p:cNvSpPr>
          <p:nvPr/>
        </p:nvSpPr>
        <p:spPr bwMode="auto">
          <a:xfrm>
            <a:off x="4783138" y="4097338"/>
            <a:ext cx="4090987" cy="6270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57391" name="Rectangle 15"/>
          <p:cNvSpPr>
            <a:spLocks noChangeArrowheads="1"/>
          </p:cNvSpPr>
          <p:nvPr/>
        </p:nvSpPr>
        <p:spPr bwMode="auto">
          <a:xfrm>
            <a:off x="238125" y="4821238"/>
            <a:ext cx="4090988" cy="630237"/>
          </a:xfrm>
          <a:prstGeom prst="rect">
            <a:avLst/>
          </a:prstGeom>
          <a:solidFill>
            <a:schemeClr val="accent1">
              <a:alpha val="50000"/>
            </a:schemeClr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57392" name="Rectangle 16"/>
          <p:cNvSpPr>
            <a:spLocks noChangeArrowheads="1"/>
          </p:cNvSpPr>
          <p:nvPr/>
        </p:nvSpPr>
        <p:spPr bwMode="auto">
          <a:xfrm>
            <a:off x="4775200" y="4821238"/>
            <a:ext cx="4089400" cy="7413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57393" name="Line 17"/>
          <p:cNvSpPr>
            <a:spLocks noChangeShapeType="1"/>
          </p:cNvSpPr>
          <p:nvPr/>
        </p:nvSpPr>
        <p:spPr bwMode="auto">
          <a:xfrm flipV="1">
            <a:off x="4562475" y="990600"/>
            <a:ext cx="1588" cy="5349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394" name="Line 18"/>
          <p:cNvSpPr>
            <a:spLocks noChangeShapeType="1"/>
          </p:cNvSpPr>
          <p:nvPr/>
        </p:nvSpPr>
        <p:spPr bwMode="auto">
          <a:xfrm>
            <a:off x="4562475" y="990600"/>
            <a:ext cx="1588" cy="5349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395" name="Line 19"/>
          <p:cNvSpPr>
            <a:spLocks noChangeShapeType="1"/>
          </p:cNvSpPr>
          <p:nvPr/>
        </p:nvSpPr>
        <p:spPr bwMode="auto">
          <a:xfrm>
            <a:off x="4330700" y="1525588"/>
            <a:ext cx="231775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396" name="Line 20"/>
          <p:cNvSpPr>
            <a:spLocks noChangeShapeType="1"/>
          </p:cNvSpPr>
          <p:nvPr/>
        </p:nvSpPr>
        <p:spPr bwMode="auto">
          <a:xfrm>
            <a:off x="4562475" y="1525588"/>
            <a:ext cx="239713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397" name="Line 21"/>
          <p:cNvSpPr>
            <a:spLocks noChangeShapeType="1"/>
          </p:cNvSpPr>
          <p:nvPr/>
        </p:nvSpPr>
        <p:spPr bwMode="auto">
          <a:xfrm>
            <a:off x="4354513" y="2244725"/>
            <a:ext cx="207962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398" name="Line 22"/>
          <p:cNvSpPr>
            <a:spLocks noChangeShapeType="1"/>
          </p:cNvSpPr>
          <p:nvPr/>
        </p:nvSpPr>
        <p:spPr bwMode="auto">
          <a:xfrm>
            <a:off x="4562475" y="2244725"/>
            <a:ext cx="239713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399" name="Line 23"/>
          <p:cNvSpPr>
            <a:spLocks noChangeShapeType="1"/>
          </p:cNvSpPr>
          <p:nvPr/>
        </p:nvSpPr>
        <p:spPr bwMode="auto">
          <a:xfrm>
            <a:off x="4354513" y="2963863"/>
            <a:ext cx="207962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00" name="Line 24"/>
          <p:cNvSpPr>
            <a:spLocks noChangeShapeType="1"/>
          </p:cNvSpPr>
          <p:nvPr/>
        </p:nvSpPr>
        <p:spPr bwMode="auto">
          <a:xfrm>
            <a:off x="4562475" y="2963863"/>
            <a:ext cx="239713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01" name="Line 25"/>
          <p:cNvSpPr>
            <a:spLocks noChangeShapeType="1"/>
          </p:cNvSpPr>
          <p:nvPr/>
        </p:nvSpPr>
        <p:spPr bwMode="auto">
          <a:xfrm>
            <a:off x="4354513" y="3681413"/>
            <a:ext cx="207962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02" name="Line 26"/>
          <p:cNvSpPr>
            <a:spLocks noChangeShapeType="1"/>
          </p:cNvSpPr>
          <p:nvPr/>
        </p:nvSpPr>
        <p:spPr bwMode="auto">
          <a:xfrm>
            <a:off x="4562475" y="3681413"/>
            <a:ext cx="239713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03" name="Line 27"/>
          <p:cNvSpPr>
            <a:spLocks noChangeShapeType="1"/>
          </p:cNvSpPr>
          <p:nvPr/>
        </p:nvSpPr>
        <p:spPr bwMode="auto">
          <a:xfrm>
            <a:off x="4354513" y="4402138"/>
            <a:ext cx="207962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04" name="Line 28"/>
          <p:cNvSpPr>
            <a:spLocks noChangeShapeType="1"/>
          </p:cNvSpPr>
          <p:nvPr/>
        </p:nvSpPr>
        <p:spPr bwMode="auto">
          <a:xfrm>
            <a:off x="4562475" y="4402138"/>
            <a:ext cx="211138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05" name="Line 29"/>
          <p:cNvSpPr>
            <a:spLocks noChangeShapeType="1"/>
          </p:cNvSpPr>
          <p:nvPr/>
        </p:nvSpPr>
        <p:spPr bwMode="auto">
          <a:xfrm>
            <a:off x="4340225" y="5116513"/>
            <a:ext cx="2222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06" name="Line 30"/>
          <p:cNvSpPr>
            <a:spLocks noChangeShapeType="1"/>
          </p:cNvSpPr>
          <p:nvPr/>
        </p:nvSpPr>
        <p:spPr bwMode="auto">
          <a:xfrm>
            <a:off x="4562475" y="5116513"/>
            <a:ext cx="206375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07" name="Line 31"/>
          <p:cNvSpPr>
            <a:spLocks noChangeShapeType="1"/>
          </p:cNvSpPr>
          <p:nvPr/>
        </p:nvSpPr>
        <p:spPr bwMode="auto">
          <a:xfrm flipV="1">
            <a:off x="4354513" y="5834063"/>
            <a:ext cx="2222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08" name="Line 32"/>
          <p:cNvSpPr>
            <a:spLocks noChangeShapeType="1"/>
          </p:cNvSpPr>
          <p:nvPr/>
        </p:nvSpPr>
        <p:spPr bwMode="auto">
          <a:xfrm flipV="1">
            <a:off x="4562475" y="1525588"/>
            <a:ext cx="1588" cy="7191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09" name="Line 33"/>
          <p:cNvSpPr>
            <a:spLocks noChangeShapeType="1"/>
          </p:cNvSpPr>
          <p:nvPr/>
        </p:nvSpPr>
        <p:spPr bwMode="auto">
          <a:xfrm>
            <a:off x="4562475" y="1525588"/>
            <a:ext cx="1588" cy="7191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10" name="Line 34"/>
          <p:cNvSpPr>
            <a:spLocks noChangeShapeType="1"/>
          </p:cNvSpPr>
          <p:nvPr/>
        </p:nvSpPr>
        <p:spPr bwMode="auto">
          <a:xfrm flipV="1">
            <a:off x="4562475" y="2244725"/>
            <a:ext cx="1588" cy="71913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11" name="Line 35"/>
          <p:cNvSpPr>
            <a:spLocks noChangeShapeType="1"/>
          </p:cNvSpPr>
          <p:nvPr/>
        </p:nvSpPr>
        <p:spPr bwMode="auto">
          <a:xfrm>
            <a:off x="4562475" y="2244725"/>
            <a:ext cx="1588" cy="71913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12" name="Line 36"/>
          <p:cNvSpPr>
            <a:spLocks noChangeShapeType="1"/>
          </p:cNvSpPr>
          <p:nvPr/>
        </p:nvSpPr>
        <p:spPr bwMode="auto">
          <a:xfrm flipV="1">
            <a:off x="4562475" y="2963863"/>
            <a:ext cx="1588" cy="717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13" name="Line 37"/>
          <p:cNvSpPr>
            <a:spLocks noChangeShapeType="1"/>
          </p:cNvSpPr>
          <p:nvPr/>
        </p:nvSpPr>
        <p:spPr bwMode="auto">
          <a:xfrm>
            <a:off x="4562475" y="2963863"/>
            <a:ext cx="1588" cy="717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14" name="Line 38"/>
          <p:cNvSpPr>
            <a:spLocks noChangeShapeType="1"/>
          </p:cNvSpPr>
          <p:nvPr/>
        </p:nvSpPr>
        <p:spPr bwMode="auto">
          <a:xfrm flipV="1">
            <a:off x="4562475" y="3681413"/>
            <a:ext cx="1588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15" name="Line 39"/>
          <p:cNvSpPr>
            <a:spLocks noChangeShapeType="1"/>
          </p:cNvSpPr>
          <p:nvPr/>
        </p:nvSpPr>
        <p:spPr bwMode="auto">
          <a:xfrm>
            <a:off x="4562475" y="3681413"/>
            <a:ext cx="1588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16" name="Line 40"/>
          <p:cNvSpPr>
            <a:spLocks noChangeShapeType="1"/>
          </p:cNvSpPr>
          <p:nvPr/>
        </p:nvSpPr>
        <p:spPr bwMode="auto">
          <a:xfrm flipV="1">
            <a:off x="4562475" y="4402138"/>
            <a:ext cx="1588" cy="7143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17" name="Line 41"/>
          <p:cNvSpPr>
            <a:spLocks noChangeShapeType="1"/>
          </p:cNvSpPr>
          <p:nvPr/>
        </p:nvSpPr>
        <p:spPr bwMode="auto">
          <a:xfrm>
            <a:off x="4562475" y="4402138"/>
            <a:ext cx="1588" cy="7143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18" name="Line 42"/>
          <p:cNvSpPr>
            <a:spLocks noChangeShapeType="1"/>
          </p:cNvSpPr>
          <p:nvPr/>
        </p:nvSpPr>
        <p:spPr bwMode="auto">
          <a:xfrm flipV="1">
            <a:off x="4562475" y="5116513"/>
            <a:ext cx="1588" cy="7191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19" name="Line 43"/>
          <p:cNvSpPr>
            <a:spLocks noChangeShapeType="1"/>
          </p:cNvSpPr>
          <p:nvPr/>
        </p:nvSpPr>
        <p:spPr bwMode="auto">
          <a:xfrm>
            <a:off x="4562475" y="5116513"/>
            <a:ext cx="1588" cy="7191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20" name="Rectangle 44"/>
          <p:cNvSpPr>
            <a:spLocks noChangeArrowheads="1"/>
          </p:cNvSpPr>
          <p:nvPr/>
        </p:nvSpPr>
        <p:spPr bwMode="auto">
          <a:xfrm>
            <a:off x="312738" y="1406525"/>
            <a:ext cx="40290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en-US" sz="2000">
                <a:solidFill>
                  <a:schemeClr val="tx1"/>
                </a:solidFill>
                <a:effectLst/>
              </a:rPr>
              <a:t>Representing the Party</a:t>
            </a:r>
          </a:p>
        </p:txBody>
      </p:sp>
      <p:sp>
        <p:nvSpPr>
          <p:cNvPr id="357421" name="Rectangle 45"/>
          <p:cNvSpPr>
            <a:spLocks noChangeArrowheads="1"/>
          </p:cNvSpPr>
          <p:nvPr/>
        </p:nvSpPr>
        <p:spPr bwMode="auto">
          <a:xfrm>
            <a:off x="4800600" y="1219200"/>
            <a:ext cx="4090988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80008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23" name="Rectangle 47"/>
          <p:cNvSpPr>
            <a:spLocks noChangeArrowheads="1"/>
          </p:cNvSpPr>
          <p:nvPr/>
        </p:nvSpPr>
        <p:spPr bwMode="auto">
          <a:xfrm>
            <a:off x="265113" y="1933575"/>
            <a:ext cx="4089400" cy="627063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24" name="Rectangle 48"/>
          <p:cNvSpPr>
            <a:spLocks noChangeArrowheads="1"/>
          </p:cNvSpPr>
          <p:nvPr/>
        </p:nvSpPr>
        <p:spPr bwMode="auto">
          <a:xfrm>
            <a:off x="304800" y="2133600"/>
            <a:ext cx="40687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en-US" sz="2000">
                <a:solidFill>
                  <a:schemeClr val="tx1"/>
                </a:solidFill>
                <a:effectLst/>
              </a:rPr>
              <a:t>Education and Information</a:t>
            </a:r>
          </a:p>
        </p:txBody>
      </p:sp>
      <p:sp>
        <p:nvSpPr>
          <p:cNvPr id="357425" name="Rectangle 49"/>
          <p:cNvSpPr>
            <a:spLocks noChangeArrowheads="1"/>
          </p:cNvSpPr>
          <p:nvPr/>
        </p:nvSpPr>
        <p:spPr bwMode="auto">
          <a:xfrm>
            <a:off x="4876800" y="2097088"/>
            <a:ext cx="40671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en-US" sz="2000">
                <a:solidFill>
                  <a:schemeClr val="tx1"/>
                </a:solidFill>
                <a:effectLst/>
              </a:rPr>
              <a:t>Training</a:t>
            </a:r>
          </a:p>
        </p:txBody>
      </p:sp>
      <p:sp>
        <p:nvSpPr>
          <p:cNvPr id="357426" name="Rectangle 50"/>
          <p:cNvSpPr>
            <a:spLocks noChangeArrowheads="1"/>
          </p:cNvSpPr>
          <p:nvPr/>
        </p:nvSpPr>
        <p:spPr bwMode="auto">
          <a:xfrm>
            <a:off x="4802188" y="2651125"/>
            <a:ext cx="4090987" cy="627063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800080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27" name="Rectangle 51"/>
          <p:cNvSpPr>
            <a:spLocks noChangeArrowheads="1"/>
          </p:cNvSpPr>
          <p:nvPr/>
        </p:nvSpPr>
        <p:spPr bwMode="auto">
          <a:xfrm>
            <a:off x="4821238" y="2835275"/>
            <a:ext cx="40592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en-US" sz="2000">
                <a:solidFill>
                  <a:schemeClr val="tx1"/>
                </a:solidFill>
                <a:effectLst/>
              </a:rPr>
              <a:t>Enforcement</a:t>
            </a:r>
          </a:p>
        </p:txBody>
      </p:sp>
      <p:sp>
        <p:nvSpPr>
          <p:cNvPr id="357428" name="Rectangle 52"/>
          <p:cNvSpPr>
            <a:spLocks noChangeArrowheads="1"/>
          </p:cNvSpPr>
          <p:nvPr/>
        </p:nvSpPr>
        <p:spPr bwMode="auto">
          <a:xfrm>
            <a:off x="4802188" y="3370263"/>
            <a:ext cx="4090987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80008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29" name="Rectangle 53"/>
          <p:cNvSpPr>
            <a:spLocks noChangeArrowheads="1"/>
          </p:cNvSpPr>
          <p:nvPr/>
        </p:nvSpPr>
        <p:spPr bwMode="auto">
          <a:xfrm>
            <a:off x="4948238" y="3409950"/>
            <a:ext cx="38195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en-US" sz="2000">
                <a:solidFill>
                  <a:schemeClr val="tx1"/>
                </a:solidFill>
                <a:effectLst/>
              </a:rPr>
              <a:t>Co-ordination with the CITES Secretariat</a:t>
            </a:r>
          </a:p>
        </p:txBody>
      </p:sp>
      <p:sp>
        <p:nvSpPr>
          <p:cNvPr id="357430" name="Rectangle 54"/>
          <p:cNvSpPr>
            <a:spLocks noChangeArrowheads="1"/>
          </p:cNvSpPr>
          <p:nvPr/>
        </p:nvSpPr>
        <p:spPr bwMode="auto">
          <a:xfrm>
            <a:off x="76200" y="4086225"/>
            <a:ext cx="4089400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80008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31" name="Rectangle 55"/>
          <p:cNvSpPr>
            <a:spLocks noChangeArrowheads="1"/>
          </p:cNvSpPr>
          <p:nvPr/>
        </p:nvSpPr>
        <p:spPr bwMode="auto">
          <a:xfrm>
            <a:off x="219075" y="4110038"/>
            <a:ext cx="40481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en-US" sz="2000">
                <a:solidFill>
                  <a:schemeClr val="tx1"/>
                </a:solidFill>
                <a:effectLst/>
              </a:rPr>
              <a:t>Co-ordination with the National Central Bureau of Interpol</a:t>
            </a:r>
          </a:p>
        </p:txBody>
      </p:sp>
      <p:sp>
        <p:nvSpPr>
          <p:cNvPr id="357432" name="Rectangle 56"/>
          <p:cNvSpPr>
            <a:spLocks noChangeArrowheads="1"/>
          </p:cNvSpPr>
          <p:nvPr/>
        </p:nvSpPr>
        <p:spPr bwMode="auto">
          <a:xfrm>
            <a:off x="4802188" y="4086225"/>
            <a:ext cx="4090987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80008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7433" name="Rectangle 57"/>
          <p:cNvSpPr>
            <a:spLocks noChangeArrowheads="1"/>
          </p:cNvSpPr>
          <p:nvPr/>
        </p:nvSpPr>
        <p:spPr bwMode="auto">
          <a:xfrm>
            <a:off x="4924425" y="4114800"/>
            <a:ext cx="3968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en-US" sz="2000">
                <a:solidFill>
                  <a:schemeClr val="tx1"/>
                </a:solidFill>
                <a:effectLst/>
              </a:rPr>
              <a:t>Preparation of Annual and Biennial Reports</a:t>
            </a:r>
          </a:p>
        </p:txBody>
      </p:sp>
      <p:sp>
        <p:nvSpPr>
          <p:cNvPr id="357434" name="Rectangle 58"/>
          <p:cNvSpPr>
            <a:spLocks noChangeArrowheads="1"/>
          </p:cNvSpPr>
          <p:nvPr/>
        </p:nvSpPr>
        <p:spPr bwMode="auto">
          <a:xfrm>
            <a:off x="228600" y="4800600"/>
            <a:ext cx="407511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en-US" sz="2000">
                <a:solidFill>
                  <a:schemeClr val="tx1"/>
                </a:solidFill>
                <a:effectLst/>
              </a:rPr>
              <a:t>Issuance of permits and </a:t>
            </a:r>
            <a:br>
              <a:rPr lang="en-US" altLang="en-US" sz="2000">
                <a:solidFill>
                  <a:schemeClr val="tx1"/>
                </a:solidFill>
                <a:effectLst/>
              </a:rPr>
            </a:br>
            <a:r>
              <a:rPr lang="en-US" altLang="en-US" sz="2000">
                <a:solidFill>
                  <a:schemeClr val="tx1"/>
                </a:solidFill>
                <a:effectLst/>
              </a:rPr>
              <a:t>certificates</a:t>
            </a:r>
          </a:p>
        </p:txBody>
      </p:sp>
      <p:sp>
        <p:nvSpPr>
          <p:cNvPr id="357435" name="Rectangle 59"/>
          <p:cNvSpPr>
            <a:spLocks noChangeArrowheads="1"/>
          </p:cNvSpPr>
          <p:nvPr/>
        </p:nvSpPr>
        <p:spPr bwMode="auto">
          <a:xfrm>
            <a:off x="4953000" y="4876800"/>
            <a:ext cx="38433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en-US" sz="2000">
                <a:solidFill>
                  <a:schemeClr val="tx1"/>
                </a:solidFill>
                <a:effectLst/>
              </a:rPr>
              <a:t>Communication with the Scientific Authority</a:t>
            </a:r>
          </a:p>
        </p:txBody>
      </p:sp>
      <p:sp>
        <p:nvSpPr>
          <p:cNvPr id="357436" name="Rectangle 60"/>
          <p:cNvSpPr>
            <a:spLocks noChangeArrowheads="1"/>
          </p:cNvSpPr>
          <p:nvPr/>
        </p:nvSpPr>
        <p:spPr bwMode="auto">
          <a:xfrm>
            <a:off x="76200" y="5530850"/>
            <a:ext cx="40862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en-US" sz="2000">
                <a:solidFill>
                  <a:schemeClr val="tx1"/>
                </a:solidFill>
                <a:effectLst/>
              </a:rPr>
              <a:t>Preparation of proposals for the Conference of the Parties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0C4743-53D0-4ED2-8162-6FB6A704BB8F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Tasks of the Management Authority</a:t>
            </a:r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/>
              <a:t>The Management Authority also prepares and circulates official information on CITES to:</a:t>
            </a:r>
          </a:p>
          <a:p>
            <a:pPr lvl="1"/>
            <a:r>
              <a:rPr lang="en-US" altLang="en-US" sz="2000"/>
              <a:t>Customs</a:t>
            </a:r>
          </a:p>
          <a:p>
            <a:pPr lvl="1"/>
            <a:r>
              <a:rPr lang="en-US" altLang="en-US" sz="2000"/>
              <a:t>Other Border Authorities</a:t>
            </a:r>
          </a:p>
          <a:p>
            <a:pPr lvl="1"/>
            <a:r>
              <a:rPr lang="en-US" altLang="en-US" sz="2000"/>
              <a:t>Police</a:t>
            </a:r>
          </a:p>
          <a:p>
            <a:pPr lvl="1"/>
            <a:r>
              <a:rPr lang="en-US" altLang="en-US" sz="2000"/>
              <a:t>Authorities in charge of</a:t>
            </a:r>
            <a:br>
              <a:rPr lang="en-US" altLang="en-US" sz="2000"/>
            </a:br>
            <a:r>
              <a:rPr lang="en-US" altLang="en-US" sz="2000"/>
              <a:t>internal control</a:t>
            </a:r>
          </a:p>
          <a:p>
            <a:pPr lvl="1"/>
            <a:r>
              <a:rPr lang="en-US" altLang="en-US" sz="2000"/>
              <a:t>Health authorities</a:t>
            </a:r>
          </a:p>
          <a:p>
            <a:pPr lvl="1"/>
            <a:r>
              <a:rPr lang="en-US" altLang="en-US" sz="2000"/>
              <a:t>Other ministries</a:t>
            </a:r>
          </a:p>
        </p:txBody>
      </p:sp>
      <p:pic>
        <p:nvPicPr>
          <p:cNvPr id="415749" name="Picture 5" descr="LA_inspec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657600"/>
            <a:ext cx="2914650" cy="1905000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15748" name="Object 4"/>
          <p:cNvGraphicFramePr>
            <a:graphicFrameLocks noChangeAspect="1"/>
          </p:cNvGraphicFramePr>
          <p:nvPr/>
        </p:nvGraphicFramePr>
        <p:xfrm>
          <a:off x="4800600" y="2209800"/>
          <a:ext cx="19812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751" name="CorelDRAW" r:id="rId4" imgW="5030280" imgH="5030280" progId="CorelDraw.Graphic.7">
                  <p:embed/>
                </p:oleObj>
              </mc:Choice>
              <mc:Fallback>
                <p:oleObj name="CorelDRAW" r:id="rId4" imgW="5030280" imgH="5030280" progId="CorelDraw.Graphic.7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209800"/>
                        <a:ext cx="198120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accent2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3D81BB-AA75-4805-85BC-9D0433599B41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418821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371600"/>
          </a:xfrm>
        </p:spPr>
        <p:txBody>
          <a:bodyPr/>
          <a:lstStyle/>
          <a:p>
            <a:r>
              <a:rPr lang="en-GB" altLang="en-US"/>
              <a:t>Responsibilities of the </a:t>
            </a:r>
            <a:br>
              <a:rPr lang="en-GB" altLang="en-US"/>
            </a:br>
            <a:r>
              <a:rPr lang="en-GB" altLang="en-US"/>
              <a:t>Management Authority with respect to the Scientific Authority</a:t>
            </a:r>
            <a:endParaRPr lang="en-US" altLang="en-US"/>
          </a:p>
        </p:txBody>
      </p:sp>
      <p:sp>
        <p:nvSpPr>
          <p:cNvPr id="418822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The Management Authority </a:t>
            </a:r>
            <a:r>
              <a:rPr lang="en-US" altLang="en-US">
                <a:solidFill>
                  <a:schemeClr val="accent2"/>
                </a:solidFill>
              </a:rPr>
              <a:t>MUST consult</a:t>
            </a:r>
            <a:r>
              <a:rPr lang="en-US" altLang="en-US"/>
              <a:t> the Scientific Authority before issuing an export permit for specimens of species in Appendices I &amp; II)</a:t>
            </a:r>
          </a:p>
          <a:p>
            <a:r>
              <a:rPr lang="en-US" altLang="en-US"/>
              <a:t>The Management Authority must make sure that it keeps the Scientific Authority </a:t>
            </a:r>
            <a:r>
              <a:rPr lang="en-US" altLang="en-US">
                <a:solidFill>
                  <a:schemeClr val="accent2"/>
                </a:solidFill>
              </a:rPr>
              <a:t>informed </a:t>
            </a:r>
            <a:r>
              <a:rPr lang="en-US" altLang="en-US"/>
              <a:t>about all relevant CITES issues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B5F86-6798-4766-9918-C14324D8156A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40755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267200"/>
          </a:xfrm>
        </p:spPr>
        <p:txBody>
          <a:bodyPr/>
          <a:lstStyle/>
          <a:p>
            <a:r>
              <a:rPr lang="en-GB" altLang="en-US" sz="2000"/>
              <a:t>“</a:t>
            </a:r>
            <a:r>
              <a:rPr lang="en-GB" altLang="en-US" sz="2400"/>
              <a:t>NOTING that issuance of permits by a Management Authority without appropriate Scientific Authority findings constitutes a lack of compliance with the provisions of the Convention and seriously undermines species conservation”</a:t>
            </a:r>
          </a:p>
          <a:p>
            <a:pPr algn="r">
              <a:buFontTx/>
              <a:buNone/>
            </a:pPr>
            <a:r>
              <a:rPr lang="en-GB" altLang="en-US" sz="2400" i="1">
                <a:solidFill>
                  <a:schemeClr val="accent2"/>
                </a:solidFill>
              </a:rPr>
              <a:t>Resolution Conf. 10.3</a:t>
            </a:r>
            <a:endParaRPr lang="en-US" altLang="en-US" sz="2400" i="1">
              <a:solidFill>
                <a:schemeClr val="accent2"/>
              </a:solidFill>
            </a:endParaRPr>
          </a:p>
        </p:txBody>
      </p:sp>
      <p:pic>
        <p:nvPicPr>
          <p:cNvPr id="407562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25" y="3971925"/>
            <a:ext cx="4524375" cy="288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7564" name="Rectangle 1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371600"/>
          </a:xfrm>
          <a:noFill/>
          <a:ln/>
        </p:spPr>
        <p:txBody>
          <a:bodyPr/>
          <a:lstStyle/>
          <a:p>
            <a:r>
              <a:rPr lang="en-GB" altLang="en-US"/>
              <a:t>Responsibilities of the </a:t>
            </a:r>
            <a:br>
              <a:rPr lang="en-GB" altLang="en-US"/>
            </a:br>
            <a:r>
              <a:rPr lang="en-GB" altLang="en-US"/>
              <a:t>Management Authority with respect to the Scientific Authority</a:t>
            </a:r>
            <a:endParaRPr lang="en-US" alt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8406C9-AEAD-426C-98E7-5EC69984A282}" type="slidenum">
              <a:rPr lang="en-US" altLang="en-US"/>
              <a:pPr/>
              <a:t>9</a:t>
            </a:fld>
            <a:endParaRPr lang="en-US" altLang="en-US"/>
          </a:p>
        </p:txBody>
      </p:sp>
      <p:pic>
        <p:nvPicPr>
          <p:cNvPr id="425986" name="Picture 2" descr="tusk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733800"/>
            <a:ext cx="1928813" cy="919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5987" name="Picture 3" descr="tusker blan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688" y="3748088"/>
            <a:ext cx="1900237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5988" name="Picture 4" descr="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4063" y="3328988"/>
            <a:ext cx="641350" cy="1928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5989" name="Picture 5" descr="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5825" y="2740025"/>
            <a:ext cx="1555750" cy="2027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5990" name="Picture 6" descr="c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038" y="2362200"/>
            <a:ext cx="1435100" cy="1992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5991" name="Picture 7" descr="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238" y="3200400"/>
            <a:ext cx="1019175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5992" name="Picture 8" descr="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3488" y="2862263"/>
            <a:ext cx="798512" cy="1966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5993" name="Rectangle 9"/>
          <p:cNvSpPr>
            <a:spLocks noChangeArrowheads="1"/>
          </p:cNvSpPr>
          <p:nvPr/>
        </p:nvSpPr>
        <p:spPr bwMode="auto">
          <a:xfrm>
            <a:off x="990600" y="1981200"/>
            <a:ext cx="372427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>
                <a:solidFill>
                  <a:schemeClr val="accent2"/>
                </a:solidFill>
                <a:latin typeface="Arial" charset="0"/>
              </a:defRPr>
            </a:lvl1pPr>
            <a:lvl2pPr>
              <a:defRPr sz="3200">
                <a:solidFill>
                  <a:schemeClr val="accent2"/>
                </a:solidFill>
                <a:latin typeface="Arial" charset="0"/>
              </a:defRPr>
            </a:lvl2pPr>
            <a:lvl3pPr>
              <a:defRPr sz="3200">
                <a:solidFill>
                  <a:schemeClr val="accent2"/>
                </a:solidFill>
                <a:latin typeface="Arial" charset="0"/>
              </a:defRPr>
            </a:lvl3pPr>
            <a:lvl4pPr>
              <a:defRPr sz="3200">
                <a:solidFill>
                  <a:schemeClr val="accent2"/>
                </a:solidFill>
                <a:latin typeface="Arial" charset="0"/>
              </a:defRPr>
            </a:lvl4pPr>
            <a:lvl5pPr>
              <a:defRPr sz="3200">
                <a:solidFill>
                  <a:schemeClr val="accent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2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altLang="en-US">
                <a:effectLst/>
              </a:rPr>
              <a:t>CITES Secretariat</a:t>
            </a:r>
            <a:br>
              <a:rPr lang="en-US" altLang="en-US">
                <a:effectLst/>
              </a:rPr>
            </a:br>
            <a:r>
              <a:rPr lang="en-US" altLang="en-US" sz="2800">
                <a:effectLst/>
              </a:rPr>
              <a:t>Geneva </a:t>
            </a:r>
            <a:endParaRPr lang="en-US" altLang="en-US" sz="2800" i="1">
              <a:effectLst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5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25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25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25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25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25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9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598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598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5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25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5993" grpId="0"/>
    </p:bldLst>
  </p:timing>
</p:sld>
</file>

<file path=ppt/theme/theme1.xml><?xml version="1.0" encoding="utf-8"?>
<a:theme xmlns:a="http://schemas.openxmlformats.org/drawingml/2006/main" name="1_E-CITES and timber-29-01-08">
  <a:themeElements>
    <a:clrScheme name="1_E-CITES and timber-29-01-08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E-CITES and timber-29-01-0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>
            <a:alpha val="50000"/>
          </a:schemeClr>
        </a:solidFill>
        <a:ln w="57150" cap="flat" cmpd="sng" algn="ctr">
          <a:solidFill>
            <a:srgbClr val="FFCC00"/>
          </a:solidFill>
          <a:prstDash val="solid"/>
          <a:round/>
          <a:headEnd type="none" w="med" len="med"/>
          <a:tailEnd type="triangle" w="lg" len="med"/>
        </a:ln>
        <a:effectLst>
          <a:outerShdw dist="35921" dir="2700000" algn="ctr" rotWithShape="0">
            <a:schemeClr val="bg2"/>
          </a:outerShdw>
        </a:effec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800" b="0" i="0" u="none" strike="noStrike" cap="none" normalizeH="0" baseline="0" smtClean="0">
            <a:ln>
              <a:noFill/>
            </a:ln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>
            <a:alpha val="50000"/>
          </a:schemeClr>
        </a:solidFill>
        <a:ln w="57150" cap="flat" cmpd="sng" algn="ctr">
          <a:solidFill>
            <a:srgbClr val="FFCC00"/>
          </a:solidFill>
          <a:prstDash val="solid"/>
          <a:round/>
          <a:headEnd type="none" w="med" len="med"/>
          <a:tailEnd type="triangle" w="lg" len="med"/>
        </a:ln>
        <a:effectLst>
          <a:outerShdw dist="35921" dir="2700000" algn="ctr" rotWithShape="0">
            <a:schemeClr val="bg2"/>
          </a:outerShdw>
        </a:effec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800" b="0" i="0" u="none" strike="noStrike" cap="none" normalizeH="0" baseline="0" smtClean="0">
            <a:ln>
              <a:noFill/>
            </a:ln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1_E-CITES and timber-29-01-08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-CITES and timber-29-01-08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CITES and timber-29-01-08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CITES and timber-29-01-08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CITES and timber-29-01-08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CITES and timber-29-01-08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CITES and timber-29-01-08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E-CITESNEW_2010</Template>
  <TotalTime>150</TotalTime>
  <Words>322</Words>
  <Application>Microsoft Office PowerPoint</Application>
  <PresentationFormat>On-screen Show (4:3)</PresentationFormat>
  <Paragraphs>54</Paragraphs>
  <Slides>9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1_E-CITES and timber-29-01-08</vt:lpstr>
      <vt:lpstr>CorelDRAW 7.0 Graphic</vt:lpstr>
      <vt:lpstr>PowerPoint Presentation</vt:lpstr>
      <vt:lpstr>Overview</vt:lpstr>
      <vt:lpstr>Roles of the Management Authority</vt:lpstr>
      <vt:lpstr>Tasks of the Management Authority</vt:lpstr>
      <vt:lpstr>Tasks of the Management Authority</vt:lpstr>
      <vt:lpstr>Tasks of the Management Authority</vt:lpstr>
      <vt:lpstr>Responsibilities of the  Management Authority with respect to the Scientific Authority</vt:lpstr>
      <vt:lpstr>Responsibilities of the  Management Authority with respect to the Scientific Authority</vt:lpstr>
      <vt:lpstr>PowerPoint Presentation</vt:lpstr>
    </vt:vector>
  </TitlesOfParts>
  <Company>UNEP/CITES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Functions of the Management Authority</dc:title>
  <dc:creator>CITES Secretariat</dc:creator>
  <cp:lastModifiedBy>Sofie H. FLENSBORG</cp:lastModifiedBy>
  <cp:revision>18</cp:revision>
  <cp:lastPrinted>2000-03-01T19:13:50Z</cp:lastPrinted>
  <dcterms:created xsi:type="dcterms:W3CDTF">2006-11-06T14:41:27Z</dcterms:created>
  <dcterms:modified xsi:type="dcterms:W3CDTF">2017-03-24T16:03:14Z</dcterms:modified>
</cp:coreProperties>
</file>