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60" r:id="rId2"/>
    <p:sldId id="331" r:id="rId3"/>
    <p:sldId id="332" r:id="rId4"/>
    <p:sldId id="333" r:id="rId5"/>
    <p:sldId id="334" r:id="rId6"/>
    <p:sldId id="335" r:id="rId7"/>
    <p:sldId id="336" r:id="rId8"/>
    <p:sldId id="337" r:id="rId9"/>
    <p:sldId id="338" r:id="rId10"/>
    <p:sldId id="339" r:id="rId11"/>
    <p:sldId id="363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FFFF"/>
    <a:srgbClr val="0000FF"/>
    <a:srgbClr val="3333FF"/>
    <a:srgbClr val="6600CC"/>
    <a:srgbClr val="000066"/>
    <a:srgbClr val="660066"/>
    <a:srgbClr val="0000CC"/>
    <a:srgbClr val="3333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0989" autoAdjust="0"/>
    <p:restoredTop sz="82284" autoAdjust="0"/>
  </p:normalViewPr>
  <p:slideViewPr>
    <p:cSldViewPr>
      <p:cViewPr>
        <p:scale>
          <a:sx n="70" d="100"/>
          <a:sy n="70" d="100"/>
        </p:scale>
        <p:origin x="-2724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9BF3A-010F-4302-927A-F74C4E643A62}" type="datetimeFigureOut">
              <a:rPr lang="en-GB" smtClean="0"/>
              <a:t>13/07/2015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22527-3878-413F-81E7-2AE45B4BA61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744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20F67-519F-4249-8A26-8DEF34A80D0C}" type="datetimeFigureOut">
              <a:rPr lang="en-GB" smtClean="0"/>
              <a:t>13/07/2015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54DDB-FBB2-41CD-AEDD-D6EA4BA1FB6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123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203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134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860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292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128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9pPr>
          </a:lstStyle>
          <a:p>
            <a:endParaRPr lang="en-US" altLang="en-US" sz="1200" smtClean="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9pPr>
          </a:lstStyle>
          <a:p>
            <a:endParaRPr lang="en-US" altLang="en-US" sz="1200" smtClean="0">
              <a:solidFill>
                <a:schemeClr val="tx1"/>
              </a:solidFill>
            </a:endParaRP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9pPr>
          </a:lstStyle>
          <a:p>
            <a:endParaRPr lang="en-US" altLang="en-US" sz="1200" smtClean="0">
              <a:solidFill>
                <a:schemeClr val="tx1"/>
              </a:solidFill>
            </a:endParaRP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9pPr>
          </a:lstStyle>
          <a:p>
            <a:fld id="{FF46A3E8-AFA8-4356-98ED-F6CA469E5FE6}" type="slidenum">
              <a:rPr lang="en-US" altLang="en-US" sz="1200" smtClean="0">
                <a:solidFill>
                  <a:schemeClr val="tx1"/>
                </a:solidFill>
              </a:rPr>
              <a:pPr/>
              <a:t>7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266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9pPr>
          </a:lstStyle>
          <a:p>
            <a:endParaRPr lang="en-US" altLang="en-US" sz="1200" smtClean="0">
              <a:solidFill>
                <a:schemeClr val="tx1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9pPr>
          </a:lstStyle>
          <a:p>
            <a:endParaRPr lang="en-US" altLang="en-US" sz="1200" smtClean="0">
              <a:solidFill>
                <a:schemeClr val="tx1"/>
              </a:solidFill>
            </a:endParaRP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9pPr>
          </a:lstStyle>
          <a:p>
            <a:endParaRPr lang="en-US" altLang="en-US" sz="1200" smtClean="0">
              <a:solidFill>
                <a:schemeClr val="tx1"/>
              </a:solidFill>
            </a:endParaRP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9pPr>
          </a:lstStyle>
          <a:p>
            <a:fld id="{983D8D05-1763-431E-B882-DC47A761A69C}" type="slidenum">
              <a:rPr lang="en-US" altLang="en-US" sz="1200" smtClean="0">
                <a:solidFill>
                  <a:schemeClr val="tx1"/>
                </a:solidFill>
              </a:rPr>
              <a:pPr/>
              <a:t>9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407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13/07/2015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31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13/07/2015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85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13/07/2015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804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7254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155700"/>
            <a:ext cx="3810000" cy="501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3810000" cy="501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13308-6A22-424C-B160-3FD08F6C17A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077340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13/07/2015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83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13/07/2015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1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13/07/2015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79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13/07/2015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170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13/07/2015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033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13/07/2015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300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13/07/2015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408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13/07/2015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228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EA696-CE75-4B15-9A61-142448DCF0BE}" type="datetimeFigureOut">
              <a:rPr lang="en-GB" smtClean="0"/>
              <a:t>13/07/2015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15A36-AA42-4068-A231-FC45D26FFE79}" type="slidenum">
              <a:rPr lang="en-GB" smtClean="0"/>
              <a:t>‹nº›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60000"/>
              <a:lumOff val="40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90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ln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h/url?sa=i&amp;rct=j&amp;q=&amp;esrc=s&amp;frm=1&amp;source=images&amp;cd=&amp;cad=rja&amp;docid=TN-hJnLY-fNn0M&amp;tbnid=AwuGZyHUfEfZ_M:&amp;ved=0CAUQjRw&amp;url=http://www.huffingtonpost.com/2012/10/19/persian-gulf-shark-finning-trade_n_1984152.html&amp;ei=eiZpUr2gH7C10QXXrYCADw&amp;bvm=bv.55123115,d.bGE&amp;psig=AFQjCNHBnGeEAoUDkswvChe4Pzuto03Fjg&amp;ust=1382709214878448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911" y="332656"/>
            <a:ext cx="8229600" cy="1143000"/>
          </a:xfrm>
        </p:spPr>
        <p:txBody>
          <a:bodyPr>
            <a:noAutofit/>
          </a:bodyPr>
          <a:lstStyle/>
          <a:p>
            <a:r>
              <a:rPr lang="fr-CH" sz="3600" dirty="0" smtClean="0"/>
              <a:t>CITES </a:t>
            </a:r>
            <a:r>
              <a:rPr lang="fr-CH" sz="3600" dirty="0" err="1" smtClean="0"/>
              <a:t>Extração</a:t>
            </a:r>
            <a:r>
              <a:rPr lang="fr-CH" sz="3600" dirty="0" smtClean="0"/>
              <a:t> </a:t>
            </a:r>
            <a:r>
              <a:rPr lang="fr-CH" sz="3600" dirty="0" err="1"/>
              <a:t>N</a:t>
            </a:r>
            <a:r>
              <a:rPr lang="fr-CH" sz="3600" dirty="0" err="1" smtClean="0"/>
              <a:t>ão</a:t>
            </a:r>
            <a:r>
              <a:rPr lang="fr-CH" sz="3600" dirty="0" smtClean="0"/>
              <a:t> </a:t>
            </a:r>
            <a:r>
              <a:rPr lang="fr-CH" sz="3600" dirty="0" err="1" smtClean="0"/>
              <a:t>Prejudicial</a:t>
            </a:r>
            <a:r>
              <a:rPr lang="fr-CH" sz="3600" dirty="0" smtClean="0"/>
              <a:t>(</a:t>
            </a:r>
            <a:r>
              <a:rPr lang="fr-CH" sz="3600" dirty="0" err="1" smtClean="0"/>
              <a:t>NDFs</a:t>
            </a:r>
            <a:r>
              <a:rPr lang="fr-CH" sz="3600" dirty="0" smtClean="0"/>
              <a:t>) e </a:t>
            </a:r>
            <a:r>
              <a:rPr lang="fr-CH" sz="3600" dirty="0" err="1" smtClean="0"/>
              <a:t>Revisão</a:t>
            </a:r>
            <a:r>
              <a:rPr lang="fr-CH" sz="3600" dirty="0" smtClean="0"/>
              <a:t> do </a:t>
            </a:r>
            <a:r>
              <a:rPr lang="fr-CH" sz="3600" dirty="0" err="1" smtClean="0"/>
              <a:t>Comércio</a:t>
            </a:r>
            <a:r>
              <a:rPr lang="fr-CH" sz="3600" dirty="0" smtClean="0"/>
              <a:t> </a:t>
            </a:r>
            <a:r>
              <a:rPr lang="fr-CH" sz="3600" dirty="0" err="1" smtClean="0"/>
              <a:t>Significativo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 descr="http://i.huffpost.com/gen/823290/thumbs/r-PERSIAN-GULF-SHARK-FINNING-large570.jpg?6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93"/>
          <a:stretch/>
        </p:blipFill>
        <p:spPr bwMode="auto">
          <a:xfrm>
            <a:off x="175475" y="1637928"/>
            <a:ext cx="8820472" cy="3510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51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</a:pPr>
            <a:fld id="{0895FDF1-D728-493E-9B36-C20BDC6C9DAF}" type="slidenum">
              <a:rPr lang="en-US" altLang="en-US" sz="1400" smtClean="0">
                <a:solidFill>
                  <a:srgbClr val="FFCC00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</a:t>
            </a:fld>
            <a:endParaRPr lang="en-US" altLang="en-US" sz="1400" smtClean="0">
              <a:solidFill>
                <a:srgbClr val="FFCC00"/>
              </a:solidFill>
            </a:endParaRP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altLang="en-US" noProof="0" dirty="0" smtClean="0"/>
              <a:t>Benefícios da </a:t>
            </a:r>
            <a:r>
              <a:rPr lang="pt-PT" altLang="en-US" dirty="0" smtClean="0"/>
              <a:t>Revisão do Comércio Significativo</a:t>
            </a:r>
            <a:endParaRPr lang="pt-PT" altLang="en-US" noProof="0" dirty="0" smtClean="0"/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altLang="en-US" sz="2600" dirty="0"/>
              <a:t>Reduz a tendência dos países importadores para aplicar medidas </a:t>
            </a:r>
            <a:r>
              <a:rPr lang="pt-PT" altLang="en-US" sz="2600" dirty="0" smtClean="0"/>
              <a:t>internas unilaterais  </a:t>
            </a:r>
            <a:r>
              <a:rPr lang="pt-PT" altLang="en-US" sz="2600" dirty="0"/>
              <a:t>mais rigorosas </a:t>
            </a:r>
            <a:r>
              <a:rPr lang="pt-PT" altLang="en-US" sz="2600" dirty="0" smtClean="0"/>
              <a:t>(</a:t>
            </a:r>
            <a:r>
              <a:rPr lang="pt-PT" altLang="en-US" sz="2600" dirty="0"/>
              <a:t>como a proibição de importação ou </a:t>
            </a:r>
            <a:r>
              <a:rPr lang="pt-PT" altLang="en-US" sz="2600" dirty="0" smtClean="0"/>
              <a:t>quotas </a:t>
            </a:r>
            <a:r>
              <a:rPr lang="pt-PT" altLang="en-US" sz="2600" dirty="0"/>
              <a:t>de exportação impostas externamente para os Estados </a:t>
            </a:r>
            <a:r>
              <a:rPr lang="pt-PT" altLang="en-US" sz="2600" dirty="0" smtClean="0"/>
              <a:t>de distribuição)</a:t>
            </a:r>
            <a:endParaRPr lang="pt-PT" altLang="en-US" sz="2600" dirty="0"/>
          </a:p>
          <a:p>
            <a:r>
              <a:rPr lang="pt-PT" altLang="en-US" sz="2600" dirty="0"/>
              <a:t>Elimina o risco de transferência para o Anexo </a:t>
            </a:r>
            <a:r>
              <a:rPr lang="pt-PT" altLang="en-US" sz="2600" dirty="0" smtClean="0"/>
              <a:t>I</a:t>
            </a:r>
            <a:endParaRPr lang="pt-PT" altLang="en-US" sz="2600" dirty="0"/>
          </a:p>
          <a:p>
            <a:r>
              <a:rPr lang="pt-PT" altLang="en-US" sz="2600" dirty="0"/>
              <a:t>Os países exportadores </a:t>
            </a:r>
            <a:r>
              <a:rPr lang="pt-PT" altLang="en-US" sz="2600" dirty="0" smtClean="0"/>
              <a:t>podem </a:t>
            </a:r>
            <a:r>
              <a:rPr lang="pt-PT" altLang="en-US" sz="2600" dirty="0"/>
              <a:t>receber apoio externo para realizar estudos de campo e desenvolver a capacidade técnica e administrativa necessária para executar os requisitos do artigo IV</a:t>
            </a:r>
            <a:endParaRPr lang="en-US" altLang="en-US" sz="2600" noProof="0" dirty="0" smtClean="0"/>
          </a:p>
        </p:txBody>
      </p:sp>
    </p:spTree>
    <p:extLst>
      <p:ext uri="{BB962C8B-B14F-4D97-AF65-F5344CB8AC3E}">
        <p14:creationId xmlns:p14="http://schemas.microsoft.com/office/powerpoint/2010/main" val="45322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12A87-8815-467D-BDF5-A8A5631E65F4}" type="slidenum">
              <a:rPr lang="en-US"/>
              <a:pPr/>
              <a:t>11</a:t>
            </a:fld>
            <a:endParaRPr lang="en-US"/>
          </a:p>
        </p:txBody>
      </p:sp>
      <p:pic>
        <p:nvPicPr>
          <p:cNvPr id="381954" name="Picture 2" descr="tusk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095" y="4920455"/>
            <a:ext cx="1928813" cy="91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5" name="Picture 3" descr="tusker blan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095" y="4934744"/>
            <a:ext cx="1900237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6" name="Picture 4" descr="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062" y="4339432"/>
            <a:ext cx="641350" cy="1928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7" name="Picture 5" descr="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824" y="3750469"/>
            <a:ext cx="1555750" cy="202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8" name="Picture 6" descr="c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808" y="3563910"/>
            <a:ext cx="1435100" cy="199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9" name="Picture 7" descr="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37" y="4210844"/>
            <a:ext cx="1019175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60" name="Picture 8" descr="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487" y="3872707"/>
            <a:ext cx="798512" cy="196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1961" name="Rectangle 9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07504" y="1628799"/>
            <a:ext cx="9073008" cy="2582045"/>
          </a:xfrm>
          <a:noFill/>
          <a:ln/>
        </p:spPr>
        <p:txBody>
          <a:bodyPr>
            <a:noAutofit/>
          </a:bodyPr>
          <a:lstStyle/>
          <a:p>
            <a:r>
              <a:rPr lang="en-US" sz="4000" dirty="0" err="1">
                <a:ln w="18415" cmpd="sng">
                  <a:noFill/>
                  <a:prstDash val="solid"/>
                </a:ln>
              </a:rPr>
              <a:t>Obrigada</a:t>
            </a:r>
            <a:r>
              <a:rPr lang="en-US" sz="4000" dirty="0">
                <a:ln w="18415" cmpd="sng">
                  <a:noFill/>
                  <a:prstDash val="solid"/>
                </a:ln>
              </a:rPr>
              <a:t> pela </a:t>
            </a:r>
            <a:r>
              <a:rPr lang="en-US" sz="4000" dirty="0" err="1">
                <a:ln w="18415" cmpd="sng">
                  <a:noFill/>
                  <a:prstDash val="solid"/>
                </a:ln>
              </a:rPr>
              <a:t>vossa</a:t>
            </a:r>
            <a:r>
              <a:rPr lang="en-US" sz="4000" dirty="0">
                <a:ln w="18415" cmpd="sng">
                  <a:noFill/>
                  <a:prstDash val="solid"/>
                </a:ln>
              </a:rPr>
              <a:t> </a:t>
            </a:r>
            <a:r>
              <a:rPr lang="en-US" sz="4000" dirty="0" err="1">
                <a:ln w="18415" cmpd="sng">
                  <a:noFill/>
                  <a:prstDash val="solid"/>
                </a:ln>
              </a:rPr>
              <a:t>atenção</a:t>
            </a:r>
            <a:r>
              <a:rPr lang="en-US" sz="4000" dirty="0">
                <a:ln w="18415" cmpd="sng">
                  <a:noFill/>
                  <a:prstDash val="solid"/>
                </a:ln>
              </a:rPr>
              <a:t>!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pt-PT" sz="3200" i="1" dirty="0"/>
              <a:t>CITES e a FAO trabalham para o comércio internacional legal, sustentável e </a:t>
            </a:r>
            <a:r>
              <a:rPr lang="pt-PT" sz="3200" i="1" dirty="0" err="1"/>
              <a:t>rastreável</a:t>
            </a:r>
            <a:r>
              <a:rPr lang="pt-PT" sz="3200" i="1" dirty="0"/>
              <a:t> de tubarões e raias, </a:t>
            </a:r>
            <a:r>
              <a:rPr lang="pt-PT" sz="3200" i="1" dirty="0" smtClean="0"/>
              <a:t>apoiadas </a:t>
            </a:r>
            <a:r>
              <a:rPr lang="pt-PT" sz="3200" i="1" dirty="0"/>
              <a:t>pela União Europeia</a:t>
            </a:r>
            <a:r>
              <a:rPr lang="en-US" sz="3200" dirty="0">
                <a:solidFill>
                  <a:schemeClr val="bg1"/>
                </a:solidFill>
              </a:rPr>
              <a:t/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77466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1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81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8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81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81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1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81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 dirty="0" smtClean="0"/>
              <a:t>Artigo IV: o coração da CITES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altLang="en-US" sz="2600" noProof="0" dirty="0" smtClean="0"/>
              <a:t>É permitido o comércio internacional de espécies do Anexo-II, mas </a:t>
            </a:r>
            <a:r>
              <a:rPr lang="pt-PT" altLang="en-US" sz="2600" i="1" noProof="0" dirty="0" smtClean="0">
                <a:solidFill>
                  <a:srgbClr val="FF0000"/>
                </a:solidFill>
              </a:rPr>
              <a:t>apenas</a:t>
            </a:r>
            <a:r>
              <a:rPr lang="pt-PT" altLang="en-US" sz="2600" noProof="0" dirty="0" smtClean="0"/>
              <a:t> se a Autoridade Administrativa do Estado de </a:t>
            </a:r>
            <a:r>
              <a:rPr lang="pt-PT" altLang="en-US" sz="2600" dirty="0" smtClean="0"/>
              <a:t>exportação emitir uma </a:t>
            </a:r>
            <a:r>
              <a:rPr lang="pt-PT" altLang="en-US" sz="2600" u="sng" dirty="0" smtClean="0">
                <a:solidFill>
                  <a:srgbClr val="FF0000"/>
                </a:solidFill>
              </a:rPr>
              <a:t>licença de exportação</a:t>
            </a:r>
            <a:endParaRPr lang="pt-PT" altLang="en-US" sz="2600" u="sng" noProof="0" dirty="0" smtClean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endParaRPr lang="pt-PT" altLang="en-US" sz="2600" u="sng" noProof="0" dirty="0" smtClean="0">
              <a:solidFill>
                <a:srgbClr val="C00000"/>
              </a:solidFill>
            </a:endParaRPr>
          </a:p>
          <a:p>
            <a:pPr eaLnBrk="1" hangingPunct="1"/>
            <a:r>
              <a:rPr lang="pt-PT" altLang="en-US" sz="2600" noProof="0" dirty="0" smtClean="0"/>
              <a:t>Nenhuma licença </a:t>
            </a:r>
            <a:r>
              <a:rPr lang="pt-PT" altLang="en-US" sz="2600" dirty="0" smtClean="0"/>
              <a:t>deverá ser emitida a menos que a Autoridade Cientifica do Estado de exportação, considere que a exportação em causa </a:t>
            </a:r>
            <a:r>
              <a:rPr lang="pt-PT" altLang="en-US" sz="2600" u="sng" dirty="0" smtClean="0">
                <a:solidFill>
                  <a:srgbClr val="FF0000"/>
                </a:solidFill>
              </a:rPr>
              <a:t>não prejudica a sobrevivência das espécies</a:t>
            </a:r>
            <a:endParaRPr lang="pt-PT" altLang="en-US" sz="2600" noProof="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72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altLang="en-US" dirty="0"/>
              <a:t>Artigo IV: o coração da CITES</a:t>
            </a:r>
            <a:endParaRPr lang="en-US" altLang="en-US" noProof="0" dirty="0" smtClean="0"/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579296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PT" sz="2600" dirty="0" smtClean="0"/>
              <a:t>O comércio </a:t>
            </a:r>
            <a:r>
              <a:rPr lang="pt-PT" sz="2600" dirty="0"/>
              <a:t>autorizado </a:t>
            </a:r>
            <a:r>
              <a:rPr lang="pt-PT" sz="2600" dirty="0" smtClean="0"/>
              <a:t>pode ocorrer, com alguma probabilidade, em níveis insustentáveis, se</a:t>
            </a:r>
            <a:r>
              <a:rPr lang="pt-PT" sz="2600" dirty="0"/>
              <a:t>:</a:t>
            </a:r>
            <a:br>
              <a:rPr lang="pt-PT" sz="2600" dirty="0"/>
            </a:br>
            <a:r>
              <a:rPr lang="pt-PT" sz="2600" dirty="0" smtClean="0"/>
              <a:t>	- não existir </a:t>
            </a:r>
            <a:r>
              <a:rPr lang="pt-PT" sz="2600" dirty="0"/>
              <a:t>nenhum mecanismo </a:t>
            </a:r>
            <a:r>
              <a:rPr lang="pt-PT" sz="2600" dirty="0" smtClean="0"/>
              <a:t>adequado a funcionar </a:t>
            </a:r>
            <a:r>
              <a:rPr lang="pt-PT" sz="2600" dirty="0"/>
              <a:t>de </a:t>
            </a:r>
            <a:r>
              <a:rPr lang="pt-PT" sz="2600" dirty="0" smtClean="0"/>
              <a:t>aconselhamento da </a:t>
            </a:r>
            <a:r>
              <a:rPr lang="pt-PT" sz="2600" dirty="0"/>
              <a:t>autoridade científica </a:t>
            </a:r>
            <a:r>
              <a:rPr lang="pt-PT" sz="2600" dirty="0" smtClean="0"/>
              <a:t>sobre níveis </a:t>
            </a:r>
            <a:r>
              <a:rPr lang="pt-PT" sz="2600" dirty="0"/>
              <a:t>seguros de comércio, ou</a:t>
            </a:r>
            <a:br>
              <a:rPr lang="pt-PT" sz="2600" dirty="0"/>
            </a:br>
            <a:r>
              <a:rPr lang="pt-PT" sz="2600" dirty="0" smtClean="0"/>
              <a:t>	- o parecer de </a:t>
            </a:r>
            <a:r>
              <a:rPr lang="pt-PT" sz="2600" dirty="0" err="1" smtClean="0"/>
              <a:t>Extração</a:t>
            </a:r>
            <a:r>
              <a:rPr lang="pt-PT" sz="2600" dirty="0" smtClean="0"/>
              <a:t> "Não prejudicial" for</a:t>
            </a:r>
            <a:r>
              <a:rPr lang="pt-PT" sz="2600" dirty="0"/>
              <a:t> </a:t>
            </a:r>
            <a:r>
              <a:rPr lang="pt-PT" sz="2600" dirty="0" smtClean="0"/>
              <a:t>errado </a:t>
            </a:r>
            <a:r>
              <a:rPr lang="pt-PT" sz="2600" dirty="0"/>
              <a:t>ou não </a:t>
            </a:r>
            <a:r>
              <a:rPr lang="pt-PT" sz="2600" dirty="0" smtClean="0"/>
              <a:t>tiver sido elaborado, </a:t>
            </a:r>
          </a:p>
          <a:p>
            <a:pPr marL="0" indent="0">
              <a:buNone/>
            </a:pPr>
            <a:r>
              <a:rPr lang="pt-PT" sz="2600" dirty="0"/>
              <a:t>	</a:t>
            </a:r>
            <a:r>
              <a:rPr lang="pt-PT" sz="2600" dirty="0" smtClean="0"/>
              <a:t>ou</a:t>
            </a:r>
            <a:r>
              <a:rPr lang="pt-PT" sz="2600" dirty="0"/>
              <a:t/>
            </a:r>
            <a:br>
              <a:rPr lang="pt-PT" sz="2600" dirty="0"/>
            </a:br>
            <a:r>
              <a:rPr lang="pt-PT" sz="2600" dirty="0"/>
              <a:t>	</a:t>
            </a:r>
            <a:r>
              <a:rPr lang="pt-PT" sz="2600" dirty="0" smtClean="0"/>
              <a:t>- a </a:t>
            </a:r>
            <a:r>
              <a:rPr lang="pt-PT" sz="2600" dirty="0"/>
              <a:t>Autoridade </a:t>
            </a:r>
            <a:r>
              <a:rPr lang="pt-PT" sz="2600" dirty="0" smtClean="0"/>
              <a:t>Administrativa emitir licenças </a:t>
            </a:r>
            <a:r>
              <a:rPr lang="pt-PT" sz="2600" dirty="0"/>
              <a:t>de </a:t>
            </a:r>
            <a:r>
              <a:rPr lang="pt-PT" sz="2600" dirty="0" smtClean="0"/>
              <a:t>exportação </a:t>
            </a:r>
            <a:r>
              <a:rPr lang="pt-PT" sz="2600" dirty="0"/>
              <a:t>contrariamente ao parecer da </a:t>
            </a:r>
            <a:r>
              <a:rPr lang="pt-PT" sz="2600" dirty="0" smtClean="0"/>
              <a:t>Autoridade </a:t>
            </a:r>
            <a:r>
              <a:rPr lang="pt-PT" sz="2600" dirty="0"/>
              <a:t>Científica, ou</a:t>
            </a:r>
            <a:br>
              <a:rPr lang="pt-PT" sz="2600" dirty="0"/>
            </a:br>
            <a:r>
              <a:rPr lang="pt-PT" sz="2600" dirty="0" smtClean="0"/>
              <a:t>	- não existir uma </a:t>
            </a:r>
            <a:r>
              <a:rPr lang="pt-PT" sz="2600" dirty="0"/>
              <a:t>monitorização </a:t>
            </a:r>
            <a:r>
              <a:rPr lang="pt-PT" sz="2600" dirty="0" smtClean="0"/>
              <a:t>adequada</a:t>
            </a:r>
            <a:endParaRPr lang="en-US" altLang="en-US" sz="2600" noProof="0" dirty="0" smtClean="0"/>
          </a:p>
        </p:txBody>
      </p:sp>
    </p:spTree>
    <p:extLst>
      <p:ext uri="{BB962C8B-B14F-4D97-AF65-F5344CB8AC3E}">
        <p14:creationId xmlns:p14="http://schemas.microsoft.com/office/powerpoint/2010/main" val="283273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 err="1" smtClean="0"/>
              <a:t>Inclusão</a:t>
            </a:r>
            <a:r>
              <a:rPr lang="en-US" altLang="en-US" noProof="0" dirty="0" smtClean="0"/>
              <a:t> no </a:t>
            </a:r>
            <a:r>
              <a:rPr lang="en-US" altLang="en-US" noProof="0" dirty="0" err="1" smtClean="0"/>
              <a:t>Anexo</a:t>
            </a:r>
            <a:r>
              <a:rPr lang="en-US" altLang="en-US" noProof="0" dirty="0" smtClean="0"/>
              <a:t> I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altLang="en-US" sz="2600" dirty="0"/>
              <a:t>Se </a:t>
            </a:r>
            <a:r>
              <a:rPr lang="pt-PT" altLang="en-US" sz="2600" dirty="0" smtClean="0"/>
              <a:t>o comércio </a:t>
            </a:r>
            <a:r>
              <a:rPr lang="pt-PT" altLang="en-US" sz="2600" dirty="0"/>
              <a:t>não sustentável de uma espécie Anexo-II não é </a:t>
            </a:r>
            <a:r>
              <a:rPr lang="pt-PT" altLang="en-US" sz="2600" dirty="0" smtClean="0"/>
              <a:t>conhecido </a:t>
            </a:r>
            <a:r>
              <a:rPr lang="pt-PT" altLang="en-US" sz="2600" dirty="0"/>
              <a:t>e </a:t>
            </a:r>
            <a:r>
              <a:rPr lang="pt-PT" altLang="en-US" sz="2600" dirty="0" err="1"/>
              <a:t>retificado</a:t>
            </a:r>
            <a:r>
              <a:rPr lang="pt-PT" altLang="en-US" sz="2600" dirty="0"/>
              <a:t> no processo de </a:t>
            </a:r>
            <a:r>
              <a:rPr lang="pt-PT" altLang="en-US" sz="2600" dirty="0" smtClean="0"/>
              <a:t>monitorização </a:t>
            </a:r>
            <a:r>
              <a:rPr lang="pt-PT" altLang="en-US" sz="2600" dirty="0"/>
              <a:t>esperado da Autoridade </a:t>
            </a:r>
            <a:r>
              <a:rPr lang="pt-PT" altLang="en-US" sz="2600" dirty="0" smtClean="0"/>
              <a:t>Científica, então e em </a:t>
            </a:r>
            <a:r>
              <a:rPr lang="pt-PT" altLang="en-US" sz="2600" dirty="0"/>
              <a:t>última análise</a:t>
            </a:r>
            <a:r>
              <a:rPr lang="pt-PT" altLang="en-US" sz="2600" dirty="0" smtClean="0"/>
              <a:t>, pode ser formulada </a:t>
            </a:r>
            <a:r>
              <a:rPr lang="pt-PT" altLang="en-US" sz="2600" dirty="0"/>
              <a:t>uma proposta para a inclusão da espécie no </a:t>
            </a:r>
            <a:r>
              <a:rPr lang="pt-PT" altLang="en-US" sz="2600" dirty="0" smtClean="0"/>
              <a:t>Anexo I pelas </a:t>
            </a:r>
            <a:r>
              <a:rPr lang="pt-PT" altLang="en-US" sz="2600" dirty="0"/>
              <a:t>outras P</a:t>
            </a:r>
            <a:r>
              <a:rPr lang="pt-PT" altLang="en-US" sz="2600" dirty="0" smtClean="0"/>
              <a:t>artes</a:t>
            </a:r>
            <a:endParaRPr lang="pt-PT" altLang="en-US" sz="2600" dirty="0"/>
          </a:p>
          <a:p>
            <a:r>
              <a:rPr lang="pt-PT" altLang="en-US" sz="2600" dirty="0"/>
              <a:t>Se aceite pelas partes, então o problema vai finalmente ser </a:t>
            </a:r>
            <a:r>
              <a:rPr lang="pt-PT" altLang="en-US" sz="2600" dirty="0" smtClean="0"/>
              <a:t>respondido através da </a:t>
            </a:r>
            <a:r>
              <a:rPr lang="pt-PT" altLang="en-US" sz="2600" dirty="0"/>
              <a:t>proibição de todo o </a:t>
            </a:r>
            <a:r>
              <a:rPr lang="pt-PT" altLang="en-US" sz="2600" dirty="0" smtClean="0"/>
              <a:t>comércio</a:t>
            </a:r>
            <a:endParaRPr lang="en-US" altLang="en-US" sz="2600" noProof="0" dirty="0" smtClean="0"/>
          </a:p>
        </p:txBody>
      </p:sp>
    </p:spTree>
    <p:extLst>
      <p:ext uri="{BB962C8B-B14F-4D97-AF65-F5344CB8AC3E}">
        <p14:creationId xmlns:p14="http://schemas.microsoft.com/office/powerpoint/2010/main" val="1046786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</a:pPr>
            <a:fld id="{9A0BE609-42EB-4001-8EDB-89BAEFBDAFDE}" type="slidenum">
              <a:rPr lang="en-US" altLang="en-US" sz="1400" smtClean="0">
                <a:solidFill>
                  <a:srgbClr val="FFCC00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5</a:t>
            </a:fld>
            <a:endParaRPr lang="en-US" altLang="en-US" sz="1400" smtClean="0">
              <a:solidFill>
                <a:srgbClr val="FFCC00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04800"/>
            <a:ext cx="8064896" cy="725488"/>
          </a:xfrm>
        </p:spPr>
        <p:txBody>
          <a:bodyPr>
            <a:normAutofit fontScale="90000"/>
          </a:bodyPr>
          <a:lstStyle/>
          <a:p>
            <a:r>
              <a:rPr lang="fr-CH" dirty="0" err="1"/>
              <a:t>Revisão</a:t>
            </a:r>
            <a:r>
              <a:rPr lang="fr-CH" dirty="0"/>
              <a:t> do </a:t>
            </a:r>
            <a:r>
              <a:rPr lang="fr-CH" dirty="0" err="1"/>
              <a:t>Comércio</a:t>
            </a:r>
            <a:r>
              <a:rPr lang="fr-CH" dirty="0"/>
              <a:t> </a:t>
            </a:r>
            <a:r>
              <a:rPr lang="fr-CH" dirty="0" err="1"/>
              <a:t>Significativo</a:t>
            </a:r>
            <a:endParaRPr lang="en-US" altLang="en-US" noProof="0" dirty="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155700"/>
            <a:ext cx="7918450" cy="5016500"/>
          </a:xfrm>
        </p:spPr>
        <p:txBody>
          <a:bodyPr>
            <a:normAutofit/>
          </a:bodyPr>
          <a:lstStyle/>
          <a:p>
            <a:pPr eaLnBrk="1" hangingPunct="1"/>
            <a:r>
              <a:rPr lang="pt-PT" altLang="en-US" sz="2600" noProof="0" dirty="0" smtClean="0"/>
              <a:t>O processo de Revisão do Comércio Significativo, se for implementado </a:t>
            </a:r>
            <a:r>
              <a:rPr lang="pt-PT" altLang="en-US" sz="2600" noProof="0" dirty="0" err="1" smtClean="0"/>
              <a:t>corretamente</a:t>
            </a:r>
            <a:r>
              <a:rPr lang="pt-PT" altLang="en-US" sz="2600" noProof="0" dirty="0" smtClean="0"/>
              <a:t>, funciona como </a:t>
            </a:r>
            <a:r>
              <a:rPr lang="pt-PT" altLang="en-US" sz="2600" dirty="0" smtClean="0"/>
              <a:t>uma rede segura,</a:t>
            </a:r>
            <a:r>
              <a:rPr lang="pt-PT" altLang="en-US" sz="2600" dirty="0" smtClean="0">
                <a:solidFill>
                  <a:srgbClr val="FF0000"/>
                </a:solidFill>
              </a:rPr>
              <a:t> </a:t>
            </a:r>
            <a:r>
              <a:rPr lang="pt-PT" altLang="en-US" sz="2600" dirty="0" smtClean="0"/>
              <a:t>assegurando que as populações de determinada espécie não diminuirão devido ao comércio, enquanto estiver listada no Anexo II</a:t>
            </a:r>
            <a:endParaRPr lang="pt-PT" altLang="en-US" sz="2600" noProof="0" dirty="0" smtClean="0"/>
          </a:p>
          <a:p>
            <a:pPr marL="0" indent="0" eaLnBrk="1" hangingPunct="1">
              <a:buNone/>
            </a:pPr>
            <a:endParaRPr lang="pt-PT" altLang="en-US" sz="2600" noProof="0" dirty="0" smtClean="0"/>
          </a:p>
          <a:p>
            <a:pPr eaLnBrk="1" hangingPunct="1"/>
            <a:r>
              <a:rPr lang="pt-PT" altLang="en-US" sz="2600" noProof="0" dirty="0" smtClean="0"/>
              <a:t>Se forem implementadas medidas </a:t>
            </a:r>
            <a:r>
              <a:rPr lang="pt-PT" altLang="en-US" sz="2600" noProof="0" dirty="0" err="1" smtClean="0"/>
              <a:t>corretivas</a:t>
            </a:r>
            <a:r>
              <a:rPr lang="pt-PT" altLang="en-US" sz="2600" noProof="0" dirty="0" smtClean="0"/>
              <a:t> em tempo útil, deverá haver uma redução no número de espécies de  animais e plantas que necessitem de ser transferidas do Anexo II para o Anexo I, por estarem em perigo devido ao comércio internacional</a:t>
            </a:r>
            <a:endParaRPr lang="pt-PT" altLang="en-US" sz="2600" b="1" noProof="0" dirty="0" smtClean="0"/>
          </a:p>
        </p:txBody>
      </p:sp>
    </p:spTree>
    <p:extLst>
      <p:ext uri="{BB962C8B-B14F-4D97-AF65-F5344CB8AC3E}">
        <p14:creationId xmlns:p14="http://schemas.microsoft.com/office/powerpoint/2010/main" val="259690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Revisão do Comércio Significativo</a:t>
            </a:r>
            <a:endParaRPr lang="pt-PT" altLang="en-US" dirty="0" smtClean="0"/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altLang="en-US" sz="2400" noProof="0" dirty="0" smtClean="0"/>
              <a:t>O processo é conduzido pelos Comités Animal e Plantas </a:t>
            </a:r>
          </a:p>
          <a:p>
            <a:pPr eaLnBrk="1" hangingPunct="1"/>
            <a:r>
              <a:rPr lang="pt-PT" altLang="en-US" sz="2400" noProof="0" dirty="0" smtClean="0"/>
              <a:t>Os Comités têm um mandato para identificar espécies do Anexo II sujeitas a níveis de comércio significativo de preocupação imediata</a:t>
            </a:r>
          </a:p>
          <a:p>
            <a:pPr eaLnBrk="1" hangingPunct="1"/>
            <a:r>
              <a:rPr lang="pt-PT" altLang="en-US" sz="2400" dirty="0" smtClean="0"/>
              <a:t>Os Comités consultam os Estados de distribuição das espécies, o Secretariado CITES e peritos para rever e avaliar a informação biológica e de comércio relevante</a:t>
            </a:r>
          </a:p>
          <a:p>
            <a:pPr eaLnBrk="1" hangingPunct="1"/>
            <a:r>
              <a:rPr lang="pt-PT" altLang="en-US" sz="2400" noProof="0" dirty="0" smtClean="0"/>
              <a:t>Se necessário, serão realizadas recomendações para a </a:t>
            </a:r>
            <a:r>
              <a:rPr lang="pt-PT" altLang="en-US" sz="2400" noProof="0" dirty="0" err="1" smtClean="0"/>
              <a:t>atuação</a:t>
            </a:r>
            <a:r>
              <a:rPr lang="pt-PT" altLang="en-US" sz="2400" noProof="0" dirty="0" smtClean="0"/>
              <a:t> dos Estados de distribuição, onde as exportações forem problemáticas, com tempo limite para a sua implementação</a:t>
            </a:r>
          </a:p>
        </p:txBody>
      </p:sp>
    </p:spTree>
    <p:extLst>
      <p:ext uri="{BB962C8B-B14F-4D97-AF65-F5344CB8AC3E}">
        <p14:creationId xmlns:p14="http://schemas.microsoft.com/office/powerpoint/2010/main" val="400958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Revisão do Comércio Significativo</a:t>
            </a:r>
            <a:endParaRPr lang="en-US" altLang="en-US" noProof="0" dirty="0" smtClean="0"/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altLang="en-US" sz="2600" dirty="0" smtClean="0"/>
              <a:t>Resolução </a:t>
            </a:r>
            <a:r>
              <a:rPr lang="pt-PT" altLang="en-US" sz="2600" dirty="0" err="1" smtClean="0"/>
              <a:t>Conf</a:t>
            </a:r>
            <a:r>
              <a:rPr lang="pt-PT" altLang="en-US" sz="2600" dirty="0" smtClean="0"/>
              <a:t>. 12.8 (Rev. CoP13</a:t>
            </a:r>
            <a:r>
              <a:rPr lang="pt-PT" altLang="en-US" sz="2600" dirty="0"/>
              <a:t>) também explicita quando cada um dos participantes do processo tem uma tarefa </a:t>
            </a:r>
            <a:r>
              <a:rPr lang="pt-PT" altLang="en-US" sz="2600" dirty="0" smtClean="0"/>
              <a:t>específica para </a:t>
            </a:r>
            <a:r>
              <a:rPr lang="pt-PT" altLang="en-US" sz="2600" dirty="0"/>
              <a:t>realizar</a:t>
            </a:r>
          </a:p>
          <a:p>
            <a:r>
              <a:rPr lang="pt-PT" altLang="en-US" sz="2600" dirty="0"/>
              <a:t>A </a:t>
            </a:r>
            <a:r>
              <a:rPr lang="pt-PT" altLang="en-US" sz="2600" dirty="0" smtClean="0"/>
              <a:t>Revisão é </a:t>
            </a:r>
            <a:r>
              <a:rPr lang="pt-PT" altLang="en-US" sz="2600" dirty="0"/>
              <a:t>um processo </a:t>
            </a:r>
            <a:r>
              <a:rPr lang="pt-PT" altLang="en-US" sz="2600" dirty="0" smtClean="0"/>
              <a:t>que pretende </a:t>
            </a:r>
            <a:r>
              <a:rPr lang="pt-PT" altLang="en-US" sz="2600" dirty="0"/>
              <a:t>assegurar que as disposições do artigo IV estão </a:t>
            </a:r>
            <a:r>
              <a:rPr lang="pt-PT" altLang="en-US" sz="2600" dirty="0" smtClean="0"/>
              <a:t>a ser </a:t>
            </a:r>
            <a:r>
              <a:rPr lang="pt-PT" altLang="en-US" sz="2600" dirty="0"/>
              <a:t>atendidas, </a:t>
            </a:r>
            <a:r>
              <a:rPr lang="pt-PT" altLang="en-US" sz="2600" dirty="0" smtClean="0"/>
              <a:t>e que o </a:t>
            </a:r>
            <a:r>
              <a:rPr lang="pt-PT" altLang="en-US" sz="2600" dirty="0"/>
              <a:t>comércio é sustentável e não prejudicial para a sobrevivência da espécie</a:t>
            </a:r>
            <a:endParaRPr lang="pt-PT" alt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6836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33" name="AutoShape 17"/>
          <p:cNvSpPr>
            <a:spLocks noChangeArrowheads="1"/>
          </p:cNvSpPr>
          <p:nvPr/>
        </p:nvSpPr>
        <p:spPr bwMode="auto">
          <a:xfrm>
            <a:off x="3563938" y="2997200"/>
            <a:ext cx="1066800" cy="4572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6600CC"/>
          </a:solidFill>
          <a:ln w="0">
            <a:noFill/>
            <a:miter lim="800000"/>
            <a:headEnd/>
            <a:tailEnd type="none" w="lg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sl-SI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7237" name="AutoShape 21"/>
          <p:cNvSpPr>
            <a:spLocks noChangeArrowheads="1"/>
          </p:cNvSpPr>
          <p:nvPr/>
        </p:nvSpPr>
        <p:spPr bwMode="auto">
          <a:xfrm>
            <a:off x="6858000" y="2514600"/>
            <a:ext cx="1143000" cy="3429000"/>
          </a:xfrm>
          <a:custGeom>
            <a:avLst/>
            <a:gdLst>
              <a:gd name="G0" fmla="+- 13260 0 0"/>
              <a:gd name="G1" fmla="+- 18510 0 0"/>
              <a:gd name="G2" fmla="+- 8799 0 0"/>
              <a:gd name="G3" fmla="*/ 13260 1 2"/>
              <a:gd name="G4" fmla="+- G3 10800 0"/>
              <a:gd name="G5" fmla="+- 21600 13260 18510"/>
              <a:gd name="G6" fmla="+- 18510 8799 0"/>
              <a:gd name="G7" fmla="*/ G6 1 2"/>
              <a:gd name="G8" fmla="*/ 18510 2 1"/>
              <a:gd name="G9" fmla="+- G8 0 21600"/>
              <a:gd name="G10" fmla="+- G5 0 G4"/>
              <a:gd name="G11" fmla="+- 13260 0 G4"/>
              <a:gd name="G12" fmla="*/ G2 G10 G11"/>
              <a:gd name="T0" fmla="*/ 17430 w 21600"/>
              <a:gd name="T1" fmla="*/ 0 h 21600"/>
              <a:gd name="T2" fmla="*/ 13260 w 21600"/>
              <a:gd name="T3" fmla="*/ 8799 h 21600"/>
              <a:gd name="T4" fmla="*/ 8799 w 21600"/>
              <a:gd name="T5" fmla="*/ 13260 h 21600"/>
              <a:gd name="T6" fmla="*/ 0 w 21600"/>
              <a:gd name="T7" fmla="*/ 17430 h 21600"/>
              <a:gd name="T8" fmla="*/ 8799 w 21600"/>
              <a:gd name="T9" fmla="*/ 21600 h 21600"/>
              <a:gd name="T10" fmla="*/ 13655 w 21600"/>
              <a:gd name="T11" fmla="*/ 18510 h 21600"/>
              <a:gd name="T12" fmla="*/ 18510 w 21600"/>
              <a:gd name="T13" fmla="*/ 13655 h 21600"/>
              <a:gd name="T14" fmla="*/ 21600 w 21600"/>
              <a:gd name="T15" fmla="*/ 8799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G12 w 21600"/>
              <a:gd name="T25" fmla="*/ G5 h 21600"/>
              <a:gd name="T26" fmla="*/ G1 w 21600"/>
              <a:gd name="T27" fmla="*/ G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7430" y="0"/>
                </a:moveTo>
                <a:lnTo>
                  <a:pt x="13260" y="8799"/>
                </a:lnTo>
                <a:lnTo>
                  <a:pt x="16350" y="8799"/>
                </a:lnTo>
                <a:lnTo>
                  <a:pt x="16350" y="16350"/>
                </a:lnTo>
                <a:lnTo>
                  <a:pt x="8799" y="16350"/>
                </a:lnTo>
                <a:lnTo>
                  <a:pt x="8799" y="13260"/>
                </a:lnTo>
                <a:lnTo>
                  <a:pt x="0" y="17430"/>
                </a:lnTo>
                <a:lnTo>
                  <a:pt x="8799" y="21600"/>
                </a:lnTo>
                <a:lnTo>
                  <a:pt x="8799" y="18510"/>
                </a:lnTo>
                <a:lnTo>
                  <a:pt x="18510" y="18510"/>
                </a:lnTo>
                <a:lnTo>
                  <a:pt x="18510" y="8799"/>
                </a:lnTo>
                <a:lnTo>
                  <a:pt x="21600" y="8799"/>
                </a:lnTo>
                <a:close/>
              </a:path>
            </a:pathLst>
          </a:custGeom>
          <a:solidFill>
            <a:srgbClr val="6600CC"/>
          </a:solidFill>
          <a:ln w="0">
            <a:noFill/>
            <a:miter lim="800000"/>
            <a:headEnd/>
            <a:tailEnd type="none" w="lg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sl-SI"/>
          </a:p>
        </p:txBody>
      </p:sp>
      <p:sp>
        <p:nvSpPr>
          <p:cNvPr id="92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763000" cy="4451350"/>
          </a:xfrm>
        </p:spPr>
        <p:txBody>
          <a:bodyPr/>
          <a:lstStyle/>
          <a:p>
            <a:pPr algn="ctr" eaLnBrk="1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 b="1" noProof="0" dirty="0" smtClean="0"/>
              <a:t>	</a:t>
            </a:r>
            <a:r>
              <a:rPr lang="en-US" altLang="en-US" sz="2400" noProof="0" dirty="0" smtClean="0"/>
              <a:t>A</a:t>
            </a:r>
            <a:r>
              <a:rPr lang="en-US" altLang="en-US" sz="2400" b="1" noProof="0" dirty="0" smtClean="0"/>
              <a:t> </a:t>
            </a:r>
            <a:r>
              <a:rPr lang="en-US" altLang="en-US" sz="2400" noProof="0" dirty="0" err="1" smtClean="0"/>
              <a:t>Revisão</a:t>
            </a:r>
            <a:r>
              <a:rPr lang="en-US" altLang="en-US" sz="2400" noProof="0" dirty="0" smtClean="0"/>
              <a:t> de </a:t>
            </a:r>
            <a:r>
              <a:rPr lang="en-US" altLang="en-US" sz="2400" noProof="0" dirty="0" err="1" smtClean="0"/>
              <a:t>Comércio</a:t>
            </a:r>
            <a:r>
              <a:rPr lang="en-US" altLang="en-US" sz="2400" noProof="0" dirty="0" smtClean="0"/>
              <a:t> </a:t>
            </a:r>
            <a:r>
              <a:rPr lang="en-US" altLang="en-US" sz="2400" noProof="0" dirty="0" err="1" smtClean="0"/>
              <a:t>Significativo</a:t>
            </a:r>
            <a:r>
              <a:rPr lang="en-US" altLang="en-US" sz="2400" noProof="0" dirty="0" smtClean="0"/>
              <a:t> para </a:t>
            </a:r>
            <a:r>
              <a:rPr lang="en-US" altLang="en-US" sz="2400" noProof="0" dirty="0" err="1" smtClean="0"/>
              <a:t>espécies</a:t>
            </a:r>
            <a:r>
              <a:rPr lang="en-US" altLang="en-US" sz="2400" noProof="0" dirty="0" smtClean="0"/>
              <a:t> do </a:t>
            </a:r>
            <a:r>
              <a:rPr lang="en-US" altLang="en-US" sz="2400" noProof="0" dirty="0" err="1" smtClean="0"/>
              <a:t>Anexo</a:t>
            </a:r>
            <a:r>
              <a:rPr lang="en-US" altLang="en-US" sz="2400" noProof="0" dirty="0" smtClean="0"/>
              <a:t> II, </a:t>
            </a:r>
            <a:r>
              <a:rPr lang="en-US" altLang="en-US" sz="2400" noProof="0" dirty="0" err="1" smtClean="0"/>
              <a:t>compreende</a:t>
            </a:r>
            <a:r>
              <a:rPr lang="en-US" altLang="en-US" sz="2400" noProof="0" dirty="0" smtClean="0"/>
              <a:t> 3 </a:t>
            </a:r>
            <a:r>
              <a:rPr lang="en-US" altLang="en-US" sz="2400" dirty="0" err="1" smtClean="0"/>
              <a:t>fases</a:t>
            </a:r>
            <a:r>
              <a:rPr lang="en-US" altLang="en-US" sz="2400" dirty="0" smtClean="0"/>
              <a:t>:</a:t>
            </a:r>
            <a:endParaRPr lang="en-US" altLang="en-US" sz="2400" noProof="0" dirty="0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515938" y="260648"/>
            <a:ext cx="8247062" cy="1152128"/>
          </a:xfrm>
        </p:spPr>
        <p:txBody>
          <a:bodyPr/>
          <a:lstStyle/>
          <a:p>
            <a:pPr eaLnBrk="1" hangingPunct="1"/>
            <a:r>
              <a:rPr lang="en-US" altLang="en-US" noProof="0" dirty="0" smtClean="0"/>
              <a:t>3 - </a:t>
            </a:r>
            <a:r>
              <a:rPr lang="en-US" altLang="en-US" noProof="0" dirty="0" err="1" smtClean="0"/>
              <a:t>Fases</a:t>
            </a:r>
            <a:r>
              <a:rPr lang="en-US" altLang="en-US" noProof="0" dirty="0" smtClean="0"/>
              <a:t> do </a:t>
            </a:r>
            <a:r>
              <a:rPr lang="en-US" altLang="en-US" noProof="0" dirty="0" err="1" smtClean="0"/>
              <a:t>processo</a:t>
            </a:r>
            <a:endParaRPr lang="en-US" altLang="en-US" noProof="0" dirty="0" smtClean="0"/>
          </a:p>
        </p:txBody>
      </p: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457200" y="2133600"/>
            <a:ext cx="3276600" cy="2125839"/>
          </a:xfrm>
          <a:prstGeom prst="rect">
            <a:avLst/>
          </a:prstGeom>
          <a:solidFill>
            <a:srgbClr val="000066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pt-PT" altLang="en-US" sz="2000" b="1" u="sng" dirty="0" smtClean="0"/>
              <a:t>Fase1 </a:t>
            </a:r>
            <a:r>
              <a:rPr lang="pt-PT" altLang="en-US" sz="2000" b="1" u="sng" dirty="0"/>
              <a:t>- </a:t>
            </a:r>
            <a:r>
              <a:rPr lang="pt-PT" altLang="en-US" sz="2000" b="1" u="sng" dirty="0" err="1"/>
              <a:t>Seleção</a:t>
            </a:r>
            <a:endParaRPr lang="pt-PT" altLang="en-US" sz="2000" b="1" u="sng" dirty="0"/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pt-PT" altLang="en-US" sz="2000" b="1" dirty="0"/>
              <a:t>Compilação de uma lista de espécies comercializadas em "níveis significativos" que são de preocupação imediata</a:t>
            </a:r>
            <a:endParaRPr lang="en-US" altLang="en-US" sz="2000" b="1" dirty="0">
              <a:effectLst/>
            </a:endParaRP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4724400" y="2209800"/>
            <a:ext cx="4038600" cy="1692275"/>
          </a:xfrm>
          <a:prstGeom prst="rect">
            <a:avLst/>
          </a:prstGeom>
          <a:solidFill>
            <a:srgbClr val="000066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PT" altLang="en-US" sz="2000" b="1" u="sng" dirty="0"/>
              <a:t>Fase 2 - Análise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PT" altLang="en-US" sz="2000" b="1" dirty="0"/>
              <a:t>Consulta e </a:t>
            </a:r>
            <a:r>
              <a:rPr lang="pt-PT" altLang="en-US" sz="2000" b="1" dirty="0" smtClean="0"/>
              <a:t>revisão para </a:t>
            </a:r>
            <a:r>
              <a:rPr lang="pt-PT" altLang="en-US" sz="2000" b="1" dirty="0"/>
              <a:t>identificar possíveis problemas na implementação do artigo IV para as espécies </a:t>
            </a:r>
            <a:r>
              <a:rPr lang="pt-PT" altLang="en-US" sz="2000" b="1" dirty="0" err="1" smtClean="0"/>
              <a:t>selecionadas</a:t>
            </a:r>
            <a:endParaRPr lang="en-US" altLang="en-US" sz="2000" b="1" dirty="0">
              <a:effectLst/>
            </a:endParaRPr>
          </a:p>
        </p:txBody>
      </p:sp>
      <p:sp>
        <p:nvSpPr>
          <p:cNvPr id="137227" name="Text Box 11"/>
          <p:cNvSpPr txBox="1">
            <a:spLocks noChangeArrowheads="1"/>
          </p:cNvSpPr>
          <p:nvPr/>
        </p:nvSpPr>
        <p:spPr bwMode="auto">
          <a:xfrm>
            <a:off x="2667000" y="4572000"/>
            <a:ext cx="3962400" cy="1325620"/>
          </a:xfrm>
          <a:prstGeom prst="rect">
            <a:avLst/>
          </a:prstGeom>
          <a:solidFill>
            <a:srgbClr val="000066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PT" altLang="en-US" sz="2000" b="1" u="sng" dirty="0"/>
              <a:t>Fase 3 - Ações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PT" altLang="en-US" sz="2000" b="1" dirty="0"/>
              <a:t>Processos para melhorar a aplicação do artigo IV, sempre que necessário</a:t>
            </a:r>
            <a:endParaRPr lang="en-US" altLang="en-US" sz="20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5262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7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7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7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33" grpId="0" animBg="1"/>
      <p:bldP spid="137224" grpId="0" animBg="1"/>
      <p:bldP spid="137226" grpId="0" animBg="1"/>
      <p:bldP spid="1372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8401" y="6398603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</a:pPr>
            <a:fld id="{2A57CEBC-C247-40AB-BD6E-62DDC28086D1}" type="slidenum">
              <a:rPr lang="en-US" altLang="en-US" sz="1400" smtClean="0">
                <a:solidFill>
                  <a:srgbClr val="FFCC00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9</a:t>
            </a:fld>
            <a:endParaRPr lang="en-US" altLang="en-US" sz="1400" smtClean="0">
              <a:solidFill>
                <a:srgbClr val="FFCC00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725488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noProof="0" dirty="0" smtClean="0"/>
              <a:t>O </a:t>
            </a:r>
            <a:r>
              <a:rPr lang="en-US" altLang="en-US" noProof="0" dirty="0" err="1" smtClean="0"/>
              <a:t>processo</a:t>
            </a:r>
            <a:endParaRPr lang="en-US" altLang="en-US" noProof="0" dirty="0" smtClean="0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304800" y="915988"/>
            <a:ext cx="2438400" cy="1017844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en-US" sz="2000" dirty="0" err="1" smtClean="0">
                <a:solidFill>
                  <a:schemeClr val="tx1"/>
                </a:solidFill>
                <a:effectLst/>
              </a:rPr>
              <a:t>Seleção</a:t>
            </a:r>
            <a:r>
              <a:rPr lang="en-US" altLang="en-US" sz="2000" dirty="0" smtClean="0">
                <a:solidFill>
                  <a:schemeClr val="tx1"/>
                </a:solidFill>
                <a:effectLst/>
              </a:rPr>
              <a:t> de </a:t>
            </a:r>
            <a:r>
              <a:rPr lang="en-US" altLang="en-US" sz="2000" dirty="0" err="1" smtClean="0">
                <a:solidFill>
                  <a:schemeClr val="tx1"/>
                </a:solidFill>
                <a:effectLst/>
              </a:rPr>
              <a:t>espécies</a:t>
            </a:r>
            <a:endParaRPr lang="en-US" altLang="en-US" sz="2000" dirty="0">
              <a:solidFill>
                <a:schemeClr val="tx1"/>
              </a:solidFill>
              <a:effectLst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effectLst/>
              </a:rPr>
              <a:t>AC/PC</a:t>
            </a: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3429000" y="914400"/>
            <a:ext cx="2362200" cy="740845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en-US" sz="2000" dirty="0" err="1" smtClean="0">
                <a:solidFill>
                  <a:schemeClr val="tx1"/>
                </a:solidFill>
                <a:effectLst/>
              </a:rPr>
              <a:t>Consulta</a:t>
            </a:r>
            <a:endParaRPr lang="en-US" altLang="en-US" sz="2000" dirty="0">
              <a:solidFill>
                <a:schemeClr val="tx1"/>
              </a:solidFill>
              <a:effectLst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GB" altLang="en-US" sz="2000" dirty="0" err="1" smtClean="0">
                <a:solidFill>
                  <a:srgbClr val="FF0000"/>
                </a:solidFill>
                <a:effectLst/>
              </a:rPr>
              <a:t>Secretariado</a:t>
            </a:r>
            <a:endParaRPr lang="en-GB" altLang="en-US" sz="2000" dirty="0">
              <a:solidFill>
                <a:srgbClr val="FF0000"/>
              </a:solidFill>
              <a:effectLst/>
            </a:endParaRPr>
          </a:p>
        </p:txBody>
      </p:sp>
      <p:sp>
        <p:nvSpPr>
          <p:cNvPr id="434181" name="AutoShape 5"/>
          <p:cNvSpPr>
            <a:spLocks noChangeArrowheads="1"/>
          </p:cNvSpPr>
          <p:nvPr/>
        </p:nvSpPr>
        <p:spPr bwMode="auto">
          <a:xfrm>
            <a:off x="2743200" y="1069975"/>
            <a:ext cx="609600" cy="4572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3">
              <a:lumMod val="50000"/>
            </a:schemeClr>
          </a:solidFill>
          <a:ln w="0">
            <a:noFill/>
            <a:miter lim="800000"/>
            <a:headEnd/>
            <a:tailEnd type="none" w="lg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sl-SI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6477000" y="915988"/>
            <a:ext cx="2438400" cy="648512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  <a:effectLst/>
              </a:rPr>
              <a:t>AC/PC</a:t>
            </a:r>
            <a:r>
              <a:rPr lang="en-US" altLang="en-US" sz="2000" dirty="0">
                <a:solidFill>
                  <a:schemeClr val="tx1"/>
                </a:solidFill>
                <a:effectLst/>
              </a:rPr>
              <a:t> </a:t>
            </a:r>
            <a:br>
              <a:rPr lang="en-US" altLang="en-US" sz="2000" dirty="0">
                <a:solidFill>
                  <a:schemeClr val="tx1"/>
                </a:solidFill>
                <a:effectLst/>
              </a:rPr>
            </a:br>
            <a:r>
              <a:rPr lang="en-US" altLang="en-US" sz="2000" dirty="0" err="1" smtClean="0">
                <a:solidFill>
                  <a:schemeClr val="tx1"/>
                </a:solidFill>
              </a:rPr>
              <a:t>primeira</a:t>
            </a:r>
            <a:r>
              <a:rPr lang="en-US" altLang="en-US" sz="2000" dirty="0" smtClean="0">
                <a:solidFill>
                  <a:schemeClr val="tx1"/>
                </a:solidFill>
              </a:rPr>
              <a:t> </a:t>
            </a:r>
            <a:r>
              <a:rPr lang="en-US" altLang="en-US" sz="2000" dirty="0" err="1" smtClean="0">
                <a:solidFill>
                  <a:schemeClr val="tx1"/>
                </a:solidFill>
              </a:rPr>
              <a:t>revisão</a:t>
            </a:r>
            <a:endParaRPr lang="en-GB" altLang="en-US" sz="2000" dirty="0">
              <a:solidFill>
                <a:schemeClr val="tx1"/>
              </a:solidFill>
              <a:effectLst/>
            </a:endParaRPr>
          </a:p>
        </p:txBody>
      </p:sp>
      <p:sp>
        <p:nvSpPr>
          <p:cNvPr id="434183" name="AutoShape 7"/>
          <p:cNvSpPr>
            <a:spLocks noChangeArrowheads="1"/>
          </p:cNvSpPr>
          <p:nvPr/>
        </p:nvSpPr>
        <p:spPr bwMode="auto">
          <a:xfrm>
            <a:off x="5791200" y="1069975"/>
            <a:ext cx="609600" cy="4572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3">
              <a:lumMod val="50000"/>
            </a:schemeClr>
          </a:solidFill>
          <a:ln w="0">
            <a:noFill/>
            <a:miter lim="800000"/>
            <a:headEnd/>
            <a:tailEnd type="none" w="lg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sl-SI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9" name="Text Box 8"/>
          <p:cNvSpPr txBox="1">
            <a:spLocks noChangeArrowheads="1"/>
          </p:cNvSpPr>
          <p:nvPr/>
        </p:nvSpPr>
        <p:spPr bwMode="auto">
          <a:xfrm>
            <a:off x="6553200" y="2441575"/>
            <a:ext cx="2438400" cy="740845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en-US" sz="2000" dirty="0" err="1" smtClean="0">
                <a:solidFill>
                  <a:schemeClr val="tx1"/>
                </a:solidFill>
              </a:rPr>
              <a:t>Pesquisa</a:t>
            </a:r>
            <a:endParaRPr lang="en-US" altLang="en-US" sz="2000" dirty="0">
              <a:solidFill>
                <a:schemeClr val="tx1"/>
              </a:solidFill>
              <a:effectLst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GB" altLang="en-US" sz="2000" dirty="0" err="1" smtClean="0">
                <a:solidFill>
                  <a:srgbClr val="FF0000"/>
                </a:solidFill>
                <a:effectLst/>
              </a:rPr>
              <a:t>Secretariado</a:t>
            </a:r>
            <a:endParaRPr lang="en-GB" altLang="en-US" sz="2000" dirty="0">
              <a:solidFill>
                <a:srgbClr val="FF0000"/>
              </a:solidFill>
              <a:effectLst/>
            </a:endParaRPr>
          </a:p>
        </p:txBody>
      </p:sp>
      <p:sp>
        <p:nvSpPr>
          <p:cNvPr id="10250" name="Text Box 9"/>
          <p:cNvSpPr txBox="1">
            <a:spLocks noChangeArrowheads="1"/>
          </p:cNvSpPr>
          <p:nvPr/>
        </p:nvSpPr>
        <p:spPr bwMode="auto">
          <a:xfrm>
            <a:off x="3505200" y="2441575"/>
            <a:ext cx="2362200" cy="648512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  <a:effectLst/>
              </a:rPr>
              <a:t>AC/PC</a:t>
            </a:r>
            <a:r>
              <a:rPr lang="en-US" altLang="en-US" sz="2000" dirty="0">
                <a:solidFill>
                  <a:schemeClr val="tx1"/>
                </a:solidFill>
                <a:effectLst/>
              </a:rPr>
              <a:t> </a:t>
            </a:r>
            <a:r>
              <a:rPr lang="en-US" altLang="en-US" sz="2000" dirty="0" err="1" smtClean="0">
                <a:solidFill>
                  <a:schemeClr val="tx1"/>
                </a:solidFill>
                <a:effectLst/>
              </a:rPr>
              <a:t>revisão</a:t>
            </a:r>
            <a:r>
              <a:rPr lang="en-US" altLang="en-US" sz="2000" dirty="0" smtClean="0">
                <a:solidFill>
                  <a:schemeClr val="tx1"/>
                </a:solidFill>
                <a:effectLst/>
              </a:rPr>
              <a:t> e </a:t>
            </a:r>
            <a:r>
              <a:rPr lang="en-US" altLang="en-US" sz="2000" dirty="0" err="1" smtClean="0">
                <a:solidFill>
                  <a:schemeClr val="tx1"/>
                </a:solidFill>
                <a:effectLst/>
              </a:rPr>
              <a:t>categorização</a:t>
            </a:r>
            <a:endParaRPr lang="en-GB" altLang="en-US" sz="2000" dirty="0">
              <a:solidFill>
                <a:schemeClr val="tx1"/>
              </a:solidFill>
              <a:effectLst/>
            </a:endParaRPr>
          </a:p>
        </p:txBody>
      </p:sp>
      <p:sp>
        <p:nvSpPr>
          <p:cNvPr id="10251" name="Text Box 10"/>
          <p:cNvSpPr txBox="1">
            <a:spLocks noChangeArrowheads="1"/>
          </p:cNvSpPr>
          <p:nvPr/>
        </p:nvSpPr>
        <p:spPr bwMode="auto">
          <a:xfrm>
            <a:off x="152400" y="2286000"/>
            <a:ext cx="2514600" cy="1848840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en-US" sz="2000" dirty="0" err="1" smtClean="0">
                <a:solidFill>
                  <a:schemeClr val="tx1"/>
                </a:solidFill>
                <a:effectLst/>
              </a:rPr>
              <a:t>Recomendações</a:t>
            </a:r>
            <a:r>
              <a:rPr lang="en-US" altLang="en-US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altLang="en-US" sz="2000" dirty="0">
                <a:solidFill>
                  <a:srgbClr val="FF0000"/>
                </a:solidFill>
                <a:effectLst/>
              </a:rPr>
              <a:t>AC/PC</a:t>
            </a:r>
            <a:r>
              <a:rPr lang="en-US" altLang="en-US" sz="2000" dirty="0">
                <a:solidFill>
                  <a:schemeClr val="tx1"/>
                </a:solidFill>
                <a:effectLst/>
              </a:rPr>
              <a:t> </a:t>
            </a:r>
            <a:r>
              <a:rPr lang="en-US" altLang="en-US" sz="2000" dirty="0" err="1" smtClean="0">
                <a:solidFill>
                  <a:schemeClr val="tx1"/>
                </a:solidFill>
                <a:effectLst/>
              </a:rPr>
              <a:t>implementação</a:t>
            </a:r>
            <a:r>
              <a:rPr lang="en-US" altLang="en-US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altLang="en-US" sz="2000" dirty="0" err="1" smtClean="0">
                <a:solidFill>
                  <a:schemeClr val="tx1"/>
                </a:solidFill>
                <a:effectLst/>
              </a:rPr>
              <a:t>revista</a:t>
            </a:r>
            <a:endParaRPr lang="en-US" altLang="en-US" sz="2000" dirty="0">
              <a:solidFill>
                <a:schemeClr val="tx1"/>
              </a:solidFill>
              <a:effectLst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GB" altLang="en-US" sz="2000" dirty="0" err="1" smtClean="0">
                <a:solidFill>
                  <a:srgbClr val="FF0000"/>
                </a:solidFill>
                <a:effectLst/>
              </a:rPr>
              <a:t>Secretariado</a:t>
            </a:r>
            <a:r>
              <a:rPr lang="en-GB" altLang="en-US" sz="20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GB" altLang="en-US" sz="2000" dirty="0">
                <a:solidFill>
                  <a:srgbClr val="FF0000"/>
                </a:solidFill>
                <a:effectLst/>
              </a:rPr>
              <a:t>+ </a:t>
            </a:r>
            <a:r>
              <a:rPr lang="en-GB" altLang="en-US" sz="2000" dirty="0" smtClean="0">
                <a:solidFill>
                  <a:srgbClr val="FF0000"/>
                </a:solidFill>
              </a:rPr>
              <a:t>Presidente</a:t>
            </a:r>
            <a:endParaRPr lang="en-GB" altLang="en-US" sz="2000" dirty="0">
              <a:solidFill>
                <a:srgbClr val="FF0000"/>
              </a:solidFill>
              <a:effectLst/>
            </a:endParaRPr>
          </a:p>
        </p:txBody>
      </p:sp>
      <p:sp>
        <p:nvSpPr>
          <p:cNvPr id="434187" name="Text Box 11"/>
          <p:cNvSpPr txBox="1">
            <a:spLocks noChangeArrowheads="1"/>
          </p:cNvSpPr>
          <p:nvPr/>
        </p:nvSpPr>
        <p:spPr bwMode="auto">
          <a:xfrm>
            <a:off x="228600" y="5064419"/>
            <a:ext cx="2438400" cy="740845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en-US" sz="2000" dirty="0" err="1" smtClean="0">
                <a:solidFill>
                  <a:schemeClr val="tx1"/>
                </a:solidFill>
                <a:effectLst/>
              </a:rPr>
              <a:t>Recategorização</a:t>
            </a:r>
            <a:endParaRPr lang="en-US" altLang="en-US" sz="2000" dirty="0">
              <a:solidFill>
                <a:schemeClr val="tx1"/>
              </a:solidFill>
              <a:effectLst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  <a:effectLst/>
              </a:rPr>
              <a:t>AC/PC</a:t>
            </a:r>
            <a:endParaRPr lang="en-GB" altLang="en-US" sz="2000" dirty="0">
              <a:solidFill>
                <a:srgbClr val="FF0000"/>
              </a:solidFill>
              <a:effectLst/>
            </a:endParaRPr>
          </a:p>
        </p:txBody>
      </p:sp>
      <p:sp>
        <p:nvSpPr>
          <p:cNvPr id="434188" name="Text Box 12"/>
          <p:cNvSpPr txBox="1">
            <a:spLocks noChangeArrowheads="1"/>
          </p:cNvSpPr>
          <p:nvPr/>
        </p:nvSpPr>
        <p:spPr bwMode="auto">
          <a:xfrm>
            <a:off x="6477000" y="5638800"/>
            <a:ext cx="2362200" cy="371513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  <a:effectLst/>
              </a:rPr>
              <a:t>SC</a:t>
            </a:r>
            <a:r>
              <a:rPr lang="en-US" altLang="en-US" sz="2000" dirty="0">
                <a:solidFill>
                  <a:schemeClr val="tx1"/>
                </a:solidFill>
                <a:effectLst/>
              </a:rPr>
              <a:t> </a:t>
            </a:r>
            <a:r>
              <a:rPr lang="en-US" altLang="en-US" sz="2000" dirty="0" err="1">
                <a:solidFill>
                  <a:schemeClr val="tx1"/>
                </a:solidFill>
              </a:rPr>
              <a:t>A</a:t>
            </a:r>
            <a:r>
              <a:rPr lang="en-US" altLang="en-US" sz="2000" dirty="0" err="1" smtClean="0">
                <a:solidFill>
                  <a:schemeClr val="tx1"/>
                </a:solidFill>
                <a:effectLst/>
              </a:rPr>
              <a:t>ção</a:t>
            </a:r>
            <a:endParaRPr lang="en-GB" altLang="en-US" sz="2000" dirty="0">
              <a:solidFill>
                <a:schemeClr val="tx1"/>
              </a:solidFill>
              <a:effectLst/>
            </a:endParaRPr>
          </a:p>
        </p:txBody>
      </p:sp>
      <p:sp>
        <p:nvSpPr>
          <p:cNvPr id="434189" name="AutoShape 13"/>
          <p:cNvSpPr>
            <a:spLocks noChangeArrowheads="1"/>
          </p:cNvSpPr>
          <p:nvPr/>
        </p:nvSpPr>
        <p:spPr bwMode="auto">
          <a:xfrm rot="5400000">
            <a:off x="7467600" y="1828800"/>
            <a:ext cx="609600" cy="4572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3">
              <a:lumMod val="50000"/>
            </a:schemeClr>
          </a:solidFill>
          <a:ln w="0">
            <a:noFill/>
            <a:miter lim="800000"/>
            <a:headEnd/>
            <a:tailEnd type="none" w="lg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sl-SI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4190" name="AutoShape 14"/>
          <p:cNvSpPr>
            <a:spLocks noChangeArrowheads="1"/>
          </p:cNvSpPr>
          <p:nvPr/>
        </p:nvSpPr>
        <p:spPr bwMode="auto">
          <a:xfrm rot="10716729">
            <a:off x="2743200" y="2630497"/>
            <a:ext cx="762000" cy="835006"/>
          </a:xfrm>
          <a:prstGeom prst="rightArrow">
            <a:avLst>
              <a:gd name="adj1" fmla="val 44139"/>
              <a:gd name="adj2" fmla="val 48410"/>
            </a:avLst>
          </a:prstGeom>
          <a:solidFill>
            <a:schemeClr val="accent3">
              <a:lumMod val="50000"/>
            </a:schemeClr>
          </a:solidFill>
          <a:ln w="0">
            <a:noFill/>
            <a:miter lim="800000"/>
            <a:headEnd/>
            <a:tailEnd type="none" w="lg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sl-SI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4191" name="AutoShape 15"/>
          <p:cNvSpPr>
            <a:spLocks noChangeArrowheads="1"/>
          </p:cNvSpPr>
          <p:nvPr/>
        </p:nvSpPr>
        <p:spPr bwMode="auto">
          <a:xfrm rot="5400000">
            <a:off x="1028700" y="4365476"/>
            <a:ext cx="838200" cy="457200"/>
          </a:xfrm>
          <a:prstGeom prst="rightArrow">
            <a:avLst>
              <a:gd name="adj1" fmla="val 50000"/>
              <a:gd name="adj2" fmla="val 45833"/>
            </a:avLst>
          </a:prstGeom>
          <a:solidFill>
            <a:schemeClr val="accent3">
              <a:lumMod val="50000"/>
            </a:schemeClr>
          </a:solidFill>
          <a:ln w="0">
            <a:noFill/>
            <a:miter lim="800000"/>
            <a:headEnd/>
            <a:tailEnd type="none" w="lg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sl-SI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4192" name="Text Box 16"/>
          <p:cNvSpPr txBox="1">
            <a:spLocks noChangeArrowheads="1"/>
          </p:cNvSpPr>
          <p:nvPr/>
        </p:nvSpPr>
        <p:spPr bwMode="auto">
          <a:xfrm>
            <a:off x="6248400" y="3505200"/>
            <a:ext cx="2743200" cy="1202510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en-US" sz="2000" dirty="0" err="1" smtClean="0">
                <a:solidFill>
                  <a:schemeClr val="tx1"/>
                </a:solidFill>
                <a:effectLst/>
              </a:rPr>
              <a:t>Recomendações</a:t>
            </a:r>
            <a:r>
              <a:rPr lang="en-US" altLang="en-US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altLang="en-US" sz="2000" dirty="0">
                <a:solidFill>
                  <a:srgbClr val="FF0000"/>
                </a:solidFill>
                <a:effectLst/>
              </a:rPr>
              <a:t>AC/PC</a:t>
            </a:r>
            <a:r>
              <a:rPr lang="en-US" altLang="en-US" sz="2000" dirty="0">
                <a:solidFill>
                  <a:schemeClr val="tx1"/>
                </a:solidFill>
                <a:effectLst/>
              </a:rPr>
              <a:t> </a:t>
            </a:r>
            <a:r>
              <a:rPr lang="en-US" altLang="en-US" sz="2000" dirty="0" err="1" smtClean="0">
                <a:solidFill>
                  <a:schemeClr val="tx1"/>
                </a:solidFill>
                <a:effectLst/>
              </a:rPr>
              <a:t>implementação</a:t>
            </a:r>
            <a:r>
              <a:rPr lang="en-US" altLang="en-US" sz="2000" dirty="0" smtClean="0">
                <a:solidFill>
                  <a:schemeClr val="tx1"/>
                </a:solidFill>
                <a:effectLst/>
              </a:rPr>
              <a:t> da </a:t>
            </a:r>
            <a:r>
              <a:rPr lang="en-US" altLang="en-US" sz="2000" dirty="0" err="1" smtClean="0">
                <a:solidFill>
                  <a:schemeClr val="tx1"/>
                </a:solidFill>
                <a:effectLst/>
              </a:rPr>
              <a:t>revisão</a:t>
            </a:r>
            <a:endParaRPr lang="en-GB" altLang="en-US" sz="2000" dirty="0">
              <a:solidFill>
                <a:schemeClr val="tx1"/>
              </a:solidFill>
              <a:effectLst/>
            </a:endParaRPr>
          </a:p>
        </p:txBody>
      </p:sp>
      <p:sp>
        <p:nvSpPr>
          <p:cNvPr id="434193" name="Line 17"/>
          <p:cNvSpPr>
            <a:spLocks noChangeShapeType="1"/>
          </p:cNvSpPr>
          <p:nvPr/>
        </p:nvSpPr>
        <p:spPr bwMode="auto">
          <a:xfrm rot="560477">
            <a:off x="2568575" y="4038600"/>
            <a:ext cx="3962400" cy="1295400"/>
          </a:xfrm>
          <a:prstGeom prst="line">
            <a:avLst/>
          </a:prstGeom>
          <a:noFill/>
          <a:ln w="63500">
            <a:solidFill>
              <a:schemeClr val="accent3">
                <a:lumMod val="50000"/>
              </a:schemeClr>
            </a:solidFill>
            <a:prstDash val="sysDot"/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34194" name="Line 18"/>
          <p:cNvSpPr>
            <a:spLocks noChangeShapeType="1"/>
          </p:cNvSpPr>
          <p:nvPr/>
        </p:nvSpPr>
        <p:spPr bwMode="auto">
          <a:xfrm>
            <a:off x="8382000" y="1628800"/>
            <a:ext cx="0" cy="3810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oval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434195" name="Line 19"/>
          <p:cNvSpPr>
            <a:spLocks noChangeShapeType="1"/>
          </p:cNvSpPr>
          <p:nvPr/>
        </p:nvSpPr>
        <p:spPr bwMode="auto">
          <a:xfrm rot="-5376127">
            <a:off x="2894806" y="5334794"/>
            <a:ext cx="1588" cy="4572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oval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434196" name="Line 20"/>
          <p:cNvSpPr>
            <a:spLocks noChangeShapeType="1"/>
          </p:cNvSpPr>
          <p:nvPr/>
        </p:nvSpPr>
        <p:spPr bwMode="auto">
          <a:xfrm>
            <a:off x="7696200" y="6021288"/>
            <a:ext cx="0" cy="379413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oval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434197" name="Line 21"/>
          <p:cNvSpPr>
            <a:spLocks noChangeShapeType="1"/>
          </p:cNvSpPr>
          <p:nvPr/>
        </p:nvSpPr>
        <p:spPr bwMode="auto">
          <a:xfrm rot="5400000">
            <a:off x="3275806" y="2362994"/>
            <a:ext cx="1588" cy="4572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oval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434198" name="Line 22"/>
          <p:cNvSpPr>
            <a:spLocks noChangeShapeType="1"/>
          </p:cNvSpPr>
          <p:nvPr/>
        </p:nvSpPr>
        <p:spPr bwMode="auto">
          <a:xfrm>
            <a:off x="8153400" y="4725144"/>
            <a:ext cx="0" cy="4572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oval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434199" name="Line 23"/>
          <p:cNvSpPr>
            <a:spLocks noChangeShapeType="1"/>
          </p:cNvSpPr>
          <p:nvPr/>
        </p:nvSpPr>
        <p:spPr bwMode="auto">
          <a:xfrm rot="4831380">
            <a:off x="6919119" y="5188744"/>
            <a:ext cx="765175" cy="138113"/>
          </a:xfrm>
          <a:prstGeom prst="line">
            <a:avLst/>
          </a:prstGeom>
          <a:noFill/>
          <a:ln w="63500">
            <a:solidFill>
              <a:schemeClr val="accent3">
                <a:lumMod val="50000"/>
              </a:schemeClr>
            </a:solidFill>
            <a:prstDash val="sysDot"/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34200" name="Line 24"/>
          <p:cNvSpPr>
            <a:spLocks noChangeShapeType="1"/>
          </p:cNvSpPr>
          <p:nvPr/>
        </p:nvSpPr>
        <p:spPr bwMode="auto">
          <a:xfrm rot="19922131">
            <a:off x="2743200" y="4319588"/>
            <a:ext cx="3429000" cy="990600"/>
          </a:xfrm>
          <a:prstGeom prst="line">
            <a:avLst/>
          </a:prstGeom>
          <a:noFill/>
          <a:ln w="63500">
            <a:solidFill>
              <a:schemeClr val="accent3">
                <a:lumMod val="50000"/>
              </a:schemeClr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34201" name="Line 25"/>
          <p:cNvSpPr>
            <a:spLocks noChangeShapeType="1"/>
          </p:cNvSpPr>
          <p:nvPr/>
        </p:nvSpPr>
        <p:spPr bwMode="auto">
          <a:xfrm rot="-5376127">
            <a:off x="7031831" y="105569"/>
            <a:ext cx="1588" cy="457200"/>
          </a:xfrm>
          <a:prstGeom prst="line">
            <a:avLst/>
          </a:prstGeom>
          <a:noFill/>
          <a:ln w="57150">
            <a:solidFill>
              <a:srgbClr val="99CCFF"/>
            </a:solidFill>
            <a:round/>
            <a:headEnd/>
            <a:tailEnd type="oval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10267" name="Text Box 26"/>
          <p:cNvSpPr txBox="1">
            <a:spLocks noChangeArrowheads="1"/>
          </p:cNvSpPr>
          <p:nvPr/>
        </p:nvSpPr>
        <p:spPr bwMode="auto">
          <a:xfrm>
            <a:off x="7170598" y="-3332"/>
            <a:ext cx="1973402" cy="79406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FontTx/>
              <a:buNone/>
            </a:pPr>
            <a:r>
              <a:rPr lang="en-GB" altLang="en-US" sz="1600" b="1" dirty="0" err="1" smtClean="0">
                <a:solidFill>
                  <a:srgbClr val="3333FF"/>
                </a:solidFill>
                <a:effectLst/>
                <a:cs typeface="Times New Roman" pitchFamily="18" charset="0"/>
              </a:rPr>
              <a:t>Pontos</a:t>
            </a:r>
            <a:r>
              <a:rPr lang="en-GB" altLang="en-US" sz="1600" b="1" dirty="0" smtClean="0">
                <a:solidFill>
                  <a:srgbClr val="3333FF"/>
                </a:solidFill>
                <a:effectLst/>
                <a:cs typeface="Times New Roman" pitchFamily="18" charset="0"/>
              </a:rPr>
              <a:t> </a:t>
            </a:r>
            <a:r>
              <a:rPr lang="en-GB" altLang="en-US" sz="1600" b="1" dirty="0" err="1" smtClean="0">
                <a:solidFill>
                  <a:srgbClr val="3333FF"/>
                </a:solidFill>
                <a:effectLst/>
                <a:cs typeface="Times New Roman" pitchFamily="18" charset="0"/>
              </a:rPr>
              <a:t>em</a:t>
            </a:r>
            <a:r>
              <a:rPr lang="en-GB" altLang="en-US" sz="1600" b="1" dirty="0" smtClean="0">
                <a:solidFill>
                  <a:srgbClr val="3333FF"/>
                </a:solidFill>
                <a:effectLst/>
                <a:cs typeface="Times New Roman" pitchFamily="18" charset="0"/>
              </a:rPr>
              <a:t> </a:t>
            </a:r>
            <a:r>
              <a:rPr lang="en-GB" altLang="en-US" sz="1600" b="1" dirty="0" err="1" smtClean="0">
                <a:solidFill>
                  <a:srgbClr val="3333FF"/>
                </a:solidFill>
                <a:effectLst/>
                <a:cs typeface="Times New Roman" pitchFamily="18" charset="0"/>
              </a:rPr>
              <a:t>que</a:t>
            </a:r>
            <a:r>
              <a:rPr lang="en-GB" altLang="en-US" sz="1600" b="1" dirty="0" smtClean="0">
                <a:solidFill>
                  <a:srgbClr val="3333FF"/>
                </a:solidFill>
                <a:effectLst/>
                <a:cs typeface="Times New Roman" pitchFamily="18" charset="0"/>
              </a:rPr>
              <a:t> as </a:t>
            </a:r>
            <a:r>
              <a:rPr lang="en-GB" altLang="en-US" sz="1600" b="1" dirty="0" err="1" smtClean="0">
                <a:solidFill>
                  <a:srgbClr val="3333FF"/>
                </a:solidFill>
                <a:effectLst/>
                <a:cs typeface="Times New Roman" pitchFamily="18" charset="0"/>
              </a:rPr>
              <a:t>espécies</a:t>
            </a:r>
            <a:r>
              <a:rPr lang="en-GB" altLang="en-US" sz="1600" b="1" dirty="0" smtClean="0">
                <a:solidFill>
                  <a:srgbClr val="3333FF"/>
                </a:solidFill>
                <a:effectLst/>
                <a:cs typeface="Times New Roman" pitchFamily="18" charset="0"/>
              </a:rPr>
              <a:t> </a:t>
            </a:r>
            <a:r>
              <a:rPr lang="en-GB" altLang="en-US" sz="1600" b="1" dirty="0" err="1" smtClean="0">
                <a:solidFill>
                  <a:srgbClr val="3333FF"/>
                </a:solidFill>
                <a:effectLst/>
                <a:cs typeface="Times New Roman" pitchFamily="18" charset="0"/>
              </a:rPr>
              <a:t>podem</a:t>
            </a:r>
            <a:r>
              <a:rPr lang="en-GB" altLang="en-US" sz="1600" b="1" dirty="0" smtClean="0">
                <a:solidFill>
                  <a:srgbClr val="3333FF"/>
                </a:solidFill>
                <a:effectLst/>
                <a:cs typeface="Times New Roman" pitchFamily="18" charset="0"/>
              </a:rPr>
              <a:t> </a:t>
            </a:r>
            <a:r>
              <a:rPr lang="en-GB" altLang="en-US" sz="1600" b="1" dirty="0" err="1" smtClean="0">
                <a:solidFill>
                  <a:srgbClr val="3333FF"/>
                </a:solidFill>
                <a:effectLst/>
                <a:cs typeface="Times New Roman" pitchFamily="18" charset="0"/>
              </a:rPr>
              <a:t>sair</a:t>
            </a:r>
            <a:r>
              <a:rPr lang="en-GB" altLang="en-US" sz="1600" b="1" dirty="0" smtClean="0">
                <a:solidFill>
                  <a:srgbClr val="3333FF"/>
                </a:solidFill>
                <a:effectLst/>
                <a:cs typeface="Times New Roman" pitchFamily="18" charset="0"/>
              </a:rPr>
              <a:t> do </a:t>
            </a:r>
            <a:r>
              <a:rPr lang="en-GB" altLang="en-US" sz="1600" b="1" dirty="0" err="1" smtClean="0">
                <a:solidFill>
                  <a:srgbClr val="3333FF"/>
                </a:solidFill>
                <a:effectLst/>
                <a:cs typeface="Times New Roman" pitchFamily="18" charset="0"/>
              </a:rPr>
              <a:t>processo</a:t>
            </a:r>
            <a:endParaRPr lang="en-GB" altLang="en-US" sz="2000" dirty="0">
              <a:solidFill>
                <a:srgbClr val="3333FF"/>
              </a:solidFill>
              <a:effectLst/>
              <a:cs typeface="Times New Roman" pitchFamily="18" charset="0"/>
            </a:endParaRPr>
          </a:p>
        </p:txBody>
      </p:sp>
      <p:sp>
        <p:nvSpPr>
          <p:cNvPr id="434203" name="Line 27"/>
          <p:cNvSpPr>
            <a:spLocks noChangeShapeType="1"/>
          </p:cNvSpPr>
          <p:nvPr/>
        </p:nvSpPr>
        <p:spPr bwMode="auto">
          <a:xfrm>
            <a:off x="2438400" y="3861048"/>
            <a:ext cx="0" cy="4572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oval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434204" name="AutoShape 28"/>
          <p:cNvSpPr>
            <a:spLocks noChangeArrowheads="1"/>
          </p:cNvSpPr>
          <p:nvPr/>
        </p:nvSpPr>
        <p:spPr bwMode="auto">
          <a:xfrm flipH="1">
            <a:off x="4191000" y="1752600"/>
            <a:ext cx="2743200" cy="685800"/>
          </a:xfrm>
          <a:prstGeom prst="curvedDownArrow">
            <a:avLst>
              <a:gd name="adj1" fmla="val 63778"/>
              <a:gd name="adj2" fmla="val 160000"/>
              <a:gd name="adj3" fmla="val 33333"/>
            </a:avLst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4205" name="Text Box 29"/>
          <p:cNvSpPr txBox="1">
            <a:spLocks noChangeArrowheads="1"/>
          </p:cNvSpPr>
          <p:nvPr/>
        </p:nvSpPr>
        <p:spPr bwMode="auto">
          <a:xfrm>
            <a:off x="2662001" y="3860800"/>
            <a:ext cx="3135794" cy="70788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dirty="0" smtClean="0">
                <a:solidFill>
                  <a:srgbClr val="C00000"/>
                </a:solidFill>
              </a:rPr>
              <a:t>Espécies de </a:t>
            </a:r>
            <a:r>
              <a:rPr lang="en-US" altLang="en-US" sz="2000" dirty="0" err="1" smtClean="0">
                <a:solidFill>
                  <a:srgbClr val="C00000"/>
                </a:solidFill>
              </a:rPr>
              <a:t>preocupação</a:t>
            </a:r>
            <a:endParaRPr lang="en-US" altLang="en-US" sz="2000" dirty="0" smtClean="0">
              <a:solidFill>
                <a:srgbClr val="C00000"/>
              </a:solidFill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dirty="0" err="1" smtClean="0">
                <a:solidFill>
                  <a:srgbClr val="C00000"/>
                </a:solidFill>
              </a:rPr>
              <a:t>urgente</a:t>
            </a:r>
            <a:endParaRPr lang="en-US" altLang="en-US" sz="2000" dirty="0">
              <a:solidFill>
                <a:srgbClr val="C00000"/>
              </a:solidFill>
            </a:endParaRPr>
          </a:p>
        </p:txBody>
      </p:sp>
      <p:sp>
        <p:nvSpPr>
          <p:cNvPr id="434206" name="Text Box 30"/>
          <p:cNvSpPr txBox="1">
            <a:spLocks noChangeArrowheads="1"/>
          </p:cNvSpPr>
          <p:nvPr/>
        </p:nvSpPr>
        <p:spPr bwMode="auto">
          <a:xfrm>
            <a:off x="348973" y="4243388"/>
            <a:ext cx="2651688" cy="70788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dirty="0" smtClean="0">
                <a:solidFill>
                  <a:srgbClr val="C00000"/>
                </a:solidFill>
                <a:effectLst/>
              </a:rPr>
              <a:t>Espécies de </a:t>
            </a:r>
            <a:r>
              <a:rPr lang="en-US" altLang="en-US" sz="2000" dirty="0" err="1" smtClean="0">
                <a:solidFill>
                  <a:srgbClr val="C00000"/>
                </a:solidFill>
                <a:effectLst/>
              </a:rPr>
              <a:t>possivel</a:t>
            </a:r>
            <a:r>
              <a:rPr lang="en-US" altLang="en-US" sz="2000" dirty="0" smtClean="0">
                <a:solidFill>
                  <a:srgbClr val="C00000"/>
                </a:solidFill>
                <a:effectLst/>
              </a:rPr>
              <a:t> 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dirty="0" err="1" smtClean="0">
                <a:solidFill>
                  <a:srgbClr val="C00000"/>
                </a:solidFill>
                <a:effectLst/>
              </a:rPr>
              <a:t>preocupação</a:t>
            </a:r>
            <a:endParaRPr lang="en-US" altLang="en-US" sz="2000" dirty="0">
              <a:solidFill>
                <a:srgbClr val="C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01907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4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34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4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4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4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4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4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4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34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34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34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4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34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34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34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4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4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34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34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34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4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4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4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34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34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34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34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34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34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34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34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87" grpId="0" animBg="1" autoUpdateAnimBg="0"/>
      <p:bldP spid="434188" grpId="0" animBg="1" autoUpdateAnimBg="0"/>
      <p:bldP spid="434191" grpId="0" animBg="1"/>
      <p:bldP spid="434192" grpId="0" animBg="1" autoUpdateAnimBg="0"/>
      <p:bldP spid="434205" grpId="0"/>
      <p:bldP spid="43420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9762</TotalTime>
  <Words>592</Words>
  <Application>Microsoft Office PowerPoint</Application>
  <PresentationFormat>Apresentação no Ecrã (4:3)</PresentationFormat>
  <Paragraphs>69</Paragraphs>
  <Slides>11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11</vt:i4>
      </vt:variant>
    </vt:vector>
  </HeadingPairs>
  <TitlesOfParts>
    <vt:vector size="12" baseType="lpstr">
      <vt:lpstr>Office Theme</vt:lpstr>
      <vt:lpstr>CITES Extração Não Prejudicial(NDFs) e Revisão do Comércio Significativo</vt:lpstr>
      <vt:lpstr>Artigo IV: o coração da CITES</vt:lpstr>
      <vt:lpstr>Artigo IV: o coração da CITES</vt:lpstr>
      <vt:lpstr>Inclusão no Anexo I</vt:lpstr>
      <vt:lpstr>Revisão do Comércio Significativo</vt:lpstr>
      <vt:lpstr>Revisão do Comércio Significativo</vt:lpstr>
      <vt:lpstr>Revisão do Comércio Significativo</vt:lpstr>
      <vt:lpstr>3 - Fases do processo</vt:lpstr>
      <vt:lpstr>O processo</vt:lpstr>
      <vt:lpstr>Benefícios da Revisão do Comércio Significativo</vt:lpstr>
      <vt:lpstr>Obrigada pela vossa atenção!  CITES e a FAO trabalham para o comércio internacional legal, sustentável e rastreável de tubarões e raias, apoiadas pela União Europeia    </vt:lpstr>
    </vt:vector>
  </TitlesOfParts>
  <Company>United Nations Office at Geneva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Shark Species and Manta Rays</dc:title>
  <dc:creator>SCHLINGEMANN</dc:creator>
  <cp:lastModifiedBy>Ana Gamboa Zuquete</cp:lastModifiedBy>
  <cp:revision>186</cp:revision>
  <cp:lastPrinted>2013-10-23T06:07:01Z</cp:lastPrinted>
  <dcterms:created xsi:type="dcterms:W3CDTF">2013-09-27T13:34:19Z</dcterms:created>
  <dcterms:modified xsi:type="dcterms:W3CDTF">2015-07-13T14:28:50Z</dcterms:modified>
</cp:coreProperties>
</file>