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8" r:id="rId3"/>
    <p:sldId id="264" r:id="rId4"/>
    <p:sldId id="266" r:id="rId5"/>
    <p:sldId id="270" r:id="rId6"/>
    <p:sldId id="269" r:id="rId7"/>
    <p:sldId id="272" r:id="rId8"/>
    <p:sldId id="316" r:id="rId9"/>
    <p:sldId id="364" r:id="rId10"/>
    <p:sldId id="365" r:id="rId11"/>
    <p:sldId id="366" r:id="rId12"/>
    <p:sldId id="367" r:id="rId13"/>
    <p:sldId id="368" r:id="rId14"/>
    <p:sldId id="359" r:id="rId15"/>
    <p:sldId id="276" r:id="rId16"/>
    <p:sldId id="315" r:id="rId17"/>
    <p:sldId id="282" r:id="rId18"/>
    <p:sldId id="277" r:id="rId19"/>
    <p:sldId id="36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6600CC"/>
    <a:srgbClr val="000066"/>
    <a:srgbClr val="00FFFF"/>
    <a:srgbClr val="660066"/>
    <a:srgbClr val="0000CC"/>
    <a:srgbClr val="333300"/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989" autoAdjust="0"/>
    <p:restoredTop sz="90190" autoAdjust="0"/>
  </p:normalViewPr>
  <p:slideViewPr>
    <p:cSldViewPr>
      <p:cViewPr>
        <p:scale>
          <a:sx n="70" d="100"/>
          <a:sy n="70" d="100"/>
        </p:scale>
        <p:origin x="-27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BF3A-010F-4302-927A-F74C4E643A62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2527-3878-413F-81E7-2AE45B4BA6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4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0F67-519F-4249-8A26-8DEF34A80D0C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4DDB-FBB2-41CD-AEDD-D6EA4BA1FB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2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3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altLang="en-US" sz="2000" dirty="0" smtClean="0"/>
              <a:t>Os critérios biológicos e comerciais de inclusão de espécies nos</a:t>
            </a:r>
            <a:r>
              <a:rPr lang="pt-PT" altLang="en-US" sz="2000" baseline="0" dirty="0" smtClean="0"/>
              <a:t> anexos da CITES </a:t>
            </a:r>
            <a:r>
              <a:rPr lang="pt-PT" altLang="en-US" sz="2000" dirty="0" smtClean="0"/>
              <a:t>devem estar cumpridos para todas as espécies a serem considerados para listagem nos anexos da Convenção - estes critérios aplicam-se também às novas espécies de tubarões e raias.</a:t>
            </a:r>
          </a:p>
          <a:p>
            <a:pPr lvl="0"/>
            <a:endParaRPr lang="pt-PT" altLang="en-US" sz="2000" dirty="0" smtClean="0"/>
          </a:p>
          <a:p>
            <a:pPr lvl="0"/>
            <a:r>
              <a:rPr lang="pt-PT" altLang="en-US" sz="2000" dirty="0" smtClean="0"/>
              <a:t>Para os tubarões e raias, foram considerados os seguintes </a:t>
            </a:r>
            <a:r>
              <a:rPr lang="pt-PT" altLang="en-US" sz="2000" dirty="0" err="1" smtClean="0"/>
              <a:t>fatores</a:t>
            </a:r>
            <a:r>
              <a:rPr lang="pt-PT" altLang="en-US" sz="2000" dirty="0" smtClean="0"/>
              <a:t> :</a:t>
            </a:r>
          </a:p>
          <a:p>
            <a:pPr lvl="0"/>
            <a:endParaRPr lang="pt-PT" altLang="en-US" sz="2000" dirty="0" smtClean="0"/>
          </a:p>
          <a:p>
            <a:pPr lvl="0"/>
            <a:r>
              <a:rPr lang="pt-PT" altLang="en-US" sz="2000" dirty="0" smtClean="0"/>
              <a:t>Critérios biológico: baixa produtividade (de crescimento lento, pequeno número de filhotes), vulnerabilidade comportamental para colheita/captura</a:t>
            </a:r>
          </a:p>
          <a:p>
            <a:pPr lvl="0"/>
            <a:endParaRPr lang="pt-PT" altLang="en-US" sz="2000" dirty="0" smtClean="0"/>
          </a:p>
          <a:p>
            <a:pPr lvl="0"/>
            <a:r>
              <a:rPr lang="pt-PT" altLang="en-US" sz="2000" dirty="0" smtClean="0"/>
              <a:t>Critérios comerciais: declínios populacionais históricos relacionados com o comércio internacional de barbatanas, carne e capturas acessórias</a:t>
            </a:r>
          </a:p>
          <a:p>
            <a:pPr lvl="0"/>
            <a:endParaRPr lang="pt-PT" altLang="en-US" sz="2000" dirty="0" smtClean="0"/>
          </a:p>
          <a:p>
            <a:pPr lvl="0"/>
            <a:endParaRPr lang="pt-PT" altLang="en-US" sz="2000" dirty="0" smtClean="0"/>
          </a:p>
          <a:p>
            <a:pPr lvl="0"/>
            <a:r>
              <a:rPr lang="pt-PT" altLang="en-US" sz="2000" dirty="0" smtClean="0"/>
              <a:t>Além disso as espécies grande tubarão-martelo e tubarão martelo liso foram incluídos porque cumprem um critério comercial particular: os espécimes no comércio parecem-se com os dos tubarões-martelo-recortado, de tal forma que agentes de aplicação não são capazes de os distinguir.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Como referido antes, na CoP16 as Partes decidiram adiar a entrada em vigor dos tubarões e raias listados até 14 de Setembro de 2014. Isto significa que os países que desejem exportar, </a:t>
            </a:r>
            <a:r>
              <a:rPr lang="pt-PT" dirty="0" err="1" smtClean="0"/>
              <a:t>re-exportar</a:t>
            </a:r>
            <a:r>
              <a:rPr lang="pt-PT" dirty="0" smtClean="0"/>
              <a:t> ou importar espécimes de tubarões e raias recentemente listadas na CITES têm de cumprir com os requisitos da CITES, após 14 de </a:t>
            </a:r>
            <a:r>
              <a:rPr lang="pt-PT" dirty="0" err="1" smtClean="0"/>
              <a:t>setembro</a:t>
            </a:r>
            <a:r>
              <a:rPr lang="pt-PT" dirty="0" smtClean="0"/>
              <a:t> de 2014.</a:t>
            </a:r>
          </a:p>
          <a:p>
            <a:r>
              <a:rPr lang="pt-PT" dirty="0" smtClean="0"/>
              <a:t>Vamos ver o que poderão 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7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Os requisitos da implementação da CITES podem ser divididos em três </a:t>
            </a:r>
            <a:r>
              <a:rPr lang="pt-PT" dirty="0" err="1" smtClean="0"/>
              <a:t>objetivos</a:t>
            </a:r>
            <a:r>
              <a:rPr lang="pt-PT" dirty="0" smtClean="0"/>
              <a:t> principais da CITES: assegurar a legalidade, a sustentabilidade  e a rastreabilidade. Sobre cada um deles, há uma série de processos e ferramentas que poderiam ser consideradas pelos os países.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4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>
                <a:ln w="18415" cmpd="sng">
                  <a:noFill/>
                  <a:prstDash val="solid"/>
                </a:ln>
              </a:rPr>
              <a:t>CITES regulamenta a exportação, reexportação, importação e introdução proveniente do mar de animais e plantas vivos e mortos, suas partes e derivados (espécies constantes somente) através de um sistema de licenças e certificados</a:t>
            </a:r>
          </a:p>
          <a:p>
            <a:pPr marL="171450" indent="-171450">
              <a:buFont typeface="Arial" pitchFamily="34" charset="0"/>
              <a:buChar char="•"/>
            </a:pPr>
            <a:endParaRPr lang="pt-PT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>
                <a:ln w="18415" cmpd="sng">
                  <a:noFill/>
                  <a:prstDash val="solid"/>
                </a:ln>
              </a:rPr>
              <a:t>Estas licenças e certificados só podem ser emitidos se forem respeitadas determinadas condições</a:t>
            </a:r>
            <a:r>
              <a:rPr lang="pt-PT" baseline="0" dirty="0" smtClean="0">
                <a:ln w="18415" cmpd="sng">
                  <a:noFill/>
                  <a:prstDash val="solid"/>
                </a:ln>
              </a:rPr>
              <a:t> e</a:t>
            </a:r>
            <a:r>
              <a:rPr lang="pt-PT" dirty="0" smtClean="0">
                <a:ln w="18415" cmpd="sng">
                  <a:noFill/>
                  <a:prstDash val="solid"/>
                </a:ln>
              </a:rPr>
              <a:t> os documentos devem ser apresentados ao sair ou entrar num país.</a:t>
            </a:r>
          </a:p>
          <a:p>
            <a:pPr marL="171450" indent="-171450">
              <a:buFont typeface="Arial" pitchFamily="34" charset="0"/>
              <a:buChar char="•"/>
            </a:pPr>
            <a:endParaRPr lang="pt-PT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>
                <a:ln w="18415" cmpd="sng">
                  <a:noFill/>
                  <a:prstDash val="solid"/>
                </a:ln>
              </a:rPr>
              <a:t>Para Anexo I e II espécies, as condições mais importantes são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>
                <a:ln w="18415" cmpd="sng">
                  <a:noFill/>
                  <a:prstDash val="solid"/>
                </a:ln>
              </a:rPr>
              <a:t>aquisição legal 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>
                <a:ln w="18415" cmpd="sng">
                  <a:noFill/>
                  <a:prstDash val="solid"/>
                </a:ln>
              </a:rPr>
              <a:t>que o comércio internacional não deve ser prejudicial para a sobrevivência da espécie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As licenças e certificados CITES fornecem normalmente as seguintes informações.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4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sz="1200" dirty="0" smtClean="0">
                <a:ln w="18415" cmpd="sng">
                  <a:noFill/>
                  <a:prstDash val="solid"/>
                </a:ln>
              </a:rPr>
              <a:t>No caso da exportação ou reexportação, ou uma importação proveniente de um país não Parte, é necessária documentação comparável emitida pelas autoridades competentes que esteja substancialmente em conformidade com a CITES para que os requisitos de licenças e certificados possam ser aceites</a:t>
            </a:r>
          </a:p>
          <a:p>
            <a:pPr marL="171450" indent="-171450">
              <a:buFont typeface="Arial" pitchFamily="34" charset="0"/>
              <a:buChar char="•"/>
            </a:pPr>
            <a:endParaRPr lang="pt-PT" sz="1200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PT" sz="1200" dirty="0" smtClean="0">
                <a:ln w="18415" cmpd="sng">
                  <a:noFill/>
                  <a:prstDash val="solid"/>
                </a:ln>
              </a:rPr>
              <a:t>as Partes aceitam documentação de Estados que não são Partes da Convenção somente se os dados sobre as autoridades competentes e as instituições científicas desses Estados estiverem incluídos na página Web da CITES</a:t>
            </a:r>
          </a:p>
          <a:p>
            <a:pPr marL="171450" indent="-171450">
              <a:buFont typeface="Arial" pitchFamily="34" charset="0"/>
              <a:buChar char="•"/>
            </a:pPr>
            <a:endParaRPr lang="pt-PT" sz="1200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PT" sz="1200" dirty="0" smtClean="0">
                <a:ln w="18415" cmpd="sng">
                  <a:noFill/>
                  <a:prstDash val="solid"/>
                </a:ln>
              </a:rPr>
              <a:t>Isto também se aplica aos espécimes em trânsito destinados ou provenientes de não-Partes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5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Para uma implementação  bem sucedida da CITES, a colaboração e cooperação entre os diferentes parceiros a nível nacional é essencial. Estes são alguns dos </a:t>
            </a:r>
            <a:r>
              <a:rPr lang="pt-PT" dirty="0" err="1" smtClean="0"/>
              <a:t>setores</a:t>
            </a:r>
            <a:r>
              <a:rPr lang="pt-PT" dirty="0" smtClean="0"/>
              <a:t> em que as Partes CITES interessadas podem estar presentes.</a:t>
            </a:r>
          </a:p>
          <a:p>
            <a:r>
              <a:rPr lang="pt-PT" dirty="0" smtClean="0"/>
              <a:t>Estreita cooperação com as Autoridades CITES com esses outros </a:t>
            </a:r>
            <a:r>
              <a:rPr lang="pt-PT" dirty="0" err="1" smtClean="0"/>
              <a:t>setores</a:t>
            </a:r>
            <a:r>
              <a:rPr lang="pt-PT" dirty="0" smtClean="0"/>
              <a:t> é vital.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5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vejamos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 </a:t>
            </a:r>
            <a:r>
              <a:rPr lang="en-US" noProof="0" dirty="0" smtClean="0"/>
              <a:t>CITES é </a:t>
            </a:r>
            <a:r>
              <a:rPr lang="en-US" noProof="0" dirty="0" err="1" smtClean="0"/>
              <a:t>regulada</a:t>
            </a:r>
            <a:r>
              <a:rPr lang="en-US" noProof="0" dirty="0" smtClean="0"/>
              <a:t>. As </a:t>
            </a:r>
            <a:r>
              <a:rPr lang="en-US" noProof="0" dirty="0" err="1" smtClean="0"/>
              <a:t>especies</a:t>
            </a:r>
            <a:r>
              <a:rPr lang="en-US" noProof="0" dirty="0" smtClean="0"/>
              <a:t> </a:t>
            </a:r>
            <a:r>
              <a:rPr lang="en-US" noProof="0" dirty="0" err="1" smtClean="0"/>
              <a:t>listadas</a:t>
            </a:r>
            <a:r>
              <a:rPr lang="en-US" noProof="0" dirty="0" smtClean="0"/>
              <a:t> </a:t>
            </a:r>
            <a:r>
              <a:rPr lang="en-US" noProof="0" dirty="0" err="1" smtClean="0"/>
              <a:t>na</a:t>
            </a:r>
            <a:r>
              <a:rPr lang="en-US" noProof="0" dirty="0" smtClean="0"/>
              <a:t> CITES </a:t>
            </a:r>
            <a:r>
              <a:rPr lang="en-US" noProof="0" dirty="0" err="1" smtClean="0"/>
              <a:t>estão</a:t>
            </a:r>
            <a:r>
              <a:rPr lang="en-US" noProof="0" dirty="0" smtClean="0"/>
              <a:t> </a:t>
            </a:r>
            <a:r>
              <a:rPr lang="en-US" noProof="0" dirty="0" err="1" smtClean="0"/>
              <a:t>divididas</a:t>
            </a:r>
            <a:r>
              <a:rPr lang="en-US" noProof="0" dirty="0" smtClean="0"/>
              <a:t> </a:t>
            </a:r>
            <a:r>
              <a:rPr lang="en-US" noProof="0" dirty="0" err="1" smtClean="0"/>
              <a:t>por</a:t>
            </a:r>
            <a:r>
              <a:rPr lang="en-US" noProof="0" dirty="0" smtClean="0"/>
              <a:t> 3 </a:t>
            </a:r>
            <a:r>
              <a:rPr lang="en-US" noProof="0" dirty="0" err="1" smtClean="0"/>
              <a:t>Anexos</a:t>
            </a:r>
            <a:r>
              <a:rPr lang="en-US" noProof="0" dirty="0" smtClean="0"/>
              <a:t>.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Anexo I da CITES inclui as espécies ameaçadas de extinção, que são ou possam ser </a:t>
            </a:r>
            <a:r>
              <a:rPr lang="pt-PT" noProof="0" dirty="0" err="1" smtClean="0"/>
              <a:t>afetados</a:t>
            </a:r>
            <a:r>
              <a:rPr lang="pt-PT" noProof="0" dirty="0" smtClean="0"/>
              <a:t> pelo comércio.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Relativamente a estas espécies, o comércio internacional de espécimes selvagens é geralmente proibido. Como mencionado anteriormente, estas espécies constituem 3% de todas as listadas.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Para adicionar novas espécies a esta categoria ou remover uma espécie de anexo I (para excluí-la dos anexos da CITES completamente, ou a "desclassificação" para o Anexo II) é necessária uma decisão da Conferência das Partes da CITES.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Um exemplo de espécies marinhas constantes do Anexo I da CITES são as várias espécies de tubarão-serra, o </a:t>
            </a:r>
            <a:r>
              <a:rPr lang="pt-PT" i="1" noProof="0" dirty="0" err="1" smtClean="0"/>
              <a:t>Pristidae</a:t>
            </a:r>
            <a:r>
              <a:rPr lang="pt-PT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6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Anexo II da CITES, por outro lado, incluem espécies não necessariamente ameaçadas de extinção, mas que se podem tornar a menos que o comércio seja estritamente regulamentado a fim de evitar uma exploração incompatível com a sua sobrevivência.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Anexo II também contém o que é chamado a espécie «sósia», que são espécies que se assemelham a espécies já incluídas no Anexo II, de tal forma que agentes de aplicação não são capazes de os distinguir.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Relativamente a estas espécies, o comércio internacional de espécimes selvagens é geralmente permitido, mas regulado através de um sistema de licenças e certificados. Tais espécies constituem 96% de todas as listadas.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noProof="0" dirty="0" smtClean="0"/>
              <a:t>Como para o Anexo I, é necessária uma decisão da Conferência das Partes na CITES, a fim de adicionar novas espécies a esta categoria, ou para remover uma espécie de categoria (ou para excluí-lo dos anexos da CITES, ou para '</a:t>
            </a:r>
            <a:r>
              <a:rPr lang="pt-PT" noProof="0" dirty="0" err="1" smtClean="0"/>
              <a:t>uplist</a:t>
            </a:r>
            <a:r>
              <a:rPr lang="pt-PT" noProof="0" dirty="0" smtClean="0"/>
              <a:t>' para o Anexo 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3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Estes são exemplos de tubarões e raias listadas no Anexo II da CITES. As espécies na linha pontilhada são aqueles </a:t>
            </a:r>
            <a:r>
              <a:rPr lang="pt-PT" dirty="0" err="1" smtClean="0"/>
              <a:t>adotados</a:t>
            </a:r>
            <a:r>
              <a:rPr lang="pt-PT" dirty="0" smtClean="0"/>
              <a:t> na CITES CoP16, e para o qual as Partes decidiram adiar a entrada em vigor até 14 de Setembro de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7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pt-PT" altLang="en-US" noProof="0" dirty="0" smtClean="0"/>
              <a:t>Por último, o Anexo III da CITES consiste em espécies cuja exploração se encontra regulamentada por uma Parte que precisa da cooperação de outras Partes para o controle do comércio.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pt-PT" altLang="en-US" noProof="0" dirty="0" smtClean="0"/>
              <a:t>É permitido o Comércio Internacional, mas regulamentado (menos restritivo que o Anexo II).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pt-PT" altLang="en-US" noProof="0" dirty="0" smtClean="0"/>
              <a:t>Tais espécies constituem 1% de todas as listadas. Ao contrário dos outros dois anexos, não é necessária uma decisão da Conferência das Partes para adicionar uma espécie neste anexo. A listagem é decidida pela Parte ou Partes em causa.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4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Diversas</a:t>
            </a:r>
            <a:r>
              <a:rPr lang="en-GB" dirty="0" smtClean="0"/>
              <a:t> </a:t>
            </a:r>
            <a:r>
              <a:rPr lang="en-GB" dirty="0" err="1" smtClean="0"/>
              <a:t>outras</a:t>
            </a:r>
            <a:r>
              <a:rPr lang="en-GB" dirty="0" smtClean="0"/>
              <a:t> </a:t>
            </a:r>
            <a:r>
              <a:rPr lang="en-GB" dirty="0" err="1" smtClean="0"/>
              <a:t>espécies</a:t>
            </a:r>
            <a:r>
              <a:rPr lang="en-GB" dirty="0" smtClean="0"/>
              <a:t> </a:t>
            </a:r>
            <a:r>
              <a:rPr lang="en-GB" dirty="0" err="1" smtClean="0"/>
              <a:t>marinhas</a:t>
            </a:r>
            <a:r>
              <a:rPr lang="en-GB" dirty="0" smtClean="0"/>
              <a:t> com </a:t>
            </a:r>
            <a:r>
              <a:rPr lang="en-GB" dirty="0" err="1" smtClean="0"/>
              <a:t>importância</a:t>
            </a:r>
            <a:r>
              <a:rPr lang="en-GB" dirty="0" smtClean="0"/>
              <a:t> </a:t>
            </a:r>
            <a:r>
              <a:rPr lang="en-GB" dirty="0" err="1" smtClean="0"/>
              <a:t>comercial</a:t>
            </a:r>
            <a:r>
              <a:rPr lang="en-GB" dirty="0" smtClean="0"/>
              <a:t>,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também</a:t>
            </a:r>
            <a:r>
              <a:rPr lang="en-GB" dirty="0" smtClean="0"/>
              <a:t> </a:t>
            </a:r>
            <a:r>
              <a:rPr lang="en-GB" dirty="0" err="1" smtClean="0"/>
              <a:t>reguladas</a:t>
            </a:r>
            <a:r>
              <a:rPr lang="en-GB" dirty="0" smtClean="0"/>
              <a:t> pela CITES.</a:t>
            </a:r>
          </a:p>
          <a:p>
            <a:r>
              <a:rPr lang="en-GB" dirty="0" err="1" smtClean="0"/>
              <a:t>Aqui</a:t>
            </a:r>
            <a:r>
              <a:rPr lang="en-GB" dirty="0" smtClean="0"/>
              <a:t> </a:t>
            </a:r>
            <a:r>
              <a:rPr lang="en-GB" dirty="0" err="1" smtClean="0"/>
              <a:t>estão</a:t>
            </a:r>
            <a:r>
              <a:rPr lang="en-GB" dirty="0" smtClean="0"/>
              <a:t> </a:t>
            </a:r>
            <a:r>
              <a:rPr lang="en-GB" dirty="0" err="1" smtClean="0"/>
              <a:t>alguns</a:t>
            </a:r>
            <a:r>
              <a:rPr lang="en-GB" dirty="0" smtClean="0"/>
              <a:t> </a:t>
            </a:r>
            <a:r>
              <a:rPr lang="en-GB" dirty="0" err="1" smtClean="0"/>
              <a:t>exemplos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2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Especificamente sobre a questão dos tubarões ... .na 16ª reunião da Conferência das Partes da Convenção CITES, CoP16, realizada em Banguecoque em </a:t>
            </a:r>
            <a:r>
              <a:rPr lang="pt-PT" dirty="0" err="1" smtClean="0"/>
              <a:t>março</a:t>
            </a:r>
            <a:r>
              <a:rPr lang="pt-PT" dirty="0" smtClean="0"/>
              <a:t> de 2013, as partes decidiram colocar cinco espécies de tubarões e as raias manta no Anexo II.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As partes também concordaram que a sua entrada em vigor seria adiada até 14 de </a:t>
            </a:r>
            <a:r>
              <a:rPr lang="pt-PT" dirty="0" err="1" smtClean="0"/>
              <a:t>setembro</a:t>
            </a:r>
            <a:r>
              <a:rPr lang="pt-PT" dirty="0" smtClean="0"/>
              <a:t> de 2014, a fim de resolver problemas técnicos e administrativos relacionados com a sua implementação.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Na mesma reunião, a UE anunciou que ia contribuir com 1,2 milhões de euros à CITES, para ajudar os países em desenvolvimento na implementação da inclusão dos novos tubarões e raias manta listados. Outros apoios bilaterais e multilaterais, foram também disponibilizados para as partes.</a:t>
            </a:r>
            <a:endParaRPr lang="en-US" sz="2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4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6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ch/url?sa=i&amp;rct=j&amp;q=&amp;esrc=s&amp;frm=1&amp;source=images&amp;cd=&amp;cad=rja&amp;docid=QAjCn_JDAiBz9M&amp;tbnid=GNnAJPozq1aImM:&amp;ved=0CAUQjRw&amp;url=http://www.greenpeace.org/canada/en/Blog/shark-week/blog/46172/&amp;ei=WhppUvqvJaOk0QWV-YGQCg&amp;bvm=bv.55123115,d.bGE&amp;psig=AFQjCNF1kD3x1O8t6EeBgsKYbeje17IKVA&amp;ust=138270611240634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062664" cy="1470025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CITES, </a:t>
            </a:r>
            <a:r>
              <a:rPr lang="en-US" b="1" noProof="0" dirty="0" err="1" smtClean="0"/>
              <a:t>Tubarões</a:t>
            </a:r>
            <a:r>
              <a:rPr lang="en-US" b="1" noProof="0" dirty="0" smtClean="0"/>
              <a:t> e </a:t>
            </a:r>
            <a:r>
              <a:rPr lang="en-US" b="1" noProof="0" dirty="0" err="1" smtClean="0"/>
              <a:t>Raias</a:t>
            </a:r>
            <a:r>
              <a:rPr lang="en-US" b="1" noProof="0" dirty="0" smtClean="0"/>
              <a:t> Manta</a:t>
            </a:r>
            <a:endParaRPr lang="en-US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noProof="0" dirty="0" err="1" smtClean="0">
                <a:solidFill>
                  <a:schemeClr val="tx1"/>
                </a:solidFill>
              </a:rPr>
              <a:t>Secretariado</a:t>
            </a:r>
            <a:r>
              <a:rPr lang="en-US" b="1" noProof="0" dirty="0" smtClean="0">
                <a:solidFill>
                  <a:schemeClr val="tx1"/>
                </a:solidFill>
              </a:rPr>
              <a:t> CITES</a:t>
            </a:r>
          </a:p>
          <a:p>
            <a:r>
              <a:rPr lang="en-US" b="1" noProof="0" dirty="0" err="1" smtClean="0">
                <a:solidFill>
                  <a:schemeClr val="tx1"/>
                </a:solidFill>
              </a:rPr>
              <a:t>Genebra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41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noProof="0" dirty="0" err="1" smtClean="0"/>
              <a:t>Que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tubarões</a:t>
            </a:r>
            <a:r>
              <a:rPr lang="en-US" b="1" noProof="0" dirty="0" smtClean="0"/>
              <a:t> e </a:t>
            </a:r>
            <a:r>
              <a:rPr lang="en-US" b="1" noProof="0" dirty="0" err="1" smtClean="0"/>
              <a:t>raias</a:t>
            </a:r>
            <a:r>
              <a:rPr lang="en-US" b="1" noProof="0" dirty="0" smtClean="0"/>
              <a:t> manta </a:t>
            </a:r>
            <a:r>
              <a:rPr lang="en-US" b="1" noProof="0" dirty="0" err="1" smtClean="0"/>
              <a:t>foram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listados</a:t>
            </a:r>
            <a:r>
              <a:rPr lang="en-US" b="1" noProof="0" dirty="0" smtClean="0"/>
              <a:t> no </a:t>
            </a:r>
            <a:r>
              <a:rPr lang="en-US" b="1" noProof="0" dirty="0" err="1" smtClean="0"/>
              <a:t>anexo</a:t>
            </a:r>
            <a:r>
              <a:rPr lang="en-US" b="1" noProof="0" dirty="0" smtClean="0"/>
              <a:t> II </a:t>
            </a:r>
            <a:r>
              <a:rPr lang="en-US" b="1" noProof="0" dirty="0" err="1" smtClean="0"/>
              <a:t>na</a:t>
            </a:r>
            <a:r>
              <a:rPr lang="en-US" b="1" noProof="0" dirty="0" smtClean="0"/>
              <a:t> CoP16?</a:t>
            </a:r>
            <a:endParaRPr lang="en-US" b="1" noProof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8827" y="1607292"/>
            <a:ext cx="2997200" cy="2608719"/>
            <a:chOff x="6326529" y="990600"/>
            <a:chExt cx="2997200" cy="2608719"/>
          </a:xfrm>
        </p:grpSpPr>
        <p:pic>
          <p:nvPicPr>
            <p:cNvPr id="22" name="Picture 6" descr="http://31.media.tumblr.com/tumblr_lw63xrzuPm1r62u4to1_5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1" t="475" r="15434" b="19846"/>
            <a:stretch>
              <a:fillRect/>
            </a:stretch>
          </p:blipFill>
          <p:spPr bwMode="auto">
            <a:xfrm>
              <a:off x="6613334" y="990600"/>
              <a:ext cx="242359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326529" y="2683331"/>
              <a:ext cx="2997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Sphyrna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lewini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>, </a:t>
              </a:r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S.mokarran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>, </a:t>
              </a:r>
              <a:b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S.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zygaena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/>
              </a:r>
              <a:b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dirty="0"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tubarões-martelo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)</a:t>
              </a:r>
              <a:endParaRPr lang="en-GB" altLang="en-US" sz="1800" i="1" dirty="0">
                <a:effectLst/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29603" y="4445770"/>
            <a:ext cx="3022260" cy="2152662"/>
            <a:chOff x="3342011" y="4248138"/>
            <a:chExt cx="3022260" cy="2152662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836269" y="5754469"/>
              <a:ext cx="20337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Lamna</a:t>
              </a:r>
              <a:r>
                <a:rPr lang="en-GB" altLang="en-US" sz="1800" i="1" dirty="0" smtClean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nasus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/>
              </a:r>
              <a:b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dirty="0"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tubarão-sardo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" t="8624" b="14188"/>
            <a:stretch>
              <a:fillRect/>
            </a:stretch>
          </p:blipFill>
          <p:spPr bwMode="auto">
            <a:xfrm>
              <a:off x="3342011" y="4248138"/>
              <a:ext cx="3022260" cy="157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060493" y="1861972"/>
            <a:ext cx="3561747" cy="2612241"/>
            <a:chOff x="2786254" y="975181"/>
            <a:chExt cx="3561747" cy="2612241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2786254" y="2664092"/>
              <a:ext cx="33861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Carcharhinus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longimanus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 smtClean="0">
                  <a:latin typeface="Calibri" pitchFamily="34" charset="0"/>
                  <a:cs typeface="Arial" charset="0"/>
                </a:rPr>
                <a:t>Tubarão</a:t>
              </a:r>
              <a:r>
                <a:rPr lang="en-GB" altLang="en-US" sz="1800" dirty="0" smtClean="0">
                  <a:latin typeface="Calibri" pitchFamily="34" charset="0"/>
                  <a:cs typeface="Arial" charset="0"/>
                </a:rPr>
                <a:t>-de-</a:t>
              </a:r>
              <a:r>
                <a:rPr lang="en-GB" altLang="en-US" sz="1800" dirty="0" err="1" smtClean="0">
                  <a:latin typeface="Calibri" pitchFamily="34" charset="0"/>
                  <a:cs typeface="Arial" charset="0"/>
                </a:rPr>
                <a:t>pontas</a:t>
              </a:r>
              <a:r>
                <a:rPr lang="en-GB" altLang="en-US" sz="1800" dirty="0" smtClean="0">
                  <a:latin typeface="Calibri" pitchFamily="34" charset="0"/>
                  <a:cs typeface="Arial" charset="0"/>
                </a:rPr>
                <a:t>-</a:t>
              </a:r>
              <a:r>
                <a:rPr lang="en-GB" altLang="en-US" sz="1800" dirty="0" err="1" smtClean="0">
                  <a:latin typeface="Calibri" pitchFamily="34" charset="0"/>
                  <a:cs typeface="Arial" charset="0"/>
                </a:rPr>
                <a:t>brancas-oceânico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9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487" y="975181"/>
              <a:ext cx="2572514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372179" y="4307160"/>
            <a:ext cx="2937148" cy="2362200"/>
            <a:chOff x="5940152" y="4307160"/>
            <a:chExt cx="2937148" cy="2362200"/>
          </a:xfrm>
        </p:grpSpPr>
        <p:pic>
          <p:nvPicPr>
            <p:cNvPr id="20" name="Picture 14" descr="http://www.costarica-scuba.com/wp-content/uploads/2012/10/Mobula-ra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12431" r="28645" b="4784"/>
            <a:stretch>
              <a:fillRect/>
            </a:stretch>
          </p:blipFill>
          <p:spPr bwMode="auto">
            <a:xfrm>
              <a:off x="6515100" y="4307160"/>
              <a:ext cx="2362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940152" y="6023029"/>
              <a:ext cx="25098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Manta 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>spp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. </a:t>
              </a:r>
            </a:p>
            <a:p>
              <a:pPr algn="ctr" eaLnBrk="1" hangingPunct="1"/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(Mantas)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Critérios</a:t>
            </a:r>
            <a:r>
              <a:rPr lang="en-US" dirty="0"/>
              <a:t> de </a:t>
            </a:r>
            <a:r>
              <a:rPr lang="en-US" dirty="0" err="1"/>
              <a:t>inclusão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anexos</a:t>
            </a:r>
            <a:r>
              <a:rPr lang="en-US" dirty="0"/>
              <a:t> </a:t>
            </a:r>
            <a:r>
              <a:rPr lang="en-US" dirty="0" smtClean="0"/>
              <a:t>da CITES dos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tubarões</a:t>
            </a:r>
            <a:r>
              <a:rPr lang="en-US" dirty="0" smtClean="0"/>
              <a:t> e </a:t>
            </a:r>
            <a:r>
              <a:rPr lang="en-US" dirty="0" err="1" smtClean="0"/>
              <a:t>raias</a:t>
            </a:r>
            <a:r>
              <a:rPr lang="en-US" dirty="0" smtClean="0"/>
              <a:t> manta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69159"/>
            <a:ext cx="8784976" cy="100811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pt-PT" sz="2400" dirty="0" smtClean="0"/>
              <a:t>Grande tubarão martelo e </a:t>
            </a:r>
            <a:r>
              <a:rPr lang="pt-PT" sz="2400" dirty="0">
                <a:solidFill>
                  <a:prstClr val="black"/>
                </a:solidFill>
              </a:rPr>
              <a:t>tubarão </a:t>
            </a:r>
            <a:r>
              <a:rPr lang="pt-PT" sz="2400" dirty="0" smtClean="0">
                <a:solidFill>
                  <a:prstClr val="black"/>
                </a:solidFill>
              </a:rPr>
              <a:t>martelo liso</a:t>
            </a:r>
            <a:r>
              <a:rPr lang="pt-PT" sz="2400" dirty="0" smtClean="0"/>
              <a:t>: </a:t>
            </a:r>
            <a:r>
              <a:rPr lang="pt-PT" sz="2400" dirty="0"/>
              <a:t>espécimes mais frequentemente negociados assemelham-se  às do tubarão martelo recortado de tal forma que os agentes de aplicação não são capazes de os distinguir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1844824"/>
            <a:ext cx="3753767" cy="28803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600" u="sng" dirty="0" smtClean="0"/>
          </a:p>
          <a:p>
            <a:pPr algn="ctr"/>
            <a:r>
              <a:rPr lang="pt-PT" sz="3200" u="sng" dirty="0"/>
              <a:t>critérios biológicos</a:t>
            </a:r>
          </a:p>
          <a:p>
            <a:pPr algn="ctr"/>
            <a:r>
              <a:rPr lang="pt-PT" dirty="0">
                <a:solidFill>
                  <a:schemeClr val="bg1"/>
                </a:solidFill>
              </a:rPr>
              <a:t>B</a:t>
            </a:r>
            <a:r>
              <a:rPr lang="pt-PT" dirty="0" smtClean="0">
                <a:solidFill>
                  <a:schemeClr val="bg1"/>
                </a:solidFill>
              </a:rPr>
              <a:t>aixa </a:t>
            </a:r>
            <a:r>
              <a:rPr lang="pt-PT" dirty="0">
                <a:solidFill>
                  <a:schemeClr val="bg1"/>
                </a:solidFill>
              </a:rPr>
              <a:t>produtividade </a:t>
            </a:r>
            <a:r>
              <a:rPr lang="pt-PT" dirty="0" smtClean="0">
                <a:solidFill>
                  <a:schemeClr val="bg1"/>
                </a:solidFill>
              </a:rPr>
              <a:t>(crescimento </a:t>
            </a:r>
            <a:r>
              <a:rPr lang="pt-PT" dirty="0">
                <a:solidFill>
                  <a:schemeClr val="bg1"/>
                </a:solidFill>
              </a:rPr>
              <a:t>lento,</a:t>
            </a:r>
          </a:p>
          <a:p>
            <a:pPr algn="ctr"/>
            <a:r>
              <a:rPr lang="pt-PT" dirty="0">
                <a:solidFill>
                  <a:schemeClr val="bg1"/>
                </a:solidFill>
              </a:rPr>
              <a:t>pequeno número de filhos), vulnerabilidade comportamental para colheita/captura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60032" y="1828479"/>
            <a:ext cx="3753767" cy="28803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600" u="sng" dirty="0" smtClean="0"/>
          </a:p>
          <a:p>
            <a:pPr algn="ctr"/>
            <a:r>
              <a:rPr lang="pt-PT" sz="3200" u="sng" dirty="0"/>
              <a:t>critérios comerciais</a:t>
            </a:r>
          </a:p>
          <a:p>
            <a:pPr algn="ctr"/>
            <a:r>
              <a:rPr lang="pt-PT" dirty="0"/>
              <a:t>(declínio histórico da população relacionada com o comércio internacional de barbatanas, carne e capturas acessórias)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 que devem as Partes fazer até  </a:t>
            </a:r>
            <a:br>
              <a:rPr lang="pt-PT" dirty="0"/>
            </a:br>
            <a:r>
              <a:rPr lang="pt-PT" dirty="0"/>
              <a:t>14 </a:t>
            </a:r>
            <a:r>
              <a:rPr lang="pt-PT" dirty="0" err="1" smtClean="0"/>
              <a:t>set</a:t>
            </a:r>
            <a:r>
              <a:rPr lang="pt-PT" dirty="0" err="1"/>
              <a:t>.</a:t>
            </a:r>
            <a:r>
              <a:rPr lang="pt-PT" dirty="0"/>
              <a:t> 2014?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noProof="0" dirty="0" smtClean="0"/>
          </a:p>
          <a:p>
            <a:pPr marL="0" indent="0" algn="ctr">
              <a:buNone/>
            </a:pPr>
            <a:r>
              <a:rPr lang="pt-PT" dirty="0"/>
              <a:t>Os países que desejem (</a:t>
            </a:r>
            <a:r>
              <a:rPr lang="pt-PT" dirty="0" err="1"/>
              <a:t>re</a:t>
            </a:r>
            <a:r>
              <a:rPr lang="pt-PT" dirty="0"/>
              <a:t>)exportar ou importar espécimes de tubarões e raias recentemente </a:t>
            </a:r>
            <a:r>
              <a:rPr lang="pt-PT" dirty="0" smtClean="0"/>
              <a:t>listadas </a:t>
            </a:r>
            <a:r>
              <a:rPr lang="pt-PT" dirty="0"/>
              <a:t>na CITES, têm de cumprir determinados </a:t>
            </a:r>
            <a:r>
              <a:rPr lang="pt-PT" dirty="0" smtClean="0"/>
              <a:t>requisitos, depois </a:t>
            </a:r>
            <a:r>
              <a:rPr lang="pt-PT" dirty="0"/>
              <a:t>de </a:t>
            </a:r>
            <a:r>
              <a:rPr lang="pt-PT" b="1" dirty="0"/>
              <a:t>14 de </a:t>
            </a:r>
            <a:r>
              <a:rPr lang="pt-PT" b="1" dirty="0" err="1"/>
              <a:t>setembro</a:t>
            </a:r>
            <a:r>
              <a:rPr lang="pt-PT" b="1" dirty="0"/>
              <a:t> de </a:t>
            </a:r>
            <a:r>
              <a:rPr lang="pt-PT" b="1" dirty="0" smtClean="0"/>
              <a:t>2014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52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 que devem as Partes fazer até  </a:t>
            </a:r>
            <a:br>
              <a:rPr lang="pt-PT" dirty="0"/>
            </a:br>
            <a:r>
              <a:rPr lang="pt-PT" dirty="0"/>
              <a:t>14 </a:t>
            </a:r>
            <a:r>
              <a:rPr lang="pt-PT" dirty="0" err="1" smtClean="0"/>
              <a:t>sep</a:t>
            </a:r>
            <a:r>
              <a:rPr lang="pt-PT" dirty="0" smtClean="0"/>
              <a:t>. </a:t>
            </a:r>
            <a:r>
              <a:rPr lang="pt-PT" dirty="0"/>
              <a:t>2014?</a:t>
            </a:r>
            <a:endParaRPr lang="en-US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386185" y="1772816"/>
            <a:ext cx="2376264" cy="3911922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3600" u="sng" dirty="0" smtClean="0"/>
          </a:p>
          <a:p>
            <a:pPr algn="ctr"/>
            <a:r>
              <a:rPr lang="en-US" sz="3200" u="sng" dirty="0" err="1"/>
              <a:t>Legalidade</a:t>
            </a:r>
            <a:endParaRPr lang="en-US" sz="3200" u="sng" dirty="0" smtClean="0"/>
          </a:p>
          <a:p>
            <a:pPr algn="ctr"/>
            <a:endParaRPr lang="en-US" sz="3600" dirty="0"/>
          </a:p>
          <a:p>
            <a:r>
              <a:rPr lang="en-US" sz="2400" dirty="0" smtClean="0"/>
              <a:t>Leis </a:t>
            </a:r>
            <a:r>
              <a:rPr lang="en-US" sz="2400" dirty="0" err="1" smtClean="0"/>
              <a:t>nacionais</a:t>
            </a:r>
            <a:r>
              <a:rPr lang="en-US" sz="2400" dirty="0" smtClean="0"/>
              <a:t>, </a:t>
            </a:r>
            <a:r>
              <a:rPr lang="en-US" sz="2400" dirty="0" err="1" smtClean="0"/>
              <a:t>aquisição</a:t>
            </a:r>
            <a:r>
              <a:rPr lang="en-US" sz="2400" dirty="0" smtClean="0"/>
              <a:t> legal, </a:t>
            </a:r>
            <a:r>
              <a:rPr lang="en-US" sz="2400" dirty="0"/>
              <a:t>RFMOs, </a:t>
            </a:r>
            <a:r>
              <a:rPr lang="en-US" sz="2400" dirty="0" err="1" smtClean="0"/>
              <a:t>implementação</a:t>
            </a:r>
            <a:r>
              <a:rPr lang="en-US" sz="2400" dirty="0" smtClean="0"/>
              <a:t> </a:t>
            </a:r>
            <a:r>
              <a:rPr lang="en-US" sz="2400" dirty="0"/>
              <a:t>…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473" y="1772816"/>
            <a:ext cx="3024336" cy="3888432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u="sng" dirty="0" smtClean="0"/>
          </a:p>
          <a:p>
            <a:r>
              <a:rPr lang="en-US" sz="2900" u="sng" dirty="0" err="1"/>
              <a:t>Sustentabilidade</a:t>
            </a:r>
            <a:endParaRPr lang="en-US" sz="2900" u="sng" dirty="0" smtClean="0"/>
          </a:p>
          <a:p>
            <a:endParaRPr lang="en-US" sz="3600" u="sng" dirty="0"/>
          </a:p>
          <a:p>
            <a:r>
              <a:rPr lang="pt-PT" sz="2400" dirty="0" err="1"/>
              <a:t>NDFs</a:t>
            </a:r>
            <a:r>
              <a:rPr lang="pt-PT" sz="2400" dirty="0"/>
              <a:t>, ciência, </a:t>
            </a:r>
            <a:r>
              <a:rPr lang="pt-PT" sz="2400" dirty="0" smtClean="0"/>
              <a:t>introdução </a:t>
            </a:r>
            <a:r>
              <a:rPr lang="pt-PT" sz="2400" dirty="0"/>
              <a:t>por mar</a:t>
            </a:r>
            <a:r>
              <a:rPr lang="en-US" sz="2400" dirty="0" smtClean="0"/>
              <a:t>, …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146825" y="1772816"/>
            <a:ext cx="2673647" cy="3911922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u="sng" dirty="0" smtClean="0"/>
          </a:p>
          <a:p>
            <a:r>
              <a:rPr lang="en-US" sz="2700" u="sng" dirty="0" err="1"/>
              <a:t>Rastreabilidade</a:t>
            </a:r>
            <a:endParaRPr lang="en-US" sz="2700" u="sng" dirty="0" smtClean="0"/>
          </a:p>
          <a:p>
            <a:endParaRPr lang="en-US" sz="3600" u="sng" dirty="0"/>
          </a:p>
          <a:p>
            <a:r>
              <a:rPr lang="pt-PT" sz="2400" dirty="0"/>
              <a:t>Licenças, identificação, elaboração de relatórios, base de dados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4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Licenças</a:t>
            </a:r>
            <a:r>
              <a:rPr lang="fr-CH" dirty="0"/>
              <a:t> e </a:t>
            </a:r>
            <a:r>
              <a:rPr lang="fr-CH" dirty="0" err="1"/>
              <a:t>Certificados</a:t>
            </a:r>
            <a:r>
              <a:rPr lang="fr-CH" dirty="0"/>
              <a:t> CITES</a:t>
            </a:r>
            <a:endParaRPr lang="en-GB" dirty="0"/>
          </a:p>
        </p:txBody>
      </p:sp>
      <p:pic>
        <p:nvPicPr>
          <p:cNvPr id="4" name="Picture 2" descr="http://www.slim400.com/rc1/cert/CITES_Certific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"/>
          <a:stretch/>
        </p:blipFill>
        <p:spPr bwMode="auto">
          <a:xfrm rot="21125302">
            <a:off x="2871519" y="1485308"/>
            <a:ext cx="3480355" cy="482844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fr-CH" dirty="0" err="1"/>
              <a:t>Licenças</a:t>
            </a:r>
            <a:r>
              <a:rPr lang="fr-CH" dirty="0"/>
              <a:t> e </a:t>
            </a:r>
            <a:r>
              <a:rPr lang="fr-CH" dirty="0" err="1"/>
              <a:t>Certificados</a:t>
            </a:r>
            <a:r>
              <a:rPr lang="fr-CH" dirty="0"/>
              <a:t> CITES</a:t>
            </a:r>
            <a:endParaRPr lang="en-US" b="1" noProof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6450" y="2003544"/>
            <a:ext cx="4750296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PT" sz="3000" dirty="0"/>
              <a:t>Animais e plantas </a:t>
            </a:r>
            <a:br>
              <a:rPr lang="pt-PT" sz="3000" dirty="0"/>
            </a:br>
            <a:r>
              <a:rPr lang="pt-PT" sz="3000" dirty="0"/>
              <a:t>(vivas, mortas, partes e derivados)</a:t>
            </a:r>
          </a:p>
          <a:p>
            <a:pPr>
              <a:lnSpc>
                <a:spcPct val="90000"/>
              </a:lnSpc>
            </a:pPr>
            <a:r>
              <a:rPr lang="pt-PT" sz="3000" dirty="0"/>
              <a:t>Licenças e </a:t>
            </a:r>
            <a:r>
              <a:rPr lang="pt-PT" sz="3000" dirty="0" smtClean="0"/>
              <a:t>certificados </a:t>
            </a:r>
            <a:r>
              <a:rPr lang="pt-PT" sz="3000" dirty="0"/>
              <a:t>emitidos mediante certas condições: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2600" dirty="0" smtClean="0"/>
              <a:t>- legalmente </a:t>
            </a:r>
            <a:r>
              <a:rPr lang="pt-PT" sz="2600" dirty="0"/>
              <a:t>obtidas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2600" dirty="0" smtClean="0"/>
              <a:t>- </a:t>
            </a:r>
            <a:r>
              <a:rPr lang="pt-PT" sz="2600" dirty="0"/>
              <a:t>comércio não será </a:t>
            </a:r>
            <a:r>
              <a:rPr lang="pt-PT" sz="2600" dirty="0" smtClean="0"/>
              <a:t>prejudicial </a:t>
            </a:r>
            <a:r>
              <a:rPr lang="pt-PT" sz="2600" dirty="0"/>
              <a:t>para a </a:t>
            </a:r>
            <a:r>
              <a:rPr lang="pt-PT" sz="2600" dirty="0" smtClean="0"/>
              <a:t>sobrevivência </a:t>
            </a:r>
            <a:r>
              <a:rPr lang="pt-PT" sz="2600" dirty="0"/>
              <a:t>da </a:t>
            </a:r>
            <a:r>
              <a:rPr lang="pt-PT" sz="2600" dirty="0" smtClean="0"/>
              <a:t>espécie</a:t>
            </a:r>
            <a:endParaRPr lang="pt-PT" sz="2600" dirty="0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04800" y="1219200"/>
            <a:ext cx="1219200" cy="611188"/>
          </a:xfrm>
          <a:prstGeom prst="wedgeRoundRectCallout">
            <a:avLst>
              <a:gd name="adj1" fmla="val 48829"/>
              <a:gd name="adj2" fmla="val 7239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n-US" sz="2800" dirty="0" smtClean="0">
                <a:solidFill>
                  <a:schemeClr val="bg1"/>
                </a:solidFill>
                <a:effectLst/>
              </a:rPr>
              <a:t>import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1600200" y="1219200"/>
            <a:ext cx="1219200" cy="611188"/>
          </a:xfrm>
          <a:prstGeom prst="wedgeRoundRectCallout">
            <a:avLst>
              <a:gd name="adj1" fmla="val 48829"/>
              <a:gd name="adj2" fmla="val 7239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export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2895600" y="1219200"/>
            <a:ext cx="1676400" cy="611188"/>
          </a:xfrm>
          <a:prstGeom prst="wedgeRoundRectCallout">
            <a:avLst>
              <a:gd name="adj1" fmla="val 40056"/>
              <a:gd name="adj2" fmla="val 7239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re-export</a:t>
            </a: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4648200" y="1219200"/>
            <a:ext cx="4318000" cy="611188"/>
          </a:xfrm>
          <a:prstGeom prst="wedgeRoundRectCallout">
            <a:avLst>
              <a:gd name="adj1" fmla="val -329"/>
              <a:gd name="adj2" fmla="val 72079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Introdução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por</a:t>
            </a:r>
            <a:r>
              <a:rPr lang="en-US" sz="2800" dirty="0">
                <a:solidFill>
                  <a:schemeClr val="bg1"/>
                </a:solidFill>
              </a:rPr>
              <a:t> mar</a:t>
            </a:r>
          </a:p>
        </p:txBody>
      </p:sp>
      <p:sp>
        <p:nvSpPr>
          <p:cNvPr id="10" name="AutoShape 4" descr="data:image/jpeg;base64,/9j/4AAQSkZJRgABAQAAAQABAAD/2wCEAAkGBxQSEhUUExQVFBUWGRcYFxgYGBoXHBwcGhcZFxgYGhoYHCggGBwlHRcYITEiJSkrLi4uGB8zODMsNygtLisBCgoKDg0OGhAQGiwkHyQsLCwsLCwsLCwsLCwsLCwsLCwsLCwsLCwsLCwsLCwsLCwsLCwsLCwsLCwsLCwsLCwsLP/AABEIAJ8BPAMBIgACEQEDEQH/xAAcAAABBQEBAQAAAAAAAAAAAAAFAQIDBAYABwj/xABBEAABAgQDBQYEBQMCBQUBAAABAhEAAyExBBJBBVFhcfAGIoGRobETMsHRQlJy4fEUgpIHIxUzU2KiJENzssIW/8QAGQEAAwEBAQAAAAAAAAAAAAAAAAECAwQF/8QAIBEBAQEAAwACAwEBAAAAAAAAAAERAhIhMVEDE0EiUv/aAAwDAQACEQMRAD8AjCnAPgeYt6EeRhpVajPRxVq7uAr9I6SPmS4s/wDj3tP+wrHiIR9xhs0mbTl00OKtD1RvpDArnrHAwA0qq3n1zh5LawxQBPGObl1rCBadezQqxSnVoTNDnhg1I0t7dc4c1N3sz0tUW94RBb1hylHTS/7b69CECJW133a8r6fxEiTCJNN308IqY/HolDvqDtYXPhvgO1dPh+0CtpbblyXD5lflGl4z20+0UyY4T3E+vnAQl4ucPtF5fQjtLbMycalk/lHVYHmGGOjWM6e8KDHSZZWoJSCSosAI1g7IAS6qUZhGjADw/F5wW4c42/DKRbwGzpk4shL7zp5wd2P2YDhU0gguQBahaviDyjUyJQQGSAEh2agob+oMRef0ucPsH2X2aRLGZffVo9geA8qwfwgA8PZhYPQvuhqWBbyP0hqtG66+vCMeXrSeD2DxGZqOz19tX4RdUkOwYnqw3/aAmCmEFnJINjxdmG6l7VreDGFlpUoAkB21DaUL0I3Wjn5TG/H1Sm5SVAMoqGUAXtSrvmob8IlmuRdQUB+k6j5Xa4fSum6ptGUlK2CUkKJJYVJFFKfh4XtaG4dwU0DF3q5dj4MQd8Z42s8TYicEi5FnJKRcs72FGq2sPDBLkZjUFITozEh7HQ3qTwELMQosDRLFQOUl+SqueF4kwctBBKgTrq7HWljzhZ6W+IFI3jMSwJf5QS9Q4asSYaSXSyVH8Vad5mTa/Cul4vSkIUpIVmZLB8pKsrkGz9B4WYZUs0rcuHIatPuDvrxOuDtakSCVBSjlypAGWu9r6u1atfSLAUwHyh8wUKAh2YjcRejgizwOmYwZvlcWpRizmoNtfGGy9p55lUsHD3skOAaVsGe7a0h+HOHK+4JyMKCSCtSVaN3RUOWY1FN+kItSSSm5SxBdiA7kAk97SrvWIJ2KCksQAalJ3Xa+9vQRXkzDmyr/AAj8NagAH5uHn5wWjPPVrFB60zd06GmimLUt1UUF4oBTrTMS9zlLuDlNjYd3nbWJ/iuVcCk2dwAXHChJY3o0Q4xRQA2ZJCkk0BDlwlnN2IPh5Mp6rI2hdICn1u9O6fmA14G4u8FkdqVgHLKSbguv8qXLMlj3RSv2jPfDZYFXdykAMUkVAqcp5HRJ0MLPIOYZVEkEq4glK1USctSHpQepqnJGo/4yqcAlHcAJBLFSWBYgsBl0494eN6SgKSGFBS7PU1D1Y3jJ4KYJSUJKSAognLQfpu7BwHobgmLkrtHLQ4/3Lk1IPrqOMYc+N3a145mcWHkrCVBX5SD4A1HiPeJFoyKI/KWOtiz+0RRJiKtxCSX/AEh28Y9F5bhfz+usNV16/eFBhXPvDDlD3v8ASGw5ZOX723jnDEqGtAWo41sPSED0cQehD33iIkHrrqsPzgXoAbwGVF4inYhCASogcT9G4QG2l2lSikvvK36A2jLYrGLmF1En2ipwtTeWDm1O0RJaVTj52331gBNnFRdRJJ1MRPHAxpJiL6Ux0c8c8MOhUgnSCGzNjzJxoMqfzG0bnYHZ+VL+V1TSpKQ4cF3L3ozAtqAYV5SHONqh2J2CQfiLBCqhI3AUJ56eEbA4JSaeZgnKwqZRSwfLQdaxPiK1jG8tbSYymIwpQujsa+Ia3p5QgDdent5iDG1JHd5VPkXgQU/f6dcoAQU5uW3WAFuBIjgwA4UHqR1yh6VA+3/5/Z4iUCzs9B6s79awgejElC30oDrY8rXeDUj/AHEu5S1Do3MWao84zpDlr2BezHofaCuDxGVILuwIZuPdDNqGjHnPda8L4lnSilWrhyHDg5gwL3Bd6HdpDsPSW7MxAOgVmZQKau7VYm5MTnELcEBg5ca2a3MawqUELcFyQQcxzVoSTQDcPDjGFdMvhTN7iSKpJY3d3A/EaNm8hFeYopJBDgMzOx0yPqQa6EgeMJiU5CUpUpRU9FFnejC7aABz6RIZoZVaIGY0L90g5mq1wHoe8OMKHJBGTPokOOIfewoWqRrp6On9Mugc1o5obMo1+bz1PjJhynJ8RIAUlSnSXetikNUFIBAAeusNGLdNaAh9CxqyC47pYio3axXb7Z3hl8SzZAIKVUBBDZsp4ENqKPwalTFISPhzJffzOA4KSCSC/wA1ieNPO5FeIzJGap3u/ey00pqnh4CAOLxOafkUtQShLhvxKzUqxcAke0Pli/wzlytiyMV8QU7qj+EhyBYkNxe934xPKU6X4gEXLOxetTRvHVoHyJmVSqGWavmqCGBNKFN6gW3RPJ2ip0guCvRnDHugnm1dXiLc+T5cbfhfXNTlMxSqE33MMt93dJfnFeZJzlSbHKDW12DNd015ARKZeeUMm5QSAMpdiCkhj+IP7OI6UpKUjulzoDmykJDsHYDMAwAaihuh6zOOzQoOO6KaakgGrsHIFYRGyXBOZ0lxQEZSE6jSwPjzhcQsWZ3vQvUEVAa1nO+5tD5O0RRRAQGZ3zBW+qTuJd7ZfA12hf6U8VJWnMXckKY5VU7rpJALlxQhjY0NYbL2WZneBRldkuVJ5sElmCswfVidYsTpKipkkglh+KgBSoPooUPCxFnLU4gyaIlFaVMoMcrUylLE3dJ8/CDd+V7jEDmOrxOt2QSKMoP/AHqP1EQEbuqROoulPHN7iOx56Mmu6gbzr5fWOQKel44gH6HzeEtAD1WiI9eNYj2hjkS+8ogDTmwekZfae3lLojujfFSaVuDm0dsolU+ZW4RmMftWZNNSw3CKC1E8YSLnGRG2kMcTCmGRQK8LHS0ElgHMaHZfZkqYzDlG77tBbgk0EwmEXNLIST7DxjU7J7OBJecCT4N5O784lm7Zw2GPw0glqKygFuBJNYN4eelaQtJcGoPMe9LcIz5cquSFlS2oAwawp4U3vGg7NyAR8U2sjl+bxYeAG+BEmVnUEDU1OoADqPkQN7tGtkDKlmoKANGVaSFKST/McoVbX0ixIlvekJMw4enhAahjJRyK/SfasZoli7UfrxaNp/T91RJ0I8Wr7xhyH06b9oojkq664w9ZFCPHz9RR4jJ56t15w5UxIyAn5nbc7ZsvNnblCBxZ3O9n4G4bWjekT7OUAatperecV3Ot3PG5LekJCs05cFEAG5sXextwr1ZomnYsFAAZy4YFnfWlRbfAhI68mjjiFIBIFabt+j+MYX8X01n5fsXWAoAm5FGppvvUvE8nCIIFVKHdpXMoi2bfa2mrtFeQrOkEgKvccrjTfF7Cq75YAZWAvGfWxp3005EKStJKRUKDjMp2L200fkI5KJZoVEi2UFiC4Fj/AHGj2izNlODRyK1qG0bfdq7tYHplJY5inM70dnezmoVQDWEueokzT8MkF/mRUBgtJZIO7Qjdvilh9l50hRC0rYAuKpzWAADqSKX0PjBmTs8KUpVQFF8hAZ9CCKOHv9osyNj5e9nWXYpIpW5FKtQBjbKawWeNeP5OPHcoRhNlzcykuwBJNRUnK5AZgGYXNvGCOHwmRKSUFZSzksSQHa/MWsIuzFFGQCl0l9a1IL8belYcmYV2zEhzlyFBZ3/FQ2I8eEKI5W8lDD4sglxlAUwJc0Up24pI6u0qJgzBwkhyKHy5Gjw34iFMl7AcagW1G+K+OWEZWqVnKlqrU/5U6gEVJNhcQ4jxfnEFWYM4oWAchW7jTcYr7SWEslSXUG7oLtq6yXKc1DkFbEtaIpc9SQwUM/4ik5ggO+VCgGUou5XXL8qdVGsoBBSgA94GugAuSRYs7PeOjj+P/pheX0sS5swqSyUpJ+W5HdDFw+WzAADWNJhVApDqSg1cAAh3qzh7/WAcvHoQAyQGHeZgx0b8wud4cx03bmU0KCCAapVSlRTi8F4+7BOXjB9b+MSTEsEfpfzUpQ94jrYVLt46QP2ztkSyWLswT/aAAfFgfGNnOuz5gSHJYDrwjPbS7R3TL84C43aC5h7xpuimVRpJ9otTTp6ll1FzEbxGVxck7PmrtLV7e8UWK5McTBnC9mpqvmYeP3glI7KgfMX8ftBpzjWSEEcBseZMqRlTvNI1EvYUtB+QP4mLCsPwhWn1Q4HZsuSKFLtUk16eG7Wxkwy8sjvKVQm2UakE6l2Dc4uIwp0HkId8Ii4ic9VjFS+zs5WiU8z9hB7YOEmYYKBUlQUxatDqeLj2g0iVSOMmKvokxZ2btD4bk1JZza1gNwg7J274RnEyIeiRE3hFTk10vaoIt6xbwuOSSMz7ox0txZ4tonK3xPQ9eljZ4Mvul3q+/f6R5ptPBGTMVLOhpxBtB3B9qZksMHVzU/uHERbU7QoxKWnSKh8q0qYp8wXG8QZQzhLaU/b9ocqoCTc0+jjeX9ojnyFVyF91gRU8Q9/SGTyoH5VGpILEauKkMGib4JEqJpJYg0bkQxqCLs31h+ceOvjEUjMa5SOfqPSJUS9/WkAIpbaU8uqkQ6Sln4ivM6RKE7qRIkjrzhBdwOLSlGVQsaMDxbXe8WMNtGWCokKqxsHtaBpH7evlDYnpKrtR1WOSpDhNAeAPHhZv8uBiivE5S2UOWNwQbcS9ujFQLYFtf3+584avf1vML9fE/wBlXkbSUCSkAb6+/nFk7dmsBRPK7s1XgQ8PSeuuqwdOP0XeiC9sTFJyqJUOPsWvDRj1kM7B3H/aWqxbWpI1ij9TW+7+IynavtSJLypJBmWUq4RwG9evDnFThPou1Htudp1IUJMoCZPVZAqEvqtvDuitXpBLZeGmSQc6zMxSwM80LfKn/ppCQyW3PTSpMB/9LOz6UIVi58szCqiQTYEuVcSwUri3GNiMGEuQGcuG0HvbfFzjIXa1Tw8oBhoNeV3irOU7ka19wD5Up7wTxIAlkM5UWYbrv7CBDda6194BpU31cWYbt8ckJNz6D6cXhAH3eB5/tThC5m4+vqBATFbSx6ZKVGji3M0HlU+EZJUiZMJUaPvp6XiltHFrVUm/XXONT2U2jLmpyzA60j00PERU8R10ITsMsVLUyRw9oKYDs2DLTMylSFWJfeRbwjSq2emcltFbqHdB3BYJIl/DBZIGUAVajA8TBaqcWawOyALISOQEE5WzTBHD4ZaFsoAg1BFvKCknCvBoAjs07oaZSUlIUod4smrOWdubAxrZGDNiPOGzOz0kzUISGNVVqxAJDPa0AtZteGTY7xXjujv6RINbaRo9obATLoCXJS40qpreUdiNjJSsJcmpvwEA0Dw0gg0i1jdmhYGm8wVl4ZKUuA6lqZI5dGCUnZfcL33faFfBrHK2QwpWIxsks4Ea5WAVoHiESCKNC7U/GMVhOcKMHGnVgU5iSH6rEZ2aNCXd67ofZXjPiQRv8omRLIuPOD2H2cM3ecjRm3i78ISfgA6Qk3LV03VEF5jIECQ947+mEFhgiFNegJbTm8TnZiyFEJcA6EH01hdzyA0vA74ty9lk/KaxeXgwACC51FsprRvDhF/BbNXShHPqkLtpYBq2XNH4VdcrxXn4ZQJCgH4hj6h/GNvh8OtyHS4beOZtFo4JKgBMQFM7Ur+0Gh5sqUPy+RP3iMoG5Q9fpG8xPZmWqqFFN6HvD1r6wFn9n5qSzAngX83tbWChnMo36boVMriPX6wdVsCdQZHdzQg2vyhFdnJrOEg60IJ6rAPAYSjw84K7J2KJspU0r7ocDLem9xTxiCZsmYmuRm60izg8BiACZZUgCpY5RBg8CsRhyhRBYN6hqG8QzZ6EBytKaHUH0fqkF8SiYojOorIsSrM3nFRWxUTu7MSkjkPDlBlEzffhju1Pa1CJOWQoGaokPXuJsVB9TpyJ0EZDs3s7+omgrohJdR3l7R6rtDsLhS5YDi6R9aQuzNh4WSAl0k5g/eT8ofuhKSKnf5RXHyFyy3xttn7NRKw6UFIKqEDcWYNuYExXmp7pNmoIt4XaAUaJmkUApuGpUxJ41ihtmYxSmwuYKOM2gO2NqoQQlRcioASpSnIcUT+rkYjKszKGoDXHoQ4MPmTkqLszklxuNWp1aGlSdSLOD0eP8UhC46pLMTxalak/UwyZKP5XvupU8PHxhVTCSdAXauoLdGG5TpX1+ogJ4hNG/poqSZykEKQopUDQi8WcSSAef1ioTD5UuEepYDtOmdhpcxfzNlWE/hUlgaA0f5hwhuA2uhSwEqPiG3b4852SJudpJOYtS4OgBBoalq749H7OdmlJSJk8gqoQgWFQXO80tzvEtJftuNmTnAKquB/MXkLANBAYLFhRosy1GkXOLO2SjklTHd1xMR4ycqVORMKaOkvodD4sYryMWkXAPq/2hy9upEpaJgdBB8NzcXaDC1f2rivnLm6VAHgxp5QzaM3vIPBSn8P3gFM7QoKSkglJSaauRpuYwv8AXpUuhoxAc6lgPWADmxCJqgWpLAQnn+NXnTwjTmVRo887P7ZlyCU95WRcwEj9amjQK7ay3pKmHkz+RNYn+rkXiCnloYeiaFUIeKI27Lmg5XIuaVG8kbuIhsmcFWII4Qk4JLwCFVFDFGfsxQsx5UPlF6SukWEqeAM9MkqFx5wzJS0aYIhq8Ik3SOuUPAzste+LMrEHfBU7MTyhn/Ctxh5B6oKyqPeAPhBGTigKClvQNDP+HGOOBMHWFtXkTxD/AIo3wOGEIhcpTpD6n2okFAwwJA4Py+0UVYwJuWeGL2knfC6noioiGF959ID4jtAhOojObW7eSkfjHg59oMDbzJIupZ9B9IBbU+CxClq8JihyoDHmO2f9SlWQk/3H6AwJwnbH4riZ3Tv0+8Vx47fU258NPtfFypSyTOUEmwK1E8W1IgFiu0sofKhS+Kiw9XMZ3aK14maUyEqWaCn3sNbxbl9iZqkOualKvyl1DxV9gYu3PEz1Dju1KvwhCP0hz5mkFuwPaI/1Kcy2egJAofGkYzaOzpklWSYkpOmoI3pNiIrYSeZSwoenmDE3TlfU+GnFTOtZrfM1/wBLRR2nJKsQA9wR46erQI7J7cGJkImC5oeBFxBPaiyQ9mLjg38ROeNON9ZeUjvGjM4LODS4HrEqpTsxfjQbhupWCO2pFRNSO7MDkDRb1bd+4imoP8pv5A3iSVjQkbnO+pDt5v5Rzb6n9IMWElzat24uQaV/K78YuSJaiKBR0cIQf/sQ1GLcYZPAJyXd+fXrES5AiyRCARdiJT9kYs4eamYkO1wdQbiPTtldp5E4f8wIVTuroeN6HwJjy1SYa0LMPd+XtiEvVwXs0WZJaPGsJtqfJbJMIDW5kmxcWI0jQ4btvNSBnMtQ490+h+kPsM16Ut7xSxmUprraMvI7eAjvSi29Kgr3AiWV2vkG6Zg5gH2MPtE9KM4fZhFSKmgBER7TwKgkBJNAHIu++Kn/APZyPzK/xMNT2uwxupQ/sV9IPD/0v7HwhknvFxMJd7hRqPOo5tvgnNltAWVtrDTBlE5IJs5ykbiMza1gyib8RCV0L0LVDi7cInlm+K4256bKWUqCgSFAuFC4gpJmJUokj4SjULSCUkjRSE2e7hvGBYXFmTNIYg84VhytDgMeQBmHjBIYsQIw+0ECQsKIzVypuX3MLAwCVjFPSnKHw46nnZK2ycYIX+tTvjD/ANUvfHGeveY0/Wju3P8AXJ3w07STvEYgrXvPn94hVMa6oXSDvXoSNpI/MIkGNSdRHlmJ25Kl/NOHIF/QQKxXbFAohK1cSco+8LrF9q9p/qkUdaXNqiHzFJ3nwc+0fPs/tVNNky0jkT6kwMxXaKYbzSeCWA/8Wibxqu0/r6Cx+EmqfImVl0K1LB8QE084867S7aRIVlM2VMUX7shRW36iqg83jK7F7S49mw655TbvEFHnMdPlDcL2YUqs2ZlH5ZY91kcNBCn+fkXLPCY3tKhv+W//AMiyf/EQDxm0J2JZMtHduyJevMPv1MbfA7GkSvllh96u8rxKn9Ivpp68uqw7+RPR5zhOyeIXdIQDqs18g5jQ4DsXKSxmKMw7h3E+lT5xp0J0e5Hg7Q9gNG18ftQxPeq6RWw2HShOVCQgDRIa3vziYHrzrDiPueVv3hBbXrr1iVKm0MFLnJyTE5ku7WI4pOhbdHn3aDs0vDuof7kr84uNwWBbmKHhaPSVpLix/a8c1qbtbj+AzQ5cKzWD/wBO+0X9LP8AhTC0qaQOCVGgPLSPdpGB+KhXeqAMu4x47t7sWiY6pDIVqg/KeR/CT5co13+l3a4p/wDR4p0zpdBmoVJHuR6xV+yn02GEwXxJK5JIJZWXgoWc6VA9YySnSQkgggkEauPmetNbb9Y9RRlLFvFvWMZ2zwWVfxEhkzAHJoMyaFwRchvKJUCpVpRqA66sLcjuiZCwRV/8SbU0WOXICK6FFuqO/OEy8B4BvqICeNFMd08bTH9n5cxynuG/dsfDS2jQExPZ+ciyc40KfqLxpLKysoKRCZYsTZBSWUCCNDSGZYZK63JhqpbxZyxxTBh6rSwRah4RL8ZW/wBo4phMsLBrlT1HX0hUz1at5QmWFSmDIfarEmenUH3EegdgscGXIJoe8j2UPr4mPOwiLmy8UqTMStJbKXibJ/F8bf69bXEK5xTEmExKZ8tM1FjQ8Fag+/jFfFy9T5Q5dgvlOnTVAtmdr8eXv4RlNp9pZ0uctAUgJBo4G57wWnYkhSXLgW37veMP2iUFYhahW3t+0X/EXINo7Wz9JiPAD7x0ztHiT/7jcgn7RkwiHfDgLWhnbYnm85Q8QPaB2I2g/wAy1L8SfeKAlRypMHg2pFY42A84jOKXvA8BDpOFUtQSgOpRYDrT7Rt9kdmZcoZpgExYY1HdHJOtdT5CFbIc2sxsrYE7EsouhH5la/pTrzoI2GC7PSJTEICi91942GlvSCgTR+t8cBfg8Z3larrI4Dy+lNOvSEBqPH9vrEgTreGL9vfq/wC0TiiEXHXTR2Uv0bP5RyVNx5+HX7QpL7va9IlRwHCFCn666MID114+UcDz3Q9IilfTrrfDn6MNUa9ecKnl104gBF+3Vobl3+3N+TeMOUrdu+/nYiOfqnTNDhFSCSbn7de8VdqbNRiACXTMQ+SYn5kmjEO3iLHhFmWNA38MImSDxHl4MYcC72a7YzMOUyccwSWSjED/AJajoF/9JRpenExudrYROJkqSk1IdJG8VFerx5pMS7ggFJoQbVu4NN9DDtlLm4amHmqlop/tlly+aUlij+1TcIBqyZbEpUGILVuGLEbrx0uWku510JZv8TC4jEfEUVG5NTyAB9ojBfUjkW+ogATJl6OOn3+MTz8OUi14glqET/FoBp53+0BB+NwiJqSlY5HUcQYxGNwplLUg1ym+8M4PiI9AmSyC+kZLtNOSZoA+ZKWUfUDwHvFcUcvAQIeEKYe8c0XS1EUwhTE+WEKYQVyIVIiUpg5sns98VGdSikE90MKj81eL+UKnAICH5Y0x2BKSxUZirUoL8h00XZexZI/A/Mn7xHabi8vyCdntvLwi6d6Wqi5ZsoDd+VQqytH1BIj0mbh/iSkTZTrlqNKOoXYEAeooX8IzsrBoT8qEf4iv7Rd7H7VOEmnDEkIWSuQpzvdUo8QS43gwW57DnvlW9q9k5oyklCCakFRo5N2DC++Mjtjssv4wzTEVSSWBNlNw/MI9Y2jjEzH1cVV9aRk9rkAOR8p040PhV/CCc6d4Rn9g9msKMQgYlUxUopW5S4AWMuUHICQD3q70gaxsZexdkIDhDkG5+KsM/wBoCylX4dD2iTNE8tv9EyfwfTK2XV5KVJsB8Oa/nrppFPGbN2StIaQpCt6EKZ+SyxgYk6wr6Qpxv2Nn0t7JweBwxKky1rUQzrlSiwNwAVhngxK23IBcYdRA/DkkAe5MZ1RhUUfl9W+sL9e/NPtn8FNtbRlzyky5XwwkEEd2rkEfLSjHzgc0QyS9Qb6RM1urCLkxOnJeI18N/J+mIiRQ68Y57c/q/XOGFbVq2+z+8OUnTf8AS/o/pD2auhfn1pCJT19t0Th6YABb2fqwjkgaUof463xxP2bx/mnEQoTXjACvwhD0I5fF4ikqOZqsxIN67r0pXmNInTSoLePT8/tCpiNB0qxdr31rvjkkG58fWNJKjtEiiz338BSp1aOVMaj3POtK8Iakg2FaX8X5/ZofLkVc3o3CLyT5RtvwctOpPnxhoLcPtz9YkmKFH3gH6D3hCHeM2hM+vXVIckbniJVOjDCYDUkp/mJkUhgP1h0NKDau0BJlkt3jRPPfyEYOYXJJ1dyYI7cx3xZpb5U91PganxP0gaqL4zEWmrEKKRzxwLxaCpibDYRcxWVCSo9VJ0i5sPZBnkl8qElidX3AfWNdKw6ZYShCQkcL8STqW9om3FSBWzOzqUMqay1UYfhB4v8AN7QdUaQwE+EJMQzmM7daSYYttbMPYfX3hXf6Qs4Mz21iMkVhGUen8xHjMOmagpU4qClQoUqFlilCP2iR/X+IRB65wyT7H2wrMJM9hMahsmaBql/xb03HKLe10/7S0kscpKCdS3dD79IH5ErDKAUlwWPB6jceIa0WsQfiICFkqCAAHYmhBBJZ1V3kwlajF+qg1fjDsvm8I9a147/3r4674kFYaUITEyPfWEa/WtYVFbV/lvoYB8lWtg8QmYS70DMW51Pr6Q+8Qyiw1148a+BEBpsG+tCCpJpQne2ndUDzfhFl2IHAnx/gmKcgkPq6h6gDzt5RZKnDjwhkl66+8NWbc4UCG6+XXrCpnrX111SEturDEUf1hD6dfSFRCEnWunGF49co5UdNDB+t0IzFD2iImo339IkWYYU9eP7esTYcPUprat9fvEUuWTV95+rU6rErjy6+kOfrkHi5yxN46VCAAPRuFG8CCPAxKhda/bxiF9NeHKmnTxYILQt05CEa8OfHSGKVDyfM2hCioemo68oZIFM7e8SJmgDoQ2d3dA49+qwrA6+n7Q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QSEhUUExQVFBUWGRcYFxgYGBoXHBwcGhcZFxgYGhoYHCggGBwlHRcYITEiJSkrLi4uGB8zODMsNygtLisBCgoKDg0OGhAQGiwkHyQsLCwsLCwsLCwsLCwsLCwsLCwsLCwsLCwsLCwsLCwsLCwsLCwsLCwsLCwsLCwsLCwsLP/AABEIAJ8BPAMBIgACEQEDEQH/xAAcAAABBQEBAQAAAAAAAAAAAAAFAQIDBAYABwj/xABBEAABAgQDBQYEBQMCBQUBAAABAhEAAyExBBJBBVFhcfAGIoGRobETMsHRQlJy4fEUgpIHIxUzU2KiJENzssIW/8QAGQEAAwEBAQAAAAAAAAAAAAAAAAECAwQF/8QAIBEBAQEAAwACAwEBAAAAAAAAAAERAhIhMVEDE0EiUv/aAAwDAQACEQMRAD8AjCnAPgeYt6EeRhpVajPRxVq7uAr9I6SPmS4s/wDj3tP+wrHiIR9xhs0mbTl00OKtD1RvpDArnrHAwA0qq3n1zh5LawxQBPGObl1rCBadezQqxSnVoTNDnhg1I0t7dc4c1N3sz0tUW94RBb1hylHTS/7b69CECJW133a8r6fxEiTCJNN308IqY/HolDvqDtYXPhvgO1dPh+0CtpbblyXD5lflGl4z20+0UyY4T3E+vnAQl4ucPtF5fQjtLbMycalk/lHVYHmGGOjWM6e8KDHSZZWoJSCSosAI1g7IAS6qUZhGjADw/F5wW4c42/DKRbwGzpk4shL7zp5wd2P2YDhU0gguQBahaviDyjUyJQQGSAEh2agob+oMRef0ucPsH2X2aRLGZffVo9geA8qwfwgA8PZhYPQvuhqWBbyP0hqtG66+vCMeXrSeD2DxGZqOz19tX4RdUkOwYnqw3/aAmCmEFnJINjxdmG6l7VreDGFlpUoAkB21DaUL0I3Wjn5TG/H1Sm5SVAMoqGUAXtSrvmob8IlmuRdQUB+k6j5Xa4fSum6ptGUlK2CUkKJJYVJFFKfh4XtaG4dwU0DF3q5dj4MQd8Z42s8TYicEi5FnJKRcs72FGq2sPDBLkZjUFITozEh7HQ3qTwELMQosDRLFQOUl+SqueF4kwctBBKgTrq7HWljzhZ6W+IFI3jMSwJf5QS9Q4asSYaSXSyVH8Vad5mTa/Cul4vSkIUpIVmZLB8pKsrkGz9B4WYZUs0rcuHIatPuDvrxOuDtakSCVBSjlypAGWu9r6u1atfSLAUwHyh8wUKAh2YjcRejgizwOmYwZvlcWpRizmoNtfGGy9p55lUsHD3skOAaVsGe7a0h+HOHK+4JyMKCSCtSVaN3RUOWY1FN+kItSSSm5SxBdiA7kAk97SrvWIJ2KCksQAalJ3Xa+9vQRXkzDmyr/AAj8NagAH5uHn5wWjPPVrFB60zd06GmimLUt1UUF4oBTrTMS9zlLuDlNjYd3nbWJ/iuVcCk2dwAXHChJY3o0Q4xRQA2ZJCkk0BDlwlnN2IPh5Mp6rI2hdICn1u9O6fmA14G4u8FkdqVgHLKSbguv8qXLMlj3RSv2jPfDZYFXdykAMUkVAqcp5HRJ0MLPIOYZVEkEq4glK1USctSHpQepqnJGo/4yqcAlHcAJBLFSWBYgsBl0494eN6SgKSGFBS7PU1D1Y3jJ4KYJSUJKSAognLQfpu7BwHobgmLkrtHLQ4/3Lk1IPrqOMYc+N3a145mcWHkrCVBX5SD4A1HiPeJFoyKI/KWOtiz+0RRJiKtxCSX/AEh28Y9F5bhfz+usNV16/eFBhXPvDDlD3v8ASGw5ZOX723jnDEqGtAWo41sPSED0cQehD33iIkHrrqsPzgXoAbwGVF4inYhCASogcT9G4QG2l2lSikvvK36A2jLYrGLmF1En2ipwtTeWDm1O0RJaVTj52331gBNnFRdRJJ1MRPHAxpJiL6Ux0c8c8MOhUgnSCGzNjzJxoMqfzG0bnYHZ+VL+V1TSpKQ4cF3L3ozAtqAYV5SHONqh2J2CQfiLBCqhI3AUJ56eEbA4JSaeZgnKwqZRSwfLQdaxPiK1jG8tbSYymIwpQujsa+Ia3p5QgDdent5iDG1JHd5VPkXgQU/f6dcoAQU5uW3WAFuBIjgwA4UHqR1yh6VA+3/5/Z4iUCzs9B6s79awgejElC30oDrY8rXeDUj/AHEu5S1Do3MWao84zpDlr2BezHofaCuDxGVILuwIZuPdDNqGjHnPda8L4lnSilWrhyHDg5gwL3Bd6HdpDsPSW7MxAOgVmZQKau7VYm5MTnELcEBg5ca2a3MawqUELcFyQQcxzVoSTQDcPDjGFdMvhTN7iSKpJY3d3A/EaNm8hFeYopJBDgMzOx0yPqQa6EgeMJiU5CUpUpRU9FFnejC7aABz6RIZoZVaIGY0L90g5mq1wHoe8OMKHJBGTPokOOIfewoWqRrp6On9Mugc1o5obMo1+bz1PjJhynJ8RIAUlSnSXetikNUFIBAAeusNGLdNaAh9CxqyC47pYio3axXb7Z3hl8SzZAIKVUBBDZsp4ENqKPwalTFISPhzJffzOA4KSCSC/wA1ieNPO5FeIzJGap3u/ey00pqnh4CAOLxOafkUtQShLhvxKzUqxcAke0Pli/wzlytiyMV8QU7qj+EhyBYkNxe934xPKU6X4gEXLOxetTRvHVoHyJmVSqGWavmqCGBNKFN6gW3RPJ2ip0guCvRnDHugnm1dXiLc+T5cbfhfXNTlMxSqE33MMt93dJfnFeZJzlSbHKDW12DNd015ARKZeeUMm5QSAMpdiCkhj+IP7OI6UpKUjulzoDmykJDsHYDMAwAaihuh6zOOzQoOO6KaakgGrsHIFYRGyXBOZ0lxQEZSE6jSwPjzhcQsWZ3vQvUEVAa1nO+5tD5O0RRRAQGZ3zBW+qTuJd7ZfA12hf6U8VJWnMXckKY5VU7rpJALlxQhjY0NYbL2WZneBRldkuVJ5sElmCswfVidYsTpKipkkglh+KgBSoPooUPCxFnLU4gyaIlFaVMoMcrUylLE3dJ8/CDd+V7jEDmOrxOt2QSKMoP/AHqP1EQEbuqROoulPHN7iOx56Mmu6gbzr5fWOQKel44gH6HzeEtAD1WiI9eNYj2hjkS+8ogDTmwekZfae3lLojujfFSaVuDm0dsolU+ZW4RmMftWZNNSw3CKC1E8YSLnGRG2kMcTCmGRQK8LHS0ElgHMaHZfZkqYzDlG77tBbgk0EwmEXNLIST7DxjU7J7OBJecCT4N5O784lm7Zw2GPw0glqKygFuBJNYN4eelaQtJcGoPMe9LcIz5cquSFlS2oAwawp4U3vGg7NyAR8U2sjl+bxYeAG+BEmVnUEDU1OoADqPkQN7tGtkDKlmoKANGVaSFKST/McoVbX0ixIlvekJMw4enhAahjJRyK/SfasZoli7UfrxaNp/T91RJ0I8Wr7xhyH06b9oojkq664w9ZFCPHz9RR4jJ56t15w5UxIyAn5nbc7ZsvNnblCBxZ3O9n4G4bWjekT7OUAatperecV3Ot3PG5LekJCs05cFEAG5sXextwr1ZomnYsFAAZy4YFnfWlRbfAhI68mjjiFIBIFabt+j+MYX8X01n5fsXWAoAm5FGppvvUvE8nCIIFVKHdpXMoi2bfa2mrtFeQrOkEgKvccrjTfF7Cq75YAZWAvGfWxp3005EKStJKRUKDjMp2L200fkI5KJZoVEi2UFiC4Fj/AHGj2izNlODRyK1qG0bfdq7tYHplJY5inM70dnezmoVQDWEueokzT8MkF/mRUBgtJZIO7Qjdvilh9l50hRC0rYAuKpzWAADqSKX0PjBmTs8KUpVQFF8hAZ9CCKOHv9osyNj5e9nWXYpIpW5FKtQBjbKawWeNeP5OPHcoRhNlzcykuwBJNRUnK5AZgGYXNvGCOHwmRKSUFZSzksSQHa/MWsIuzFFGQCl0l9a1IL8belYcmYV2zEhzlyFBZ3/FQ2I8eEKI5W8lDD4sglxlAUwJc0Up24pI6u0qJgzBwkhyKHy5Gjw34iFMl7AcagW1G+K+OWEZWqVnKlqrU/5U6gEVJNhcQ4jxfnEFWYM4oWAchW7jTcYr7SWEslSXUG7oLtq6yXKc1DkFbEtaIpc9SQwUM/4ik5ggO+VCgGUou5XXL8qdVGsoBBSgA94GugAuSRYs7PeOjj+P/pheX0sS5swqSyUpJ+W5HdDFw+WzAADWNJhVApDqSg1cAAh3qzh7/WAcvHoQAyQGHeZgx0b8wud4cx03bmU0KCCAapVSlRTi8F4+7BOXjB9b+MSTEsEfpfzUpQ94jrYVLt46QP2ztkSyWLswT/aAAfFgfGNnOuz5gSHJYDrwjPbS7R3TL84C43aC5h7xpuimVRpJ9otTTp6ll1FzEbxGVxck7PmrtLV7e8UWK5McTBnC9mpqvmYeP3glI7KgfMX8ftBpzjWSEEcBseZMqRlTvNI1EvYUtB+QP4mLCsPwhWn1Q4HZsuSKFLtUk16eG7Wxkwy8sjvKVQm2UakE6l2Dc4uIwp0HkId8Ii4ic9VjFS+zs5WiU8z9hB7YOEmYYKBUlQUxatDqeLj2g0iVSOMmKvokxZ2btD4bk1JZza1gNwg7J274RnEyIeiRE3hFTk10vaoIt6xbwuOSSMz7ox0txZ4tonK3xPQ9eljZ4Mvul3q+/f6R5ptPBGTMVLOhpxBtB3B9qZksMHVzU/uHERbU7QoxKWnSKh8q0qYp8wXG8QZQzhLaU/b9ocqoCTc0+jjeX9ojnyFVyF91gRU8Q9/SGTyoH5VGpILEauKkMGib4JEqJpJYg0bkQxqCLs31h+ceOvjEUjMa5SOfqPSJUS9/WkAIpbaU8uqkQ6Sln4ivM6RKE7qRIkjrzhBdwOLSlGVQsaMDxbXe8WMNtGWCokKqxsHtaBpH7evlDYnpKrtR1WOSpDhNAeAPHhZv8uBiivE5S2UOWNwQbcS9ujFQLYFtf3+584avf1vML9fE/wBlXkbSUCSkAb6+/nFk7dmsBRPK7s1XgQ8PSeuuqwdOP0XeiC9sTFJyqJUOPsWvDRj1kM7B3H/aWqxbWpI1ij9TW+7+IynavtSJLypJBmWUq4RwG9evDnFThPou1Htudp1IUJMoCZPVZAqEvqtvDuitXpBLZeGmSQc6zMxSwM80LfKn/ppCQyW3PTSpMB/9LOz6UIVi58szCqiQTYEuVcSwUri3GNiMGEuQGcuG0HvbfFzjIXa1Tw8oBhoNeV3irOU7ka19wD5Up7wTxIAlkM5UWYbrv7CBDda6194BpU31cWYbt8ckJNz6D6cXhAH3eB5/tThC5m4+vqBATFbSx6ZKVGji3M0HlU+EZJUiZMJUaPvp6XiltHFrVUm/XXONT2U2jLmpyzA60j00PERU8R10ITsMsVLUyRw9oKYDs2DLTMylSFWJfeRbwjSq2emcltFbqHdB3BYJIl/DBZIGUAVajA8TBaqcWawOyALISOQEE5WzTBHD4ZaFsoAg1BFvKCknCvBoAjs07oaZSUlIUod4smrOWdubAxrZGDNiPOGzOz0kzUISGNVVqxAJDPa0AtZteGTY7xXjujv6RINbaRo9obATLoCXJS40qpreUdiNjJSsJcmpvwEA0Dw0gg0i1jdmhYGm8wVl4ZKUuA6lqZI5dGCUnZfcL33faFfBrHK2QwpWIxsks4Ea5WAVoHiESCKNC7U/GMVhOcKMHGnVgU5iSH6rEZ2aNCXd67ofZXjPiQRv8omRLIuPOD2H2cM3ecjRm3i78ISfgA6Qk3LV03VEF5jIECQ947+mEFhgiFNegJbTm8TnZiyFEJcA6EH01hdzyA0vA74ty9lk/KaxeXgwACC51FsprRvDhF/BbNXShHPqkLtpYBq2XNH4VdcrxXn4ZQJCgH4hj6h/GNvh8OtyHS4beOZtFo4JKgBMQFM7Ur+0Gh5sqUPy+RP3iMoG5Q9fpG8xPZmWqqFFN6HvD1r6wFn9n5qSzAngX83tbWChnMo36boVMriPX6wdVsCdQZHdzQg2vyhFdnJrOEg60IJ6rAPAYSjw84K7J2KJspU0r7ocDLem9xTxiCZsmYmuRm60izg8BiACZZUgCpY5RBg8CsRhyhRBYN6hqG8QzZ6EBytKaHUH0fqkF8SiYojOorIsSrM3nFRWxUTu7MSkjkPDlBlEzffhju1Pa1CJOWQoGaokPXuJsVB9TpyJ0EZDs3s7+omgrohJdR3l7R6rtDsLhS5YDi6R9aQuzNh4WSAl0k5g/eT8ofuhKSKnf5RXHyFyy3xttn7NRKw6UFIKqEDcWYNuYExXmp7pNmoIt4XaAUaJmkUApuGpUxJ41ihtmYxSmwuYKOM2gO2NqoQQlRcioASpSnIcUT+rkYjKszKGoDXHoQ4MPmTkqLszklxuNWp1aGlSdSLOD0eP8UhC46pLMTxalak/UwyZKP5XvupU8PHxhVTCSdAXauoLdGG5TpX1+ogJ4hNG/poqSZykEKQopUDQi8WcSSAef1ioTD5UuEepYDtOmdhpcxfzNlWE/hUlgaA0f5hwhuA2uhSwEqPiG3b4852SJudpJOYtS4OgBBoalq749H7OdmlJSJk8gqoQgWFQXO80tzvEtJftuNmTnAKquB/MXkLANBAYLFhRosy1GkXOLO2SjklTHd1xMR4ycqVORMKaOkvodD4sYryMWkXAPq/2hy9upEpaJgdBB8NzcXaDC1f2rivnLm6VAHgxp5QzaM3vIPBSn8P3gFM7QoKSkglJSaauRpuYwv8AXpUuhoxAc6lgPWADmxCJqgWpLAQnn+NXnTwjTmVRo887P7ZlyCU95WRcwEj9amjQK7ay3pKmHkz+RNYn+rkXiCnloYeiaFUIeKI27Lmg5XIuaVG8kbuIhsmcFWII4Qk4JLwCFVFDFGfsxQsx5UPlF6SukWEqeAM9MkqFx5wzJS0aYIhq8Ik3SOuUPAzste+LMrEHfBU7MTyhn/Ctxh5B6oKyqPeAPhBGTigKClvQNDP+HGOOBMHWFtXkTxD/AIo3wOGEIhcpTpD6n2okFAwwJA4Py+0UVYwJuWeGL2knfC6noioiGF959ID4jtAhOojObW7eSkfjHg59oMDbzJIupZ9B9IBbU+CxClq8JihyoDHmO2f9SlWQk/3H6AwJwnbH4riZ3Tv0+8Vx47fU258NPtfFypSyTOUEmwK1E8W1IgFiu0sofKhS+Kiw9XMZ3aK14maUyEqWaCn3sNbxbl9iZqkOualKvyl1DxV9gYu3PEz1Dju1KvwhCP0hz5mkFuwPaI/1Kcy2egJAofGkYzaOzpklWSYkpOmoI3pNiIrYSeZSwoenmDE3TlfU+GnFTOtZrfM1/wBLRR2nJKsQA9wR46erQI7J7cGJkImC5oeBFxBPaiyQ9mLjg38ROeNON9ZeUjvGjM4LODS4HrEqpTsxfjQbhupWCO2pFRNSO7MDkDRb1bd+4imoP8pv5A3iSVjQkbnO+pDt5v5Rzb6n9IMWElzat24uQaV/K78YuSJaiKBR0cIQf/sQ1GLcYZPAJyXd+fXrES5AiyRCARdiJT9kYs4eamYkO1wdQbiPTtldp5E4f8wIVTuroeN6HwJjy1SYa0LMPd+XtiEvVwXs0WZJaPGsJtqfJbJMIDW5kmxcWI0jQ4btvNSBnMtQ490+h+kPsM16Ut7xSxmUprraMvI7eAjvSi29Kgr3AiWV2vkG6Zg5gH2MPtE9KM4fZhFSKmgBER7TwKgkBJNAHIu++Kn/APZyPzK/xMNT2uwxupQ/sV9IPD/0v7HwhknvFxMJd7hRqPOo5tvgnNltAWVtrDTBlE5IJs5ykbiMza1gyib8RCV0L0LVDi7cInlm+K4256bKWUqCgSFAuFC4gpJmJUokj4SjULSCUkjRSE2e7hvGBYXFmTNIYg84VhytDgMeQBmHjBIYsQIw+0ECQsKIzVypuX3MLAwCVjFPSnKHw46nnZK2ycYIX+tTvjD/ANUvfHGeveY0/Wju3P8AXJ3w07STvEYgrXvPn94hVMa6oXSDvXoSNpI/MIkGNSdRHlmJ25Kl/NOHIF/QQKxXbFAohK1cSco+8LrF9q9p/qkUdaXNqiHzFJ3nwc+0fPs/tVNNky0jkT6kwMxXaKYbzSeCWA/8Wibxqu0/r6Cx+EmqfImVl0K1LB8QE084867S7aRIVlM2VMUX7shRW36iqg83jK7F7S49mw655TbvEFHnMdPlDcL2YUqs2ZlH5ZY91kcNBCn+fkXLPCY3tKhv+W//AMiyf/EQDxm0J2JZMtHduyJevMPv1MbfA7GkSvllh96u8rxKn9Ivpp68uqw7+RPR5zhOyeIXdIQDqs18g5jQ4DsXKSxmKMw7h3E+lT5xp0J0e5Hg7Q9gNG18ftQxPeq6RWw2HShOVCQgDRIa3vziYHrzrDiPueVv3hBbXrr1iVKm0MFLnJyTE5ku7WI4pOhbdHn3aDs0vDuof7kr84uNwWBbmKHhaPSVpLix/a8c1qbtbj+AzQ5cKzWD/wBO+0X9LP8AhTC0qaQOCVGgPLSPdpGB+KhXeqAMu4x47t7sWiY6pDIVqg/KeR/CT5co13+l3a4p/wDR4p0zpdBmoVJHuR6xV+yn02GEwXxJK5JIJZWXgoWc6VA9YySnSQkgggkEauPmetNbb9Y9RRlLFvFvWMZ2zwWVfxEhkzAHJoMyaFwRchvKJUCpVpRqA66sLcjuiZCwRV/8SbU0WOXICK6FFuqO/OEy8B4BvqICeNFMd08bTH9n5cxynuG/dsfDS2jQExPZ+ciyc40KfqLxpLKysoKRCZYsTZBSWUCCNDSGZYZK63JhqpbxZyxxTBh6rSwRah4RL8ZW/wBo4phMsLBrlT1HX0hUz1at5QmWFSmDIfarEmenUH3EegdgscGXIJoe8j2UPr4mPOwiLmy8UqTMStJbKXibJ/F8bf69bXEK5xTEmExKZ8tM1FjQ8Fag+/jFfFy9T5Q5dgvlOnTVAtmdr8eXv4RlNp9pZ0uctAUgJBo4G57wWnYkhSXLgW37veMP2iUFYhahW3t+0X/EXINo7Wz9JiPAD7x0ztHiT/7jcgn7RkwiHfDgLWhnbYnm85Q8QPaB2I2g/wAy1L8SfeKAlRypMHg2pFY42A84jOKXvA8BDpOFUtQSgOpRYDrT7Rt9kdmZcoZpgExYY1HdHJOtdT5CFbIc2sxsrYE7EsouhH5la/pTrzoI2GC7PSJTEICi91942GlvSCgTR+t8cBfg8Z3larrI4Dy+lNOvSEBqPH9vrEgTreGL9vfq/wC0TiiEXHXTR2Uv0bP5RyVNx5+HX7QpL7va9IlRwHCFCn666MID114+UcDz3Q9IilfTrrfDn6MNUa9ecKnl104gBF+3Vobl3+3N+TeMOUrdu+/nYiOfqnTNDhFSCSbn7de8VdqbNRiACXTMQ+SYn5kmjEO3iLHhFmWNA38MImSDxHl4MYcC72a7YzMOUyccwSWSjED/AJajoF/9JRpenExudrYROJkqSk1IdJG8VFerx5pMS7ggFJoQbVu4NN9DDtlLm4amHmqlop/tlly+aUlij+1TcIBqyZbEpUGILVuGLEbrx0uWku510JZv8TC4jEfEUVG5NTyAB9ojBfUjkW+ogATJl6OOn3+MTz8OUi14glqET/FoBp53+0BB+NwiJqSlY5HUcQYxGNwplLUg1ym+8M4PiI9AmSyC+kZLtNOSZoA+ZKWUfUDwHvFcUcvAQIeEKYe8c0XS1EUwhTE+WEKYQVyIVIiUpg5sns98VGdSikE90MKj81eL+UKnAICH5Y0x2BKSxUZirUoL8h00XZexZI/A/Mn7xHabi8vyCdntvLwi6d6Wqi5ZsoDd+VQqytH1BIj0mbh/iSkTZTrlqNKOoXYEAeooX8IzsrBoT8qEf4iv7Rd7H7VOEmnDEkIWSuQpzvdUo8QS43gwW57DnvlW9q9k5oyklCCakFRo5N2DC++Mjtjssv4wzTEVSSWBNlNw/MI9Y2jjEzH1cVV9aRk9rkAOR8p040PhV/CCc6d4Rn9g9msKMQgYlUxUopW5S4AWMuUHICQD3q70gaxsZexdkIDhDkG5+KsM/wBoCylX4dD2iTNE8tv9EyfwfTK2XV5KVJsB8Oa/nrppFPGbN2StIaQpCt6EKZ+SyxgYk6wr6Qpxv2Nn0t7JweBwxKky1rUQzrlSiwNwAVhngxK23IBcYdRA/DkkAe5MZ1RhUUfl9W+sL9e/NPtn8FNtbRlzyky5XwwkEEd2rkEfLSjHzgc0QyS9Qb6RM1urCLkxOnJeI18N/J+mIiRQ68Y57c/q/XOGFbVq2+z+8OUnTf8AS/o/pD2auhfn1pCJT19t0Th6YABb2fqwjkgaUof463xxP2bx/mnEQoTXjACvwhD0I5fF4ikqOZqsxIN67r0pXmNInTSoLePT8/tCpiNB0qxdr31rvjkkG58fWNJKjtEiiz338BSp1aOVMaj3POtK8Iakg2FaX8X5/ZofLkVc3o3CLyT5RtvwctOpPnxhoLcPtz9YkmKFH3gH6D3hCHeM2hM+vXVIckbniJVOjDCYDUkp/mJkUhgP1h0NKDau0BJlkt3jRPPfyEYOYXJJ1dyYI7cx3xZpb5U91PganxP0gaqL4zEWmrEKKRzxwLxaCpibDYRcxWVCSo9VJ0i5sPZBnkl8qElidX3AfWNdKw6ZYShCQkcL8STqW9om3FSBWzOzqUMqay1UYfhB4v8AN7QdUaQwE+EJMQzmM7daSYYttbMPYfX3hXf6Qs4Mz21iMkVhGUen8xHjMOmagpU4qClQoUqFlilCP2iR/X+IRB65wyT7H2wrMJM9hMahsmaBql/xb03HKLe10/7S0kscpKCdS3dD79IH5ErDKAUlwWPB6jceIa0WsQfiICFkqCAAHYmhBBJZ1V3kwlajF+qg1fjDsvm8I9a147/3r4674kFYaUITEyPfWEa/WtYVFbV/lvoYB8lWtg8QmYS70DMW51Pr6Q+8Qyiw1148a+BEBpsG+tCCpJpQne2ndUDzfhFl2IHAnx/gmKcgkPq6h6gDzt5RZKnDjwhkl66+8NWbc4UCG6+XXrCpnrX111SEturDEUf1hD6dfSFRCEnWunGF49co5UdNDB+t0IzFD2iImo339IkWYYU9eP7esTYcPUprat9fvEUuWTV95+rU6rErjy6+kOfrkHi5yxN46VCAAPRuFG8CCPAxKhda/bxiF9NeHKmnTxYILQt05CEa8OfHSGKVDyfM2hCioemo68oZIFM7e8SJmgDoQ2d3dA49+qwrA6+n7Qj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File:Chinese cuisine-Shark fin soup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13756" r="19761" b="13630"/>
          <a:stretch/>
        </p:blipFill>
        <p:spPr bwMode="auto">
          <a:xfrm>
            <a:off x="4791287" y="3984744"/>
            <a:ext cx="2436156" cy="20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greenpeace.org/canada/community_images/87/4687/84648_13613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4" b="17407"/>
          <a:stretch/>
        </p:blipFill>
        <p:spPr bwMode="auto">
          <a:xfrm>
            <a:off x="4817547" y="2072651"/>
            <a:ext cx="3097044" cy="19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dn.tripadvisor.com/media/photo-s/02/c1/04/ba/capt-jay-s-deep-sea-fish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7174" r="28673"/>
          <a:stretch/>
        </p:blipFill>
        <p:spPr bwMode="auto">
          <a:xfrm>
            <a:off x="7227443" y="2059359"/>
            <a:ext cx="1916557" cy="39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Licenças</a:t>
            </a:r>
            <a:r>
              <a:rPr lang="en-US" dirty="0"/>
              <a:t> e </a:t>
            </a:r>
            <a:r>
              <a:rPr lang="en-US" dirty="0" err="1"/>
              <a:t>Certificados</a:t>
            </a:r>
            <a:r>
              <a:rPr lang="en-US" dirty="0"/>
              <a:t> CITES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None/>
            </a:pPr>
            <a:r>
              <a:rPr lang="en-US" dirty="0" err="1">
                <a:solidFill>
                  <a:prstClr val="black"/>
                </a:solidFill>
                <a:cs typeface="Arial" charset="0"/>
              </a:rPr>
              <a:t>Fornece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pt-PT" sz="3000" i="1" dirty="0">
                <a:solidFill>
                  <a:prstClr val="black"/>
                </a:solidFill>
                <a:cs typeface="Arial" charset="0"/>
              </a:rPr>
              <a:t>Informação científica                   (Resultados </a:t>
            </a:r>
            <a:r>
              <a:rPr lang="pt-PT" sz="3000" i="1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pt-PT" sz="3000" i="1" dirty="0" err="1" smtClean="0">
                <a:solidFill>
                  <a:prstClr val="black"/>
                </a:solidFill>
                <a:cs typeface="Arial" charset="0"/>
              </a:rPr>
              <a:t>extrações</a:t>
            </a:r>
            <a:r>
              <a:rPr lang="pt-PT" sz="3000" i="1" dirty="0" smtClean="0">
                <a:solidFill>
                  <a:prstClr val="black"/>
                </a:solidFill>
                <a:cs typeface="Arial" charset="0"/>
              </a:rPr>
              <a:t> não-prejudiciais</a:t>
            </a:r>
            <a:r>
              <a:rPr lang="pt-PT" sz="3000" i="1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pt-PT" sz="3000" i="1" dirty="0">
                <a:solidFill>
                  <a:prstClr val="black"/>
                </a:solidFill>
                <a:cs typeface="Arial" charset="0"/>
              </a:rPr>
              <a:t>Origem legal e de origem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pt-PT" sz="3000" i="1" dirty="0">
                <a:solidFill>
                  <a:prstClr val="black"/>
                </a:solidFill>
                <a:cs typeface="Arial" charset="0"/>
              </a:rPr>
              <a:t>Dados comerciais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pt-PT" sz="3000" i="1" dirty="0" err="1">
                <a:solidFill>
                  <a:prstClr val="black"/>
                </a:solidFill>
                <a:cs typeface="Arial" charset="0"/>
              </a:rPr>
              <a:t>Objetivo</a:t>
            </a:r>
            <a:r>
              <a:rPr lang="pt-PT" sz="3000" i="1" dirty="0">
                <a:solidFill>
                  <a:prstClr val="black"/>
                </a:solidFill>
                <a:cs typeface="Arial" charset="0"/>
              </a:rPr>
              <a:t> do comércio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pt-PT" sz="3000" i="1" dirty="0">
                <a:solidFill>
                  <a:prstClr val="black"/>
                </a:solidFill>
                <a:cs typeface="Arial" charset="0"/>
              </a:rPr>
              <a:t>Prazo de validade</a:t>
            </a:r>
            <a:endParaRPr lang="en-US" sz="30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Picture 2" descr="http://www.slim400.com/rc1/cert/CITES_Certific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"/>
          <a:stretch/>
        </p:blipFill>
        <p:spPr bwMode="auto">
          <a:xfrm rot="21125302">
            <a:off x="5777835" y="1453751"/>
            <a:ext cx="2973178" cy="41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2FA1C-D544-4A84-B7C0-D91C161AE2A0}" type="slidenum">
              <a:rPr lang="en-US"/>
              <a:pPr/>
              <a:t>17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643192" cy="870599"/>
          </a:xfrm>
        </p:spPr>
        <p:txBody>
          <a:bodyPr/>
          <a:lstStyle/>
          <a:p>
            <a:r>
              <a:rPr lang="en-US" dirty="0" err="1">
                <a:ln w="18415" cmpd="sng">
                  <a:noFill/>
                  <a:prstDash val="solid"/>
                </a:ln>
              </a:rPr>
              <a:t>Comércio</a:t>
            </a:r>
            <a:r>
              <a:rPr lang="en-US" dirty="0">
                <a:ln w="18415" cmpd="sng">
                  <a:noFill/>
                  <a:prstDash val="solid"/>
                </a:ln>
              </a:rPr>
              <a:t> com </a:t>
            </a:r>
            <a:r>
              <a:rPr lang="en-US" dirty="0" err="1">
                <a:ln w="18415" cmpd="sng">
                  <a:noFill/>
                  <a:prstDash val="solid"/>
                </a:ln>
              </a:rPr>
              <a:t>não-Partes</a:t>
            </a:r>
            <a:endParaRPr lang="en-US" b="1" noProof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412776"/>
            <a:ext cx="8208913" cy="417646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PT" sz="32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Documentação comparável poderá ser aceite</a:t>
            </a:r>
          </a:p>
          <a:p>
            <a:pPr marL="0" lvl="1" indent="0">
              <a:buNone/>
            </a:pPr>
            <a:r>
              <a:rPr lang="pt-PT" sz="32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	</a:t>
            </a:r>
            <a:r>
              <a:rPr lang="pt-PT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- </a:t>
            </a:r>
            <a:r>
              <a:rPr lang="pt-PT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emitida </a:t>
            </a:r>
            <a:r>
              <a:rPr lang="pt-PT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pelas autoridades competentes</a:t>
            </a:r>
          </a:p>
          <a:p>
            <a:pPr marL="0" lvl="1" indent="0">
              <a:buNone/>
            </a:pPr>
            <a:r>
              <a:rPr lang="pt-PT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	- em conformidade com os requisitos de licenças 	e certificados da CITES</a:t>
            </a:r>
            <a:endParaRPr lang="pt-PT" sz="3200" dirty="0">
              <a:ln w="18415" cmpd="sng">
                <a:noFill/>
                <a:prstDash val="solid"/>
              </a:ln>
              <a:solidFill>
                <a:prstClr val="black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PT" sz="32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Detalhes das autoridades competentes e das instituições científicas devem ser incluídas na página Web da CITES</a:t>
            </a:r>
            <a:endParaRPr lang="en-US" dirty="0">
              <a:ln w="18415" cmpd="sng">
                <a:noFill/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Colaboração e </a:t>
            </a:r>
            <a:r>
              <a:rPr lang="pt-PT" dirty="0" smtClean="0"/>
              <a:t>cooperação são </a:t>
            </a:r>
            <a:r>
              <a:rPr lang="pt-PT" dirty="0"/>
              <a:t>essenciais à implementação da CITES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8424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>
                <a:ln w="18415" cmpd="sng">
                  <a:noFill/>
                  <a:prstDash val="solid"/>
                </a:ln>
              </a:rPr>
              <a:t>Os parceiros nacionais incluem:</a:t>
            </a:r>
          </a:p>
          <a:p>
            <a:pPr marL="0" indent="0">
              <a:buNone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- Autoridade(s) </a:t>
            </a:r>
            <a:r>
              <a:rPr lang="pt-PT" sz="2800" dirty="0">
                <a:ln w="18415" cmpd="sng">
                  <a:noFill/>
                  <a:prstDash val="solid"/>
                </a:ln>
              </a:rPr>
              <a:t>CITES</a:t>
            </a:r>
          </a:p>
          <a:p>
            <a:pPr marL="0" indent="0">
              <a:buNone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- </a:t>
            </a:r>
            <a:r>
              <a:rPr lang="pt-PT" sz="2800" dirty="0" err="1" smtClean="0">
                <a:ln w="18415" cmpd="sng">
                  <a:noFill/>
                  <a:prstDash val="solid"/>
                </a:ln>
              </a:rPr>
              <a:t>Setor</a:t>
            </a:r>
            <a:r>
              <a:rPr lang="pt-PT" sz="2800" dirty="0" smtClean="0">
                <a:ln w="18415" cmpd="sng">
                  <a:noFill/>
                  <a:prstDash val="solid"/>
                </a:ln>
              </a:rPr>
              <a:t> </a:t>
            </a:r>
            <a:r>
              <a:rPr lang="pt-PT" sz="2800" dirty="0">
                <a:ln w="18415" cmpd="sng">
                  <a:noFill/>
                  <a:prstDash val="solid"/>
                </a:ln>
              </a:rPr>
              <a:t>de recursos naturais (pesca, silvicultura, etc.)</a:t>
            </a:r>
          </a:p>
          <a:p>
            <a:pPr>
              <a:buFontTx/>
              <a:buChar char="-"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Negócios </a:t>
            </a:r>
            <a:r>
              <a:rPr lang="pt-PT" sz="2800" dirty="0">
                <a:ln w="18415" cmpd="sng">
                  <a:noFill/>
                  <a:prstDash val="solid"/>
                </a:ln>
              </a:rPr>
              <a:t>(comerciantes, </a:t>
            </a:r>
            <a:r>
              <a:rPr lang="pt-PT" sz="2800" dirty="0" smtClean="0">
                <a:ln w="18415" cmpd="sng">
                  <a:noFill/>
                  <a:prstDash val="solid"/>
                </a:ln>
              </a:rPr>
              <a:t>grossistas/distribuidores, </a:t>
            </a:r>
            <a:r>
              <a:rPr lang="pt-PT" sz="2800" dirty="0">
                <a:ln w="18415" cmpd="sng">
                  <a:noFill/>
                  <a:prstDash val="solid"/>
                </a:ln>
              </a:rPr>
              <a:t>transporte, etc</a:t>
            </a:r>
            <a:r>
              <a:rPr lang="pt-PT" sz="2800" dirty="0" smtClean="0">
                <a:ln w="18415" cmpd="sng">
                  <a:noFill/>
                  <a:prstDash val="solid"/>
                </a:ln>
              </a:rPr>
              <a:t>.)</a:t>
            </a:r>
          </a:p>
          <a:p>
            <a:pPr>
              <a:buFontTx/>
              <a:buChar char="-"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Alfândega(s)</a:t>
            </a:r>
            <a:endParaRPr lang="pt-PT" sz="2800" dirty="0">
              <a:ln w="18415" cmpd="sng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- Entidades policiais</a:t>
            </a:r>
            <a:endParaRPr lang="pt-PT" sz="2800" dirty="0">
              <a:ln w="18415" cmpd="sng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- Entidades judiciais</a:t>
            </a:r>
            <a:endParaRPr lang="pt-PT" sz="2800" dirty="0">
              <a:ln w="18415" cmpd="sng">
                <a:noFill/>
                <a:prstDash val="solid"/>
              </a:ln>
            </a:endParaRPr>
          </a:p>
          <a:p>
            <a:pPr marL="0" indent="0">
              <a:buNone/>
            </a:pPr>
            <a:r>
              <a:rPr lang="pt-PT" sz="2800" dirty="0" smtClean="0">
                <a:ln w="18415" cmpd="sng">
                  <a:noFill/>
                  <a:prstDash val="solid"/>
                </a:ln>
              </a:rPr>
              <a:t>- outros</a:t>
            </a:r>
            <a:endParaRPr lang="pt-PT" sz="2800" dirty="0">
              <a:ln w="18415" cmpd="sng">
                <a:noFill/>
                <a:prstDash val="solid"/>
              </a:ln>
            </a:endParaRPr>
          </a:p>
          <a:p>
            <a:pPr marL="0" indent="0">
              <a:buNone/>
            </a:pPr>
            <a:endParaRPr lang="en-US" sz="3000" noProof="0" dirty="0"/>
          </a:p>
        </p:txBody>
      </p:sp>
    </p:spTree>
    <p:extLst>
      <p:ext uri="{BB962C8B-B14F-4D97-AF65-F5344CB8AC3E}">
        <p14:creationId xmlns:p14="http://schemas.microsoft.com/office/powerpoint/2010/main" val="35896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12A87-8815-467D-BDF5-A8A5631E65F4}" type="slidenum">
              <a:rPr lang="en-US"/>
              <a:pPr/>
              <a:t>19</a:t>
            </a:fld>
            <a:endParaRPr lang="en-US"/>
          </a:p>
        </p:txBody>
      </p:sp>
      <p:pic>
        <p:nvPicPr>
          <p:cNvPr id="381954" name="Picture 2" descr="tus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20455"/>
            <a:ext cx="192881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5" name="Picture 3" descr="tusker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34744"/>
            <a:ext cx="190023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6" name="Picture 4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4339432"/>
            <a:ext cx="64135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7" name="Picture 5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4" y="3750469"/>
            <a:ext cx="155575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8" name="Picture 6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08" y="3563910"/>
            <a:ext cx="14351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9" name="Picture 7" descr="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4210844"/>
            <a:ext cx="1019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0" name="Picture 8" descr="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3872707"/>
            <a:ext cx="798512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61" name="Rectangle 9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7504" y="1628799"/>
            <a:ext cx="9073008" cy="2582045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 err="1">
                <a:ln w="18415" cmpd="sng">
                  <a:noFill/>
                  <a:prstDash val="solid"/>
                </a:ln>
              </a:rPr>
              <a:t>Obrigada</a:t>
            </a:r>
            <a:r>
              <a:rPr lang="en-US" sz="4000" dirty="0">
                <a:ln w="18415" cmpd="sng">
                  <a:noFill/>
                  <a:prstDash val="solid"/>
                </a:ln>
              </a:rPr>
              <a:t> pela </a:t>
            </a:r>
            <a:r>
              <a:rPr lang="en-US" sz="4000" dirty="0" err="1">
                <a:ln w="18415" cmpd="sng">
                  <a:noFill/>
                  <a:prstDash val="solid"/>
                </a:ln>
              </a:rPr>
              <a:t>vossa</a:t>
            </a:r>
            <a:r>
              <a:rPr lang="en-US" sz="4000" dirty="0">
                <a:ln w="18415" cmpd="sng">
                  <a:noFill/>
                  <a:prstDash val="solid"/>
                </a:ln>
              </a:rPr>
              <a:t> </a:t>
            </a:r>
            <a:r>
              <a:rPr lang="en-US" sz="4000" dirty="0" err="1">
                <a:ln w="18415" cmpd="sng">
                  <a:noFill/>
                  <a:prstDash val="solid"/>
                </a:ln>
              </a:rPr>
              <a:t>atenção</a:t>
            </a:r>
            <a:r>
              <a:rPr lang="en-US" sz="4000" dirty="0">
                <a:ln w="18415" cmpd="sng">
                  <a:noFill/>
                  <a:prstDash val="solid"/>
                </a:ln>
              </a:rPr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pt-PT" sz="3200" i="1" dirty="0"/>
              <a:t>CITES e a FAO trabalham para o comércio internacional </a:t>
            </a:r>
            <a:r>
              <a:rPr lang="pt-PT" sz="3200" i="1" dirty="0" smtClean="0"/>
              <a:t>legal, </a:t>
            </a:r>
            <a:r>
              <a:rPr lang="pt-PT" sz="3200" i="1" dirty="0"/>
              <a:t>sustentável e </a:t>
            </a:r>
            <a:r>
              <a:rPr lang="pt-PT" sz="3200" i="1" dirty="0" err="1" smtClean="0"/>
              <a:t>rastreável</a:t>
            </a:r>
            <a:r>
              <a:rPr lang="pt-PT" sz="3200" i="1" dirty="0" smtClean="0"/>
              <a:t>, de </a:t>
            </a:r>
            <a:r>
              <a:rPr lang="pt-PT" sz="3200" i="1" dirty="0"/>
              <a:t>tubarões e raias, </a:t>
            </a:r>
            <a:r>
              <a:rPr lang="pt-PT" sz="3200" i="1" dirty="0" smtClean="0"/>
              <a:t>apoiadas </a:t>
            </a:r>
            <a:r>
              <a:rPr lang="pt-PT" sz="3200" i="1" dirty="0"/>
              <a:t>pela União Europeia</a:t>
            </a:r>
            <a:br>
              <a:rPr lang="pt-PT" sz="3200" i="1" dirty="0"/>
            </a:br>
            <a:r>
              <a:rPr lang="pt-PT" sz="3200" i="1" dirty="0"/>
              <a:t/>
            </a:r>
            <a:br>
              <a:rPr lang="pt-PT" sz="3200" i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746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Anexos</a:t>
            </a:r>
            <a:r>
              <a:rPr lang="fr-CH" dirty="0" smtClean="0"/>
              <a:t> CITES </a:t>
            </a:r>
            <a:r>
              <a:rPr lang="fr-CH" dirty="0"/>
              <a:t>e </a:t>
            </a:r>
            <a:r>
              <a:rPr lang="fr-CH" dirty="0" err="1" smtClean="0"/>
              <a:t>Tubarões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225"/>
            <a:ext cx="9144000" cy="39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nationalgeographic.com/wpf/media-live/photos/000/064/cache/great-white-up-close_6455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5730"/>
            <a:ext cx="2877739" cy="215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38" y="-171400"/>
            <a:ext cx="8229600" cy="1000967"/>
          </a:xfrm>
        </p:spPr>
        <p:txBody>
          <a:bodyPr>
            <a:normAutofit/>
          </a:bodyPr>
          <a:lstStyle/>
          <a:p>
            <a:r>
              <a:rPr lang="en-US" sz="4000" dirty="0" err="1"/>
              <a:t>Anexos</a:t>
            </a:r>
            <a:r>
              <a:rPr lang="en-US" sz="4000" dirty="0"/>
              <a:t> CITES</a:t>
            </a:r>
            <a:endParaRPr lang="en-U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8" y="690584"/>
            <a:ext cx="835292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Espécies* </a:t>
            </a:r>
            <a:r>
              <a:rPr lang="en-US" dirty="0" err="1"/>
              <a:t>reguladas</a:t>
            </a:r>
            <a:r>
              <a:rPr lang="en-US" dirty="0"/>
              <a:t> pela CITES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divididas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3 </a:t>
            </a:r>
            <a:r>
              <a:rPr lang="en-US" dirty="0" err="1"/>
              <a:t>Anexos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705" y="1484784"/>
            <a:ext cx="798286" cy="12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55000"/>
              </a:spcBef>
              <a:spcAft>
                <a:spcPct val="15000"/>
              </a:spcAft>
            </a:pPr>
            <a:r>
              <a:rPr lang="en-US" sz="9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705" y="2771901"/>
            <a:ext cx="1130905" cy="12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55000"/>
              </a:spcBef>
              <a:spcAft>
                <a:spcPct val="15000"/>
              </a:spcAft>
            </a:pPr>
            <a:r>
              <a:rPr lang="en-US" sz="94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II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9657" y="4099670"/>
            <a:ext cx="1862667" cy="12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55000"/>
              </a:spcBef>
              <a:spcAft>
                <a:spcPct val="15000"/>
              </a:spcAft>
            </a:pPr>
            <a:r>
              <a:rPr lang="en-US" sz="91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</a:rPr>
              <a:t>III</a:t>
            </a:r>
          </a:p>
        </p:txBody>
      </p:sp>
      <p:pic>
        <p:nvPicPr>
          <p:cNvPr id="6153" name="Picture 9" descr="http://blogs.du.edu/magazine/files/2011/08/Porbeagle-Shark-e13129220869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b="5521"/>
          <a:stretch/>
        </p:blipFill>
        <p:spPr bwMode="auto">
          <a:xfrm>
            <a:off x="5940152" y="3894112"/>
            <a:ext cx="2961034" cy="184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725602" y="6008048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 dirty="0"/>
              <a:t>* “Espécies" significa qualquer  espécie, subespécie ou populações geograficamente separadas”</a:t>
            </a:r>
          </a:p>
          <a:p>
            <a:endParaRPr lang="en-GB" sz="1600" dirty="0"/>
          </a:p>
        </p:txBody>
      </p:sp>
      <p:pic>
        <p:nvPicPr>
          <p:cNvPr id="11" name="Picture 12" descr="http://www.elasmodiver.com/Sharkive%20images/Green%20Sawfish%2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6808" r="6277" b="27968"/>
          <a:stretch/>
        </p:blipFill>
        <p:spPr bwMode="auto">
          <a:xfrm>
            <a:off x="5436096" y="1628800"/>
            <a:ext cx="3240000" cy="187220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9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279F-33D6-43A4-9904-4E9B73A82E99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18" y="0"/>
            <a:ext cx="9173242" cy="1008112"/>
          </a:xfrm>
        </p:spPr>
        <p:txBody>
          <a:bodyPr>
            <a:normAutofit/>
          </a:bodyPr>
          <a:lstStyle/>
          <a:p>
            <a:r>
              <a:rPr lang="en-US" sz="4000" dirty="0">
                <a:ln w="18415" cmpd="sng">
                  <a:noFill/>
                  <a:prstDash val="solid"/>
                </a:ln>
              </a:rPr>
              <a:t>CITES </a:t>
            </a:r>
            <a:r>
              <a:rPr lang="en-US" sz="4000" dirty="0" err="1">
                <a:ln w="18415" cmpd="sng">
                  <a:noFill/>
                  <a:prstDash val="solid"/>
                </a:ln>
              </a:rPr>
              <a:t>Anexo</a:t>
            </a:r>
            <a:r>
              <a:rPr lang="en-US" sz="4000" dirty="0">
                <a:ln w="18415" cmpd="sng">
                  <a:noFill/>
                  <a:prstDash val="solid"/>
                </a:ln>
              </a:rPr>
              <a:t> I</a:t>
            </a:r>
            <a:endParaRPr lang="en-US" sz="4000" b="1" noProof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4309939"/>
          </a:xfrm>
        </p:spPr>
        <p:txBody>
          <a:bodyPr>
            <a:normAutofit/>
          </a:bodyPr>
          <a:lstStyle/>
          <a:p>
            <a:r>
              <a:rPr lang="pt-PT" sz="2800" dirty="0"/>
              <a:t>Espécies ameaçadas de extinção, que são, ou podem vir a ser </a:t>
            </a:r>
            <a:r>
              <a:rPr lang="pt-PT" sz="2800" dirty="0" err="1"/>
              <a:t>afetadas</a:t>
            </a:r>
            <a:r>
              <a:rPr lang="pt-PT" sz="2800" dirty="0"/>
              <a:t> pelo comércio</a:t>
            </a:r>
          </a:p>
          <a:p>
            <a:r>
              <a:rPr lang="pt-PT" sz="2800" dirty="0"/>
              <a:t>Comércio Internacional de espécimes selvagens é proibido na generalidade</a:t>
            </a:r>
          </a:p>
          <a:p>
            <a:r>
              <a:rPr lang="pt-PT" sz="2800" dirty="0"/>
              <a:t>3% de todas as </a:t>
            </a:r>
            <a:r>
              <a:rPr lang="pt-PT" sz="2800" dirty="0" smtClean="0"/>
              <a:t>espécies </a:t>
            </a:r>
            <a:r>
              <a:rPr lang="pt-PT" sz="2800" dirty="0"/>
              <a:t>listadas (decidido na Conferência das Partes)</a:t>
            </a:r>
          </a:p>
        </p:txBody>
      </p:sp>
      <p:pic>
        <p:nvPicPr>
          <p:cNvPr id="11" name="Picture 12" descr="http://www.elasmodiver.com/Sharkive%20images/Green%20Sawfish%2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6808" r="6277" b="27968"/>
          <a:stretch/>
        </p:blipFill>
        <p:spPr bwMode="auto">
          <a:xfrm>
            <a:off x="2051720" y="3769321"/>
            <a:ext cx="5459591" cy="23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58187" y="6146140"/>
            <a:ext cx="545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 err="1"/>
              <a:t>Tubarão-serra</a:t>
            </a:r>
            <a:r>
              <a:rPr lang="en-GB" sz="2800" dirty="0"/>
              <a:t>: </a:t>
            </a:r>
            <a:r>
              <a:rPr lang="en-GB" sz="2800" i="1" dirty="0" err="1"/>
              <a:t>Pristidae</a:t>
            </a:r>
            <a:r>
              <a:rPr lang="en-GB" sz="2800" i="1" dirty="0"/>
              <a:t> </a:t>
            </a:r>
            <a:r>
              <a:rPr lang="en-GB" sz="2800" dirty="0"/>
              <a:t>spp.</a:t>
            </a:r>
          </a:p>
        </p:txBody>
      </p:sp>
    </p:spTree>
    <p:extLst>
      <p:ext uri="{BB962C8B-B14F-4D97-AF65-F5344CB8AC3E}">
        <p14:creationId xmlns:p14="http://schemas.microsoft.com/office/powerpoint/2010/main" val="14087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6583"/>
          </a:xfrm>
        </p:spPr>
        <p:txBody>
          <a:bodyPr>
            <a:normAutofit/>
          </a:bodyPr>
          <a:lstStyle/>
          <a:p>
            <a:r>
              <a:rPr lang="en-US" sz="4000" dirty="0" err="1"/>
              <a:t>Anexo</a:t>
            </a:r>
            <a:r>
              <a:rPr lang="en-US" sz="4000" dirty="0"/>
              <a:t> </a:t>
            </a:r>
            <a:r>
              <a:rPr lang="en-US" sz="4000" dirty="0" smtClean="0"/>
              <a:t>II CITES</a:t>
            </a:r>
            <a:endParaRPr lang="en-US" sz="40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4464496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pt-PT" dirty="0">
                <a:ln w="18415" cmpd="sng">
                  <a:noFill/>
                  <a:prstDash val="solid"/>
                </a:ln>
              </a:rPr>
              <a:t>Espécies não necessariamente ameaçadas de extinção, mas </a:t>
            </a:r>
            <a:r>
              <a:rPr lang="pt-PT" dirty="0" smtClean="0">
                <a:ln w="18415" cmpd="sng">
                  <a:noFill/>
                  <a:prstDash val="solid"/>
                </a:ln>
              </a:rPr>
              <a:t>que o podem tornar-se, </a:t>
            </a:r>
            <a:r>
              <a:rPr lang="pt-PT" dirty="0">
                <a:ln w="18415" cmpd="sng">
                  <a:noFill/>
                  <a:prstDash val="solid"/>
                </a:ln>
              </a:rPr>
              <a:t>a menos que o comércio seja estritamente regulamentado para evitar uma exploração incompatível com a sua sobrevivência</a:t>
            </a:r>
          </a:p>
          <a:p>
            <a:pPr marL="342900" lvl="1" indent="-342900">
              <a:buFont typeface="Arial" charset="0"/>
              <a:buChar char="•"/>
            </a:pPr>
            <a:r>
              <a:rPr lang="pt-PT" dirty="0">
                <a:ln w="18415" cmpd="sng">
                  <a:noFill/>
                  <a:prstDash val="solid"/>
                </a:ln>
              </a:rPr>
              <a:t>Além disso, </a:t>
            </a:r>
            <a:r>
              <a:rPr lang="pt-PT" dirty="0" smtClean="0">
                <a:ln w="18415" cmpd="sng">
                  <a:noFill/>
                  <a:prstDash val="solid"/>
                </a:ln>
              </a:rPr>
              <a:t>estão incluídas espécies </a:t>
            </a:r>
            <a:r>
              <a:rPr lang="pt-PT" dirty="0">
                <a:ln w="18415" cmpd="sng">
                  <a:noFill/>
                  <a:prstDash val="solid"/>
                </a:ln>
              </a:rPr>
              <a:t>que se assemelham a espécies já incluídas no anexo II</a:t>
            </a:r>
          </a:p>
          <a:p>
            <a:pPr marL="342900" lvl="1" indent="-342900">
              <a:buFont typeface="Arial" charset="0"/>
              <a:buChar char="•"/>
            </a:pPr>
            <a:r>
              <a:rPr lang="pt-PT" dirty="0">
                <a:ln w="18415" cmpd="sng">
                  <a:noFill/>
                  <a:prstDash val="solid"/>
                </a:ln>
              </a:rPr>
              <a:t>Comércio internacional é permitido mas regulamentado</a:t>
            </a:r>
          </a:p>
          <a:p>
            <a:pPr marL="342900" lvl="1" indent="-342900">
              <a:buFont typeface="Arial" charset="0"/>
              <a:buChar char="•"/>
            </a:pPr>
            <a:r>
              <a:rPr lang="pt-PT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96%</a:t>
            </a:r>
            <a:r>
              <a:rPr lang="pt-PT" dirty="0">
                <a:ln w="18415" cmpd="sng">
                  <a:noFill/>
                  <a:prstDash val="solid"/>
                </a:ln>
              </a:rPr>
              <a:t> de todos os anúncios (decide a Conferência das Partes)</a:t>
            </a:r>
            <a:endParaRPr lang="en-US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2848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0"/>
            <a:ext cx="609600" cy="457200"/>
          </a:xfrm>
        </p:spPr>
        <p:txBody>
          <a:bodyPr/>
          <a:lstStyle/>
          <a:p>
            <a:fld id="{5EFDA739-5D9F-4C48-841A-A9E70211A73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7463"/>
            <a:ext cx="9188450" cy="5619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dirty="0" err="1" smtClean="0"/>
              <a:t>Tubarões</a:t>
            </a:r>
            <a:r>
              <a:rPr lang="en-GB" altLang="en-US" sz="2800" dirty="0" smtClean="0"/>
              <a:t>/</a:t>
            </a:r>
            <a:r>
              <a:rPr lang="en-GB" altLang="en-US" sz="2800" dirty="0" err="1" smtClean="0"/>
              <a:t>Raias</a:t>
            </a:r>
            <a:r>
              <a:rPr lang="en-GB" altLang="en-US" sz="2800" dirty="0" smtClean="0"/>
              <a:t> Manta </a:t>
            </a:r>
            <a:r>
              <a:rPr lang="en-GB" altLang="en-US" sz="2800" dirty="0"/>
              <a:t>no </a:t>
            </a:r>
            <a:r>
              <a:rPr lang="fr-CH" altLang="en-US" sz="2800" dirty="0" err="1"/>
              <a:t>Anexo</a:t>
            </a:r>
            <a:r>
              <a:rPr lang="fr-CH" altLang="en-US" sz="2800" dirty="0"/>
              <a:t> II</a:t>
            </a:r>
            <a:endParaRPr lang="en-GB" altLang="en-US" sz="2800" dirty="0"/>
          </a:p>
        </p:txBody>
      </p:sp>
      <p:pic>
        <p:nvPicPr>
          <p:cNvPr id="27" name="Picture 14" descr="http://www.costarica-scuba.com/wp-content/uploads/2012/10/Mobula-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12431" r="28645" b="4784"/>
          <a:stretch>
            <a:fillRect/>
          </a:stretch>
        </p:blipFill>
        <p:spPr bwMode="auto">
          <a:xfrm>
            <a:off x="6515100" y="3445442"/>
            <a:ext cx="2362200" cy="18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65111" y="623888"/>
            <a:ext cx="2622551" cy="2288062"/>
            <a:chOff x="244246" y="770808"/>
            <a:chExt cx="2622551" cy="2288062"/>
          </a:xfrm>
        </p:grpSpPr>
        <p:pic>
          <p:nvPicPr>
            <p:cNvPr id="37" name="Picture 8" descr="http://www.pacificsharks.org/img/Basking-Shar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9" t="2985" r="5559" b="3484"/>
            <a:stretch>
              <a:fillRect/>
            </a:stretch>
          </p:blipFill>
          <p:spPr bwMode="auto">
            <a:xfrm>
              <a:off x="393473" y="770808"/>
              <a:ext cx="2349728" cy="166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44246" y="2417520"/>
              <a:ext cx="2622551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Cetorhinus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maximus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tubarão-frade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76177" y="5306563"/>
            <a:ext cx="2509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800" i="1" dirty="0">
                <a:effectLst/>
                <a:latin typeface="Calibri" pitchFamily="34" charset="0"/>
                <a:cs typeface="Arial" charset="0"/>
              </a:rPr>
              <a:t>Manta </a:t>
            </a:r>
            <a:r>
              <a:rPr lang="en-GB" altLang="en-US" sz="1800" dirty="0">
                <a:effectLst/>
                <a:latin typeface="Calibri" pitchFamily="34" charset="0"/>
                <a:cs typeface="Arial" charset="0"/>
              </a:rPr>
              <a:t>spp</a:t>
            </a:r>
            <a:r>
              <a:rPr lang="en-GB" altLang="en-US" sz="1800" dirty="0" smtClean="0">
                <a:effectLst/>
                <a:latin typeface="Calibri" pitchFamily="34" charset="0"/>
                <a:cs typeface="Arial" charset="0"/>
              </a:rPr>
              <a:t>. </a:t>
            </a:r>
          </a:p>
          <a:p>
            <a:pPr algn="ctr"/>
            <a:r>
              <a:rPr lang="en-GB" altLang="en-US" sz="1800" dirty="0" smtClean="0">
                <a:effectLst/>
                <a:latin typeface="Calibri" pitchFamily="34" charset="0"/>
                <a:cs typeface="Arial" charset="0"/>
              </a:rPr>
              <a:t>(</a:t>
            </a:r>
            <a:r>
              <a:rPr lang="en-GB" altLang="en-US" sz="1800" dirty="0" err="1" smtClean="0">
                <a:effectLst/>
                <a:latin typeface="Calibri" pitchFamily="34" charset="0"/>
                <a:cs typeface="Arial" charset="0"/>
              </a:rPr>
              <a:t>Raia</a:t>
            </a:r>
            <a:r>
              <a:rPr lang="en-GB" altLang="en-US" sz="1800" dirty="0" smtClean="0">
                <a:effectLst/>
                <a:latin typeface="Calibri" pitchFamily="34" charset="0"/>
                <a:cs typeface="Arial" charset="0"/>
              </a:rPr>
              <a:t> m</a:t>
            </a:r>
            <a:r>
              <a:rPr lang="en-GB" altLang="en-US" sz="1800" dirty="0" smtClean="0">
                <a:latin typeface="Calibri" pitchFamily="34" charset="0"/>
                <a:cs typeface="Arial" charset="0"/>
              </a:rPr>
              <a:t>anta</a:t>
            </a:r>
            <a:r>
              <a:rPr lang="en-GB" altLang="en-US" sz="1800" dirty="0" smtClean="0">
                <a:effectLst/>
                <a:latin typeface="Calibri" pitchFamily="34" charset="0"/>
                <a:cs typeface="Arial" charset="0"/>
              </a:rPr>
              <a:t>)</a:t>
            </a:r>
            <a:endParaRPr lang="en-GB" altLang="en-US" sz="1800" dirty="0">
              <a:effectLst/>
              <a:latin typeface="Calibri" pitchFamily="34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37502" y="814713"/>
            <a:ext cx="2997200" cy="2608719"/>
            <a:chOff x="6326529" y="990600"/>
            <a:chExt cx="2997200" cy="2608719"/>
          </a:xfrm>
        </p:grpSpPr>
        <p:pic>
          <p:nvPicPr>
            <p:cNvPr id="41" name="Picture 6" descr="http://31.media.tumblr.com/tumblr_lw63xrzuPm1r62u4to1_5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1" t="475" r="15434" b="19846"/>
            <a:stretch>
              <a:fillRect/>
            </a:stretch>
          </p:blipFill>
          <p:spPr bwMode="auto">
            <a:xfrm>
              <a:off x="6613334" y="990600"/>
              <a:ext cx="242359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326529" y="2683331"/>
              <a:ext cx="2997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Sphyrna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lewini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>, </a:t>
              </a:r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S.mokarran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>, </a:t>
              </a:r>
              <a:b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S.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zygaena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  <a:t/>
              </a:r>
              <a:br>
                <a:rPr lang="en-GB" altLang="en-US" sz="1800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tubarões-martelo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)</a:t>
              </a:r>
              <a:endParaRPr lang="en-GB" altLang="en-US" sz="1800" i="1" dirty="0">
                <a:effectLst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47647" y="5959813"/>
            <a:ext cx="289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PT" altLang="en-US" sz="1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Entrada em vigor adiada para 14 de </a:t>
            </a:r>
            <a:r>
              <a:rPr lang="pt-PT" altLang="en-US" sz="1800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setembro</a:t>
            </a:r>
            <a:r>
              <a:rPr lang="pt-PT" altLang="en-US" sz="18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de 2014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08464" y="3438155"/>
            <a:ext cx="3022260" cy="2152662"/>
            <a:chOff x="3342011" y="4248138"/>
            <a:chExt cx="3022260" cy="2152662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836269" y="5754469"/>
              <a:ext cx="20337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Lamna</a:t>
              </a:r>
              <a:r>
                <a:rPr lang="en-GB" altLang="en-US" sz="1800" i="1" dirty="0" smtClean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nasus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/>
              </a:r>
              <a:b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tubarão-sardo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" t="8624" b="14188"/>
            <a:stretch>
              <a:fillRect/>
            </a:stretch>
          </p:blipFill>
          <p:spPr bwMode="auto">
            <a:xfrm>
              <a:off x="3342011" y="4248138"/>
              <a:ext cx="3022260" cy="157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115637" y="814713"/>
            <a:ext cx="3386138" cy="2357200"/>
            <a:chOff x="3273425" y="975181"/>
            <a:chExt cx="3386138" cy="2357200"/>
          </a:xfrm>
        </p:grpSpPr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3273425" y="2686050"/>
              <a:ext cx="33861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Carcharhinus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longimanus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 (</a:t>
              </a:r>
              <a:r>
                <a:rPr lang="en-GB" altLang="en-US" sz="1800" dirty="0" err="1" smtClean="0">
                  <a:latin typeface="Calibri" pitchFamily="34" charset="0"/>
                  <a:cs typeface="Arial" charset="0"/>
                </a:rPr>
                <a:t>Tubarão-galha-branca-oceânico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9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487" y="975181"/>
              <a:ext cx="2572514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</p:grpSp>
      <p:sp>
        <p:nvSpPr>
          <p:cNvPr id="50" name="AutoShape 20" descr="data:image/jpeg;base64,/9j/4AAQSkZJRgABAQAAAQABAAD/2wCEAAkGBxQSEhUUEhQVFBIUFBQUFRQUFBQUFBUUFBQWFhQUFRQYHCggGBolHBQVITEhJSkrLi4uFx8zODMsNygtLisBCgoKDg0OGhAQGiwmICQsLCwsLCwsLCwsLCwsLCwsLCwsLCwsLCwsLCwsLCwsLCwsLCwsLCwsLCwsLCw3LCwsLP/AABEIAKgBLAMBIgACEQEDEQH/xAAbAAACAwEBAQAAAAAAAAAAAAABAgADBAUGB//EADkQAAEDAgQDBQcDAwUBAQAAAAEAAhEDIQQSMUEFUWEicYGRoQYTMrHB0fAUQlIVI+FicoKS8bIz/8QAGgEAAwEBAQEAAAAAAAAAAAAAAAECAwQFBv/EACMRAAICAQQDAQADAAAAAAAAAAABAhEDEiExQQQTUSIyQmH/2gAMAwEAAhEDEQA/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/zH0CuHspT3kf8Ab5/4WT8uBfpkeF90gcDnIB6+i9+72VoxMu6xJI8FZh+EUmHsx0Lmk/Wyyy+TGUaRccLTPkOMwBBMbFYgwtMja4X2zE8GpuzgspuLm8i094XkeJew7oLqRDv9JMOHmLrGM0W4nCoVMzQ4bjyO4TwlZwmvQPapuynWBmjrZW5V6OPIpI5JQaZUUE7mpFrZBJSkqFISgBpQJSylJVCGJQzJCkLkCsuzKEqjMiHIodlrXgXOgubxIGonZDMsuLqw08zYd2hIT51C3Y3wWPcgSqi5DOrJsMoylUCskdRLKkoAaUyRGUANKKRMkNDhOEKbZMC55DVd7h/s3Uc0VHyGTEC7ifkFnPJGG7ZcYOXBx6VIkgAEk6AAk+QXbwPs3Vf8XYtMOu89AwX84XY4fQp0wWsaBUF5NRjXHoRJce6yZ3E2A5KjSCTrBHiXSZ32XDk8tv8AijqjhXYmF9nA0A5Re39yXOnctawwPGV2cNwtjNRJGxy200Go81kpYqnTq3e5sGLCB/LTkZ8VveXT7xtTMyYDswi+0Fcc8knyzZRS4NlPCNH7T4OKvqU87RkMEWgkj13VVLHgEB2USOy4aGe49Cs3E8W4GJI7juOXNZbl7F+eQQbFuoPI8imbUI/dI5TdV0avvmE2FQCP93KfJcSrxLKcr7OBuemgJ+R8FSEehp4kEwbEbxccs3TqEH8QaCW1AAR+4X8e5ee4tjMobVY67bPG7Z36tPklPFm1qcQA8D6XHd8vBPTYaj0b6rX2MWiCOukFVVXxZ+ovO5A38F4Z3EXNDqUkEdppB1bPab1G47l0eB+0AcQyoZJsCbw6LeB0T00TqPRYus2AToYh4vHfzWWsxp+NrXjqAbc2lcH+qw51Mnsmcs7dEmH4m0y2Y1I5tI1b3bq0qJbOrX4PhnzEttIjXy0suFiuAgHsv7pGo6ELf/UwYkwfSeaqfjRMGPsd1tCc12RJJ9HJPA6x+EB3+0ifIrBisI9hh7XNPUEL1VHGi+YwRqQdjo8fVUcT412zo5sgOa4SLizgtV5Er3Rm8aPJFIu9V4hhiYqUw3q3/CprYLCuBy1i2dCCD6FbryI9oz9bOI8pSV1GcIkANqsdtJ7M+UqrEcFrNMZJnQtMgjpzWscsH2Q4SOaCi0o1qDmmHNLTycCPmqa4IFgdLmDATlNRVhGLbMeKr5nWmPtZbQ6y47dZXUa5Rh3seTYYuQJSEpcy3MrNMqSqwVMyuhWWqAqsOTAqRIeUwSAro8M4earw0vayb9o3McgAb96ic4wVyLjFy4MQW7CYIvI62ABlx7guzh8FQbTe9oFQ0wC73rZbBMWaCCtp4iyhTd7qmxrvdBxc1rpOfYAu5bLhyeZt+Tqh49bsDjRwbaeZrszwT2Zmebng+jVyMVxWuw+8a8up2EsJyQdsurSuWeNVqktzyNWh1hG4gmAqTx33TobFRr2AkWibg9YtuuJyb3Z0pJcHQxeIbUyuBIIlrjJdaxF9xE9VtxPEGuaIe5zqU0zmAGZhFoymZBsD1XkGYpwDgLNcZjlckR5qtz3Ekkm+vVKw2PolTiDKmGa4vDY7I0L5b/K0SLd4WPBcbDi6kNHtiASB7wDsuaLxcLwjqhAgEwrsLiC1wIsQQUmhnqKHEHxE/CdCTEHUd0/NepHHRXoZfhe0AsdvYxHyXzrEYvtkg6381ZRxh0mJM+Y/8RQj1VLjZaYmJm86TqreMY5tWiKoP9xhyVBzGkx4Lxtcuab6m91WeIkZgLhwEz8wqQjqv4ubSSRGU9WmyrwXEC1xbPPKTzFx+dVwy8qt1YgzeR9FaQmdbGY7tyDbUdNyPmko4wzIMbjvGi5dSpf1RpPN/wA1TaEekxuLLznGph1uZ+L1lVVMQcwd/KD/AMvyfNckYq0d/qq/1JiEJCO47Exp4TyOn2TnGFwnw8Rp+dFwxiynZjAJ5H5q0JnRxPETGu0eB2XMfjnGZPRB9cGVkqK6IbNGdz53gfnzVgwL97d/es+AnN6/nkuo/ELSMbM3KjO3BvGjo8d5gLZSxtdrcpqnLYxYwY1EiyyvxgVD6zj0VrEmS8lHTxPHMQW5XVnEDm1nziVhbxSqbZ3EcjDge8EXWVzOZPyUZUySQJ6bwtPRS4I9gMQ9s3EPm5EBpB2yxY9y1tpE6b9QuS6rmLjzJ8l0LkDew5HZPF2Eyyo0jUQqXO5KZ+evWVW5y6EjJs1AqSq5RlWQWArRhqWY3MN3cdB9+5Z216TA41SbNORo/c7YE7N3O+iyUOIO1Gs2JGg5AaBcfkeUoPSuTqwYdW74PWnh9OmaZLs1N+jg2CY55iMqetgGYd7ajXuqnMJZlAgESLgmAvPMruqNDXEuAMjp4Lq0MTUy5Y7Ntei8xzlJ3JnatMVSOtj3CgXtykjEsza2AJkNHdC8vieJVA63YtljoBC6mKfVrZWzJaYaAA0+MarGOGPeYIOsEzIBU0x6kcU1TqVgo0cr5HW3TRemf7P1ZjKfojQ4FVJjIfGwRpYaqOM1qsFIr1uH9mRYveB0aJ9StzeC4ZuoJ73H6KtBOo8J7uyGRfQWcOw38B5n7rnYz2aa4zTcAORn5oaCzx4plMKZXrKfssZ+MRa9+V7bJn+zBEQ4HnaO+EaQ1HmBThVFi9/xDhDHsAFnNFjzMRfvXJwfs46e3DRy1KpRJ1HmWYcusAT3Jzw2o8EtaTAvbyXvcHgGUh2RfmdU1SkFokKz5tUoEZCf3Ntz3Bt3tVdI3A7/AEXtq2BYKYESG5yJJ/dM+pK8B73K6eqT2Bbm0sVbwr2VmG5d6ErQ33BE+8AM6QQI3F0rQbnNcEAJXXpYKk+Q2oDyAWilgWs6u5/4VxRLZyqeCduIHMouwx3K6GJqLBUqrojExlITCtjNJAIjU/RWvLSJF9t/NZqwBIkA+Nvmgw5TLSRNiNiPFXHHKzOU0Ow8k0qoORL7rrjBIw1WElAuSOcgXKibKajYdI0N/ur2Gw1SkWS0XbCbFZaKnsaam4lpcgEhKGZbGVmoFMqi5SU6CwYmlmFtRp9k+DeHWIg8o0QBTNMGd1yeR4+vdcnRhz6NnwdrCcMdrA8SF6Hh2HDR2ocTtyXmMNxlzdbha28dauCWFx6OxZE+z1lOqxtw0DuF1jwOGa01CCS0nMM2rXGcwHMaLz540lPF+sKdI9R6mpVAWWrxIBecbxfMcrAXO8Y8/srKGHzkuqSYFpBFMW5b96T2KSs3v4uXEhgLtp0b57qr9PVqkNcSJNwyRbnmXQweCc8QBkBy9oWgXmCOcrvYHCNpiBrzOqjkukjn4LgbabRuQLnnC3UsEI1IPetTnpDVTSJsUUoSvchUrKipUVIktBSOqLPUrwqvfqkhWay9UV6sBUVMSAsNfFR3qkibH4sf7RAIzZTvF4lfN6zSL9fyF7PEV5Mz2oInkDr8gsGIpNkOIBIECdh3eKUoWNTopwj8IKTCXvFQAZxkk5t4/bC7FPF4Ws0NP6ckTJqsNN8D/UyASuBVhUigXbWSWEft/wAN9Ojg88te9uWTLXCDF7Z1t/XYdxPbqAdQw/IiVwnUWt18hCzPYCbCArhgk3sZzzR/sdqp7t7oZU7pEfWEo4cdjm1NhOmsrkBgGw8kaZDZgCTvAXVHDlj2jB5sb6Z2ncDfPadTb1e9rRpMTuVjfgXaS3wP2WVlOdA3rOQfNA4e82/4kfQql7l2iW8T6Zp/RO3LR0Jj5qPwbgASWAHSXtv4SsVekybD1lVCi3kFcfa/hMvUvpt92N3s/wC4RaWDV1N3TPf0WIUW/wAR5BEAK9OTtonVj6RaSP2mfAjynVVN+I9fmigWyRtCqnRFpsclK6yBPLT1QJVJsVUaEZSKAqyBiUS5LKkoAeVJSSpKVIdssFlZRgmDufFUtKtw+Gc/4RpuSGgeJKzlGLVGkJuzuYLBB/aMtIiCIBJBuTGq7eFc0a3Pp5LydKs6mLkHz+cQrhxUTexXlvC0z0FmTPbNxwVn9QHNeLp8SndamY0c0vWVrPTv4gOapfjgV512Ob0VL8dOiegWo9E/HDmqHY9efOJ5lI7GgKtAnI9AcSqauOAXnK3EuqzvxhO/2VKBDmju1uIRv4/YLI+uTqYXKOKP5dL+oKv1sh5EdU1wNFmrV51Kwmo4qt87yqWJsiWVI1ms0aqmpiibCwVARlbxwLsyeZvgk81YzFN0LWkjeSCfoqalMnu3SU6YnkJueSHzpihJbWy5zgdNNkEXgCC2d7mIMckhcSTP2C0jJvkhouaHOgAF0SQBJgbmylSi5oBIIB0J0Mawq2O6x1T1KxsJJy2Bkw0TPZQ+dhpfSoqShKCskaVEoRQAUEJUlAUGVFGhaG4F/KO8gJOSXI0iqUzQfoq5TB3Wyp30SkPHh32S5glIQyqf0P8AJZKBKUBSVSEWNKDuqWU7arhofqpY0LARlX4WuC7+40EHU3b/APKqqhv7T4fZJNXuVT6YMyIf+Sq5QlNxXwm39Lsx5+qGZxkhxy7dRzWeqdBz+W6Z9Sy5cy/VI6MbdWxnVD/JLJJifMmPFUgyfqrYThjbJlOi5uHA/c0+M+ihbCqUlbxhRm3Y8p6Lm5u1JbuAYJ8dlndU5CeuyqLylLIuECgzY+rewjlCQmepVTAdyiUJN9AzRSqN0LSCdCHW8QQkqO2BtyHNI2pHUfmiJeMtgc068h0Cl2ikkyzDscZy8oO1vFLTaCHEnQCBzcSBHdEnwWU1OZUp1JMDTcqXkpWytF8Fxftt53+imZZi90nkrA4q4TTV0S4tF7KxBBIDgNiLHpZWVnsIkAgkxGaYA7xdZlJVtCshcjmUH/iEoXIBlQlLKKYiKSoggC+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/Y+ivfhqDx/aqEO/i8EeH4VyXOBNrdP8oZk9N8bCv6W16RYYdr3gjzVZKheeZ80A76q7dCpFVWpBudreajJdcac9PJPCYulY+pt2y9SogUlBRbmYZRSIygKI69pty2UACiaLdbR9VOlLhFW3yCUEzKkbStD8Qwj4BpsIg983RqfwKMiUsJFzA2G5+yKCmcdSqxxdAFId56WUIRQJUrGojtsLY39PsohmQBVpVwDGRBSSrsJi/duzD4gDl0s7Y3TcqQlGxHMjWxQlB9Yuu52Y8zqgClF7blNBlRKiqJCillWUq2XSJ5qZOhpfSxmFebxA6kBH9NzICp96dL+a0UiyO2Dm3uAsZTkuS1GLFweKdTeHss5sxruCCLX0JFl0R7RVoI7BzNcySHE5XZgRJdezz8U7bqKLeUIy5RCk1wLU4/VP8RYgQCSJyzckk/ANT6WTN9oq2YnLTcXEOcCwnM5uXITfUZRER1lRRZyxQ5opZJfTbh+PvI/uBogyAwlp/8Az92RIMgZeXOVhxnFSX5rO7LmEPBMseXOLSQbiXm9jYeMUWMUk+DSUmJ/WqkRDBOTNDYze7LTTm8CMgFotKyYrFOqEF0SGhoi1hMfNBRdKhFcIwcm+WUoSoorJJKhKiiBklSVFEASUVFEnwBYyg46NJ9Pmkc2FFFksjui3BJCypKii2IC0SYGqavRLPigeIPhbdFRc+XI4ukawgmmFzcrYBa7PB7JmAOfI/ZZ5RUWmPi2TIoxFQiw1+iqpUZuVFFjWubTNG9MVRoiNFCVFFtoSRnYwVDqUmUVEOKew06Ha0BNmUURxsgIpKiioQQUCVFEhBdU7MQNZnfuSeMqKLLlmjWx/9k="/>
          <p:cNvSpPr>
            <a:spLocks noChangeAspect="1" noChangeArrowheads="1"/>
          </p:cNvSpPr>
          <p:nvPr/>
        </p:nvSpPr>
        <p:spPr bwMode="auto">
          <a:xfrm>
            <a:off x="1746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-28688" y="4664304"/>
            <a:ext cx="3195638" cy="2193696"/>
            <a:chOff x="3463925" y="4162654"/>
            <a:chExt cx="3195638" cy="2193696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463925" y="5715000"/>
              <a:ext cx="31956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Carcharodon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i="1" dirty="0" err="1">
                  <a:effectLst/>
                  <a:latin typeface="Calibri" pitchFamily="34" charset="0"/>
                  <a:cs typeface="Arial" charset="0"/>
                </a:rPr>
                <a:t>carcharias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/>
              </a:r>
              <a:b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Grande 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tubarão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branco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) 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5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994" y="4162654"/>
              <a:ext cx="28575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-21771" y="2953324"/>
            <a:ext cx="3152775" cy="1735362"/>
            <a:chOff x="0" y="2715988"/>
            <a:chExt cx="3152775" cy="1735362"/>
          </a:xfrm>
        </p:grpSpPr>
        <p:pic>
          <p:nvPicPr>
            <p:cNvPr id="55" name="Picture 2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42" b="13894"/>
            <a:stretch/>
          </p:blipFill>
          <p:spPr bwMode="auto">
            <a:xfrm>
              <a:off x="0" y="2715988"/>
              <a:ext cx="3152775" cy="109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37494" y="3810000"/>
              <a:ext cx="1981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>Rhincodon </a:t>
              </a:r>
              <a:r>
                <a:rPr lang="en-GB" altLang="en-US" sz="1800" i="1" dirty="0" err="1" smtClean="0">
                  <a:effectLst/>
                  <a:latin typeface="Calibri" pitchFamily="34" charset="0"/>
                  <a:cs typeface="Arial" charset="0"/>
                </a:rPr>
                <a:t>typus</a:t>
              </a:r>
              <a: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  <a:t/>
              </a:r>
              <a:br>
                <a:rPr lang="en-GB" altLang="en-US" sz="1800" i="1" dirty="0">
                  <a:effectLst/>
                  <a:latin typeface="Calibri" pitchFamily="34" charset="0"/>
                  <a:cs typeface="Arial" charset="0"/>
                </a:rPr>
              </a:b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(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tubarão</a:t>
              </a:r>
              <a:r>
                <a:rPr lang="en-GB" altLang="en-US" sz="1800" dirty="0">
                  <a:latin typeface="Calibri" pitchFamily="34" charset="0"/>
                  <a:cs typeface="Arial" charset="0"/>
                </a:rPr>
                <a:t> </a:t>
              </a:r>
              <a:r>
                <a:rPr lang="en-GB" altLang="en-US" sz="1800" dirty="0" err="1">
                  <a:latin typeface="Calibri" pitchFamily="34" charset="0"/>
                  <a:cs typeface="Arial" charset="0"/>
                </a:rPr>
                <a:t>baleia</a:t>
              </a:r>
              <a:r>
                <a:rPr lang="en-GB" altLang="en-US" sz="1800" dirty="0" smtClean="0">
                  <a:effectLst/>
                  <a:latin typeface="Calibri" pitchFamily="34" charset="0"/>
                  <a:cs typeface="Arial" charset="0"/>
                </a:rPr>
                <a:t>)</a:t>
              </a:r>
              <a:endParaRPr lang="en-GB" altLang="en-US" sz="1800" dirty="0">
                <a:effectLst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 bwMode="auto">
          <a:xfrm>
            <a:off x="3131004" y="623888"/>
            <a:ext cx="6012996" cy="6189662"/>
          </a:xfrm>
          <a:prstGeom prst="roundRect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6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36" y="116632"/>
            <a:ext cx="8229600" cy="726583"/>
          </a:xfrm>
        </p:spPr>
        <p:txBody>
          <a:bodyPr>
            <a:normAutofit/>
          </a:bodyPr>
          <a:lstStyle/>
          <a:p>
            <a:r>
              <a:rPr lang="en-US" sz="4000" dirty="0"/>
              <a:t>CITES </a:t>
            </a:r>
            <a:r>
              <a:rPr lang="en-US" sz="4000" dirty="0" err="1"/>
              <a:t>Anexo</a:t>
            </a:r>
            <a:r>
              <a:rPr lang="en-US" sz="4000" dirty="0"/>
              <a:t> III</a:t>
            </a:r>
            <a:endParaRPr lang="en-US" sz="40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0" y="969179"/>
            <a:ext cx="8208912" cy="439248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PT" dirty="0">
                <a:ln w="18415" cmpd="sng">
                  <a:noFill/>
                  <a:prstDash val="solid"/>
                </a:ln>
              </a:rPr>
              <a:t>Espécies para as quais um país pede às Partes para ajudar com a sua </a:t>
            </a:r>
            <a:r>
              <a:rPr lang="pt-PT" dirty="0" err="1">
                <a:ln w="18415" cmpd="sng">
                  <a:noFill/>
                  <a:prstDash val="solid"/>
                </a:ln>
              </a:rPr>
              <a:t>proteção</a:t>
            </a:r>
            <a:endParaRPr lang="pt-PT" dirty="0">
              <a:ln w="18415" cmpd="sng">
                <a:noFill/>
                <a:prstDash val="solid"/>
              </a:ln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PT" dirty="0">
                <a:ln w="18415" cmpd="sng">
                  <a:noFill/>
                  <a:prstDash val="solid"/>
                </a:ln>
              </a:rPr>
              <a:t>É permitido o comércio internacional, mas regulamentado </a:t>
            </a:r>
            <a:r>
              <a:rPr lang="pt-PT" dirty="0" smtClean="0">
                <a:ln w="18415" cmpd="sng">
                  <a:noFill/>
                  <a:prstDash val="solid"/>
                </a:ln>
              </a:rPr>
              <a:t>(menos </a:t>
            </a:r>
            <a:r>
              <a:rPr lang="pt-PT" dirty="0">
                <a:ln w="18415" cmpd="sng">
                  <a:noFill/>
                  <a:prstDash val="solid"/>
                </a:ln>
              </a:rPr>
              <a:t>restritivo do que o </a:t>
            </a:r>
            <a:r>
              <a:rPr lang="pt-PT" dirty="0" smtClean="0">
                <a:ln w="18415" cmpd="sng">
                  <a:noFill/>
                  <a:prstDash val="solid"/>
                </a:ln>
              </a:rPr>
              <a:t>Anexo II</a:t>
            </a:r>
            <a:r>
              <a:rPr lang="pt-PT" dirty="0">
                <a:ln w="18415" cmpd="sng">
                  <a:noFill/>
                  <a:prstDash val="solid"/>
                </a:ln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PT" dirty="0">
                <a:ln w="18415" cmpd="sng">
                  <a:noFill/>
                  <a:prstDash val="solid"/>
                </a:ln>
              </a:rPr>
              <a:t>1% do comércio CITES (não é necessária nenhuma decisão </a:t>
            </a:r>
            <a:r>
              <a:rPr lang="pt-PT" dirty="0" err="1">
                <a:ln w="18415" cmpd="sng">
                  <a:noFill/>
                  <a:prstDash val="solid"/>
                </a:ln>
              </a:rPr>
              <a:t>CoP</a:t>
            </a:r>
            <a:r>
              <a:rPr lang="pt-PT" dirty="0">
                <a:ln w="18415" cmpd="sng">
                  <a:noFill/>
                  <a:prstDash val="solid"/>
                </a:ln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noProof="0" dirty="0" smtClean="0">
              <a:ln w="18415" cmpd="sng">
                <a:noFill/>
                <a:prstDash val="solid"/>
              </a:ln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3000" noProof="0" dirty="0" smtClean="0">
              <a:ln w="18415" cmpd="sng">
                <a:noFill/>
                <a:prstDash val="solid"/>
              </a:ln>
            </a:endParaRP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8625" b="14187"/>
          <a:stretch/>
        </p:blipFill>
        <p:spPr bwMode="auto">
          <a:xfrm>
            <a:off x="1255594" y="3776846"/>
            <a:ext cx="3650996" cy="157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cmsdata.iucn.org/img/original/scalloped_hammerhead2_sphyrna_lewini_simon_roger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8919" b="10021"/>
          <a:stretch/>
        </p:blipFill>
        <p:spPr bwMode="auto">
          <a:xfrm>
            <a:off x="5724128" y="3788314"/>
            <a:ext cx="2544620" cy="15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5593" y="5347250"/>
            <a:ext cx="36633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i="1" dirty="0" err="1" smtClean="0"/>
              <a:t>Lamna</a:t>
            </a:r>
            <a:r>
              <a:rPr lang="fr-CH" i="1" dirty="0" smtClean="0"/>
              <a:t> </a:t>
            </a:r>
            <a:r>
              <a:rPr lang="fr-CH" i="1" dirty="0" err="1" smtClean="0"/>
              <a:t>nasus</a:t>
            </a:r>
            <a:r>
              <a:rPr lang="fr-CH" i="1" dirty="0" smtClean="0"/>
              <a:t>* </a:t>
            </a:r>
          </a:p>
          <a:p>
            <a:pPr algn="ctr"/>
            <a:r>
              <a:rPr lang="en-GB" sz="1400" dirty="0" smtClean="0"/>
              <a:t>(</a:t>
            </a:r>
            <a:r>
              <a:rPr lang="pt-PT" sz="1400" dirty="0"/>
              <a:t>Bélgica, Chipre, Dinamarca, Estónia, Finlândia, França, Alemanha, Grécia, Irlanda, Itália, Letónia, Lituânia, Malta, Países Baixos, Polónia, Portugal, Eslovénia, Espanha, Suécia e Reino Unido da Grã-Bretanha e Irlanda do Norte</a:t>
            </a:r>
            <a:r>
              <a:rPr lang="en-GB" sz="1400" dirty="0" smtClean="0"/>
              <a:t>) 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5711784" y="5361667"/>
            <a:ext cx="2556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 err="1"/>
              <a:t>Sphyrna</a:t>
            </a:r>
            <a:r>
              <a:rPr lang="en-GB" i="1" dirty="0"/>
              <a:t> </a:t>
            </a:r>
            <a:r>
              <a:rPr lang="en-GB" i="1" dirty="0" err="1" smtClean="0"/>
              <a:t>lewini</a:t>
            </a:r>
            <a:r>
              <a:rPr lang="en-GB" i="1" dirty="0" smtClean="0"/>
              <a:t>*</a:t>
            </a:r>
          </a:p>
          <a:p>
            <a:pPr algn="ctr"/>
            <a:r>
              <a:rPr lang="en-GB" sz="1400" dirty="0"/>
              <a:t>(Costa Rica)</a:t>
            </a:r>
            <a:r>
              <a:rPr lang="fr-CH" sz="1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7636" y="6488668"/>
            <a:ext cx="3170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*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Até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14 </a:t>
            </a:r>
            <a:r>
              <a:rPr lang="en-US" b="1" dirty="0" err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setembro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de 2014 </a:t>
            </a:r>
          </a:p>
        </p:txBody>
      </p:sp>
    </p:spTree>
    <p:extLst>
      <p:ext uri="{BB962C8B-B14F-4D97-AF65-F5344CB8AC3E}">
        <p14:creationId xmlns:p14="http://schemas.microsoft.com/office/powerpoint/2010/main" val="1931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espécies</a:t>
            </a:r>
            <a:r>
              <a:rPr lang="en-US" dirty="0"/>
              <a:t> </a:t>
            </a:r>
            <a:r>
              <a:rPr lang="en-US" dirty="0" err="1"/>
              <a:t>marinhas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anexos</a:t>
            </a:r>
            <a:r>
              <a:rPr lang="en-US" dirty="0"/>
              <a:t> da CITES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Peixe Napoleão - Anexo II</a:t>
            </a:r>
          </a:p>
          <a:p>
            <a:pPr lvl="0"/>
            <a:r>
              <a:rPr lang="pt-PT" dirty="0"/>
              <a:t>Concha rainha - Anexo II</a:t>
            </a:r>
          </a:p>
          <a:p>
            <a:pPr lvl="0"/>
            <a:r>
              <a:rPr lang="pt-PT" dirty="0"/>
              <a:t>Conchas gigantes - Anexo II</a:t>
            </a:r>
          </a:p>
          <a:p>
            <a:pPr lvl="0"/>
            <a:r>
              <a:rPr lang="pt-PT" dirty="0"/>
              <a:t>Corais duros, corais negros -                          Anexo II</a:t>
            </a:r>
          </a:p>
          <a:p>
            <a:pPr lvl="0"/>
            <a:r>
              <a:rPr lang="pt-PT" dirty="0"/>
              <a:t>Enguia europeia - Anexo II</a:t>
            </a:r>
          </a:p>
          <a:p>
            <a:pPr lvl="0"/>
            <a:r>
              <a:rPr lang="pt-PT" dirty="0"/>
              <a:t>Esturjões – Anexos I &amp; II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866356"/>
            <a:ext cx="2038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15" y="105157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ombus_giga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/>
          <a:stretch>
            <a:fillRect/>
          </a:stretch>
        </p:blipFill>
        <p:spPr bwMode="auto">
          <a:xfrm>
            <a:off x="5580111" y="2862859"/>
            <a:ext cx="1382835" cy="21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aviardosen WWF J-Matijev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56" y="5229200"/>
            <a:ext cx="1772218" cy="117349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CoP16 (Bangkok, </a:t>
            </a:r>
            <a:r>
              <a:rPr lang="en-US" b="1" noProof="0" dirty="0" err="1" smtClean="0"/>
              <a:t>março</a:t>
            </a:r>
            <a:r>
              <a:rPr lang="en-US" b="1" noProof="0" dirty="0" smtClean="0"/>
              <a:t> 2013)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23312" cy="4093915"/>
          </a:xfrm>
        </p:spPr>
        <p:txBody>
          <a:bodyPr>
            <a:noAutofit/>
          </a:bodyPr>
          <a:lstStyle/>
          <a:p>
            <a:r>
              <a:rPr lang="pt-PT" sz="2800" dirty="0"/>
              <a:t>Cinco espécies de tubarões e </a:t>
            </a:r>
            <a:r>
              <a:rPr lang="pt-PT" sz="2800" dirty="0" smtClean="0"/>
              <a:t>todas as </a:t>
            </a:r>
            <a:r>
              <a:rPr lang="pt-PT" sz="2800" dirty="0"/>
              <a:t>raias </a:t>
            </a:r>
            <a:r>
              <a:rPr lang="pt-PT" sz="2800" dirty="0" smtClean="0"/>
              <a:t>manta foram </a:t>
            </a:r>
            <a:r>
              <a:rPr lang="pt-PT" sz="2800" dirty="0"/>
              <a:t>incluídas no anexo II</a:t>
            </a:r>
          </a:p>
          <a:p>
            <a:r>
              <a:rPr lang="pt-PT" sz="2800" dirty="0"/>
              <a:t>Entrada </a:t>
            </a:r>
            <a:r>
              <a:rPr lang="pt-PT" sz="2800" dirty="0" smtClean="0"/>
              <a:t>em vigor foi atrasada para </a:t>
            </a:r>
            <a:r>
              <a:rPr lang="pt-PT" sz="2800" b="1" dirty="0" smtClean="0">
                <a:solidFill>
                  <a:srgbClr val="FF0000"/>
                </a:solidFill>
              </a:rPr>
              <a:t>14 </a:t>
            </a:r>
            <a:r>
              <a:rPr lang="pt-PT" sz="2800" b="1" dirty="0">
                <a:solidFill>
                  <a:srgbClr val="FF0000"/>
                </a:solidFill>
              </a:rPr>
              <a:t>de </a:t>
            </a:r>
            <a:r>
              <a:rPr lang="pt-PT" sz="2800" b="1" dirty="0" err="1">
                <a:solidFill>
                  <a:srgbClr val="FF0000"/>
                </a:solidFill>
              </a:rPr>
              <a:t>setembro</a:t>
            </a:r>
            <a:r>
              <a:rPr lang="pt-PT" sz="2800" b="1" dirty="0">
                <a:solidFill>
                  <a:srgbClr val="FF0000"/>
                </a:solidFill>
              </a:rPr>
              <a:t> de 2014</a:t>
            </a:r>
          </a:p>
          <a:p>
            <a:pPr marL="0" indent="0">
              <a:buNone/>
            </a:pPr>
            <a:r>
              <a:rPr lang="pt-PT" sz="2800" dirty="0" smtClean="0"/>
              <a:t>	</a:t>
            </a:r>
            <a:r>
              <a:rPr lang="pt-PT" sz="2600" dirty="0" smtClean="0"/>
              <a:t>- de forma a resolver </a:t>
            </a:r>
            <a:r>
              <a:rPr lang="pt-PT" sz="2600" dirty="0"/>
              <a:t>problemas técnicos e </a:t>
            </a:r>
            <a:r>
              <a:rPr lang="pt-PT" sz="2600" dirty="0" smtClean="0"/>
              <a:t>	administrativos </a:t>
            </a:r>
            <a:r>
              <a:rPr lang="pt-PT" sz="2600" dirty="0"/>
              <a:t>relacionados com a sua </a:t>
            </a:r>
            <a:r>
              <a:rPr lang="pt-PT" sz="2600" dirty="0" smtClean="0"/>
              <a:t>implementação</a:t>
            </a:r>
            <a:endParaRPr lang="pt-PT" sz="2800" dirty="0"/>
          </a:p>
          <a:p>
            <a:r>
              <a:rPr lang="pt-PT" sz="2800" dirty="0"/>
              <a:t>UE contribuindo 1,2 milhões de euros na CITES para ajudar os países em desenvolvimento na sua implementação </a:t>
            </a:r>
            <a:r>
              <a:rPr lang="pt-PT" sz="2800" dirty="0" smtClean="0"/>
              <a:t>da inclusão </a:t>
            </a:r>
            <a:r>
              <a:rPr lang="pt-PT" sz="2800" dirty="0"/>
              <a:t>de tubarões e </a:t>
            </a:r>
            <a:r>
              <a:rPr lang="pt-PT" sz="2800" dirty="0" smtClean="0"/>
              <a:t>raias manta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9668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9789</TotalTime>
  <Words>1785</Words>
  <Application>Microsoft Office PowerPoint</Application>
  <PresentationFormat>Apresentação no Ecrã (4:3)</PresentationFormat>
  <Paragraphs>183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Office Theme</vt:lpstr>
      <vt:lpstr>CITES, Tubarões e Raias Manta</vt:lpstr>
      <vt:lpstr>Anexos CITES e Tubarões</vt:lpstr>
      <vt:lpstr>Anexos CITES</vt:lpstr>
      <vt:lpstr>CITES Anexo I</vt:lpstr>
      <vt:lpstr>Anexo II CITES</vt:lpstr>
      <vt:lpstr>Apresentação do PowerPoint</vt:lpstr>
      <vt:lpstr>CITES Anexo III</vt:lpstr>
      <vt:lpstr>Outras espécies marinhas nos anexos da CITES</vt:lpstr>
      <vt:lpstr>CoP16 (Bangkok, março 2013)</vt:lpstr>
      <vt:lpstr>Que tubarões e raias manta foram listados no anexo II na CoP16?</vt:lpstr>
      <vt:lpstr>Critérios de inclusão nos anexos da CITES dos novos tubarões e raias manta</vt:lpstr>
      <vt:lpstr>O que devem as Partes fazer até   14 set. 2014?</vt:lpstr>
      <vt:lpstr>O que devem as Partes fazer até   14 sep. 2014?</vt:lpstr>
      <vt:lpstr>Licenças e Certificados CITES</vt:lpstr>
      <vt:lpstr>Licenças e Certificados CITES</vt:lpstr>
      <vt:lpstr>Licenças e Certificados CITES</vt:lpstr>
      <vt:lpstr>Comércio com não-Partes</vt:lpstr>
      <vt:lpstr>Colaboração e cooperação são essenciais à implementação da CITES</vt:lpstr>
      <vt:lpstr>Obrigada pela vossa atenção!  CITES e a FAO trabalham para o comércio internacional legal, sustentável e rastreável, de tubarões e raias, apoiadas pela União Europeia    </vt:lpstr>
    </vt:vector>
  </TitlesOfParts>
  <Company>United Nations Office at Geneva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Shark Species and Manta Rays</dc:title>
  <dc:creator>SCHLINGEMANN</dc:creator>
  <cp:lastModifiedBy>Ana Gamboa Zuquete</cp:lastModifiedBy>
  <cp:revision>184</cp:revision>
  <cp:lastPrinted>2013-10-23T06:07:01Z</cp:lastPrinted>
  <dcterms:created xsi:type="dcterms:W3CDTF">2013-09-27T13:34:19Z</dcterms:created>
  <dcterms:modified xsi:type="dcterms:W3CDTF">2015-07-13T14:27:35Z</dcterms:modified>
</cp:coreProperties>
</file>