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7" r:id="rId2"/>
    <p:sldId id="348" r:id="rId3"/>
    <p:sldId id="366" r:id="rId4"/>
    <p:sldId id="350" r:id="rId5"/>
    <p:sldId id="351" r:id="rId6"/>
    <p:sldId id="356" r:id="rId7"/>
    <p:sldId id="352" r:id="rId8"/>
    <p:sldId id="353" r:id="rId9"/>
    <p:sldId id="354" r:id="rId10"/>
    <p:sldId id="355" r:id="rId11"/>
    <p:sldId id="364" r:id="rId12"/>
    <p:sldId id="365" r:id="rId13"/>
    <p:sldId id="363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0000FF"/>
    <a:srgbClr val="3333FF"/>
    <a:srgbClr val="6600CC"/>
    <a:srgbClr val="000066"/>
    <a:srgbClr val="00FFFF"/>
    <a:srgbClr val="660066"/>
    <a:srgbClr val="0000CC"/>
    <a:srgbClr val="33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 autoAdjust="0"/>
    <p:restoredTop sz="88777" autoAdjust="0"/>
  </p:normalViewPr>
  <p:slideViewPr>
    <p:cSldViewPr>
      <p:cViewPr>
        <p:scale>
          <a:sx n="70" d="100"/>
          <a:sy n="70" d="100"/>
        </p:scale>
        <p:origin x="-219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BF3A-010F-4302-927A-F74C4E643A62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2527-3878-413F-81E7-2AE45B4BA61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4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0F67-519F-4249-8A26-8DEF34A80D0C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54DDB-FBB2-41CD-AEDD-D6EA4BA1FB6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2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Note a importância do comércio internacional - suscita a potencial importância da CITES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F8BA8-B850-45A5-B41C-36C030FE65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Referir que, a sobre pesca impulsionada por mercados, incluindo os mercados internacionais, é a maior ameaça para as espécies aquáticas mais comercialmente exploradas.</a:t>
            </a: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6B87C-657A-40E8-920A-EE51B80FD7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4B3E1-866E-4CCC-83C3-8B41CBE3F66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z="1400" dirty="0" smtClean="0"/>
              <a:t>Houve um dramático crescimento no comércio internacional em termos de valor, que atingiu um recorde de 102 mil milhões de dólares em 2008, quase duplicando em dez anos.</a:t>
            </a:r>
          </a:p>
          <a:p>
            <a:pPr eaLnBrk="1" hangingPunct="1">
              <a:spcBef>
                <a:spcPct val="0"/>
              </a:spcBef>
            </a:pPr>
            <a:r>
              <a:rPr lang="pt-PT" sz="1400" dirty="0" smtClean="0"/>
              <a:t>É esperado um crescimento ainda maior, apesar da diminuição do crescimento do comércio devida à actual crise económica global e à volatilidade dos preços dos alimentos.</a:t>
            </a:r>
            <a:br>
              <a:rPr lang="pt-PT" sz="1400" dirty="0" smtClean="0"/>
            </a:br>
            <a:r>
              <a:rPr lang="pt-PT" sz="1400" dirty="0" smtClean="0"/>
              <a:t/>
            </a:r>
            <a:br>
              <a:rPr lang="pt-PT" sz="1400" dirty="0" smtClean="0"/>
            </a:br>
            <a:r>
              <a:rPr lang="pt-PT" sz="1400" dirty="0" smtClean="0"/>
              <a:t>Peixe tornou-se entre os alimentos mais negociados com quase 40% de toda a sua produção exportada neste</a:t>
            </a:r>
            <a:r>
              <a:rPr lang="pt-PT" sz="1400" baseline="0" dirty="0" smtClean="0"/>
              <a:t> momento</a:t>
            </a:r>
            <a:r>
              <a:rPr lang="pt-PT" sz="1400" dirty="0" smtClean="0"/>
              <a:t>- isso tem beneficiado especialmente os países em desenvolvimento que hoje são responsáveis por 55% das exportações mundiais de peixe destinados ao consumo humano.</a:t>
            </a:r>
            <a:br>
              <a:rPr lang="pt-PT" sz="1400" dirty="0" smtClean="0"/>
            </a:br>
            <a:r>
              <a:rPr lang="pt-PT" sz="1400" dirty="0" smtClean="0"/>
              <a:t/>
            </a:r>
            <a:br>
              <a:rPr lang="pt-PT" sz="1400" dirty="0" smtClean="0"/>
            </a:br>
            <a:r>
              <a:rPr lang="pt-PT" sz="1400" dirty="0" smtClean="0"/>
              <a:t>China continua a ser o maior exportador de peixe do mundo, com cerca de 10 mil milhões de dólares em valor de exportações.</a:t>
            </a:r>
          </a:p>
          <a:p>
            <a:pPr eaLnBrk="1" hangingPunct="1">
              <a:spcBef>
                <a:spcPct val="0"/>
              </a:spcBef>
            </a:pPr>
            <a:endParaRPr lang="en-GB" sz="1300" dirty="0" smtClean="0"/>
          </a:p>
          <a:p>
            <a:pPr eaLnBrk="1" hangingPunct="1">
              <a:spcBef>
                <a:spcPct val="0"/>
              </a:spcBef>
            </a:pPr>
            <a:endParaRPr lang="fr-FR" sz="1300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5C482-22BE-400D-B86B-FEDEB76D6F4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502" y="572161"/>
            <a:ext cx="6048672" cy="446526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sz="1400" dirty="0" smtClean="0"/>
              <a:t>Actualmente, o potencial global máximo de capturas da pesca selvagem nos oceanos foi alcançado, e outros benefícios e sustentabilidade da pesca só podem ser alcançados através de uma gestão das pescas mais prudente e eficaz, visando a manutenção total dos recursos da pesca explorados e a recuperação daqueles que são </a:t>
            </a:r>
            <a:r>
              <a:rPr lang="pt-PT" sz="1400" dirty="0" err="1" smtClean="0"/>
              <a:t>sobreexplorados</a:t>
            </a:r>
            <a:r>
              <a:rPr lang="pt-PT" sz="1400" dirty="0" smtClean="0"/>
              <a:t> ou estão esgotados.</a:t>
            </a:r>
            <a:br>
              <a:rPr lang="pt-PT" sz="1400" dirty="0" smtClean="0"/>
            </a:br>
            <a:r>
              <a:rPr lang="pt-PT" sz="1400" dirty="0" smtClean="0"/>
              <a:t/>
            </a:r>
            <a:br>
              <a:rPr lang="pt-PT" sz="1400" dirty="0" smtClean="0"/>
            </a:br>
            <a:r>
              <a:rPr lang="pt-PT" sz="1400" dirty="0" smtClean="0"/>
              <a:t>Como pode ser visto nesta figura:</a:t>
            </a:r>
            <a:br>
              <a:rPr lang="pt-PT" sz="1400" dirty="0" smtClean="0"/>
            </a:br>
            <a:r>
              <a:rPr lang="pt-PT" sz="1400" dirty="0" smtClean="0"/>
              <a:t/>
            </a:r>
            <a:br>
              <a:rPr lang="pt-PT" sz="1400" dirty="0" smtClean="0"/>
            </a:br>
            <a:r>
              <a:rPr lang="pt-PT" sz="1400" dirty="0" smtClean="0"/>
              <a:t>- O estado geral de exploração dos recursos haliêuticos do mundo marinho tem-se mantido relativamente estável ao longo da última década.</a:t>
            </a:r>
          </a:p>
          <a:p>
            <a:pPr eaLnBrk="1" hangingPunct="1">
              <a:spcBef>
                <a:spcPct val="0"/>
              </a:spcBef>
            </a:pPr>
            <a:r>
              <a:rPr lang="pt-PT" sz="1400" dirty="0" smtClean="0"/>
              <a:t>-</a:t>
            </a:r>
            <a:r>
              <a:rPr lang="pt-PT" sz="1400" baseline="0" dirty="0" smtClean="0"/>
              <a:t> </a:t>
            </a:r>
            <a:r>
              <a:rPr lang="pt-PT" sz="1400" dirty="0" smtClean="0"/>
              <a:t>A proporção total de stocks de peixes totalmente explorados (a linha azul no gráfico) mantém-se estável em cerca de 50%.</a:t>
            </a:r>
            <a:br>
              <a:rPr lang="pt-PT" sz="1400" dirty="0" smtClean="0"/>
            </a:br>
            <a:r>
              <a:rPr lang="pt-PT" sz="1400" dirty="0" smtClean="0"/>
              <a:t>- A proporção de stocks </a:t>
            </a:r>
            <a:r>
              <a:rPr lang="pt-PT" sz="1400" dirty="0" err="1" smtClean="0"/>
              <a:t>subexplorados</a:t>
            </a:r>
            <a:r>
              <a:rPr lang="pt-PT" sz="1400" dirty="0" smtClean="0"/>
              <a:t> e moderadamente explorados (a verde) diminuiu de 40% em meados da década de 1970 para 15% em 2008.</a:t>
            </a:r>
            <a:br>
              <a:rPr lang="pt-PT" sz="1400" dirty="0" smtClean="0"/>
            </a:br>
            <a:r>
              <a:rPr lang="pt-PT" sz="1400" dirty="0" smtClean="0"/>
              <a:t>- E a proporção de stocks </a:t>
            </a:r>
            <a:r>
              <a:rPr lang="pt-PT" sz="1400" dirty="0" err="1" smtClean="0"/>
              <a:t>sobreexplorados</a:t>
            </a:r>
            <a:r>
              <a:rPr lang="pt-PT" sz="1400" dirty="0" smtClean="0"/>
              <a:t>, empobrecidos e em recuperação (a vermelho) estava em 32% em 2008.</a:t>
            </a:r>
            <a:endParaRPr lang="en-GB" sz="1300" dirty="0" smtClean="0"/>
          </a:p>
          <a:p>
            <a:pPr eaLnBrk="1" hangingPunct="1">
              <a:spcBef>
                <a:spcPct val="0"/>
              </a:spcBef>
            </a:pPr>
            <a:endParaRPr lang="en-GB" sz="1300" dirty="0" smtClean="0"/>
          </a:p>
          <a:p>
            <a:pPr eaLnBrk="1" hangingPunct="1">
              <a:spcBef>
                <a:spcPct val="0"/>
              </a:spcBef>
            </a:pPr>
            <a:endParaRPr lang="en-GB" sz="13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33305-28E2-424E-AC6E-1D6FBD5E30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4FFCF9-6973-4BB0-B309-E507A0EDED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i="0" dirty="0" smtClean="0"/>
              <a:t>Organizações Regionais de Gestão da Pesca (ORGP)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i="0" dirty="0" smtClean="0"/>
              <a:t>RFB</a:t>
            </a:r>
            <a:r>
              <a:rPr lang="pt-PT" i="0" baseline="0" dirty="0" smtClean="0"/>
              <a:t> – Organismos Regionais de Pescas da FAO</a:t>
            </a:r>
            <a:endParaRPr lang="pt-PT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IPOA – sharks – Plano de </a:t>
            </a:r>
            <a:r>
              <a:rPr lang="en-US" b="0" dirty="0" err="1" smtClean="0"/>
              <a:t>Ação</a:t>
            </a:r>
            <a:r>
              <a:rPr lang="en-US" b="0" dirty="0" smtClean="0"/>
              <a:t> </a:t>
            </a:r>
            <a:r>
              <a:rPr lang="en-US" b="0" dirty="0" err="1" smtClean="0"/>
              <a:t>Internacional</a:t>
            </a:r>
            <a:r>
              <a:rPr lang="en-US" b="0" dirty="0" smtClean="0"/>
              <a:t> para a Conservação e Gestão de </a:t>
            </a:r>
            <a:r>
              <a:rPr lang="en-US" b="0" dirty="0" err="1" smtClean="0"/>
              <a:t>Tubarões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Capacitação: compilação conjunta das necessidades nacionais / regionais; desenvolvimento de materiais de capacitação padrão; organização de workshops e reuniões</a:t>
            </a:r>
            <a:endParaRPr lang="en-US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4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25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4DDB-FBB2-41CD-AEDD-D6EA4BA1FB6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02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1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0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94085" y="214313"/>
            <a:ext cx="7374805" cy="52048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890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83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9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7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0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0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2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A696-CE75-4B15-9A61-142448DCF0B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5A36-AA42-4068-A231-FC45D26FFE79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9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h/url?sa=i&amp;rct=j&amp;q=&amp;esrc=s&amp;frm=1&amp;source=images&amp;cd=&amp;cad=rja&amp;docid=YpVKVd0G9asBbM&amp;tbnid=zifiyhOv3Q7jTM:&amp;ved=0CAUQjRw&amp;url=http://www.worldfishing.net/news101/industry-news/fao-reviews-shark-management-plan&amp;ei=K-ZoUuiKN7Sb0AWnoIG4BQ&amp;bvm=bv.55123115,d.bGE&amp;psig=AFQjCNFbScviqB2H-XfGoipgmhH0ASE8CA&amp;ust=138269276674263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FAO, CITES, </a:t>
            </a:r>
            <a:r>
              <a:rPr lang="en-US" dirty="0" err="1" smtClean="0"/>
              <a:t>Pesca</a:t>
            </a:r>
            <a:r>
              <a:rPr lang="en-US" dirty="0" smtClean="0"/>
              <a:t> e </a:t>
            </a:r>
            <a:r>
              <a:rPr lang="en-US" dirty="0" err="1" smtClean="0"/>
              <a:t>Aquicultura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188" y="1484784"/>
            <a:ext cx="8229600" cy="3417243"/>
          </a:xfrm>
        </p:spPr>
        <p:txBody>
          <a:bodyPr/>
          <a:lstStyle/>
          <a:p>
            <a:pPr marL="0" indent="0" algn="ctr">
              <a:buNone/>
            </a:pPr>
            <a:r>
              <a:rPr lang="fr-CH" b="1" dirty="0" smtClean="0"/>
              <a:t>A </a:t>
            </a:r>
            <a:r>
              <a:rPr lang="fr-CH" b="1" dirty="0" err="1" smtClean="0"/>
              <a:t>importância</a:t>
            </a:r>
            <a:r>
              <a:rPr lang="fr-CH" b="1" dirty="0" smtClean="0"/>
              <a:t> da </a:t>
            </a:r>
            <a:r>
              <a:rPr lang="fr-CH" b="1" dirty="0" err="1" smtClean="0"/>
              <a:t>pesca</a:t>
            </a:r>
            <a:r>
              <a:rPr lang="fr-CH" b="1" dirty="0" smtClean="0"/>
              <a:t> &amp; </a:t>
            </a:r>
            <a:r>
              <a:rPr lang="fr-CH" b="1" dirty="0" err="1" smtClean="0"/>
              <a:t>aquicultura</a:t>
            </a:r>
            <a:r>
              <a:rPr lang="fr-CH" b="1" dirty="0" smtClean="0"/>
              <a:t> e o que </a:t>
            </a:r>
            <a:r>
              <a:rPr lang="fr-CH" b="1" dirty="0" err="1" smtClean="0"/>
              <a:t>estamos</a:t>
            </a:r>
            <a:r>
              <a:rPr lang="fr-CH" b="1" dirty="0" smtClean="0"/>
              <a:t> a </a:t>
            </a:r>
            <a:r>
              <a:rPr lang="fr-CH" b="1" dirty="0" err="1" smtClean="0"/>
              <a:t>fazer</a:t>
            </a:r>
            <a:endParaRPr lang="en-GB" b="1" dirty="0"/>
          </a:p>
        </p:txBody>
      </p:sp>
      <p:pic>
        <p:nvPicPr>
          <p:cNvPr id="3074" name="Picture 2" descr="http://www.worldfishing.net/__data/assets/image/0017/804131/Shark-fishing-credit-Australian-Fisheries-Management-Authority-201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8" b="5950"/>
          <a:stretch/>
        </p:blipFill>
        <p:spPr bwMode="auto">
          <a:xfrm>
            <a:off x="1403648" y="2492896"/>
            <a:ext cx="6120681" cy="3304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C0132F66-3C61-48AC-9708-AC7E58D8BA07}" type="slidenum">
              <a:rPr lang="en-US"/>
              <a:pPr algn="r"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28775"/>
            <a:ext cx="8229600" cy="4708525"/>
          </a:xfrm>
          <a:prstGeom prst="rect">
            <a:avLst/>
          </a:prstGeom>
        </p:spPr>
        <p:txBody>
          <a:bodyPr/>
          <a:lstStyle/>
          <a:p>
            <a:pPr marL="547688" indent="-411163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850" y="1034837"/>
            <a:ext cx="8496300" cy="4608512"/>
          </a:xfrm>
        </p:spPr>
        <p:txBody>
          <a:bodyPr>
            <a:normAutofit lnSpcReduction="10000"/>
          </a:bodyPr>
          <a:lstStyle/>
          <a:p>
            <a:pPr marL="179388" indent="0">
              <a:buFont typeface="Wingdings 2" pitchFamily="18" charset="2"/>
              <a:buNone/>
              <a:tabLst>
                <a:tab pos="179388" algn="l"/>
              </a:tabLst>
              <a:defRPr/>
            </a:pPr>
            <a:r>
              <a:rPr lang="en-GB" sz="3200" dirty="0" smtClean="0"/>
              <a:t>“</a:t>
            </a:r>
            <a:r>
              <a:rPr lang="pt-PT" i="1" dirty="0" smtClean="0"/>
              <a:t>O </a:t>
            </a:r>
            <a:r>
              <a:rPr lang="pt-PT" i="1" dirty="0" err="1" smtClean="0"/>
              <a:t>Sub-Comité</a:t>
            </a:r>
            <a:r>
              <a:rPr lang="pt-PT" i="1" dirty="0" smtClean="0"/>
              <a:t> ... </a:t>
            </a:r>
            <a:r>
              <a:rPr lang="pt-PT" i="1" dirty="0"/>
              <a:t>reconheceu o papel da CITES </a:t>
            </a:r>
            <a:r>
              <a:rPr lang="pt-PT" i="1" dirty="0" smtClean="0"/>
              <a:t>enquanto </a:t>
            </a:r>
            <a:r>
              <a:rPr lang="pt-PT" i="1" dirty="0"/>
              <a:t>instrumento global para a regulamentação do comércio internacional de espécies </a:t>
            </a:r>
            <a:r>
              <a:rPr lang="pt-PT" i="1" dirty="0" smtClean="0"/>
              <a:t>listadas nos </a:t>
            </a:r>
            <a:r>
              <a:rPr lang="pt-PT" i="1" dirty="0"/>
              <a:t>seus anexos. Alguns Membros </a:t>
            </a:r>
            <a:r>
              <a:rPr lang="pt-PT" i="1" dirty="0" smtClean="0"/>
              <a:t>sublinharam </a:t>
            </a:r>
            <a:r>
              <a:rPr lang="pt-PT" i="1" dirty="0"/>
              <a:t>que a CITES pode ser uma </a:t>
            </a:r>
            <a:r>
              <a:rPr lang="pt-PT" i="1" dirty="0" smtClean="0"/>
              <a:t>ferramenta </a:t>
            </a:r>
            <a:r>
              <a:rPr lang="pt-PT" i="1" dirty="0"/>
              <a:t>adicional </a:t>
            </a:r>
            <a:r>
              <a:rPr lang="pt-PT" i="1" dirty="0" smtClean="0"/>
              <a:t>no apoio à </a:t>
            </a:r>
            <a:r>
              <a:rPr lang="pt-PT" i="1" dirty="0"/>
              <a:t>conservação </a:t>
            </a:r>
            <a:r>
              <a:rPr lang="pt-PT" i="1" dirty="0" smtClean="0"/>
              <a:t>das </a:t>
            </a:r>
            <a:r>
              <a:rPr lang="pt-PT" i="1" dirty="0"/>
              <a:t>espécies </a:t>
            </a:r>
            <a:r>
              <a:rPr lang="pt-PT" i="1" dirty="0" smtClean="0"/>
              <a:t>alvo de pesca</a:t>
            </a:r>
            <a:r>
              <a:rPr lang="pt-PT" i="1" dirty="0"/>
              <a:t>. Alguns Membros </a:t>
            </a:r>
            <a:r>
              <a:rPr lang="pt-PT" i="1" dirty="0" smtClean="0"/>
              <a:t>defendem que falta este elo particularmente nos casos onde a gestão </a:t>
            </a:r>
            <a:r>
              <a:rPr lang="pt-PT" i="1" dirty="0"/>
              <a:t>da pesca </a:t>
            </a:r>
            <a:r>
              <a:rPr lang="pt-PT" i="1" dirty="0" smtClean="0"/>
              <a:t>não é </a:t>
            </a:r>
            <a:r>
              <a:rPr lang="pt-PT" i="1" dirty="0" err="1" smtClean="0"/>
              <a:t>efetuada</a:t>
            </a:r>
            <a:r>
              <a:rPr lang="pt-PT" i="1" dirty="0" smtClean="0"/>
              <a:t> com </a:t>
            </a:r>
            <a:r>
              <a:rPr lang="pt-PT" i="1" dirty="0"/>
              <a:t>base nas melhores </a:t>
            </a:r>
            <a:r>
              <a:rPr lang="pt-PT" i="1" dirty="0" smtClean="0"/>
              <a:t>práticas</a:t>
            </a:r>
            <a:r>
              <a:rPr lang="en-US" sz="3200" dirty="0" smtClean="0"/>
              <a:t>.”</a:t>
            </a:r>
            <a:endParaRPr lang="en-GB" sz="3200" dirty="0" smtClean="0"/>
          </a:p>
          <a:p>
            <a:pPr>
              <a:buFont typeface="Wingdings 2" pitchFamily="18" charset="2"/>
              <a:buNone/>
              <a:defRPr/>
            </a:pPr>
            <a:endParaRPr lang="en-GB" sz="3200" dirty="0">
              <a:solidFill>
                <a:srgbClr val="FFFFCC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GB" sz="41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Sub-</a:t>
            </a:r>
            <a:r>
              <a:rPr lang="en-GB" sz="41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Comité</a:t>
            </a:r>
            <a:r>
              <a:rPr lang="en-GB" sz="41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COFI </a:t>
            </a:r>
            <a:r>
              <a:rPr lang="en-GB" sz="4100" b="1" dirty="0">
                <a:ln w="6350">
                  <a:noFill/>
                </a:ln>
                <a:latin typeface="+mj-lt"/>
                <a:ea typeface="+mj-ea"/>
                <a:cs typeface="+mj-cs"/>
              </a:rPr>
              <a:t>do </a:t>
            </a:r>
            <a:r>
              <a:rPr lang="en-GB" sz="4100" b="1" dirty="0" err="1">
                <a:ln w="6350">
                  <a:noFill/>
                </a:ln>
                <a:latin typeface="+mj-lt"/>
                <a:ea typeface="+mj-ea"/>
                <a:cs typeface="+mj-cs"/>
              </a:rPr>
              <a:t>C</a:t>
            </a:r>
            <a:r>
              <a:rPr lang="en-GB" sz="41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omércio</a:t>
            </a:r>
            <a:r>
              <a:rPr lang="en-GB" sz="41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de </a:t>
            </a:r>
            <a:r>
              <a:rPr lang="en-GB" sz="4100" b="1" dirty="0" err="1" smtClean="0">
                <a:ln w="6350">
                  <a:noFill/>
                </a:ln>
                <a:latin typeface="+mj-lt"/>
                <a:ea typeface="+mj-ea"/>
                <a:cs typeface="+mj-cs"/>
              </a:rPr>
              <a:t>Peixe</a:t>
            </a:r>
            <a:r>
              <a:rPr lang="en-GB" sz="41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, </a:t>
            </a:r>
            <a:r>
              <a:rPr lang="en-GB" sz="4100" b="1" dirty="0">
                <a:ln w="6350">
                  <a:noFill/>
                </a:ln>
                <a:latin typeface="+mj-lt"/>
                <a:ea typeface="+mj-ea"/>
                <a:cs typeface="+mj-cs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8039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noProof="0" dirty="0" smtClean="0"/>
              <a:t>O </a:t>
            </a:r>
            <a:r>
              <a:rPr lang="en-US" noProof="0" dirty="0" err="1" smtClean="0"/>
              <a:t>que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a </a:t>
            </a:r>
            <a:r>
              <a:rPr lang="en-US" dirty="0" err="1" smtClean="0"/>
              <a:t>fazer</a:t>
            </a:r>
            <a:r>
              <a:rPr lang="en-US" dirty="0" smtClean="0"/>
              <a:t> o </a:t>
            </a:r>
            <a:r>
              <a:rPr lang="en-US" noProof="0" dirty="0" err="1" smtClean="0"/>
              <a:t>Secretariado</a:t>
            </a:r>
            <a:r>
              <a:rPr lang="en-US" noProof="0" dirty="0" smtClean="0"/>
              <a:t> CITES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 err="1" smtClean="0"/>
              <a:t>Cooperação</a:t>
            </a:r>
            <a:r>
              <a:rPr lang="en-US" noProof="0" dirty="0" smtClean="0"/>
              <a:t> com a FAO</a:t>
            </a:r>
          </a:p>
          <a:p>
            <a:pPr lvl="1"/>
            <a:r>
              <a:rPr lang="en-US" noProof="0" dirty="0" err="1" smtClean="0"/>
              <a:t>Reunir</a:t>
            </a:r>
            <a:r>
              <a:rPr lang="en-US" noProof="0" dirty="0" smtClean="0"/>
              <a:t> as </a:t>
            </a:r>
            <a:r>
              <a:rPr lang="en-US" noProof="0" dirty="0" err="1" smtClean="0"/>
              <a:t>autoridades</a:t>
            </a:r>
            <a:r>
              <a:rPr lang="en-US" noProof="0" dirty="0" smtClean="0"/>
              <a:t> CITES e as </a:t>
            </a:r>
            <a:r>
              <a:rPr lang="en-US" noProof="0" dirty="0" err="1" smtClean="0"/>
              <a:t>demais</a:t>
            </a:r>
            <a:r>
              <a:rPr lang="en-US" noProof="0" dirty="0" smtClean="0"/>
              <a:t> </a:t>
            </a:r>
            <a:r>
              <a:rPr lang="en-US" noProof="0" dirty="0" err="1" smtClean="0"/>
              <a:t>entidades</a:t>
            </a:r>
            <a:r>
              <a:rPr lang="en-US" noProof="0" dirty="0" smtClean="0"/>
              <a:t> </a:t>
            </a:r>
            <a:r>
              <a:rPr lang="en-US" noProof="0" dirty="0" err="1" smtClean="0"/>
              <a:t>relacionadas</a:t>
            </a:r>
            <a:r>
              <a:rPr lang="en-US" noProof="0" dirty="0" smtClean="0"/>
              <a:t> com as </a:t>
            </a:r>
            <a:r>
              <a:rPr lang="en-US" noProof="0" dirty="0" err="1" smtClean="0"/>
              <a:t>pescas</a:t>
            </a:r>
            <a:endParaRPr lang="en-US" noProof="0" dirty="0" smtClean="0"/>
          </a:p>
          <a:p>
            <a:pPr lvl="1"/>
            <a:r>
              <a:rPr lang="pt-PT" dirty="0" smtClean="0"/>
              <a:t>Sensibilizar </a:t>
            </a:r>
            <a:r>
              <a:rPr lang="pt-PT" dirty="0"/>
              <a:t>ORGP e </a:t>
            </a:r>
            <a:r>
              <a:rPr lang="pt-PT" dirty="0" smtClean="0"/>
              <a:t>ORP da FAO</a:t>
            </a:r>
          </a:p>
          <a:p>
            <a:pPr lvl="1"/>
            <a:r>
              <a:rPr lang="en-US" noProof="0" dirty="0" err="1" smtClean="0"/>
              <a:t>Participar</a:t>
            </a:r>
            <a:r>
              <a:rPr lang="en-US" noProof="0" dirty="0" smtClean="0"/>
              <a:t> no IPOA-</a:t>
            </a:r>
            <a:r>
              <a:rPr lang="en-US" noProof="0" dirty="0" err="1" smtClean="0"/>
              <a:t>tubarões</a:t>
            </a:r>
            <a:r>
              <a:rPr lang="en-US" noProof="0" dirty="0" smtClean="0"/>
              <a:t> (e NPOA)</a:t>
            </a:r>
          </a:p>
          <a:p>
            <a:r>
              <a:rPr lang="en-US" noProof="0" dirty="0" err="1" smtClean="0"/>
              <a:t>Capacitação</a:t>
            </a:r>
            <a:r>
              <a:rPr lang="en-US" noProof="0" dirty="0" smtClean="0"/>
              <a:t> regional/</a:t>
            </a:r>
            <a:r>
              <a:rPr lang="en-US" noProof="0" dirty="0" err="1" smtClean="0"/>
              <a:t>nacional</a:t>
            </a:r>
            <a:endParaRPr lang="en-US" noProof="0" dirty="0" smtClean="0"/>
          </a:p>
          <a:p>
            <a:r>
              <a:rPr lang="en-US" noProof="0" dirty="0" err="1" smtClean="0"/>
              <a:t>Implementar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esforços</a:t>
            </a:r>
            <a:r>
              <a:rPr lang="en-US" noProof="0" dirty="0" smtClean="0"/>
              <a:t> para </a:t>
            </a:r>
            <a:r>
              <a:rPr lang="en-US" noProof="0" dirty="0" err="1" smtClean="0"/>
              <a:t>garantir</a:t>
            </a:r>
            <a:r>
              <a:rPr lang="en-US" noProof="0" dirty="0" smtClean="0"/>
              <a:t> </a:t>
            </a:r>
            <a:r>
              <a:rPr lang="en-US" noProof="0" dirty="0" err="1" smtClean="0"/>
              <a:t>que</a:t>
            </a:r>
            <a:r>
              <a:rPr lang="en-US" noProof="0" dirty="0" smtClean="0"/>
              <a:t> </a:t>
            </a:r>
            <a:r>
              <a:rPr lang="en-US" noProof="0" dirty="0" err="1" smtClean="0"/>
              <a:t>os</a:t>
            </a:r>
            <a:r>
              <a:rPr lang="en-US" noProof="0" dirty="0" smtClean="0"/>
              <a:t> </a:t>
            </a:r>
            <a:r>
              <a:rPr lang="en-US" noProof="0" dirty="0" err="1" smtClean="0"/>
              <a:t>critérios</a:t>
            </a:r>
            <a:r>
              <a:rPr lang="en-US" noProof="0" dirty="0" smtClean="0"/>
              <a:t> da CITES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eficientemente</a:t>
            </a:r>
            <a:r>
              <a:rPr lang="en-US" dirty="0" smtClean="0"/>
              <a:t> </a:t>
            </a:r>
            <a:r>
              <a:rPr lang="en-US" dirty="0" err="1" smtClean="0"/>
              <a:t>implementados</a:t>
            </a:r>
            <a:r>
              <a:rPr lang="en-US" dirty="0" smtClean="0"/>
              <a:t> e </a:t>
            </a:r>
            <a:r>
              <a:rPr lang="en-US" dirty="0" err="1" smtClean="0"/>
              <a:t>integrados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regimes de 	</a:t>
            </a:r>
            <a:r>
              <a:rPr lang="en-US" dirty="0" err="1" smtClean="0"/>
              <a:t>gestão</a:t>
            </a:r>
            <a:r>
              <a:rPr lang="en-US" dirty="0" smtClean="0"/>
              <a:t> das </a:t>
            </a:r>
            <a:r>
              <a:rPr lang="en-US" dirty="0" err="1" smtClean="0"/>
              <a:t>pescas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30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a </a:t>
            </a:r>
            <a:r>
              <a:rPr lang="en-US" dirty="0" err="1"/>
              <a:t>fazer</a:t>
            </a:r>
            <a:r>
              <a:rPr lang="en-US" dirty="0"/>
              <a:t> o </a:t>
            </a:r>
            <a:r>
              <a:rPr lang="en-US" dirty="0" err="1"/>
              <a:t>Secretariado</a:t>
            </a:r>
            <a:r>
              <a:rPr lang="en-US" dirty="0"/>
              <a:t> CITES: </a:t>
            </a:r>
            <a:r>
              <a:rPr lang="en-US" dirty="0" err="1" smtClean="0"/>
              <a:t>Capacitação</a:t>
            </a:r>
            <a:r>
              <a:rPr lang="en-US" dirty="0" smtClean="0"/>
              <a:t> r</a:t>
            </a:r>
            <a:r>
              <a:rPr lang="en-US" noProof="0" dirty="0" err="1" smtClean="0"/>
              <a:t>egional</a:t>
            </a:r>
            <a:r>
              <a:rPr lang="en-US" noProof="0" dirty="0" smtClean="0"/>
              <a:t>/</a:t>
            </a:r>
            <a:r>
              <a:rPr lang="en-US" noProof="0" dirty="0" err="1" smtClean="0"/>
              <a:t>nacional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noProof="0" dirty="0" err="1" smtClean="0"/>
              <a:t>Cooperação</a:t>
            </a:r>
            <a:r>
              <a:rPr lang="en-US" noProof="0" dirty="0" smtClean="0"/>
              <a:t> entre as </a:t>
            </a:r>
            <a:r>
              <a:rPr lang="en-US" noProof="0" dirty="0" err="1" smtClean="0"/>
              <a:t>autoridades</a:t>
            </a:r>
            <a:r>
              <a:rPr lang="en-US" noProof="0" dirty="0" smtClean="0"/>
              <a:t> CITES e as </a:t>
            </a:r>
            <a:r>
              <a:rPr lang="en-US" noProof="0" dirty="0" err="1" smtClean="0"/>
              <a:t>entidades</a:t>
            </a:r>
            <a:r>
              <a:rPr lang="en-US" noProof="0" dirty="0" smtClean="0"/>
              <a:t> </a:t>
            </a:r>
            <a:r>
              <a:rPr lang="en-US" noProof="0" dirty="0" err="1" smtClean="0"/>
              <a:t>relacionadas</a:t>
            </a:r>
            <a:r>
              <a:rPr lang="en-US" noProof="0" dirty="0" smtClean="0"/>
              <a:t> com as </a:t>
            </a:r>
            <a:r>
              <a:rPr lang="en-US" noProof="0" dirty="0" err="1" smtClean="0"/>
              <a:t>pescas</a:t>
            </a:r>
            <a:endParaRPr lang="en-US" noProof="0" dirty="0" smtClean="0"/>
          </a:p>
          <a:p>
            <a:r>
              <a:rPr lang="pt-PT" dirty="0" smtClean="0"/>
              <a:t>Capacitação </a:t>
            </a:r>
            <a:r>
              <a:rPr lang="pt-PT" dirty="0"/>
              <a:t>orientada para </a:t>
            </a:r>
            <a:r>
              <a:rPr lang="pt-PT" dirty="0" smtClean="0"/>
              <a:t>as necessidades de cada Parte </a:t>
            </a:r>
            <a:r>
              <a:rPr lang="pt-PT" dirty="0"/>
              <a:t>e </a:t>
            </a:r>
            <a:r>
              <a:rPr lang="pt-PT" dirty="0" smtClean="0"/>
              <a:t>implementação de planos </a:t>
            </a:r>
            <a:r>
              <a:rPr lang="pt-PT" dirty="0"/>
              <a:t>de trabalho </a:t>
            </a:r>
            <a:endParaRPr lang="pt-PT" dirty="0" smtClean="0"/>
          </a:p>
          <a:p>
            <a:pPr marL="0" indent="0">
              <a:buNone/>
            </a:pPr>
            <a:r>
              <a:rPr lang="en-US" noProof="0" dirty="0" smtClean="0"/>
              <a:t>      - </a:t>
            </a:r>
            <a:r>
              <a:rPr lang="en-US" sz="2800" noProof="0" dirty="0" err="1" smtClean="0"/>
              <a:t>Legalidade</a:t>
            </a:r>
            <a:r>
              <a:rPr lang="en-US" sz="2800" noProof="0" dirty="0" smtClean="0"/>
              <a:t> (</a:t>
            </a:r>
            <a:r>
              <a:rPr lang="en-US" sz="2800" dirty="0" err="1" smtClean="0"/>
              <a:t>aquisição</a:t>
            </a:r>
            <a:r>
              <a:rPr lang="en-US" sz="2800" dirty="0" smtClean="0"/>
              <a:t> legal </a:t>
            </a:r>
            <a:r>
              <a:rPr lang="en-US" sz="2800" dirty="0"/>
              <a:t>, </a:t>
            </a:r>
            <a:r>
              <a:rPr lang="en-US" sz="2800" dirty="0" smtClean="0"/>
              <a:t>leis </a:t>
            </a:r>
            <a:r>
              <a:rPr lang="en-US" sz="2800" noProof="0" dirty="0" err="1" smtClean="0"/>
              <a:t>nacionais</a:t>
            </a:r>
            <a:r>
              <a:rPr lang="en-US" sz="2800" noProof="0" dirty="0" smtClean="0"/>
              <a:t>)</a:t>
            </a:r>
          </a:p>
          <a:p>
            <a:pPr lvl="1"/>
            <a:r>
              <a:rPr lang="pt-PT" dirty="0"/>
              <a:t>Sustentabilidade (avaliação das populações, </a:t>
            </a:r>
            <a:r>
              <a:rPr lang="pt-PT" dirty="0" err="1"/>
              <a:t>NDFs</a:t>
            </a:r>
            <a:r>
              <a:rPr lang="pt-PT" dirty="0" smtClean="0"/>
              <a:t>)</a:t>
            </a:r>
          </a:p>
          <a:p>
            <a:pPr lvl="1"/>
            <a:r>
              <a:rPr lang="en-US" noProof="0" dirty="0" err="1" smtClean="0"/>
              <a:t>Rastreabilidade</a:t>
            </a:r>
            <a:r>
              <a:rPr lang="en-US" noProof="0" dirty="0" smtClean="0"/>
              <a:t> (</a:t>
            </a:r>
            <a:r>
              <a:rPr lang="en-US" noProof="0" dirty="0" err="1" smtClean="0"/>
              <a:t>identificação</a:t>
            </a:r>
            <a:r>
              <a:rPr lang="en-US" noProof="0" dirty="0" smtClean="0"/>
              <a:t>, </a:t>
            </a:r>
            <a:r>
              <a:rPr lang="en-US" noProof="0" dirty="0" err="1" smtClean="0"/>
              <a:t>relatórios</a:t>
            </a:r>
            <a:r>
              <a:rPr lang="en-US" noProof="0" dirty="0" smtClean="0"/>
              <a:t>, bases de dados)</a:t>
            </a:r>
          </a:p>
          <a:p>
            <a:r>
              <a:rPr lang="pt-PT" dirty="0"/>
              <a:t>Apoio </a:t>
            </a:r>
            <a:r>
              <a:rPr lang="pt-PT" dirty="0" smtClean="0"/>
              <a:t>às </a:t>
            </a:r>
            <a:r>
              <a:rPr lang="pt-PT" dirty="0"/>
              <a:t>actividades </a:t>
            </a:r>
            <a:r>
              <a:rPr lang="pt-PT" dirty="0" smtClean="0"/>
              <a:t>directamente relacionadas com os resultados </a:t>
            </a:r>
            <a:r>
              <a:rPr lang="pt-PT" dirty="0"/>
              <a:t>= Melhoria </a:t>
            </a:r>
            <a:r>
              <a:rPr lang="pt-PT" dirty="0" smtClean="0"/>
              <a:t>na implementação da CITES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690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12A87-8815-467D-BDF5-A8A5631E65F4}" type="slidenum">
              <a:rPr lang="en-US"/>
              <a:pPr/>
              <a:t>13</a:t>
            </a:fld>
            <a:endParaRPr lang="en-US"/>
          </a:p>
        </p:txBody>
      </p:sp>
      <p:pic>
        <p:nvPicPr>
          <p:cNvPr id="381954" name="Picture 2" descr="tus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5" y="4920455"/>
            <a:ext cx="1928813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5" name="Picture 3" descr="tusker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5" y="4934744"/>
            <a:ext cx="1900237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6" name="Picture 4" descr="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2" y="4339432"/>
            <a:ext cx="64135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7" name="Picture 5" descr="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4" y="3750469"/>
            <a:ext cx="1555750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8" name="Picture 6" descr="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08" y="3563910"/>
            <a:ext cx="1435100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9" name="Picture 7" descr="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7" y="4210844"/>
            <a:ext cx="1019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60" name="Picture 8" descr="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7" y="3872707"/>
            <a:ext cx="798512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961" name="Rectangle 9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07504" y="1628799"/>
            <a:ext cx="9073008" cy="2582045"/>
          </a:xfrm>
          <a:noFill/>
          <a:ln/>
        </p:spPr>
        <p:txBody>
          <a:bodyPr>
            <a:noAutofit/>
          </a:bodyPr>
          <a:lstStyle/>
          <a:p>
            <a:r>
              <a:rPr lang="en-US" sz="4000" dirty="0" err="1" smtClean="0">
                <a:ln w="18415" cmpd="sng">
                  <a:noFill/>
                  <a:prstDash val="solid"/>
                </a:ln>
              </a:rPr>
              <a:t>Obrigada</a:t>
            </a:r>
            <a:r>
              <a:rPr lang="en-US" sz="4000" dirty="0" smtClean="0">
                <a:ln w="18415" cmpd="sng">
                  <a:noFill/>
                  <a:prstDash val="solid"/>
                </a:ln>
              </a:rPr>
              <a:t> pela </a:t>
            </a:r>
            <a:r>
              <a:rPr lang="en-US" sz="4000" dirty="0" err="1" smtClean="0">
                <a:ln w="18415" cmpd="sng">
                  <a:noFill/>
                  <a:prstDash val="solid"/>
                </a:ln>
              </a:rPr>
              <a:t>vossa</a:t>
            </a:r>
            <a:r>
              <a:rPr lang="en-US" sz="4000" dirty="0" smtClean="0">
                <a:ln w="18415" cmpd="sng">
                  <a:noFill/>
                  <a:prstDash val="solid"/>
                </a:ln>
              </a:rPr>
              <a:t> </a:t>
            </a:r>
            <a:r>
              <a:rPr lang="en-US" sz="4000" dirty="0" err="1" smtClean="0">
                <a:ln w="18415" cmpd="sng">
                  <a:noFill/>
                  <a:prstDash val="solid"/>
                </a:ln>
              </a:rPr>
              <a:t>atenção</a:t>
            </a:r>
            <a:r>
              <a:rPr lang="en-US" sz="4000" dirty="0" smtClean="0">
                <a:ln w="18415" cmpd="sng">
                  <a:noFill/>
                  <a:prstDash val="solid"/>
                </a:ln>
              </a:rPr>
              <a:t>!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 </a:t>
            </a:r>
            <a:r>
              <a:rPr lang="pt-PT" sz="3200" i="1" dirty="0" smtClean="0"/>
              <a:t>CITES e a </a:t>
            </a:r>
            <a:r>
              <a:rPr lang="pt-PT" sz="3200" i="1" dirty="0"/>
              <a:t>FAO </a:t>
            </a:r>
            <a:r>
              <a:rPr lang="pt-PT" sz="3200" i="1" dirty="0" smtClean="0"/>
              <a:t>trabalham no sentido de um comércio internacional, legal e sustentável</a:t>
            </a:r>
            <a:r>
              <a:rPr lang="pt-PT" sz="3200" i="1" dirty="0"/>
              <a:t>, de tubarões e </a:t>
            </a:r>
            <a:r>
              <a:rPr lang="pt-PT" sz="3200" i="1" dirty="0" smtClean="0"/>
              <a:t>raias, apoiadas </a:t>
            </a:r>
            <a:r>
              <a:rPr lang="pt-PT" sz="3200" i="1" dirty="0"/>
              <a:t>pela União Europeia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746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lum contrast="10000"/>
          </a:blip>
          <a:srcRect l="5425" r="10361"/>
          <a:stretch/>
        </p:blipFill>
        <p:spPr>
          <a:xfrm>
            <a:off x="6685830" y="1043265"/>
            <a:ext cx="239845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5543" name="Content Placeholder 2"/>
          <p:cNvSpPr>
            <a:spLocks/>
          </p:cNvSpPr>
          <p:nvPr/>
        </p:nvSpPr>
        <p:spPr bwMode="auto">
          <a:xfrm>
            <a:off x="20667" y="696913"/>
            <a:ext cx="6783581" cy="49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/>
          <a:lstStyle/>
          <a:p>
            <a:pPr marL="239713" indent="-239713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  <a:buClr>
                <a:srgbClr val="C8CCD4"/>
              </a:buClr>
              <a:buFont typeface="Arial" pitchFamily="34" charset="0"/>
              <a:buChar char="•"/>
              <a:defRPr/>
            </a:pPr>
            <a:r>
              <a:rPr lang="en-US" sz="2600" dirty="0" err="1" smtClean="0">
                <a:latin typeface="Calibri" pitchFamily="34" charset="0"/>
                <a:sym typeface="Arial" pitchFamily="34" charset="0"/>
              </a:rPr>
              <a:t>Mais</a:t>
            </a:r>
            <a:r>
              <a:rPr lang="en-US" sz="2600" dirty="0" smtClean="0">
                <a:latin typeface="Calibri" pitchFamily="34" charset="0"/>
                <a:sym typeface="Arial" pitchFamily="34" charset="0"/>
              </a:rPr>
              <a:t> de </a:t>
            </a:r>
            <a:r>
              <a:rPr lang="en-US" sz="2600" b="1" dirty="0" smtClean="0">
                <a:latin typeface="Calibri" pitchFamily="34" charset="0"/>
                <a:cs typeface="+mn-cs"/>
                <a:sym typeface="Arial" pitchFamily="34" charset="0"/>
              </a:rPr>
              <a:t>500 </a:t>
            </a:r>
            <a:r>
              <a:rPr lang="en-US" sz="2600" b="1" dirty="0" err="1" smtClean="0">
                <a:latin typeface="Calibri" pitchFamily="34" charset="0"/>
                <a:cs typeface="+mn-cs"/>
                <a:sym typeface="Arial" pitchFamily="34" charset="0"/>
              </a:rPr>
              <a:t>milhões</a:t>
            </a:r>
            <a:r>
              <a:rPr lang="en-US" sz="2600" b="1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de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pessoas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dependem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–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directa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ou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indirectamente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+mn-cs"/>
                <a:sym typeface="Arial" pitchFamily="34" charset="0"/>
              </a:rPr>
              <a:t>– 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da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pesca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e da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aquicultura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para a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sua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sobrevivência</a:t>
            </a:r>
            <a:endParaRPr lang="en-US" sz="2600" dirty="0">
              <a:latin typeface="Calibri" pitchFamily="34" charset="0"/>
              <a:cs typeface="+mn-cs"/>
              <a:sym typeface="Arial" pitchFamily="34" charset="0"/>
            </a:endParaRPr>
          </a:p>
          <a:p>
            <a:pPr marL="239713" indent="-239713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  <a:buClr>
                <a:srgbClr val="C8CCD4"/>
              </a:buClr>
              <a:buFont typeface="Arial" pitchFamily="34" charset="0"/>
              <a:buChar char="•"/>
              <a:defRPr/>
            </a:pP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Os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organismos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aquáticos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fornecem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nutrientes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essenciais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para </a:t>
            </a:r>
            <a:r>
              <a:rPr lang="en-US" sz="2600" b="1" dirty="0" smtClean="0">
                <a:latin typeface="Calibri" pitchFamily="34" charset="0"/>
                <a:cs typeface="+mn-cs"/>
                <a:sym typeface="Arial" pitchFamily="34" charset="0"/>
              </a:rPr>
              <a:t>3 mil </a:t>
            </a:r>
            <a:r>
              <a:rPr lang="en-US" sz="2600" b="1" dirty="0" err="1" smtClean="0">
                <a:latin typeface="Calibri" pitchFamily="34" charset="0"/>
                <a:cs typeface="+mn-cs"/>
                <a:sym typeface="Arial" pitchFamily="34" charset="0"/>
              </a:rPr>
              <a:t>milhões</a:t>
            </a:r>
            <a:r>
              <a:rPr lang="en-US" sz="2600" b="1" dirty="0" smtClean="0">
                <a:latin typeface="Calibri" pitchFamily="34" charset="0"/>
                <a:cs typeface="+mn-cs"/>
                <a:sym typeface="Arial" pitchFamily="34" charset="0"/>
              </a:rPr>
              <a:t> de </a:t>
            </a:r>
            <a:r>
              <a:rPr lang="en-US" sz="2600" b="1" dirty="0" err="1" smtClean="0">
                <a:latin typeface="Calibri" pitchFamily="34" charset="0"/>
                <a:cs typeface="+mn-cs"/>
                <a:sym typeface="Arial" pitchFamily="34" charset="0"/>
              </a:rPr>
              <a:t>pessoas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e,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pelo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menos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, 50</a:t>
            </a:r>
            <a:r>
              <a:rPr lang="en-US" sz="2600" dirty="0">
                <a:latin typeface="Calibri" pitchFamily="34" charset="0"/>
                <a:cs typeface="+mn-cs"/>
                <a:sym typeface="Arial" pitchFamily="34" charset="0"/>
              </a:rPr>
              <a:t>% 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de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proteína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animal e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minerais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a 400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milhões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de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pessoas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nos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países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mais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  <a:cs typeface="+mn-cs"/>
                <a:sym typeface="Arial" pitchFamily="34" charset="0"/>
              </a:rPr>
              <a:t>pobres</a:t>
            </a:r>
            <a:r>
              <a:rPr lang="en-US" sz="2600" dirty="0" smtClean="0">
                <a:latin typeface="Calibri" pitchFamily="34" charset="0"/>
                <a:cs typeface="+mn-cs"/>
                <a:sym typeface="Arial" pitchFamily="34" charset="0"/>
              </a:rPr>
              <a:t>.</a:t>
            </a:r>
            <a:endParaRPr lang="en-US" sz="2600" dirty="0">
              <a:latin typeface="Calibri" pitchFamily="34" charset="0"/>
              <a:cs typeface="+mn-cs"/>
              <a:sym typeface="Arial" pitchFamily="34" charset="0"/>
            </a:endParaRPr>
          </a:p>
          <a:p>
            <a:pPr marL="239713" indent="-239713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  <a:buClr>
                <a:srgbClr val="C8CCD4"/>
              </a:buClr>
              <a:buFont typeface="Arial" pitchFamily="34" charset="0"/>
              <a:buChar char="•"/>
              <a:defRPr/>
            </a:pPr>
            <a:r>
              <a:rPr lang="pt-PT" sz="2600" dirty="0" smtClean="0"/>
              <a:t>Os produtos piscícolas estão entre </a:t>
            </a:r>
            <a:r>
              <a:rPr lang="pt-PT" sz="2600" dirty="0"/>
              <a:t>os alimentos mais amplamente </a:t>
            </a:r>
            <a:r>
              <a:rPr lang="pt-PT" sz="2600" dirty="0" smtClean="0"/>
              <a:t>negociados</a:t>
            </a:r>
            <a:r>
              <a:rPr lang="pt-PT" sz="2600" dirty="0"/>
              <a:t>, com mais de 37% </a:t>
            </a:r>
            <a:r>
              <a:rPr lang="pt-PT" sz="2600" dirty="0" smtClean="0"/>
              <a:t>do </a:t>
            </a:r>
            <a:r>
              <a:rPr lang="pt-PT" sz="2600" dirty="0"/>
              <a:t>volume de produção mundial </a:t>
            </a:r>
            <a:r>
              <a:rPr lang="pt-PT" sz="2600" dirty="0" smtClean="0"/>
              <a:t>    comercializada </a:t>
            </a:r>
            <a:r>
              <a:rPr lang="pt-PT" sz="2600" dirty="0"/>
              <a:t>internacionalmente</a:t>
            </a:r>
            <a:r>
              <a:rPr lang="pt-PT" sz="2600" dirty="0" smtClean="0"/>
              <a:t>.</a:t>
            </a:r>
            <a:endParaRPr lang="en-US" sz="2600" dirty="0">
              <a:latin typeface="Calibri" pitchFamily="34" charset="0"/>
              <a:sym typeface="Arial" pitchFamily="34" charset="0"/>
            </a:endParaRPr>
          </a:p>
        </p:txBody>
      </p:sp>
      <p:sp>
        <p:nvSpPr>
          <p:cNvPr id="5123" name="Title 3"/>
          <p:cNvSpPr>
            <a:spLocks/>
          </p:cNvSpPr>
          <p:nvPr/>
        </p:nvSpPr>
        <p:spPr bwMode="auto">
          <a:xfrm>
            <a:off x="179512" y="0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US" sz="4000" b="1" spc="-150" dirty="0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O </a:t>
            </a:r>
            <a:r>
              <a:rPr lang="en-US" sz="4000" b="1" spc="-150" dirty="0" err="1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que</a:t>
            </a:r>
            <a:r>
              <a:rPr lang="en-US" sz="4000" b="1" spc="-150" dirty="0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 </a:t>
            </a:r>
            <a:r>
              <a:rPr lang="en-US" sz="4000" b="1" spc="-150" dirty="0" err="1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está</a:t>
            </a:r>
            <a:r>
              <a:rPr lang="en-US" sz="4000" b="1" spc="-150" dirty="0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 </a:t>
            </a:r>
            <a:r>
              <a:rPr lang="en-US" sz="4000" b="1" spc="-150" dirty="0" err="1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em</a:t>
            </a:r>
            <a:r>
              <a:rPr lang="en-US" sz="4000" b="1" spc="-150" dirty="0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 </a:t>
            </a:r>
            <a:r>
              <a:rPr lang="en-US" sz="4000" b="1" spc="-150" dirty="0" err="1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jogo</a:t>
            </a:r>
            <a:r>
              <a:rPr lang="en-US" sz="4000" b="1" spc="-150" dirty="0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?</a:t>
            </a:r>
            <a:endParaRPr lang="en-US" sz="4000" b="1" spc="-150" dirty="0">
              <a:ln w="6350">
                <a:noFill/>
              </a:ln>
              <a:latin typeface="+mj-lt"/>
              <a:ea typeface="+mj-ea"/>
              <a:cs typeface="+mj-cs"/>
              <a:sym typeface="Arial Bold" pitchFamily="34" charset="0"/>
            </a:endParaRPr>
          </a:p>
        </p:txBody>
      </p:sp>
      <p:sp>
        <p:nvSpPr>
          <p:cNvPr id="16389" name="Slide Number Placeholder 6"/>
          <p:cNvSpPr txBox="1">
            <a:spLocks/>
          </p:cNvSpPr>
          <p:nvPr/>
        </p:nvSpPr>
        <p:spPr bwMode="auto">
          <a:xfrm>
            <a:off x="7812088" y="6416675"/>
            <a:ext cx="13319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0808393-DED1-443D-B375-44480B0FEA46}" type="slidenum">
              <a:rPr lang="en-US"/>
              <a:pPr algn="ct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E0CCB-1D0D-4632-8C36-7FE16561C062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3"/>
          <p:cNvSpPr>
            <a:spLocks/>
          </p:cNvSpPr>
          <p:nvPr/>
        </p:nvSpPr>
        <p:spPr bwMode="auto">
          <a:xfrm>
            <a:off x="2177988" y="195454"/>
            <a:ext cx="5130316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en-US" sz="4000" b="1" spc="-150" dirty="0" err="1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Mecanismos</a:t>
            </a:r>
            <a:r>
              <a:rPr lang="en-US" sz="4000" b="1" spc="-150" dirty="0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 de </a:t>
            </a:r>
            <a:r>
              <a:rPr lang="en-US" sz="4000" b="1" spc="-150" dirty="0" err="1" smtClean="0">
                <a:ln w="6350">
                  <a:noFill/>
                </a:ln>
                <a:latin typeface="+mj-lt"/>
                <a:ea typeface="+mj-ea"/>
                <a:cs typeface="+mj-cs"/>
                <a:sym typeface="Arial Bold" pitchFamily="34" charset="0"/>
              </a:rPr>
              <a:t>Mudança</a:t>
            </a:r>
            <a:endParaRPr lang="en-US" sz="4000" b="1" spc="-150" dirty="0">
              <a:ln w="6350">
                <a:noFill/>
              </a:ln>
              <a:latin typeface="+mj-lt"/>
              <a:ea typeface="+mj-ea"/>
              <a:cs typeface="+mj-cs"/>
              <a:sym typeface="Arial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612" y="893619"/>
            <a:ext cx="9026421" cy="480131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C000"/>
                </a:solidFill>
              </a:rPr>
              <a:t>Processos biológicos                                                                              Escolhas </a:t>
            </a:r>
            <a:r>
              <a:rPr lang="pt-PT" dirty="0">
                <a:solidFill>
                  <a:srgbClr val="FFC000"/>
                </a:solidFill>
              </a:rPr>
              <a:t>humanas</a:t>
            </a:r>
          </a:p>
          <a:p>
            <a:endParaRPr lang="pt-PT" dirty="0" smtClean="0">
              <a:solidFill>
                <a:srgbClr val="F06510"/>
              </a:solidFill>
            </a:endParaRPr>
          </a:p>
          <a:p>
            <a:endParaRPr lang="pt-PT" dirty="0">
              <a:solidFill>
                <a:srgbClr val="F06510"/>
              </a:solidFill>
            </a:endParaRPr>
          </a:p>
          <a:p>
            <a:endParaRPr lang="pt-PT" dirty="0" smtClean="0">
              <a:solidFill>
                <a:srgbClr val="F06510"/>
              </a:solidFill>
            </a:endParaRPr>
          </a:p>
          <a:p>
            <a:endParaRPr lang="pt-PT" dirty="0">
              <a:solidFill>
                <a:srgbClr val="F06510"/>
              </a:solidFill>
            </a:endParaRPr>
          </a:p>
          <a:p>
            <a:endParaRPr lang="pt-PT" dirty="0" smtClean="0">
              <a:solidFill>
                <a:srgbClr val="F06510"/>
              </a:solidFill>
            </a:endParaRPr>
          </a:p>
          <a:p>
            <a:endParaRPr lang="pt-PT" dirty="0">
              <a:solidFill>
                <a:srgbClr val="F06510"/>
              </a:solidFill>
            </a:endParaRPr>
          </a:p>
          <a:p>
            <a:endParaRPr lang="pt-PT" dirty="0" smtClean="0">
              <a:solidFill>
                <a:srgbClr val="F06510"/>
              </a:solidFill>
            </a:endParaRPr>
          </a:p>
          <a:p>
            <a:endParaRPr lang="pt-PT" dirty="0">
              <a:solidFill>
                <a:srgbClr val="F06510"/>
              </a:solidFill>
            </a:endParaRPr>
          </a:p>
          <a:p>
            <a:endParaRPr lang="pt-PT" dirty="0" smtClean="0">
              <a:solidFill>
                <a:srgbClr val="F06510"/>
              </a:solidFill>
            </a:endParaRPr>
          </a:p>
          <a:p>
            <a:endParaRPr lang="pt-PT" dirty="0">
              <a:solidFill>
                <a:srgbClr val="F06510"/>
              </a:solidFill>
            </a:endParaRPr>
          </a:p>
          <a:p>
            <a:endParaRPr lang="pt-PT" dirty="0" smtClean="0">
              <a:solidFill>
                <a:srgbClr val="F06510"/>
              </a:solidFill>
            </a:endParaRPr>
          </a:p>
          <a:p>
            <a:endParaRPr lang="pt-PT" dirty="0">
              <a:solidFill>
                <a:srgbClr val="F06510"/>
              </a:solidFill>
            </a:endParaRPr>
          </a:p>
          <a:p>
            <a:endParaRPr lang="pt-PT" dirty="0" smtClean="0">
              <a:solidFill>
                <a:srgbClr val="F06510"/>
              </a:solidFill>
            </a:endParaRPr>
          </a:p>
          <a:p>
            <a:endParaRPr lang="pt-PT" dirty="0">
              <a:solidFill>
                <a:srgbClr val="F06510"/>
              </a:solidFill>
            </a:endParaRPr>
          </a:p>
          <a:p>
            <a:endParaRPr lang="pt-PT" dirty="0" smtClean="0">
              <a:solidFill>
                <a:srgbClr val="F06510"/>
              </a:solidFill>
            </a:endParaRPr>
          </a:p>
          <a:p>
            <a:endParaRPr lang="pt-PT" dirty="0">
              <a:solidFill>
                <a:srgbClr val="F0651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76400"/>
            <a:ext cx="1658937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Seta curvada à esquerda 30"/>
          <p:cNvSpPr/>
          <p:nvPr/>
        </p:nvSpPr>
        <p:spPr>
          <a:xfrm flipH="1">
            <a:off x="2525238" y="1700808"/>
            <a:ext cx="1614714" cy="3528392"/>
          </a:xfrm>
          <a:prstGeom prst="curvedLeft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C000"/>
              </a:solidFill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2843808" y="3244334"/>
            <a:ext cx="3669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Pescas e sistemas de Aquacultura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901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811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ângulo 32"/>
          <p:cNvSpPr/>
          <p:nvPr/>
        </p:nvSpPr>
        <p:spPr>
          <a:xfrm>
            <a:off x="899592" y="2924944"/>
            <a:ext cx="130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Acidificação</a:t>
            </a:r>
          </a:p>
        </p:txBody>
      </p:sp>
      <p:sp>
        <p:nvSpPr>
          <p:cNvPr id="34" name="Rectângulo 33"/>
          <p:cNvSpPr/>
          <p:nvPr/>
        </p:nvSpPr>
        <p:spPr>
          <a:xfrm>
            <a:off x="539552" y="3717032"/>
            <a:ext cx="1617559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PT" sz="2400" dirty="0" err="1" smtClean="0">
                <a:solidFill>
                  <a:schemeClr val="bg1"/>
                </a:solidFill>
              </a:rPr>
              <a:t>Sobrepesca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597487" y="4509120"/>
            <a:ext cx="217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Alteração de habitats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51511"/>
            <a:ext cx="7381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11" y="1700808"/>
            <a:ext cx="2408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04864"/>
            <a:ext cx="16827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ângulo 37"/>
          <p:cNvSpPr/>
          <p:nvPr/>
        </p:nvSpPr>
        <p:spPr>
          <a:xfrm>
            <a:off x="6732240" y="2852936"/>
            <a:ext cx="237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Mudanças tecnológicas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34" y="3223319"/>
            <a:ext cx="1212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68762"/>
            <a:ext cx="20367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18" y="4303439"/>
            <a:ext cx="1377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17" y="4663479"/>
            <a:ext cx="9699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ângulo 42"/>
          <p:cNvSpPr/>
          <p:nvPr/>
        </p:nvSpPr>
        <p:spPr>
          <a:xfrm>
            <a:off x="5819422" y="5013176"/>
            <a:ext cx="62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7194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31800" y="1196751"/>
            <a:ext cx="8712200" cy="480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defRPr/>
            </a:pPr>
            <a:r>
              <a:rPr lang="en-US" sz="3000" b="1" dirty="0" err="1" smtClean="0">
                <a:latin typeface="Calibri" pitchFamily="34" charset="0"/>
                <a:cs typeface="+mn-cs"/>
                <a:sym typeface="Helvetica" pitchFamily="34" charset="0"/>
              </a:rPr>
              <a:t>Comércio</a:t>
            </a:r>
            <a:r>
              <a:rPr lang="en-US" sz="3000" b="1" dirty="0" smtClean="0">
                <a:latin typeface="Calibri" pitchFamily="34" charset="0"/>
                <a:cs typeface="+mn-cs"/>
                <a:sym typeface="Helvetica" pitchFamily="34" charset="0"/>
              </a:rPr>
              <a:t> de </a:t>
            </a:r>
            <a:r>
              <a:rPr lang="en-US" sz="3000" b="1" dirty="0" err="1" smtClean="0">
                <a:latin typeface="Calibri" pitchFamily="34" charset="0"/>
                <a:cs typeface="+mn-cs"/>
                <a:sym typeface="Helvetica" pitchFamily="34" charset="0"/>
              </a:rPr>
              <a:t>peixe</a:t>
            </a:r>
            <a:endParaRPr lang="en-US" sz="3000" b="1" dirty="0">
              <a:latin typeface="Calibri" pitchFamily="34" charset="0"/>
              <a:cs typeface="+mn-cs"/>
              <a:sym typeface="Helvetica" pitchFamily="34" charset="0"/>
            </a:endParaRPr>
          </a:p>
          <a:p>
            <a:pPr marL="180975" indent="-180975">
              <a:lnSpc>
                <a:spcPct val="95000"/>
              </a:lnSpc>
              <a:defRPr/>
            </a:pPr>
            <a:endParaRPr lang="en-US" sz="3000" dirty="0">
              <a:latin typeface="Calibri" pitchFamily="34" charset="0"/>
              <a:cs typeface="+mn-cs"/>
              <a:sym typeface="Helvetica" pitchFamily="34" charset="0"/>
            </a:endParaRP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000" dirty="0" smtClean="0">
                <a:latin typeface="Calibri" pitchFamily="34" charset="0"/>
                <a:cs typeface="+mn-cs"/>
                <a:sym typeface="Helvetica" pitchFamily="34" charset="0"/>
              </a:rPr>
              <a:t>O </a:t>
            </a:r>
            <a:r>
              <a:rPr lang="en-US" sz="3000" dirty="0" err="1" smtClean="0">
                <a:latin typeface="Calibri" pitchFamily="34" charset="0"/>
                <a:cs typeface="+mn-cs"/>
                <a:sym typeface="Helvetica" pitchFamily="34" charset="0"/>
              </a:rPr>
              <a:t>comércio</a:t>
            </a:r>
            <a:r>
              <a:rPr lang="en-US" sz="3000" dirty="0" smtClean="0">
                <a:latin typeface="Calibri" pitchFamily="34" charset="0"/>
                <a:cs typeface="+mn-cs"/>
                <a:sym typeface="Helvetica" pitchFamily="34" charset="0"/>
              </a:rPr>
              <a:t> global vale </a:t>
            </a:r>
            <a:r>
              <a:rPr lang="en-US" sz="3000" dirty="0">
                <a:latin typeface="Calibri" pitchFamily="34" charset="0"/>
                <a:cs typeface="+mn-cs"/>
                <a:sym typeface="Helvetica" pitchFamily="34" charset="0"/>
              </a:rPr>
              <a:t/>
            </a:r>
            <a:br>
              <a:rPr lang="en-US" sz="3000" dirty="0">
                <a:latin typeface="Calibri" pitchFamily="34" charset="0"/>
                <a:cs typeface="+mn-cs"/>
                <a:sym typeface="Helvetica" pitchFamily="34" charset="0"/>
              </a:rPr>
            </a:br>
            <a:r>
              <a:rPr lang="en-US" sz="3000" dirty="0" smtClean="0">
                <a:latin typeface="Calibri" pitchFamily="34" charset="0"/>
                <a:cs typeface="+mn-cs"/>
                <a:sym typeface="Helvetica" pitchFamily="34" charset="0"/>
              </a:rPr>
              <a:t>102 </a:t>
            </a:r>
            <a:r>
              <a:rPr lang="en-US" sz="3000" dirty="0">
                <a:latin typeface="Calibri" pitchFamily="34" charset="0"/>
                <a:sym typeface="Helvetica" pitchFamily="34" charset="0"/>
              </a:rPr>
              <a:t>mil </a:t>
            </a:r>
            <a:r>
              <a:rPr lang="en-US" sz="3000" dirty="0" err="1" smtClean="0">
                <a:latin typeface="Calibri" pitchFamily="34" charset="0"/>
                <a:sym typeface="Helvetica" pitchFamily="34" charset="0"/>
              </a:rPr>
              <a:t>milhões</a:t>
            </a:r>
            <a:r>
              <a:rPr lang="en-US" sz="3000" dirty="0" smtClean="0">
                <a:latin typeface="Calibri" pitchFamily="34" charset="0"/>
                <a:sym typeface="Helvetica" pitchFamily="34" charset="0"/>
              </a:rPr>
              <a:t> US</a:t>
            </a:r>
            <a:r>
              <a:rPr lang="en-US" sz="3000" dirty="0">
                <a:latin typeface="Calibri" pitchFamily="34" charset="0"/>
                <a:sym typeface="Helvetica" pitchFamily="34" charset="0"/>
              </a:rPr>
              <a:t>$ </a:t>
            </a:r>
            <a:endParaRPr lang="en-US" sz="3000" dirty="0" smtClean="0">
              <a:latin typeface="Calibri" pitchFamily="34" charset="0"/>
              <a:cs typeface="+mn-cs"/>
              <a:sym typeface="Helvetica" pitchFamily="34" charset="0"/>
            </a:endParaRP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3000" dirty="0">
              <a:latin typeface="Calibri" pitchFamily="34" charset="0"/>
              <a:cs typeface="+mn-cs"/>
              <a:sym typeface="Helvetica" pitchFamily="34" charset="0"/>
            </a:endParaRP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000" dirty="0">
                <a:latin typeface="Calibri" pitchFamily="34" charset="0"/>
                <a:cs typeface="+mn-cs"/>
                <a:sym typeface="Helvetica" pitchFamily="34" charset="0"/>
              </a:rPr>
              <a:t>39% </a:t>
            </a:r>
            <a:r>
              <a:rPr lang="en-US" sz="3000" dirty="0" err="1" smtClean="0">
                <a:latin typeface="Calibri" pitchFamily="34" charset="0"/>
                <a:cs typeface="+mn-cs"/>
                <a:sym typeface="Helvetica" pitchFamily="34" charset="0"/>
              </a:rPr>
              <a:t>em</a:t>
            </a:r>
            <a:r>
              <a:rPr lang="en-US" sz="3000" dirty="0" smtClean="0">
                <a:latin typeface="Calibri" pitchFamily="34" charset="0"/>
                <a:cs typeface="+mn-cs"/>
                <a:sym typeface="Helvetica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+mn-cs"/>
                <a:sym typeface="Helvetica" pitchFamily="34" charset="0"/>
              </a:rPr>
              <a:t>exportações</a:t>
            </a:r>
            <a:endParaRPr lang="en-US" sz="3000" dirty="0" smtClean="0">
              <a:latin typeface="Calibri" pitchFamily="34" charset="0"/>
              <a:cs typeface="+mn-cs"/>
              <a:sym typeface="Helvetica" pitchFamily="34" charset="0"/>
            </a:endParaRP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3000" dirty="0">
              <a:latin typeface="Calibri" pitchFamily="34" charset="0"/>
              <a:cs typeface="+mn-cs"/>
              <a:sym typeface="Helvetica" pitchFamily="34" charset="0"/>
            </a:endParaRP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pt-PT" sz="3000" dirty="0" smtClean="0"/>
              <a:t>Os </a:t>
            </a:r>
            <a:r>
              <a:rPr lang="pt-PT" sz="3000" dirty="0"/>
              <a:t>países em desenvolvimento </a:t>
            </a:r>
            <a:r>
              <a:rPr lang="pt-PT" sz="3000" dirty="0" smtClean="0"/>
              <a:t>contribuem com 55</a:t>
            </a:r>
            <a:r>
              <a:rPr lang="pt-PT" sz="3000" dirty="0"/>
              <a:t>% das exportações de peixe </a:t>
            </a:r>
            <a:r>
              <a:rPr lang="pt-PT" sz="3000" dirty="0" smtClean="0"/>
              <a:t>do mundo</a:t>
            </a:r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pt-PT" sz="3000" dirty="0"/>
          </a:p>
          <a:p>
            <a:pPr marL="180975" indent="-1809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pt-PT" sz="3000" dirty="0" smtClean="0"/>
              <a:t>China é o </a:t>
            </a:r>
            <a:r>
              <a:rPr lang="pt-PT" sz="3000" dirty="0"/>
              <a:t>maior </a:t>
            </a:r>
            <a:r>
              <a:rPr lang="pt-PT" sz="3000" dirty="0" smtClean="0"/>
              <a:t>exportador, avaliado </a:t>
            </a:r>
            <a:r>
              <a:rPr lang="pt-PT" sz="3000" dirty="0"/>
              <a:t>em mais de </a:t>
            </a:r>
            <a:r>
              <a:rPr lang="pt-PT" sz="3000" dirty="0" smtClean="0"/>
              <a:t>10 </a:t>
            </a:r>
            <a:r>
              <a:rPr lang="pt-PT" sz="3000" dirty="0"/>
              <a:t>mil </a:t>
            </a:r>
            <a:r>
              <a:rPr lang="pt-PT" sz="3000" dirty="0" smtClean="0"/>
              <a:t>milhões US</a:t>
            </a:r>
            <a:r>
              <a:rPr lang="pt-PT" sz="3000" dirty="0"/>
              <a:t>$</a:t>
            </a:r>
            <a:endParaRPr lang="en-US" sz="3000" dirty="0">
              <a:latin typeface="Calibri" pitchFamily="34" charset="0"/>
              <a:sym typeface="Helvetica" pitchFamily="34" charset="0"/>
            </a:endParaRPr>
          </a:p>
        </p:txBody>
      </p:sp>
      <p:pic>
        <p:nvPicPr>
          <p:cNvPr id="18434" name="Picture 18" descr="604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5004048" y="1340768"/>
            <a:ext cx="3848114" cy="256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434" y="274638"/>
            <a:ext cx="8568952" cy="9221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spc="-150" dirty="0" smtClean="0"/>
              <a:t>Estado Mundial das </a:t>
            </a:r>
            <a:r>
              <a:rPr lang="en-US" sz="4000" spc="-150" dirty="0" err="1" smtClean="0"/>
              <a:t>Pescas</a:t>
            </a:r>
            <a:r>
              <a:rPr lang="en-US" sz="4000" spc="-150" dirty="0"/>
              <a:t> &amp;</a:t>
            </a:r>
            <a:r>
              <a:rPr lang="en-US" sz="4000" spc="-150" dirty="0" smtClean="0"/>
              <a:t> </a:t>
            </a:r>
            <a:r>
              <a:rPr lang="en-US" sz="4000" spc="-150" dirty="0" err="1" smtClean="0"/>
              <a:t>Aquaculturas</a:t>
            </a:r>
            <a:r>
              <a:rPr lang="en-US" sz="4000" spc="-150" dirty="0" smtClean="0"/>
              <a:t> </a:t>
            </a:r>
            <a:br>
              <a:rPr lang="en-US" sz="4000" spc="-150" dirty="0" smtClean="0"/>
            </a:br>
            <a:r>
              <a:rPr lang="en-US" sz="4000" spc="-150" dirty="0" smtClean="0"/>
              <a:t> FAO 2010</a:t>
            </a:r>
            <a:endParaRPr lang="en-GB" sz="4000" spc="-1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65C53-2B41-4D6E-B8D2-C722160B0D3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3" descr="Fig-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376575"/>
            <a:ext cx="9144000" cy="548142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3" y="6416675"/>
            <a:ext cx="611187" cy="441325"/>
          </a:xfrm>
        </p:spPr>
        <p:txBody>
          <a:bodyPr/>
          <a:lstStyle/>
          <a:p>
            <a:pPr algn="ctr">
              <a:defRPr/>
            </a:pPr>
            <a:fld id="{1F56290D-8263-4628-AB5C-E3B0E9964FB2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60648"/>
            <a:ext cx="9252520" cy="9221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spc="-150" dirty="0" err="1" smtClean="0">
                <a:solidFill>
                  <a:prstClr val="black"/>
                </a:solidFill>
              </a:rPr>
              <a:t>Pesca</a:t>
            </a:r>
            <a:r>
              <a:rPr lang="en-US" sz="4000" spc="-150" dirty="0" smtClean="0">
                <a:solidFill>
                  <a:prstClr val="black"/>
                </a:solidFill>
              </a:rPr>
              <a:t> </a:t>
            </a:r>
            <a:r>
              <a:rPr lang="en-US" sz="4000" spc="-150" dirty="0">
                <a:solidFill>
                  <a:prstClr val="black"/>
                </a:solidFill>
              </a:rPr>
              <a:t>&amp; </a:t>
            </a:r>
            <a:r>
              <a:rPr lang="en-US" sz="4000" spc="-150" dirty="0" err="1" smtClean="0">
                <a:solidFill>
                  <a:prstClr val="black"/>
                </a:solidFill>
              </a:rPr>
              <a:t>Aquicultura</a:t>
            </a:r>
            <a:r>
              <a:rPr lang="en-US" sz="4000" spc="-150" dirty="0" smtClean="0">
                <a:solidFill>
                  <a:prstClr val="black"/>
                </a:solidFill>
              </a:rPr>
              <a:t> </a:t>
            </a:r>
            <a:r>
              <a:rPr lang="en-US" sz="4000" spc="-150" dirty="0">
                <a:solidFill>
                  <a:prstClr val="black"/>
                </a:solidFill>
              </a:rPr>
              <a:t/>
            </a:r>
            <a:br>
              <a:rPr lang="en-US" sz="4000" spc="-150" dirty="0">
                <a:solidFill>
                  <a:prstClr val="black"/>
                </a:solidFill>
              </a:rPr>
            </a:br>
            <a:r>
              <a:rPr lang="en-US" sz="4000" spc="-150" dirty="0">
                <a:solidFill>
                  <a:prstClr val="black"/>
                </a:solidFill>
              </a:rPr>
              <a:t> FAO 2010</a:t>
            </a:r>
            <a:endParaRPr lang="en-GB" sz="4000" spc="-15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72001" y="5517232"/>
            <a:ext cx="367240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400" dirty="0" err="1" smtClean="0"/>
              <a:t>Subexplorado</a:t>
            </a:r>
            <a:r>
              <a:rPr lang="pt-PT" sz="1400" dirty="0" smtClean="0"/>
              <a:t> + exploração moderada</a:t>
            </a:r>
          </a:p>
          <a:p>
            <a:r>
              <a:rPr lang="pt-PT" sz="1400" dirty="0" smtClean="0"/>
              <a:t>Totalmente explorado</a:t>
            </a:r>
          </a:p>
          <a:p>
            <a:r>
              <a:rPr lang="pt-PT" sz="1400" dirty="0" err="1" smtClean="0"/>
              <a:t>Sobreexplorado</a:t>
            </a:r>
            <a:r>
              <a:rPr lang="pt-PT" sz="1400" dirty="0" smtClean="0"/>
              <a:t> </a:t>
            </a:r>
            <a:r>
              <a:rPr lang="pt-PT" sz="1400" dirty="0"/>
              <a:t>+  empobrecido + </a:t>
            </a:r>
            <a:r>
              <a:rPr lang="pt-PT" sz="1400" dirty="0" smtClean="0"/>
              <a:t>recuperado</a:t>
            </a:r>
          </a:p>
        </p:txBody>
      </p:sp>
      <p:sp>
        <p:nvSpPr>
          <p:cNvPr id="4" name="Fluxograma: conexão 3"/>
          <p:cNvSpPr/>
          <p:nvPr/>
        </p:nvSpPr>
        <p:spPr>
          <a:xfrm>
            <a:off x="4500577" y="5595526"/>
            <a:ext cx="143431" cy="12573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4526006" y="5830258"/>
            <a:ext cx="118002" cy="119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riângulo isósceles 8"/>
          <p:cNvSpPr/>
          <p:nvPr/>
        </p:nvSpPr>
        <p:spPr>
          <a:xfrm>
            <a:off x="4496461" y="6021288"/>
            <a:ext cx="147547" cy="12194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38773" y="1403484"/>
            <a:ext cx="78938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t-PT" dirty="0"/>
              <a:t>T</a:t>
            </a:r>
            <a:r>
              <a:rPr lang="pt-PT" dirty="0" smtClean="0"/>
              <a:t>endências </a:t>
            </a:r>
            <a:r>
              <a:rPr lang="pt-PT" dirty="0"/>
              <a:t>globais </a:t>
            </a:r>
            <a:r>
              <a:rPr lang="pt-PT" dirty="0" smtClean="0"/>
              <a:t>do </a:t>
            </a:r>
            <a:r>
              <a:rPr lang="pt-PT" i="1" dirty="0" smtClean="0"/>
              <a:t>stock</a:t>
            </a:r>
            <a:r>
              <a:rPr lang="pt-PT" dirty="0" smtClean="0"/>
              <a:t> de populações marinhas </a:t>
            </a:r>
            <a:r>
              <a:rPr lang="pt-PT" dirty="0"/>
              <a:t>a nível </a:t>
            </a:r>
            <a:r>
              <a:rPr lang="pt-PT" dirty="0" smtClean="0"/>
              <a:t>mundial, desde 1974, 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652" y="2276872"/>
            <a:ext cx="32705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PT" dirty="0" smtClean="0"/>
              <a:t>Percentagem de </a:t>
            </a:r>
            <a:r>
              <a:rPr lang="pt-PT" i="1" dirty="0" smtClean="0"/>
              <a:t>stocks </a:t>
            </a:r>
            <a:r>
              <a:rPr lang="pt-PT" dirty="0" smtClean="0"/>
              <a:t>avaliados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96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7" y="332656"/>
            <a:ext cx="9165391" cy="5114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Memorando</a:t>
            </a:r>
            <a:r>
              <a:rPr lang="en-US" dirty="0" smtClean="0"/>
              <a:t> FAO-CITES </a:t>
            </a:r>
            <a:r>
              <a:rPr lang="en-US" dirty="0"/>
              <a:t>(</a:t>
            </a:r>
            <a:r>
              <a:rPr lang="en-US" dirty="0" smtClean="0"/>
              <a:t>2006)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569325" cy="489585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spcBef>
                <a:spcPts val="1800"/>
              </a:spcBef>
              <a:buClrTx/>
              <a:buSzPct val="100000"/>
              <a:buFont typeface="Arial" pitchFamily="34" charset="0"/>
              <a:buChar char="•"/>
            </a:pPr>
            <a:r>
              <a:rPr lang="en-GB" sz="3200" dirty="0" smtClean="0"/>
              <a:t>... </a:t>
            </a:r>
            <a:r>
              <a:rPr lang="en-GB" dirty="0" err="1"/>
              <a:t>c</a:t>
            </a:r>
            <a:r>
              <a:rPr lang="en-GB" sz="3200" dirty="0" err="1" smtClean="0"/>
              <a:t>omunicar</a:t>
            </a:r>
            <a:r>
              <a:rPr lang="en-GB" sz="3200" dirty="0" smtClean="0"/>
              <a:t> e trocar </a:t>
            </a:r>
            <a:r>
              <a:rPr lang="en-GB" sz="3200" dirty="0" err="1" smtClean="0"/>
              <a:t>informações</a:t>
            </a:r>
            <a:r>
              <a:rPr lang="en-GB" sz="3200" dirty="0" smtClean="0"/>
              <a:t> ...</a:t>
            </a:r>
          </a:p>
          <a:p>
            <a:pPr>
              <a:lnSpc>
                <a:spcPts val="3400"/>
              </a:lnSpc>
              <a:spcBef>
                <a:spcPts val="1800"/>
              </a:spcBef>
              <a:buClrTx/>
              <a:buSzPct val="100000"/>
              <a:buFont typeface="Arial" pitchFamily="34" charset="0"/>
              <a:buChar char="•"/>
            </a:pPr>
            <a:r>
              <a:rPr lang="en-GB" sz="3200" dirty="0" err="1" smtClean="0"/>
              <a:t>cooperar</a:t>
            </a:r>
            <a:r>
              <a:rPr lang="en-GB" sz="3200" dirty="0" smtClean="0"/>
              <a:t> ... </a:t>
            </a:r>
            <a:r>
              <a:rPr lang="en-GB" dirty="0" smtClean="0"/>
              <a:t>p</a:t>
            </a:r>
            <a:r>
              <a:rPr lang="en-GB" sz="3200" dirty="0" smtClean="0"/>
              <a:t>ara </a:t>
            </a:r>
            <a:r>
              <a:rPr lang="en-GB" sz="3200" dirty="0" err="1" smtClean="0"/>
              <a:t>potenciar</a:t>
            </a:r>
            <a:r>
              <a:rPr lang="en-GB" sz="3200" dirty="0" smtClean="0"/>
              <a:t> a </a:t>
            </a:r>
            <a:r>
              <a:rPr lang="en-GB" sz="3200" dirty="0" err="1" smtClean="0"/>
              <a:t>capacidade</a:t>
            </a:r>
            <a:r>
              <a:rPr lang="en-GB" sz="3200" dirty="0" smtClean="0"/>
              <a:t> de </a:t>
            </a:r>
            <a:r>
              <a:rPr lang="en-GB" sz="3200" dirty="0" err="1" smtClean="0"/>
              <a:t>atuação</a:t>
            </a:r>
            <a:r>
              <a:rPr lang="en-GB" sz="3200" dirty="0" smtClean="0"/>
              <a:t> </a:t>
            </a:r>
            <a:r>
              <a:rPr lang="en-GB" sz="3200" dirty="0" err="1" smtClean="0"/>
              <a:t>nos</a:t>
            </a:r>
            <a:r>
              <a:rPr lang="en-GB" sz="3200" dirty="0" smtClean="0"/>
              <a:t> </a:t>
            </a:r>
            <a:r>
              <a:rPr lang="en-GB" sz="3200" dirty="0" err="1" smtClean="0"/>
              <a:t>países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desenvolvimento</a:t>
            </a:r>
            <a:r>
              <a:rPr lang="en-GB" sz="3200" dirty="0" smtClean="0"/>
              <a:t> ...</a:t>
            </a:r>
          </a:p>
          <a:p>
            <a:pPr>
              <a:lnSpc>
                <a:spcPts val="3400"/>
              </a:lnSpc>
              <a:spcBef>
                <a:spcPts val="1800"/>
              </a:spcBef>
              <a:buSzPct val="100000"/>
            </a:pPr>
            <a:r>
              <a:rPr lang="en-GB" sz="3200" dirty="0" smtClean="0"/>
              <a:t>FAO ... </a:t>
            </a:r>
            <a:r>
              <a:rPr lang="en-GB" dirty="0" err="1"/>
              <a:t>f</a:t>
            </a:r>
            <a:r>
              <a:rPr lang="en-GB" sz="3200" dirty="0" err="1" smtClean="0"/>
              <a:t>ornece</a:t>
            </a:r>
            <a:r>
              <a:rPr lang="en-GB" sz="3200" dirty="0" smtClean="0"/>
              <a:t> </a:t>
            </a:r>
            <a:r>
              <a:rPr lang="en-GB" sz="3200" dirty="0" err="1" smtClean="0"/>
              <a:t>aconselhamento</a:t>
            </a:r>
            <a:r>
              <a:rPr lang="en-GB" sz="3200" dirty="0" smtClean="0"/>
              <a:t> à CITES </a:t>
            </a:r>
            <a:r>
              <a:rPr lang="en-GB" dirty="0" smtClean="0"/>
              <a:t>nos</a:t>
            </a:r>
            <a:r>
              <a:rPr lang="en-GB" dirty="0"/>
              <a:t>...  </a:t>
            </a:r>
            <a:r>
              <a:rPr lang="en-GB" dirty="0" err="1" smtClean="0"/>
              <a:t>c</a:t>
            </a:r>
            <a:r>
              <a:rPr lang="en-GB" sz="3200" dirty="0" err="1" smtClean="0"/>
              <a:t>ritérios</a:t>
            </a:r>
            <a:r>
              <a:rPr lang="en-GB" sz="3200" dirty="0" smtClean="0"/>
              <a:t> de </a:t>
            </a:r>
            <a:r>
              <a:rPr lang="en-GB" sz="3200" dirty="0" err="1" smtClean="0"/>
              <a:t>inclusão</a:t>
            </a:r>
            <a:r>
              <a:rPr lang="en-GB" sz="3200" dirty="0" smtClean="0"/>
              <a:t> </a:t>
            </a:r>
            <a:r>
              <a:rPr lang="en-GB" sz="3200" dirty="0" err="1" smtClean="0"/>
              <a:t>nos</a:t>
            </a:r>
            <a:r>
              <a:rPr lang="en-GB" sz="3200" dirty="0" smtClean="0"/>
              <a:t> </a:t>
            </a:r>
            <a:r>
              <a:rPr lang="en-GB" sz="3200" dirty="0" err="1" smtClean="0"/>
              <a:t>anexos</a:t>
            </a:r>
            <a:r>
              <a:rPr lang="en-GB" sz="3200" dirty="0" smtClean="0"/>
              <a:t> da CITES</a:t>
            </a:r>
          </a:p>
          <a:p>
            <a:pPr>
              <a:lnSpc>
                <a:spcPts val="3400"/>
              </a:lnSpc>
              <a:spcBef>
                <a:spcPts val="1800"/>
              </a:spcBef>
              <a:buSzPct val="100000"/>
            </a:pPr>
            <a:r>
              <a:rPr lang="pt-PT" dirty="0"/>
              <a:t>garantir </a:t>
            </a:r>
            <a:r>
              <a:rPr lang="pt-PT" dirty="0" smtClean="0"/>
              <a:t>a consulta adequada </a:t>
            </a:r>
            <a:r>
              <a:rPr lang="pt-PT" dirty="0"/>
              <a:t>na avaliação científica e técnica das propostas ... com base nos critérios acordados pelas Partes </a:t>
            </a:r>
            <a:r>
              <a:rPr lang="pt-PT" dirty="0" smtClean="0"/>
              <a:t>da CITES</a:t>
            </a:r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596A7-8AC4-41FF-A315-E86DE8B96C1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reshfromqatar.marvivablog.com/files/2010/03/PN2010031301000799_-_-_CI00031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123728" y="404664"/>
            <a:ext cx="4824214" cy="321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035" y="3501008"/>
            <a:ext cx="8229600" cy="2664296"/>
          </a:xfrm>
          <a:noFill/>
        </p:spPr>
        <p:txBody>
          <a:bodyPr>
            <a:normAutofit/>
            <a:sp3d prstMaterial="softEdge"/>
          </a:bodyPr>
          <a:lstStyle/>
          <a:p>
            <a:pPr>
              <a:defRPr/>
            </a:pPr>
            <a:r>
              <a:rPr lang="pt-PT" sz="3600" b="0" dirty="0" smtClean="0"/>
              <a:t>Estarão </a:t>
            </a:r>
            <a:r>
              <a:rPr lang="pt-PT" sz="3600" b="0" dirty="0"/>
              <a:t>os </a:t>
            </a:r>
            <a:r>
              <a:rPr lang="pt-PT" sz="3600" b="0" dirty="0" smtClean="0"/>
              <a:t>países a perder </a:t>
            </a:r>
            <a:r>
              <a:rPr lang="pt-PT" sz="3600" b="0" dirty="0"/>
              <a:t>oportunidades de usar uma ferramenta potencialmente útil para a gestão da pesca devido a diferenças </a:t>
            </a:r>
            <a:r>
              <a:rPr lang="pt-PT" sz="3600" b="0" dirty="0" smtClean="0"/>
              <a:t>e polarização de opiniões </a:t>
            </a:r>
            <a:r>
              <a:rPr lang="pt-PT" sz="3600" b="0" dirty="0"/>
              <a:t>? </a:t>
            </a:r>
            <a:endParaRPr lang="en-US" sz="3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066DC-A5C9-4E2F-9DEF-E2DDA4DC354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www.my-world-travelguides.com/pics/fishing-boat-port-of-casablanca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69267" y="2060848"/>
            <a:ext cx="4437208" cy="295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PT" dirty="0"/>
              <a:t>Caminho a seguir para a aplicação </a:t>
            </a:r>
            <a:r>
              <a:rPr lang="pt-PT" dirty="0" smtClean="0"/>
              <a:t>efectiva </a:t>
            </a:r>
            <a:r>
              <a:rPr lang="pt-PT" dirty="0"/>
              <a:t>da CITES </a:t>
            </a:r>
            <a:r>
              <a:rPr lang="pt-PT" dirty="0" smtClean="0"/>
              <a:t>nas pescas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42418" y="1628800"/>
            <a:ext cx="4392613" cy="4564063"/>
          </a:xfrm>
          <a:noFill/>
        </p:spPr>
        <p:txBody>
          <a:bodyPr>
            <a:normAutofit lnSpcReduction="10000"/>
          </a:bodyPr>
          <a:lstStyle/>
          <a:p>
            <a:pPr marL="179388" indent="0">
              <a:buFont typeface="Wingdings 2" pitchFamily="18" charset="2"/>
              <a:buNone/>
              <a:defRPr/>
            </a:pPr>
            <a:r>
              <a:rPr lang="en-US" sz="3200" kern="1300" dirty="0" smtClean="0"/>
              <a:t>É </a:t>
            </a:r>
            <a:r>
              <a:rPr lang="en-US" sz="3200" kern="1300" dirty="0" err="1" smtClean="0"/>
              <a:t>essencial</a:t>
            </a:r>
            <a:r>
              <a:rPr lang="en-US" sz="3200" kern="1300" dirty="0" smtClean="0"/>
              <a:t> </a:t>
            </a:r>
            <a:r>
              <a:rPr lang="en-US" sz="3200" kern="1300" dirty="0" err="1" smtClean="0"/>
              <a:t>que</a:t>
            </a:r>
            <a:r>
              <a:rPr lang="en-US" sz="3200" kern="1300" dirty="0" smtClean="0"/>
              <a:t> as </a:t>
            </a:r>
            <a:r>
              <a:rPr lang="en-US" sz="3200" kern="1300" dirty="0" err="1" smtClean="0"/>
              <a:t>entidades</a:t>
            </a:r>
            <a:r>
              <a:rPr lang="en-US" sz="3200" kern="1300" dirty="0" smtClean="0"/>
              <a:t> de </a:t>
            </a:r>
            <a:r>
              <a:rPr lang="en-US" sz="3200" kern="1300" dirty="0" err="1" smtClean="0"/>
              <a:t>pesca</a:t>
            </a:r>
            <a:r>
              <a:rPr lang="en-US" sz="3200" kern="1300" dirty="0" smtClean="0"/>
              <a:t> </a:t>
            </a:r>
            <a:r>
              <a:rPr lang="en-US" sz="3200" kern="1300" dirty="0" err="1" smtClean="0"/>
              <a:t>nacionais</a:t>
            </a:r>
            <a:r>
              <a:rPr lang="en-US" sz="3200" kern="1300" dirty="0" smtClean="0"/>
              <a:t> e </a:t>
            </a:r>
            <a:r>
              <a:rPr lang="en-US" sz="3200" kern="1300" dirty="0" err="1" smtClean="0"/>
              <a:t>internacionais</a:t>
            </a:r>
            <a:r>
              <a:rPr lang="en-US" sz="3200" kern="1300" dirty="0" smtClean="0"/>
              <a:t> e as </a:t>
            </a:r>
            <a:r>
              <a:rPr lang="en-US" sz="3200" kern="1300" dirty="0" err="1" smtClean="0"/>
              <a:t>autoridades</a:t>
            </a:r>
            <a:r>
              <a:rPr lang="en-US" sz="3200" kern="1300" dirty="0" smtClean="0"/>
              <a:t> CITES </a:t>
            </a:r>
            <a:r>
              <a:rPr lang="en-US" sz="3200" kern="1300" dirty="0" err="1" smtClean="0"/>
              <a:t>trabalhem</a:t>
            </a:r>
            <a:r>
              <a:rPr lang="en-US" sz="3200" kern="1300" dirty="0" smtClean="0"/>
              <a:t> </a:t>
            </a:r>
            <a:r>
              <a:rPr lang="en-US" sz="3200" kern="1300" dirty="0" err="1" smtClean="0"/>
              <a:t>mais</a:t>
            </a:r>
            <a:r>
              <a:rPr lang="en-US" sz="3200" kern="1300" dirty="0" smtClean="0"/>
              <a:t> </a:t>
            </a:r>
            <a:r>
              <a:rPr lang="en-US" sz="3200" kern="1300" dirty="0" err="1" smtClean="0"/>
              <a:t>em</a:t>
            </a:r>
            <a:r>
              <a:rPr lang="en-US" sz="3200" kern="1300" dirty="0" smtClean="0"/>
              <a:t> </a:t>
            </a:r>
            <a:r>
              <a:rPr lang="en-US" sz="3200" kern="1300" dirty="0" err="1" smtClean="0"/>
              <a:t>conjunto</a:t>
            </a:r>
            <a:r>
              <a:rPr lang="en-US" sz="3200" kern="1300" dirty="0" smtClean="0"/>
              <a:t>, </a:t>
            </a:r>
            <a:r>
              <a:rPr lang="en-US" sz="3200" kern="1300" dirty="0" err="1" smtClean="0"/>
              <a:t>podendo</a:t>
            </a:r>
            <a:r>
              <a:rPr lang="en-US" sz="3200" kern="1300" dirty="0" smtClean="0"/>
              <a:t> </a:t>
            </a:r>
            <a:r>
              <a:rPr lang="en-US" sz="3200" kern="1300" dirty="0" err="1" smtClean="0"/>
              <a:t>ser</a:t>
            </a:r>
            <a:r>
              <a:rPr lang="en-US" sz="3200" kern="1300" dirty="0" smtClean="0"/>
              <a:t> </a:t>
            </a:r>
            <a:r>
              <a:rPr lang="en-US" sz="3200" kern="1300" dirty="0" err="1" smtClean="0"/>
              <a:t>necessária</a:t>
            </a:r>
            <a:r>
              <a:rPr lang="en-US" sz="3200" kern="1300" dirty="0" smtClean="0"/>
              <a:t> </a:t>
            </a:r>
            <a:r>
              <a:rPr lang="en-US" sz="3200" kern="1300" dirty="0" err="1" smtClean="0"/>
              <a:t>maior</a:t>
            </a:r>
            <a:r>
              <a:rPr lang="en-US" sz="3200" kern="1300" dirty="0" smtClean="0"/>
              <a:t> </a:t>
            </a:r>
            <a:r>
              <a:rPr lang="en-US" sz="3200" kern="1300" dirty="0" err="1" smtClean="0"/>
              <a:t>capacitação</a:t>
            </a:r>
            <a:r>
              <a:rPr lang="en-US" sz="3200" kern="1300" dirty="0" smtClean="0"/>
              <a:t> de ambos  	</a:t>
            </a:r>
            <a:r>
              <a:rPr lang="en-US" sz="3200" kern="1300" dirty="0" err="1" smtClean="0"/>
              <a:t>os</a:t>
            </a:r>
            <a:r>
              <a:rPr lang="en-US" sz="3200" kern="1300" dirty="0" smtClean="0"/>
              <a:t> </a:t>
            </a:r>
            <a:r>
              <a:rPr lang="en-US" sz="3200" kern="1300" dirty="0" err="1" smtClean="0"/>
              <a:t>grupos</a:t>
            </a:r>
            <a:r>
              <a:rPr lang="en-US" sz="3200" kern="1300" dirty="0" smtClean="0"/>
              <a:t>. </a:t>
            </a:r>
          </a:p>
          <a:p>
            <a:pPr>
              <a:defRPr/>
            </a:pPr>
            <a:endParaRPr lang="en-US" sz="4000" b="1" kern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3F1D7-5095-4D07-8959-53874B9772E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9985</TotalTime>
  <Words>739</Words>
  <Application>Microsoft Office PowerPoint</Application>
  <PresentationFormat>Apresentação no Ecrã (4:3)</PresentationFormat>
  <Paragraphs>98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Office Theme</vt:lpstr>
      <vt:lpstr>FAO, CITES, Pesca e Aquicultura</vt:lpstr>
      <vt:lpstr>Apresentação do PowerPoint</vt:lpstr>
      <vt:lpstr>Apresentação do PowerPoint</vt:lpstr>
      <vt:lpstr>Estado Mundial das Pescas &amp; Aquaculturas   FAO 2010</vt:lpstr>
      <vt:lpstr>Pesca &amp; Aquicultura   FAO 2010</vt:lpstr>
      <vt:lpstr>Apresentação do PowerPoint</vt:lpstr>
      <vt:lpstr>Memorando FAO-CITES (2006)</vt:lpstr>
      <vt:lpstr>Estarão os países a perder oportunidades de usar uma ferramenta potencialmente útil para a gestão da pesca devido a diferenças e polarização de opiniões ? </vt:lpstr>
      <vt:lpstr>Caminho a seguir para a aplicação efectiva da CITES nas pescas</vt:lpstr>
      <vt:lpstr>Apresentação do PowerPoint</vt:lpstr>
      <vt:lpstr>O que está a fazer o Secretariado CITES</vt:lpstr>
      <vt:lpstr>O que está a fazer o Secretariado CITES: Capacitação regional/nacional</vt:lpstr>
      <vt:lpstr>Obrigada pela vossa atenção!  A CITES e a FAO trabalham no sentido de um comércio internacional, legal e sustentável, de tubarões e raias, apoiadas pela União Europeia    </vt:lpstr>
    </vt:vector>
  </TitlesOfParts>
  <Company>United Nations Office at Geneva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Shark Species and Manta Rays</dc:title>
  <dc:creator>SCHLINGEMANN</dc:creator>
  <cp:lastModifiedBy>Ana Gamboa Zuquete</cp:lastModifiedBy>
  <cp:revision>207</cp:revision>
  <cp:lastPrinted>2013-10-23T06:07:01Z</cp:lastPrinted>
  <dcterms:created xsi:type="dcterms:W3CDTF">2013-09-27T13:34:19Z</dcterms:created>
  <dcterms:modified xsi:type="dcterms:W3CDTF">2015-07-13T14:26:41Z</dcterms:modified>
</cp:coreProperties>
</file>