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25F53D-39AB-4A55-A7BC-AE7E2B91B5C0}" v="6" dt="2023-12-06T07:50:51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2C6AD-28BD-32F5-319E-B886A212E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70A21-0CF8-3F42-926E-CBCDD0C9B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11D2C-61E9-3506-3A47-F3E96856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19E-98F5-4532-BD95-BD89094840BF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659666-2104-E4BB-C189-DE40B7BF1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91ACE-E99D-C4D7-2892-34E2275D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AC4-3019-4A0F-9683-0ADD4F1A01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24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D52E3-FF21-D626-43B0-1A008C77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EAACB1-D023-3A8B-ADE3-3CF0109FB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19544-5C72-6650-5E09-7FF26973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19E-98F5-4532-BD95-BD89094840BF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6F8F2-BF5E-CEED-FC9B-A7BF8063C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FFB9E-4C9B-4A73-9C91-5B1DB9D6D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AC4-3019-4A0F-9683-0ADD4F1A01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88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CD44D-D116-5DF7-4013-C22B05187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6B365-D7AC-9819-A840-D9F14BBE79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CC12-1A3C-8B0A-E1CA-2F76A1EB2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19E-98F5-4532-BD95-BD89094840BF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445A-AD95-6C07-7A69-2A724C7AE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3E6B4-D00E-94CA-2A01-8ADBB7AC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AC4-3019-4A0F-9683-0ADD4F1A01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968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87150-9A14-DFFB-3D3E-68A0765B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4DE93-928A-F1CE-3AC3-0598C49F0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3D77E-CE27-CC18-B2B2-6FBCEA0F1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19E-98F5-4532-BD95-BD89094840BF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EC6821-1AB2-72FA-71AB-765AB52A9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68CEA-E150-3331-BE5E-644DF75F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AC4-3019-4A0F-9683-0ADD4F1A01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1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C8977-5743-B11D-CC8C-FD732D09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CC827-3ACA-3EA2-BE40-39B709A82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2363C-2830-1329-1027-076B195D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19E-98F5-4532-BD95-BD89094840BF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F8553C-CAF4-9152-33E4-B2C17D35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14120-F8A6-3CD8-646E-3366C6C5C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AC4-3019-4A0F-9683-0ADD4F1A01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80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D510-0589-3007-BF41-6D385F8F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A7E1-07BB-CDA9-6C99-4EFCEE989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644DC-E845-0DE7-7E0B-9E34E1176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2141B-1059-93AE-8DEE-34B7D637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19E-98F5-4532-BD95-BD89094840BF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89085-3CCC-5255-86F8-5902C70C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B57DF-92F7-1DAB-F83F-0181CF6F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AC4-3019-4A0F-9683-0ADD4F1A01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28C1B-85C8-CC2D-5840-FAE4C5D8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D55BF0-EB9B-F61C-4ABD-964F77850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6A872-D8BB-2BB7-F24D-A08827B69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5618F-8032-6FE6-4EC3-8DE1CE9DE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32B10-21E1-45E2-5793-8A9C8DA2F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B2196-7333-9FED-B626-618A91E55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19E-98F5-4532-BD95-BD89094840BF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0A13AB-DBBF-3C13-F265-363E04AEC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9C2C6-6352-DD9D-D600-46D4CD1D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AC4-3019-4A0F-9683-0ADD4F1A01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5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4D4D-33E1-6A08-B104-DD489BA8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435E3C-EE05-5EC9-9D24-772263AA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19E-98F5-4532-BD95-BD89094840BF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5767F-4D8E-7FC1-5E52-EC326698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CE85BA-7FC3-17D4-43EC-9A84077B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AC4-3019-4A0F-9683-0ADD4F1A01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9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8D50E7-AAF0-7E8D-EC85-948E8F0C3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19E-98F5-4532-BD95-BD89094840BF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C173D-87ED-EFF9-92BB-B0EF838E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BC38D-B86A-390F-DAE8-44DBB1790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AC4-3019-4A0F-9683-0ADD4F1A01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2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C9CCA-978D-D30A-6A7A-7C1EDC527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47CD0-B5AF-1D98-FF73-198179372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919F5-DD8F-9936-7911-B1B845BF68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28204-881B-0CCB-C353-AACE33CD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19E-98F5-4532-BD95-BD89094840BF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53E1DF-6F35-D09E-E49F-031E9A84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472E6-0414-D3AC-C2D3-B7992952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AC4-3019-4A0F-9683-0ADD4F1A01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1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370E-1F08-DC4F-B57C-802760F1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5448D7-344E-2D94-8BBE-9AC894FF64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C9071-D460-B7E4-BFCF-12D5BDBF4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3407A6-D0A6-43A1-CDCB-DE2B0F62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0119E-98F5-4532-BD95-BD89094840BF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C9636-001D-5C13-CA3F-8FE074EE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ECDF12-5E9E-7930-C81E-3CC127AEE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EAC4-3019-4A0F-9683-0ADD4F1A01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44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2EBC9-DED9-90E9-A07C-BFCB7C074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16494-4D0F-DE53-26FE-3DDD5E135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2C32-6963-3F20-C127-69785E0F6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119E-98F5-4532-BD95-BD89094840BF}" type="datetimeFigureOut">
              <a:rPr lang="en-GB" smtClean="0"/>
              <a:t>06/12/2023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5BEC9-04CB-2FB1-DA17-D89A0F7FF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3C594-C9F0-23DC-1F0C-2D2EE59BD7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EAC4-3019-4A0F-9683-0ADD4F1A01C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1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7A67A-4A39-4257-8533-3437C83D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Reptiles</a:t>
            </a:r>
            <a:r>
              <a:rPr lang="de-DE" b="1" dirty="0"/>
              <a:t> Working Group – </a:t>
            </a:r>
            <a:r>
              <a:rPr lang="de-DE" b="1" dirty="0" err="1"/>
              <a:t>progress</a:t>
            </a:r>
            <a:r>
              <a:rPr lang="de-DE" b="1" dirty="0"/>
              <a:t> report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59F26D-F414-43B8-B3F5-1F4C581F4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683"/>
            <a:ext cx="11118448" cy="496819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de-DE" sz="3300" b="1" dirty="0"/>
              <a:t>Group </a:t>
            </a:r>
            <a:r>
              <a:rPr lang="de-DE" sz="3300" b="1" dirty="0" err="1"/>
              <a:t>membership</a:t>
            </a:r>
            <a:r>
              <a:rPr lang="de-DE" sz="3300" b="1" dirty="0"/>
              <a:t>: </a:t>
            </a:r>
            <a:r>
              <a:rPr lang="de-DE" sz="3300" dirty="0"/>
              <a:t>AC </a:t>
            </a:r>
            <a:r>
              <a:rPr lang="de-DE" sz="3300" dirty="0" err="1"/>
              <a:t>Nomenclature</a:t>
            </a:r>
            <a:r>
              <a:rPr lang="de-DE" sz="3300" dirty="0"/>
              <a:t> </a:t>
            </a:r>
            <a:r>
              <a:rPr lang="de-DE" sz="3300" dirty="0" err="1"/>
              <a:t>Specialist</a:t>
            </a:r>
            <a:r>
              <a:rPr lang="de-DE" sz="3300" dirty="0"/>
              <a:t>, Austria, Benin, Center </a:t>
            </a:r>
            <a:r>
              <a:rPr lang="de-DE" sz="3300" dirty="0" err="1"/>
              <a:t>for</a:t>
            </a:r>
            <a:r>
              <a:rPr lang="de-DE" sz="3300" dirty="0"/>
              <a:t> Biological </a:t>
            </a:r>
            <a:r>
              <a:rPr lang="de-DE" sz="3300" dirty="0" err="1"/>
              <a:t>Diversity</a:t>
            </a:r>
            <a:r>
              <a:rPr lang="de-DE" sz="3300" dirty="0"/>
              <a:t>, Ghana, Germany, Japan, Malaysia, Togo </a:t>
            </a:r>
          </a:p>
          <a:p>
            <a:pPr>
              <a:lnSpc>
                <a:spcPct val="100000"/>
              </a:lnSpc>
            </a:pPr>
            <a:r>
              <a:rPr lang="en-US" sz="3300" dirty="0"/>
              <a:t>Considered the Decision Tree methodology useful, but not specific for reptiles, will not be developed by the group</a:t>
            </a:r>
          </a:p>
          <a:p>
            <a:pPr>
              <a:lnSpc>
                <a:spcPct val="100000"/>
              </a:lnSpc>
            </a:pPr>
            <a:r>
              <a:rPr lang="en-US" sz="3300" dirty="0"/>
              <a:t>Discussion of terminology and additions to Glossary to be provided to IUCN</a:t>
            </a:r>
          </a:p>
          <a:p>
            <a:pPr>
              <a:lnSpc>
                <a:spcPct val="100000"/>
              </a:lnSpc>
            </a:pPr>
            <a:r>
              <a:rPr lang="en-US" sz="3300" dirty="0"/>
              <a:t>Links for Online Tools relevant to creation of NDFs for reptiles were identified </a:t>
            </a:r>
            <a:endParaRPr lang="de-DE" sz="3300" dirty="0"/>
          </a:p>
          <a:p>
            <a:pPr>
              <a:lnSpc>
                <a:spcPct val="100000"/>
              </a:lnSpc>
            </a:pPr>
            <a:r>
              <a:rPr lang="de-DE" sz="3300" dirty="0" err="1"/>
              <a:t>Factors</a:t>
            </a:r>
            <a:r>
              <a:rPr lang="de-DE" sz="3300" dirty="0"/>
              <a:t> </a:t>
            </a:r>
            <a:r>
              <a:rPr lang="de-DE" sz="3300" dirty="0" err="1"/>
              <a:t>that</a:t>
            </a:r>
            <a:r>
              <a:rPr lang="de-DE" sz="3300" dirty="0"/>
              <a:t> </a:t>
            </a:r>
            <a:r>
              <a:rPr lang="de-DE" sz="3300" dirty="0" err="1"/>
              <a:t>may</a:t>
            </a:r>
            <a:r>
              <a:rPr lang="de-DE" sz="3300" dirty="0"/>
              <a:t> </a:t>
            </a:r>
            <a:r>
              <a:rPr lang="de-DE" sz="3300" dirty="0" err="1"/>
              <a:t>be</a:t>
            </a:r>
            <a:r>
              <a:rPr lang="de-DE" sz="3300" dirty="0"/>
              <a:t> relevant </a:t>
            </a:r>
            <a:r>
              <a:rPr lang="de-DE" sz="3300" dirty="0" err="1"/>
              <a:t>for</a:t>
            </a:r>
            <a:r>
              <a:rPr lang="de-DE" sz="3300" dirty="0"/>
              <a:t> </a:t>
            </a:r>
            <a:r>
              <a:rPr lang="de-DE" sz="3300" dirty="0" err="1"/>
              <a:t>performing</a:t>
            </a:r>
            <a:r>
              <a:rPr lang="de-DE" sz="3300" dirty="0"/>
              <a:t> NDFs </a:t>
            </a:r>
            <a:r>
              <a:rPr lang="de-DE" sz="3300" dirty="0" err="1"/>
              <a:t>for</a:t>
            </a:r>
            <a:r>
              <a:rPr lang="de-DE" sz="3300" dirty="0"/>
              <a:t> </a:t>
            </a:r>
            <a:r>
              <a:rPr lang="de-DE" sz="3300" dirty="0" err="1"/>
              <a:t>reptiles</a:t>
            </a:r>
            <a:r>
              <a:rPr lang="de-DE" sz="3300" dirty="0"/>
              <a:t> </a:t>
            </a:r>
            <a:r>
              <a:rPr lang="de-DE" sz="3300" dirty="0" err="1"/>
              <a:t>were</a:t>
            </a:r>
            <a:r>
              <a:rPr lang="de-DE" sz="3300" dirty="0"/>
              <a:t> </a:t>
            </a:r>
            <a:r>
              <a:rPr lang="de-DE" sz="3300" dirty="0" err="1"/>
              <a:t>added</a:t>
            </a:r>
            <a:r>
              <a:rPr lang="de-DE" sz="3300" dirty="0"/>
              <a:t> </a:t>
            </a:r>
            <a:r>
              <a:rPr lang="de-DE" sz="3300" dirty="0" err="1"/>
              <a:t>to</a:t>
            </a:r>
            <a:r>
              <a:rPr lang="de-DE" sz="3300" dirty="0"/>
              <a:t> Module 9 (i.e. </a:t>
            </a:r>
            <a:r>
              <a:rPr lang="de-DE" sz="3300" dirty="0" err="1"/>
              <a:t>elusive</a:t>
            </a:r>
            <a:r>
              <a:rPr lang="de-DE" sz="3300" dirty="0"/>
              <a:t> </a:t>
            </a:r>
            <a:r>
              <a:rPr lang="de-DE" sz="3300" dirty="0" err="1"/>
              <a:t>lifestyle</a:t>
            </a:r>
            <a:r>
              <a:rPr lang="de-DE" sz="3300" dirty="0"/>
              <a:t>, </a:t>
            </a:r>
            <a:r>
              <a:rPr lang="de-DE" sz="3300" dirty="0" err="1"/>
              <a:t>seasonality</a:t>
            </a:r>
            <a:r>
              <a:rPr lang="de-DE" sz="3300" dirty="0"/>
              <a:t>, </a:t>
            </a:r>
            <a:r>
              <a:rPr lang="de-DE" sz="3300" dirty="0" err="1"/>
              <a:t>dispersal</a:t>
            </a:r>
            <a:r>
              <a:rPr lang="de-DE" sz="3300" dirty="0"/>
              <a:t> </a:t>
            </a:r>
            <a:r>
              <a:rPr lang="de-DE" sz="3300" dirty="0" err="1"/>
              <a:t>ability</a:t>
            </a:r>
            <a:r>
              <a:rPr lang="de-DE" sz="3300" dirty="0"/>
              <a:t>); </a:t>
            </a:r>
            <a:r>
              <a:rPr lang="de-DE" sz="3300" dirty="0" err="1"/>
              <a:t>language</a:t>
            </a:r>
            <a:r>
              <a:rPr lang="de-DE" sz="3300" dirty="0"/>
              <a:t> was </a:t>
            </a:r>
            <a:r>
              <a:rPr lang="de-DE" sz="3300" dirty="0" err="1"/>
              <a:t>modified</a:t>
            </a:r>
            <a:r>
              <a:rPr lang="de-DE" sz="3300" dirty="0"/>
              <a:t> in </a:t>
            </a:r>
            <a:r>
              <a:rPr lang="de-DE" sz="3300" dirty="0" err="1"/>
              <a:t>this</a:t>
            </a:r>
            <a:r>
              <a:rPr lang="de-DE" sz="3300" dirty="0"/>
              <a:t> </a:t>
            </a:r>
            <a:r>
              <a:rPr lang="de-DE" sz="3300" dirty="0" err="1"/>
              <a:t>section</a:t>
            </a:r>
            <a:r>
              <a:rPr lang="de-DE" sz="3300" dirty="0"/>
              <a:t> in a </a:t>
            </a:r>
            <a:r>
              <a:rPr lang="de-DE" sz="3300" dirty="0" err="1"/>
              <a:t>way</a:t>
            </a:r>
            <a:r>
              <a:rPr lang="de-DE" sz="3300" dirty="0"/>
              <a:t> </a:t>
            </a:r>
            <a:r>
              <a:rPr lang="de-DE" sz="3300" dirty="0" err="1"/>
              <a:t>to</a:t>
            </a:r>
            <a:r>
              <a:rPr lang="de-DE" sz="3300" dirty="0"/>
              <a:t> </a:t>
            </a:r>
            <a:r>
              <a:rPr lang="de-DE" sz="3300" dirty="0" err="1"/>
              <a:t>indicate</a:t>
            </a:r>
            <a:r>
              <a:rPr lang="de-DE" sz="3300" dirty="0"/>
              <a:t> </a:t>
            </a:r>
            <a:r>
              <a:rPr lang="de-DE" sz="3300" dirty="0" err="1"/>
              <a:t>utility</a:t>
            </a:r>
            <a:r>
              <a:rPr lang="de-DE" sz="3300" dirty="0"/>
              <a:t> </a:t>
            </a:r>
            <a:r>
              <a:rPr lang="de-DE" sz="3300" dirty="0" err="1"/>
              <a:t>rather</a:t>
            </a:r>
            <a:r>
              <a:rPr lang="de-DE" sz="3300" dirty="0"/>
              <a:t> </a:t>
            </a:r>
            <a:r>
              <a:rPr lang="de-DE" sz="3300" dirty="0" err="1"/>
              <a:t>than</a:t>
            </a:r>
            <a:r>
              <a:rPr lang="de-DE" sz="3300" dirty="0"/>
              <a:t> </a:t>
            </a:r>
            <a:r>
              <a:rPr lang="de-DE" sz="3300" dirty="0" err="1"/>
              <a:t>requirement</a:t>
            </a:r>
            <a:r>
              <a:rPr lang="de-DE" sz="3300" dirty="0"/>
              <a:t> </a:t>
            </a:r>
            <a:r>
              <a:rPr lang="de-DE" sz="3300" dirty="0" err="1"/>
              <a:t>of</a:t>
            </a:r>
            <a:r>
              <a:rPr lang="de-DE" sz="3300" dirty="0"/>
              <a:t> all </a:t>
            </a:r>
            <a:r>
              <a:rPr lang="de-DE" sz="3300" dirty="0" err="1"/>
              <a:t>the</a:t>
            </a:r>
            <a:r>
              <a:rPr lang="de-DE" sz="3300" dirty="0"/>
              <a:t> </a:t>
            </a:r>
            <a:r>
              <a:rPr lang="de-DE" sz="3300" dirty="0" err="1"/>
              <a:t>factors</a:t>
            </a:r>
            <a:endParaRPr lang="de-DE" sz="3300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 descr="REBTY informiert über CITES Zertifikat Bescheinigung">
            <a:extLst>
              <a:ext uri="{FF2B5EF4-FFF2-40B4-BE49-F238E27FC236}">
                <a16:creationId xmlns:a16="http://schemas.microsoft.com/office/drawing/2014/main" id="{198579F0-6742-4723-AC6B-94B34DD08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917" cy="7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83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E7774C-03CB-4237-BC90-06C531625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005" y="1690688"/>
            <a:ext cx="10515600" cy="5045778"/>
          </a:xfrm>
        </p:spPr>
        <p:txBody>
          <a:bodyPr>
            <a:normAutofit/>
          </a:bodyPr>
          <a:lstStyle/>
          <a:p>
            <a:r>
              <a:rPr lang="en-US" sz="2600" dirty="0"/>
              <a:t>Presentation of and discussion on NDF for </a:t>
            </a:r>
            <a:r>
              <a:rPr lang="en-US" sz="2600" i="1" dirty="0"/>
              <a:t>Varanus </a:t>
            </a:r>
            <a:r>
              <a:rPr lang="en-US" sz="2600" i="1" dirty="0" err="1"/>
              <a:t>salvator</a:t>
            </a:r>
            <a:r>
              <a:rPr lang="en-US" sz="2600" dirty="0"/>
              <a:t> and </a:t>
            </a:r>
            <a:r>
              <a:rPr lang="en-US" sz="2600" i="1" dirty="0" err="1"/>
              <a:t>Malayopython</a:t>
            </a:r>
            <a:r>
              <a:rPr lang="en-US" sz="2600" i="1" dirty="0"/>
              <a:t> </a:t>
            </a:r>
            <a:r>
              <a:rPr lang="en-US" sz="2600" i="1" dirty="0" err="1"/>
              <a:t>reticulatus</a:t>
            </a:r>
            <a:r>
              <a:rPr lang="en-US" sz="2600" i="1" dirty="0"/>
              <a:t> </a:t>
            </a:r>
            <a:r>
              <a:rPr lang="en-US" sz="2600" dirty="0"/>
              <a:t>in Malaysia as case example</a:t>
            </a:r>
          </a:p>
          <a:p>
            <a:r>
              <a:rPr lang="en-US" sz="2600" dirty="0"/>
              <a:t>Rapid Assessment and Comprehensive Assessment case study were completed and discussed in detail on </a:t>
            </a:r>
            <a:r>
              <a:rPr lang="en-US" sz="2600" i="1" dirty="0" err="1"/>
              <a:t>Trionyx</a:t>
            </a:r>
            <a:r>
              <a:rPr lang="en-US" sz="2600" i="1" dirty="0"/>
              <a:t> </a:t>
            </a:r>
            <a:r>
              <a:rPr lang="en-US" sz="2600" i="1" dirty="0" err="1"/>
              <a:t>trianguis</a:t>
            </a:r>
            <a:r>
              <a:rPr lang="en-US" sz="2600" i="1" dirty="0"/>
              <a:t> </a:t>
            </a:r>
            <a:r>
              <a:rPr lang="en-US" sz="2600" dirty="0"/>
              <a:t>from Ghana</a:t>
            </a:r>
          </a:p>
          <a:p>
            <a:r>
              <a:rPr lang="de-DE" sz="2600" dirty="0"/>
              <a:t>Broad </a:t>
            </a:r>
            <a:r>
              <a:rPr lang="de-DE" sz="2600" dirty="0" err="1"/>
              <a:t>agreement</a:t>
            </a:r>
            <a:r>
              <a:rPr lang="de-DE" sz="2600" dirty="0"/>
              <a:t> </a:t>
            </a:r>
            <a:r>
              <a:rPr lang="de-DE" sz="2600" dirty="0" err="1"/>
              <a:t>that</a:t>
            </a:r>
            <a:r>
              <a:rPr lang="de-DE" sz="2600" dirty="0"/>
              <a:t> rapid NDF </a:t>
            </a:r>
            <a:r>
              <a:rPr lang="de-DE" sz="2600" dirty="0" err="1"/>
              <a:t>template</a:t>
            </a:r>
            <a:r>
              <a:rPr lang="de-DE" sz="2600" dirty="0"/>
              <a:t> </a:t>
            </a:r>
            <a:r>
              <a:rPr lang="de-DE" sz="2600" dirty="0" err="1"/>
              <a:t>is</a:t>
            </a:r>
            <a:r>
              <a:rPr lang="de-DE" sz="2600" dirty="0"/>
              <a:t> </a:t>
            </a:r>
            <a:r>
              <a:rPr lang="de-DE" sz="2600" dirty="0" err="1"/>
              <a:t>useful</a:t>
            </a:r>
            <a:r>
              <a:rPr lang="de-DE" sz="2600" dirty="0"/>
              <a:t> and </a:t>
            </a:r>
            <a:r>
              <a:rPr lang="de-DE" sz="2600" dirty="0" err="1"/>
              <a:t>that</a:t>
            </a:r>
            <a:r>
              <a:rPr lang="de-DE" sz="2600" dirty="0"/>
              <a:t> </a:t>
            </a:r>
            <a:r>
              <a:rPr lang="de-DE" sz="2600" dirty="0" err="1"/>
              <a:t>there</a:t>
            </a:r>
            <a:r>
              <a:rPr lang="de-DE" sz="2600" dirty="0"/>
              <a:t> </a:t>
            </a:r>
            <a:r>
              <a:rPr lang="de-DE" sz="2600" dirty="0" err="1"/>
              <a:t>is</a:t>
            </a:r>
            <a:r>
              <a:rPr lang="de-DE" sz="2600" dirty="0"/>
              <a:t> </a:t>
            </a:r>
            <a:r>
              <a:rPr lang="de-DE" sz="2600" dirty="0" err="1"/>
              <a:t>no</a:t>
            </a:r>
            <a:r>
              <a:rPr lang="de-DE" sz="2600" dirty="0"/>
              <a:t> </a:t>
            </a:r>
            <a:r>
              <a:rPr lang="de-DE" sz="2600" dirty="0" err="1"/>
              <a:t>need</a:t>
            </a:r>
            <a:r>
              <a:rPr lang="de-DE" sz="2600" dirty="0"/>
              <a:t> </a:t>
            </a:r>
            <a:r>
              <a:rPr lang="de-DE" sz="2600" dirty="0" err="1"/>
              <a:t>or</a:t>
            </a:r>
            <a:r>
              <a:rPr lang="de-DE" sz="2600" dirty="0"/>
              <a:t> </a:t>
            </a:r>
            <a:r>
              <a:rPr lang="de-DE" sz="2600" dirty="0" err="1"/>
              <a:t>specific</a:t>
            </a:r>
            <a:r>
              <a:rPr lang="de-DE" sz="2600" dirty="0"/>
              <a:t> </a:t>
            </a:r>
            <a:r>
              <a:rPr lang="de-DE" sz="2600" dirty="0" err="1"/>
              <a:t>further</a:t>
            </a:r>
            <a:r>
              <a:rPr lang="de-DE" sz="2600" dirty="0"/>
              <a:t> </a:t>
            </a:r>
            <a:r>
              <a:rPr lang="de-DE" sz="2600" dirty="0" err="1"/>
              <a:t>guidance</a:t>
            </a:r>
            <a:r>
              <a:rPr lang="de-DE" sz="2600" dirty="0"/>
              <a:t>, </a:t>
            </a:r>
            <a:r>
              <a:rPr lang="de-DE" sz="2600" dirty="0" err="1"/>
              <a:t>noting</a:t>
            </a:r>
            <a:r>
              <a:rPr lang="de-DE" sz="2600" dirty="0"/>
              <a:t> </a:t>
            </a:r>
            <a:r>
              <a:rPr lang="de-DE" sz="2600" dirty="0" err="1"/>
              <a:t>that</a:t>
            </a:r>
            <a:r>
              <a:rPr lang="de-DE" sz="2600" dirty="0"/>
              <a:t> </a:t>
            </a:r>
            <a:r>
              <a:rPr lang="de-DE" sz="2600" dirty="0" err="1"/>
              <a:t>scoring</a:t>
            </a:r>
            <a:r>
              <a:rPr lang="de-DE" sz="2600" dirty="0"/>
              <a:t> will </a:t>
            </a:r>
            <a:r>
              <a:rPr lang="de-DE" sz="2600" dirty="0" err="1"/>
              <a:t>remain</a:t>
            </a:r>
            <a:r>
              <a:rPr lang="de-DE" sz="2600" dirty="0"/>
              <a:t> </a:t>
            </a:r>
            <a:r>
              <a:rPr lang="de-DE" sz="2600" dirty="0" err="1"/>
              <a:t>subjective</a:t>
            </a:r>
            <a:endParaRPr lang="de-DE" sz="2600" dirty="0"/>
          </a:p>
          <a:p>
            <a:r>
              <a:rPr lang="de-DE" sz="2600" dirty="0"/>
              <a:t>Scoring </a:t>
            </a:r>
            <a:r>
              <a:rPr lang="de-DE" sz="2600" dirty="0" err="1"/>
              <a:t>system</a:t>
            </a:r>
            <a:r>
              <a:rPr lang="de-DE" sz="2600" dirty="0"/>
              <a:t> was </a:t>
            </a:r>
            <a:r>
              <a:rPr lang="de-DE" sz="2600" dirty="0" err="1"/>
              <a:t>considered</a:t>
            </a:r>
            <a:r>
              <a:rPr lang="de-DE" sz="2600" dirty="0"/>
              <a:t> </a:t>
            </a:r>
            <a:r>
              <a:rPr lang="de-DE" sz="2600" dirty="0" err="1"/>
              <a:t>very</a:t>
            </a:r>
            <a:r>
              <a:rPr lang="de-DE" sz="2600" dirty="0"/>
              <a:t> </a:t>
            </a:r>
            <a:r>
              <a:rPr lang="de-DE" sz="2600" dirty="0" err="1"/>
              <a:t>precautionary</a:t>
            </a:r>
            <a:r>
              <a:rPr lang="de-DE" sz="2600" dirty="0"/>
              <a:t> in </a:t>
            </a:r>
            <a:r>
              <a:rPr lang="de-DE" sz="2600" dirty="0" err="1"/>
              <a:t>case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reptiles</a:t>
            </a:r>
            <a:endParaRPr lang="de-DE" sz="2600" dirty="0"/>
          </a:p>
          <a:p>
            <a:r>
              <a:rPr lang="de-DE" sz="2600" dirty="0" err="1"/>
              <a:t>Discussion</a:t>
            </a:r>
            <a:r>
              <a:rPr lang="de-DE" sz="2600" dirty="0"/>
              <a:t> on </a:t>
            </a:r>
            <a:r>
              <a:rPr lang="de-DE" sz="2600" dirty="0" err="1"/>
              <a:t>ways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conclude</a:t>
            </a:r>
            <a:r>
              <a:rPr lang="de-DE" sz="2600" dirty="0"/>
              <a:t> on a positive rapid NDF </a:t>
            </a:r>
            <a:r>
              <a:rPr lang="de-DE" sz="2600" dirty="0" err="1"/>
              <a:t>with</a:t>
            </a:r>
            <a:r>
              <a:rPr lang="de-DE" sz="2600" dirty="0"/>
              <a:t> score ≥ 5</a:t>
            </a:r>
          </a:p>
          <a:p>
            <a:r>
              <a:rPr lang="de-DE" sz="2600" dirty="0"/>
              <a:t>Flowcharts  (Fig. 2F and 2G in module2): </a:t>
            </a:r>
            <a:r>
              <a:rPr lang="de-DE" sz="2600" dirty="0" err="1"/>
              <a:t>useful</a:t>
            </a:r>
            <a:r>
              <a:rPr lang="de-DE" sz="2600" dirty="0"/>
              <a:t> </a:t>
            </a:r>
            <a:r>
              <a:rPr lang="de-DE" sz="2600" dirty="0" err="1"/>
              <a:t>to</a:t>
            </a:r>
            <a:r>
              <a:rPr lang="de-DE" sz="2600" dirty="0"/>
              <a:t> </a:t>
            </a:r>
            <a:r>
              <a:rPr lang="de-DE" sz="2600" dirty="0" err="1"/>
              <a:t>include</a:t>
            </a:r>
            <a:r>
              <a:rPr lang="de-DE" sz="2600" dirty="0"/>
              <a:t> an additional </a:t>
            </a:r>
            <a:r>
              <a:rPr lang="de-DE" sz="2600" dirty="0" err="1"/>
              <a:t>column</a:t>
            </a:r>
            <a:r>
              <a:rPr lang="de-DE" sz="2600" dirty="0"/>
              <a:t> </a:t>
            </a:r>
            <a:r>
              <a:rPr lang="de-DE" sz="2600" dirty="0" err="1"/>
              <a:t>for</a:t>
            </a:r>
            <a:r>
              <a:rPr lang="de-DE" sz="2600" dirty="0"/>
              <a:t> </a:t>
            </a:r>
            <a:r>
              <a:rPr lang="de-DE" sz="2600" dirty="0" err="1"/>
              <a:t>inserting</a:t>
            </a:r>
            <a:r>
              <a:rPr lang="de-DE" sz="2600" dirty="0"/>
              <a:t> </a:t>
            </a:r>
            <a:r>
              <a:rPr lang="de-DE" sz="2600" dirty="0" err="1"/>
              <a:t>evaluation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risk</a:t>
            </a:r>
            <a:r>
              <a:rPr lang="de-DE" sz="2600" dirty="0"/>
              <a:t>/ </a:t>
            </a:r>
            <a:r>
              <a:rPr lang="de-DE" sz="2600" dirty="0" err="1"/>
              <a:t>impact</a:t>
            </a:r>
            <a:r>
              <a:rPr lang="de-DE" sz="2600" dirty="0"/>
              <a:t>; </a:t>
            </a:r>
            <a:r>
              <a:rPr lang="de-DE" sz="2600" dirty="0" err="1"/>
              <a:t>consolidation</a:t>
            </a:r>
            <a:r>
              <a:rPr lang="de-DE" sz="2600" dirty="0"/>
              <a:t> </a:t>
            </a:r>
            <a:r>
              <a:rPr lang="de-DE" sz="2600" dirty="0" err="1"/>
              <a:t>of</a:t>
            </a:r>
            <a:r>
              <a:rPr lang="de-DE" sz="2600" dirty="0"/>
              <a:t> </a:t>
            </a:r>
            <a:r>
              <a:rPr lang="de-DE" sz="2600" dirty="0" err="1"/>
              <a:t>both</a:t>
            </a:r>
            <a:r>
              <a:rPr lang="de-DE" sz="2600" dirty="0"/>
              <a:t> </a:t>
            </a:r>
            <a:r>
              <a:rPr lang="de-DE" sz="2600" dirty="0" err="1"/>
              <a:t>assessments</a:t>
            </a:r>
            <a:r>
              <a:rPr lang="de-DE" sz="2600" dirty="0"/>
              <a:t> </a:t>
            </a:r>
            <a:r>
              <a:rPr lang="de-DE" sz="2600" dirty="0" err="1"/>
              <a:t>should</a:t>
            </a:r>
            <a:r>
              <a:rPr lang="de-DE" sz="2600" dirty="0"/>
              <a:t> </a:t>
            </a:r>
            <a:r>
              <a:rPr lang="de-DE" sz="2600" dirty="0" err="1"/>
              <a:t>be</a:t>
            </a:r>
            <a:r>
              <a:rPr lang="de-DE" sz="2600" dirty="0"/>
              <a:t> </a:t>
            </a:r>
            <a:r>
              <a:rPr lang="de-DE" sz="2600" dirty="0" err="1"/>
              <a:t>considered</a:t>
            </a:r>
            <a:endParaRPr lang="de-DE" sz="26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8DCF2D8-1486-421C-A202-151327B0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b="1" dirty="0" err="1"/>
              <a:t>Reptiles</a:t>
            </a:r>
            <a:r>
              <a:rPr lang="de-DE" b="1" dirty="0"/>
              <a:t> Working Group – </a:t>
            </a:r>
            <a:r>
              <a:rPr lang="de-DE" b="1" dirty="0" err="1"/>
              <a:t>progress</a:t>
            </a:r>
            <a:r>
              <a:rPr lang="de-DE" b="1" dirty="0"/>
              <a:t> report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18EBA05-7E1E-4BA4-8D5A-46748BE4F4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659" y="549797"/>
            <a:ext cx="2093709" cy="18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REBTY informiert über CITES Zertifikat Bescheinigung">
            <a:extLst>
              <a:ext uri="{FF2B5EF4-FFF2-40B4-BE49-F238E27FC236}">
                <a16:creationId xmlns:a16="http://schemas.microsoft.com/office/drawing/2014/main" id="{0D6B2D51-FEEB-4745-AAF4-E941738CF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9917" cy="7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7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DAB3C4A-C70D-13FA-337C-97C0CAAD7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97677"/>
              </p:ext>
            </p:extLst>
          </p:nvPr>
        </p:nvGraphicFramePr>
        <p:xfrm>
          <a:off x="192818" y="27671"/>
          <a:ext cx="5903182" cy="6830329"/>
        </p:xfrm>
        <a:graphic>
          <a:graphicData uri="http://schemas.openxmlformats.org/drawingml/2006/table">
            <a:tbl>
              <a:tblPr firstRow="1" firstCol="1" bandRow="1"/>
              <a:tblGrid>
                <a:gridCol w="1128586">
                  <a:extLst>
                    <a:ext uri="{9D8B030D-6E8A-4147-A177-3AD203B41FA5}">
                      <a16:colId xmlns:a16="http://schemas.microsoft.com/office/drawing/2014/main" val="781240063"/>
                    </a:ext>
                  </a:extLst>
                </a:gridCol>
                <a:gridCol w="2610129">
                  <a:extLst>
                    <a:ext uri="{9D8B030D-6E8A-4147-A177-3AD203B41FA5}">
                      <a16:colId xmlns:a16="http://schemas.microsoft.com/office/drawing/2014/main" val="2323166688"/>
                    </a:ext>
                  </a:extLst>
                </a:gridCol>
                <a:gridCol w="2164467">
                  <a:extLst>
                    <a:ext uri="{9D8B030D-6E8A-4147-A177-3AD203B41FA5}">
                      <a16:colId xmlns:a16="http://schemas.microsoft.com/office/drawing/2014/main" val="3422994872"/>
                    </a:ext>
                  </a:extLst>
                </a:gridCol>
              </a:tblGrid>
              <a:tr h="4730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 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may consider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for </a:t>
                      </a:r>
                      <a:r>
                        <a:rPr lang="en-GB" sz="1200" b="1" i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Trionyx</a:t>
                      </a:r>
                      <a:r>
                        <a:rPr lang="en-GB" sz="1200" b="1" i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i="1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triunguis</a:t>
                      </a:r>
                      <a:r>
                        <a:rPr lang="en-GB" sz="1200" b="1" i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Ghana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200" b="1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(Taking into account the source of the specimens)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729503"/>
                  </a:ext>
                </a:extLst>
              </a:tr>
              <a:tr h="7507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Species’ biology and life-history characteristics </a:t>
                      </a: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Intrinsic vulnerability of species or population (</a:t>
                      </a:r>
                      <a:r>
                        <a:rPr lang="en-GB" sz="12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reproductive capacity, niche width)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398076"/>
                  </a:ext>
                </a:extLst>
              </a:tr>
              <a:tr h="806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Species’ range (historical and current)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Distribution and trends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5247"/>
                  </a:ext>
                </a:extLst>
              </a:tr>
              <a:tr h="5609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structure, status and trends</a:t>
                      </a: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size / structure/ density and trends (harvest area and nationally)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798093"/>
                  </a:ext>
                </a:extLst>
              </a:tr>
              <a:tr h="3712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Conservation status</a:t>
                      </a: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and trends (global, national, and local scales) 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596547"/>
                  </a:ext>
                </a:extLst>
              </a:tr>
              <a:tr h="616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Threats</a:t>
                      </a: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 threats and threat trends 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130283"/>
                  </a:ext>
                </a:extLst>
              </a:tr>
              <a:tr h="10740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Harvest overview</a:t>
                      </a: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Levels and trends in harvest of the species/ types of specimens 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930007"/>
                  </a:ext>
                </a:extLst>
              </a:tr>
              <a:tr h="9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kern="1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 trends</a:t>
                      </a: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Levels and trends/ types of specimens in trade.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GB" sz="12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559153"/>
                  </a:ext>
                </a:extLst>
              </a:tr>
              <a:tr h="9016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to local livelihoods</a:t>
                      </a: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 benefits to local people provide an incentive for using the species sustainably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GB" sz="12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194" marR="541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24863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26DD87F-07F6-4636-A621-79330882B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982"/>
              </p:ext>
            </p:extLst>
          </p:nvPr>
        </p:nvGraphicFramePr>
        <p:xfrm>
          <a:off x="6309885" y="188128"/>
          <a:ext cx="5689297" cy="6509413"/>
        </p:xfrm>
        <a:graphic>
          <a:graphicData uri="http://schemas.openxmlformats.org/drawingml/2006/table">
            <a:tbl>
              <a:tblPr firstRow="1" firstCol="1" bandRow="1"/>
              <a:tblGrid>
                <a:gridCol w="1557135">
                  <a:extLst>
                    <a:ext uri="{9D8B030D-6E8A-4147-A177-3AD203B41FA5}">
                      <a16:colId xmlns:a16="http://schemas.microsoft.com/office/drawing/2014/main" val="81115228"/>
                    </a:ext>
                  </a:extLst>
                </a:gridCol>
                <a:gridCol w="2419109">
                  <a:extLst>
                    <a:ext uri="{9D8B030D-6E8A-4147-A177-3AD203B41FA5}">
                      <a16:colId xmlns:a16="http://schemas.microsoft.com/office/drawing/2014/main" val="3381158623"/>
                    </a:ext>
                  </a:extLst>
                </a:gridCol>
                <a:gridCol w="1713053">
                  <a:extLst>
                    <a:ext uri="{9D8B030D-6E8A-4147-A177-3AD203B41FA5}">
                      <a16:colId xmlns:a16="http://schemas.microsoft.com/office/drawing/2014/main" val="3392367721"/>
                    </a:ext>
                  </a:extLst>
                </a:gridCol>
              </a:tblGrid>
              <a:tr h="548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 dirty="0">
                          <a:effectLst/>
                          <a:latin typeface="Archiv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effectLst/>
                          <a:latin typeface="Archiv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Assessment may consider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effectLst/>
                          <a:latin typeface="Archiv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for </a:t>
                      </a:r>
                      <a:r>
                        <a:rPr lang="en-GB" sz="1200" b="1" i="1" kern="100">
                          <a:effectLst/>
                          <a:latin typeface="Archiv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Trionyx triunguis </a:t>
                      </a:r>
                      <a:r>
                        <a:rPr lang="en-GB" sz="1200" b="1" kern="100">
                          <a:effectLst/>
                          <a:latin typeface="Archiv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Ghana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effectLst/>
                          <a:latin typeface="Archivo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073747"/>
                  </a:ext>
                </a:extLst>
              </a:tr>
              <a:tr h="1252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Harvest impacts 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of harvest on harvest area, national population and internationally. Consider total volume of harvest (both for domestic and export) and legal and illegal harvest </a:t>
                      </a:r>
                      <a:endParaRPr lang="en-GB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219230"/>
                  </a:ext>
                </a:extLst>
              </a:tr>
              <a:tr h="12876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 impacts 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of trade on harvest area, national population and internationally. Consider total volume of trade (domestic and export) trade (known, inferred, projected, estimated). </a:t>
                      </a:r>
                      <a:endParaRPr lang="en-GB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85293"/>
                  </a:ext>
                </a:extLst>
              </a:tr>
              <a:tr h="9174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Population monitoring 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US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monitoring program in place? Frequently of monitoring depending on species characteristics. Methods for monitoring.</a:t>
                      </a:r>
                      <a:endParaRPr lang="en-GB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575879"/>
                  </a:ext>
                </a:extLst>
              </a:tr>
              <a:tr h="17101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measures in place/proposed including adaptive management 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Harvest management/ compliance / land tenure</a:t>
                      </a:r>
                      <a:endParaRPr lang="en-GB" sz="1200" b="1" kern="120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983056"/>
                  </a:ext>
                </a:extLst>
              </a:tr>
              <a:tr h="67309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12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conclusion, the overall level of risk is LOW and given current circumstances as described above the NDF is POSITIVE. 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86" marR="583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014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920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Breitbild</PresentationFormat>
  <Paragraphs>69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Archivo</vt:lpstr>
      <vt:lpstr>Arial</vt:lpstr>
      <vt:lpstr>Calibri</vt:lpstr>
      <vt:lpstr>Calibri Light</vt:lpstr>
      <vt:lpstr>Times New Roman</vt:lpstr>
      <vt:lpstr>Office Theme</vt:lpstr>
      <vt:lpstr>Reptiles Working Group – progress report</vt:lpstr>
      <vt:lpstr>Reptiles Working Group – progress report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McLardy</dc:creator>
  <cp:lastModifiedBy>Mona van Schingen-Khan</cp:lastModifiedBy>
  <cp:revision>9</cp:revision>
  <dcterms:created xsi:type="dcterms:W3CDTF">2023-12-06T07:34:14Z</dcterms:created>
  <dcterms:modified xsi:type="dcterms:W3CDTF">2023-12-06T10:42:28Z</dcterms:modified>
</cp:coreProperties>
</file>