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99F1-CF18-4980-9F22-A3B330F7E588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E0CD-B00F-4A03-A8A6-7434B7D9C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76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99F1-CF18-4980-9F22-A3B330F7E588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E0CD-B00F-4A03-A8A6-7434B7D9C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97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99F1-CF18-4980-9F22-A3B330F7E588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E0CD-B00F-4A03-A8A6-7434B7D9C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4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99F1-CF18-4980-9F22-A3B330F7E588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E0CD-B00F-4A03-A8A6-7434B7D9C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7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99F1-CF18-4980-9F22-A3B330F7E588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E0CD-B00F-4A03-A8A6-7434B7D9C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85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99F1-CF18-4980-9F22-A3B330F7E588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E0CD-B00F-4A03-A8A6-7434B7D9C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85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99F1-CF18-4980-9F22-A3B330F7E588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E0CD-B00F-4A03-A8A6-7434B7D9C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87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99F1-CF18-4980-9F22-A3B330F7E588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E0CD-B00F-4A03-A8A6-7434B7D9C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12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99F1-CF18-4980-9F22-A3B330F7E588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E0CD-B00F-4A03-A8A6-7434B7D9C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5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99F1-CF18-4980-9F22-A3B330F7E588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E0CD-B00F-4A03-A8A6-7434B7D9C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32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99F1-CF18-4980-9F22-A3B330F7E588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9E0CD-B00F-4A03-A8A6-7434B7D9C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59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E99F1-CF18-4980-9F22-A3B330F7E588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9E0CD-B00F-4A03-A8A6-7434B7D9CF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9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888851-F62F-E32D-8CE7-F3FDAFD83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Progress report of Module 11 on NDFs for plants </a:t>
            </a:r>
            <a:r>
              <a:rPr lang="en-US" altLang="zh-CN" dirty="0" smtClean="0"/>
              <a:t>species with regard to Mandate 4.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DBE3857-E3F1-6C4E-0368-4790AC8DE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6535"/>
            <a:ext cx="9144000" cy="1655762"/>
          </a:xfrm>
        </p:spPr>
        <p:txBody>
          <a:bodyPr/>
          <a:lstStyle/>
          <a:p>
            <a:r>
              <a:rPr lang="en-US" altLang="zh-CN" dirty="0"/>
              <a:t>2023-12-6</a:t>
            </a:r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CF888851-F62F-E32D-8CE7-F3FDAFD835DF}"/>
              </a:ext>
            </a:extLst>
          </p:cNvPr>
          <p:cNvSpPr txBox="1">
            <a:spLocks/>
          </p:cNvSpPr>
          <p:nvPr/>
        </p:nvSpPr>
        <p:spPr>
          <a:xfrm>
            <a:off x="874478" y="3704416"/>
            <a:ext cx="10443044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Chair: Yan Zeng (China)</a:t>
            </a:r>
            <a:br>
              <a:rPr lang="en-GB" sz="2400" dirty="0" smtClean="0"/>
            </a:br>
            <a:r>
              <a:rPr lang="en-GB" sz="2400" dirty="0" smtClean="0"/>
              <a:t>Rapporteur: Oliver Tallowin</a:t>
            </a:r>
            <a:br>
              <a:rPr lang="en-GB" sz="2400" dirty="0" smtClean="0"/>
            </a:br>
            <a:r>
              <a:rPr lang="en-GB" sz="2400" dirty="0" smtClean="0"/>
              <a:t>Secretariat Support: Martin Hitziger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Party Members: China, Georgia, Germany, Kenya, India, Liberia, Malaysia, Mexico </a:t>
            </a:r>
            <a:br>
              <a:rPr lang="en-GB" sz="2400" dirty="0" smtClean="0"/>
            </a:br>
            <a:r>
              <a:rPr lang="en-GB" sz="2400" dirty="0" smtClean="0"/>
              <a:t>Observers: </a:t>
            </a:r>
            <a:r>
              <a:rPr lang="fr-FR" sz="2400" dirty="0" smtClean="0"/>
              <a:t>Association Technique Internationale des Bois Tropicaux, IUCN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6495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656004"/>
              </p:ext>
            </p:extLst>
          </p:nvPr>
        </p:nvGraphicFramePr>
        <p:xfrm>
          <a:off x="0" y="-205739"/>
          <a:ext cx="12192000" cy="7063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3576">
                  <a:extLst>
                    <a:ext uri="{9D8B030D-6E8A-4147-A177-3AD203B41FA5}">
                      <a16:colId xmlns:a16="http://schemas.microsoft.com/office/drawing/2014/main" val="2368175313"/>
                    </a:ext>
                  </a:extLst>
                </a:gridCol>
                <a:gridCol w="2368424">
                  <a:extLst>
                    <a:ext uri="{9D8B030D-6E8A-4147-A177-3AD203B41FA5}">
                      <a16:colId xmlns:a16="http://schemas.microsoft.com/office/drawing/2014/main" val="3725702204"/>
                    </a:ext>
                  </a:extLst>
                </a:gridCol>
              </a:tblGrid>
              <a:tr h="374136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Mandate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Outcome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072628"/>
                  </a:ext>
                </a:extLst>
              </a:tr>
              <a:tr h="37413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1) Consider Module 11, as well as any other relevant materials and: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Partially completed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979689"/>
                  </a:ext>
                </a:extLst>
              </a:tr>
              <a:tr h="600774">
                <a:tc>
                  <a:txBody>
                    <a:bodyPr/>
                    <a:lstStyle/>
                    <a:p>
                      <a:pPr marL="180000"/>
                      <a:r>
                        <a:rPr lang="en-US" sz="1800" dirty="0" smtClean="0"/>
                        <a:t>a) Cross reference with Module 2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Partially completed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236757"/>
                  </a:ext>
                </a:extLst>
              </a:tr>
              <a:tr h="487861">
                <a:tc>
                  <a:txBody>
                    <a:bodyPr/>
                    <a:lstStyle/>
                    <a:p>
                      <a:pPr marL="180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 simple NDF template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Partially completed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594360"/>
                  </a:ext>
                </a:extLst>
              </a:tr>
              <a:tr h="935340">
                <a:tc>
                  <a:txBody>
                    <a:bodyPr/>
                    <a:lstStyle/>
                    <a:p>
                      <a:pPr marL="180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c) Elaborate case studies of a simple and a more complex NDF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Simple NDF to be discussed; Complex</a:t>
                      </a:r>
                      <a:r>
                        <a:rPr lang="en-GB" sz="1800" baseline="0" dirty="0" smtClean="0"/>
                        <a:t> NDF discussed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2855"/>
                  </a:ext>
                </a:extLst>
              </a:tr>
              <a:tr h="654738">
                <a:tc>
                  <a:txBody>
                    <a:bodyPr/>
                    <a:lstStyle/>
                    <a:p>
                      <a:pPr marL="180000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d) Review recommendations made by the online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workstream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Module 11;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Partially completed</a:t>
                      </a:r>
                    </a:p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067633"/>
                  </a:ext>
                </a:extLst>
              </a:tr>
              <a:tr h="374136">
                <a:tc>
                  <a:txBody>
                    <a:bodyPr/>
                    <a:lstStyle/>
                    <a:p>
                      <a:pPr marL="180000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e) guidance for making NDFs for source code Y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Completed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33633"/>
                  </a:ext>
                </a:extLst>
              </a:tr>
              <a:tr h="462134">
                <a:tc>
                  <a:txBody>
                    <a:bodyPr/>
                    <a:lstStyle/>
                    <a:p>
                      <a:pPr marL="180000"/>
                      <a:r>
                        <a:rPr lang="en-US" sz="1800" dirty="0" smtClean="0"/>
                        <a:t>f) Evaluate harvest impacts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Completed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411508"/>
                  </a:ext>
                </a:extLst>
              </a:tr>
              <a:tr h="654738">
                <a:tc>
                  <a:txBody>
                    <a:bodyPr/>
                    <a:lstStyle/>
                    <a:p>
                      <a:pPr marL="180000"/>
                      <a:r>
                        <a:rPr lang="en-US" sz="1800" dirty="0" smtClean="0"/>
                        <a:t>g) Consider the “NDF guidance on Agarwood”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Partially completed</a:t>
                      </a:r>
                    </a:p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380373"/>
                  </a:ext>
                </a:extLst>
              </a:tr>
              <a:tr h="462134">
                <a:tc>
                  <a:txBody>
                    <a:bodyPr/>
                    <a:lstStyle/>
                    <a:p>
                      <a:pPr marL="180000"/>
                      <a:r>
                        <a:rPr lang="en-US" sz="1800" dirty="0" smtClean="0"/>
                        <a:t>h) Consider any case study on </a:t>
                      </a:r>
                      <a:r>
                        <a:rPr lang="en-US" sz="1800" i="1" dirty="0" err="1" smtClean="0"/>
                        <a:t>Prunus</a:t>
                      </a:r>
                      <a:r>
                        <a:rPr lang="en-US" sz="1800" i="1" dirty="0" smtClean="0"/>
                        <a:t> </a:t>
                      </a:r>
                      <a:r>
                        <a:rPr lang="en-US" sz="1800" i="1" dirty="0" err="1" smtClean="0"/>
                        <a:t>africana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Not yet</a:t>
                      </a:r>
                      <a:r>
                        <a:rPr lang="en-GB" sz="1800" baseline="0" dirty="0" smtClean="0"/>
                        <a:t> completed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265461"/>
                  </a:ext>
                </a:extLst>
              </a:tr>
              <a:tr h="6547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 Identify a list of definitions for glossary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Partially completed</a:t>
                      </a:r>
                    </a:p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892964"/>
                  </a:ext>
                </a:extLst>
              </a:tr>
              <a:tr h="37413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3) Relevant online 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Completed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467856"/>
                  </a:ext>
                </a:extLst>
              </a:tr>
              <a:tr h="6547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5) Devise</a:t>
                      </a:r>
                      <a:r>
                        <a:rPr lang="en-US" sz="1800" baseline="0" dirty="0" smtClean="0"/>
                        <a:t> feedback mechanism with using NDF guidance and materials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Not yet</a:t>
                      </a:r>
                      <a:r>
                        <a:rPr lang="en-GB" sz="1800" baseline="0" dirty="0" smtClean="0"/>
                        <a:t> completed</a:t>
                      </a:r>
                      <a:endParaRPr lang="en-GB" sz="1800" dirty="0" smtClean="0"/>
                    </a:p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74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051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210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等线</vt:lpstr>
      <vt:lpstr>等线 Light</vt:lpstr>
      <vt:lpstr>Office Theme</vt:lpstr>
      <vt:lpstr>Progress report of Module 11 on NDFs for plants species with regard to Mandate 4.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report of Module 11 on NDFs for plants species</dc:title>
  <dc:creator>TALLOWIN Oliver</dc:creator>
  <cp:lastModifiedBy>TALLOWIN Oliver</cp:lastModifiedBy>
  <cp:revision>6</cp:revision>
  <dcterms:created xsi:type="dcterms:W3CDTF">2023-12-06T08:33:10Z</dcterms:created>
  <dcterms:modified xsi:type="dcterms:W3CDTF">2023-12-06T09:26:44Z</dcterms:modified>
</cp:coreProperties>
</file>