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468" autoAdjust="0"/>
  </p:normalViewPr>
  <p:slideViewPr>
    <p:cSldViewPr snapToGrid="0">
      <p:cViewPr varScale="1">
        <p:scale>
          <a:sx n="45" d="100"/>
          <a:sy n="45" d="100"/>
        </p:scale>
        <p:origin x="1496" y="36"/>
      </p:cViewPr>
      <p:guideLst/>
    </p:cSldViewPr>
  </p:slideViewPr>
  <p:notesTextViewPr>
    <p:cViewPr>
      <p:scale>
        <a:sx n="1" d="1"/>
        <a:sy n="1" d="1"/>
      </p:scale>
      <p:origin x="0" y="-276"/>
    </p:cViewPr>
  </p:notesTextViewPr>
  <p:notesViewPr>
    <p:cSldViewPr snapToGrid="0">
      <p:cViewPr varScale="1">
        <p:scale>
          <a:sx n="49" d="100"/>
          <a:sy n="49" d="100"/>
        </p:scale>
        <p:origin x="2740" y="4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87112D-66CA-497A-AD04-7AABD0D0436C}" type="datetimeFigureOut">
              <a:rPr lang="en-GB" smtClean="0"/>
              <a:t>06/12/2023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982665-11A2-46BB-B68D-D4E1D9D1E23D}" type="slidenum">
              <a:rPr lang="en-GB" smtClean="0"/>
              <a:t>‹#›</a:t>
            </a:fld>
            <a:endParaRPr lang="en-GB"/>
          </a:p>
        </p:txBody>
      </p:sp>
    </p:spTree>
    <p:extLst>
      <p:ext uri="{BB962C8B-B14F-4D97-AF65-F5344CB8AC3E}">
        <p14:creationId xmlns:p14="http://schemas.microsoft.com/office/powerpoint/2010/main" val="1886722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Making good progress in our mandate</a:t>
            </a:r>
          </a:p>
          <a:p>
            <a:r>
              <a:rPr lang="en-GB" dirty="0"/>
              <a:t>	- tested the simple NDF approach  with cases studies on two parrots from the Solomon Islands and Surinam, we are going to use these to test the complex NDF approach. In these cases the simple NDF scoring process is working. Going to test with different species.</a:t>
            </a:r>
          </a:p>
          <a:p>
            <a:r>
              <a:rPr lang="en-GB" dirty="0"/>
              <a:t>- tested the decision tree approach and identified how these questions relate to the birds guidance.</a:t>
            </a:r>
          </a:p>
          <a:p>
            <a:r>
              <a:rPr lang="en-GB" sz="1200" dirty="0">
                <a:effectLst/>
                <a:latin typeface="Segoe UI" panose="020B0502040204020203" pitchFamily="34" charset="0"/>
              </a:rPr>
              <a:t>- feel that to an extent these should be standalone </a:t>
            </a:r>
            <a:r>
              <a:rPr lang="en-GB" sz="1200" dirty="0" err="1">
                <a:effectLst/>
                <a:latin typeface="Segoe UI" panose="020B0502040204020203" pitchFamily="34" charset="0"/>
              </a:rPr>
              <a:t>guidances</a:t>
            </a:r>
            <a:endParaRPr lang="en-GB" sz="1200" dirty="0">
              <a:effectLst/>
              <a:latin typeface="Segoe UI" panose="020B0502040204020203" pitchFamily="34" charset="0"/>
            </a:endParaRPr>
          </a:p>
          <a:p>
            <a:endParaRPr lang="en-GB" dirty="0"/>
          </a:p>
          <a:p>
            <a:r>
              <a:rPr lang="en-GB" dirty="0"/>
              <a:t>Questions to plenary</a:t>
            </a:r>
          </a:p>
          <a:p>
            <a:r>
              <a:rPr lang="en-GB" dirty="0"/>
              <a:t>-</a:t>
            </a:r>
            <a:endParaRPr lang="en-GB" sz="1800" dirty="0">
              <a:effectLst/>
              <a:latin typeface="Arial" panose="020B0604020202020204" pitchFamily="34" charset="0"/>
            </a:endParaRPr>
          </a:p>
          <a:p>
            <a:pPr marL="171450" indent="-171450">
              <a:buFont typeface="Arial" panose="020B0604020202020204" pitchFamily="34" charset="0"/>
              <a:buChar char="•"/>
            </a:pPr>
            <a:r>
              <a:rPr lang="en-GB" sz="1100" dirty="0">
                <a:effectLst/>
                <a:latin typeface="Segoe UI" panose="020B0502040204020203" pitchFamily="34" charset="0"/>
              </a:rPr>
              <a:t>how is captive breeding being addressed in Module 2 and across the taxon specific modules? There is text in module 2.2 frequency of making NDFs refers to the process for producing captive breeding </a:t>
            </a:r>
            <a:r>
              <a:rPr lang="en-GB" sz="1100" dirty="0" err="1">
                <a:effectLst/>
                <a:latin typeface="Segoe UI" panose="020B0502040204020203" pitchFamily="34" charset="0"/>
              </a:rPr>
              <a:t>ndf</a:t>
            </a:r>
            <a:r>
              <a:rPr lang="en-GB" sz="1100" dirty="0">
                <a:effectLst/>
                <a:latin typeface="Segoe UI" panose="020B0502040204020203" pitchFamily="34" charset="0"/>
              </a:rPr>
              <a:t>- but not clear on which process the one off NDF should follow?</a:t>
            </a:r>
          </a:p>
          <a:p>
            <a:pPr marL="171450" indent="-171450">
              <a:buFont typeface="Arial" panose="020B0604020202020204" pitchFamily="34" charset="0"/>
              <a:buChar char="•"/>
            </a:pPr>
            <a:r>
              <a:rPr lang="en-GB" sz="1100" dirty="0">
                <a:effectLst/>
                <a:latin typeface="Segoe UI" panose="020B0502040204020203" pitchFamily="34" charset="0"/>
              </a:rPr>
              <a:t>Definition of Area of occupancy definition (</a:t>
            </a:r>
            <a:r>
              <a:rPr lang="en-GB" sz="1100" dirty="0" err="1">
                <a:effectLst/>
                <a:latin typeface="Segoe UI" panose="020B0502040204020203" pitchFamily="34" charset="0"/>
              </a:rPr>
              <a:t>incl</a:t>
            </a:r>
            <a:r>
              <a:rPr lang="en-GB" sz="1100" dirty="0">
                <a:effectLst/>
                <a:latin typeface="Segoe UI" panose="020B0502040204020203" pitchFamily="34" charset="0"/>
              </a:rPr>
              <a:t> how the national level population relates to the global population and assessment of risk and further how to consider risk in relation to endemic vs. globally distributed species </a:t>
            </a:r>
            <a:r>
              <a:rPr lang="en-GB" sz="1100" dirty="0" err="1">
                <a:effectLst/>
                <a:latin typeface="Segoe UI" panose="020B0502040204020203" pitchFamily="34" charset="0"/>
              </a:rPr>
              <a:t>incl</a:t>
            </a:r>
            <a:r>
              <a:rPr lang="en-GB" sz="1100" dirty="0">
                <a:effectLst/>
                <a:latin typeface="Segoe UI" panose="020B0502040204020203" pitchFamily="34" charset="0"/>
              </a:rPr>
              <a:t> migratory and transboundary species.</a:t>
            </a:r>
            <a:endParaRPr lang="en-GB" sz="1100" dirty="0">
              <a:effectLst/>
              <a:latin typeface="Arial" panose="020B0604020202020204" pitchFamily="34" charset="0"/>
            </a:endParaRPr>
          </a:p>
          <a:p>
            <a:endParaRPr lang="en-GB" sz="900" dirty="0"/>
          </a:p>
        </p:txBody>
      </p:sp>
      <p:sp>
        <p:nvSpPr>
          <p:cNvPr id="4" name="Slide Number Placeholder 3"/>
          <p:cNvSpPr>
            <a:spLocks noGrp="1"/>
          </p:cNvSpPr>
          <p:nvPr>
            <p:ph type="sldNum" sz="quarter" idx="5"/>
          </p:nvPr>
        </p:nvSpPr>
        <p:spPr/>
        <p:txBody>
          <a:bodyPr/>
          <a:lstStyle/>
          <a:p>
            <a:fld id="{7B982665-11A2-46BB-B68D-D4E1D9D1E23D}" type="slidenum">
              <a:rPr lang="en-GB" smtClean="0"/>
              <a:t>1</a:t>
            </a:fld>
            <a:endParaRPr lang="en-GB"/>
          </a:p>
        </p:txBody>
      </p:sp>
    </p:spTree>
    <p:extLst>
      <p:ext uri="{BB962C8B-B14F-4D97-AF65-F5344CB8AC3E}">
        <p14:creationId xmlns:p14="http://schemas.microsoft.com/office/powerpoint/2010/main" val="173432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F97A5-371A-D62A-223F-F4C8BA0002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5AAB495-8D48-337A-15B4-E6A914F0A9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F2DA14-6D16-35E9-034B-A662F2B2C003}"/>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5" name="Footer Placeholder 4">
            <a:extLst>
              <a:ext uri="{FF2B5EF4-FFF2-40B4-BE49-F238E27FC236}">
                <a16:creationId xmlns:a16="http://schemas.microsoft.com/office/drawing/2014/main" id="{812071A6-579C-0BD9-D8D7-23E1183F11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921797-69E4-68AB-E8F0-771CB2F59D99}"/>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3069898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30CEB-AB89-D458-F67F-10581B10CE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EFF613-4BB1-B4E5-F57B-4502B7E413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47159E-9F95-0694-9241-4446664928D0}"/>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5" name="Footer Placeholder 4">
            <a:extLst>
              <a:ext uri="{FF2B5EF4-FFF2-40B4-BE49-F238E27FC236}">
                <a16:creationId xmlns:a16="http://schemas.microsoft.com/office/drawing/2014/main" id="{04BAF84F-3925-BC6C-D898-170B61C716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F07A3F-FA55-0F9F-199C-D00D30D1B10B}"/>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2545122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2263B3-6CF1-B8A2-73E6-87686ABA61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07A5ACC-CFF5-C1D7-08AD-9A1D408EF8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F8816E-2ACE-A05C-5542-A0EEBEFAA8F3}"/>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5" name="Footer Placeholder 4">
            <a:extLst>
              <a:ext uri="{FF2B5EF4-FFF2-40B4-BE49-F238E27FC236}">
                <a16:creationId xmlns:a16="http://schemas.microsoft.com/office/drawing/2014/main" id="{2C8BA572-58AA-07CB-1134-C736E700F7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ABCE8F-74E1-45BD-A3A7-BF4C7AD8BB47}"/>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3803047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CFBA8-7830-92D4-F44A-B93A564AEF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656764-B128-B59B-5E78-68F61CA492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D67607-EC3B-090D-D7A5-0D4B6178D2D3}"/>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5" name="Footer Placeholder 4">
            <a:extLst>
              <a:ext uri="{FF2B5EF4-FFF2-40B4-BE49-F238E27FC236}">
                <a16:creationId xmlns:a16="http://schemas.microsoft.com/office/drawing/2014/main" id="{A7A2B5E5-D054-E525-6CD5-68CA0D7A71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E81363-E739-B296-1DBE-A5F5A143C7F3}"/>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1224858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DADAE-AB79-0908-D442-70634EB9D5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891F181-A43C-27A7-23B9-DCADBE41D2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3CD98C-9824-E4A3-4F9F-6E01FE0CA9BD}"/>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5" name="Footer Placeholder 4">
            <a:extLst>
              <a:ext uri="{FF2B5EF4-FFF2-40B4-BE49-F238E27FC236}">
                <a16:creationId xmlns:a16="http://schemas.microsoft.com/office/drawing/2014/main" id="{8A4B600C-90AE-3600-3D7A-A8453AF8E0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00AA8B-FC48-CD9E-92BD-07807EAA98F8}"/>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4094297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3021B-6091-D050-9DAB-4FCAF3BB60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FA6D9E-CC2E-FF08-149C-E1E82A90D5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8C06CFC-20E0-A0EE-77E7-6FD98CE7EC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2AB1551-E50F-D2B7-84F2-F74C9462DD96}"/>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6" name="Footer Placeholder 5">
            <a:extLst>
              <a:ext uri="{FF2B5EF4-FFF2-40B4-BE49-F238E27FC236}">
                <a16:creationId xmlns:a16="http://schemas.microsoft.com/office/drawing/2014/main" id="{E0622186-3B01-B0B6-BCEA-846B2F1764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FDA9D9-A7AF-222A-C731-8AF83FAC65A7}"/>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1877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18BA1-BA0F-A757-A7A6-9EE81D93099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D58125-3CF6-D8C1-6F09-4B17D3784A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F3B81F-997B-9D37-B62B-4DBEA8E049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B480A7-5F32-CD7B-46B7-94A9907798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6F6647-C5B6-D533-E42C-1F87256B7B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CBC60F-0E1D-E428-4907-19D6F729D649}"/>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8" name="Footer Placeholder 7">
            <a:extLst>
              <a:ext uri="{FF2B5EF4-FFF2-40B4-BE49-F238E27FC236}">
                <a16:creationId xmlns:a16="http://schemas.microsoft.com/office/drawing/2014/main" id="{AEFC699E-D4BD-5CEF-1C29-4482311A085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1F5823D-8AAF-0C02-5EF1-D5B1AD2889ED}"/>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3973323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10884-D56D-97A0-1B92-BF2A1120733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512C375-9964-2004-2716-0A3D8AAB53FC}"/>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4" name="Footer Placeholder 3">
            <a:extLst>
              <a:ext uri="{FF2B5EF4-FFF2-40B4-BE49-F238E27FC236}">
                <a16:creationId xmlns:a16="http://schemas.microsoft.com/office/drawing/2014/main" id="{8A016D8D-C180-4296-2EC6-7A218D8C026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BE466C-79CB-A479-47E3-554DE1A2386A}"/>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10805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7EC638-EC06-A0B5-4AAB-E7E0CD9A10C1}"/>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3" name="Footer Placeholder 2">
            <a:extLst>
              <a:ext uri="{FF2B5EF4-FFF2-40B4-BE49-F238E27FC236}">
                <a16:creationId xmlns:a16="http://schemas.microsoft.com/office/drawing/2014/main" id="{F7A5E27D-B98C-0CD3-AC1A-0C8EDE1D904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526BA06-71F7-F6E3-0894-9F3CDE578984}"/>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130241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A27D4-D9D4-32DB-773F-206CDFA757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E1072DC-4ABA-9500-8DE5-D7D6824E5D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3E629EA-3BEC-05D3-42EE-272897C991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A6025-4DD8-9C18-5062-0B26F6D781A6}"/>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6" name="Footer Placeholder 5">
            <a:extLst>
              <a:ext uri="{FF2B5EF4-FFF2-40B4-BE49-F238E27FC236}">
                <a16:creationId xmlns:a16="http://schemas.microsoft.com/office/drawing/2014/main" id="{5186D808-BD12-5A6D-0683-B2A90DEF359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6C1DFA-0AD5-885F-844D-E9C942944F64}"/>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308534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23504-42A5-6C37-8EBC-095E7F70C4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43EC689-EC0E-51D8-1A15-57A6CBF406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2F7D39-41AA-CD60-CB82-CEDF885F25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F85020-1D7C-CCE5-19D1-1A323048C6B0}"/>
              </a:ext>
            </a:extLst>
          </p:cNvPr>
          <p:cNvSpPr>
            <a:spLocks noGrp="1"/>
          </p:cNvSpPr>
          <p:nvPr>
            <p:ph type="dt" sz="half" idx="10"/>
          </p:nvPr>
        </p:nvSpPr>
        <p:spPr/>
        <p:txBody>
          <a:bodyPr/>
          <a:lstStyle/>
          <a:p>
            <a:fld id="{7A0AD809-12CA-4957-9410-52C852CFA90C}" type="datetimeFigureOut">
              <a:rPr lang="en-GB" smtClean="0"/>
              <a:t>06/12/2023</a:t>
            </a:fld>
            <a:endParaRPr lang="en-GB"/>
          </a:p>
        </p:txBody>
      </p:sp>
      <p:sp>
        <p:nvSpPr>
          <p:cNvPr id="6" name="Footer Placeholder 5">
            <a:extLst>
              <a:ext uri="{FF2B5EF4-FFF2-40B4-BE49-F238E27FC236}">
                <a16:creationId xmlns:a16="http://schemas.microsoft.com/office/drawing/2014/main" id="{D446C913-507B-645F-87AD-0674EF9D3D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0DDACE-6230-8729-E6BE-7CAC0D5E6A8C}"/>
              </a:ext>
            </a:extLst>
          </p:cNvPr>
          <p:cNvSpPr>
            <a:spLocks noGrp="1"/>
          </p:cNvSpPr>
          <p:nvPr>
            <p:ph type="sldNum" sz="quarter" idx="12"/>
          </p:nvPr>
        </p:nvSpPr>
        <p:spPr/>
        <p:txBody>
          <a:bodyPr/>
          <a:lstStyle/>
          <a:p>
            <a:fld id="{50C7E9E6-DB79-40C5-8A0B-4B847B3A633A}" type="slidenum">
              <a:rPr lang="en-GB" smtClean="0"/>
              <a:t>‹#›</a:t>
            </a:fld>
            <a:endParaRPr lang="en-GB"/>
          </a:p>
        </p:txBody>
      </p:sp>
    </p:spTree>
    <p:extLst>
      <p:ext uri="{BB962C8B-B14F-4D97-AF65-F5344CB8AC3E}">
        <p14:creationId xmlns:p14="http://schemas.microsoft.com/office/powerpoint/2010/main" val="2265409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E0E862-0ADC-7015-4AA9-2C9D52C011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1BB14C-B8F9-BCE8-C3BA-1E3E856EA2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8FA4AD-19AB-988F-0570-8AE1F36D2A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AD809-12CA-4957-9410-52C852CFA90C}" type="datetimeFigureOut">
              <a:rPr lang="en-GB" smtClean="0"/>
              <a:t>06/12/2023</a:t>
            </a:fld>
            <a:endParaRPr lang="en-GB"/>
          </a:p>
        </p:txBody>
      </p:sp>
      <p:sp>
        <p:nvSpPr>
          <p:cNvPr id="5" name="Footer Placeholder 4">
            <a:extLst>
              <a:ext uri="{FF2B5EF4-FFF2-40B4-BE49-F238E27FC236}">
                <a16:creationId xmlns:a16="http://schemas.microsoft.com/office/drawing/2014/main" id="{86DBF48C-A084-4AFE-B13C-46B3EECC4F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69509E1-E334-8ECF-578D-593F9369E5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C7E9E6-DB79-40C5-8A0B-4B847B3A633A}" type="slidenum">
              <a:rPr lang="en-GB" smtClean="0"/>
              <a:t>‹#›</a:t>
            </a:fld>
            <a:endParaRPr lang="en-GB"/>
          </a:p>
        </p:txBody>
      </p:sp>
    </p:spTree>
    <p:extLst>
      <p:ext uri="{BB962C8B-B14F-4D97-AF65-F5344CB8AC3E}">
        <p14:creationId xmlns:p14="http://schemas.microsoft.com/office/powerpoint/2010/main" val="3244618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38884E-2509-1040-4BA9-95C9C453D0A8}"/>
              </a:ext>
            </a:extLst>
          </p:cNvPr>
          <p:cNvSpPr>
            <a:spLocks noGrp="1"/>
          </p:cNvSpPr>
          <p:nvPr>
            <p:ph type="title"/>
          </p:nvPr>
        </p:nvSpPr>
        <p:spPr/>
        <p:txBody>
          <a:bodyPr/>
          <a:lstStyle/>
          <a:p>
            <a:r>
              <a:rPr lang="en-GB" dirty="0"/>
              <a:t>Module 8 – Birds Working Group</a:t>
            </a:r>
          </a:p>
        </p:txBody>
      </p:sp>
      <p:sp>
        <p:nvSpPr>
          <p:cNvPr id="5" name="Content Placeholder 4">
            <a:extLst>
              <a:ext uri="{FF2B5EF4-FFF2-40B4-BE49-F238E27FC236}">
                <a16:creationId xmlns:a16="http://schemas.microsoft.com/office/drawing/2014/main" id="{78A88B88-BE63-DCC4-C81F-6D6D2528C72F}"/>
              </a:ext>
            </a:extLst>
          </p:cNvPr>
          <p:cNvSpPr>
            <a:spLocks noGrp="1"/>
          </p:cNvSpPr>
          <p:nvPr>
            <p:ph idx="1"/>
          </p:nvPr>
        </p:nvSpPr>
        <p:spPr>
          <a:xfrm>
            <a:off x="838200" y="1690688"/>
            <a:ext cx="10628086" cy="4486275"/>
          </a:xfrm>
        </p:spPr>
        <p:txBody>
          <a:bodyPr>
            <a:normAutofit lnSpcReduction="10000"/>
          </a:bodyPr>
          <a:lstStyle/>
          <a:p>
            <a:r>
              <a:rPr lang="en-GB" dirty="0"/>
              <a:t>Good progress on our mandate including testing of the simple NDF process with two case studies.</a:t>
            </a:r>
          </a:p>
          <a:p>
            <a:r>
              <a:rPr lang="en-GB" dirty="0"/>
              <a:t>Test the decision tree approach of Module 7 and have included in the guidance.</a:t>
            </a:r>
          </a:p>
          <a:p>
            <a:r>
              <a:rPr lang="en-GB" dirty="0"/>
              <a:t>Discussed and agreed these taxon-specific </a:t>
            </a:r>
            <a:r>
              <a:rPr lang="en-GB" dirty="0" err="1"/>
              <a:t>guidances</a:t>
            </a:r>
            <a:r>
              <a:rPr lang="en-GB" dirty="0"/>
              <a:t> could be standalone</a:t>
            </a:r>
          </a:p>
          <a:p>
            <a:r>
              <a:rPr lang="en-GB" dirty="0"/>
              <a:t>Examined captive-breeding NDFs and how the approach is different to for wild-caught specimens.</a:t>
            </a:r>
          </a:p>
          <a:p>
            <a:r>
              <a:rPr lang="en-GB" dirty="0"/>
              <a:t>Further, the definition of area of occupancy and its assessment in relation to endemic and globally distributed species, and migratory and transboundary species.</a:t>
            </a:r>
          </a:p>
          <a:p>
            <a:endParaRPr lang="en-GB" dirty="0"/>
          </a:p>
        </p:txBody>
      </p:sp>
    </p:spTree>
    <p:extLst>
      <p:ext uri="{BB962C8B-B14F-4D97-AF65-F5344CB8AC3E}">
        <p14:creationId xmlns:p14="http://schemas.microsoft.com/office/powerpoint/2010/main" val="9465925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269</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Module 8 – Birds Working Group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8 – Birds Working Group</dc:title>
  <dc:creator>Amy McDougall</dc:creator>
  <cp:lastModifiedBy>Amy McDougall</cp:lastModifiedBy>
  <cp:revision>1</cp:revision>
  <dcterms:created xsi:type="dcterms:W3CDTF">2023-12-06T09:52:41Z</dcterms:created>
  <dcterms:modified xsi:type="dcterms:W3CDTF">2023-12-06T10:06:17Z</dcterms:modified>
</cp:coreProperties>
</file>