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327" r:id="rId2"/>
    <p:sldId id="314" r:id="rId3"/>
    <p:sldId id="332"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eading &amp; Sub heading with image">
    <p:bg>
      <p:bgPr>
        <a:solidFill>
          <a:schemeClr val="bg1">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8"/>
            <a:ext cx="10515600" cy="587373"/>
          </a:xfrm>
          <a:prstGeom prst="rect">
            <a:avLst/>
          </a:prstGeom>
        </p:spPr>
        <p:txBody>
          <a:bodyPr>
            <a:normAutofit/>
          </a:bodyPr>
          <a:lstStyle>
            <a:lvl1pPr>
              <a:defRPr sz="4000" b="1">
                <a:latin typeface="Yanone Kaffeesatz" pitchFamily="2" charset="0"/>
              </a:defRPr>
            </a:lvl1pPr>
          </a:lstStyle>
          <a:p>
            <a:r>
              <a:rPr lang="en-US" dirty="0"/>
              <a:t>Headline: </a:t>
            </a:r>
            <a:r>
              <a:rPr lang="en-US" dirty="0" err="1"/>
              <a:t>Yanone</a:t>
            </a:r>
            <a:r>
              <a:rPr lang="en-US" dirty="0"/>
              <a:t> </a:t>
            </a:r>
            <a:r>
              <a:rPr lang="en-US" dirty="0" err="1"/>
              <a:t>Kaffeesatz</a:t>
            </a:r>
            <a:r>
              <a:rPr lang="en-US" dirty="0"/>
              <a:t> Bold, 40pt, Lava</a:t>
            </a:r>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779220F4-F9B6-43D6-80B1-16DD4BF1CC3D}" type="slidenum">
              <a:rPr lang="en-US" smtClean="0"/>
              <a:t>‹#›</a:t>
            </a:fld>
            <a:endParaRPr lang="en-US" dirty="0"/>
          </a:p>
        </p:txBody>
      </p:sp>
      <p:sp>
        <p:nvSpPr>
          <p:cNvPr id="10" name="Footer Placeholder 4">
            <a:extLst>
              <a:ext uri="{FF2B5EF4-FFF2-40B4-BE49-F238E27FC236}">
                <a16:creationId xmlns:a16="http://schemas.microsoft.com/office/drawing/2014/main" id="{20561F73-5280-45E3-BCD6-21B0B9B58B62}"/>
              </a:ext>
            </a:extLst>
          </p:cNvPr>
          <p:cNvSpPr>
            <a:spLocks noGrp="1"/>
          </p:cNvSpPr>
          <p:nvPr>
            <p:ph type="ftr" sz="quarter" idx="3"/>
          </p:nvPr>
        </p:nvSpPr>
        <p:spPr>
          <a:xfrm>
            <a:off x="2006600" y="6311899"/>
            <a:ext cx="10185400" cy="414818"/>
          </a:xfrm>
          <a:prstGeom prst="rect">
            <a:avLst/>
          </a:prstGeom>
        </p:spPr>
        <p:txBody>
          <a:bodyPr vert="horz" lIns="91440" tIns="45720" rIns="91440" bIns="45720" rtlCol="0" anchor="ctr"/>
          <a:lstStyle>
            <a:lvl1pPr algn="ctr">
              <a:defRPr sz="1050">
                <a:solidFill>
                  <a:schemeClr val="bg1"/>
                </a:solidFill>
                <a:latin typeface="Archivo" panose="020B0503020202020B04" pitchFamily="34" charset="0"/>
              </a:defRPr>
            </a:lvl1pPr>
          </a:lstStyle>
          <a:p>
            <a:r>
              <a:rPr lang="en-US" dirty="0"/>
              <a:t>Convention on International Trade in Endangered Species of Wild Fauna and Flora</a:t>
            </a:r>
          </a:p>
        </p:txBody>
      </p:sp>
      <p:sp>
        <p:nvSpPr>
          <p:cNvPr id="13" name="Text Placeholder 12">
            <a:extLst>
              <a:ext uri="{FF2B5EF4-FFF2-40B4-BE49-F238E27FC236}">
                <a16:creationId xmlns:a16="http://schemas.microsoft.com/office/drawing/2014/main" id="{4B36F1BC-5C4A-43F5-8E7E-846A6C771011}"/>
              </a:ext>
            </a:extLst>
          </p:cNvPr>
          <p:cNvSpPr>
            <a:spLocks noGrp="1"/>
          </p:cNvSpPr>
          <p:nvPr>
            <p:ph type="body" sz="quarter" idx="14" hasCustomPrompt="1"/>
          </p:nvPr>
        </p:nvSpPr>
        <p:spPr>
          <a:xfrm>
            <a:off x="838201" y="1633867"/>
            <a:ext cx="5175491" cy="3864108"/>
          </a:xfrm>
        </p:spPr>
        <p:txBody>
          <a:bodyPr/>
          <a:lstStyle>
            <a:lvl1pPr>
              <a:defRPr sz="1800"/>
            </a:lvl1pPr>
          </a:lstStyle>
          <a:p>
            <a:pPr lvl="0"/>
            <a:r>
              <a:rPr lang="en-US" dirty="0"/>
              <a:t>For use with headline, subheading, and image</a:t>
            </a:r>
          </a:p>
          <a:p>
            <a:pPr lvl="0"/>
            <a:r>
              <a:rPr lang="en-US" dirty="0"/>
              <a:t>Body text: </a:t>
            </a:r>
            <a:r>
              <a:rPr lang="en-US" dirty="0" err="1"/>
              <a:t>Archivo</a:t>
            </a:r>
            <a:r>
              <a:rPr lang="en-US" dirty="0"/>
              <a:t> Regular, 18 pts, black</a:t>
            </a:r>
          </a:p>
          <a:p>
            <a:pPr lvl="0"/>
            <a:r>
              <a:rPr lang="en-US" dirty="0"/>
              <a:t>Bullet points: gray</a:t>
            </a:r>
          </a:p>
          <a:p>
            <a:pPr lvl="0"/>
            <a:r>
              <a:rPr lang="en-US" dirty="0"/>
              <a:t>Footer: Lava</a:t>
            </a:r>
          </a:p>
          <a:p>
            <a:pPr lvl="0"/>
            <a:r>
              <a:rPr lang="en-US" dirty="0"/>
              <a:t>Footer text: </a:t>
            </a:r>
            <a:r>
              <a:rPr lang="en-US" dirty="0" err="1"/>
              <a:t>Archivo</a:t>
            </a:r>
            <a:r>
              <a:rPr lang="en-US" dirty="0"/>
              <a:t> Regular, 10 pts, white</a:t>
            </a:r>
          </a:p>
          <a:p>
            <a:pPr lvl="0"/>
            <a:r>
              <a:rPr lang="en-US" dirty="0"/>
              <a:t>Images right aligned</a:t>
            </a:r>
          </a:p>
        </p:txBody>
      </p:sp>
      <p:sp>
        <p:nvSpPr>
          <p:cNvPr id="4" name="Media Placeholder 3">
            <a:extLst>
              <a:ext uri="{FF2B5EF4-FFF2-40B4-BE49-F238E27FC236}">
                <a16:creationId xmlns:a16="http://schemas.microsoft.com/office/drawing/2014/main" id="{438423FD-F2FB-498F-9052-D14DB590EBF6}"/>
              </a:ext>
            </a:extLst>
          </p:cNvPr>
          <p:cNvSpPr>
            <a:spLocks noGrp="1"/>
          </p:cNvSpPr>
          <p:nvPr>
            <p:ph type="media" sz="quarter" idx="15"/>
          </p:nvPr>
        </p:nvSpPr>
        <p:spPr>
          <a:xfrm>
            <a:off x="6284421" y="2287615"/>
            <a:ext cx="5907576" cy="3210359"/>
          </a:xfrm>
        </p:spPr>
        <p:txBody>
          <a:bodyPr/>
          <a:lstStyle/>
          <a:p>
            <a:endParaRPr lang="en-US" dirty="0"/>
          </a:p>
        </p:txBody>
      </p:sp>
      <p:sp>
        <p:nvSpPr>
          <p:cNvPr id="12" name="Text Placeholder 7">
            <a:extLst>
              <a:ext uri="{FF2B5EF4-FFF2-40B4-BE49-F238E27FC236}">
                <a16:creationId xmlns:a16="http://schemas.microsoft.com/office/drawing/2014/main" id="{66BC5E45-C68B-463A-88DA-B8D1A6B5ACE7}"/>
              </a:ext>
            </a:extLst>
          </p:cNvPr>
          <p:cNvSpPr>
            <a:spLocks noGrp="1"/>
          </p:cNvSpPr>
          <p:nvPr>
            <p:ph type="body" sz="quarter" idx="13" hasCustomPrompt="1"/>
          </p:nvPr>
        </p:nvSpPr>
        <p:spPr>
          <a:xfrm>
            <a:off x="838200" y="1035988"/>
            <a:ext cx="10527144" cy="414818"/>
          </a:xfrm>
        </p:spPr>
        <p:txBody>
          <a:bodyPr>
            <a:noAutofit/>
          </a:bodyPr>
          <a:lstStyle>
            <a:lvl1pPr marL="0" indent="0">
              <a:buNone/>
              <a:defRPr sz="2200" b="1"/>
            </a:lvl1pPr>
          </a:lstStyle>
          <a:p>
            <a:r>
              <a:rPr lang="en-US" sz="2200" b="1" dirty="0">
                <a:latin typeface="Archivo SemiBold" pitchFamily="2" charset="0"/>
                <a:cs typeface="Archivo SemiBold" pitchFamily="2" charset="0"/>
              </a:rPr>
              <a:t>Subheading: </a:t>
            </a:r>
            <a:r>
              <a:rPr lang="en-US" sz="2200" b="1" dirty="0" err="1">
                <a:latin typeface="Archivo SemiBold" pitchFamily="2" charset="0"/>
                <a:cs typeface="Archivo SemiBold" pitchFamily="2" charset="0"/>
              </a:rPr>
              <a:t>Archivo</a:t>
            </a:r>
            <a:r>
              <a:rPr lang="en-US" sz="2200" b="1" dirty="0">
                <a:latin typeface="Archivo SemiBold" pitchFamily="2" charset="0"/>
                <a:cs typeface="Archivo SemiBold" pitchFamily="2" charset="0"/>
              </a:rPr>
              <a:t> Bold, 22 </a:t>
            </a:r>
            <a:r>
              <a:rPr lang="en-US" sz="2200" b="1" dirty="0" err="1">
                <a:latin typeface="Archivo SemiBold" pitchFamily="2" charset="0"/>
                <a:cs typeface="Archivo SemiBold" pitchFamily="2" charset="0"/>
              </a:rPr>
              <a:t>pt</a:t>
            </a:r>
            <a:r>
              <a:rPr lang="en-US" sz="2200" b="1" dirty="0">
                <a:latin typeface="Archivo SemiBold" pitchFamily="2" charset="0"/>
                <a:cs typeface="Archivo SemiBold" pitchFamily="2" charset="0"/>
              </a:rPr>
              <a:t>, Black</a:t>
            </a:r>
          </a:p>
        </p:txBody>
      </p:sp>
    </p:spTree>
    <p:extLst>
      <p:ext uri="{BB962C8B-B14F-4D97-AF65-F5344CB8AC3E}">
        <p14:creationId xmlns:p14="http://schemas.microsoft.com/office/powerpoint/2010/main" val="410266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text  with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08319-D1ED-43CF-BC23-87A84121B732}"/>
              </a:ext>
            </a:extLst>
          </p:cNvPr>
          <p:cNvSpPr>
            <a:spLocks noGrp="1"/>
          </p:cNvSpPr>
          <p:nvPr>
            <p:ph type="title" hasCustomPrompt="1"/>
          </p:nvPr>
        </p:nvSpPr>
        <p:spPr/>
        <p:txBody>
          <a:bodyPr/>
          <a:lstStyle/>
          <a:p>
            <a:r>
              <a:rPr lang="en-US" dirty="0"/>
              <a:t>Headline: </a:t>
            </a:r>
            <a:r>
              <a:rPr lang="en-US" dirty="0" err="1"/>
              <a:t>Yanone</a:t>
            </a:r>
            <a:r>
              <a:rPr lang="en-US" dirty="0"/>
              <a:t> </a:t>
            </a:r>
            <a:r>
              <a:rPr lang="en-US" dirty="0" err="1"/>
              <a:t>Kaffeesatz</a:t>
            </a:r>
            <a:r>
              <a:rPr lang="en-US" dirty="0"/>
              <a:t> Bold, 40pt, Lava</a:t>
            </a:r>
          </a:p>
        </p:txBody>
      </p:sp>
      <p:sp>
        <p:nvSpPr>
          <p:cNvPr id="3" name="Footer Placeholder 2">
            <a:extLst>
              <a:ext uri="{FF2B5EF4-FFF2-40B4-BE49-F238E27FC236}">
                <a16:creationId xmlns:a16="http://schemas.microsoft.com/office/drawing/2014/main" id="{7301657E-B309-481E-B846-F62183BC9C84}"/>
              </a:ext>
            </a:extLst>
          </p:cNvPr>
          <p:cNvSpPr>
            <a:spLocks noGrp="1"/>
          </p:cNvSpPr>
          <p:nvPr>
            <p:ph type="ftr" sz="quarter" idx="10"/>
          </p:nvPr>
        </p:nvSpPr>
        <p:spPr/>
        <p:txBody>
          <a:bodyPr/>
          <a:lstStyle>
            <a:lvl1pPr>
              <a:defRPr sz="1200"/>
            </a:lvl1pPr>
          </a:lstStyle>
          <a:p>
            <a:r>
              <a:rPr lang="en-US" dirty="0"/>
              <a:t>Convention on International Trade in Endangered Species of Wild Fauna and Flora</a:t>
            </a:r>
          </a:p>
        </p:txBody>
      </p:sp>
      <p:sp>
        <p:nvSpPr>
          <p:cNvPr id="4" name="Slide Number Placeholder 3">
            <a:extLst>
              <a:ext uri="{FF2B5EF4-FFF2-40B4-BE49-F238E27FC236}">
                <a16:creationId xmlns:a16="http://schemas.microsoft.com/office/drawing/2014/main" id="{B8A8385E-26B1-4C30-93D7-DFB8494A97CE}"/>
              </a:ext>
            </a:extLst>
          </p:cNvPr>
          <p:cNvSpPr>
            <a:spLocks noGrp="1"/>
          </p:cNvSpPr>
          <p:nvPr>
            <p:ph type="sldNum" sz="quarter" idx="11"/>
          </p:nvPr>
        </p:nvSpPr>
        <p:spPr/>
        <p:txBody>
          <a:bodyPr/>
          <a:lstStyle/>
          <a:p>
            <a:fld id="{80FA2E5E-AD7B-4E35-BBDF-599356EBB69C}" type="slidenum">
              <a:rPr lang="en-US" smtClean="0"/>
              <a:pPr/>
              <a:t>‹#›</a:t>
            </a:fld>
            <a:endParaRPr lang="en-US" dirty="0"/>
          </a:p>
        </p:txBody>
      </p:sp>
      <p:sp>
        <p:nvSpPr>
          <p:cNvPr id="6" name="Text Placeholder 12">
            <a:extLst>
              <a:ext uri="{FF2B5EF4-FFF2-40B4-BE49-F238E27FC236}">
                <a16:creationId xmlns:a16="http://schemas.microsoft.com/office/drawing/2014/main" id="{DF54B444-C574-4D7E-9751-D3B454AB195A}"/>
              </a:ext>
            </a:extLst>
          </p:cNvPr>
          <p:cNvSpPr>
            <a:spLocks noGrp="1"/>
          </p:cNvSpPr>
          <p:nvPr>
            <p:ph type="body" sz="quarter" idx="14" hasCustomPrompt="1"/>
          </p:nvPr>
        </p:nvSpPr>
        <p:spPr>
          <a:xfrm>
            <a:off x="838201" y="1633867"/>
            <a:ext cx="5175491" cy="3864108"/>
          </a:xfrm>
        </p:spPr>
        <p:txBody>
          <a:bodyPr>
            <a:normAutofit/>
          </a:bodyPr>
          <a:lstStyle>
            <a:lvl1pPr>
              <a:defRPr sz="1800"/>
            </a:lvl1pPr>
          </a:lstStyle>
          <a:p>
            <a:pPr lvl="0"/>
            <a:r>
              <a:rPr lang="en-US" dirty="0"/>
              <a:t>For use with headline, and image</a:t>
            </a:r>
          </a:p>
          <a:p>
            <a:pPr lvl="0"/>
            <a:r>
              <a:rPr lang="en-US" dirty="0"/>
              <a:t>Body text: </a:t>
            </a:r>
            <a:r>
              <a:rPr lang="en-US" dirty="0" err="1"/>
              <a:t>Archivo</a:t>
            </a:r>
            <a:r>
              <a:rPr lang="en-US" dirty="0"/>
              <a:t> Regular, 18 pts, black</a:t>
            </a:r>
          </a:p>
          <a:p>
            <a:pPr lvl="0"/>
            <a:r>
              <a:rPr lang="en-US" dirty="0"/>
              <a:t>Bullet points: gray</a:t>
            </a:r>
          </a:p>
          <a:p>
            <a:pPr lvl="0"/>
            <a:r>
              <a:rPr lang="en-US" dirty="0"/>
              <a:t>Footer: Lava</a:t>
            </a:r>
          </a:p>
          <a:p>
            <a:pPr lvl="0"/>
            <a:r>
              <a:rPr lang="en-US" dirty="0"/>
              <a:t>Footer text: </a:t>
            </a:r>
            <a:r>
              <a:rPr lang="en-US" dirty="0" err="1"/>
              <a:t>Archivo</a:t>
            </a:r>
            <a:r>
              <a:rPr lang="en-US" dirty="0"/>
              <a:t> Regular, 10 pts, white</a:t>
            </a:r>
          </a:p>
          <a:p>
            <a:pPr lvl="0"/>
            <a:r>
              <a:rPr lang="en-US" dirty="0"/>
              <a:t>Images right aligned</a:t>
            </a:r>
          </a:p>
        </p:txBody>
      </p:sp>
      <p:sp>
        <p:nvSpPr>
          <p:cNvPr id="10" name="Media Placeholder 9">
            <a:extLst>
              <a:ext uri="{FF2B5EF4-FFF2-40B4-BE49-F238E27FC236}">
                <a16:creationId xmlns:a16="http://schemas.microsoft.com/office/drawing/2014/main" id="{64475BB6-0A88-4BC3-90FD-7A8F7CC066AB}"/>
              </a:ext>
            </a:extLst>
          </p:cNvPr>
          <p:cNvSpPr>
            <a:spLocks noGrp="1"/>
          </p:cNvSpPr>
          <p:nvPr>
            <p:ph type="media" sz="quarter" idx="15"/>
          </p:nvPr>
        </p:nvSpPr>
        <p:spPr>
          <a:xfrm>
            <a:off x="6291072" y="2236788"/>
            <a:ext cx="5913120" cy="3209544"/>
          </a:xfrm>
        </p:spPr>
        <p:txBody>
          <a:bodyPr/>
          <a:lstStyle/>
          <a:p>
            <a:endParaRPr lang="en-US"/>
          </a:p>
        </p:txBody>
      </p:sp>
    </p:spTree>
    <p:extLst>
      <p:ext uri="{BB962C8B-B14F-4D97-AF65-F5344CB8AC3E}">
        <p14:creationId xmlns:p14="http://schemas.microsoft.com/office/powerpoint/2010/main" val="821868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and text">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99A714B-6030-49F7-A022-3730046EF14B}"/>
              </a:ext>
            </a:extLst>
          </p:cNvPr>
          <p:cNvSpPr>
            <a:spLocks noGrp="1"/>
          </p:cNvSpPr>
          <p:nvPr>
            <p:ph type="sldNum" sz="quarter" idx="11"/>
          </p:nvPr>
        </p:nvSpPr>
        <p:spPr>
          <a:xfrm>
            <a:off x="2001135" y="6402518"/>
            <a:ext cx="10190865" cy="365125"/>
          </a:xfrm>
          <a:prstGeom prst="rect">
            <a:avLst/>
          </a:prstGeom>
        </p:spPr>
        <p:txBody>
          <a:bodyPr/>
          <a:lstStyle>
            <a:lvl1pPr>
              <a:defRPr>
                <a:solidFill>
                  <a:schemeClr val="bg1"/>
                </a:solidFill>
              </a:defRPr>
            </a:lvl1pPr>
          </a:lstStyle>
          <a:p>
            <a:pPr algn="ctr"/>
            <a:r>
              <a:rPr lang="en-US" dirty="0"/>
              <a:t>Convention on International Trade in Endangered Species of Wild Fauna and Flora</a:t>
            </a:r>
          </a:p>
          <a:p>
            <a:endParaRPr lang="en-US" dirty="0"/>
          </a:p>
        </p:txBody>
      </p:sp>
      <p:sp>
        <p:nvSpPr>
          <p:cNvPr id="8" name="Title 7">
            <a:extLst>
              <a:ext uri="{FF2B5EF4-FFF2-40B4-BE49-F238E27FC236}">
                <a16:creationId xmlns:a16="http://schemas.microsoft.com/office/drawing/2014/main" id="{10CFBCA7-83EC-439F-898D-F116CA8E0180}"/>
              </a:ext>
            </a:extLst>
          </p:cNvPr>
          <p:cNvSpPr>
            <a:spLocks noGrp="1"/>
          </p:cNvSpPr>
          <p:nvPr>
            <p:ph type="title" hasCustomPrompt="1"/>
          </p:nvPr>
        </p:nvSpPr>
        <p:spPr/>
        <p:txBody>
          <a:bodyPr/>
          <a:lstStyle/>
          <a:p>
            <a:r>
              <a:rPr lang="en-US" dirty="0"/>
              <a:t>Headline: </a:t>
            </a:r>
            <a:r>
              <a:rPr lang="en-US" dirty="0" err="1"/>
              <a:t>Yanone</a:t>
            </a:r>
            <a:r>
              <a:rPr lang="en-US" dirty="0"/>
              <a:t> </a:t>
            </a:r>
            <a:r>
              <a:rPr lang="en-US" dirty="0" err="1"/>
              <a:t>Kaffeesatz</a:t>
            </a:r>
            <a:r>
              <a:rPr lang="en-US" dirty="0"/>
              <a:t> Bold, 40pt, Lava</a:t>
            </a:r>
          </a:p>
        </p:txBody>
      </p:sp>
      <p:sp>
        <p:nvSpPr>
          <p:cNvPr id="6" name="Text Placeholder 5">
            <a:extLst>
              <a:ext uri="{FF2B5EF4-FFF2-40B4-BE49-F238E27FC236}">
                <a16:creationId xmlns:a16="http://schemas.microsoft.com/office/drawing/2014/main" id="{699FFE76-3A46-4C87-842E-88F37BEF5056}"/>
              </a:ext>
            </a:extLst>
          </p:cNvPr>
          <p:cNvSpPr>
            <a:spLocks noGrp="1"/>
          </p:cNvSpPr>
          <p:nvPr>
            <p:ph type="body" sz="quarter" idx="12" hasCustomPrompt="1"/>
          </p:nvPr>
        </p:nvSpPr>
        <p:spPr>
          <a:xfrm>
            <a:off x="838200" y="1646174"/>
            <a:ext cx="9336616" cy="3779837"/>
          </a:xfrm>
        </p:spPr>
        <p:txBody>
          <a:bodyPr>
            <a:normAutofit/>
          </a:bodyPr>
          <a:lstStyle>
            <a:lvl1pPr>
              <a:defRPr sz="1800"/>
            </a:lvl1pPr>
          </a:lstStyle>
          <a:p>
            <a:pPr lvl="0"/>
            <a:r>
              <a:rPr lang="en-US" dirty="0"/>
              <a:t>For use with headline only – no subheading, no image</a:t>
            </a:r>
          </a:p>
          <a:p>
            <a:pPr lvl="0"/>
            <a:r>
              <a:rPr lang="en-US" dirty="0"/>
              <a:t>Body text: </a:t>
            </a:r>
            <a:r>
              <a:rPr lang="en-US" dirty="0" err="1"/>
              <a:t>Archivo</a:t>
            </a:r>
            <a:r>
              <a:rPr lang="en-US" dirty="0"/>
              <a:t> Regular, 18 pts, black</a:t>
            </a:r>
          </a:p>
          <a:p>
            <a:pPr lvl="0"/>
            <a:r>
              <a:rPr lang="en-US" dirty="0"/>
              <a:t>Bullet points: gray</a:t>
            </a:r>
          </a:p>
          <a:p>
            <a:pPr lvl="0"/>
            <a:r>
              <a:rPr lang="en-US" dirty="0"/>
              <a:t>Footer: Lava</a:t>
            </a:r>
          </a:p>
          <a:p>
            <a:pPr lvl="0"/>
            <a:r>
              <a:rPr lang="en-US" dirty="0"/>
              <a:t>Footer text: </a:t>
            </a:r>
            <a:r>
              <a:rPr lang="en-US" dirty="0" err="1"/>
              <a:t>Archivo</a:t>
            </a:r>
            <a:r>
              <a:rPr lang="en-US" dirty="0"/>
              <a:t> Regular, 12 pts, white</a:t>
            </a:r>
          </a:p>
        </p:txBody>
      </p:sp>
      <p:sp>
        <p:nvSpPr>
          <p:cNvPr id="9" name="Slide Number Placeholder 3">
            <a:extLst>
              <a:ext uri="{FF2B5EF4-FFF2-40B4-BE49-F238E27FC236}">
                <a16:creationId xmlns:a16="http://schemas.microsoft.com/office/drawing/2014/main" id="{E14A043D-A560-4EBC-B02E-250ADDB2A058}"/>
              </a:ext>
            </a:extLst>
          </p:cNvPr>
          <p:cNvSpPr txBox="1">
            <a:spLocks/>
          </p:cNvSpPr>
          <p:nvPr userDrawn="1"/>
        </p:nvSpPr>
        <p:spPr>
          <a:xfrm>
            <a:off x="9236675" y="6418997"/>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0FA2E5E-AD7B-4E35-BBDF-599356EBB69C}" type="slidenum">
              <a:rPr lang="en-US" sz="1200" smtClean="0"/>
              <a:pPr/>
              <a:t>‹#›</a:t>
            </a:fld>
            <a:endParaRPr lang="en-US" sz="1200" dirty="0"/>
          </a:p>
        </p:txBody>
      </p:sp>
    </p:spTree>
    <p:extLst>
      <p:ext uri="{BB962C8B-B14F-4D97-AF65-F5344CB8AC3E}">
        <p14:creationId xmlns:p14="http://schemas.microsoft.com/office/powerpoint/2010/main" val="2707073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mp; sub heading with text">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99A714B-6030-49F7-A022-3730046EF14B}"/>
              </a:ext>
            </a:extLst>
          </p:cNvPr>
          <p:cNvSpPr>
            <a:spLocks noGrp="1"/>
          </p:cNvSpPr>
          <p:nvPr>
            <p:ph type="sldNum" sz="quarter" idx="11"/>
          </p:nvPr>
        </p:nvSpPr>
        <p:spPr>
          <a:xfrm>
            <a:off x="2001135" y="6397542"/>
            <a:ext cx="10190865" cy="365125"/>
          </a:xfrm>
          <a:prstGeom prst="rect">
            <a:avLst/>
          </a:prstGeom>
        </p:spPr>
        <p:txBody>
          <a:bodyPr/>
          <a:lstStyle>
            <a:lvl1pPr>
              <a:defRPr>
                <a:solidFill>
                  <a:schemeClr val="bg1"/>
                </a:solidFill>
              </a:defRPr>
            </a:lvl1pPr>
          </a:lstStyle>
          <a:p>
            <a:pPr algn="ctr"/>
            <a:r>
              <a:rPr lang="en-US" dirty="0"/>
              <a:t>Convention on International Trade in Endangered Species of Wild Fauna and Flora</a:t>
            </a:r>
          </a:p>
          <a:p>
            <a:endParaRPr lang="en-US" dirty="0"/>
          </a:p>
        </p:txBody>
      </p:sp>
      <p:sp>
        <p:nvSpPr>
          <p:cNvPr id="8" name="Title 7">
            <a:extLst>
              <a:ext uri="{FF2B5EF4-FFF2-40B4-BE49-F238E27FC236}">
                <a16:creationId xmlns:a16="http://schemas.microsoft.com/office/drawing/2014/main" id="{10CFBCA7-83EC-439F-898D-F116CA8E0180}"/>
              </a:ext>
            </a:extLst>
          </p:cNvPr>
          <p:cNvSpPr>
            <a:spLocks noGrp="1"/>
          </p:cNvSpPr>
          <p:nvPr>
            <p:ph type="title" hasCustomPrompt="1"/>
          </p:nvPr>
        </p:nvSpPr>
        <p:spPr/>
        <p:txBody>
          <a:bodyPr/>
          <a:lstStyle/>
          <a:p>
            <a:r>
              <a:rPr lang="en-US" dirty="0"/>
              <a:t>Headline: </a:t>
            </a:r>
            <a:r>
              <a:rPr lang="en-US" dirty="0" err="1"/>
              <a:t>Yanone</a:t>
            </a:r>
            <a:r>
              <a:rPr lang="en-US" dirty="0"/>
              <a:t> </a:t>
            </a:r>
            <a:r>
              <a:rPr lang="en-US" dirty="0" err="1"/>
              <a:t>Kaffeesatz</a:t>
            </a:r>
            <a:r>
              <a:rPr lang="en-US" dirty="0"/>
              <a:t> Bold, 40pt, Lava</a:t>
            </a:r>
          </a:p>
        </p:txBody>
      </p:sp>
      <p:sp>
        <p:nvSpPr>
          <p:cNvPr id="6" name="Text Placeholder 5">
            <a:extLst>
              <a:ext uri="{FF2B5EF4-FFF2-40B4-BE49-F238E27FC236}">
                <a16:creationId xmlns:a16="http://schemas.microsoft.com/office/drawing/2014/main" id="{699FFE76-3A46-4C87-842E-88F37BEF5056}"/>
              </a:ext>
            </a:extLst>
          </p:cNvPr>
          <p:cNvSpPr>
            <a:spLocks noGrp="1"/>
          </p:cNvSpPr>
          <p:nvPr>
            <p:ph type="body" sz="quarter" idx="12" hasCustomPrompt="1"/>
          </p:nvPr>
        </p:nvSpPr>
        <p:spPr>
          <a:xfrm>
            <a:off x="838200" y="1654373"/>
            <a:ext cx="9336616" cy="3779837"/>
          </a:xfrm>
        </p:spPr>
        <p:txBody>
          <a:bodyPr>
            <a:normAutofit/>
          </a:bodyPr>
          <a:lstStyle>
            <a:lvl1pPr>
              <a:defRPr sz="1800"/>
            </a:lvl1pPr>
          </a:lstStyle>
          <a:p>
            <a:pPr lvl="0"/>
            <a:r>
              <a:rPr lang="en-US" dirty="0"/>
              <a:t>For use with headline and subheading</a:t>
            </a:r>
          </a:p>
          <a:p>
            <a:pPr lvl="0"/>
            <a:r>
              <a:rPr lang="en-US" dirty="0"/>
              <a:t>Body text: </a:t>
            </a:r>
            <a:r>
              <a:rPr lang="en-US" dirty="0" err="1"/>
              <a:t>Archivo</a:t>
            </a:r>
            <a:r>
              <a:rPr lang="en-US" dirty="0"/>
              <a:t> Regular, 18 pts, black</a:t>
            </a:r>
          </a:p>
          <a:p>
            <a:pPr lvl="0"/>
            <a:r>
              <a:rPr lang="en-US" dirty="0"/>
              <a:t>Bullet points: gray</a:t>
            </a:r>
          </a:p>
          <a:p>
            <a:pPr lvl="0"/>
            <a:r>
              <a:rPr lang="en-US" dirty="0"/>
              <a:t>Footer: Lava</a:t>
            </a:r>
          </a:p>
          <a:p>
            <a:pPr lvl="0"/>
            <a:r>
              <a:rPr lang="en-US" dirty="0"/>
              <a:t>Footer text: </a:t>
            </a:r>
            <a:r>
              <a:rPr lang="en-US" dirty="0" err="1"/>
              <a:t>Archivo</a:t>
            </a:r>
            <a:r>
              <a:rPr lang="en-US" dirty="0"/>
              <a:t> Regular, 12 pts, white</a:t>
            </a:r>
          </a:p>
        </p:txBody>
      </p:sp>
      <p:sp>
        <p:nvSpPr>
          <p:cNvPr id="9" name="Slide Number Placeholder 3">
            <a:extLst>
              <a:ext uri="{FF2B5EF4-FFF2-40B4-BE49-F238E27FC236}">
                <a16:creationId xmlns:a16="http://schemas.microsoft.com/office/drawing/2014/main" id="{B374C775-BD88-4F7F-862A-96C02C630BBF}"/>
              </a:ext>
            </a:extLst>
          </p:cNvPr>
          <p:cNvSpPr txBox="1">
            <a:spLocks/>
          </p:cNvSpPr>
          <p:nvPr userDrawn="1"/>
        </p:nvSpPr>
        <p:spPr>
          <a:xfrm>
            <a:off x="9236675" y="6418997"/>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0FA2E5E-AD7B-4E35-BBDF-599356EBB69C}" type="slidenum">
              <a:rPr lang="en-US" sz="1200" smtClean="0"/>
              <a:pPr/>
              <a:t>‹#›</a:t>
            </a:fld>
            <a:endParaRPr lang="en-US" sz="1200" dirty="0"/>
          </a:p>
        </p:txBody>
      </p:sp>
      <p:sp>
        <p:nvSpPr>
          <p:cNvPr id="7" name="Text Placeholder 7">
            <a:extLst>
              <a:ext uri="{FF2B5EF4-FFF2-40B4-BE49-F238E27FC236}">
                <a16:creationId xmlns:a16="http://schemas.microsoft.com/office/drawing/2014/main" id="{3D2C943A-DF88-4806-8334-E5AD2B7B7D5A}"/>
              </a:ext>
            </a:extLst>
          </p:cNvPr>
          <p:cNvSpPr>
            <a:spLocks noGrp="1"/>
          </p:cNvSpPr>
          <p:nvPr>
            <p:ph type="body" sz="quarter" idx="13" hasCustomPrompt="1"/>
          </p:nvPr>
        </p:nvSpPr>
        <p:spPr>
          <a:xfrm>
            <a:off x="838200" y="1035988"/>
            <a:ext cx="10527144" cy="414818"/>
          </a:xfrm>
        </p:spPr>
        <p:txBody>
          <a:bodyPr>
            <a:noAutofit/>
          </a:bodyPr>
          <a:lstStyle>
            <a:lvl1pPr marL="0" indent="0">
              <a:buNone/>
              <a:defRPr sz="2200" b="1"/>
            </a:lvl1pPr>
          </a:lstStyle>
          <a:p>
            <a:r>
              <a:rPr lang="en-US" sz="2200" b="1" dirty="0">
                <a:latin typeface="Archivo SemiBold" pitchFamily="2" charset="0"/>
                <a:cs typeface="Archivo SemiBold" pitchFamily="2" charset="0"/>
              </a:rPr>
              <a:t>Subheading: </a:t>
            </a:r>
            <a:r>
              <a:rPr lang="en-US" sz="2200" b="1" dirty="0" err="1">
                <a:latin typeface="Archivo SemiBold" pitchFamily="2" charset="0"/>
                <a:cs typeface="Archivo SemiBold" pitchFamily="2" charset="0"/>
              </a:rPr>
              <a:t>Archivo</a:t>
            </a:r>
            <a:r>
              <a:rPr lang="en-US" sz="2200" b="1" dirty="0">
                <a:latin typeface="Archivo SemiBold" pitchFamily="2" charset="0"/>
                <a:cs typeface="Archivo SemiBold" pitchFamily="2" charset="0"/>
              </a:rPr>
              <a:t> Bold, 22 </a:t>
            </a:r>
            <a:r>
              <a:rPr lang="en-US" sz="2200" b="1" dirty="0" err="1">
                <a:latin typeface="Archivo SemiBold" pitchFamily="2" charset="0"/>
                <a:cs typeface="Archivo SemiBold" pitchFamily="2" charset="0"/>
              </a:rPr>
              <a:t>pt</a:t>
            </a:r>
            <a:r>
              <a:rPr lang="en-US" sz="2200" b="1" dirty="0">
                <a:latin typeface="Archivo SemiBold" pitchFamily="2" charset="0"/>
                <a:cs typeface="Archivo SemiBold" pitchFamily="2" charset="0"/>
              </a:rPr>
              <a:t>, Black</a:t>
            </a:r>
          </a:p>
        </p:txBody>
      </p:sp>
    </p:spTree>
    <p:extLst>
      <p:ext uri="{BB962C8B-B14F-4D97-AF65-F5344CB8AC3E}">
        <p14:creationId xmlns:p14="http://schemas.microsoft.com/office/powerpoint/2010/main" val="6365203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79246"/>
            <a:ext cx="10515600" cy="578643"/>
          </a:xfrm>
          <a:prstGeom prst="rect">
            <a:avLst/>
          </a:prstGeom>
        </p:spPr>
        <p:txBody>
          <a:bodyPr vert="horz" lIns="91440" tIns="45720" rIns="91440" bIns="45720" rtlCol="0" anchor="ctr">
            <a:normAutofit/>
          </a:bodyPr>
          <a:lstStyle/>
          <a:p>
            <a:r>
              <a:rPr lang="en-US" dirty="0"/>
              <a:t>Headline: </a:t>
            </a:r>
            <a:r>
              <a:rPr lang="en-US" dirty="0" err="1"/>
              <a:t>Yanone</a:t>
            </a:r>
            <a:r>
              <a:rPr lang="en-US" dirty="0"/>
              <a:t> </a:t>
            </a:r>
            <a:r>
              <a:rPr lang="en-US" dirty="0" err="1"/>
              <a:t>Kaffeesatz</a:t>
            </a:r>
            <a:r>
              <a:rPr lang="en-US" dirty="0"/>
              <a:t> Bold, 40pt, Lava</a:t>
            </a:r>
          </a:p>
        </p:txBody>
      </p:sp>
      <p:sp>
        <p:nvSpPr>
          <p:cNvPr id="3" name="Text Placeholder 2"/>
          <p:cNvSpPr>
            <a:spLocks noGrp="1"/>
          </p:cNvSpPr>
          <p:nvPr>
            <p:ph type="body" idx="1"/>
          </p:nvPr>
        </p:nvSpPr>
        <p:spPr>
          <a:xfrm>
            <a:off x="838200" y="1139584"/>
            <a:ext cx="10515600" cy="3733800"/>
          </a:xfrm>
          <a:prstGeom prst="rect">
            <a:avLst/>
          </a:prstGeom>
        </p:spPr>
        <p:txBody>
          <a:bodyPr vert="horz" lIns="91440" tIns="45720" rIns="91440" bIns="45720" rtlCol="0">
            <a:normAutofit/>
          </a:bodyPr>
          <a:lstStyle/>
          <a:p>
            <a:pPr lvl="0"/>
            <a:r>
              <a:rPr lang="en-US" dirty="0"/>
              <a:t>Body text: </a:t>
            </a:r>
            <a:r>
              <a:rPr lang="en-US" dirty="0" err="1"/>
              <a:t>Archivo</a:t>
            </a:r>
            <a:r>
              <a:rPr lang="en-US" dirty="0"/>
              <a:t> Regular, 18 pts, black</a:t>
            </a:r>
          </a:p>
          <a:p>
            <a:pPr lvl="0"/>
            <a:r>
              <a:rPr lang="en-US" dirty="0"/>
              <a:t>Bullet points: gray</a:t>
            </a:r>
          </a:p>
          <a:p>
            <a:pPr lvl="0"/>
            <a:r>
              <a:rPr lang="en-US" dirty="0"/>
              <a:t>Footer: Lava</a:t>
            </a:r>
          </a:p>
          <a:p>
            <a:pPr lvl="0"/>
            <a:r>
              <a:rPr lang="en-US" dirty="0"/>
              <a:t>Footer text: </a:t>
            </a:r>
            <a:r>
              <a:rPr lang="en-US" dirty="0" err="1"/>
              <a:t>Archivo</a:t>
            </a:r>
            <a:r>
              <a:rPr lang="en-US" dirty="0"/>
              <a:t> Regular, 10 pts, white</a:t>
            </a:r>
          </a:p>
          <a:p>
            <a:pPr lvl="0"/>
            <a:endParaRPr lang="en-US" dirty="0"/>
          </a:p>
          <a:p>
            <a:pPr lvl="0"/>
            <a:endParaRPr lang="en-US" dirty="0"/>
          </a:p>
        </p:txBody>
      </p:sp>
      <p:sp>
        <p:nvSpPr>
          <p:cNvPr id="12" name="Rectangle 11">
            <a:extLst>
              <a:ext uri="{FF2B5EF4-FFF2-40B4-BE49-F238E27FC236}">
                <a16:creationId xmlns:a16="http://schemas.microsoft.com/office/drawing/2014/main" id="{3658353D-3ADC-4AA9-8E11-3325B1E9AD7D}"/>
              </a:ext>
            </a:extLst>
          </p:cNvPr>
          <p:cNvSpPr/>
          <p:nvPr userDrawn="1"/>
        </p:nvSpPr>
        <p:spPr>
          <a:xfrm>
            <a:off x="2006600" y="6226656"/>
            <a:ext cx="10185400" cy="532436"/>
          </a:xfrm>
          <a:prstGeom prst="rect">
            <a:avLst/>
          </a:prstGeom>
          <a:solidFill>
            <a:srgbClr val="E059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3" name="Picture 12" descr="Icon&#10;&#10;Description automatically generated">
            <a:extLst>
              <a:ext uri="{FF2B5EF4-FFF2-40B4-BE49-F238E27FC236}">
                <a16:creationId xmlns:a16="http://schemas.microsoft.com/office/drawing/2014/main" id="{71923170-4D7B-489A-BE9D-9A67C1E7D8BF}"/>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39864" y="6029030"/>
            <a:ext cx="1697403" cy="730062"/>
          </a:xfrm>
          <a:prstGeom prst="rect">
            <a:avLst/>
          </a:prstGeom>
        </p:spPr>
      </p:pic>
      <p:sp>
        <p:nvSpPr>
          <p:cNvPr id="14" name="Footer Placeholder 4">
            <a:extLst>
              <a:ext uri="{FF2B5EF4-FFF2-40B4-BE49-F238E27FC236}">
                <a16:creationId xmlns:a16="http://schemas.microsoft.com/office/drawing/2014/main" id="{E22FF916-6CF9-4E4A-87F0-DEC37E440571}"/>
              </a:ext>
            </a:extLst>
          </p:cNvPr>
          <p:cNvSpPr>
            <a:spLocks noGrp="1"/>
          </p:cNvSpPr>
          <p:nvPr>
            <p:ph type="ftr" sz="quarter" idx="3"/>
          </p:nvPr>
        </p:nvSpPr>
        <p:spPr>
          <a:xfrm>
            <a:off x="2006599" y="6311899"/>
            <a:ext cx="10185399" cy="414818"/>
          </a:xfrm>
          <a:prstGeom prst="rect">
            <a:avLst/>
          </a:prstGeom>
        </p:spPr>
        <p:txBody>
          <a:bodyPr vert="horz" lIns="91440" tIns="45720" rIns="91440" bIns="45720" rtlCol="0" anchor="ctr"/>
          <a:lstStyle>
            <a:lvl1pPr algn="ctr">
              <a:defRPr sz="1200">
                <a:solidFill>
                  <a:schemeClr val="bg1"/>
                </a:solidFill>
                <a:latin typeface="Archivo" panose="020B0503020202020B04" pitchFamily="34" charset="0"/>
              </a:defRPr>
            </a:lvl1pPr>
          </a:lstStyle>
          <a:p>
            <a:r>
              <a:rPr lang="en-US" dirty="0"/>
              <a:t>Convention on International Trade in Endangered Species of Wild Fauna and Flora</a:t>
            </a:r>
          </a:p>
        </p:txBody>
      </p:sp>
      <p:sp>
        <p:nvSpPr>
          <p:cNvPr id="4" name="Slide Number Placeholder 3">
            <a:extLst>
              <a:ext uri="{FF2B5EF4-FFF2-40B4-BE49-F238E27FC236}">
                <a16:creationId xmlns:a16="http://schemas.microsoft.com/office/drawing/2014/main" id="{A5C9586D-69BF-46B5-BAFA-F522A9474F11}"/>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bg1"/>
                </a:solidFill>
              </a:defRPr>
            </a:lvl1pPr>
          </a:lstStyle>
          <a:p>
            <a:fld id="{80FA2E5E-AD7B-4E35-BBDF-599356EBB69C}" type="slidenum">
              <a:rPr lang="en-US" smtClean="0"/>
              <a:pPr/>
              <a:t>‹#›</a:t>
            </a:fld>
            <a:endParaRPr lang="en-US" dirty="0"/>
          </a:p>
        </p:txBody>
      </p:sp>
    </p:spTree>
    <p:extLst>
      <p:ext uri="{BB962C8B-B14F-4D97-AF65-F5344CB8AC3E}">
        <p14:creationId xmlns:p14="http://schemas.microsoft.com/office/powerpoint/2010/main" val="308815060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Lst>
  <p:hf hdr="0" dt="0"/>
  <p:txStyles>
    <p:titleStyle>
      <a:lvl1pPr algn="l" defTabSz="914400" rtl="0" eaLnBrk="1" latinLnBrk="0" hangingPunct="1">
        <a:lnSpc>
          <a:spcPct val="90000"/>
        </a:lnSpc>
        <a:spcBef>
          <a:spcPct val="0"/>
        </a:spcBef>
        <a:buNone/>
        <a:defRPr sz="4000" b="1" kern="1200">
          <a:solidFill>
            <a:srgbClr val="E05929"/>
          </a:solidFill>
          <a:latin typeface="Yanone Kaffeesatz" pitchFamily="2" charset="0"/>
          <a:ea typeface="+mj-ea"/>
          <a:cs typeface="+mj-cs"/>
        </a:defRPr>
      </a:lvl1pPr>
    </p:titleStyle>
    <p:bodyStyle>
      <a:lvl1pPr marL="228600" indent="-228600" algn="l" defTabSz="914400" rtl="0" eaLnBrk="1" latinLnBrk="0" hangingPunct="1">
        <a:lnSpc>
          <a:spcPct val="90000"/>
        </a:lnSpc>
        <a:spcBef>
          <a:spcPts val="1000"/>
        </a:spcBef>
        <a:buClr>
          <a:schemeClr val="tx1">
            <a:lumMod val="50000"/>
            <a:lumOff val="50000"/>
          </a:schemeClr>
        </a:buClr>
        <a:buFont typeface="Arial" panose="020B0604020202020204" pitchFamily="34" charset="0"/>
        <a:buChar char="•"/>
        <a:defRPr sz="1800" kern="1200">
          <a:solidFill>
            <a:schemeClr val="tx1"/>
          </a:solidFill>
          <a:latin typeface="Archivo SemiBold" pitchFamily="2" charset="0"/>
          <a:ea typeface="+mn-ea"/>
          <a:cs typeface="Archivo SemiBold"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51591FA-0062-4D44-B411-DC54F6A5B56C}"/>
              </a:ext>
            </a:extLst>
          </p:cNvPr>
          <p:cNvSpPr>
            <a:spLocks noGrp="1"/>
          </p:cNvSpPr>
          <p:nvPr>
            <p:ph type="sldNum"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chivo Light"/>
                <a:ea typeface="+mn-ea"/>
                <a:cs typeface="+mn-cs"/>
              </a:rPr>
              <a:t>Convention on International Trade in Endangered Species of Wild Fauna and Flora</a:t>
            </a: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Archivo Light"/>
              <a:ea typeface="+mn-ea"/>
              <a:cs typeface="+mn-cs"/>
            </a:endParaRPr>
          </a:p>
        </p:txBody>
      </p:sp>
      <p:pic>
        <p:nvPicPr>
          <p:cNvPr id="7" name="Picture 6">
            <a:extLst>
              <a:ext uri="{FF2B5EF4-FFF2-40B4-BE49-F238E27FC236}">
                <a16:creationId xmlns:a16="http://schemas.microsoft.com/office/drawing/2014/main" id="{CCE674B8-1969-E7E5-AAF4-54213D428C93}"/>
              </a:ext>
            </a:extLst>
          </p:cNvPr>
          <p:cNvPicPr>
            <a:picLocks noChangeAspect="1"/>
          </p:cNvPicPr>
          <p:nvPr/>
        </p:nvPicPr>
        <p:blipFill>
          <a:blip r:embed="rId2">
            <a:alphaModFix amt="5000"/>
          </a:blip>
          <a:stretch>
            <a:fillRect/>
          </a:stretch>
        </p:blipFill>
        <p:spPr>
          <a:xfrm>
            <a:off x="4014035" y="438659"/>
            <a:ext cx="4163929" cy="5828281"/>
          </a:xfrm>
          <a:prstGeom prst="rect">
            <a:avLst/>
          </a:prstGeom>
        </p:spPr>
      </p:pic>
      <p:sp>
        <p:nvSpPr>
          <p:cNvPr id="9" name="TextBox 8">
            <a:extLst>
              <a:ext uri="{FF2B5EF4-FFF2-40B4-BE49-F238E27FC236}">
                <a16:creationId xmlns:a16="http://schemas.microsoft.com/office/drawing/2014/main" id="{5583CB0A-176C-8B46-F0A0-274653392A06}"/>
              </a:ext>
            </a:extLst>
          </p:cNvPr>
          <p:cNvSpPr txBox="1"/>
          <p:nvPr/>
        </p:nvSpPr>
        <p:spPr>
          <a:xfrm>
            <a:off x="590550" y="914400"/>
            <a:ext cx="11134724" cy="5037598"/>
          </a:xfrm>
          <a:prstGeom prst="rect">
            <a:avLst/>
          </a:prstGeom>
          <a:noFill/>
        </p:spPr>
        <p:txBody>
          <a:bodyPr wrap="square">
            <a:spAutoFit/>
          </a:bodyPr>
          <a:lstStyle/>
          <a:p>
            <a:pPr marL="285750" marR="0" lvl="0" indent="-285750" algn="just" defTabSz="4572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As stated in plenary, we are not aiming to rewrite the module, just refine it.</a:t>
            </a:r>
            <a:endParaRPr kumimoji="0" lang="en-US" sz="180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endParaRPr>
          </a:p>
          <a:p>
            <a:pPr marL="285750" marR="0" lvl="0" indent="-285750" defTabSz="4572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US" sz="1800" dirty="0">
                <a:solidFill>
                  <a:srgbClr val="1F497D"/>
                </a:solidFill>
                <a:latin typeface="Archivo Light"/>
                <a:ea typeface="SimSun" panose="02010600030101010101" pitchFamily="2" charset="-122"/>
                <a:cs typeface="Calibri" panose="020F0502020204030204" pitchFamily="34" charset="0"/>
              </a:rPr>
              <a:t>Harmonious and constructive discussions took place, and it was acknowledged having translation contributed to effective operation of the Aquatic Species Working Group.</a:t>
            </a:r>
            <a:endParaRPr kumimoji="0" lang="en-US" sz="180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endParaRPr>
          </a:p>
          <a:p>
            <a:pPr marL="285750" marR="0" lvl="0" indent="-285750" defTabSz="4572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US" sz="1800" dirty="0">
                <a:solidFill>
                  <a:srgbClr val="1F497D"/>
                </a:solidFill>
                <a:latin typeface="Archivo Light"/>
                <a:ea typeface="SimSun" panose="02010600030101010101" pitchFamily="2" charset="-122"/>
                <a:cs typeface="Calibri" panose="020F0502020204030204" pitchFamily="34" charset="0"/>
              </a:rPr>
              <a:t>Several elements of the mandate</a:t>
            </a:r>
            <a:r>
              <a:rPr kumimoji="0" lang="en-US" sz="180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 were identified and agreed to be addressed outside the Working Group, </a:t>
            </a:r>
            <a:r>
              <a:rPr kumimoji="0" lang="en-GB" sz="180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including amendments to Module 5 and alignment to language in Modules 1 and 2. </a:t>
            </a:r>
            <a:endParaRPr lang="en-GB" sz="1800" dirty="0">
              <a:solidFill>
                <a:srgbClr val="1F497D"/>
              </a:solidFill>
              <a:latin typeface="Archivo Light"/>
              <a:ea typeface="SimSun" panose="02010600030101010101" pitchFamily="2" charset="-122"/>
              <a:cs typeface="Calibri" panose="020F0502020204030204" pitchFamily="34" charset="0"/>
            </a:endParaRPr>
          </a:p>
          <a:p>
            <a:pPr marL="285750" marR="0" lvl="0" indent="-285750" defTabSz="4572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Additionally, it was agreed that transhipment would be more appropriately discussed at the upcoming workshop on </a:t>
            </a:r>
            <a:r>
              <a:rPr kumimoji="0" lang="en-GB" sz="1800" b="0" i="1"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non-detriment findings for specimens of Appendix-II species taken from areas beyond national jurisdiction</a:t>
            </a:r>
            <a:r>
              <a:rPr kumimoji="0" lang="en-GB" sz="1800" b="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 and discussions around source code ‘R’ (ranching) were already being considered more widely by Parties. </a:t>
            </a:r>
          </a:p>
          <a:p>
            <a:pPr marL="285750" marR="0" lvl="0" indent="-285750" defTabSz="4572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800" dirty="0">
                <a:solidFill>
                  <a:srgbClr val="1F497D"/>
                </a:solidFill>
                <a:latin typeface="Archivo Light"/>
                <a:ea typeface="SimSun" panose="02010600030101010101" pitchFamily="2" charset="-122"/>
                <a:cs typeface="Calibri" panose="020F0502020204030204" pitchFamily="34" charset="0"/>
              </a:rPr>
              <a:t>The WG recognised that there is a significant amount of existing guidance available for aquatic species (e.g. for sharks, seahorses) being used, much adapted for different taxa -  a queen conch example (based on timber’s 9 steps) was presented to the group and the </a:t>
            </a:r>
            <a:r>
              <a:rPr kumimoji="0" lang="en-GB" sz="1800" b="0" i="0" u="none" strike="noStrike" kern="1200" cap="none" spc="0" normalizeH="0" baseline="0" noProof="0" dirty="0" err="1">
                <a:ln>
                  <a:noFill/>
                </a:ln>
                <a:solidFill>
                  <a:srgbClr val="1F497D"/>
                </a:solidFill>
                <a:effectLst/>
                <a:uLnTx/>
                <a:uFillTx/>
                <a:latin typeface="Archivo Light"/>
                <a:ea typeface="SimSun" panose="02010600030101010101" pitchFamily="2" charset="-122"/>
                <a:cs typeface="Calibri" panose="020F0502020204030204" pitchFamily="34" charset="0"/>
              </a:rPr>
              <a:t>eNDF</a:t>
            </a:r>
            <a:r>
              <a:rPr lang="en-GB" dirty="0">
                <a:solidFill>
                  <a:srgbClr val="1F497D"/>
                </a:solidFill>
                <a:latin typeface="Archivo Light"/>
                <a:ea typeface="SimSun" panose="02010600030101010101" pitchFamily="2" charset="-122"/>
                <a:cs typeface="Calibri" panose="020F0502020204030204" pitchFamily="34" charset="0"/>
              </a:rPr>
              <a:t> was adapted for </a:t>
            </a:r>
            <a:r>
              <a:rPr lang="en-GB" sz="1800" dirty="0">
                <a:solidFill>
                  <a:srgbClr val="1F497D"/>
                </a:solidFill>
                <a:latin typeface="Archivo Light"/>
                <a:ea typeface="SimSun" panose="02010600030101010101" pitchFamily="2" charset="-122"/>
                <a:cs typeface="Calibri" panose="020F0502020204030204" pitchFamily="34" charset="0"/>
              </a:rPr>
              <a:t>sea cucumber NDFs. It was agreed that the Module 5 document serves both as one-stop compendium of resources, and as a useful standalone document that considers key NDF </a:t>
            </a:r>
            <a:r>
              <a:rPr lang="en-US" sz="1800" dirty="0">
                <a:solidFill>
                  <a:srgbClr val="1F497D"/>
                </a:solidFill>
                <a:latin typeface="Archivo Light"/>
                <a:ea typeface="SimSun" panose="02010600030101010101" pitchFamily="2" charset="-122"/>
                <a:cs typeface="Calibri" panose="020F0502020204030204" pitchFamily="34" charset="0"/>
              </a:rPr>
              <a:t>considerations relevant to aquatic species.</a:t>
            </a:r>
          </a:p>
          <a:p>
            <a:pPr marL="285750" marR="0" lvl="0" indent="-285750" defTabSz="4572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800" b="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Currently, the revised draft is being finalised for circulation and subsequent review by the group tomorrow morning, which the WG will discuss in the afternoon, ahead of presenting to the document to plenary.</a:t>
            </a:r>
            <a:endParaRPr kumimoji="0" lang="en-GB" sz="1800" b="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endParaRPr>
          </a:p>
        </p:txBody>
      </p:sp>
      <p:sp>
        <p:nvSpPr>
          <p:cNvPr id="11" name="TextBox 10">
            <a:extLst>
              <a:ext uri="{FF2B5EF4-FFF2-40B4-BE49-F238E27FC236}">
                <a16:creationId xmlns:a16="http://schemas.microsoft.com/office/drawing/2014/main" id="{F0877F31-793F-4345-23E7-01DF4A7484C4}"/>
              </a:ext>
            </a:extLst>
          </p:cNvPr>
          <p:cNvSpPr txBox="1"/>
          <p:nvPr/>
        </p:nvSpPr>
        <p:spPr>
          <a:xfrm>
            <a:off x="0" y="95334"/>
            <a:ext cx="12192000" cy="646331"/>
          </a:xfrm>
          <a:prstGeom prst="rect">
            <a:avLst/>
          </a:prstGeom>
          <a:noFill/>
        </p:spPr>
        <p:txBody>
          <a:bodyPr wrap="square">
            <a:spAutoFit/>
          </a:bodyPr>
          <a:lstStyle/>
          <a:p>
            <a:pPr algn="ctr"/>
            <a:r>
              <a:rPr kumimoji="0" lang="fr-CH" sz="3600" b="1" i="0" u="none" strike="noStrike" kern="1200" cap="none" spc="0" normalizeH="0" baseline="0" noProof="0" dirty="0">
                <a:ln>
                  <a:noFill/>
                </a:ln>
                <a:solidFill>
                  <a:srgbClr val="E05929"/>
                </a:solidFill>
                <a:effectLst/>
                <a:uLnTx/>
                <a:uFillTx/>
                <a:latin typeface="Yanone Kaffeesatz" pitchFamily="2" charset="0"/>
                <a:ea typeface="+mj-ea"/>
                <a:cs typeface="+mj-cs"/>
              </a:rPr>
              <a:t>Module 5 </a:t>
            </a:r>
            <a:r>
              <a:rPr kumimoji="0" lang="fr-CH" sz="3600" b="1" i="0" u="none" strike="noStrike" kern="1200" cap="none" spc="0" normalizeH="0" baseline="0" noProof="0" dirty="0" err="1">
                <a:ln>
                  <a:noFill/>
                </a:ln>
                <a:solidFill>
                  <a:srgbClr val="E05929"/>
                </a:solidFill>
                <a:effectLst/>
                <a:uLnTx/>
                <a:uFillTx/>
                <a:latin typeface="Yanone Kaffeesatz" pitchFamily="2" charset="0"/>
                <a:ea typeface="+mj-ea"/>
                <a:cs typeface="+mj-cs"/>
              </a:rPr>
              <a:t>Aquatic</a:t>
            </a:r>
            <a:r>
              <a:rPr kumimoji="0" lang="fr-CH" sz="3600" b="1" i="0" u="none" strike="noStrike" kern="1200" cap="none" spc="0" normalizeH="0" baseline="0" noProof="0" dirty="0">
                <a:ln>
                  <a:noFill/>
                </a:ln>
                <a:solidFill>
                  <a:srgbClr val="E05929"/>
                </a:solidFill>
                <a:effectLst/>
                <a:uLnTx/>
                <a:uFillTx/>
                <a:latin typeface="Yanone Kaffeesatz" pitchFamily="2" charset="0"/>
                <a:ea typeface="+mj-ea"/>
                <a:cs typeface="+mj-cs"/>
              </a:rPr>
              <a:t> </a:t>
            </a:r>
            <a:r>
              <a:rPr kumimoji="0" lang="fr-CH" sz="3600" b="1" i="0" u="none" strike="noStrike" kern="1200" cap="none" spc="0" normalizeH="0" baseline="0" noProof="0" dirty="0" err="1">
                <a:ln>
                  <a:noFill/>
                </a:ln>
                <a:solidFill>
                  <a:srgbClr val="E05929"/>
                </a:solidFill>
                <a:effectLst/>
                <a:uLnTx/>
                <a:uFillTx/>
                <a:latin typeface="Yanone Kaffeesatz" pitchFamily="2" charset="0"/>
                <a:ea typeface="+mj-ea"/>
                <a:cs typeface="+mj-cs"/>
              </a:rPr>
              <a:t>species</a:t>
            </a:r>
            <a:r>
              <a:rPr kumimoji="0" lang="fr-CH" sz="3600" b="1" i="0" u="none" strike="noStrike" kern="1200" cap="none" spc="0" normalizeH="0" baseline="0" noProof="0" dirty="0">
                <a:ln>
                  <a:noFill/>
                </a:ln>
                <a:solidFill>
                  <a:srgbClr val="E05929"/>
                </a:solidFill>
                <a:effectLst/>
                <a:uLnTx/>
                <a:uFillTx/>
                <a:latin typeface="Yanone Kaffeesatz" pitchFamily="2" charset="0"/>
                <a:ea typeface="+mj-ea"/>
                <a:cs typeface="+mj-cs"/>
              </a:rPr>
              <a:t> – </a:t>
            </a:r>
            <a:r>
              <a:rPr kumimoji="0" lang="fr-CH" sz="3600" b="1" i="0" u="none" strike="noStrike" kern="1200" cap="none" spc="0" normalizeH="0" baseline="0" noProof="0" dirty="0" err="1">
                <a:ln>
                  <a:noFill/>
                </a:ln>
                <a:solidFill>
                  <a:srgbClr val="E05929"/>
                </a:solidFill>
                <a:effectLst/>
                <a:uLnTx/>
                <a:uFillTx/>
                <a:latin typeface="Yanone Kaffeesatz" pitchFamily="2" charset="0"/>
                <a:ea typeface="+mj-ea"/>
                <a:cs typeface="+mj-cs"/>
              </a:rPr>
              <a:t>plenary</a:t>
            </a:r>
            <a:r>
              <a:rPr kumimoji="0" lang="fr-CH" sz="3600" b="1" i="0" u="none" strike="noStrike" kern="1200" cap="none" spc="0" normalizeH="0" baseline="0" noProof="0" dirty="0">
                <a:ln>
                  <a:noFill/>
                </a:ln>
                <a:solidFill>
                  <a:srgbClr val="E05929"/>
                </a:solidFill>
                <a:effectLst/>
                <a:uLnTx/>
                <a:uFillTx/>
                <a:latin typeface="Yanone Kaffeesatz" pitchFamily="2" charset="0"/>
                <a:ea typeface="+mj-ea"/>
                <a:cs typeface="+mj-cs"/>
              </a:rPr>
              <a:t> update</a:t>
            </a:r>
            <a:endParaRPr lang="en-GB" dirty="0"/>
          </a:p>
        </p:txBody>
      </p:sp>
    </p:spTree>
    <p:extLst>
      <p:ext uri="{BB962C8B-B14F-4D97-AF65-F5344CB8AC3E}">
        <p14:creationId xmlns:p14="http://schemas.microsoft.com/office/powerpoint/2010/main" val="2337796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51591FA-0062-4D44-B411-DC54F6A5B56C}"/>
              </a:ext>
            </a:extLst>
          </p:cNvPr>
          <p:cNvSpPr>
            <a:spLocks noGrp="1"/>
          </p:cNvSpPr>
          <p:nvPr>
            <p:ph type="sldNum"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chivo Light"/>
                <a:ea typeface="+mn-ea"/>
                <a:cs typeface="+mn-cs"/>
              </a:rPr>
              <a:t>Convention on International Trade in Endangered Species of Wild Fauna and Flora</a:t>
            </a: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Archivo Light"/>
              <a:ea typeface="+mn-ea"/>
              <a:cs typeface="+mn-cs"/>
            </a:endParaRPr>
          </a:p>
        </p:txBody>
      </p:sp>
      <p:sp>
        <p:nvSpPr>
          <p:cNvPr id="3" name="Title 2">
            <a:extLst>
              <a:ext uri="{FF2B5EF4-FFF2-40B4-BE49-F238E27FC236}">
                <a16:creationId xmlns:a16="http://schemas.microsoft.com/office/drawing/2014/main" id="{EA068364-1A02-4868-9B6F-192A44C389DF}"/>
              </a:ext>
            </a:extLst>
          </p:cNvPr>
          <p:cNvSpPr>
            <a:spLocks noGrp="1"/>
          </p:cNvSpPr>
          <p:nvPr>
            <p:ph type="title"/>
          </p:nvPr>
        </p:nvSpPr>
        <p:spPr>
          <a:xfrm>
            <a:off x="1524001" y="95334"/>
            <a:ext cx="9143999" cy="817624"/>
          </a:xfrm>
        </p:spPr>
        <p:txBody>
          <a:bodyPr>
            <a:normAutofit/>
          </a:bodyPr>
          <a:lstStyle/>
          <a:p>
            <a:pPr algn="ctr"/>
            <a:r>
              <a:rPr lang="fr-CH" sz="3600" dirty="0"/>
              <a:t>Module 5 mandate</a:t>
            </a:r>
            <a:endParaRPr lang="en-US" sz="3600" dirty="0">
              <a:highlight>
                <a:srgbClr val="FFFF00"/>
              </a:highlight>
            </a:endParaRPr>
          </a:p>
        </p:txBody>
      </p:sp>
      <p:sp>
        <p:nvSpPr>
          <p:cNvPr id="5" name="TextBox 4">
            <a:extLst>
              <a:ext uri="{FF2B5EF4-FFF2-40B4-BE49-F238E27FC236}">
                <a16:creationId xmlns:a16="http://schemas.microsoft.com/office/drawing/2014/main" id="{F810CB73-0BB9-E98A-1DEB-4358AD96F900}"/>
              </a:ext>
            </a:extLst>
          </p:cNvPr>
          <p:cNvSpPr txBox="1"/>
          <p:nvPr/>
        </p:nvSpPr>
        <p:spPr>
          <a:xfrm>
            <a:off x="270588" y="793100"/>
            <a:ext cx="11504645" cy="5242141"/>
          </a:xfrm>
          <a:prstGeom prst="rect">
            <a:avLst/>
          </a:prstGeom>
          <a:solidFill>
            <a:schemeClr val="bg1"/>
          </a:solidFill>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defRPr/>
            </a:pPr>
            <a:endParaRPr kumimoji="0" lang="en-US" sz="165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endParaRPr>
          </a:p>
          <a:p>
            <a:pPr marL="266700" marR="0" lvl="0" indent="-266700" algn="just" defTabSz="457200" rtl="0" eaLnBrk="1" fontAlgn="auto" latinLnBrk="0" hangingPunct="1">
              <a:lnSpc>
                <a:spcPct val="107000"/>
              </a:lnSpc>
              <a:spcBef>
                <a:spcPts val="0"/>
              </a:spcBef>
              <a:spcAft>
                <a:spcPts val="0"/>
              </a:spcAft>
              <a:buClrTx/>
              <a:buSzTx/>
              <a:buFont typeface="+mj-lt"/>
              <a:buAutoNum type="alphaLcParenR"/>
              <a:tabLst/>
              <a:defRPr/>
            </a:pPr>
            <a:r>
              <a:rPr kumimoji="0" lang="en-US" sz="165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Review Module 2, and identify any additional fields that are as a general rule applicable to marine and aquatic species, and that should complement/be considered in addition to those of the Module 2; </a:t>
            </a:r>
            <a:r>
              <a:rPr kumimoji="0" lang="en-US" sz="1650" b="0" i="0" u="none" strike="noStrike" kern="1200" cap="none" spc="0" normalizeH="0" baseline="0" noProof="0" dirty="0">
                <a:ln>
                  <a:noFill/>
                </a:ln>
                <a:solidFill>
                  <a:srgbClr val="FF0000"/>
                </a:solidFill>
                <a:effectLst/>
                <a:uLnTx/>
                <a:uFillTx/>
                <a:latin typeface="Archivo Light"/>
                <a:ea typeface="SimSun" panose="02010600030101010101" pitchFamily="2" charset="-122"/>
                <a:cs typeface="Calibri" panose="020F0502020204030204" pitchFamily="34" charset="0"/>
              </a:rPr>
              <a:t>Reviewed and addressed, see </a:t>
            </a:r>
            <a:r>
              <a:rPr kumimoji="0" lang="en-US" sz="1650" b="0" i="0" u="none" strike="noStrike" kern="1200" cap="none" spc="0" normalizeH="0" baseline="0" noProof="0">
                <a:ln>
                  <a:noFill/>
                </a:ln>
                <a:solidFill>
                  <a:srgbClr val="FF0000"/>
                </a:solidFill>
                <a:effectLst/>
                <a:uLnTx/>
                <a:uFillTx/>
                <a:latin typeface="Archivo Light"/>
                <a:ea typeface="SimSun" panose="02010600030101010101" pitchFamily="2" charset="-122"/>
                <a:cs typeface="Calibri" panose="020F0502020204030204" pitchFamily="34" charset="0"/>
              </a:rPr>
              <a:t>revised document.</a:t>
            </a:r>
            <a:endParaRPr kumimoji="0" lang="en-US" sz="1650" b="0" i="0" u="none" strike="noStrike" kern="1200" cap="none" spc="0" normalizeH="0" baseline="0" noProof="0" dirty="0">
              <a:ln>
                <a:noFill/>
              </a:ln>
              <a:solidFill>
                <a:srgbClr val="FF0000"/>
              </a:solidFill>
              <a:effectLst/>
              <a:uLnTx/>
              <a:uFillTx/>
              <a:latin typeface="Archivo Light"/>
              <a:ea typeface="DengXian" panose="02010600030101010101" pitchFamily="2" charset="-122"/>
              <a:cs typeface="Arial" panose="020B0604020202020204" pitchFamily="34" charset="0"/>
            </a:endParaRPr>
          </a:p>
          <a:p>
            <a:pPr marL="266700" marR="0" lvl="0" indent="-266700" algn="just" defTabSz="457200" rtl="0" eaLnBrk="1" fontAlgn="auto" latinLnBrk="0" hangingPunct="1">
              <a:lnSpc>
                <a:spcPct val="107000"/>
              </a:lnSpc>
              <a:spcBef>
                <a:spcPts val="0"/>
              </a:spcBef>
              <a:spcAft>
                <a:spcPts val="0"/>
              </a:spcAft>
              <a:buClrTx/>
              <a:buSzTx/>
              <a:buFont typeface="+mj-lt"/>
              <a:buAutoNum type="alphaLcParenR"/>
              <a:tabLst/>
              <a:defRPr/>
            </a:pPr>
            <a:r>
              <a:rPr kumimoji="0" lang="en-US" sz="165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Review the simple NDF template (Module 2, table 2C) and consider elaborating taxon-specific thresholds for the criteria within the Simple NDF template for aquatic species in international trade;</a:t>
            </a:r>
          </a:p>
          <a:p>
            <a:pPr lvl="1" algn="just" defTabSz="457200">
              <a:lnSpc>
                <a:spcPct val="107000"/>
              </a:lnSpc>
            </a:pPr>
            <a:r>
              <a:rPr lang="en-US" sz="1650" dirty="0">
                <a:solidFill>
                  <a:srgbClr val="FF0000"/>
                </a:solidFill>
                <a:latin typeface="Archivo Light"/>
                <a:ea typeface="SimSun" panose="02010600030101010101" pitchFamily="2" charset="-122"/>
                <a:cs typeface="Calibri" panose="020F0502020204030204" pitchFamily="34" charset="0"/>
              </a:rPr>
              <a:t> We noted that there is existing guidance and templates that are used, or adapted for use.</a:t>
            </a:r>
            <a:endParaRPr kumimoji="0" lang="en-US" sz="1650" b="0" i="0" u="none" strike="noStrike" kern="1200" cap="none" spc="0" normalizeH="0" baseline="0" noProof="0" dirty="0">
              <a:ln>
                <a:noFill/>
              </a:ln>
              <a:solidFill>
                <a:srgbClr val="FF0000"/>
              </a:solidFill>
              <a:effectLst/>
              <a:uLnTx/>
              <a:uFillTx/>
              <a:latin typeface="Archivo Light"/>
              <a:ea typeface="DengXian" panose="02010600030101010101" pitchFamily="2" charset="-122"/>
              <a:cs typeface="Arial" panose="020B0604020202020204" pitchFamily="34" charset="0"/>
            </a:endParaRPr>
          </a:p>
          <a:p>
            <a:pPr marL="266700" marR="0" lvl="0" indent="-266700" algn="just" defTabSz="457200" rtl="0" eaLnBrk="1" fontAlgn="auto" latinLnBrk="0" hangingPunct="1">
              <a:lnSpc>
                <a:spcPct val="107000"/>
              </a:lnSpc>
              <a:spcBef>
                <a:spcPts val="0"/>
              </a:spcBef>
              <a:spcAft>
                <a:spcPts val="0"/>
              </a:spcAft>
              <a:buClrTx/>
              <a:buSzTx/>
              <a:buFont typeface="+mj-lt"/>
              <a:buAutoNum type="alphaLcParenR"/>
              <a:tabLst/>
              <a:defRPr/>
            </a:pPr>
            <a:r>
              <a:rPr kumimoji="0" lang="en-US" sz="165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Elaborate 1 case study for an aquatic species, using the simple and complex generic NDF approaches as proposed in modules 1 and 2; </a:t>
            </a:r>
            <a:r>
              <a:rPr kumimoji="0" lang="en-US" sz="1650" b="0" i="0" u="none" strike="noStrike" kern="1200" cap="none" spc="0" normalizeH="0" baseline="0" noProof="0" dirty="0">
                <a:ln>
                  <a:noFill/>
                </a:ln>
                <a:solidFill>
                  <a:srgbClr val="FF0000"/>
                </a:solidFill>
                <a:effectLst/>
                <a:uLnTx/>
                <a:uFillTx/>
                <a:latin typeface="Archivo Light"/>
                <a:ea typeface="SimSun" panose="02010600030101010101" pitchFamily="2" charset="-122"/>
                <a:cs typeface="Calibri" panose="020F0502020204030204" pitchFamily="34" charset="0"/>
              </a:rPr>
              <a:t>Queen conch example presented, examples given of NDFs using existing/adapted guidance (sea cucumbers, seahorses)</a:t>
            </a:r>
            <a:endParaRPr kumimoji="0" lang="en-US" sz="1650" b="0" i="0" u="none" strike="noStrike" kern="1200" cap="none" spc="0" normalizeH="0" baseline="0" noProof="0" dirty="0">
              <a:ln>
                <a:noFill/>
              </a:ln>
              <a:solidFill>
                <a:srgbClr val="FF0000"/>
              </a:solidFill>
              <a:effectLst/>
              <a:uLnTx/>
              <a:uFillTx/>
              <a:latin typeface="Archivo Light"/>
              <a:ea typeface="DengXian" panose="02010600030101010101" pitchFamily="2" charset="-122"/>
              <a:cs typeface="Arial" panose="020B0604020202020204" pitchFamily="34" charset="0"/>
            </a:endParaRPr>
          </a:p>
          <a:p>
            <a:pPr marL="266700" marR="0" lvl="0" indent="-266700" algn="just" defTabSz="457200" rtl="0" eaLnBrk="1" fontAlgn="auto" latinLnBrk="0" hangingPunct="1">
              <a:lnSpc>
                <a:spcPct val="107000"/>
              </a:lnSpc>
              <a:spcBef>
                <a:spcPts val="0"/>
              </a:spcBef>
              <a:spcAft>
                <a:spcPts val="0"/>
              </a:spcAft>
              <a:buClrTx/>
              <a:buSzTx/>
              <a:buFont typeface="+mj-lt"/>
              <a:buAutoNum type="alphaLcParenR"/>
              <a:tabLst/>
              <a:defRPr/>
            </a:pPr>
            <a:r>
              <a:rPr kumimoji="0" lang="en-US" sz="165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Propose an option for transforming module 5 from a compendium-style document to an operational tool to support SAs in making NDFs – e.g. consider the usefulness of a decision tree approach similar to module 7 on Terrestrial invertebrates; </a:t>
            </a:r>
            <a:r>
              <a:rPr kumimoji="0" lang="en-US" sz="1650" b="0" i="0" u="none" strike="noStrike" kern="1200" cap="none" spc="0" normalizeH="0" baseline="0" noProof="0" dirty="0">
                <a:ln>
                  <a:noFill/>
                </a:ln>
                <a:solidFill>
                  <a:srgbClr val="FF0000"/>
                </a:solidFill>
                <a:effectLst/>
                <a:uLnTx/>
                <a:uFillTx/>
                <a:latin typeface="Archivo Light"/>
                <a:ea typeface="SimSun" panose="02010600030101010101" pitchFamily="2" charset="-122"/>
                <a:cs typeface="Calibri" panose="020F0502020204030204" pitchFamily="34" charset="0"/>
              </a:rPr>
              <a:t>Report under review, table of key considerations added.</a:t>
            </a:r>
            <a:endParaRPr kumimoji="0" lang="en-US" sz="1650" b="0" i="0" u="none" strike="noStrike" kern="1200" cap="none" spc="0" normalizeH="0" baseline="0" noProof="0" dirty="0">
              <a:ln>
                <a:noFill/>
              </a:ln>
              <a:solidFill>
                <a:srgbClr val="FF0000"/>
              </a:solidFill>
              <a:effectLst/>
              <a:uLnTx/>
              <a:uFillTx/>
              <a:latin typeface="Archivo Light"/>
              <a:ea typeface="DengXian" panose="02010600030101010101" pitchFamily="2" charset="-122"/>
              <a:cs typeface="Arial" panose="020B0604020202020204" pitchFamily="34" charset="0"/>
            </a:endParaRPr>
          </a:p>
          <a:p>
            <a:pPr marL="266700" marR="0" lvl="0" indent="-266700" algn="just" defTabSz="457200" rtl="0" eaLnBrk="1" fontAlgn="auto" latinLnBrk="0" hangingPunct="1">
              <a:lnSpc>
                <a:spcPct val="107000"/>
              </a:lnSpc>
              <a:spcBef>
                <a:spcPts val="0"/>
              </a:spcBef>
              <a:spcAft>
                <a:spcPts val="0"/>
              </a:spcAft>
              <a:buClrTx/>
              <a:buSzTx/>
              <a:buFont typeface="+mj-lt"/>
              <a:buAutoNum type="alphaLcParenR"/>
              <a:tabLst/>
              <a:defRPr/>
            </a:pPr>
            <a:r>
              <a:rPr kumimoji="0" lang="en-US" sz="165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Consider merging section 2.1 CITES NDF website/database and 2.2 </a:t>
            </a:r>
            <a:r>
              <a:rPr kumimoji="0" lang="en-US" sz="1650" b="0" i="0" u="none" strike="noStrike" kern="1200" cap="none" spc="0" normalizeH="0" baseline="0" noProof="0" dirty="0" err="1">
                <a:ln>
                  <a:noFill/>
                </a:ln>
                <a:solidFill>
                  <a:srgbClr val="1F497D"/>
                </a:solidFill>
                <a:effectLst/>
                <a:uLnTx/>
                <a:uFillTx/>
                <a:latin typeface="Archivo Light"/>
                <a:ea typeface="SimSun" panose="02010600030101010101" pitchFamily="2" charset="-122"/>
                <a:cs typeface="Calibri" panose="020F0502020204030204" pitchFamily="34" charset="0"/>
              </a:rPr>
              <a:t>eNDF</a:t>
            </a:r>
            <a:r>
              <a:rPr kumimoji="0" lang="en-US" sz="165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 platform into Module 12 and update section on sea cucumber </a:t>
            </a:r>
            <a:r>
              <a:rPr kumimoji="0" lang="en-US" sz="1650" b="0" i="0" u="none" strike="noStrike" kern="1200" cap="none" spc="0" normalizeH="0" baseline="0" noProof="0" dirty="0" err="1">
                <a:ln>
                  <a:noFill/>
                </a:ln>
                <a:solidFill>
                  <a:srgbClr val="1F497D"/>
                </a:solidFill>
                <a:effectLst/>
                <a:uLnTx/>
                <a:uFillTx/>
                <a:latin typeface="Archivo Light"/>
                <a:ea typeface="SimSun" panose="02010600030101010101" pitchFamily="2" charset="-122"/>
                <a:cs typeface="Calibri" panose="020F0502020204030204" pitchFamily="34" charset="0"/>
              </a:rPr>
              <a:t>eNDF</a:t>
            </a:r>
            <a:r>
              <a:rPr kumimoji="0" lang="en-US" sz="165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 to include relevant information; </a:t>
            </a:r>
            <a:r>
              <a:rPr kumimoji="0" lang="en-US" sz="1650" b="0" i="0" u="none" strike="noStrike" kern="1200" cap="none" spc="0" normalizeH="0" baseline="0" noProof="0" dirty="0">
                <a:ln>
                  <a:noFill/>
                </a:ln>
                <a:solidFill>
                  <a:srgbClr val="FF0000"/>
                </a:solidFill>
                <a:effectLst/>
                <a:uLnTx/>
                <a:uFillTx/>
                <a:latin typeface="Archivo Light"/>
                <a:ea typeface="SimSun" panose="02010600030101010101" pitchFamily="2" charset="-122"/>
                <a:cs typeface="Calibri" panose="020F0502020204030204" pitchFamily="34" charset="0"/>
              </a:rPr>
              <a:t>Addressed outside the group.</a:t>
            </a:r>
            <a:endParaRPr kumimoji="0" lang="en-US" sz="1650" b="0" i="0" u="none" strike="noStrike" kern="1200" cap="none" spc="0" normalizeH="0" baseline="0" noProof="0" dirty="0">
              <a:ln>
                <a:noFill/>
              </a:ln>
              <a:solidFill>
                <a:srgbClr val="FF0000"/>
              </a:solidFill>
              <a:effectLst/>
              <a:uLnTx/>
              <a:uFillTx/>
              <a:latin typeface="Archivo Light"/>
              <a:ea typeface="DengXian" panose="02010600030101010101" pitchFamily="2" charset="-122"/>
              <a:cs typeface="Arial" panose="020B0604020202020204" pitchFamily="34" charset="0"/>
            </a:endParaRPr>
          </a:p>
          <a:p>
            <a:pPr marL="266700" marR="0" lvl="0" indent="-266700" algn="just" defTabSz="457200" rtl="0" eaLnBrk="1" fontAlgn="auto" latinLnBrk="0" hangingPunct="1">
              <a:lnSpc>
                <a:spcPct val="107000"/>
              </a:lnSpc>
              <a:spcBef>
                <a:spcPts val="0"/>
              </a:spcBef>
              <a:spcAft>
                <a:spcPts val="0"/>
              </a:spcAft>
              <a:buClrTx/>
              <a:buSzTx/>
              <a:buFont typeface="+mj-lt"/>
              <a:buAutoNum type="alphaLcParenR"/>
              <a:tabLst/>
              <a:defRPr/>
            </a:pPr>
            <a:r>
              <a:rPr kumimoji="0" lang="en-US" sz="165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Consider Section 2.3 Simplified guidance documents section to decide if elements should be incorporated into Module 2; </a:t>
            </a:r>
            <a:r>
              <a:rPr kumimoji="0" lang="en-US" sz="1650" b="0" i="0" u="none" strike="noStrike" kern="1200" cap="none" spc="0" normalizeH="0" baseline="0" noProof="0" dirty="0">
                <a:ln>
                  <a:noFill/>
                </a:ln>
                <a:solidFill>
                  <a:srgbClr val="FF0000"/>
                </a:solidFill>
                <a:effectLst/>
                <a:uLnTx/>
                <a:uFillTx/>
                <a:latin typeface="Archivo Light"/>
                <a:ea typeface="SimSun" panose="02010600030101010101" pitchFamily="2" charset="-122"/>
                <a:cs typeface="Calibri" panose="020F0502020204030204" pitchFamily="34" charset="0"/>
              </a:rPr>
              <a:t>a </a:t>
            </a:r>
            <a:r>
              <a:rPr kumimoji="0" lang="en-US" sz="165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Consider Figure 2 and its explanation in Section 3.1 Use of risk assessments as the starting point of NDFs to decide if elements should be included in Module 2; </a:t>
            </a:r>
            <a:r>
              <a:rPr kumimoji="0" lang="en-US" sz="1650" b="0" i="0" u="none" strike="noStrike" kern="1200" cap="none" spc="0" normalizeH="0" baseline="0" noProof="0" dirty="0">
                <a:ln>
                  <a:noFill/>
                </a:ln>
                <a:solidFill>
                  <a:srgbClr val="FF0000"/>
                </a:solidFill>
                <a:effectLst/>
                <a:uLnTx/>
                <a:uFillTx/>
                <a:latin typeface="Archivo Light"/>
                <a:ea typeface="SimSun" panose="02010600030101010101" pitchFamily="2" charset="-122"/>
                <a:cs typeface="Calibri" panose="020F0502020204030204" pitchFamily="34" charset="0"/>
              </a:rPr>
              <a:t>Mexico has provided a document.</a:t>
            </a:r>
            <a:endParaRPr kumimoji="0" lang="en-US" sz="1650" b="0" i="0" u="none" strike="noStrike" kern="1200" cap="none" spc="0" normalizeH="0" baseline="0" noProof="0" dirty="0">
              <a:ln>
                <a:noFill/>
              </a:ln>
              <a:solidFill>
                <a:srgbClr val="FF0000"/>
              </a:solidFill>
              <a:effectLst/>
              <a:uLnTx/>
              <a:uFillTx/>
              <a:latin typeface="Archivo Light"/>
              <a:ea typeface="DengXian" panose="02010600030101010101" pitchFamily="2" charset="-122"/>
              <a:cs typeface="Arial" panose="020B0604020202020204" pitchFamily="34" charset="0"/>
            </a:endParaRPr>
          </a:p>
          <a:p>
            <a:pPr marL="266700" marR="0" lvl="0" indent="-266700" algn="just" defTabSz="457200" rtl="0" eaLnBrk="1" fontAlgn="auto" latinLnBrk="0" hangingPunct="1">
              <a:lnSpc>
                <a:spcPct val="107000"/>
              </a:lnSpc>
              <a:spcBef>
                <a:spcPts val="0"/>
              </a:spcBef>
              <a:spcAft>
                <a:spcPts val="0"/>
              </a:spcAft>
              <a:buClrTx/>
              <a:buSzTx/>
              <a:buFont typeface="+mj-lt"/>
              <a:buAutoNum type="alphaLcParenR"/>
              <a:tabLst/>
              <a:defRPr/>
            </a:pPr>
            <a:r>
              <a:rPr kumimoji="0" lang="en-US" sz="165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Consider paragraph on stakeholders in Section 3.0 How do address low/poor data situations and Section 3.1.3 Use of Local Ecological Knowledge to decide if any parts should be merged into Module 3 on Local and traditional knowledge; </a:t>
            </a:r>
            <a:r>
              <a:rPr kumimoji="0" lang="en-US" sz="1650" b="0" i="0" u="none" strike="noStrike" kern="1200" cap="none" spc="0" normalizeH="0" baseline="0" noProof="0" dirty="0">
                <a:ln>
                  <a:noFill/>
                </a:ln>
                <a:solidFill>
                  <a:srgbClr val="FF0000"/>
                </a:solidFill>
                <a:effectLst/>
                <a:uLnTx/>
                <a:uFillTx/>
                <a:latin typeface="Archivo Light"/>
                <a:ea typeface="SimSun" panose="02010600030101010101" pitchFamily="2" charset="-122"/>
                <a:cs typeface="Calibri" panose="020F0502020204030204" pitchFamily="34" charset="0"/>
              </a:rPr>
              <a:t>Language aligned</a:t>
            </a:r>
            <a:endParaRPr kumimoji="0" lang="en-US" sz="1650" b="0" i="0" u="none" strike="noStrike" kern="1200" cap="none" spc="0" normalizeH="0" baseline="0" noProof="0" dirty="0">
              <a:ln>
                <a:noFill/>
              </a:ln>
              <a:solidFill>
                <a:srgbClr val="FF0000"/>
              </a:solidFill>
              <a:effectLst/>
              <a:uLnTx/>
              <a:uFillTx/>
              <a:latin typeface="Archivo Light"/>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2409296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51591FA-0062-4D44-B411-DC54F6A5B56C}"/>
              </a:ext>
            </a:extLst>
          </p:cNvPr>
          <p:cNvSpPr>
            <a:spLocks noGrp="1"/>
          </p:cNvSpPr>
          <p:nvPr>
            <p:ph type="sldNum"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chivo Light"/>
                <a:ea typeface="+mn-ea"/>
                <a:cs typeface="+mn-cs"/>
              </a:rPr>
              <a:t>Convention on International Trade in Endangered Species of Wild Fauna and Flora</a:t>
            </a: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Archivo Light"/>
              <a:ea typeface="+mn-ea"/>
              <a:cs typeface="+mn-cs"/>
            </a:endParaRPr>
          </a:p>
        </p:txBody>
      </p:sp>
      <p:sp>
        <p:nvSpPr>
          <p:cNvPr id="3" name="Title 2">
            <a:extLst>
              <a:ext uri="{FF2B5EF4-FFF2-40B4-BE49-F238E27FC236}">
                <a16:creationId xmlns:a16="http://schemas.microsoft.com/office/drawing/2014/main" id="{EA068364-1A02-4868-9B6F-192A44C389DF}"/>
              </a:ext>
            </a:extLst>
          </p:cNvPr>
          <p:cNvSpPr>
            <a:spLocks noGrp="1"/>
          </p:cNvSpPr>
          <p:nvPr>
            <p:ph type="title"/>
          </p:nvPr>
        </p:nvSpPr>
        <p:spPr>
          <a:xfrm>
            <a:off x="1524001" y="95334"/>
            <a:ext cx="9143999" cy="912958"/>
          </a:xfrm>
        </p:spPr>
        <p:txBody>
          <a:bodyPr>
            <a:normAutofit/>
          </a:bodyPr>
          <a:lstStyle/>
          <a:p>
            <a:pPr algn="ctr"/>
            <a:r>
              <a:rPr lang="fr-CH" sz="3600" dirty="0"/>
              <a:t>Module 5 mandate: (</a:t>
            </a:r>
            <a:r>
              <a:rPr lang="fr-CH" sz="3600" dirty="0" err="1"/>
              <a:t>continued</a:t>
            </a:r>
            <a:r>
              <a:rPr lang="fr-CH" sz="3600" dirty="0"/>
              <a:t>)</a:t>
            </a:r>
            <a:endParaRPr lang="en-US" sz="3600" dirty="0">
              <a:highlight>
                <a:srgbClr val="FFFF00"/>
              </a:highlight>
            </a:endParaRPr>
          </a:p>
        </p:txBody>
      </p:sp>
      <p:sp>
        <p:nvSpPr>
          <p:cNvPr id="5" name="TextBox 4">
            <a:extLst>
              <a:ext uri="{FF2B5EF4-FFF2-40B4-BE49-F238E27FC236}">
                <a16:creationId xmlns:a16="http://schemas.microsoft.com/office/drawing/2014/main" id="{F810CB73-0BB9-E98A-1DEB-4358AD96F900}"/>
              </a:ext>
            </a:extLst>
          </p:cNvPr>
          <p:cNvSpPr txBox="1"/>
          <p:nvPr/>
        </p:nvSpPr>
        <p:spPr>
          <a:xfrm>
            <a:off x="400050" y="857250"/>
            <a:ext cx="11403174" cy="5624360"/>
          </a:xfrm>
          <a:prstGeom prst="rect">
            <a:avLst/>
          </a:prstGeom>
          <a:solidFill>
            <a:schemeClr val="bg1"/>
          </a:solidFill>
        </p:spPr>
        <p:txBody>
          <a:bodyPr wrap="square">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en-US" sz="165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Consider module 5, as well as any other relevant materials, to:</a:t>
            </a:r>
            <a:endParaRPr kumimoji="0" lang="en-US" sz="1650" b="0" i="0" u="none" strike="noStrike" kern="1200" cap="none" spc="0" normalizeH="0" baseline="0" noProof="0" dirty="0">
              <a:ln>
                <a:noFill/>
              </a:ln>
              <a:solidFill>
                <a:srgbClr val="1F497D"/>
              </a:solidFill>
              <a:effectLst/>
              <a:uLnTx/>
              <a:uFillTx/>
              <a:latin typeface="Archivo Light"/>
              <a:ea typeface="DengXian" panose="02010600030101010101" pitchFamily="2" charset="-122"/>
              <a:cs typeface="Arial" panose="020B0604020202020204" pitchFamily="34" charset="0"/>
            </a:endParaRPr>
          </a:p>
          <a:p>
            <a:pPr marL="266700" marR="0" lvl="0" indent="-266700" algn="just" defTabSz="457200" rtl="0" eaLnBrk="1" fontAlgn="auto" latinLnBrk="0" hangingPunct="1">
              <a:lnSpc>
                <a:spcPct val="107000"/>
              </a:lnSpc>
              <a:spcBef>
                <a:spcPts val="0"/>
              </a:spcBef>
              <a:spcAft>
                <a:spcPts val="0"/>
              </a:spcAft>
              <a:buClrTx/>
              <a:buSzTx/>
              <a:buFontTx/>
              <a:buNone/>
              <a:tabLst/>
              <a:defRPr/>
            </a:pPr>
            <a:r>
              <a:rPr kumimoji="0" lang="en-US" sz="165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j)	Formulate improvements to Section 3.1.2 Strategies to improve linkages between fisheries departments and CITES Authorities” in alignment with Res. Conf. 10.3 on the </a:t>
            </a:r>
            <a:r>
              <a:rPr kumimoji="0" lang="en-US" sz="1650" b="0" i="1"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Designation and role of the Scientific Authorities</a:t>
            </a:r>
            <a:r>
              <a:rPr kumimoji="0" lang="en-US" sz="165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 </a:t>
            </a:r>
            <a:r>
              <a:rPr kumimoji="0" lang="en-US" sz="1650" b="0" i="0" u="none" strike="noStrike" kern="1200" cap="none" spc="0" normalizeH="0" baseline="0" noProof="0" dirty="0">
                <a:ln>
                  <a:noFill/>
                </a:ln>
                <a:solidFill>
                  <a:srgbClr val="FF0000"/>
                </a:solidFill>
                <a:effectLst/>
                <a:uLnTx/>
                <a:uFillTx/>
                <a:latin typeface="Archivo Light"/>
                <a:ea typeface="SimSun" panose="02010600030101010101" pitchFamily="2" charset="-122"/>
                <a:cs typeface="Calibri" panose="020F0502020204030204" pitchFamily="34" charset="0"/>
              </a:rPr>
              <a:t>Discussed and accounted for in revised document.</a:t>
            </a:r>
            <a:endParaRPr kumimoji="0" lang="en-US" sz="1650" b="0" i="0" u="none" strike="noStrike" kern="1200" cap="none" spc="0" normalizeH="0" baseline="0" noProof="0" dirty="0">
              <a:ln>
                <a:noFill/>
              </a:ln>
              <a:solidFill>
                <a:srgbClr val="FF0000"/>
              </a:solidFill>
              <a:effectLst/>
              <a:uLnTx/>
              <a:uFillTx/>
              <a:latin typeface="Archivo Light"/>
              <a:ea typeface="DengXian" panose="02010600030101010101" pitchFamily="2" charset="-122"/>
              <a:cs typeface="Arial" panose="020B0604020202020204" pitchFamily="34" charset="0"/>
            </a:endParaRPr>
          </a:p>
          <a:p>
            <a:pPr marL="266700" marR="0" lvl="0" indent="-266700" algn="just" defTabSz="457200" rtl="0" eaLnBrk="1" fontAlgn="auto" latinLnBrk="0" hangingPunct="1">
              <a:lnSpc>
                <a:spcPct val="107000"/>
              </a:lnSpc>
              <a:spcBef>
                <a:spcPts val="0"/>
              </a:spcBef>
              <a:spcAft>
                <a:spcPts val="0"/>
              </a:spcAft>
              <a:buClrTx/>
              <a:buSzTx/>
              <a:buFontTx/>
              <a:buNone/>
              <a:tabLst/>
              <a:defRPr/>
            </a:pPr>
            <a:r>
              <a:rPr kumimoji="0" lang="en-US" sz="165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k)	Consider shortening Section 3.4 on How to account for other sources of mortality of listed species to retain key points and formulate recommendations on how to consider other sources of mortality when making NDFs; </a:t>
            </a:r>
            <a:r>
              <a:rPr kumimoji="0" lang="en-US" sz="1650" b="0" i="0" u="none" strike="noStrike" kern="1200" cap="none" spc="0" normalizeH="0" baseline="0" noProof="0" dirty="0">
                <a:ln>
                  <a:noFill/>
                </a:ln>
                <a:solidFill>
                  <a:srgbClr val="FF0000"/>
                </a:solidFill>
                <a:effectLst/>
                <a:uLnTx/>
                <a:uFillTx/>
                <a:latin typeface="Archivo Light"/>
                <a:ea typeface="SimSun" panose="02010600030101010101" pitchFamily="2" charset="-122"/>
                <a:cs typeface="Calibri" panose="020F0502020204030204" pitchFamily="34" charset="0"/>
              </a:rPr>
              <a:t>Not considered necessary, ghost fishing added.</a:t>
            </a:r>
            <a:endParaRPr kumimoji="0" lang="en-US" sz="1650" b="0" i="0" u="none" strike="noStrike" kern="1200" cap="none" spc="0" normalizeH="0" baseline="0" noProof="0" dirty="0">
              <a:ln>
                <a:noFill/>
              </a:ln>
              <a:solidFill>
                <a:srgbClr val="FF0000"/>
              </a:solidFill>
              <a:effectLst/>
              <a:uLnTx/>
              <a:uFillTx/>
              <a:latin typeface="Archivo Light"/>
              <a:ea typeface="DengXian" panose="02010600030101010101" pitchFamily="2" charset="-122"/>
              <a:cs typeface="Arial" panose="020B0604020202020204" pitchFamily="34" charset="0"/>
            </a:endParaRPr>
          </a:p>
          <a:p>
            <a:pPr marL="266700" marR="0" lvl="0" indent="-266700" algn="just" defTabSz="457200" rtl="0" eaLnBrk="1" fontAlgn="auto" latinLnBrk="0" hangingPunct="1">
              <a:lnSpc>
                <a:spcPct val="107000"/>
              </a:lnSpc>
              <a:spcBef>
                <a:spcPts val="0"/>
              </a:spcBef>
              <a:spcAft>
                <a:spcPts val="0"/>
              </a:spcAft>
              <a:buClrTx/>
              <a:buSzTx/>
              <a:buFontTx/>
              <a:buNone/>
              <a:tabLst/>
              <a:defRPr/>
            </a:pPr>
            <a:r>
              <a:rPr kumimoji="0" lang="en-US" sz="165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l)	Consider merging Section 3.5 Monitoring to inform NDFs for adaptive management (including its subsections) with Module 2 and only retain information related to aquatic species; </a:t>
            </a:r>
            <a:r>
              <a:rPr kumimoji="0" lang="en-US" sz="1650" b="0" i="0" u="none" strike="noStrike" kern="1200" cap="none" spc="0" normalizeH="0" baseline="0" noProof="0" dirty="0">
                <a:ln>
                  <a:noFill/>
                </a:ln>
                <a:solidFill>
                  <a:srgbClr val="FF0000"/>
                </a:solidFill>
                <a:effectLst/>
                <a:uLnTx/>
                <a:uFillTx/>
                <a:latin typeface="Archivo Light"/>
                <a:ea typeface="SimSun" panose="02010600030101010101" pitchFamily="2" charset="-122"/>
                <a:cs typeface="Calibri" panose="020F0502020204030204" pitchFamily="34" charset="0"/>
              </a:rPr>
              <a:t>Addressed outside the group.</a:t>
            </a:r>
            <a:endParaRPr kumimoji="0" lang="en-US" sz="1650" b="0" i="0" u="none" strike="noStrike" kern="1200" cap="none" spc="0" normalizeH="0" baseline="0" noProof="0" dirty="0">
              <a:ln>
                <a:noFill/>
              </a:ln>
              <a:solidFill>
                <a:srgbClr val="FF0000"/>
              </a:solidFill>
              <a:effectLst/>
              <a:uLnTx/>
              <a:uFillTx/>
              <a:latin typeface="Archivo Light"/>
              <a:ea typeface="DengXian" panose="02010600030101010101" pitchFamily="2" charset="-122"/>
              <a:cs typeface="Arial" panose="020B0604020202020204" pitchFamily="34" charset="0"/>
            </a:endParaRPr>
          </a:p>
          <a:p>
            <a:pPr marL="266700" marR="0" lvl="0" indent="-266700" algn="just" defTabSz="457200" rtl="0" eaLnBrk="1" fontAlgn="auto" latinLnBrk="0" hangingPunct="1">
              <a:lnSpc>
                <a:spcPct val="107000"/>
              </a:lnSpc>
              <a:spcBef>
                <a:spcPts val="0"/>
              </a:spcBef>
              <a:spcAft>
                <a:spcPts val="0"/>
              </a:spcAft>
              <a:buClrTx/>
              <a:buSzTx/>
              <a:buFontTx/>
              <a:buNone/>
              <a:tabLst/>
              <a:defRPr/>
            </a:pPr>
            <a:r>
              <a:rPr kumimoji="0" lang="en-US" sz="165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m)	Condense Section 3.6.3 Trans-shipment and formulate recommendations, if possible; </a:t>
            </a:r>
            <a:r>
              <a:rPr kumimoji="0" lang="en-US" sz="1650" b="0" i="0" u="none" strike="noStrike" kern="1200" cap="none" spc="0" normalizeH="0" baseline="0" noProof="0" dirty="0">
                <a:ln>
                  <a:noFill/>
                </a:ln>
                <a:solidFill>
                  <a:srgbClr val="FF0000"/>
                </a:solidFill>
                <a:effectLst/>
                <a:uLnTx/>
                <a:uFillTx/>
                <a:latin typeface="Archivo Light"/>
                <a:ea typeface="SimSun" panose="02010600030101010101" pitchFamily="2" charset="-122"/>
                <a:cs typeface="Calibri" panose="020F0502020204030204" pitchFamily="34" charset="0"/>
              </a:rPr>
              <a:t>Addressed outside the group.</a:t>
            </a:r>
            <a:endParaRPr kumimoji="0" lang="en-US" sz="1650" b="0" i="0" u="none" strike="noStrike" kern="1200" cap="none" spc="0" normalizeH="0" baseline="0" noProof="0" dirty="0">
              <a:ln>
                <a:noFill/>
              </a:ln>
              <a:solidFill>
                <a:srgbClr val="FF0000"/>
              </a:solidFill>
              <a:effectLst/>
              <a:uLnTx/>
              <a:uFillTx/>
              <a:latin typeface="Archivo Light"/>
              <a:ea typeface="DengXian" panose="02010600030101010101" pitchFamily="2" charset="-122"/>
              <a:cs typeface="Arial" panose="020B0604020202020204" pitchFamily="34" charset="0"/>
            </a:endParaRPr>
          </a:p>
          <a:p>
            <a:pPr marL="266700" marR="0" lvl="0" indent="-266700" algn="just" defTabSz="457200" rtl="0" eaLnBrk="1" fontAlgn="auto" latinLnBrk="0" hangingPunct="1">
              <a:lnSpc>
                <a:spcPct val="107000"/>
              </a:lnSpc>
              <a:spcBef>
                <a:spcPts val="0"/>
              </a:spcBef>
              <a:spcAft>
                <a:spcPts val="0"/>
              </a:spcAft>
              <a:buClrTx/>
              <a:buSzTx/>
              <a:buFontTx/>
              <a:buNone/>
              <a:tabLst/>
              <a:defRPr/>
            </a:pPr>
            <a:r>
              <a:rPr kumimoji="0" lang="en-US" sz="165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n)	Consider merging Section 3.6 Shared stocks, IFS and the role of Regional Fisheries Bodies in making NDFs and Sub sections of Section 3.10  Geographic scale of NDFs into a single heading and include recommendations on role of RFMO/Bs; </a:t>
            </a:r>
            <a:r>
              <a:rPr kumimoji="0" lang="en-US" sz="1650" b="0" i="0" u="none" strike="noStrike" kern="1200" cap="none" spc="0" normalizeH="0" baseline="0" noProof="0" dirty="0">
                <a:ln>
                  <a:noFill/>
                </a:ln>
                <a:solidFill>
                  <a:srgbClr val="FF0000"/>
                </a:solidFill>
                <a:effectLst/>
                <a:uLnTx/>
                <a:uFillTx/>
                <a:latin typeface="Archivo Light"/>
                <a:ea typeface="SimSun" panose="02010600030101010101" pitchFamily="2" charset="-122"/>
                <a:cs typeface="Calibri" panose="020F0502020204030204" pitchFamily="34" charset="0"/>
              </a:rPr>
              <a:t>Considered but kept separate. </a:t>
            </a:r>
            <a:r>
              <a:rPr lang="en-US" sz="1650" dirty="0">
                <a:solidFill>
                  <a:srgbClr val="FF0000"/>
                </a:solidFill>
                <a:latin typeface="Archivo Light"/>
                <a:ea typeface="SimSun" panose="02010600030101010101" pitchFamily="2" charset="-122"/>
                <a:cs typeface="Calibri" panose="020F0502020204030204" pitchFamily="34" charset="0"/>
              </a:rPr>
              <a:t>Linkage referenced in the text.</a:t>
            </a:r>
            <a:endParaRPr kumimoji="0" lang="en-US" sz="1650" b="0" i="0" u="none" strike="noStrike" kern="1200" cap="none" spc="0" normalizeH="0" baseline="0" noProof="0" dirty="0">
              <a:ln>
                <a:noFill/>
              </a:ln>
              <a:solidFill>
                <a:srgbClr val="FF0000"/>
              </a:solidFill>
              <a:effectLst/>
              <a:uLnTx/>
              <a:uFillTx/>
              <a:latin typeface="Archivo Light"/>
              <a:ea typeface="DengXian" panose="02010600030101010101" pitchFamily="2" charset="-122"/>
              <a:cs typeface="Arial" panose="020B0604020202020204" pitchFamily="34" charset="0"/>
            </a:endParaRPr>
          </a:p>
          <a:p>
            <a:pPr marL="266700" marR="0" lvl="0" indent="-266700" algn="just" defTabSz="457200" rtl="0" eaLnBrk="1" fontAlgn="auto" latinLnBrk="0" hangingPunct="1">
              <a:lnSpc>
                <a:spcPct val="107000"/>
              </a:lnSpc>
              <a:spcBef>
                <a:spcPts val="0"/>
              </a:spcBef>
              <a:spcAft>
                <a:spcPts val="0"/>
              </a:spcAft>
              <a:buClrTx/>
              <a:buSzTx/>
              <a:buFontTx/>
              <a:buNone/>
              <a:tabLst/>
              <a:defRPr/>
            </a:pPr>
            <a:r>
              <a:rPr kumimoji="0" lang="en-US" sz="165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o)	Consider Section 3.9.1 Ranched species – source code R and identify guidelines for application of source code R for marine species; </a:t>
            </a:r>
            <a:r>
              <a:rPr kumimoji="0" lang="en-US" sz="1650" b="0" i="0" u="none" strike="noStrike" kern="1200" cap="none" spc="0" normalizeH="0" baseline="0" noProof="0" dirty="0">
                <a:ln>
                  <a:noFill/>
                </a:ln>
                <a:solidFill>
                  <a:srgbClr val="FF0000"/>
                </a:solidFill>
                <a:effectLst/>
                <a:uLnTx/>
                <a:uFillTx/>
                <a:latin typeface="Archivo Light"/>
                <a:ea typeface="SimSun" panose="02010600030101010101" pitchFamily="2" charset="-122"/>
                <a:cs typeface="Calibri" panose="020F0502020204030204" pitchFamily="34" charset="0"/>
              </a:rPr>
              <a:t>Addressed elsewhere.</a:t>
            </a:r>
            <a:endParaRPr kumimoji="0" lang="en-US" sz="1650" b="0" i="0" u="none" strike="noStrike" kern="1200" cap="none" spc="0" normalizeH="0" baseline="0" noProof="0" dirty="0">
              <a:ln>
                <a:noFill/>
              </a:ln>
              <a:solidFill>
                <a:srgbClr val="FF0000"/>
              </a:solidFill>
              <a:effectLst/>
              <a:uLnTx/>
              <a:uFillTx/>
              <a:latin typeface="Archivo Light"/>
              <a:ea typeface="DengXian" panose="02010600030101010101" pitchFamily="2" charset="-122"/>
              <a:cs typeface="Arial" panose="020B0604020202020204" pitchFamily="34" charset="0"/>
            </a:endParaRPr>
          </a:p>
          <a:p>
            <a:pPr marL="266700" marR="0" lvl="0" indent="-266700" algn="just" defTabSz="457200" rtl="0" eaLnBrk="1" fontAlgn="auto" latinLnBrk="0" hangingPunct="1">
              <a:lnSpc>
                <a:spcPct val="107000"/>
              </a:lnSpc>
              <a:spcBef>
                <a:spcPts val="0"/>
              </a:spcBef>
              <a:spcAft>
                <a:spcPts val="0"/>
              </a:spcAft>
              <a:buClrTx/>
              <a:buSzTx/>
              <a:buFontTx/>
              <a:buNone/>
              <a:tabLst/>
              <a:defRPr/>
            </a:pPr>
            <a:r>
              <a:rPr kumimoji="0" lang="en-US" sz="165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p)	Recommend three take-away lessons for SAs for each section of module 5; </a:t>
            </a:r>
            <a:r>
              <a:rPr kumimoji="0" lang="en-US" sz="1650" b="0" i="0" u="none" strike="noStrike" kern="1200" cap="none" spc="0" normalizeH="0" baseline="0" noProof="0" dirty="0">
                <a:ln>
                  <a:noFill/>
                </a:ln>
                <a:solidFill>
                  <a:srgbClr val="FF0000"/>
                </a:solidFill>
                <a:effectLst/>
                <a:uLnTx/>
                <a:uFillTx/>
                <a:latin typeface="Archivo Light"/>
                <a:ea typeface="SimSun" panose="02010600030101010101" pitchFamily="2" charset="-122"/>
                <a:cs typeface="Calibri" panose="020F0502020204030204" pitchFamily="34" charset="0"/>
              </a:rPr>
              <a:t>Could not extract three messages more important than others, uncertainty why three?</a:t>
            </a:r>
            <a:endParaRPr kumimoji="0" lang="en-US" sz="1650" b="0" i="0" u="none" strike="noStrike" kern="1200" cap="none" spc="0" normalizeH="0" baseline="0" noProof="0" dirty="0">
              <a:ln>
                <a:noFill/>
              </a:ln>
              <a:solidFill>
                <a:srgbClr val="FF0000"/>
              </a:solidFill>
              <a:effectLst/>
              <a:uLnTx/>
              <a:uFillTx/>
              <a:latin typeface="Archivo Light"/>
              <a:ea typeface="DengXian" panose="02010600030101010101" pitchFamily="2" charset="-122"/>
              <a:cs typeface="Arial" panose="020B0604020202020204" pitchFamily="34" charset="0"/>
            </a:endParaRPr>
          </a:p>
          <a:p>
            <a:pPr marL="266700" marR="0" lvl="0" indent="-266700" algn="just" defTabSz="457200" rtl="0" eaLnBrk="1" fontAlgn="auto" latinLnBrk="0" hangingPunct="1">
              <a:lnSpc>
                <a:spcPct val="107000"/>
              </a:lnSpc>
              <a:spcBef>
                <a:spcPts val="0"/>
              </a:spcBef>
              <a:spcAft>
                <a:spcPts val="0"/>
              </a:spcAft>
              <a:buClrTx/>
              <a:buSzTx/>
              <a:buFontTx/>
              <a:buAutoNum type="alphaLcParenR" startAt="17"/>
              <a:tabLst/>
              <a:defRPr/>
            </a:pPr>
            <a:r>
              <a:rPr kumimoji="0" lang="en-US" sz="165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Consider draft guidance on queen conch, if available; and </a:t>
            </a:r>
            <a:r>
              <a:rPr kumimoji="0" lang="en-US" sz="1650" b="0" i="0" u="none" strike="noStrike" kern="1200" cap="none" spc="0" normalizeH="0" baseline="0" noProof="0" dirty="0">
                <a:ln>
                  <a:noFill/>
                </a:ln>
                <a:solidFill>
                  <a:srgbClr val="FF0000"/>
                </a:solidFill>
                <a:effectLst/>
                <a:uLnTx/>
                <a:uFillTx/>
                <a:latin typeface="Archivo Light"/>
                <a:ea typeface="SimSun" panose="02010600030101010101" pitchFamily="2" charset="-122"/>
                <a:cs typeface="Calibri" panose="020F0502020204030204" pitchFamily="34" charset="0"/>
              </a:rPr>
              <a:t>Considered</a:t>
            </a:r>
            <a:endParaRPr kumimoji="0" lang="en-US" sz="1650" b="0" i="0" u="none" strike="noStrike" kern="1200" cap="none" spc="0" normalizeH="0" baseline="0" noProof="0" dirty="0">
              <a:ln>
                <a:noFill/>
              </a:ln>
              <a:solidFill>
                <a:srgbClr val="FF0000"/>
              </a:solidFill>
              <a:effectLst/>
              <a:uLnTx/>
              <a:uFillTx/>
              <a:latin typeface="Archivo Light"/>
              <a:ea typeface="DengXian" panose="02010600030101010101" pitchFamily="2" charset="-122"/>
              <a:cs typeface="Arial" panose="020B0604020202020204" pitchFamily="34" charset="0"/>
            </a:endParaRPr>
          </a:p>
          <a:p>
            <a:pPr marL="266700" marR="0" lvl="0" indent="-266700" algn="just" defTabSz="457200" rtl="0" eaLnBrk="1" fontAlgn="auto" latinLnBrk="0" hangingPunct="1">
              <a:lnSpc>
                <a:spcPct val="107000"/>
              </a:lnSpc>
              <a:spcBef>
                <a:spcPts val="0"/>
              </a:spcBef>
              <a:spcAft>
                <a:spcPts val="0"/>
              </a:spcAft>
              <a:buClrTx/>
              <a:buSzTx/>
              <a:buFontTx/>
              <a:buAutoNum type="alphaLcParenR" startAt="17"/>
              <a:tabLst/>
              <a:defRPr/>
            </a:pPr>
            <a:r>
              <a:rPr kumimoji="0" lang="en-US" sz="1650" b="0" i="0" u="none" strike="noStrike" kern="1200" cap="none" spc="0" normalizeH="0" baseline="0" noProof="0" dirty="0">
                <a:ln>
                  <a:noFill/>
                </a:ln>
                <a:solidFill>
                  <a:srgbClr val="1F497D"/>
                </a:solidFill>
                <a:effectLst/>
                <a:uLnTx/>
                <a:uFillTx/>
                <a:latin typeface="Archivo Light"/>
                <a:ea typeface="SimSun" panose="02010600030101010101" pitchFamily="2" charset="-122"/>
                <a:cs typeface="Calibri" panose="020F0502020204030204" pitchFamily="34" charset="0"/>
              </a:rPr>
              <a:t>Make other improvements to module 5, as appropriate. </a:t>
            </a:r>
            <a:r>
              <a:rPr kumimoji="0" lang="en-US" sz="1650" b="0" i="0" u="none" strike="noStrike" kern="1200" cap="none" spc="0" normalizeH="0" baseline="0" noProof="0" dirty="0">
                <a:ln>
                  <a:noFill/>
                </a:ln>
                <a:solidFill>
                  <a:srgbClr val="FF0000"/>
                </a:solidFill>
                <a:effectLst/>
                <a:uLnTx/>
                <a:uFillTx/>
                <a:latin typeface="Archivo Light"/>
                <a:ea typeface="SimSun" panose="02010600030101010101" pitchFamily="2" charset="-122"/>
                <a:cs typeface="Calibri" panose="020F0502020204030204" pitchFamily="34" charset="0"/>
              </a:rPr>
              <a:t>Undertaken, revised draft to be presented. </a:t>
            </a:r>
          </a:p>
          <a:p>
            <a:pPr marL="0" marR="0" lvl="0" indent="0" algn="just" defTabSz="457200" rtl="0" eaLnBrk="1" fontAlgn="auto" latinLnBrk="0" hangingPunct="1">
              <a:lnSpc>
                <a:spcPct val="107000"/>
              </a:lnSpc>
              <a:spcBef>
                <a:spcPts val="0"/>
              </a:spcBef>
              <a:spcAft>
                <a:spcPts val="0"/>
              </a:spcAft>
              <a:buClrTx/>
              <a:buSzTx/>
              <a:buFontTx/>
              <a:buNone/>
              <a:tabLst/>
              <a:defRPr/>
            </a:pPr>
            <a:endParaRPr kumimoji="0" lang="en-US" sz="1700" b="0" i="0" u="none" strike="noStrike" kern="1200" cap="none" spc="0" normalizeH="0" baseline="0" noProof="0" dirty="0">
              <a:ln>
                <a:noFill/>
              </a:ln>
              <a:solidFill>
                <a:srgbClr val="1F497D"/>
              </a:solidFill>
              <a:effectLst/>
              <a:uLnTx/>
              <a:uFillTx/>
              <a:latin typeface="Archivo Light"/>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2185737176"/>
      </p:ext>
    </p:extLst>
  </p:cSld>
  <p:clrMapOvr>
    <a:masterClrMapping/>
  </p:clrMapOvr>
</p:sld>
</file>

<file path=ppt/theme/theme1.xml><?xml version="1.0" encoding="utf-8"?>
<a:theme xmlns:a="http://schemas.openxmlformats.org/drawingml/2006/main" name="CITES-Theme-master-sub-slides">
  <a:themeElements>
    <a:clrScheme name="CITES_ORANG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onts-CITES-Theme">
      <a:majorFont>
        <a:latin typeface="Yanone Kaffeesatz SemiBold"/>
        <a:ea typeface=""/>
        <a:cs typeface=""/>
      </a:majorFont>
      <a:minorFont>
        <a:latin typeface="Archivo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ITES-ppt.template.potx" id="{24A89148-00A8-4834-8057-B32E35587EC9}" vid="{1C8B83C5-1FD6-40E7-8F6B-5B65FB0EE8F1}"/>
    </a:ext>
  </a:extLst>
</a:theme>
</file>

<file path=docProps/app.xml><?xml version="1.0" encoding="utf-8"?>
<Properties xmlns="http://schemas.openxmlformats.org/officeDocument/2006/extended-properties" xmlns:vt="http://schemas.openxmlformats.org/officeDocument/2006/docPropsVTypes">
  <TotalTime>122</TotalTime>
  <Words>936</Words>
  <Application>Microsoft Office PowerPoint</Application>
  <PresentationFormat>Widescreen</PresentationFormat>
  <Paragraphs>31</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Archivo</vt:lpstr>
      <vt:lpstr>Archivo Light</vt:lpstr>
      <vt:lpstr>Archivo SemiBold</vt:lpstr>
      <vt:lpstr>Arial</vt:lpstr>
      <vt:lpstr>Yanone Kaffeesatz</vt:lpstr>
      <vt:lpstr>CITES-Theme-master-sub-slides</vt:lpstr>
      <vt:lpstr>PowerPoint Presentation</vt:lpstr>
      <vt:lpstr>Module 5 mandate</vt:lpstr>
      <vt:lpstr>Module 5 mandate: (continued)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5 – plenary update</dc:title>
  <dc:creator>Jules McAlpine</dc:creator>
  <cp:lastModifiedBy>Jules McAlpine</cp:lastModifiedBy>
  <cp:revision>10</cp:revision>
  <dcterms:created xsi:type="dcterms:W3CDTF">2023-12-06T08:15:44Z</dcterms:created>
  <dcterms:modified xsi:type="dcterms:W3CDTF">2023-12-06T10:18:27Z</dcterms:modified>
</cp:coreProperties>
</file>