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nia Dhanda" userId="ee985241-323e-4d34-a80b-774566b618e5" providerId="ADAL" clId="{03B80A4E-4777-43A8-ADB3-43565155BAD7}"/>
    <pc:docChg chg="undo custSel modSld">
      <pc:chgData name="Sonia Dhanda" userId="ee985241-323e-4d34-a80b-774566b618e5" providerId="ADAL" clId="{03B80A4E-4777-43A8-ADB3-43565155BAD7}" dt="2023-12-06T19:17:01.066" v="56" actId="20577"/>
      <pc:docMkLst>
        <pc:docMk/>
      </pc:docMkLst>
      <pc:sldChg chg="modSp mod">
        <pc:chgData name="Sonia Dhanda" userId="ee985241-323e-4d34-a80b-774566b618e5" providerId="ADAL" clId="{03B80A4E-4777-43A8-ADB3-43565155BAD7}" dt="2023-12-06T19:17:01.066" v="56" actId="20577"/>
        <pc:sldMkLst>
          <pc:docMk/>
          <pc:sldMk cId="627123839" sldId="258"/>
        </pc:sldMkLst>
        <pc:spChg chg="mod">
          <ac:chgData name="Sonia Dhanda" userId="ee985241-323e-4d34-a80b-774566b618e5" providerId="ADAL" clId="{03B80A4E-4777-43A8-ADB3-43565155BAD7}" dt="2023-12-06T19:16:37.025" v="39" actId="1076"/>
          <ac:spMkLst>
            <pc:docMk/>
            <pc:sldMk cId="627123839" sldId="258"/>
            <ac:spMk id="2" creationId="{62EE65A3-5C5F-69AF-DE9B-756A3DDC0437}"/>
          </ac:spMkLst>
        </pc:spChg>
        <pc:spChg chg="mod">
          <ac:chgData name="Sonia Dhanda" userId="ee985241-323e-4d34-a80b-774566b618e5" providerId="ADAL" clId="{03B80A4E-4777-43A8-ADB3-43565155BAD7}" dt="2023-12-06T19:17:01.066" v="56" actId="20577"/>
          <ac:spMkLst>
            <pc:docMk/>
            <pc:sldMk cId="627123839" sldId="258"/>
            <ac:spMk id="3" creationId="{E1D0AB69-56C2-DFC0-1EE5-C0DB1752EA4A}"/>
          </ac:spMkLst>
        </pc:spChg>
      </pc:sldChg>
      <pc:sldChg chg="modSp mod">
        <pc:chgData name="Sonia Dhanda" userId="ee985241-323e-4d34-a80b-774566b618e5" providerId="ADAL" clId="{03B80A4E-4777-43A8-ADB3-43565155BAD7}" dt="2023-12-06T13:11:38.535" v="35" actId="20577"/>
        <pc:sldMkLst>
          <pc:docMk/>
          <pc:sldMk cId="674596464" sldId="259"/>
        </pc:sldMkLst>
        <pc:spChg chg="mod">
          <ac:chgData name="Sonia Dhanda" userId="ee985241-323e-4d34-a80b-774566b618e5" providerId="ADAL" clId="{03B80A4E-4777-43A8-ADB3-43565155BAD7}" dt="2023-12-06T13:11:38.535" v="35" actId="20577"/>
          <ac:spMkLst>
            <pc:docMk/>
            <pc:sldMk cId="674596464" sldId="259"/>
            <ac:spMk id="3" creationId="{E1D0AB69-56C2-DFC0-1EE5-C0DB1752EA4A}"/>
          </ac:spMkLst>
        </pc:spChg>
      </pc:sldChg>
      <pc:sldChg chg="modSp mod">
        <pc:chgData name="Sonia Dhanda" userId="ee985241-323e-4d34-a80b-774566b618e5" providerId="ADAL" clId="{03B80A4E-4777-43A8-ADB3-43565155BAD7}" dt="2023-12-06T10:48:51.574" v="7" actId="20577"/>
        <pc:sldMkLst>
          <pc:docMk/>
          <pc:sldMk cId="802999875" sldId="260"/>
        </pc:sldMkLst>
        <pc:spChg chg="mod">
          <ac:chgData name="Sonia Dhanda" userId="ee985241-323e-4d34-a80b-774566b618e5" providerId="ADAL" clId="{03B80A4E-4777-43A8-ADB3-43565155BAD7}" dt="2023-12-06T10:48:51.574" v="7" actId="20577"/>
          <ac:spMkLst>
            <pc:docMk/>
            <pc:sldMk cId="802999875" sldId="260"/>
            <ac:spMk id="4" creationId="{E8F9D20E-D558-9BEE-AE25-1ABF73C44D8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27B-B419-4E0A-2E1A-F686A75FDA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7443AFE-89A8-CF84-8EC7-67FD17AA5A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31850D1-EAFE-3B26-4DDE-A58D173F0C28}"/>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410DBD27-8E9E-AFD0-6C23-2636C22F6A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DAAE05-88DD-280D-1DA9-AFD25A497710}"/>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2908287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5450F-737C-10EC-3AF3-901E992377E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B90638A-BDD4-8222-A5A3-EE50C2E3F1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823A49-44B4-FFC4-3CBC-F04BB2C7310C}"/>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9DBF5CBC-B4BC-6CBA-CE0E-7590996CB5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1ABF72-3FF4-5713-470A-EFEB7BE597F9}"/>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1628827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5B3AB-6328-7B54-F3CC-172EBF4E61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6E72D6-8E18-9B4B-CCEB-0E79E9BBF6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C81CFE-4971-BCCC-FF03-F44C4F86DF1C}"/>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27B2BF25-AB22-0C91-FA36-9116572C02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C3BCCC-CE53-1987-9BAF-E101D5096F71}"/>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686485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76109-84AF-9B21-CA1C-DAC80DF2DB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DFCE1A-2093-378A-29C3-ED33C3B0A9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4DE155-EADB-73FD-AD72-A6ACC3A2D743}"/>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9A8CA1AA-6B69-6BBC-1434-629409B1EB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2BEECB-2154-F761-C551-9C5467AFB799}"/>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3655586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1BFB-89F4-0DE9-3B1F-E75E733A88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5099F33-FB7D-04B7-0136-20A0D5C8DA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7A6C79-71A8-E952-D7FE-B1C94854B604}"/>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8E0195A6-42BF-885E-BCD7-3E422FFDBC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86E1CA-66FB-F088-59DD-F2CE18017F14}"/>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1268600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EA526-CC0C-22D1-5AA4-711AC3628A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E9279B8-A759-3151-4EB2-D4C6FCD9F6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7B5FDA-355D-2664-FB6F-51A0B5F439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1C3620-1C9E-6AEE-F1E1-AA7E1DB9C77F}"/>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6" name="Footer Placeholder 5">
            <a:extLst>
              <a:ext uri="{FF2B5EF4-FFF2-40B4-BE49-F238E27FC236}">
                <a16:creationId xmlns:a16="http://schemas.microsoft.com/office/drawing/2014/main" id="{088EE2FF-1904-CFD9-6ACD-58A67E389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1BB760-A907-11C0-D6C9-BF8B4B50C3A4}"/>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2682871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B76D3-E1FD-6BA6-0882-B75BCC36F1B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D896DA-C6A2-AE00-42E7-81A2E9B405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0FD36A-E935-4DFF-F68D-53E29072B0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B8B6DF3-E4BD-8A83-9EF5-2919C4AAD9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7261D2-78A9-7B18-8C50-00D3E01A63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078DAB-DD87-BB49-9715-465AA247A3D7}"/>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8" name="Footer Placeholder 7">
            <a:extLst>
              <a:ext uri="{FF2B5EF4-FFF2-40B4-BE49-F238E27FC236}">
                <a16:creationId xmlns:a16="http://schemas.microsoft.com/office/drawing/2014/main" id="{DEDD4490-1284-3CBD-FCBF-97C8CB870B3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01AACB-F0FB-0209-DE5E-58EC85BEF57C}"/>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3966088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AB2B0-F4B0-C8C9-EC45-08C8F3F2C19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1B2678C-50AB-6E4F-D114-2AE5636315B7}"/>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4" name="Footer Placeholder 3">
            <a:extLst>
              <a:ext uri="{FF2B5EF4-FFF2-40B4-BE49-F238E27FC236}">
                <a16:creationId xmlns:a16="http://schemas.microsoft.com/office/drawing/2014/main" id="{9D958411-BBF6-97A6-4CEA-672686111DC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6058615-12FA-D0FC-37FB-39EDC463D7BD}"/>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2113826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72930A-E136-83B1-6340-592438AB054A}"/>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3" name="Footer Placeholder 2">
            <a:extLst>
              <a:ext uri="{FF2B5EF4-FFF2-40B4-BE49-F238E27FC236}">
                <a16:creationId xmlns:a16="http://schemas.microsoft.com/office/drawing/2014/main" id="{FF0C7CEE-1F7B-3435-EA9C-E71FE53111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DB99C9-402A-8836-FA1C-059FBBF9EB69}"/>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3129978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58B6-66D7-1992-8DAD-E27640EFE2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B4ED78A-321D-123E-B056-1415C37401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3A5E097-1147-6804-C97E-ED39424BD3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E44344-4185-C443-1E10-FCD6DA6AE82A}"/>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6" name="Footer Placeholder 5">
            <a:extLst>
              <a:ext uri="{FF2B5EF4-FFF2-40B4-BE49-F238E27FC236}">
                <a16:creationId xmlns:a16="http://schemas.microsoft.com/office/drawing/2014/main" id="{B919D844-4471-6AF2-D9DB-FCC527D501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4ED05A-3942-5D39-732A-6554C90126D3}"/>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1127168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5149A-FFA4-895C-B008-FBB78B7BF4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9840C3B-1F9B-09E1-612F-8DA98835B4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5D589C2-70D4-BB41-DAD2-2A248C992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98440E-6058-45DF-9DBE-FA4DB062A9FE}"/>
              </a:ext>
            </a:extLst>
          </p:cNvPr>
          <p:cNvSpPr>
            <a:spLocks noGrp="1"/>
          </p:cNvSpPr>
          <p:nvPr>
            <p:ph type="dt" sz="half" idx="10"/>
          </p:nvPr>
        </p:nvSpPr>
        <p:spPr/>
        <p:txBody>
          <a:bodyPr/>
          <a:lstStyle/>
          <a:p>
            <a:fld id="{06BAA826-C622-44CE-9C58-A107CDE8B2EA}" type="datetimeFigureOut">
              <a:rPr lang="en-GB" smtClean="0"/>
              <a:t>06/12/2023</a:t>
            </a:fld>
            <a:endParaRPr lang="en-GB"/>
          </a:p>
        </p:txBody>
      </p:sp>
      <p:sp>
        <p:nvSpPr>
          <p:cNvPr id="6" name="Footer Placeholder 5">
            <a:extLst>
              <a:ext uri="{FF2B5EF4-FFF2-40B4-BE49-F238E27FC236}">
                <a16:creationId xmlns:a16="http://schemas.microsoft.com/office/drawing/2014/main" id="{8F882BF1-0EE7-2FB1-CE6F-1A2DCDCE9C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4F39F3-E9A2-47C8-6E6E-6561A8F3A246}"/>
              </a:ext>
            </a:extLst>
          </p:cNvPr>
          <p:cNvSpPr>
            <a:spLocks noGrp="1"/>
          </p:cNvSpPr>
          <p:nvPr>
            <p:ph type="sldNum" sz="quarter" idx="12"/>
          </p:nvPr>
        </p:nvSpPr>
        <p:spPr/>
        <p:txBody>
          <a:bodyPr/>
          <a:lstStyle/>
          <a:p>
            <a:fld id="{D4D76E19-85FA-4FAF-B57B-4263497DCFC9}" type="slidenum">
              <a:rPr lang="en-GB" smtClean="0"/>
              <a:t>‹#›</a:t>
            </a:fld>
            <a:endParaRPr lang="en-GB"/>
          </a:p>
        </p:txBody>
      </p:sp>
    </p:spTree>
    <p:extLst>
      <p:ext uri="{BB962C8B-B14F-4D97-AF65-F5344CB8AC3E}">
        <p14:creationId xmlns:p14="http://schemas.microsoft.com/office/powerpoint/2010/main" val="403083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550C57-4BD1-71D4-F615-D6A3AE32C3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4306DE6-CD98-F884-BAC0-1E0298EFBE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D7B941-6DC0-4829-A7EF-5F311E7D83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BAA826-C622-44CE-9C58-A107CDE8B2EA}" type="datetimeFigureOut">
              <a:rPr lang="en-GB" smtClean="0"/>
              <a:t>06/12/2023</a:t>
            </a:fld>
            <a:endParaRPr lang="en-GB"/>
          </a:p>
        </p:txBody>
      </p:sp>
      <p:sp>
        <p:nvSpPr>
          <p:cNvPr id="5" name="Footer Placeholder 4">
            <a:extLst>
              <a:ext uri="{FF2B5EF4-FFF2-40B4-BE49-F238E27FC236}">
                <a16:creationId xmlns:a16="http://schemas.microsoft.com/office/drawing/2014/main" id="{90F0FEC0-F8BE-859C-7A47-EBBCC90D9A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96B6BF5-C9F4-A858-0C07-AB78E743A7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D76E19-85FA-4FAF-B57B-4263497DCFC9}" type="slidenum">
              <a:rPr lang="en-GB" smtClean="0"/>
              <a:t>‹#›</a:t>
            </a:fld>
            <a:endParaRPr lang="en-GB"/>
          </a:p>
        </p:txBody>
      </p:sp>
    </p:spTree>
    <p:extLst>
      <p:ext uri="{BB962C8B-B14F-4D97-AF65-F5344CB8AC3E}">
        <p14:creationId xmlns:p14="http://schemas.microsoft.com/office/powerpoint/2010/main" val="102780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96E2CC2-199D-2E67-7187-A6D1977A6C96}"/>
              </a:ext>
            </a:extLst>
          </p:cNvPr>
          <p:cNvGraphicFramePr>
            <a:graphicFrameLocks noGrp="1"/>
          </p:cNvGraphicFramePr>
          <p:nvPr>
            <p:extLst>
              <p:ext uri="{D42A27DB-BD31-4B8C-83A1-F6EECF244321}">
                <p14:modId xmlns:p14="http://schemas.microsoft.com/office/powerpoint/2010/main" val="4105220021"/>
              </p:ext>
            </p:extLst>
          </p:nvPr>
        </p:nvGraphicFramePr>
        <p:xfrm>
          <a:off x="981074" y="1433514"/>
          <a:ext cx="9858375" cy="5030969"/>
        </p:xfrm>
        <a:graphic>
          <a:graphicData uri="http://schemas.openxmlformats.org/drawingml/2006/table">
            <a:tbl>
              <a:tblPr firstRow="1" bandRow="1">
                <a:tableStyleId>{5C22544A-7EE6-4342-B048-85BDC9FD1C3A}</a:tableStyleId>
              </a:tblPr>
              <a:tblGrid>
                <a:gridCol w="2005801">
                  <a:extLst>
                    <a:ext uri="{9D8B030D-6E8A-4147-A177-3AD203B41FA5}">
                      <a16:colId xmlns:a16="http://schemas.microsoft.com/office/drawing/2014/main" val="350225081"/>
                    </a:ext>
                  </a:extLst>
                </a:gridCol>
                <a:gridCol w="7852574">
                  <a:extLst>
                    <a:ext uri="{9D8B030D-6E8A-4147-A177-3AD203B41FA5}">
                      <a16:colId xmlns:a16="http://schemas.microsoft.com/office/drawing/2014/main" val="699492791"/>
                    </a:ext>
                  </a:extLst>
                </a:gridCol>
              </a:tblGrid>
              <a:tr h="422391">
                <a:tc>
                  <a:txBody>
                    <a:bodyPr/>
                    <a:lstStyle/>
                    <a:p>
                      <a:r>
                        <a:rPr lang="en-GB" dirty="0"/>
                        <a:t>Mandate item</a:t>
                      </a:r>
                    </a:p>
                  </a:txBody>
                  <a:tcPr/>
                </a:tc>
                <a:tc>
                  <a:txBody>
                    <a:bodyPr/>
                    <a:lstStyle/>
                    <a:p>
                      <a:r>
                        <a:rPr lang="en-GB" dirty="0"/>
                        <a:t>Progress</a:t>
                      </a:r>
                    </a:p>
                  </a:txBody>
                  <a:tcPr/>
                </a:tc>
                <a:extLst>
                  <a:ext uri="{0D108BD9-81ED-4DB2-BD59-A6C34878D82A}">
                    <a16:rowId xmlns:a16="http://schemas.microsoft.com/office/drawing/2014/main" val="3983331260"/>
                  </a:ext>
                </a:extLst>
              </a:tr>
              <a:tr h="7940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dk1"/>
                          </a:solidFill>
                          <a:effectLst/>
                          <a:latin typeface="+mn-lt"/>
                          <a:ea typeface="+mn-ea"/>
                          <a:cs typeface="+mn-cs"/>
                        </a:rPr>
                        <a:t>1a</a:t>
                      </a:r>
                      <a:endParaRPr lang="en-GB" dirty="0"/>
                    </a:p>
                  </a:txBody>
                  <a:tcPr/>
                </a:tc>
                <a:tc>
                  <a:txBody>
                    <a:bodyPr/>
                    <a:lstStyle/>
                    <a:p>
                      <a:r>
                        <a:rPr lang="en-GB" dirty="0"/>
                        <a:t>Guidance incorporated as texts boxes into the guidance; International Society for Ethnobiology’s Code of Ethics, CBD </a:t>
                      </a:r>
                      <a:r>
                        <a:rPr lang="en-GB" dirty="0" err="1"/>
                        <a:t>Mo’otz</a:t>
                      </a:r>
                      <a:r>
                        <a:rPr lang="en-GB" dirty="0"/>
                        <a:t> </a:t>
                      </a:r>
                      <a:r>
                        <a:rPr lang="en-GB" dirty="0" err="1"/>
                        <a:t>Kuxtal</a:t>
                      </a:r>
                      <a:r>
                        <a:rPr lang="en-GB" dirty="0"/>
                        <a:t> Voluntary Guidelines</a:t>
                      </a:r>
                    </a:p>
                  </a:txBody>
                  <a:tcPr/>
                </a:tc>
                <a:extLst>
                  <a:ext uri="{0D108BD9-81ED-4DB2-BD59-A6C34878D82A}">
                    <a16:rowId xmlns:a16="http://schemas.microsoft.com/office/drawing/2014/main" val="602427104"/>
                  </a:ext>
                </a:extLst>
              </a:tr>
              <a:tr h="555851">
                <a:tc>
                  <a:txBody>
                    <a:bodyPr/>
                    <a:lstStyle/>
                    <a:p>
                      <a:r>
                        <a:rPr lang="en-GB" dirty="0"/>
                        <a:t>1b.</a:t>
                      </a:r>
                    </a:p>
                  </a:txBody>
                  <a:tcPr/>
                </a:tc>
                <a:tc>
                  <a:txBody>
                    <a:bodyPr/>
                    <a:lstStyle/>
                    <a:p>
                      <a:r>
                        <a:rPr lang="en-GB" dirty="0"/>
                        <a:t>Agreed guidance was sufficient </a:t>
                      </a:r>
                      <a:r>
                        <a:rPr lang="en-GB" dirty="0" err="1"/>
                        <a:t>i.e</a:t>
                      </a:r>
                      <a:r>
                        <a:rPr lang="en-GB" dirty="0"/>
                        <a:t> </a:t>
                      </a:r>
                      <a:r>
                        <a:rPr lang="en-GB" sz="1800" kern="1200" dirty="0">
                          <a:solidFill>
                            <a:schemeClr val="dk1"/>
                          </a:solidFill>
                          <a:effectLst/>
                          <a:latin typeface="+mn-lt"/>
                          <a:ea typeface="+mn-ea"/>
                          <a:cs typeface="+mn-cs"/>
                        </a:rPr>
                        <a:t>How can differences between local and traditional knowledge and western science be resolved.</a:t>
                      </a:r>
                      <a:endParaRPr lang="en-GB" dirty="0"/>
                    </a:p>
                  </a:txBody>
                  <a:tcPr/>
                </a:tc>
                <a:extLst>
                  <a:ext uri="{0D108BD9-81ED-4DB2-BD59-A6C34878D82A}">
                    <a16:rowId xmlns:a16="http://schemas.microsoft.com/office/drawing/2014/main" val="825942850"/>
                  </a:ext>
                </a:extLst>
              </a:tr>
              <a:tr h="422391">
                <a:tc>
                  <a:txBody>
                    <a:bodyPr/>
                    <a:lstStyle/>
                    <a:p>
                      <a:r>
                        <a:rPr lang="en-GB" dirty="0"/>
                        <a:t>1c.</a:t>
                      </a:r>
                    </a:p>
                  </a:txBody>
                  <a:tcPr/>
                </a:tc>
                <a:tc>
                  <a:txBody>
                    <a:bodyPr/>
                    <a:lstStyle/>
                    <a:p>
                      <a:r>
                        <a:rPr lang="en-GB" dirty="0"/>
                        <a:t>Example of reliability index included into guidance.</a:t>
                      </a:r>
                    </a:p>
                  </a:txBody>
                  <a:tcPr/>
                </a:tc>
                <a:extLst>
                  <a:ext uri="{0D108BD9-81ED-4DB2-BD59-A6C34878D82A}">
                    <a16:rowId xmlns:a16="http://schemas.microsoft.com/office/drawing/2014/main" val="3631814735"/>
                  </a:ext>
                </a:extLst>
              </a:tr>
              <a:tr h="422391">
                <a:tc>
                  <a:txBody>
                    <a:bodyPr/>
                    <a:lstStyle/>
                    <a:p>
                      <a:r>
                        <a:rPr lang="en-GB" dirty="0"/>
                        <a:t>1d.</a:t>
                      </a:r>
                    </a:p>
                  </a:txBody>
                  <a:tcPr/>
                </a:tc>
                <a:tc>
                  <a:txBody>
                    <a:bodyPr/>
                    <a:lstStyle/>
                    <a:p>
                      <a:r>
                        <a:rPr lang="en-GB" dirty="0"/>
                        <a:t>Section of role of CITES SA expanded.</a:t>
                      </a:r>
                    </a:p>
                  </a:txBody>
                  <a:tcPr/>
                </a:tc>
                <a:extLst>
                  <a:ext uri="{0D108BD9-81ED-4DB2-BD59-A6C34878D82A}">
                    <a16:rowId xmlns:a16="http://schemas.microsoft.com/office/drawing/2014/main" val="3897144371"/>
                  </a:ext>
                </a:extLst>
              </a:tr>
              <a:tr h="555851">
                <a:tc>
                  <a:txBody>
                    <a:bodyPr/>
                    <a:lstStyle/>
                    <a:p>
                      <a:r>
                        <a:rPr lang="en-GB" dirty="0"/>
                        <a:t>1e.</a:t>
                      </a:r>
                    </a:p>
                  </a:txBody>
                  <a:tcPr/>
                </a:tc>
                <a:tc>
                  <a:txBody>
                    <a:bodyPr/>
                    <a:lstStyle/>
                    <a:p>
                      <a:r>
                        <a:rPr lang="en-GB" dirty="0"/>
                        <a:t>Table 2 on how local and traditional knowledge can be used in NDFS – work in progress</a:t>
                      </a:r>
                    </a:p>
                  </a:txBody>
                  <a:tcPr/>
                </a:tc>
                <a:extLst>
                  <a:ext uri="{0D108BD9-81ED-4DB2-BD59-A6C34878D82A}">
                    <a16:rowId xmlns:a16="http://schemas.microsoft.com/office/drawing/2014/main" val="4021389473"/>
                  </a:ext>
                </a:extLst>
              </a:tr>
              <a:tr h="422391">
                <a:tc>
                  <a:txBody>
                    <a:bodyPr/>
                    <a:lstStyle/>
                    <a:p>
                      <a:r>
                        <a:rPr lang="en-GB" dirty="0"/>
                        <a:t>1f.</a:t>
                      </a:r>
                    </a:p>
                  </a:txBody>
                  <a:tcPr/>
                </a:tc>
                <a:tc>
                  <a:txBody>
                    <a:bodyPr/>
                    <a:lstStyle/>
                    <a:p>
                      <a:r>
                        <a:rPr lang="en-GB" dirty="0"/>
                        <a:t>Summary and conclusion – work in progress</a:t>
                      </a:r>
                    </a:p>
                  </a:txBody>
                  <a:tcPr/>
                </a:tc>
                <a:extLst>
                  <a:ext uri="{0D108BD9-81ED-4DB2-BD59-A6C34878D82A}">
                    <a16:rowId xmlns:a16="http://schemas.microsoft.com/office/drawing/2014/main" val="3173710207"/>
                  </a:ext>
                </a:extLst>
              </a:tr>
              <a:tr h="422391">
                <a:tc>
                  <a:txBody>
                    <a:bodyPr/>
                    <a:lstStyle/>
                    <a:p>
                      <a:r>
                        <a:rPr lang="en-GB" dirty="0"/>
                        <a:t>1g.</a:t>
                      </a:r>
                    </a:p>
                  </a:txBody>
                  <a:tcPr/>
                </a:tc>
                <a:tc>
                  <a:txBody>
                    <a:bodyPr/>
                    <a:lstStyle/>
                    <a:p>
                      <a:r>
                        <a:rPr lang="en-GB" dirty="0"/>
                        <a:t>Case studies to be selected and discussed tomorrow.</a:t>
                      </a:r>
                    </a:p>
                  </a:txBody>
                  <a:tcPr/>
                </a:tc>
                <a:extLst>
                  <a:ext uri="{0D108BD9-81ED-4DB2-BD59-A6C34878D82A}">
                    <a16:rowId xmlns:a16="http://schemas.microsoft.com/office/drawing/2014/main" val="4181224976"/>
                  </a:ext>
                </a:extLst>
              </a:tr>
              <a:tr h="422391">
                <a:tc>
                  <a:txBody>
                    <a:bodyPr/>
                    <a:lstStyle/>
                    <a:p>
                      <a:r>
                        <a:rPr lang="en-GB" dirty="0"/>
                        <a:t>1h.</a:t>
                      </a:r>
                    </a:p>
                  </a:txBody>
                  <a:tcPr/>
                </a:tc>
                <a:tc>
                  <a:txBody>
                    <a:bodyPr/>
                    <a:lstStyle/>
                    <a:p>
                      <a:r>
                        <a:rPr lang="en-GB" dirty="0"/>
                        <a:t>Take away lessons almost complete.</a:t>
                      </a:r>
                    </a:p>
                  </a:txBody>
                  <a:tcPr/>
                </a:tc>
                <a:extLst>
                  <a:ext uri="{0D108BD9-81ED-4DB2-BD59-A6C34878D82A}">
                    <a16:rowId xmlns:a16="http://schemas.microsoft.com/office/drawing/2014/main" val="2381760515"/>
                  </a:ext>
                </a:extLst>
              </a:tr>
              <a:tr h="422391">
                <a:tc>
                  <a:txBody>
                    <a:bodyPr/>
                    <a:lstStyle/>
                    <a:p>
                      <a:r>
                        <a:rPr lang="en-GB" dirty="0"/>
                        <a:t>1i.</a:t>
                      </a:r>
                    </a:p>
                  </a:txBody>
                  <a:tcPr/>
                </a:tc>
                <a:tc>
                  <a:txBody>
                    <a:bodyPr/>
                    <a:lstStyle/>
                    <a:p>
                      <a:r>
                        <a:rPr lang="en-GB" dirty="0"/>
                        <a:t>Improvements to language, structure and flow made.</a:t>
                      </a:r>
                    </a:p>
                  </a:txBody>
                  <a:tcPr/>
                </a:tc>
                <a:extLst>
                  <a:ext uri="{0D108BD9-81ED-4DB2-BD59-A6C34878D82A}">
                    <a16:rowId xmlns:a16="http://schemas.microsoft.com/office/drawing/2014/main" val="2926900941"/>
                  </a:ext>
                </a:extLst>
              </a:tr>
            </a:tbl>
          </a:graphicData>
        </a:graphic>
      </p:graphicFrame>
      <p:sp>
        <p:nvSpPr>
          <p:cNvPr id="5" name="Title 4">
            <a:extLst>
              <a:ext uri="{FF2B5EF4-FFF2-40B4-BE49-F238E27FC236}">
                <a16:creationId xmlns:a16="http://schemas.microsoft.com/office/drawing/2014/main" id="{CB9AC4D4-AE64-87C2-F1B7-FFB2F9B739CC}"/>
              </a:ext>
            </a:extLst>
          </p:cNvPr>
          <p:cNvSpPr>
            <a:spLocks noGrp="1"/>
          </p:cNvSpPr>
          <p:nvPr>
            <p:ph type="title"/>
          </p:nvPr>
        </p:nvSpPr>
        <p:spPr/>
        <p:txBody>
          <a:bodyPr/>
          <a:lstStyle/>
          <a:p>
            <a:r>
              <a:rPr lang="en-GB" dirty="0"/>
              <a:t>Module 3 – mandate progress</a:t>
            </a:r>
          </a:p>
        </p:txBody>
      </p:sp>
    </p:spTree>
    <p:extLst>
      <p:ext uri="{BB962C8B-B14F-4D97-AF65-F5344CB8AC3E}">
        <p14:creationId xmlns:p14="http://schemas.microsoft.com/office/powerpoint/2010/main" val="956543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E65A3-5C5F-69AF-DE9B-756A3DDC0437}"/>
              </a:ext>
            </a:extLst>
          </p:cNvPr>
          <p:cNvSpPr>
            <a:spLocks noGrp="1"/>
          </p:cNvSpPr>
          <p:nvPr>
            <p:ph type="title"/>
          </p:nvPr>
        </p:nvSpPr>
        <p:spPr/>
        <p:txBody>
          <a:bodyPr/>
          <a:lstStyle/>
          <a:p>
            <a:r>
              <a:rPr lang="en-GB" dirty="0"/>
              <a:t>Take away lessons – current status</a:t>
            </a:r>
          </a:p>
        </p:txBody>
      </p:sp>
      <p:sp>
        <p:nvSpPr>
          <p:cNvPr id="3" name="TextBox 2">
            <a:extLst>
              <a:ext uri="{FF2B5EF4-FFF2-40B4-BE49-F238E27FC236}">
                <a16:creationId xmlns:a16="http://schemas.microsoft.com/office/drawing/2014/main" id="{E1D0AB69-56C2-DFC0-1EE5-C0DB1752EA4A}"/>
              </a:ext>
            </a:extLst>
          </p:cNvPr>
          <p:cNvSpPr txBox="1"/>
          <p:nvPr/>
        </p:nvSpPr>
        <p:spPr>
          <a:xfrm>
            <a:off x="838200" y="1690688"/>
            <a:ext cx="10715625" cy="5078313"/>
          </a:xfrm>
          <a:prstGeom prst="rect">
            <a:avLst/>
          </a:prstGeom>
          <a:noFill/>
        </p:spPr>
        <p:txBody>
          <a:bodyPr wrap="square" rtlCol="0">
            <a:spAutoFit/>
          </a:bodyPr>
          <a:lstStyle/>
          <a:p>
            <a:pPr marL="342900" indent="-342900">
              <a:buFont typeface="+mj-lt"/>
              <a:buAutoNum type="arabicPeriod"/>
            </a:pPr>
            <a:r>
              <a:rPr lang="en-GB" sz="1800" kern="100" dirty="0">
                <a:effectLst/>
                <a:latin typeface="Calibri" panose="020F0502020204030204" pitchFamily="34" charset="0"/>
                <a:ea typeface="Calibri" panose="020F0502020204030204" pitchFamily="34" charset="0"/>
                <a:cs typeface="Arial" panose="020B0604020202020204" pitchFamily="34" charset="0"/>
              </a:rPr>
              <a:t>The Scientific Authority is responsible for making the NDF but can enter into collaborations or consult with a wide range of stakeholders to collect and compile the best available  information that may include local and traditional knowledge  - it is not directly responsible for collecting this information.</a:t>
            </a:r>
          </a:p>
          <a:p>
            <a:pPr marL="342900" indent="-342900">
              <a:buFont typeface="+mj-lt"/>
              <a:buAutoNum type="arabicPeriod"/>
            </a:pPr>
            <a:endParaRPr lang="en-GB" sz="1800"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buFont typeface="+mj-lt"/>
              <a:buAutoNum type="arabicPeriod"/>
            </a:pPr>
            <a:r>
              <a:rPr lang="en-GB" sz="1800" dirty="0">
                <a:solidFill>
                  <a:srgbClr val="000000"/>
                </a:solidFill>
                <a:effectLst/>
                <a:latin typeface="Archivo"/>
                <a:ea typeface="Times New Roman" panose="02020603050405020304" pitchFamily="18" charset="0"/>
                <a:cs typeface="Calibri" panose="020F0502020204030204" pitchFamily="34" charset="0"/>
              </a:rPr>
              <a:t>A working definition for local and traditional knowledge in CITES Decision 18.300  describes it as </a:t>
            </a:r>
            <a:r>
              <a:rPr lang="en-GB" sz="1800" i="1" dirty="0">
                <a:solidFill>
                  <a:srgbClr val="000000"/>
                </a:solidFill>
                <a:effectLst/>
                <a:latin typeface="Archivo"/>
                <a:ea typeface="Times New Roman" panose="02020603050405020304" pitchFamily="18" charset="0"/>
                <a:cs typeface="Calibri" panose="020F0502020204030204" pitchFamily="34" charset="0"/>
              </a:rPr>
              <a:t>knowledge that local stakeholders or communities have about the populations of locally occurring species, through their own experience, observation or experimentation, or through non-formal and non-scientific knowledge transfer from other local stakeholders or community members.</a:t>
            </a:r>
          </a:p>
          <a:p>
            <a:pPr marL="342900" indent="-342900">
              <a:buFont typeface="+mj-lt"/>
              <a:buAutoNum type="arabicPeriod"/>
            </a:pPr>
            <a:endParaRPr lang="en-GB" i="1" dirty="0">
              <a:latin typeface="Times New Roman" panose="02020603050405020304" pitchFamily="18" charset="0"/>
              <a:ea typeface="Times New Roman" panose="02020603050405020304" pitchFamily="18" charset="0"/>
            </a:endParaRPr>
          </a:p>
          <a:p>
            <a:pPr marL="342900" indent="-342900">
              <a:buFont typeface="+mj-lt"/>
              <a:buAutoNum type="arabicPeriod"/>
            </a:pPr>
            <a:r>
              <a:rPr lang="en-GB" sz="1800" kern="0" dirty="0">
                <a:solidFill>
                  <a:srgbClr val="000000"/>
                </a:solidFill>
                <a:effectLst/>
                <a:latin typeface="Archivo"/>
                <a:ea typeface="Arial" panose="020B0604020202020204" pitchFamily="34" charset="0"/>
                <a:cs typeface="Calibri" panose="020F0502020204030204" pitchFamily="34" charset="0"/>
              </a:rPr>
              <a:t>Local and traditional knowledge is diverse and comes in many forms (written, spoken, drawn etc) and from many sources including Indigenous peoples; non-Indigenous local communities; practitioners including harvesters, hunters, fishers, collectors; local scholars and researchers.</a:t>
            </a:r>
          </a:p>
          <a:p>
            <a:pPr marL="342900" indent="-342900">
              <a:buFont typeface="+mj-lt"/>
              <a:buAutoNum type="arabicPeriod"/>
            </a:pPr>
            <a:endParaRPr lang="en-GB" sz="1800" kern="0" dirty="0">
              <a:solidFill>
                <a:srgbClr val="000000"/>
              </a:solidFill>
              <a:effectLst/>
              <a:latin typeface="Archivo"/>
              <a:ea typeface="Arial" panose="020B0604020202020204" pitchFamily="34" charset="0"/>
              <a:cs typeface="Calibri" panose="020F0502020204030204" pitchFamily="34" charset="0"/>
            </a:endParaRPr>
          </a:p>
          <a:p>
            <a:pPr marL="342900" indent="-342900">
              <a:buFont typeface="+mj-lt"/>
              <a:buAutoNum type="arabicPeriod"/>
            </a:pPr>
            <a:r>
              <a:rPr lang="en-GB" sz="1800" kern="100" dirty="0">
                <a:solidFill>
                  <a:srgbClr val="212121"/>
                </a:solidFill>
                <a:effectLst/>
                <a:latin typeface="Archivo"/>
                <a:ea typeface="Calibri" panose="020F0502020204030204" pitchFamily="34" charset="0"/>
                <a:cs typeface="Calibri" panose="020F0502020204030204" pitchFamily="34" charset="0"/>
              </a:rPr>
              <a:t>Local and traditional knowledge can complement scientific knowledge and may help  increase the validity and legitimacy of conservation actions and its use signals respect and acknowledgement of the role of local stakeholders.</a:t>
            </a:r>
            <a:endParaRPr lang="en-GB" kern="0" dirty="0">
              <a:solidFill>
                <a:srgbClr val="000000"/>
              </a:solidFill>
              <a:latin typeface="Archivo"/>
              <a:ea typeface="Calibri" panose="020F0502020204030204" pitchFamily="34" charset="0"/>
              <a:cs typeface="Calibri" panose="020F0502020204030204" pitchFamily="34" charset="0"/>
            </a:endParaRPr>
          </a:p>
          <a:p>
            <a:pPr marL="342900" indent="-342900">
              <a:buFont typeface="+mj-lt"/>
              <a:buAutoNum type="arabicPeriod"/>
            </a:pPr>
            <a:endParaRPr lang="en-GB" sz="1800"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buFont typeface="+mj-lt"/>
              <a:buAutoNum type="arabicPeriod"/>
            </a:pPr>
            <a:endParaRPr lang="en-GB" dirty="0"/>
          </a:p>
        </p:txBody>
      </p:sp>
    </p:spTree>
    <p:extLst>
      <p:ext uri="{BB962C8B-B14F-4D97-AF65-F5344CB8AC3E}">
        <p14:creationId xmlns:p14="http://schemas.microsoft.com/office/powerpoint/2010/main" val="62712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E65A3-5C5F-69AF-DE9B-756A3DDC0437}"/>
              </a:ext>
            </a:extLst>
          </p:cNvPr>
          <p:cNvSpPr>
            <a:spLocks noGrp="1"/>
          </p:cNvSpPr>
          <p:nvPr>
            <p:ph type="title"/>
          </p:nvPr>
        </p:nvSpPr>
        <p:spPr/>
        <p:txBody>
          <a:bodyPr/>
          <a:lstStyle/>
          <a:p>
            <a:r>
              <a:rPr lang="en-GB" dirty="0"/>
              <a:t>Take away lessons – current status</a:t>
            </a:r>
          </a:p>
        </p:txBody>
      </p:sp>
      <p:sp>
        <p:nvSpPr>
          <p:cNvPr id="3" name="TextBox 2">
            <a:extLst>
              <a:ext uri="{FF2B5EF4-FFF2-40B4-BE49-F238E27FC236}">
                <a16:creationId xmlns:a16="http://schemas.microsoft.com/office/drawing/2014/main" id="{E1D0AB69-56C2-DFC0-1EE5-C0DB1752EA4A}"/>
              </a:ext>
            </a:extLst>
          </p:cNvPr>
          <p:cNvSpPr txBox="1"/>
          <p:nvPr/>
        </p:nvSpPr>
        <p:spPr>
          <a:xfrm>
            <a:off x="838200" y="1690688"/>
            <a:ext cx="10715625" cy="5718745"/>
          </a:xfrm>
          <a:prstGeom prst="rect">
            <a:avLst/>
          </a:prstGeom>
          <a:noFill/>
        </p:spPr>
        <p:txBody>
          <a:bodyPr wrap="square" rtlCol="0">
            <a:spAutoFit/>
          </a:bodyPr>
          <a:lstStyle/>
          <a:p>
            <a:pPr marL="342900" indent="-342900" algn="just">
              <a:lnSpc>
                <a:spcPct val="107000"/>
              </a:lnSpc>
              <a:spcAft>
                <a:spcPts val="1200"/>
              </a:spcAft>
              <a:buFont typeface="+mj-lt"/>
              <a:buAutoNum type="arabicPeriod" startAt="6"/>
            </a:pPr>
            <a:r>
              <a:rPr lang="en-GB" sz="1800" kern="100" dirty="0">
                <a:effectLst/>
                <a:latin typeface="Archivo"/>
                <a:ea typeface="Calibri" panose="020F0502020204030204" pitchFamily="34" charset="0"/>
                <a:cs typeface="Calibri" panose="020F0502020204030204" pitchFamily="34" charset="0"/>
              </a:rPr>
              <a:t>There are many different approaches to participatory monitoring, with varying levels of local participation from externally driven with local people only involved as data collectors  to approaches where the whole monitoring process is carried out by local stakeholders with no direct involvement of external agencies.</a:t>
            </a:r>
          </a:p>
          <a:p>
            <a:pPr marL="342900" indent="-342900" algn="just">
              <a:lnSpc>
                <a:spcPct val="107000"/>
              </a:lnSpc>
              <a:spcAft>
                <a:spcPts val="1200"/>
              </a:spcAft>
              <a:buFont typeface="+mj-lt"/>
              <a:buAutoNum type="arabicPeriod" startAt="6"/>
            </a:pPr>
            <a:r>
              <a:rPr lang="en-GB" sz="1800" dirty="0">
                <a:solidFill>
                  <a:srgbClr val="000000"/>
                </a:solidFill>
                <a:effectLst/>
                <a:latin typeface="Archivo"/>
                <a:ea typeface="Arial" panose="020B0604020202020204" pitchFamily="34" charset="0"/>
                <a:cs typeface="Calibri" panose="020F0502020204030204" pitchFamily="34" charset="0"/>
              </a:rPr>
              <a:t>Local and traditional knowledge is already being incorporated into many scientific species assessments at international, national and local levels</a:t>
            </a:r>
            <a:endParaRPr lang="en-GB" kern="100" dirty="0">
              <a:solidFill>
                <a:srgbClr val="000000"/>
              </a:solidFill>
              <a:latin typeface="Archivo"/>
              <a:ea typeface="Arial" panose="020B0604020202020204" pitchFamily="34" charset="0"/>
              <a:cs typeface="Calibri" panose="020F0502020204030204" pitchFamily="34" charset="0"/>
            </a:endParaRPr>
          </a:p>
          <a:p>
            <a:pPr marL="342900" indent="-342900" algn="just">
              <a:lnSpc>
                <a:spcPct val="107000"/>
              </a:lnSpc>
              <a:spcAft>
                <a:spcPts val="1200"/>
              </a:spcAft>
              <a:buFont typeface="+mj-lt"/>
              <a:buAutoNum type="arabicPeriod" startAt="6"/>
            </a:pPr>
            <a:r>
              <a:rPr lang="en-GB" sz="1800" dirty="0">
                <a:solidFill>
                  <a:srgbClr val="000000"/>
                </a:solidFill>
                <a:effectLst/>
                <a:latin typeface="Archivo"/>
                <a:ea typeface="Arial" panose="020B0604020202020204" pitchFamily="34" charset="0"/>
                <a:cs typeface="Calibri" panose="020F0502020204030204" pitchFamily="34" charset="0"/>
              </a:rPr>
              <a:t>Local and traditional knowledge has already been incorporated into some NDFs and a wide variety of approaches have been used. </a:t>
            </a:r>
          </a:p>
          <a:p>
            <a:pPr marL="342900" indent="-342900" algn="just">
              <a:lnSpc>
                <a:spcPct val="107000"/>
              </a:lnSpc>
              <a:spcAft>
                <a:spcPts val="1200"/>
              </a:spcAft>
              <a:buFont typeface="+mj-lt"/>
              <a:buAutoNum type="arabicPeriod" startAt="6"/>
            </a:pPr>
            <a:r>
              <a:rPr lang="en-GB" sz="1800" kern="0" dirty="0">
                <a:solidFill>
                  <a:srgbClr val="000000"/>
                </a:solidFill>
                <a:effectLst/>
                <a:latin typeface="Archivo"/>
                <a:ea typeface="Arial" panose="020B0604020202020204" pitchFamily="34" charset="0"/>
                <a:cs typeface="Calibri" panose="020F0502020204030204" pitchFamily="34" charset="0"/>
              </a:rPr>
              <a:t>It may not always be appropriate to include local and traditional knowledge – it may not always be available and/or the knowledge holders may not always want to share it. If local or traditional knowledge </a:t>
            </a:r>
            <a:r>
              <a:rPr lang="en-GB" sz="1800" i="1" kern="0" dirty="0">
                <a:solidFill>
                  <a:srgbClr val="000000"/>
                </a:solidFill>
                <a:effectLst/>
                <a:latin typeface="Archivo"/>
                <a:ea typeface="Arial" panose="020B0604020202020204" pitchFamily="34" charset="0"/>
                <a:cs typeface="Calibri" panose="020F0502020204030204" pitchFamily="34" charset="0"/>
              </a:rPr>
              <a:t>is</a:t>
            </a:r>
            <a:r>
              <a:rPr lang="en-GB" sz="1800" kern="0" dirty="0">
                <a:solidFill>
                  <a:srgbClr val="000000"/>
                </a:solidFill>
                <a:effectLst/>
                <a:latin typeface="Archivo"/>
                <a:ea typeface="Arial" panose="020B0604020202020204" pitchFamily="34" charset="0"/>
                <a:cs typeface="Calibri" panose="020F0502020204030204" pitchFamily="34" charset="0"/>
              </a:rPr>
              <a:t> available then it is important it is collected in respectful ways with full consent of the knowledge holders. </a:t>
            </a:r>
            <a:endParaRPr lang="en-GB" kern="100" dirty="0">
              <a:solidFill>
                <a:srgbClr val="000000"/>
              </a:solidFill>
              <a:latin typeface="Calibri" panose="020F0502020204030204" pitchFamily="34" charset="0"/>
              <a:ea typeface="Arial" panose="020B0604020202020204" pitchFamily="34" charset="0"/>
              <a:cs typeface="Arial" panose="020B0604020202020204" pitchFamily="34" charset="0"/>
            </a:endParaRPr>
          </a:p>
          <a:p>
            <a:pPr marL="342900" indent="-342900" algn="just">
              <a:lnSpc>
                <a:spcPct val="107000"/>
              </a:lnSpc>
              <a:spcAft>
                <a:spcPts val="1200"/>
              </a:spcAft>
              <a:buFont typeface="+mj-lt"/>
              <a:buAutoNum type="arabicPeriod" startAt="6"/>
            </a:pPr>
            <a:r>
              <a:rPr lang="en-GB" sz="1800" kern="100" dirty="0">
                <a:effectLst/>
                <a:latin typeface="Archivo"/>
                <a:ea typeface="Calibri" panose="020F0502020204030204" pitchFamily="34" charset="0"/>
                <a:cs typeface="Calibri" panose="020F0502020204030204" pitchFamily="34" charset="0"/>
              </a:rPr>
              <a:t>A huge diversity of extractive or participatory methods can be used to collect local and traditional knowledge – the exact method used will depend on a wide range of factors including the type of information required, the cultural context, the available time and resources. </a:t>
            </a:r>
            <a:endParaRPr lang="en-GB" sz="1800"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Aft>
                <a:spcPts val="1200"/>
              </a:spcAft>
              <a:buFont typeface="+mj-lt"/>
              <a:buAutoNum type="arabicPeriod" startAt="6"/>
            </a:pPr>
            <a:endParaRPr lang="en-GB" sz="1800"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buFont typeface="+mj-lt"/>
              <a:buAutoNum type="arabicPeriod" startAt="6"/>
            </a:pPr>
            <a:endParaRPr lang="en-GB" sz="1800" kern="100" dirty="0">
              <a:effectLst/>
              <a:latin typeface="Calibri" panose="020F0502020204030204" pitchFamily="34" charset="0"/>
              <a:ea typeface="Calibri" panose="020F0502020204030204" pitchFamily="34" charset="0"/>
              <a:cs typeface="Arial" panose="020B0604020202020204" pitchFamily="34" charset="0"/>
            </a:endParaRPr>
          </a:p>
          <a:p>
            <a:pPr marL="342900" indent="-342900">
              <a:buFont typeface="+mj-lt"/>
              <a:buAutoNum type="arabicPeriod" startAt="6"/>
            </a:pPr>
            <a:endParaRPr lang="en-GB" dirty="0"/>
          </a:p>
        </p:txBody>
      </p:sp>
    </p:spTree>
    <p:extLst>
      <p:ext uri="{BB962C8B-B14F-4D97-AF65-F5344CB8AC3E}">
        <p14:creationId xmlns:p14="http://schemas.microsoft.com/office/powerpoint/2010/main" val="67459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CFA89-52ED-E1A5-F047-B416AA68D1BD}"/>
              </a:ext>
            </a:extLst>
          </p:cNvPr>
          <p:cNvSpPr>
            <a:spLocks noGrp="1"/>
          </p:cNvSpPr>
          <p:nvPr>
            <p:ph type="title"/>
          </p:nvPr>
        </p:nvSpPr>
        <p:spPr/>
        <p:txBody>
          <a:bodyPr/>
          <a:lstStyle/>
          <a:p>
            <a:r>
              <a:rPr lang="en-GB" dirty="0"/>
              <a:t>Take away lessons – current status</a:t>
            </a:r>
          </a:p>
        </p:txBody>
      </p:sp>
      <p:sp>
        <p:nvSpPr>
          <p:cNvPr id="4" name="TextBox 3">
            <a:extLst>
              <a:ext uri="{FF2B5EF4-FFF2-40B4-BE49-F238E27FC236}">
                <a16:creationId xmlns:a16="http://schemas.microsoft.com/office/drawing/2014/main" id="{E8F9D20E-D558-9BEE-AE25-1ABF73C44D81}"/>
              </a:ext>
            </a:extLst>
          </p:cNvPr>
          <p:cNvSpPr txBox="1"/>
          <p:nvPr/>
        </p:nvSpPr>
        <p:spPr>
          <a:xfrm>
            <a:off x="838200" y="2066925"/>
            <a:ext cx="10668000" cy="1501693"/>
          </a:xfrm>
          <a:prstGeom prst="rect">
            <a:avLst/>
          </a:prstGeom>
          <a:noFill/>
        </p:spPr>
        <p:txBody>
          <a:bodyPr wrap="square">
            <a:spAutoFit/>
          </a:bodyPr>
          <a:lstStyle/>
          <a:p>
            <a:pPr marL="342900" lvl="0" indent="-342900" algn="just">
              <a:lnSpc>
                <a:spcPct val="115000"/>
              </a:lnSpc>
              <a:spcAft>
                <a:spcPts val="1200"/>
              </a:spcAft>
              <a:buFont typeface="+mj-lt"/>
              <a:buAutoNum type="arabicParenR" startAt="11"/>
            </a:pPr>
            <a:r>
              <a:rPr lang="en-GB" sz="1800" dirty="0">
                <a:solidFill>
                  <a:srgbClr val="000000"/>
                </a:solidFill>
                <a:effectLst/>
                <a:latin typeface="Archivo"/>
                <a:ea typeface="Calibri" panose="020F0502020204030204" pitchFamily="34" charset="0"/>
                <a:cs typeface="Calibri" panose="020F0502020204030204" pitchFamily="34" charset="0"/>
              </a:rPr>
              <a:t>It is important to verify and validate local and traditional knowledge – just as it is important to do so for other sources of information.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15000"/>
              </a:lnSpc>
              <a:spcAft>
                <a:spcPts val="1200"/>
              </a:spcAft>
              <a:buFont typeface="+mj-lt"/>
              <a:buAutoNum type="arabicParenR" startAt="11"/>
            </a:pPr>
            <a:r>
              <a:rPr lang="en-GB" sz="1800" dirty="0">
                <a:solidFill>
                  <a:srgbClr val="000000"/>
                </a:solidFill>
                <a:effectLst/>
                <a:latin typeface="Archivo"/>
                <a:ea typeface="Calibri" panose="020F0502020204030204" pitchFamily="34" charset="0"/>
                <a:cs typeface="Calibri" panose="020F0502020204030204" pitchFamily="34" charset="0"/>
              </a:rPr>
              <a:t>In case of discrepancies between different types of knowledge that cannot be resolved within the timeframe for elaborating an NDF, the precautionary approach should be applied. </a:t>
            </a:r>
            <a:endParaRPr lang="en-GB" sz="18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02999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578</Words>
  <Application>Microsoft Office PowerPoint</Application>
  <PresentationFormat>Widescreen</PresentationFormat>
  <Paragraphs>39</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Archivo</vt:lpstr>
      <vt:lpstr>Arial</vt:lpstr>
      <vt:lpstr>Calibri</vt:lpstr>
      <vt:lpstr>Calibri Light</vt:lpstr>
      <vt:lpstr>Times New Roman</vt:lpstr>
      <vt:lpstr>Office Theme</vt:lpstr>
      <vt:lpstr>Module 3 – mandate progress</vt:lpstr>
      <vt:lpstr>Take away lessons – current status</vt:lpstr>
      <vt:lpstr>Take away lessons – current status</vt:lpstr>
      <vt:lpstr>Take away lessons – current status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 – mandate progress</dc:title>
  <dc:creator>Sonia Dhanda</dc:creator>
  <cp:lastModifiedBy>Sonia Dhanda</cp:lastModifiedBy>
  <cp:revision>1</cp:revision>
  <dcterms:created xsi:type="dcterms:W3CDTF">2023-12-06T10:21:31Z</dcterms:created>
  <dcterms:modified xsi:type="dcterms:W3CDTF">2023-12-06T19:17:06Z</dcterms:modified>
</cp:coreProperties>
</file>