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-1304" y="-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031D-6B0E-341C-F836-4804954F6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B80F9-8BE5-34EB-4A5C-5E04AC043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FA22E-C4F0-84B0-A993-99E63CB8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DA7E4-AB80-D495-4852-2937C9D9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59AAA-0DD1-92F2-BA0B-94CD6EC8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24710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25D6-DCAF-CCAD-9566-91E3F4A4D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318E8-E3A1-8A0E-8A75-478B0D07A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34146-CF2F-7657-008D-4B457260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42E8D-B895-DB7E-A2A3-4539F0FB4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D624D-11F7-9963-7D02-2FEA22729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80067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B68B1-26FD-54BB-B7BC-6EA93C731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1B097-1008-F0D2-AB9E-9CC721D87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82665-760D-D5DE-9AB5-8325FF24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95B64-DAB4-4628-2B16-876AE39F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80B33-7BA4-459A-35C5-1504C204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0255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CFB8-434D-1417-84D6-3A8884A58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D2B6-A286-0BFF-DAC0-E8F5DE8F0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AF8F1-52B5-5E2B-7293-54FC636C4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CA3A-3F71-02A7-7851-DC1FB7AC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94728-8355-C765-041E-2D9CA54F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92730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A16C-960D-0AA1-20FC-C329240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B7C9-2BBB-E158-C9A3-93948F840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A7671-A054-E144-D986-A7236C2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921D0-06CF-D5BD-AA88-587061C1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9D77D-8F29-0C26-42A1-028F3F1C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83984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E13A-319A-192C-E738-92C8438B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12D4-9B92-CFA8-317E-B5564DAB7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916D9-AEDF-C50B-EE27-2E81198D3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EC3E3-BB66-8885-2E02-743A4995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9FAAD-357E-416A-4E8F-A40C31E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5AF1A-B2B8-2B6A-047B-3491CB52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86550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9838-BD36-2873-02E5-E8A25488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A7163-643F-6739-F80C-E1291A33A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9535B-74F8-3705-E637-1D3B3B25A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C8DC5-6200-277B-F0D9-3E2D517D5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ADDED-2BD2-5E65-D0CA-7AF10AE54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BFDDA-7CC5-FFD0-1ECC-81464688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8D127-2F7C-8AEE-553A-51B467BF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8330B-6D0E-905D-E6B4-D34EDDE6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65530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1306-1D08-C76A-7E02-A52B142A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9B033-2D66-7EEA-E412-090B24BA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50F9B-31E3-DEAD-D7ED-C4881920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7D66C-1DF0-AB71-A030-E93095671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15327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9883C-E166-2733-808A-BA87B6FC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CA9153-6815-8B3E-F4A3-1558CA71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90293-5B39-8379-A194-C01E099A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28713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8AE0-0EAF-2DBA-8C48-D23483EA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3217A-63F0-F6C9-5A6D-C14323BFB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17687-1D3A-728D-FA2E-FC9EF7A92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40921-981E-FBC9-8535-B1E5DA6A4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89862-BEE8-212A-9EA4-F5C14BDF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AA2ED-D513-5347-EB1A-2F90C4161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2807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4E963-2A64-F183-76C8-8BD448B8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4387A-E3B2-68D8-908B-AA08F4E2D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A366B-E678-5AE7-3660-0CF7F3145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091DF-73EE-2C34-FE0F-3F579B88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EFFE1-4BC5-BA10-8925-F2F56821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89A3F-CA90-F493-CF3B-C901C84A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37090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4B43E-6843-89E1-89D0-1A3B8E891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8E3BF-A31C-DB74-1A6E-2980FA417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F644A-9B37-4A3A-6351-DFF611E48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716C2-3F3F-4429-B7F9-D9C1B41E2A1E}" type="datetimeFigureOut">
              <a:rPr lang="en-PR" smtClean="0"/>
              <a:t>10/18/2023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54789-4219-E10B-B2AD-22E208EA5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4CD2E-ED69-66CB-D9BF-C6505A0B8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60476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98">
            <a:extLst>
              <a:ext uri="{FF2B5EF4-FFF2-40B4-BE49-F238E27FC236}">
                <a16:creationId xmlns:a16="http://schemas.microsoft.com/office/drawing/2014/main" id="{B5168D85-8F5D-4E66-A59B-78E15602AEBB}"/>
              </a:ext>
            </a:extLst>
          </p:cNvPr>
          <p:cNvSpPr/>
          <p:nvPr/>
        </p:nvSpPr>
        <p:spPr>
          <a:xfrm>
            <a:off x="11250415" y="2952699"/>
            <a:ext cx="517297" cy="63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381AB8C-B7B4-CE13-67BD-A5CA39698B2E}"/>
              </a:ext>
            </a:extLst>
          </p:cNvPr>
          <p:cNvSpPr/>
          <p:nvPr/>
        </p:nvSpPr>
        <p:spPr>
          <a:xfrm>
            <a:off x="11767160" y="2952699"/>
            <a:ext cx="69611" cy="30071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A076D3-677A-38A8-4A52-F0877FBDBE76}"/>
              </a:ext>
            </a:extLst>
          </p:cNvPr>
          <p:cNvGrpSpPr/>
          <p:nvPr/>
        </p:nvGrpSpPr>
        <p:grpSpPr>
          <a:xfrm>
            <a:off x="124527" y="442880"/>
            <a:ext cx="1025913" cy="669074"/>
            <a:chOff x="1471961" y="2354249"/>
            <a:chExt cx="1260088" cy="66907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D1E59FF-6B7C-8802-275C-C482D0151FCC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1. Species identification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B023025-E819-B158-D84B-834B7A655948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1D8CA8-7E0F-2B01-9964-5ED7FB121EB1}"/>
              </a:ext>
            </a:extLst>
          </p:cNvPr>
          <p:cNvGrpSpPr/>
          <p:nvPr/>
        </p:nvGrpSpPr>
        <p:grpSpPr>
          <a:xfrm>
            <a:off x="1257306" y="930587"/>
            <a:ext cx="1260088" cy="669074"/>
            <a:chOff x="1471961" y="2354249"/>
            <a:chExt cx="1260088" cy="6690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E42ACF8-9C54-FF60-B287-E281132BA99A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2. Harvested in national waters? (wild caught)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203E645-C03E-3644-F77E-7B95C51BAF3A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A907A88-8C4E-1336-B6B6-2E0BBDA601AC}"/>
              </a:ext>
            </a:extLst>
          </p:cNvPr>
          <p:cNvGrpSpPr/>
          <p:nvPr/>
        </p:nvGrpSpPr>
        <p:grpSpPr>
          <a:xfrm>
            <a:off x="2624260" y="1401195"/>
            <a:ext cx="782441" cy="669074"/>
            <a:chOff x="1471961" y="2354249"/>
            <a:chExt cx="1260088" cy="6690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53AFEC4-BC12-477D-2958-CAACFFF0E4E3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CITES Scientific Authority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188B0B2-731F-6027-DBA9-9FADF842B1A5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D7FEFC-6F87-D29F-8EBA-EEA99AF8088D}"/>
              </a:ext>
            </a:extLst>
          </p:cNvPr>
          <p:cNvGrpSpPr/>
          <p:nvPr/>
        </p:nvGrpSpPr>
        <p:grpSpPr>
          <a:xfrm>
            <a:off x="3498161" y="2218981"/>
            <a:ext cx="1070517" cy="669074"/>
            <a:chOff x="1471961" y="2354249"/>
            <a:chExt cx="1260088" cy="66907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7279B9C-BF85-7FA6-B4B8-067DC7619416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4. Evaluate conservation concerns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3ADD562-3193-D12F-C4B7-33B0D446EED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2614EF-C2BA-EE9C-349C-4B4EB4B870A1}"/>
              </a:ext>
            </a:extLst>
          </p:cNvPr>
          <p:cNvGrpSpPr/>
          <p:nvPr/>
        </p:nvGrpSpPr>
        <p:grpSpPr>
          <a:xfrm>
            <a:off x="4660138" y="3119631"/>
            <a:ext cx="1435862" cy="669074"/>
            <a:chOff x="1471961" y="2354249"/>
            <a:chExt cx="1260088" cy="66907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832386-BA65-91E6-BD74-19D4D46ABD24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5. Evaluate biological risks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0B093EE-550B-AF59-8C14-E8B32199CDC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3B0BC0-3A41-66F8-4813-CAD089C97584}"/>
              </a:ext>
            </a:extLst>
          </p:cNvPr>
          <p:cNvGrpSpPr/>
          <p:nvPr/>
        </p:nvGrpSpPr>
        <p:grpSpPr>
          <a:xfrm>
            <a:off x="6519627" y="3147015"/>
            <a:ext cx="1068662" cy="669074"/>
            <a:chOff x="1471961" y="2354249"/>
            <a:chExt cx="1260088" cy="6690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B3FE1E-027C-269E-5180-2D507163418E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Evaluate harvest impacts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36FDA9A-E612-BEC8-FE86-38746714590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D3085D-24B1-46DE-C034-9E24D3AB7D9C}"/>
              </a:ext>
            </a:extLst>
          </p:cNvPr>
          <p:cNvGrpSpPr/>
          <p:nvPr/>
        </p:nvGrpSpPr>
        <p:grpSpPr>
          <a:xfrm>
            <a:off x="9310830" y="3182041"/>
            <a:ext cx="903244" cy="669074"/>
            <a:chOff x="1471961" y="2354249"/>
            <a:chExt cx="1260088" cy="6690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DF57E5-F3F0-DBED-B968-45D1070DCE60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Evaluate trade impacts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46F9FEBF-FE36-2EE7-4F68-04545C8539B4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EF81063-6FDF-23E4-E76D-78573E3DB91E}"/>
              </a:ext>
            </a:extLst>
          </p:cNvPr>
          <p:cNvGrpSpPr/>
          <p:nvPr/>
        </p:nvGrpSpPr>
        <p:grpSpPr>
          <a:xfrm>
            <a:off x="7943276" y="3147766"/>
            <a:ext cx="1068659" cy="669074"/>
            <a:chOff x="1471961" y="2354249"/>
            <a:chExt cx="1260088" cy="66907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540370B-BB6C-8F2C-C00D-23147EE660BD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Evaluate management measures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59F19B4-F2E1-B754-0877-49688FBA676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7B8042-0DB9-791C-758C-3405E1426322}"/>
              </a:ext>
            </a:extLst>
          </p:cNvPr>
          <p:cNvGrpSpPr/>
          <p:nvPr/>
        </p:nvGrpSpPr>
        <p:grpSpPr>
          <a:xfrm>
            <a:off x="10478135" y="3151680"/>
            <a:ext cx="1174594" cy="669074"/>
            <a:chOff x="1471961" y="2354249"/>
            <a:chExt cx="1260088" cy="6690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746A464-E06C-9E2C-714A-8CDAC60449DB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Management gap analysis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DBB56E5-EA28-796A-958E-4A16105BEB3F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2AEC091-3745-51E6-3227-8ADADA851F65}"/>
              </a:ext>
            </a:extLst>
          </p:cNvPr>
          <p:cNvGrpSpPr/>
          <p:nvPr/>
        </p:nvGrpSpPr>
        <p:grpSpPr>
          <a:xfrm>
            <a:off x="139763" y="1851397"/>
            <a:ext cx="1025913" cy="688607"/>
            <a:chOff x="375424" y="2294776"/>
            <a:chExt cx="1025913" cy="688607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6FC36067-A61E-99C9-6BF7-590BD08834DA}"/>
                </a:ext>
              </a:extLst>
            </p:cNvPr>
            <p:cNvSpPr/>
            <p:nvPr/>
          </p:nvSpPr>
          <p:spPr>
            <a:xfrm>
              <a:off x="375424" y="2314309"/>
              <a:ext cx="1025913" cy="66907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C4DF09C-BB71-788C-6F9F-CF985BCE3E1D}"/>
                </a:ext>
              </a:extLst>
            </p:cNvPr>
            <p:cNvSpPr txBox="1"/>
            <p:nvPr/>
          </p:nvSpPr>
          <p:spPr>
            <a:xfrm>
              <a:off x="375424" y="2294776"/>
              <a:ext cx="1025913" cy="461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1b. Incorrect name used</a:t>
              </a: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52B556C-CE67-6800-4FF4-0178EE011374}"/>
              </a:ext>
            </a:extLst>
          </p:cNvPr>
          <p:cNvGrpSpPr/>
          <p:nvPr/>
        </p:nvGrpSpPr>
        <p:grpSpPr>
          <a:xfrm>
            <a:off x="2378645" y="2808224"/>
            <a:ext cx="1025913" cy="1025574"/>
            <a:chOff x="2378646" y="2629504"/>
            <a:chExt cx="1025913" cy="1025574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31909CC7-ECD8-EA90-E232-0D6C15A3954D}"/>
                </a:ext>
              </a:extLst>
            </p:cNvPr>
            <p:cNvSpPr/>
            <p:nvPr/>
          </p:nvSpPr>
          <p:spPr>
            <a:xfrm>
              <a:off x="2378646" y="2629504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393FE26-D453-5FD1-69F1-316FF8F8317E}"/>
                </a:ext>
              </a:extLst>
            </p:cNvPr>
            <p:cNvSpPr txBox="1"/>
            <p:nvPr/>
          </p:nvSpPr>
          <p:spPr>
            <a:xfrm>
              <a:off x="2378646" y="2639415"/>
              <a:ext cx="1025913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Formal but not independent, some expertise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C52F5FB-8840-8503-0447-FBD23D6EE143}"/>
              </a:ext>
            </a:extLst>
          </p:cNvPr>
          <p:cNvGrpSpPr/>
          <p:nvPr/>
        </p:nvGrpSpPr>
        <p:grpSpPr>
          <a:xfrm>
            <a:off x="84487" y="2965200"/>
            <a:ext cx="1128884" cy="842149"/>
            <a:chOff x="1471961" y="2354249"/>
            <a:chExt cx="1260088" cy="842149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B8BF58E-44FB-29BA-DF68-31FE92689E5F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1a. Misidentified (other species)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D5740B6-B20E-B579-A57A-DBED50F0FCE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9E00FDA-B9DD-CF6A-F334-A5317D48B985}"/>
              </a:ext>
            </a:extLst>
          </p:cNvPr>
          <p:cNvGrpSpPr/>
          <p:nvPr/>
        </p:nvGrpSpPr>
        <p:grpSpPr>
          <a:xfrm>
            <a:off x="1267218" y="1910430"/>
            <a:ext cx="1260088" cy="980909"/>
            <a:chOff x="1471961" y="2354249"/>
            <a:chExt cx="1260088" cy="842149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975EB8B-2B6F-EE75-35DB-802A34B48F43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2. Harvested outside national waters or cultured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38468828-8E31-2609-8EF3-BD59D995FFB4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A3AF0FF-034A-E7EA-A0B0-85E177C3910F}"/>
              </a:ext>
            </a:extLst>
          </p:cNvPr>
          <p:cNvGrpSpPr/>
          <p:nvPr/>
        </p:nvGrpSpPr>
        <p:grpSpPr>
          <a:xfrm>
            <a:off x="163376" y="4149225"/>
            <a:ext cx="941448" cy="719038"/>
            <a:chOff x="245327" y="3939340"/>
            <a:chExt cx="941448" cy="719038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093675C-70C8-49EE-22DB-3EFEE537AB95}"/>
                </a:ext>
              </a:extLst>
            </p:cNvPr>
            <p:cNvSpPr txBox="1"/>
            <p:nvPr/>
          </p:nvSpPr>
          <p:spPr>
            <a:xfrm>
              <a:off x="245327" y="3950492"/>
              <a:ext cx="941448" cy="70788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10. No NDF required</a:t>
              </a:r>
            </a:p>
            <a:p>
              <a:pPr algn="ctr"/>
              <a:r>
                <a:rPr lang="en-US" sz="1600" b="1" dirty="0"/>
                <a:t>END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C6033FEE-EA14-E6BD-2BEB-054AD3C0661B}"/>
                </a:ext>
              </a:extLst>
            </p:cNvPr>
            <p:cNvSpPr/>
            <p:nvPr/>
          </p:nvSpPr>
          <p:spPr>
            <a:xfrm>
              <a:off x="245327" y="3939340"/>
              <a:ext cx="941448" cy="669074"/>
            </a:xfrm>
            <a:prstGeom prst="roundRect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8686302-F4C9-4149-CD87-7A3B1A6EAAE7}"/>
              </a:ext>
            </a:extLst>
          </p:cNvPr>
          <p:cNvSpPr txBox="1"/>
          <p:nvPr/>
        </p:nvSpPr>
        <p:spPr>
          <a:xfrm>
            <a:off x="30764" y="90100"/>
            <a:ext cx="1156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</a:t>
            </a:r>
            <a:endParaRPr lang="en-PR" sz="1600" b="1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33AC945-4592-7013-2E46-2D8E32FF3A0A}"/>
              </a:ext>
            </a:extLst>
          </p:cNvPr>
          <p:cNvCxnSpPr/>
          <p:nvPr/>
        </p:nvCxnSpPr>
        <p:spPr>
          <a:xfrm>
            <a:off x="1161385" y="648810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90CA0C3-43C8-2F8E-DC30-E29C42447EDA}"/>
              </a:ext>
            </a:extLst>
          </p:cNvPr>
          <p:cNvCxnSpPr>
            <a:cxnSpLocks/>
          </p:cNvCxnSpPr>
          <p:nvPr/>
        </p:nvCxnSpPr>
        <p:spPr>
          <a:xfrm flipH="1">
            <a:off x="340064" y="1121575"/>
            <a:ext cx="690" cy="73495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719C3C-D024-2CB0-886D-5D8DF3C3EDBB}"/>
              </a:ext>
            </a:extLst>
          </p:cNvPr>
          <p:cNvCxnSpPr/>
          <p:nvPr/>
        </p:nvCxnSpPr>
        <p:spPr>
          <a:xfrm>
            <a:off x="2539490" y="1134256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6D0DDC-3495-BCB9-4656-9D5D4AB970F4}"/>
              </a:ext>
            </a:extLst>
          </p:cNvPr>
          <p:cNvCxnSpPr/>
          <p:nvPr/>
        </p:nvCxnSpPr>
        <p:spPr>
          <a:xfrm>
            <a:off x="3414965" y="1918483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084F3FA-C7B6-3E75-EE34-7E8B09CB9AF1}"/>
              </a:ext>
            </a:extLst>
          </p:cNvPr>
          <p:cNvSpPr txBox="1"/>
          <p:nvPr/>
        </p:nvSpPr>
        <p:spPr>
          <a:xfrm>
            <a:off x="1397473" y="410672"/>
            <a:ext cx="1174593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Correct species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520156-1199-2F55-A52E-6DE20D9A6D9F}"/>
              </a:ext>
            </a:extLst>
          </p:cNvPr>
          <p:cNvSpPr txBox="1"/>
          <p:nvPr/>
        </p:nvSpPr>
        <p:spPr>
          <a:xfrm>
            <a:off x="2718659" y="902175"/>
            <a:ext cx="395619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00FF77B-F67C-57BA-D57D-67E4DC163A1F}"/>
              </a:ext>
            </a:extLst>
          </p:cNvPr>
          <p:cNvSpPr txBox="1"/>
          <p:nvPr/>
        </p:nvSpPr>
        <p:spPr>
          <a:xfrm>
            <a:off x="3551131" y="1481206"/>
            <a:ext cx="728793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Formal + capacity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B4D3CC4-7B3E-485C-4094-F7FDC06CD0F9}"/>
              </a:ext>
            </a:extLst>
          </p:cNvPr>
          <p:cNvSpPr txBox="1"/>
          <p:nvPr/>
        </p:nvSpPr>
        <p:spPr>
          <a:xfrm>
            <a:off x="4665957" y="2380164"/>
            <a:ext cx="693970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concern</a:t>
            </a:r>
            <a:endParaRPr lang="en-PR" sz="1200" dirty="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F8272B7-3CD1-7C06-37F4-F4438C0CD12D}"/>
              </a:ext>
            </a:extLst>
          </p:cNvPr>
          <p:cNvCxnSpPr/>
          <p:nvPr/>
        </p:nvCxnSpPr>
        <p:spPr>
          <a:xfrm>
            <a:off x="4566197" y="2819217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7340505-8FAA-302C-F572-EEA4506358DE}"/>
              </a:ext>
            </a:extLst>
          </p:cNvPr>
          <p:cNvSpPr txBox="1"/>
          <p:nvPr/>
        </p:nvSpPr>
        <p:spPr>
          <a:xfrm>
            <a:off x="5988696" y="2810295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B066C9-325A-5FE4-96AA-133C65991095}"/>
              </a:ext>
            </a:extLst>
          </p:cNvPr>
          <p:cNvSpPr txBox="1"/>
          <p:nvPr/>
        </p:nvSpPr>
        <p:spPr>
          <a:xfrm>
            <a:off x="7385541" y="2836236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2D3A0B8-7E49-F431-861A-C6AA7D92C16E}"/>
              </a:ext>
            </a:extLst>
          </p:cNvPr>
          <p:cNvSpPr txBox="1"/>
          <p:nvPr/>
        </p:nvSpPr>
        <p:spPr>
          <a:xfrm>
            <a:off x="10046422" y="2847176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3394A0F-F042-540E-519F-A3C9EBF7C525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096000" y="3481552"/>
            <a:ext cx="423627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2AB35AB-817A-F33E-9F31-ECF7AF532A8E}"/>
              </a:ext>
            </a:extLst>
          </p:cNvPr>
          <p:cNvCxnSpPr>
            <a:cxnSpLocks/>
            <a:stCxn id="19" idx="3"/>
            <a:endCxn id="24" idx="1"/>
          </p:cNvCxnSpPr>
          <p:nvPr/>
        </p:nvCxnSpPr>
        <p:spPr>
          <a:xfrm>
            <a:off x="7588289" y="3481552"/>
            <a:ext cx="354987" cy="53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6143DD6-EDFE-5982-F8FF-0685F1F26271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0214074" y="3507020"/>
            <a:ext cx="256678" cy="955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AAE7BF0-E4B2-2630-5395-B7B1F5FCD89C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9011935" y="3482303"/>
            <a:ext cx="304618" cy="252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823C065-7873-3B8D-71E1-87F1CAAC6300}"/>
              </a:ext>
            </a:extLst>
          </p:cNvPr>
          <p:cNvSpPr txBox="1"/>
          <p:nvPr/>
        </p:nvSpPr>
        <p:spPr>
          <a:xfrm>
            <a:off x="8837727" y="2837573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32AAFA58-7B74-3750-5E06-BF018A4DEBC7}"/>
              </a:ext>
            </a:extLst>
          </p:cNvPr>
          <p:cNvGrpSpPr/>
          <p:nvPr/>
        </p:nvGrpSpPr>
        <p:grpSpPr>
          <a:xfrm>
            <a:off x="3521694" y="3722538"/>
            <a:ext cx="1025913" cy="980909"/>
            <a:chOff x="3514579" y="3141931"/>
            <a:chExt cx="1025913" cy="980909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F20EAD9D-2827-B721-100E-1103C8DB4E62}"/>
                </a:ext>
              </a:extLst>
            </p:cNvPr>
            <p:cNvSpPr/>
            <p:nvPr/>
          </p:nvSpPr>
          <p:spPr>
            <a:xfrm>
              <a:off x="3514579" y="3141931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6C5811B-C731-7404-B508-4AC5CFDFDC4C}"/>
                </a:ext>
              </a:extLst>
            </p:cNvPr>
            <p:cNvSpPr txBox="1"/>
            <p:nvPr/>
          </p:nvSpPr>
          <p:spPr>
            <a:xfrm>
              <a:off x="3514579" y="3158281"/>
              <a:ext cx="102591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4. Concern but not threatened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D7DF1C8-3211-F5D0-8F84-16FEC0EFCDB1}"/>
              </a:ext>
            </a:extLst>
          </p:cNvPr>
          <p:cNvGrpSpPr/>
          <p:nvPr/>
        </p:nvGrpSpPr>
        <p:grpSpPr>
          <a:xfrm>
            <a:off x="5215038" y="4282350"/>
            <a:ext cx="1130338" cy="1569660"/>
            <a:chOff x="4882330" y="3672826"/>
            <a:chExt cx="1130338" cy="1569660"/>
          </a:xfrm>
        </p:grpSpPr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4C19FCD5-DAB7-9404-5EA3-4236B743371C}"/>
                </a:ext>
              </a:extLst>
            </p:cNvPr>
            <p:cNvSpPr/>
            <p:nvPr/>
          </p:nvSpPr>
          <p:spPr>
            <a:xfrm>
              <a:off x="4887047" y="3709339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0C63554-A9D8-3C06-9B01-3D7B9B127588}"/>
                </a:ext>
              </a:extLst>
            </p:cNvPr>
            <p:cNvSpPr txBox="1"/>
            <p:nvPr/>
          </p:nvSpPr>
          <p:spPr>
            <a:xfrm>
              <a:off x="4882330" y="3672826"/>
              <a:ext cx="1125621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5. Patchy distribution, some nursery and spawning grounds known, some environmental problems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8FB11A4F-B913-A2DA-3EED-B3CA0D7BE337}"/>
              </a:ext>
            </a:extLst>
          </p:cNvPr>
          <p:cNvGrpSpPr/>
          <p:nvPr/>
        </p:nvGrpSpPr>
        <p:grpSpPr>
          <a:xfrm>
            <a:off x="6574736" y="4308370"/>
            <a:ext cx="1130338" cy="1569660"/>
            <a:chOff x="6462545" y="3671915"/>
            <a:chExt cx="1130338" cy="1569660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84855F70-A582-2822-18CD-94AF02155BDB}"/>
                </a:ext>
              </a:extLst>
            </p:cNvPr>
            <p:cNvSpPr/>
            <p:nvPr/>
          </p:nvSpPr>
          <p:spPr>
            <a:xfrm>
              <a:off x="6467262" y="3695550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114EF3B-97D2-3ED0-9196-A8EF6E35E0E1}"/>
                </a:ext>
              </a:extLst>
            </p:cNvPr>
            <p:cNvSpPr txBox="1"/>
            <p:nvPr/>
          </p:nvSpPr>
          <p:spPr>
            <a:xfrm>
              <a:off x="6462545" y="3671915"/>
              <a:ext cx="1125621" cy="156966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Slight decreasing CPUE, </a:t>
              </a:r>
              <a:r>
                <a:rPr lang="en-US" sz="1200" dirty="0" err="1"/>
                <a:t>ave.</a:t>
              </a:r>
              <a:r>
                <a:rPr lang="en-US" sz="1200" dirty="0"/>
                <a:t> size above min., conversion factors developed but not validated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C8E2D443-8954-2D6B-70D6-C511D42F99B0}"/>
              </a:ext>
            </a:extLst>
          </p:cNvPr>
          <p:cNvGrpSpPr/>
          <p:nvPr/>
        </p:nvGrpSpPr>
        <p:grpSpPr>
          <a:xfrm>
            <a:off x="7890802" y="4299146"/>
            <a:ext cx="1130338" cy="1569660"/>
            <a:chOff x="7887003" y="3663923"/>
            <a:chExt cx="1130338" cy="1569660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ECC2CBA3-A15A-683B-C6E0-B30BC2DCC45A}"/>
                </a:ext>
              </a:extLst>
            </p:cNvPr>
            <p:cNvSpPr/>
            <p:nvPr/>
          </p:nvSpPr>
          <p:spPr>
            <a:xfrm>
              <a:off x="7891720" y="3706875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11751364-920E-0A5D-1BFF-B25502C6BD7E}"/>
                </a:ext>
              </a:extLst>
            </p:cNvPr>
            <p:cNvSpPr txBox="1"/>
            <p:nvPr/>
          </p:nvSpPr>
          <p:spPr>
            <a:xfrm>
              <a:off x="7887003" y="3663923"/>
              <a:ext cx="1125621" cy="1384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TAC calculations problematic, quotas filled, min. size low, incomplete catch reports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D3CEEE7C-8277-A6D6-6800-389167366157}"/>
              </a:ext>
            </a:extLst>
          </p:cNvPr>
          <p:cNvGrpSpPr/>
          <p:nvPr/>
        </p:nvGrpSpPr>
        <p:grpSpPr>
          <a:xfrm>
            <a:off x="9241230" y="4310119"/>
            <a:ext cx="1130338" cy="1569660"/>
            <a:chOff x="9227045" y="3663923"/>
            <a:chExt cx="1130338" cy="1569660"/>
          </a:xfrm>
        </p:grpSpPr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07E99376-48A6-20B2-6795-E9E85879CC19}"/>
                </a:ext>
              </a:extLst>
            </p:cNvPr>
            <p:cNvSpPr/>
            <p:nvPr/>
          </p:nvSpPr>
          <p:spPr>
            <a:xfrm>
              <a:off x="9231762" y="3706875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4DA28D5-4DE9-DB2C-6A8E-BE1D0706A318}"/>
                </a:ext>
              </a:extLst>
            </p:cNvPr>
            <p:cNvSpPr txBox="1"/>
            <p:nvPr/>
          </p:nvSpPr>
          <p:spPr>
            <a:xfrm>
              <a:off x="9227045" y="3663923"/>
              <a:ext cx="1125621" cy="1384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TAC close to Scientific Authority’s advice, limited info on IUU, moderate monitoring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96EA7096-CFE1-841A-E96E-D33B1A4BBD58}"/>
              </a:ext>
            </a:extLst>
          </p:cNvPr>
          <p:cNvGrpSpPr/>
          <p:nvPr/>
        </p:nvGrpSpPr>
        <p:grpSpPr>
          <a:xfrm>
            <a:off x="10518419" y="4273657"/>
            <a:ext cx="1130338" cy="1569660"/>
            <a:chOff x="10615155" y="3662485"/>
            <a:chExt cx="1130338" cy="1569660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BD1EAC47-27B5-C652-DAB5-5EC75E942AF7}"/>
                </a:ext>
              </a:extLst>
            </p:cNvPr>
            <p:cNvSpPr/>
            <p:nvPr/>
          </p:nvSpPr>
          <p:spPr>
            <a:xfrm>
              <a:off x="10619872" y="3705437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F04253C4-EC62-FFC8-9A70-FF85FC1D397D}"/>
                </a:ext>
              </a:extLst>
            </p:cNvPr>
            <p:cNvSpPr txBox="1"/>
            <p:nvPr/>
          </p:nvSpPr>
          <p:spPr>
            <a:xfrm>
              <a:off x="10615155" y="3662485"/>
              <a:ext cx="112562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Risks reduced somewhat by management measures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D4C8B62-CC24-8B0C-FC25-2C50635F43C7}"/>
              </a:ext>
            </a:extLst>
          </p:cNvPr>
          <p:cNvGrpSpPr/>
          <p:nvPr/>
        </p:nvGrpSpPr>
        <p:grpSpPr>
          <a:xfrm>
            <a:off x="3304649" y="155074"/>
            <a:ext cx="1156011" cy="842149"/>
            <a:chOff x="375424" y="2283624"/>
            <a:chExt cx="1025913" cy="842149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BA6EA8DF-0757-B2EE-4098-E39DAC769A54}"/>
                </a:ext>
              </a:extLst>
            </p:cNvPr>
            <p:cNvSpPr/>
            <p:nvPr/>
          </p:nvSpPr>
          <p:spPr>
            <a:xfrm>
              <a:off x="375424" y="2283624"/>
              <a:ext cx="1025913" cy="66907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FF0C3A0-C3DD-F979-1809-711323946C5E}"/>
                </a:ext>
              </a:extLst>
            </p:cNvPr>
            <p:cNvSpPr txBox="1"/>
            <p:nvPr/>
          </p:nvSpPr>
          <p:spPr>
            <a:xfrm>
              <a:off x="375424" y="2294776"/>
              <a:ext cx="1025913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Not formal, no capacity, not adhered to</a:t>
              </a: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55AEE42C-6D1A-0D01-8E25-CDA5C1B83A1A}"/>
              </a:ext>
            </a:extLst>
          </p:cNvPr>
          <p:cNvGrpSpPr/>
          <p:nvPr/>
        </p:nvGrpSpPr>
        <p:grpSpPr>
          <a:xfrm>
            <a:off x="4478716" y="675242"/>
            <a:ext cx="1156011" cy="1015663"/>
            <a:chOff x="4894789" y="212316"/>
            <a:chExt cx="1156011" cy="1015663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A959902A-B189-9C1C-84F4-459D4BEA5F9D}"/>
                </a:ext>
              </a:extLst>
            </p:cNvPr>
            <p:cNvSpPr/>
            <p:nvPr/>
          </p:nvSpPr>
          <p:spPr>
            <a:xfrm>
              <a:off x="4894789" y="263141"/>
              <a:ext cx="1156011" cy="91165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695C4B8-8772-2721-48E0-56F0A38465C2}"/>
                </a:ext>
              </a:extLst>
            </p:cNvPr>
            <p:cNvSpPr txBox="1"/>
            <p:nvPr/>
          </p:nvSpPr>
          <p:spPr>
            <a:xfrm>
              <a:off x="4894789" y="212316"/>
              <a:ext cx="115601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4. Threatened/ Unassessed (Steps 5-9 require high rigor</a:t>
              </a:r>
            </a:p>
          </p:txBody>
        </p:sp>
      </p:grp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E3FA24E0-77F9-09FD-A1C8-81B28791BBFA}"/>
              </a:ext>
            </a:extLst>
          </p:cNvPr>
          <p:cNvCxnSpPr>
            <a:cxnSpLocks/>
          </p:cNvCxnSpPr>
          <p:nvPr/>
        </p:nvCxnSpPr>
        <p:spPr>
          <a:xfrm flipV="1">
            <a:off x="3231753" y="841960"/>
            <a:ext cx="266408" cy="5342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65CD9A36-2B51-9112-6D42-418AC88C7FE5}"/>
              </a:ext>
            </a:extLst>
          </p:cNvPr>
          <p:cNvCxnSpPr>
            <a:cxnSpLocks/>
          </p:cNvCxnSpPr>
          <p:nvPr/>
        </p:nvCxnSpPr>
        <p:spPr>
          <a:xfrm flipV="1">
            <a:off x="4339418" y="1602628"/>
            <a:ext cx="208189" cy="59981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6FAF29F5-B94B-3EE0-E04E-FA5C6E9F4D9D}"/>
              </a:ext>
            </a:extLst>
          </p:cNvPr>
          <p:cNvCxnSpPr>
            <a:cxnSpLocks/>
          </p:cNvCxnSpPr>
          <p:nvPr/>
        </p:nvCxnSpPr>
        <p:spPr>
          <a:xfrm>
            <a:off x="5513839" y="1637724"/>
            <a:ext cx="0" cy="14567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Arrow: Down 155">
            <a:extLst>
              <a:ext uri="{FF2B5EF4-FFF2-40B4-BE49-F238E27FC236}">
                <a16:creationId xmlns:a16="http://schemas.microsoft.com/office/drawing/2014/main" id="{BA881826-D7A9-21C6-636C-97839BE69473}"/>
              </a:ext>
            </a:extLst>
          </p:cNvPr>
          <p:cNvSpPr/>
          <p:nvPr/>
        </p:nvSpPr>
        <p:spPr>
          <a:xfrm>
            <a:off x="2764897" y="2068589"/>
            <a:ext cx="144196" cy="73712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7" name="Arrow: Down 156">
            <a:extLst>
              <a:ext uri="{FF2B5EF4-FFF2-40B4-BE49-F238E27FC236}">
                <a16:creationId xmlns:a16="http://schemas.microsoft.com/office/drawing/2014/main" id="{4A34DD72-029A-CA8B-F992-EDE446D24FDC}"/>
              </a:ext>
            </a:extLst>
          </p:cNvPr>
          <p:cNvSpPr/>
          <p:nvPr/>
        </p:nvSpPr>
        <p:spPr>
          <a:xfrm>
            <a:off x="3645017" y="2887617"/>
            <a:ext cx="139106" cy="8250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8" name="Arrow: Down 157">
            <a:extLst>
              <a:ext uri="{FF2B5EF4-FFF2-40B4-BE49-F238E27FC236}">
                <a16:creationId xmlns:a16="http://schemas.microsoft.com/office/drawing/2014/main" id="{3815982F-3A4F-33D1-180D-0C50BC4B1889}"/>
              </a:ext>
            </a:extLst>
          </p:cNvPr>
          <p:cNvSpPr/>
          <p:nvPr/>
        </p:nvSpPr>
        <p:spPr>
          <a:xfrm rot="14273468">
            <a:off x="3230355" y="2424910"/>
            <a:ext cx="136004" cy="44911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9" name="Arrow: Down 158">
            <a:extLst>
              <a:ext uri="{FF2B5EF4-FFF2-40B4-BE49-F238E27FC236}">
                <a16:creationId xmlns:a16="http://schemas.microsoft.com/office/drawing/2014/main" id="{14A12330-7DD1-8134-44C3-A725A40A81D0}"/>
              </a:ext>
            </a:extLst>
          </p:cNvPr>
          <p:cNvSpPr/>
          <p:nvPr/>
        </p:nvSpPr>
        <p:spPr>
          <a:xfrm rot="13866438">
            <a:off x="4369049" y="3256527"/>
            <a:ext cx="126705" cy="55923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60" name="Arrow: Down 159">
            <a:extLst>
              <a:ext uri="{FF2B5EF4-FFF2-40B4-BE49-F238E27FC236}">
                <a16:creationId xmlns:a16="http://schemas.microsoft.com/office/drawing/2014/main" id="{EEA1C930-544D-5A40-25FC-D0B7F7E61ED0}"/>
              </a:ext>
            </a:extLst>
          </p:cNvPr>
          <p:cNvSpPr/>
          <p:nvPr/>
        </p:nvSpPr>
        <p:spPr>
          <a:xfrm rot="13133504">
            <a:off x="6210417" y="3667322"/>
            <a:ext cx="145838" cy="73432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61" name="Arrow: Down 160">
            <a:extLst>
              <a:ext uri="{FF2B5EF4-FFF2-40B4-BE49-F238E27FC236}">
                <a16:creationId xmlns:a16="http://schemas.microsoft.com/office/drawing/2014/main" id="{DC76EF1B-A0D8-8C7A-7336-320BC39CCC2B}"/>
              </a:ext>
            </a:extLst>
          </p:cNvPr>
          <p:cNvSpPr/>
          <p:nvPr/>
        </p:nvSpPr>
        <p:spPr>
          <a:xfrm>
            <a:off x="5382767" y="3794137"/>
            <a:ext cx="166841" cy="52859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62" name="Arrow: Down 161">
            <a:extLst>
              <a:ext uri="{FF2B5EF4-FFF2-40B4-BE49-F238E27FC236}">
                <a16:creationId xmlns:a16="http://schemas.microsoft.com/office/drawing/2014/main" id="{01B0722F-5285-9AAC-A5AE-2502B69A1A80}"/>
              </a:ext>
            </a:extLst>
          </p:cNvPr>
          <p:cNvSpPr/>
          <p:nvPr/>
        </p:nvSpPr>
        <p:spPr>
          <a:xfrm>
            <a:off x="6632938" y="3815266"/>
            <a:ext cx="166841" cy="5136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0" name="Arrow: Down 169">
            <a:extLst>
              <a:ext uri="{FF2B5EF4-FFF2-40B4-BE49-F238E27FC236}">
                <a16:creationId xmlns:a16="http://schemas.microsoft.com/office/drawing/2014/main" id="{48E1B6FB-BBF5-CF55-9B43-03DD05B028C6}"/>
              </a:ext>
            </a:extLst>
          </p:cNvPr>
          <p:cNvSpPr/>
          <p:nvPr/>
        </p:nvSpPr>
        <p:spPr>
          <a:xfrm rot="13974737">
            <a:off x="7519178" y="3547165"/>
            <a:ext cx="145583" cy="91041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1" name="Arrow: Down 170">
            <a:extLst>
              <a:ext uri="{FF2B5EF4-FFF2-40B4-BE49-F238E27FC236}">
                <a16:creationId xmlns:a16="http://schemas.microsoft.com/office/drawing/2014/main" id="{D70D65DA-7DED-8BCA-B7B5-CA556A06AE3E}"/>
              </a:ext>
            </a:extLst>
          </p:cNvPr>
          <p:cNvSpPr/>
          <p:nvPr/>
        </p:nvSpPr>
        <p:spPr>
          <a:xfrm>
            <a:off x="8084340" y="3822346"/>
            <a:ext cx="166841" cy="51889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2" name="Arrow: Down 171">
            <a:extLst>
              <a:ext uri="{FF2B5EF4-FFF2-40B4-BE49-F238E27FC236}">
                <a16:creationId xmlns:a16="http://schemas.microsoft.com/office/drawing/2014/main" id="{B27881B3-7AE4-0A05-BC82-D031A53A8DB9}"/>
              </a:ext>
            </a:extLst>
          </p:cNvPr>
          <p:cNvSpPr/>
          <p:nvPr/>
        </p:nvSpPr>
        <p:spPr>
          <a:xfrm rot="13974737">
            <a:off x="10154128" y="3632108"/>
            <a:ext cx="162046" cy="84205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3" name="Arrow: Down 172">
            <a:extLst>
              <a:ext uri="{FF2B5EF4-FFF2-40B4-BE49-F238E27FC236}">
                <a16:creationId xmlns:a16="http://schemas.microsoft.com/office/drawing/2014/main" id="{5F3579DC-9BF6-A586-DAEF-8B018A612E34}"/>
              </a:ext>
            </a:extLst>
          </p:cNvPr>
          <p:cNvSpPr/>
          <p:nvPr/>
        </p:nvSpPr>
        <p:spPr>
          <a:xfrm>
            <a:off x="9478085" y="3849066"/>
            <a:ext cx="166841" cy="5037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4" name="Arrow: Down 173">
            <a:extLst>
              <a:ext uri="{FF2B5EF4-FFF2-40B4-BE49-F238E27FC236}">
                <a16:creationId xmlns:a16="http://schemas.microsoft.com/office/drawing/2014/main" id="{141ED216-E8B6-AAA7-442C-D2A027164932}"/>
              </a:ext>
            </a:extLst>
          </p:cNvPr>
          <p:cNvSpPr/>
          <p:nvPr/>
        </p:nvSpPr>
        <p:spPr>
          <a:xfrm>
            <a:off x="10804494" y="3817358"/>
            <a:ext cx="166841" cy="5037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3C00BA08-D8DB-9E12-BB55-D03914AFC041}"/>
              </a:ext>
            </a:extLst>
          </p:cNvPr>
          <p:cNvGrpSpPr/>
          <p:nvPr/>
        </p:nvGrpSpPr>
        <p:grpSpPr>
          <a:xfrm>
            <a:off x="5790930" y="388931"/>
            <a:ext cx="1156011" cy="1200329"/>
            <a:chOff x="6248419" y="509274"/>
            <a:chExt cx="1156011" cy="1200329"/>
          </a:xfrm>
        </p:grpSpPr>
        <p:sp>
          <p:nvSpPr>
            <p:cNvPr id="176" name="Rectangle: Rounded Corners 175">
              <a:extLst>
                <a:ext uri="{FF2B5EF4-FFF2-40B4-BE49-F238E27FC236}">
                  <a16:creationId xmlns:a16="http://schemas.microsoft.com/office/drawing/2014/main" id="{3314FEC8-912E-B257-4B40-9004658F0C89}"/>
                </a:ext>
              </a:extLst>
            </p:cNvPr>
            <p:cNvSpPr/>
            <p:nvPr/>
          </p:nvSpPr>
          <p:spPr>
            <a:xfrm>
              <a:off x="6248419" y="560099"/>
              <a:ext cx="1156011" cy="1130806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9CEB22C2-F712-0C54-2347-4B6A793F515F}"/>
                </a:ext>
              </a:extLst>
            </p:cNvPr>
            <p:cNvSpPr txBox="1"/>
            <p:nvPr/>
          </p:nvSpPr>
          <p:spPr>
            <a:xfrm>
              <a:off x="6248419" y="509274"/>
              <a:ext cx="1156011" cy="1200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5. Unknown extent of nursery, spawning, few no-take, </a:t>
              </a:r>
              <a:r>
                <a:rPr lang="en-US" sz="1200" dirty="0" err="1"/>
                <a:t>envir</a:t>
              </a:r>
              <a:r>
                <a:rPr lang="en-US" sz="1200" dirty="0"/>
                <a:t>. Problems high</a:t>
              </a: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A78BD867-09D9-1F8D-E0BB-150417741BDF}"/>
              </a:ext>
            </a:extLst>
          </p:cNvPr>
          <p:cNvGrpSpPr/>
          <p:nvPr/>
        </p:nvGrpSpPr>
        <p:grpSpPr>
          <a:xfrm>
            <a:off x="6345396" y="1578989"/>
            <a:ext cx="1411014" cy="1200329"/>
            <a:chOff x="6248419" y="509274"/>
            <a:chExt cx="1156011" cy="1200329"/>
          </a:xfrm>
        </p:grpSpPr>
        <p:sp>
          <p:nvSpPr>
            <p:cNvPr id="180" name="Rectangle: Rounded Corners 179">
              <a:extLst>
                <a:ext uri="{FF2B5EF4-FFF2-40B4-BE49-F238E27FC236}">
                  <a16:creationId xmlns:a16="http://schemas.microsoft.com/office/drawing/2014/main" id="{A8509D2E-2188-3249-FADE-5FD8CAB41860}"/>
                </a:ext>
              </a:extLst>
            </p:cNvPr>
            <p:cNvSpPr/>
            <p:nvPr/>
          </p:nvSpPr>
          <p:spPr>
            <a:xfrm>
              <a:off x="6248419" y="560099"/>
              <a:ext cx="1156011" cy="1130806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58108ACB-BBEF-52EC-1FBE-2D0DD0109E2E}"/>
                </a:ext>
              </a:extLst>
            </p:cNvPr>
            <p:cNvSpPr txBox="1"/>
            <p:nvPr/>
          </p:nvSpPr>
          <p:spPr>
            <a:xfrm>
              <a:off x="6248419" y="509274"/>
              <a:ext cx="1156011" cy="1200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</a:t>
              </a:r>
              <a:r>
                <a:rPr lang="en-CA" sz="1200" dirty="0"/>
                <a:t>Significantly declining CPUE, avg. size declining, Conv. Factors not well-developed or missing</a:t>
              </a:r>
              <a:endParaRPr lang="en-US" sz="1200" dirty="0"/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D8C9058-2663-E807-14D1-908B6ADC385D}"/>
              </a:ext>
            </a:extLst>
          </p:cNvPr>
          <p:cNvGrpSpPr/>
          <p:nvPr/>
        </p:nvGrpSpPr>
        <p:grpSpPr>
          <a:xfrm>
            <a:off x="10538621" y="1566893"/>
            <a:ext cx="1411014" cy="1181631"/>
            <a:chOff x="6248419" y="509274"/>
            <a:chExt cx="1156011" cy="1181631"/>
          </a:xfrm>
        </p:grpSpPr>
        <p:sp>
          <p:nvSpPr>
            <p:cNvPr id="183" name="Rectangle: Rounded Corners 182">
              <a:extLst>
                <a:ext uri="{FF2B5EF4-FFF2-40B4-BE49-F238E27FC236}">
                  <a16:creationId xmlns:a16="http://schemas.microsoft.com/office/drawing/2014/main" id="{8D14400B-F69D-A951-4B8F-23E6325BF5EF}"/>
                </a:ext>
              </a:extLst>
            </p:cNvPr>
            <p:cNvSpPr/>
            <p:nvPr/>
          </p:nvSpPr>
          <p:spPr>
            <a:xfrm>
              <a:off x="6248419" y="560099"/>
              <a:ext cx="1156011" cy="1130806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8D4C1347-4E76-C90A-4879-5C1AD571DE8A}"/>
                </a:ext>
              </a:extLst>
            </p:cNvPr>
            <p:cNvSpPr txBox="1"/>
            <p:nvPr/>
          </p:nvSpPr>
          <p:spPr>
            <a:xfrm>
              <a:off x="6248419" y="509274"/>
              <a:ext cx="115601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</a:t>
              </a:r>
              <a:r>
                <a:rPr lang="en-CA" sz="1200" dirty="0"/>
                <a:t>Lack of TAC, no entry limits, no season, no no-take areas, no catch or inspection reports</a:t>
              </a:r>
              <a:endParaRPr lang="en-US" sz="1200" dirty="0"/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E4DD4324-E89D-7531-B65B-6B85002DFAFC}"/>
              </a:ext>
            </a:extLst>
          </p:cNvPr>
          <p:cNvGrpSpPr/>
          <p:nvPr/>
        </p:nvGrpSpPr>
        <p:grpSpPr>
          <a:xfrm>
            <a:off x="7806953" y="1578988"/>
            <a:ext cx="1411014" cy="1200329"/>
            <a:chOff x="6248419" y="509274"/>
            <a:chExt cx="1156011" cy="1200329"/>
          </a:xfrm>
        </p:grpSpPr>
        <p:sp>
          <p:nvSpPr>
            <p:cNvPr id="186" name="Rectangle: Rounded Corners 185">
              <a:extLst>
                <a:ext uri="{FF2B5EF4-FFF2-40B4-BE49-F238E27FC236}">
                  <a16:creationId xmlns:a16="http://schemas.microsoft.com/office/drawing/2014/main" id="{A37C706C-4552-2791-477E-F6E715B172DF}"/>
                </a:ext>
              </a:extLst>
            </p:cNvPr>
            <p:cNvSpPr/>
            <p:nvPr/>
          </p:nvSpPr>
          <p:spPr>
            <a:xfrm>
              <a:off x="6248419" y="560099"/>
              <a:ext cx="1156011" cy="1130806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B682B134-D97C-BC40-83F5-B10F72D3B91F}"/>
                </a:ext>
              </a:extLst>
            </p:cNvPr>
            <p:cNvSpPr txBox="1"/>
            <p:nvPr/>
          </p:nvSpPr>
          <p:spPr>
            <a:xfrm>
              <a:off x="6248419" y="509274"/>
              <a:ext cx="1156011" cy="1200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</a:t>
              </a:r>
              <a:r>
                <a:rPr lang="en-CA" sz="1200" dirty="0"/>
                <a:t>Few mgt. measures, low enforcement capability, little conservation impact</a:t>
              </a:r>
              <a:endParaRPr lang="en-US" sz="1200" dirty="0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48A7BA9-B6BC-185B-413C-450B9EBD028C}"/>
              </a:ext>
            </a:extLst>
          </p:cNvPr>
          <p:cNvGrpSpPr/>
          <p:nvPr/>
        </p:nvGrpSpPr>
        <p:grpSpPr>
          <a:xfrm>
            <a:off x="9220062" y="1588070"/>
            <a:ext cx="1265000" cy="1200329"/>
            <a:chOff x="4869710" y="223213"/>
            <a:chExt cx="1181090" cy="1200329"/>
          </a:xfrm>
        </p:grpSpPr>
        <p:sp>
          <p:nvSpPr>
            <p:cNvPr id="189" name="Rectangle: Rounded Corners 188">
              <a:extLst>
                <a:ext uri="{FF2B5EF4-FFF2-40B4-BE49-F238E27FC236}">
                  <a16:creationId xmlns:a16="http://schemas.microsoft.com/office/drawing/2014/main" id="{2E653CF1-6BBE-4D4E-4E70-C02EC77DC0F5}"/>
                </a:ext>
              </a:extLst>
            </p:cNvPr>
            <p:cNvSpPr/>
            <p:nvPr/>
          </p:nvSpPr>
          <p:spPr>
            <a:xfrm>
              <a:off x="4894789" y="263141"/>
              <a:ext cx="1156011" cy="911657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AB495F20-F1F1-A767-D6DE-DA71F78F0446}"/>
                </a:ext>
              </a:extLst>
            </p:cNvPr>
            <p:cNvSpPr txBox="1"/>
            <p:nvPr/>
          </p:nvSpPr>
          <p:spPr>
            <a:xfrm>
              <a:off x="4869710" y="223213"/>
              <a:ext cx="1181090" cy="1200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</a:t>
              </a:r>
              <a:r>
                <a:rPr lang="en-CA" sz="1200" dirty="0"/>
                <a:t>TAC well above SA </a:t>
              </a:r>
              <a:r>
                <a:rPr lang="en-CA" sz="1200" dirty="0" err="1"/>
                <a:t>recom</a:t>
              </a:r>
              <a:r>
                <a:rPr lang="en-CA" sz="1200" dirty="0"/>
                <a:t>., proof of IUU, monitoring insufficient</a:t>
              </a:r>
              <a:endParaRPr lang="en-US" sz="1200" dirty="0"/>
            </a:p>
          </p:txBody>
        </p:sp>
      </p:grpSp>
      <p:sp>
        <p:nvSpPr>
          <p:cNvPr id="191" name="Arrow: Down 190">
            <a:extLst>
              <a:ext uri="{FF2B5EF4-FFF2-40B4-BE49-F238E27FC236}">
                <a16:creationId xmlns:a16="http://schemas.microsoft.com/office/drawing/2014/main" id="{B67E1EC5-80CE-DCE8-78F6-C06E6F834EDF}"/>
              </a:ext>
            </a:extLst>
          </p:cNvPr>
          <p:cNvSpPr/>
          <p:nvPr/>
        </p:nvSpPr>
        <p:spPr>
          <a:xfrm rot="13974737">
            <a:off x="8879357" y="3585313"/>
            <a:ext cx="145583" cy="91041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0169DF05-0490-09C7-E693-F9B5B67033AC}"/>
              </a:ext>
            </a:extLst>
          </p:cNvPr>
          <p:cNvGrpSpPr/>
          <p:nvPr/>
        </p:nvGrpSpPr>
        <p:grpSpPr>
          <a:xfrm>
            <a:off x="10162027" y="119418"/>
            <a:ext cx="1472254" cy="951585"/>
            <a:chOff x="10162027" y="119418"/>
            <a:chExt cx="1472254" cy="951585"/>
          </a:xfrm>
        </p:grpSpPr>
        <p:sp>
          <p:nvSpPr>
            <p:cNvPr id="195" name="Rectangle: Rounded Corners 194">
              <a:extLst>
                <a:ext uri="{FF2B5EF4-FFF2-40B4-BE49-F238E27FC236}">
                  <a16:creationId xmlns:a16="http://schemas.microsoft.com/office/drawing/2014/main" id="{53103CFD-C61B-9D98-9AD5-2AA46AD3C1AC}"/>
                </a:ext>
              </a:extLst>
            </p:cNvPr>
            <p:cNvSpPr/>
            <p:nvPr/>
          </p:nvSpPr>
          <p:spPr>
            <a:xfrm>
              <a:off x="10193289" y="159346"/>
              <a:ext cx="1440992" cy="911657"/>
            </a:xfrm>
            <a:prstGeom prst="round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9EA14883-367E-CA48-38ED-BA13D4CE7D89}"/>
                </a:ext>
              </a:extLst>
            </p:cNvPr>
            <p:cNvSpPr txBox="1"/>
            <p:nvPr/>
          </p:nvSpPr>
          <p:spPr>
            <a:xfrm>
              <a:off x="10162027" y="119418"/>
              <a:ext cx="1472254" cy="892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10. </a:t>
              </a:r>
              <a:r>
                <a:rPr lang="en-CA" sz="1200" dirty="0">
                  <a:solidFill>
                    <a:schemeClr val="tx1"/>
                  </a:solidFill>
                </a:rPr>
                <a:t>NDF not satisfied</a:t>
              </a:r>
            </a:p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(negative, serious deficiencies)</a:t>
              </a:r>
            </a:p>
            <a:p>
              <a:pPr algn="ctr"/>
              <a:r>
                <a:rPr lang="en-CA" sz="1600" b="1" dirty="0">
                  <a:solidFill>
                    <a:schemeClr val="tx1"/>
                  </a:solidFill>
                </a:rPr>
                <a:t>END</a:t>
              </a:r>
            </a:p>
          </p:txBody>
        </p:sp>
      </p:grp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74D03106-6493-23AE-0AB5-4B539D4705F2}"/>
              </a:ext>
            </a:extLst>
          </p:cNvPr>
          <p:cNvCxnSpPr>
            <a:cxnSpLocks/>
          </p:cNvCxnSpPr>
          <p:nvPr/>
        </p:nvCxnSpPr>
        <p:spPr>
          <a:xfrm flipV="1">
            <a:off x="5898920" y="1566893"/>
            <a:ext cx="0" cy="154405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89D82E26-8B01-7C3C-BE7F-571188F22062}"/>
              </a:ext>
            </a:extLst>
          </p:cNvPr>
          <p:cNvCxnSpPr>
            <a:cxnSpLocks/>
            <a:stCxn id="19" idx="0"/>
            <a:endCxn id="181" idx="2"/>
          </p:cNvCxnSpPr>
          <p:nvPr/>
        </p:nvCxnSpPr>
        <p:spPr>
          <a:xfrm flipH="1" flipV="1">
            <a:off x="7050903" y="2779318"/>
            <a:ext cx="3055" cy="3676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B2C60161-D5DD-9092-7F6C-0D5829156DDB}"/>
              </a:ext>
            </a:extLst>
          </p:cNvPr>
          <p:cNvCxnSpPr>
            <a:cxnSpLocks/>
          </p:cNvCxnSpPr>
          <p:nvPr/>
        </p:nvCxnSpPr>
        <p:spPr>
          <a:xfrm flipH="1" flipV="1">
            <a:off x="8506445" y="2764347"/>
            <a:ext cx="3055" cy="3676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70FFB3EC-F7D5-B9C0-E3B0-20354E51669E}"/>
              </a:ext>
            </a:extLst>
          </p:cNvPr>
          <p:cNvCxnSpPr>
            <a:cxnSpLocks/>
          </p:cNvCxnSpPr>
          <p:nvPr/>
        </p:nvCxnSpPr>
        <p:spPr>
          <a:xfrm flipH="1" flipV="1">
            <a:off x="9761970" y="2525608"/>
            <a:ext cx="1527" cy="6500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969FD177-6171-BC70-87BC-F4170E9A480C}"/>
              </a:ext>
            </a:extLst>
          </p:cNvPr>
          <p:cNvCxnSpPr>
            <a:cxnSpLocks/>
          </p:cNvCxnSpPr>
          <p:nvPr/>
        </p:nvCxnSpPr>
        <p:spPr>
          <a:xfrm flipH="1" flipV="1">
            <a:off x="11015967" y="2744409"/>
            <a:ext cx="7223" cy="3999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ED44772C-B21E-306B-F0DF-C66DBAE10488}"/>
              </a:ext>
            </a:extLst>
          </p:cNvPr>
          <p:cNvCxnSpPr>
            <a:cxnSpLocks/>
          </p:cNvCxnSpPr>
          <p:nvPr/>
        </p:nvCxnSpPr>
        <p:spPr>
          <a:xfrm>
            <a:off x="4478716" y="291857"/>
            <a:ext cx="5714573" cy="417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F31AE9DD-5A8B-DFBB-23D1-4378851583EB}"/>
              </a:ext>
            </a:extLst>
          </p:cNvPr>
          <p:cNvCxnSpPr>
            <a:cxnSpLocks/>
            <a:endCxn id="196" idx="1"/>
          </p:cNvCxnSpPr>
          <p:nvPr/>
        </p:nvCxnSpPr>
        <p:spPr>
          <a:xfrm flipV="1">
            <a:off x="6946941" y="565694"/>
            <a:ext cx="3215086" cy="5396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id="{56E3BD61-7723-6566-0547-913698D3C014}"/>
              </a:ext>
            </a:extLst>
          </p:cNvPr>
          <p:cNvCxnSpPr>
            <a:cxnSpLocks/>
          </p:cNvCxnSpPr>
          <p:nvPr/>
        </p:nvCxnSpPr>
        <p:spPr>
          <a:xfrm flipV="1">
            <a:off x="7385541" y="831052"/>
            <a:ext cx="2807748" cy="77762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id="{E131CAE2-4AF7-12E4-DD75-1724CC315CC3}"/>
              </a:ext>
            </a:extLst>
          </p:cNvPr>
          <p:cNvCxnSpPr>
            <a:cxnSpLocks/>
          </p:cNvCxnSpPr>
          <p:nvPr/>
        </p:nvCxnSpPr>
        <p:spPr>
          <a:xfrm flipV="1">
            <a:off x="8728926" y="1041696"/>
            <a:ext cx="1512608" cy="5413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923222C9-D8B0-8C0A-D347-70C090176615}"/>
              </a:ext>
            </a:extLst>
          </p:cNvPr>
          <p:cNvCxnSpPr>
            <a:cxnSpLocks/>
          </p:cNvCxnSpPr>
          <p:nvPr/>
        </p:nvCxnSpPr>
        <p:spPr>
          <a:xfrm flipV="1">
            <a:off x="10295093" y="1097845"/>
            <a:ext cx="319608" cy="5198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>
            <a:extLst>
              <a:ext uri="{FF2B5EF4-FFF2-40B4-BE49-F238E27FC236}">
                <a16:creationId xmlns:a16="http://schemas.microsoft.com/office/drawing/2014/main" id="{E514F387-E1BB-3E92-76A8-B1DF764F874D}"/>
              </a:ext>
            </a:extLst>
          </p:cNvPr>
          <p:cNvCxnSpPr>
            <a:cxnSpLocks/>
          </p:cNvCxnSpPr>
          <p:nvPr/>
        </p:nvCxnSpPr>
        <p:spPr>
          <a:xfrm flipV="1">
            <a:off x="11092279" y="1053342"/>
            <a:ext cx="9783" cy="5707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9A12E592-5E05-E4E1-5FFB-93856D7768A7}"/>
              </a:ext>
            </a:extLst>
          </p:cNvPr>
          <p:cNvCxnSpPr>
            <a:cxnSpLocks/>
          </p:cNvCxnSpPr>
          <p:nvPr/>
        </p:nvCxnSpPr>
        <p:spPr>
          <a:xfrm flipH="1">
            <a:off x="12078033" y="630883"/>
            <a:ext cx="9663" cy="615726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D97C3F03-58DC-1E88-DA97-1BA1FDB76C85}"/>
              </a:ext>
            </a:extLst>
          </p:cNvPr>
          <p:cNvCxnSpPr>
            <a:cxnSpLocks/>
            <a:stCxn id="195" idx="3"/>
          </p:cNvCxnSpPr>
          <p:nvPr/>
        </p:nvCxnSpPr>
        <p:spPr>
          <a:xfrm>
            <a:off x="11634281" y="615175"/>
            <a:ext cx="4808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BE87B461-CC16-5CCC-D17F-78FE17EE899F}"/>
              </a:ext>
            </a:extLst>
          </p:cNvPr>
          <p:cNvGrpSpPr/>
          <p:nvPr/>
        </p:nvGrpSpPr>
        <p:grpSpPr>
          <a:xfrm>
            <a:off x="3334354" y="5159950"/>
            <a:ext cx="1662335" cy="1328143"/>
            <a:chOff x="3127469" y="5434881"/>
            <a:chExt cx="1662335" cy="1328143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25A669FB-1B2A-F922-6230-0452AA6F4B3F}"/>
                </a:ext>
              </a:extLst>
            </p:cNvPr>
            <p:cNvSpPr/>
            <p:nvPr/>
          </p:nvSpPr>
          <p:spPr>
            <a:xfrm>
              <a:off x="3127469" y="5434881"/>
              <a:ext cx="1635018" cy="733828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265288A6-0288-A5F0-AB27-587BF716515A}"/>
                </a:ext>
              </a:extLst>
            </p:cNvPr>
            <p:cNvSpPr txBox="1"/>
            <p:nvPr/>
          </p:nvSpPr>
          <p:spPr>
            <a:xfrm>
              <a:off x="3137697" y="5456624"/>
              <a:ext cx="1652107" cy="1306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CA" sz="1200" dirty="0"/>
                <a:t>10. Conditional NDF</a:t>
              </a:r>
            </a:p>
            <a:p>
              <a:pPr algn="ctr"/>
              <a:r>
                <a:rPr lang="en-CA" sz="1200" dirty="0"/>
                <a:t>(data gaps, improve within 3 yrs., follow-up)</a:t>
              </a: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DC1A2199-FAA9-6054-D290-BB37CF6BE93C}"/>
              </a:ext>
            </a:extLst>
          </p:cNvPr>
          <p:cNvGrpSpPr/>
          <p:nvPr/>
        </p:nvGrpSpPr>
        <p:grpSpPr>
          <a:xfrm>
            <a:off x="3313889" y="5951498"/>
            <a:ext cx="1699053" cy="830997"/>
            <a:chOff x="2912112" y="6033688"/>
            <a:chExt cx="1699053" cy="830997"/>
          </a:xfrm>
        </p:grpSpPr>
        <p:sp>
          <p:nvSpPr>
            <p:cNvPr id="250" name="Rectangle: Rounded Corners 249">
              <a:extLst>
                <a:ext uri="{FF2B5EF4-FFF2-40B4-BE49-F238E27FC236}">
                  <a16:creationId xmlns:a16="http://schemas.microsoft.com/office/drawing/2014/main" id="{3BAEA478-7DD6-4AD7-E6E3-5A8C342C6251}"/>
                </a:ext>
              </a:extLst>
            </p:cNvPr>
            <p:cNvSpPr/>
            <p:nvPr/>
          </p:nvSpPr>
          <p:spPr>
            <a:xfrm>
              <a:off x="2912112" y="6042045"/>
              <a:ext cx="1654085" cy="684141"/>
            </a:xfrm>
            <a:prstGeom prst="roundRect">
              <a:avLst/>
            </a:prstGeom>
            <a:solidFill>
              <a:schemeClr val="accent6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D779944C-ECB2-553C-EF97-F0D9C5064D64}"/>
                </a:ext>
              </a:extLst>
            </p:cNvPr>
            <p:cNvSpPr txBox="1"/>
            <p:nvPr/>
          </p:nvSpPr>
          <p:spPr>
            <a:xfrm>
              <a:off x="2957080" y="6033688"/>
              <a:ext cx="1654085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10. </a:t>
              </a:r>
              <a:r>
                <a:rPr lang="en-CA" sz="1200" dirty="0">
                  <a:solidFill>
                    <a:schemeClr val="bg1"/>
                  </a:solidFill>
                </a:rPr>
                <a:t>NDF satisfied</a:t>
              </a:r>
            </a:p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(positive, threats low/minimized)</a:t>
              </a:r>
            </a:p>
            <a:p>
              <a:pPr algn="ctr"/>
              <a:endParaRPr lang="en-US" sz="1200" dirty="0"/>
            </a:p>
          </p:txBody>
        </p:sp>
      </p:grpSp>
      <p:sp>
        <p:nvSpPr>
          <p:cNvPr id="254" name="TextBox 253">
            <a:extLst>
              <a:ext uri="{FF2B5EF4-FFF2-40B4-BE49-F238E27FC236}">
                <a16:creationId xmlns:a16="http://schemas.microsoft.com/office/drawing/2014/main" id="{623E5D6F-F99A-A356-46E1-4DA3920D8FE8}"/>
              </a:ext>
            </a:extLst>
          </p:cNvPr>
          <p:cNvSpPr txBox="1"/>
          <p:nvPr/>
        </p:nvSpPr>
        <p:spPr>
          <a:xfrm>
            <a:off x="1328162" y="5021633"/>
            <a:ext cx="1465292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Scientific Authority</a:t>
            </a:r>
            <a:endParaRPr lang="en-PR" sz="12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8722A69E-2334-F455-A508-B72B2CE3630A}"/>
              </a:ext>
            </a:extLst>
          </p:cNvPr>
          <p:cNvSpPr txBox="1"/>
          <p:nvPr/>
        </p:nvSpPr>
        <p:spPr>
          <a:xfrm>
            <a:off x="1320636" y="5770799"/>
            <a:ext cx="146529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Management Authority</a:t>
            </a:r>
            <a:endParaRPr lang="en-PR" sz="12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4879807-2026-7847-A305-EA370CD5B53F}"/>
              </a:ext>
            </a:extLst>
          </p:cNvPr>
          <p:cNvSpPr txBox="1"/>
          <p:nvPr/>
        </p:nvSpPr>
        <p:spPr>
          <a:xfrm>
            <a:off x="1312116" y="6477704"/>
            <a:ext cx="1465292" cy="27699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Exporters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BAE7419-5F37-71CD-83EF-D0B2E94C4BBA}"/>
              </a:ext>
            </a:extLst>
          </p:cNvPr>
          <p:cNvSpPr txBox="1"/>
          <p:nvPr/>
        </p:nvSpPr>
        <p:spPr>
          <a:xfrm>
            <a:off x="1289708" y="4803367"/>
            <a:ext cx="1541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GO TO START</a:t>
            </a:r>
            <a:endParaRPr lang="en-PR" sz="1200" b="1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AA941E3E-C34E-BCB9-3501-F57A0DDFC66C}"/>
              </a:ext>
            </a:extLst>
          </p:cNvPr>
          <p:cNvSpPr txBox="1"/>
          <p:nvPr/>
        </p:nvSpPr>
        <p:spPr>
          <a:xfrm>
            <a:off x="2055559" y="625111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</a:t>
            </a:r>
            <a:endParaRPr lang="en-PR" sz="12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17EF7B6A-C0ED-213D-26EA-8098EF720166}"/>
              </a:ext>
            </a:extLst>
          </p:cNvPr>
          <p:cNvSpPr txBox="1"/>
          <p:nvPr/>
        </p:nvSpPr>
        <p:spPr>
          <a:xfrm>
            <a:off x="761272" y="625207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Permits</a:t>
            </a:r>
            <a:endParaRPr lang="en-PR" sz="12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DEF9F4B-6B39-CC0D-733A-6FD1271593E4}"/>
              </a:ext>
            </a:extLst>
          </p:cNvPr>
          <p:cNvSpPr txBox="1"/>
          <p:nvPr/>
        </p:nvSpPr>
        <p:spPr>
          <a:xfrm>
            <a:off x="1063502" y="5484478"/>
            <a:ext cx="1046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NDF Request</a:t>
            </a:r>
            <a:endParaRPr lang="en-PR" sz="1200" dirty="0"/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385A12E8-C5BD-5070-1797-293D42788FF4}"/>
              </a:ext>
            </a:extLst>
          </p:cNvPr>
          <p:cNvCxnSpPr>
            <a:cxnSpLocks/>
            <a:stCxn id="255" idx="0"/>
            <a:endCxn id="254" idx="2"/>
          </p:cNvCxnSpPr>
          <p:nvPr/>
        </p:nvCxnSpPr>
        <p:spPr>
          <a:xfrm flipV="1">
            <a:off x="2053282" y="5483298"/>
            <a:ext cx="7526" cy="2875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46B9A2D3-EF1D-5489-EFBA-356623E8711C}"/>
              </a:ext>
            </a:extLst>
          </p:cNvPr>
          <p:cNvCxnSpPr>
            <a:cxnSpLocks/>
            <a:stCxn id="256" idx="0"/>
            <a:endCxn id="255" idx="2"/>
          </p:cNvCxnSpPr>
          <p:nvPr/>
        </p:nvCxnSpPr>
        <p:spPr>
          <a:xfrm flipV="1">
            <a:off x="2044762" y="6232464"/>
            <a:ext cx="8520" cy="2452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965E4595-C67E-63B1-7D9F-6B7F0306199C}"/>
              </a:ext>
            </a:extLst>
          </p:cNvPr>
          <p:cNvCxnSpPr>
            <a:cxnSpLocks/>
          </p:cNvCxnSpPr>
          <p:nvPr/>
        </p:nvCxnSpPr>
        <p:spPr>
          <a:xfrm>
            <a:off x="1712534" y="6232464"/>
            <a:ext cx="0" cy="26755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D2D8A1C8-462A-F5C5-F30F-35F182F8CE01}"/>
              </a:ext>
            </a:extLst>
          </p:cNvPr>
          <p:cNvCxnSpPr>
            <a:cxnSpLocks/>
          </p:cNvCxnSpPr>
          <p:nvPr/>
        </p:nvCxnSpPr>
        <p:spPr>
          <a:xfrm flipH="1">
            <a:off x="3304649" y="6764925"/>
            <a:ext cx="8783047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>
            <a:extLst>
              <a:ext uri="{FF2B5EF4-FFF2-40B4-BE49-F238E27FC236}">
                <a16:creationId xmlns:a16="http://schemas.microsoft.com/office/drawing/2014/main" id="{25E0DC79-D87D-E99E-1D7E-E9F63CFE20E3}"/>
              </a:ext>
            </a:extLst>
          </p:cNvPr>
          <p:cNvCxnSpPr>
            <a:cxnSpLocks/>
          </p:cNvCxnSpPr>
          <p:nvPr/>
        </p:nvCxnSpPr>
        <p:spPr>
          <a:xfrm flipH="1" flipV="1">
            <a:off x="2821254" y="6177963"/>
            <a:ext cx="483250" cy="5869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353C276B-D51A-3EB2-E7D0-F28202CAB354}"/>
              </a:ext>
            </a:extLst>
          </p:cNvPr>
          <p:cNvCxnSpPr>
            <a:cxnSpLocks/>
            <a:stCxn id="250" idx="1"/>
          </p:cNvCxnSpPr>
          <p:nvPr/>
        </p:nvCxnSpPr>
        <p:spPr>
          <a:xfrm flipH="1" flipV="1">
            <a:off x="2797155" y="6016040"/>
            <a:ext cx="516734" cy="28588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Arrow: Down 289">
            <a:extLst>
              <a:ext uri="{FF2B5EF4-FFF2-40B4-BE49-F238E27FC236}">
                <a16:creationId xmlns:a16="http://schemas.microsoft.com/office/drawing/2014/main" id="{9609FEFB-B769-15E5-2DD9-539E1A5492A0}"/>
              </a:ext>
            </a:extLst>
          </p:cNvPr>
          <p:cNvSpPr/>
          <p:nvPr/>
        </p:nvSpPr>
        <p:spPr>
          <a:xfrm rot="3273141">
            <a:off x="2970662" y="5352489"/>
            <a:ext cx="166841" cy="61174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F5832D49-0B28-4230-2556-2CA5FF4E5B9F}"/>
              </a:ext>
            </a:extLst>
          </p:cNvPr>
          <p:cNvSpPr/>
          <p:nvPr/>
        </p:nvSpPr>
        <p:spPr>
          <a:xfrm>
            <a:off x="11947305" y="4036612"/>
            <a:ext cx="61713" cy="22316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56DD833B-09F7-A3D2-117B-E75331DBF417}"/>
              </a:ext>
            </a:extLst>
          </p:cNvPr>
          <p:cNvSpPr/>
          <p:nvPr/>
        </p:nvSpPr>
        <p:spPr>
          <a:xfrm>
            <a:off x="11335215" y="5894690"/>
            <a:ext cx="440667" cy="727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3A6EAB5F-845A-B74D-A75C-BDC6CCB744BA}"/>
              </a:ext>
            </a:extLst>
          </p:cNvPr>
          <p:cNvCxnSpPr>
            <a:cxnSpLocks/>
          </p:cNvCxnSpPr>
          <p:nvPr/>
        </p:nvCxnSpPr>
        <p:spPr>
          <a:xfrm>
            <a:off x="11258365" y="2984262"/>
            <a:ext cx="51729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ECA997F8-8E71-E28B-CEED-72F86CFAB5C0}"/>
              </a:ext>
            </a:extLst>
          </p:cNvPr>
          <p:cNvCxnSpPr>
            <a:cxnSpLocks/>
            <a:stCxn id="303" idx="1"/>
            <a:endCxn id="303" idx="3"/>
          </p:cNvCxnSpPr>
          <p:nvPr/>
        </p:nvCxnSpPr>
        <p:spPr>
          <a:xfrm>
            <a:off x="11335215" y="5931059"/>
            <a:ext cx="44066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Arrow: Down 306">
            <a:extLst>
              <a:ext uri="{FF2B5EF4-FFF2-40B4-BE49-F238E27FC236}">
                <a16:creationId xmlns:a16="http://schemas.microsoft.com/office/drawing/2014/main" id="{01E376C9-FCEF-8DAE-583A-FEB2E3C7BF0F}"/>
              </a:ext>
            </a:extLst>
          </p:cNvPr>
          <p:cNvSpPr/>
          <p:nvPr/>
        </p:nvSpPr>
        <p:spPr>
          <a:xfrm rot="7483925">
            <a:off x="5259864" y="5603120"/>
            <a:ext cx="145583" cy="8068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037223F-61B8-F000-4302-7F7714D3B3C9}"/>
              </a:ext>
            </a:extLst>
          </p:cNvPr>
          <p:cNvCxnSpPr>
            <a:cxnSpLocks/>
            <a:stCxn id="307" idx="0"/>
          </p:cNvCxnSpPr>
          <p:nvPr/>
        </p:nvCxnSpPr>
        <p:spPr>
          <a:xfrm flipH="1">
            <a:off x="4967974" y="6236404"/>
            <a:ext cx="696232" cy="12331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Rectangle: Rounded Corners 323">
            <a:extLst>
              <a:ext uri="{FF2B5EF4-FFF2-40B4-BE49-F238E27FC236}">
                <a16:creationId xmlns:a16="http://schemas.microsoft.com/office/drawing/2014/main" id="{44BDBAC9-D5F8-0EF9-0EB3-ACCEE750DC79}"/>
              </a:ext>
            </a:extLst>
          </p:cNvPr>
          <p:cNvSpPr/>
          <p:nvPr/>
        </p:nvSpPr>
        <p:spPr>
          <a:xfrm>
            <a:off x="198263" y="5475879"/>
            <a:ext cx="809663" cy="355930"/>
          </a:xfrm>
          <a:prstGeom prst="round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bg1"/>
                </a:solidFill>
              </a:rPr>
              <a:t>Low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EEAC675D-017C-4878-C803-A5136DCE1AE3}"/>
              </a:ext>
            </a:extLst>
          </p:cNvPr>
          <p:cNvSpPr/>
          <p:nvPr/>
        </p:nvSpPr>
        <p:spPr>
          <a:xfrm>
            <a:off x="189743" y="5879729"/>
            <a:ext cx="809663" cy="355930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Medium</a:t>
            </a: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71101D4C-56D2-4450-3BCA-D9101071E0AC}"/>
              </a:ext>
            </a:extLst>
          </p:cNvPr>
          <p:cNvSpPr/>
          <p:nvPr/>
        </p:nvSpPr>
        <p:spPr>
          <a:xfrm>
            <a:off x="186899" y="6278552"/>
            <a:ext cx="816916" cy="355930"/>
          </a:xfrm>
          <a:prstGeom prst="roundRect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High/ Unknown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39A05A62-F13F-82C9-BBE4-13A27B92F663}"/>
              </a:ext>
            </a:extLst>
          </p:cNvPr>
          <p:cNvSpPr txBox="1"/>
          <p:nvPr/>
        </p:nvSpPr>
        <p:spPr>
          <a:xfrm>
            <a:off x="9778" y="5173709"/>
            <a:ext cx="1174469" cy="355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RISK LEVEL</a:t>
            </a:r>
          </a:p>
        </p:txBody>
      </p:sp>
      <p:cxnSp>
        <p:nvCxnSpPr>
          <p:cNvPr id="329" name="Straight Arrow Connector 328">
            <a:extLst>
              <a:ext uri="{FF2B5EF4-FFF2-40B4-BE49-F238E27FC236}">
                <a16:creationId xmlns:a16="http://schemas.microsoft.com/office/drawing/2014/main" id="{57ECF627-A4CB-249F-CA41-E96D3A58A083}"/>
              </a:ext>
            </a:extLst>
          </p:cNvPr>
          <p:cNvCxnSpPr>
            <a:cxnSpLocks/>
          </p:cNvCxnSpPr>
          <p:nvPr/>
        </p:nvCxnSpPr>
        <p:spPr>
          <a:xfrm flipH="1">
            <a:off x="305498" y="2546058"/>
            <a:ext cx="14458" cy="42554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Arrow Connector 334">
            <a:extLst>
              <a:ext uri="{FF2B5EF4-FFF2-40B4-BE49-F238E27FC236}">
                <a16:creationId xmlns:a16="http://schemas.microsoft.com/office/drawing/2014/main" id="{BA231319-47F0-6C1F-9025-CC381786168E}"/>
              </a:ext>
            </a:extLst>
          </p:cNvPr>
          <p:cNvCxnSpPr>
            <a:cxnSpLocks/>
          </p:cNvCxnSpPr>
          <p:nvPr/>
        </p:nvCxnSpPr>
        <p:spPr>
          <a:xfrm>
            <a:off x="305498" y="3621563"/>
            <a:ext cx="0" cy="51349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35">
            <a:extLst>
              <a:ext uri="{FF2B5EF4-FFF2-40B4-BE49-F238E27FC236}">
                <a16:creationId xmlns:a16="http://schemas.microsoft.com/office/drawing/2014/main" id="{73581F09-F755-7BD2-4DB4-DB8F875C6CAC}"/>
              </a:ext>
            </a:extLst>
          </p:cNvPr>
          <p:cNvCxnSpPr>
            <a:cxnSpLocks/>
            <a:stCxn id="7" idx="2"/>
            <a:endCxn id="42" idx="0"/>
          </p:cNvCxnSpPr>
          <p:nvPr/>
        </p:nvCxnSpPr>
        <p:spPr>
          <a:xfrm>
            <a:off x="1887350" y="1599661"/>
            <a:ext cx="9912" cy="31076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>
            <a:extLst>
              <a:ext uri="{FF2B5EF4-FFF2-40B4-BE49-F238E27FC236}">
                <a16:creationId xmlns:a16="http://schemas.microsoft.com/office/drawing/2014/main" id="{5209C110-3238-C017-36A5-92315EF31C1E}"/>
              </a:ext>
            </a:extLst>
          </p:cNvPr>
          <p:cNvCxnSpPr>
            <a:cxnSpLocks/>
          </p:cNvCxnSpPr>
          <p:nvPr/>
        </p:nvCxnSpPr>
        <p:spPr>
          <a:xfrm flipH="1">
            <a:off x="979948" y="2682114"/>
            <a:ext cx="924221" cy="145552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0" name="Oval 349">
            <a:extLst>
              <a:ext uri="{FF2B5EF4-FFF2-40B4-BE49-F238E27FC236}">
                <a16:creationId xmlns:a16="http://schemas.microsoft.com/office/drawing/2014/main" id="{C891FC38-5FD2-FA89-938C-5FA1C80AB54E}"/>
              </a:ext>
            </a:extLst>
          </p:cNvPr>
          <p:cNvSpPr/>
          <p:nvPr/>
        </p:nvSpPr>
        <p:spPr>
          <a:xfrm>
            <a:off x="436839" y="1403264"/>
            <a:ext cx="777237" cy="42831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9096F60D-6333-0F61-6E98-F9DF7B4D7E37}"/>
              </a:ext>
            </a:extLst>
          </p:cNvPr>
          <p:cNvSpPr txBox="1"/>
          <p:nvPr/>
        </p:nvSpPr>
        <p:spPr>
          <a:xfrm>
            <a:off x="431315" y="1418072"/>
            <a:ext cx="80389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200" dirty="0"/>
              <a:t>Corrected</a:t>
            </a:r>
          </a:p>
          <a:p>
            <a:pPr algn="ctr"/>
            <a:r>
              <a:rPr lang="en-CA" sz="1200" dirty="0"/>
              <a:t>name</a:t>
            </a:r>
          </a:p>
        </p:txBody>
      </p:sp>
      <p:cxnSp>
        <p:nvCxnSpPr>
          <p:cNvPr id="347" name="Straight Arrow Connector 346">
            <a:extLst>
              <a:ext uri="{FF2B5EF4-FFF2-40B4-BE49-F238E27FC236}">
                <a16:creationId xmlns:a16="http://schemas.microsoft.com/office/drawing/2014/main" id="{A3FD15CE-EA84-384C-58B3-39803CBF5B74}"/>
              </a:ext>
            </a:extLst>
          </p:cNvPr>
          <p:cNvCxnSpPr>
            <a:cxnSpLocks/>
          </p:cNvCxnSpPr>
          <p:nvPr/>
        </p:nvCxnSpPr>
        <p:spPr>
          <a:xfrm flipV="1">
            <a:off x="1150440" y="1608681"/>
            <a:ext cx="304456" cy="301749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2AB22962-1C15-678E-18CD-A8C865728644}"/>
              </a:ext>
            </a:extLst>
          </p:cNvPr>
          <p:cNvCxnSpPr>
            <a:cxnSpLocks/>
            <a:endCxn id="357" idx="2"/>
          </p:cNvCxnSpPr>
          <p:nvPr/>
        </p:nvCxnSpPr>
        <p:spPr>
          <a:xfrm flipH="1">
            <a:off x="11801966" y="3063903"/>
            <a:ext cx="1256" cy="2895952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Rectangle 291">
            <a:extLst>
              <a:ext uri="{FF2B5EF4-FFF2-40B4-BE49-F238E27FC236}">
                <a16:creationId xmlns:a16="http://schemas.microsoft.com/office/drawing/2014/main" id="{F282F6D3-7275-694C-0E14-7E404A1CED3A}"/>
              </a:ext>
            </a:extLst>
          </p:cNvPr>
          <p:cNvSpPr/>
          <p:nvPr/>
        </p:nvSpPr>
        <p:spPr>
          <a:xfrm rot="16200000" flipH="1">
            <a:off x="8780876" y="3090797"/>
            <a:ext cx="66587" cy="62906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4F5A4B89-C261-7117-867B-859B4290472A}"/>
              </a:ext>
            </a:extLst>
          </p:cNvPr>
          <p:cNvCxnSpPr>
            <a:cxnSpLocks/>
          </p:cNvCxnSpPr>
          <p:nvPr/>
        </p:nvCxnSpPr>
        <p:spPr>
          <a:xfrm>
            <a:off x="5677208" y="6237419"/>
            <a:ext cx="6290649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8DFC743C-CB9C-FE94-8797-06466990FC8C}"/>
              </a:ext>
            </a:extLst>
          </p:cNvPr>
          <p:cNvCxnSpPr>
            <a:cxnSpLocks/>
            <a:endCxn id="291" idx="2"/>
          </p:cNvCxnSpPr>
          <p:nvPr/>
        </p:nvCxnSpPr>
        <p:spPr>
          <a:xfrm>
            <a:off x="11977633" y="4039262"/>
            <a:ext cx="529" cy="2228985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8AA5EA69-E1D7-98E6-EBDD-E59EC14F74D4}"/>
              </a:ext>
            </a:extLst>
          </p:cNvPr>
          <p:cNvCxnSpPr/>
          <p:nvPr/>
        </p:nvCxnSpPr>
        <p:spPr>
          <a:xfrm>
            <a:off x="11843345" y="4010104"/>
            <a:ext cx="172119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TextBox 372">
            <a:extLst>
              <a:ext uri="{FF2B5EF4-FFF2-40B4-BE49-F238E27FC236}">
                <a16:creationId xmlns:a16="http://schemas.microsoft.com/office/drawing/2014/main" id="{54F7BD2C-7F4F-4372-F9C5-F9739ADF8050}"/>
              </a:ext>
            </a:extLst>
          </p:cNvPr>
          <p:cNvSpPr txBox="1"/>
          <p:nvPr/>
        </p:nvSpPr>
        <p:spPr>
          <a:xfrm>
            <a:off x="1681405" y="3124325"/>
            <a:ext cx="395619" cy="2769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5DCF6418-91E6-F4D6-4530-02C277A375B7}"/>
              </a:ext>
            </a:extLst>
          </p:cNvPr>
          <p:cNvSpPr txBox="1"/>
          <p:nvPr/>
        </p:nvSpPr>
        <p:spPr>
          <a:xfrm>
            <a:off x="341825" y="3668849"/>
            <a:ext cx="395619" cy="2769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0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8A076D3-677A-38A8-4A52-F0877FBDBE76}"/>
              </a:ext>
            </a:extLst>
          </p:cNvPr>
          <p:cNvGrpSpPr/>
          <p:nvPr/>
        </p:nvGrpSpPr>
        <p:grpSpPr>
          <a:xfrm>
            <a:off x="124527" y="442880"/>
            <a:ext cx="1025913" cy="669074"/>
            <a:chOff x="1471961" y="2354249"/>
            <a:chExt cx="1260088" cy="66907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D1E59FF-6B7C-8802-275C-C482D0151FCC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1. Species identification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B023025-E819-B158-D84B-834B7A655948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1D8CA8-7E0F-2B01-9964-5ED7FB121EB1}"/>
              </a:ext>
            </a:extLst>
          </p:cNvPr>
          <p:cNvGrpSpPr/>
          <p:nvPr/>
        </p:nvGrpSpPr>
        <p:grpSpPr>
          <a:xfrm>
            <a:off x="1257306" y="930587"/>
            <a:ext cx="1260088" cy="669074"/>
            <a:chOff x="1471961" y="2354249"/>
            <a:chExt cx="1260088" cy="6690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E42ACF8-9C54-FF60-B287-E281132BA99A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2. Harvested in national waters? (wild caught)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203E645-C03E-3644-F77E-7B95C51BAF3A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A907A88-8C4E-1336-B6B6-2E0BBDA601AC}"/>
              </a:ext>
            </a:extLst>
          </p:cNvPr>
          <p:cNvGrpSpPr/>
          <p:nvPr/>
        </p:nvGrpSpPr>
        <p:grpSpPr>
          <a:xfrm>
            <a:off x="2624260" y="1401195"/>
            <a:ext cx="782441" cy="669074"/>
            <a:chOff x="1471961" y="2354249"/>
            <a:chExt cx="1260088" cy="6690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53AFEC4-BC12-477D-2958-CAACFFF0E4E3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CITES Scientific Authority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188B0B2-731F-6027-DBA9-9FADF842B1A5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8686302-F4C9-4149-CD87-7A3B1A6EAAE7}"/>
              </a:ext>
            </a:extLst>
          </p:cNvPr>
          <p:cNvSpPr txBox="1"/>
          <p:nvPr/>
        </p:nvSpPr>
        <p:spPr>
          <a:xfrm>
            <a:off x="30764" y="90100"/>
            <a:ext cx="1156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</a:t>
            </a:r>
            <a:endParaRPr lang="en-PR" sz="1600" b="1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33AC945-4592-7013-2E46-2D8E32FF3A0A}"/>
              </a:ext>
            </a:extLst>
          </p:cNvPr>
          <p:cNvCxnSpPr/>
          <p:nvPr/>
        </p:nvCxnSpPr>
        <p:spPr>
          <a:xfrm>
            <a:off x="1161385" y="648810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719C3C-D024-2CB0-886D-5D8DF3C3EDBB}"/>
              </a:ext>
            </a:extLst>
          </p:cNvPr>
          <p:cNvCxnSpPr/>
          <p:nvPr/>
        </p:nvCxnSpPr>
        <p:spPr>
          <a:xfrm>
            <a:off x="2539490" y="1134256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084F3FA-C7B6-3E75-EE34-7E8B09CB9AF1}"/>
              </a:ext>
            </a:extLst>
          </p:cNvPr>
          <p:cNvSpPr txBox="1"/>
          <p:nvPr/>
        </p:nvSpPr>
        <p:spPr>
          <a:xfrm>
            <a:off x="1397473" y="410672"/>
            <a:ext cx="1174593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Correct species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520156-1199-2F55-A52E-6DE20D9A6D9F}"/>
              </a:ext>
            </a:extLst>
          </p:cNvPr>
          <p:cNvSpPr txBox="1"/>
          <p:nvPr/>
        </p:nvSpPr>
        <p:spPr>
          <a:xfrm>
            <a:off x="2718659" y="902175"/>
            <a:ext cx="395619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D4C8B62-CC24-8B0C-FC25-2C50635F43C7}"/>
              </a:ext>
            </a:extLst>
          </p:cNvPr>
          <p:cNvGrpSpPr/>
          <p:nvPr/>
        </p:nvGrpSpPr>
        <p:grpSpPr>
          <a:xfrm>
            <a:off x="3304649" y="155074"/>
            <a:ext cx="1156011" cy="669074"/>
            <a:chOff x="375424" y="2283624"/>
            <a:chExt cx="1025913" cy="669074"/>
          </a:xfrm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BA6EA8DF-0757-B2EE-4098-E39DAC769A54}"/>
                </a:ext>
              </a:extLst>
            </p:cNvPr>
            <p:cNvSpPr/>
            <p:nvPr/>
          </p:nvSpPr>
          <p:spPr>
            <a:xfrm>
              <a:off x="375424" y="2283624"/>
              <a:ext cx="1025913" cy="669074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FF0C3A0-C3DD-F979-1809-711323946C5E}"/>
                </a:ext>
              </a:extLst>
            </p:cNvPr>
            <p:cNvSpPr txBox="1"/>
            <p:nvPr/>
          </p:nvSpPr>
          <p:spPr>
            <a:xfrm>
              <a:off x="375424" y="2294776"/>
              <a:ext cx="1025913" cy="4616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Not formal, no capacity, no</a:t>
              </a:r>
            </a:p>
          </p:txBody>
        </p:sp>
      </p:grp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E3FA24E0-77F9-09FD-A1C8-81B28791BBFA}"/>
              </a:ext>
            </a:extLst>
          </p:cNvPr>
          <p:cNvCxnSpPr>
            <a:cxnSpLocks/>
          </p:cNvCxnSpPr>
          <p:nvPr/>
        </p:nvCxnSpPr>
        <p:spPr>
          <a:xfrm flipV="1">
            <a:off x="3231753" y="841960"/>
            <a:ext cx="266408" cy="53428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0169DF05-0490-09C7-E693-F9B5B67033AC}"/>
              </a:ext>
            </a:extLst>
          </p:cNvPr>
          <p:cNvGrpSpPr/>
          <p:nvPr/>
        </p:nvGrpSpPr>
        <p:grpSpPr>
          <a:xfrm>
            <a:off x="10162027" y="119418"/>
            <a:ext cx="1472254" cy="951585"/>
            <a:chOff x="10162027" y="119418"/>
            <a:chExt cx="1472254" cy="951585"/>
          </a:xfrm>
        </p:grpSpPr>
        <p:sp>
          <p:nvSpPr>
            <p:cNvPr id="195" name="Rectangle: Rounded Corners 194">
              <a:extLst>
                <a:ext uri="{FF2B5EF4-FFF2-40B4-BE49-F238E27FC236}">
                  <a16:creationId xmlns:a16="http://schemas.microsoft.com/office/drawing/2014/main" id="{53103CFD-C61B-9D98-9AD5-2AA46AD3C1AC}"/>
                </a:ext>
              </a:extLst>
            </p:cNvPr>
            <p:cNvSpPr/>
            <p:nvPr/>
          </p:nvSpPr>
          <p:spPr>
            <a:xfrm>
              <a:off x="10193289" y="159346"/>
              <a:ext cx="1440992" cy="911657"/>
            </a:xfrm>
            <a:prstGeom prst="round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9EA14883-367E-CA48-38ED-BA13D4CE7D89}"/>
                </a:ext>
              </a:extLst>
            </p:cNvPr>
            <p:cNvSpPr txBox="1"/>
            <p:nvPr/>
          </p:nvSpPr>
          <p:spPr>
            <a:xfrm>
              <a:off x="10162027" y="119418"/>
              <a:ext cx="1472254" cy="892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10. </a:t>
              </a:r>
              <a:r>
                <a:rPr lang="en-CA" sz="1200" dirty="0">
                  <a:solidFill>
                    <a:schemeClr val="tx1"/>
                  </a:solidFill>
                </a:rPr>
                <a:t>NDF not satisfied</a:t>
              </a:r>
            </a:p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(negative, serious deficiencies)</a:t>
              </a:r>
            </a:p>
            <a:p>
              <a:pPr algn="ctr"/>
              <a:r>
                <a:rPr lang="en-CA" sz="1600" b="1" dirty="0">
                  <a:solidFill>
                    <a:schemeClr val="tx1"/>
                  </a:solidFill>
                </a:rPr>
                <a:t>END</a:t>
              </a:r>
            </a:p>
          </p:txBody>
        </p:sp>
      </p:grp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ED44772C-B21E-306B-F0DF-C66DBAE10488}"/>
              </a:ext>
            </a:extLst>
          </p:cNvPr>
          <p:cNvCxnSpPr>
            <a:cxnSpLocks/>
          </p:cNvCxnSpPr>
          <p:nvPr/>
        </p:nvCxnSpPr>
        <p:spPr>
          <a:xfrm>
            <a:off x="4478716" y="291857"/>
            <a:ext cx="5714573" cy="4171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9A12E592-5E05-E4E1-5FFB-93856D7768A7}"/>
              </a:ext>
            </a:extLst>
          </p:cNvPr>
          <p:cNvCxnSpPr>
            <a:cxnSpLocks/>
          </p:cNvCxnSpPr>
          <p:nvPr/>
        </p:nvCxnSpPr>
        <p:spPr>
          <a:xfrm flipH="1">
            <a:off x="12078033" y="630883"/>
            <a:ext cx="9663" cy="615726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D97C3F03-58DC-1E88-DA97-1BA1FDB76C85}"/>
              </a:ext>
            </a:extLst>
          </p:cNvPr>
          <p:cNvCxnSpPr>
            <a:cxnSpLocks/>
            <a:stCxn id="195" idx="3"/>
          </p:cNvCxnSpPr>
          <p:nvPr/>
        </p:nvCxnSpPr>
        <p:spPr>
          <a:xfrm>
            <a:off x="11634281" y="615175"/>
            <a:ext cx="48085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4" name="TextBox 253">
            <a:extLst>
              <a:ext uri="{FF2B5EF4-FFF2-40B4-BE49-F238E27FC236}">
                <a16:creationId xmlns:a16="http://schemas.microsoft.com/office/drawing/2014/main" id="{623E5D6F-F99A-A356-46E1-4DA3920D8FE8}"/>
              </a:ext>
            </a:extLst>
          </p:cNvPr>
          <p:cNvSpPr txBox="1"/>
          <p:nvPr/>
        </p:nvSpPr>
        <p:spPr>
          <a:xfrm>
            <a:off x="1328162" y="5021633"/>
            <a:ext cx="1465292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Scientific Authority</a:t>
            </a:r>
            <a:endParaRPr lang="en-PR" sz="12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8722A69E-2334-F455-A508-B72B2CE3630A}"/>
              </a:ext>
            </a:extLst>
          </p:cNvPr>
          <p:cNvSpPr txBox="1"/>
          <p:nvPr/>
        </p:nvSpPr>
        <p:spPr>
          <a:xfrm>
            <a:off x="1320636" y="5770799"/>
            <a:ext cx="146529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Management Authority</a:t>
            </a:r>
            <a:endParaRPr lang="en-PR" sz="12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4879807-2026-7847-A305-EA370CD5B53F}"/>
              </a:ext>
            </a:extLst>
          </p:cNvPr>
          <p:cNvSpPr txBox="1"/>
          <p:nvPr/>
        </p:nvSpPr>
        <p:spPr>
          <a:xfrm>
            <a:off x="1312116" y="6477704"/>
            <a:ext cx="1465292" cy="27699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Exporters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BAE7419-5F37-71CD-83EF-D0B2E94C4BBA}"/>
              </a:ext>
            </a:extLst>
          </p:cNvPr>
          <p:cNvSpPr txBox="1"/>
          <p:nvPr/>
        </p:nvSpPr>
        <p:spPr>
          <a:xfrm>
            <a:off x="1289708" y="4803367"/>
            <a:ext cx="1541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GO TO START</a:t>
            </a:r>
            <a:endParaRPr lang="en-PR" sz="1200" b="1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AA941E3E-C34E-BCB9-3501-F57A0DDFC66C}"/>
              </a:ext>
            </a:extLst>
          </p:cNvPr>
          <p:cNvSpPr txBox="1"/>
          <p:nvPr/>
        </p:nvSpPr>
        <p:spPr>
          <a:xfrm>
            <a:off x="2055559" y="625111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</a:t>
            </a:r>
            <a:endParaRPr lang="en-PR" sz="12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17EF7B6A-C0ED-213D-26EA-8098EF720166}"/>
              </a:ext>
            </a:extLst>
          </p:cNvPr>
          <p:cNvSpPr txBox="1"/>
          <p:nvPr/>
        </p:nvSpPr>
        <p:spPr>
          <a:xfrm>
            <a:off x="761272" y="625207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Permits</a:t>
            </a:r>
            <a:endParaRPr lang="en-PR" sz="12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DEF9F4B-6B39-CC0D-733A-6FD1271593E4}"/>
              </a:ext>
            </a:extLst>
          </p:cNvPr>
          <p:cNvSpPr txBox="1"/>
          <p:nvPr/>
        </p:nvSpPr>
        <p:spPr>
          <a:xfrm>
            <a:off x="1063502" y="5484478"/>
            <a:ext cx="1046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NDF Request</a:t>
            </a:r>
            <a:endParaRPr lang="en-PR" sz="1200" dirty="0"/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385A12E8-C5BD-5070-1797-293D42788FF4}"/>
              </a:ext>
            </a:extLst>
          </p:cNvPr>
          <p:cNvCxnSpPr>
            <a:cxnSpLocks/>
            <a:stCxn id="255" idx="0"/>
            <a:endCxn id="254" idx="2"/>
          </p:cNvCxnSpPr>
          <p:nvPr/>
        </p:nvCxnSpPr>
        <p:spPr>
          <a:xfrm flipV="1">
            <a:off x="2053282" y="5483298"/>
            <a:ext cx="7526" cy="2875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46B9A2D3-EF1D-5489-EFBA-356623E8711C}"/>
              </a:ext>
            </a:extLst>
          </p:cNvPr>
          <p:cNvCxnSpPr>
            <a:cxnSpLocks/>
            <a:stCxn id="256" idx="0"/>
            <a:endCxn id="255" idx="2"/>
          </p:cNvCxnSpPr>
          <p:nvPr/>
        </p:nvCxnSpPr>
        <p:spPr>
          <a:xfrm flipV="1">
            <a:off x="2044762" y="6232464"/>
            <a:ext cx="8520" cy="2452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965E4595-C67E-63B1-7D9F-6B7F0306199C}"/>
              </a:ext>
            </a:extLst>
          </p:cNvPr>
          <p:cNvCxnSpPr>
            <a:cxnSpLocks/>
          </p:cNvCxnSpPr>
          <p:nvPr/>
        </p:nvCxnSpPr>
        <p:spPr>
          <a:xfrm>
            <a:off x="1712534" y="6232464"/>
            <a:ext cx="0" cy="26755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>
            <a:extLst>
              <a:ext uri="{FF2B5EF4-FFF2-40B4-BE49-F238E27FC236}">
                <a16:creationId xmlns:a16="http://schemas.microsoft.com/office/drawing/2014/main" id="{D2D8A1C8-462A-F5C5-F30F-35F182F8CE01}"/>
              </a:ext>
            </a:extLst>
          </p:cNvPr>
          <p:cNvCxnSpPr>
            <a:cxnSpLocks/>
          </p:cNvCxnSpPr>
          <p:nvPr/>
        </p:nvCxnSpPr>
        <p:spPr>
          <a:xfrm flipH="1">
            <a:off x="3304649" y="6764925"/>
            <a:ext cx="8783047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>
            <a:extLst>
              <a:ext uri="{FF2B5EF4-FFF2-40B4-BE49-F238E27FC236}">
                <a16:creationId xmlns:a16="http://schemas.microsoft.com/office/drawing/2014/main" id="{25E0DC79-D87D-E99E-1D7E-E9F63CFE20E3}"/>
              </a:ext>
            </a:extLst>
          </p:cNvPr>
          <p:cNvCxnSpPr>
            <a:cxnSpLocks/>
          </p:cNvCxnSpPr>
          <p:nvPr/>
        </p:nvCxnSpPr>
        <p:spPr>
          <a:xfrm flipH="1" flipV="1">
            <a:off x="2821254" y="6177963"/>
            <a:ext cx="483250" cy="5869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Rectangle: Rounded Corners 323">
            <a:extLst>
              <a:ext uri="{FF2B5EF4-FFF2-40B4-BE49-F238E27FC236}">
                <a16:creationId xmlns:a16="http://schemas.microsoft.com/office/drawing/2014/main" id="{44BDBAC9-D5F8-0EF9-0EB3-ACCEE750DC79}"/>
              </a:ext>
            </a:extLst>
          </p:cNvPr>
          <p:cNvSpPr/>
          <p:nvPr/>
        </p:nvSpPr>
        <p:spPr>
          <a:xfrm>
            <a:off x="198263" y="5475879"/>
            <a:ext cx="809663" cy="355930"/>
          </a:xfrm>
          <a:prstGeom prst="round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bg1"/>
                </a:solidFill>
              </a:rPr>
              <a:t>Low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EEAC675D-017C-4878-C803-A5136DCE1AE3}"/>
              </a:ext>
            </a:extLst>
          </p:cNvPr>
          <p:cNvSpPr/>
          <p:nvPr/>
        </p:nvSpPr>
        <p:spPr>
          <a:xfrm>
            <a:off x="189743" y="5879729"/>
            <a:ext cx="809663" cy="355930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Medium</a:t>
            </a: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71101D4C-56D2-4450-3BCA-D9101071E0AC}"/>
              </a:ext>
            </a:extLst>
          </p:cNvPr>
          <p:cNvSpPr/>
          <p:nvPr/>
        </p:nvSpPr>
        <p:spPr>
          <a:xfrm>
            <a:off x="186899" y="6278552"/>
            <a:ext cx="816916" cy="355930"/>
          </a:xfrm>
          <a:prstGeom prst="roundRect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High/ Unknown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39A05A62-F13F-82C9-BBE4-13A27B92F663}"/>
              </a:ext>
            </a:extLst>
          </p:cNvPr>
          <p:cNvSpPr txBox="1"/>
          <p:nvPr/>
        </p:nvSpPr>
        <p:spPr>
          <a:xfrm>
            <a:off x="9778" y="5173709"/>
            <a:ext cx="1174469" cy="355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RISK LEVEL</a:t>
            </a:r>
          </a:p>
        </p:txBody>
      </p: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D79D274D-D748-EA5E-19CF-FF6FEBB4F34E}"/>
              </a:ext>
            </a:extLst>
          </p:cNvPr>
          <p:cNvGrpSpPr/>
          <p:nvPr/>
        </p:nvGrpSpPr>
        <p:grpSpPr>
          <a:xfrm>
            <a:off x="3498161" y="2218981"/>
            <a:ext cx="1070517" cy="669074"/>
            <a:chOff x="1471961" y="2354249"/>
            <a:chExt cx="1260088" cy="669074"/>
          </a:xfrm>
        </p:grpSpPr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9DE7D562-B659-BBC6-63EA-F53C7257465C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4. Evaluate conservation concerns</a:t>
              </a:r>
            </a:p>
          </p:txBody>
        </p:sp>
        <p:sp>
          <p:nvSpPr>
            <p:cNvPr id="237" name="Rectangle: Rounded Corners 236">
              <a:extLst>
                <a:ext uri="{FF2B5EF4-FFF2-40B4-BE49-F238E27FC236}">
                  <a16:creationId xmlns:a16="http://schemas.microsoft.com/office/drawing/2014/main" id="{2D019C4A-3A02-3788-0841-DD813A5F1D0B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98B540A5-00E2-5028-BDE6-99EAC23FE65A}"/>
              </a:ext>
            </a:extLst>
          </p:cNvPr>
          <p:cNvGrpSpPr/>
          <p:nvPr/>
        </p:nvGrpSpPr>
        <p:grpSpPr>
          <a:xfrm>
            <a:off x="3521694" y="3722538"/>
            <a:ext cx="1025913" cy="980909"/>
            <a:chOff x="3514579" y="3141931"/>
            <a:chExt cx="1025913" cy="980909"/>
          </a:xfrm>
        </p:grpSpPr>
        <p:sp>
          <p:nvSpPr>
            <p:cNvPr id="240" name="Rectangle: Rounded Corners 239">
              <a:extLst>
                <a:ext uri="{FF2B5EF4-FFF2-40B4-BE49-F238E27FC236}">
                  <a16:creationId xmlns:a16="http://schemas.microsoft.com/office/drawing/2014/main" id="{00D97A62-FCD6-8ED2-0E44-157E66C6A398}"/>
                </a:ext>
              </a:extLst>
            </p:cNvPr>
            <p:cNvSpPr/>
            <p:nvPr/>
          </p:nvSpPr>
          <p:spPr>
            <a:xfrm>
              <a:off x="3514579" y="3141931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D7E2EB90-754E-1097-C14E-8F126E1A936E}"/>
                </a:ext>
              </a:extLst>
            </p:cNvPr>
            <p:cNvSpPr txBox="1"/>
            <p:nvPr/>
          </p:nvSpPr>
          <p:spPr>
            <a:xfrm>
              <a:off x="3514579" y="3158281"/>
              <a:ext cx="102591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4. Concern but not threatened</a:t>
              </a:r>
            </a:p>
          </p:txBody>
        </p:sp>
      </p:grpSp>
      <p:sp>
        <p:nvSpPr>
          <p:cNvPr id="243" name="Arrow: Down 242">
            <a:extLst>
              <a:ext uri="{FF2B5EF4-FFF2-40B4-BE49-F238E27FC236}">
                <a16:creationId xmlns:a16="http://schemas.microsoft.com/office/drawing/2014/main" id="{1CA8ECA6-E36C-530E-7EC5-B96B5A8B1EBB}"/>
              </a:ext>
            </a:extLst>
          </p:cNvPr>
          <p:cNvSpPr/>
          <p:nvPr/>
        </p:nvSpPr>
        <p:spPr>
          <a:xfrm>
            <a:off x="3645017" y="2887617"/>
            <a:ext cx="139106" cy="8250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A69F7D0B-F07E-42B8-253E-EEF0657307F4}"/>
              </a:ext>
            </a:extLst>
          </p:cNvPr>
          <p:cNvCxnSpPr/>
          <p:nvPr/>
        </p:nvCxnSpPr>
        <p:spPr>
          <a:xfrm>
            <a:off x="3414965" y="1918483"/>
            <a:ext cx="418585" cy="275282"/>
          </a:xfrm>
          <a:prstGeom prst="straightConnector1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0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98">
            <a:extLst>
              <a:ext uri="{FF2B5EF4-FFF2-40B4-BE49-F238E27FC236}">
                <a16:creationId xmlns:a16="http://schemas.microsoft.com/office/drawing/2014/main" id="{B5168D85-8F5D-4E66-A59B-78E15602AEBB}"/>
              </a:ext>
            </a:extLst>
          </p:cNvPr>
          <p:cNvSpPr/>
          <p:nvPr/>
        </p:nvSpPr>
        <p:spPr>
          <a:xfrm>
            <a:off x="11250415" y="2952699"/>
            <a:ext cx="517297" cy="63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381AB8C-B7B4-CE13-67BD-A5CA39698B2E}"/>
              </a:ext>
            </a:extLst>
          </p:cNvPr>
          <p:cNvSpPr/>
          <p:nvPr/>
        </p:nvSpPr>
        <p:spPr>
          <a:xfrm>
            <a:off x="11767160" y="2952699"/>
            <a:ext cx="69611" cy="30071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A076D3-677A-38A8-4A52-F0877FBDBE76}"/>
              </a:ext>
            </a:extLst>
          </p:cNvPr>
          <p:cNvGrpSpPr/>
          <p:nvPr/>
        </p:nvGrpSpPr>
        <p:grpSpPr>
          <a:xfrm>
            <a:off x="124527" y="442880"/>
            <a:ext cx="1025913" cy="669074"/>
            <a:chOff x="1471961" y="2354249"/>
            <a:chExt cx="1260088" cy="66907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D1E59FF-6B7C-8802-275C-C482D0151FCC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1. Species identification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B023025-E819-B158-D84B-834B7A655948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1D8CA8-7E0F-2B01-9964-5ED7FB121EB1}"/>
              </a:ext>
            </a:extLst>
          </p:cNvPr>
          <p:cNvGrpSpPr/>
          <p:nvPr/>
        </p:nvGrpSpPr>
        <p:grpSpPr>
          <a:xfrm>
            <a:off x="1257306" y="930587"/>
            <a:ext cx="1260088" cy="669074"/>
            <a:chOff x="1471961" y="2354249"/>
            <a:chExt cx="1260088" cy="6690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E42ACF8-9C54-FF60-B287-E281132BA99A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2. Harvested in national waters? (wild caught)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203E645-C03E-3644-F77E-7B95C51BAF3A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A907A88-8C4E-1336-B6B6-2E0BBDA601AC}"/>
              </a:ext>
            </a:extLst>
          </p:cNvPr>
          <p:cNvGrpSpPr/>
          <p:nvPr/>
        </p:nvGrpSpPr>
        <p:grpSpPr>
          <a:xfrm>
            <a:off x="2624260" y="1401195"/>
            <a:ext cx="782441" cy="669074"/>
            <a:chOff x="1471961" y="2354249"/>
            <a:chExt cx="1260088" cy="6690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53AFEC4-BC12-477D-2958-CAACFFF0E4E3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CITES Scientific Authority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188B0B2-731F-6027-DBA9-9FADF842B1A5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D7FEFC-6F87-D29F-8EBA-EEA99AF8088D}"/>
              </a:ext>
            </a:extLst>
          </p:cNvPr>
          <p:cNvGrpSpPr/>
          <p:nvPr/>
        </p:nvGrpSpPr>
        <p:grpSpPr>
          <a:xfrm>
            <a:off x="3498161" y="2218981"/>
            <a:ext cx="1070517" cy="669074"/>
            <a:chOff x="1471961" y="2354249"/>
            <a:chExt cx="1260088" cy="66907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7279B9C-BF85-7FA6-B4B8-067DC7619416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4. Evaluate conservation concerns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3ADD562-3193-D12F-C4B7-33B0D446EED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2614EF-C2BA-EE9C-349C-4B4EB4B870A1}"/>
              </a:ext>
            </a:extLst>
          </p:cNvPr>
          <p:cNvGrpSpPr/>
          <p:nvPr/>
        </p:nvGrpSpPr>
        <p:grpSpPr>
          <a:xfrm>
            <a:off x="4660138" y="3119631"/>
            <a:ext cx="1435862" cy="669074"/>
            <a:chOff x="1471961" y="2354249"/>
            <a:chExt cx="1260088" cy="66907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832386-BA65-91E6-BD74-19D4D46ABD24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5. Evaluate biological risks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0B093EE-550B-AF59-8C14-E8B32199CDC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3B0BC0-3A41-66F8-4813-CAD089C97584}"/>
              </a:ext>
            </a:extLst>
          </p:cNvPr>
          <p:cNvGrpSpPr/>
          <p:nvPr/>
        </p:nvGrpSpPr>
        <p:grpSpPr>
          <a:xfrm>
            <a:off x="6519627" y="3147015"/>
            <a:ext cx="1068662" cy="669074"/>
            <a:chOff x="1471961" y="2354249"/>
            <a:chExt cx="1260088" cy="6690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B3FE1E-027C-269E-5180-2D507163418E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Evaluate harvest impacts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36FDA9A-E612-BEC8-FE86-38746714590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D3085D-24B1-46DE-C034-9E24D3AB7D9C}"/>
              </a:ext>
            </a:extLst>
          </p:cNvPr>
          <p:cNvGrpSpPr/>
          <p:nvPr/>
        </p:nvGrpSpPr>
        <p:grpSpPr>
          <a:xfrm>
            <a:off x="9310830" y="3182041"/>
            <a:ext cx="903244" cy="669074"/>
            <a:chOff x="1471961" y="2354249"/>
            <a:chExt cx="1260088" cy="6690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DF57E5-F3F0-DBED-B968-45D1070DCE60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Evaluate trade impacts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46F9FEBF-FE36-2EE7-4F68-04545C8539B4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EF81063-6FDF-23E4-E76D-78573E3DB91E}"/>
              </a:ext>
            </a:extLst>
          </p:cNvPr>
          <p:cNvGrpSpPr/>
          <p:nvPr/>
        </p:nvGrpSpPr>
        <p:grpSpPr>
          <a:xfrm>
            <a:off x="7943276" y="3147766"/>
            <a:ext cx="1068659" cy="669074"/>
            <a:chOff x="1471961" y="2354249"/>
            <a:chExt cx="1260088" cy="66907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540370B-BB6C-8F2C-C00D-23147EE660BD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Evaluate management measures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59F19B4-F2E1-B754-0877-49688FBA676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7B8042-0DB9-791C-758C-3405E1426322}"/>
              </a:ext>
            </a:extLst>
          </p:cNvPr>
          <p:cNvGrpSpPr/>
          <p:nvPr/>
        </p:nvGrpSpPr>
        <p:grpSpPr>
          <a:xfrm>
            <a:off x="10478135" y="3151680"/>
            <a:ext cx="1174594" cy="669074"/>
            <a:chOff x="1471961" y="2354249"/>
            <a:chExt cx="1260088" cy="6690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746A464-E06C-9E2C-714A-8CDAC60449DB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Management gap analysis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DBB56E5-EA28-796A-958E-4A16105BEB3F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52B556C-CE67-6800-4FF4-0178EE011374}"/>
              </a:ext>
            </a:extLst>
          </p:cNvPr>
          <p:cNvGrpSpPr/>
          <p:nvPr/>
        </p:nvGrpSpPr>
        <p:grpSpPr>
          <a:xfrm>
            <a:off x="2378645" y="2808224"/>
            <a:ext cx="1025913" cy="980909"/>
            <a:chOff x="2378646" y="2629504"/>
            <a:chExt cx="1025913" cy="98090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31909CC7-ECD8-EA90-E232-0D6C15A3954D}"/>
                </a:ext>
              </a:extLst>
            </p:cNvPr>
            <p:cNvSpPr/>
            <p:nvPr/>
          </p:nvSpPr>
          <p:spPr>
            <a:xfrm>
              <a:off x="2378646" y="2629504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393FE26-D453-5FD1-69F1-316FF8F8317E}"/>
                </a:ext>
              </a:extLst>
            </p:cNvPr>
            <p:cNvSpPr txBox="1"/>
            <p:nvPr/>
          </p:nvSpPr>
          <p:spPr>
            <a:xfrm>
              <a:off x="2378646" y="2639415"/>
              <a:ext cx="102591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Formal but not independent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8686302-F4C9-4149-CD87-7A3B1A6EAAE7}"/>
              </a:ext>
            </a:extLst>
          </p:cNvPr>
          <p:cNvSpPr txBox="1"/>
          <p:nvPr/>
        </p:nvSpPr>
        <p:spPr>
          <a:xfrm>
            <a:off x="30764" y="90100"/>
            <a:ext cx="1156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</a:t>
            </a:r>
            <a:endParaRPr lang="en-PR" sz="1600" b="1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33AC945-4592-7013-2E46-2D8E32FF3A0A}"/>
              </a:ext>
            </a:extLst>
          </p:cNvPr>
          <p:cNvCxnSpPr/>
          <p:nvPr/>
        </p:nvCxnSpPr>
        <p:spPr>
          <a:xfrm>
            <a:off x="1161385" y="648810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719C3C-D024-2CB0-886D-5D8DF3C3EDBB}"/>
              </a:ext>
            </a:extLst>
          </p:cNvPr>
          <p:cNvCxnSpPr/>
          <p:nvPr/>
        </p:nvCxnSpPr>
        <p:spPr>
          <a:xfrm>
            <a:off x="2539490" y="1134256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084F3FA-C7B6-3E75-EE34-7E8B09CB9AF1}"/>
              </a:ext>
            </a:extLst>
          </p:cNvPr>
          <p:cNvSpPr txBox="1"/>
          <p:nvPr/>
        </p:nvSpPr>
        <p:spPr>
          <a:xfrm>
            <a:off x="1397473" y="410672"/>
            <a:ext cx="1174593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Correct species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520156-1199-2F55-A52E-6DE20D9A6D9F}"/>
              </a:ext>
            </a:extLst>
          </p:cNvPr>
          <p:cNvSpPr txBox="1"/>
          <p:nvPr/>
        </p:nvSpPr>
        <p:spPr>
          <a:xfrm>
            <a:off x="2718659" y="902175"/>
            <a:ext cx="395619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340505-8FAA-302C-F572-EEA4506358DE}"/>
              </a:ext>
            </a:extLst>
          </p:cNvPr>
          <p:cNvSpPr txBox="1"/>
          <p:nvPr/>
        </p:nvSpPr>
        <p:spPr>
          <a:xfrm>
            <a:off x="5988696" y="2810295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3394A0F-F042-540E-519F-A3C9EBF7C525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096000" y="3481552"/>
            <a:ext cx="423627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32AAFA58-7B74-3750-5E06-BF018A4DEBC7}"/>
              </a:ext>
            </a:extLst>
          </p:cNvPr>
          <p:cNvGrpSpPr/>
          <p:nvPr/>
        </p:nvGrpSpPr>
        <p:grpSpPr>
          <a:xfrm>
            <a:off x="3521694" y="3722538"/>
            <a:ext cx="1025913" cy="980909"/>
            <a:chOff x="3514579" y="3141931"/>
            <a:chExt cx="1025913" cy="980909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F20EAD9D-2827-B721-100E-1103C8DB4E62}"/>
                </a:ext>
              </a:extLst>
            </p:cNvPr>
            <p:cNvSpPr/>
            <p:nvPr/>
          </p:nvSpPr>
          <p:spPr>
            <a:xfrm>
              <a:off x="3514579" y="3141931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6C5811B-C731-7404-B508-4AC5CFDFDC4C}"/>
                </a:ext>
              </a:extLst>
            </p:cNvPr>
            <p:cNvSpPr txBox="1"/>
            <p:nvPr/>
          </p:nvSpPr>
          <p:spPr>
            <a:xfrm>
              <a:off x="3514579" y="3158281"/>
              <a:ext cx="102591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4. Concern but not threatened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8FB11A4F-B913-A2DA-3EED-B3CA0D7BE337}"/>
              </a:ext>
            </a:extLst>
          </p:cNvPr>
          <p:cNvGrpSpPr/>
          <p:nvPr/>
        </p:nvGrpSpPr>
        <p:grpSpPr>
          <a:xfrm>
            <a:off x="6574736" y="4308370"/>
            <a:ext cx="1130338" cy="1550343"/>
            <a:chOff x="6462545" y="3671915"/>
            <a:chExt cx="1130338" cy="1550343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84855F70-A582-2822-18CD-94AF02155BDB}"/>
                </a:ext>
              </a:extLst>
            </p:cNvPr>
            <p:cNvSpPr/>
            <p:nvPr/>
          </p:nvSpPr>
          <p:spPr>
            <a:xfrm>
              <a:off x="6467262" y="3695550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114EF3B-97D2-3ED0-9196-A8EF6E35E0E1}"/>
                </a:ext>
              </a:extLst>
            </p:cNvPr>
            <p:cNvSpPr txBox="1"/>
            <p:nvPr/>
          </p:nvSpPr>
          <p:spPr>
            <a:xfrm>
              <a:off x="6462545" y="3671915"/>
              <a:ext cx="1125621" cy="1384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Slight decreasing CPUE, conversion factors developed but not validated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C8E2D443-8954-2D6B-70D6-C511D42F99B0}"/>
              </a:ext>
            </a:extLst>
          </p:cNvPr>
          <p:cNvGrpSpPr/>
          <p:nvPr/>
        </p:nvGrpSpPr>
        <p:grpSpPr>
          <a:xfrm>
            <a:off x="7890802" y="4299146"/>
            <a:ext cx="1130338" cy="1569660"/>
            <a:chOff x="7887003" y="3663923"/>
            <a:chExt cx="1130338" cy="1569660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ECC2CBA3-A15A-683B-C6E0-B30BC2DCC45A}"/>
                </a:ext>
              </a:extLst>
            </p:cNvPr>
            <p:cNvSpPr/>
            <p:nvPr/>
          </p:nvSpPr>
          <p:spPr>
            <a:xfrm>
              <a:off x="7891720" y="3706875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11751364-920E-0A5D-1BFF-B25502C6BD7E}"/>
                </a:ext>
              </a:extLst>
            </p:cNvPr>
            <p:cNvSpPr txBox="1"/>
            <p:nvPr/>
          </p:nvSpPr>
          <p:spPr>
            <a:xfrm>
              <a:off x="7887003" y="3663923"/>
              <a:ext cx="1125621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Low enforcement capabilities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D3CEEE7C-8277-A6D6-6800-389167366157}"/>
              </a:ext>
            </a:extLst>
          </p:cNvPr>
          <p:cNvGrpSpPr/>
          <p:nvPr/>
        </p:nvGrpSpPr>
        <p:grpSpPr>
          <a:xfrm>
            <a:off x="9241230" y="4310119"/>
            <a:ext cx="1130338" cy="1569660"/>
            <a:chOff x="9227045" y="3663923"/>
            <a:chExt cx="1130338" cy="1569660"/>
          </a:xfrm>
        </p:grpSpPr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07E99376-48A6-20B2-6795-E9E85879CC19}"/>
                </a:ext>
              </a:extLst>
            </p:cNvPr>
            <p:cNvSpPr/>
            <p:nvPr/>
          </p:nvSpPr>
          <p:spPr>
            <a:xfrm>
              <a:off x="9231762" y="3706875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4DA28D5-4DE9-DB2C-6A8E-BE1D0706A318}"/>
                </a:ext>
              </a:extLst>
            </p:cNvPr>
            <p:cNvSpPr txBox="1"/>
            <p:nvPr/>
          </p:nvSpPr>
          <p:spPr>
            <a:xfrm>
              <a:off x="9227045" y="3663923"/>
              <a:ext cx="112562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Limited ability to monitor catch relative quota fulfilment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96EA7096-CFE1-841A-E96E-D33B1A4BBD58}"/>
              </a:ext>
            </a:extLst>
          </p:cNvPr>
          <p:cNvGrpSpPr/>
          <p:nvPr/>
        </p:nvGrpSpPr>
        <p:grpSpPr>
          <a:xfrm>
            <a:off x="10518419" y="4273657"/>
            <a:ext cx="1130338" cy="1569660"/>
            <a:chOff x="10615155" y="3662485"/>
            <a:chExt cx="1130338" cy="1569660"/>
          </a:xfrm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BD1EAC47-27B5-C652-DAB5-5EC75E942AF7}"/>
                </a:ext>
              </a:extLst>
            </p:cNvPr>
            <p:cNvSpPr/>
            <p:nvPr/>
          </p:nvSpPr>
          <p:spPr>
            <a:xfrm>
              <a:off x="10619872" y="3705437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F04253C4-EC62-FFC8-9A70-FF85FC1D397D}"/>
                </a:ext>
              </a:extLst>
            </p:cNvPr>
            <p:cNvSpPr txBox="1"/>
            <p:nvPr/>
          </p:nvSpPr>
          <p:spPr>
            <a:xfrm>
              <a:off x="10615155" y="3662485"/>
              <a:ext cx="112562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Risks reduced somewhat by management measures</a:t>
              </a:r>
            </a:p>
          </p:txBody>
        </p:sp>
      </p:grpSp>
      <p:sp>
        <p:nvSpPr>
          <p:cNvPr id="156" name="Arrow: Down 155">
            <a:extLst>
              <a:ext uri="{FF2B5EF4-FFF2-40B4-BE49-F238E27FC236}">
                <a16:creationId xmlns:a16="http://schemas.microsoft.com/office/drawing/2014/main" id="{BA881826-D7A9-21C6-636C-97839BE69473}"/>
              </a:ext>
            </a:extLst>
          </p:cNvPr>
          <p:cNvSpPr/>
          <p:nvPr/>
        </p:nvSpPr>
        <p:spPr>
          <a:xfrm>
            <a:off x="2764897" y="2068589"/>
            <a:ext cx="144196" cy="73712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7" name="Arrow: Down 156">
            <a:extLst>
              <a:ext uri="{FF2B5EF4-FFF2-40B4-BE49-F238E27FC236}">
                <a16:creationId xmlns:a16="http://schemas.microsoft.com/office/drawing/2014/main" id="{4A34DD72-029A-CA8B-F992-EDE446D24FDC}"/>
              </a:ext>
            </a:extLst>
          </p:cNvPr>
          <p:cNvSpPr/>
          <p:nvPr/>
        </p:nvSpPr>
        <p:spPr>
          <a:xfrm>
            <a:off x="3645017" y="2887617"/>
            <a:ext cx="139106" cy="8250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8" name="Arrow: Down 157">
            <a:extLst>
              <a:ext uri="{FF2B5EF4-FFF2-40B4-BE49-F238E27FC236}">
                <a16:creationId xmlns:a16="http://schemas.microsoft.com/office/drawing/2014/main" id="{3815982F-3A4F-33D1-180D-0C50BC4B1889}"/>
              </a:ext>
            </a:extLst>
          </p:cNvPr>
          <p:cNvSpPr/>
          <p:nvPr/>
        </p:nvSpPr>
        <p:spPr>
          <a:xfrm rot="14273468">
            <a:off x="3230355" y="2424910"/>
            <a:ext cx="136004" cy="44911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9" name="Arrow: Down 158">
            <a:extLst>
              <a:ext uri="{FF2B5EF4-FFF2-40B4-BE49-F238E27FC236}">
                <a16:creationId xmlns:a16="http://schemas.microsoft.com/office/drawing/2014/main" id="{14A12330-7DD1-8134-44C3-A725A40A81D0}"/>
              </a:ext>
            </a:extLst>
          </p:cNvPr>
          <p:cNvSpPr/>
          <p:nvPr/>
        </p:nvSpPr>
        <p:spPr>
          <a:xfrm rot="13866438">
            <a:off x="4369049" y="3256527"/>
            <a:ext cx="126705" cy="55923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62" name="Arrow: Down 161">
            <a:extLst>
              <a:ext uri="{FF2B5EF4-FFF2-40B4-BE49-F238E27FC236}">
                <a16:creationId xmlns:a16="http://schemas.microsoft.com/office/drawing/2014/main" id="{01B0722F-5285-9AAC-A5AE-2502B69A1A80}"/>
              </a:ext>
            </a:extLst>
          </p:cNvPr>
          <p:cNvSpPr/>
          <p:nvPr/>
        </p:nvSpPr>
        <p:spPr>
          <a:xfrm>
            <a:off x="6632938" y="3815266"/>
            <a:ext cx="166841" cy="5136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0" name="Arrow: Down 169">
            <a:extLst>
              <a:ext uri="{FF2B5EF4-FFF2-40B4-BE49-F238E27FC236}">
                <a16:creationId xmlns:a16="http://schemas.microsoft.com/office/drawing/2014/main" id="{48E1B6FB-BBF5-CF55-9B43-03DD05B028C6}"/>
              </a:ext>
            </a:extLst>
          </p:cNvPr>
          <p:cNvSpPr/>
          <p:nvPr/>
        </p:nvSpPr>
        <p:spPr>
          <a:xfrm rot="13974737">
            <a:off x="7519178" y="3547165"/>
            <a:ext cx="145583" cy="91041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1" name="Arrow: Down 170">
            <a:extLst>
              <a:ext uri="{FF2B5EF4-FFF2-40B4-BE49-F238E27FC236}">
                <a16:creationId xmlns:a16="http://schemas.microsoft.com/office/drawing/2014/main" id="{D70D65DA-7DED-8BCA-B7B5-CA556A06AE3E}"/>
              </a:ext>
            </a:extLst>
          </p:cNvPr>
          <p:cNvSpPr/>
          <p:nvPr/>
        </p:nvSpPr>
        <p:spPr>
          <a:xfrm>
            <a:off x="8084340" y="3822346"/>
            <a:ext cx="166841" cy="51889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2" name="Arrow: Down 171">
            <a:extLst>
              <a:ext uri="{FF2B5EF4-FFF2-40B4-BE49-F238E27FC236}">
                <a16:creationId xmlns:a16="http://schemas.microsoft.com/office/drawing/2014/main" id="{B27881B3-7AE4-0A05-BC82-D031A53A8DB9}"/>
              </a:ext>
            </a:extLst>
          </p:cNvPr>
          <p:cNvSpPr/>
          <p:nvPr/>
        </p:nvSpPr>
        <p:spPr>
          <a:xfrm rot="13974737">
            <a:off x="10154128" y="3632108"/>
            <a:ext cx="162046" cy="84205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3" name="Arrow: Down 172">
            <a:extLst>
              <a:ext uri="{FF2B5EF4-FFF2-40B4-BE49-F238E27FC236}">
                <a16:creationId xmlns:a16="http://schemas.microsoft.com/office/drawing/2014/main" id="{5F3579DC-9BF6-A586-DAEF-8B018A612E34}"/>
              </a:ext>
            </a:extLst>
          </p:cNvPr>
          <p:cNvSpPr/>
          <p:nvPr/>
        </p:nvSpPr>
        <p:spPr>
          <a:xfrm>
            <a:off x="9478085" y="3849066"/>
            <a:ext cx="166841" cy="5037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74" name="Arrow: Down 173">
            <a:extLst>
              <a:ext uri="{FF2B5EF4-FFF2-40B4-BE49-F238E27FC236}">
                <a16:creationId xmlns:a16="http://schemas.microsoft.com/office/drawing/2014/main" id="{141ED216-E8B6-AAA7-442C-D2A027164932}"/>
              </a:ext>
            </a:extLst>
          </p:cNvPr>
          <p:cNvSpPr/>
          <p:nvPr/>
        </p:nvSpPr>
        <p:spPr>
          <a:xfrm>
            <a:off x="10804494" y="3817358"/>
            <a:ext cx="166841" cy="5037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91" name="Arrow: Down 190">
            <a:extLst>
              <a:ext uri="{FF2B5EF4-FFF2-40B4-BE49-F238E27FC236}">
                <a16:creationId xmlns:a16="http://schemas.microsoft.com/office/drawing/2014/main" id="{B67E1EC5-80CE-DCE8-78F6-C06E6F834EDF}"/>
              </a:ext>
            </a:extLst>
          </p:cNvPr>
          <p:cNvSpPr/>
          <p:nvPr/>
        </p:nvSpPr>
        <p:spPr>
          <a:xfrm rot="13974737">
            <a:off x="8879357" y="3585313"/>
            <a:ext cx="145583" cy="91041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BE87B461-CC16-5CCC-D17F-78FE17EE899F}"/>
              </a:ext>
            </a:extLst>
          </p:cNvPr>
          <p:cNvGrpSpPr/>
          <p:nvPr/>
        </p:nvGrpSpPr>
        <p:grpSpPr>
          <a:xfrm>
            <a:off x="3334354" y="5159950"/>
            <a:ext cx="1662335" cy="1328143"/>
            <a:chOff x="3127469" y="5434881"/>
            <a:chExt cx="1662335" cy="1328143"/>
          </a:xfrm>
        </p:grpSpPr>
        <p:sp>
          <p:nvSpPr>
            <p:cNvPr id="245" name="Rectangle: Rounded Corners 244">
              <a:extLst>
                <a:ext uri="{FF2B5EF4-FFF2-40B4-BE49-F238E27FC236}">
                  <a16:creationId xmlns:a16="http://schemas.microsoft.com/office/drawing/2014/main" id="{25A669FB-1B2A-F922-6230-0452AA6F4B3F}"/>
                </a:ext>
              </a:extLst>
            </p:cNvPr>
            <p:cNvSpPr/>
            <p:nvPr/>
          </p:nvSpPr>
          <p:spPr>
            <a:xfrm>
              <a:off x="3127469" y="5434881"/>
              <a:ext cx="1635018" cy="733828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265288A6-0288-A5F0-AB27-587BF716515A}"/>
                </a:ext>
              </a:extLst>
            </p:cNvPr>
            <p:cNvSpPr txBox="1"/>
            <p:nvPr/>
          </p:nvSpPr>
          <p:spPr>
            <a:xfrm>
              <a:off x="3137697" y="5456624"/>
              <a:ext cx="1652107" cy="1306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CA" sz="1200" dirty="0"/>
                <a:t>10. Conditional NDF</a:t>
              </a:r>
            </a:p>
            <a:p>
              <a:pPr algn="ctr"/>
              <a:r>
                <a:rPr lang="en-CA" sz="1200" dirty="0"/>
                <a:t>(data gaps, improve within 3 yrs., follow-up)</a:t>
              </a:r>
            </a:p>
          </p:txBody>
        </p:sp>
      </p:grpSp>
      <p:sp>
        <p:nvSpPr>
          <p:cNvPr id="254" name="TextBox 253">
            <a:extLst>
              <a:ext uri="{FF2B5EF4-FFF2-40B4-BE49-F238E27FC236}">
                <a16:creationId xmlns:a16="http://schemas.microsoft.com/office/drawing/2014/main" id="{623E5D6F-F99A-A356-46E1-4DA3920D8FE8}"/>
              </a:ext>
            </a:extLst>
          </p:cNvPr>
          <p:cNvSpPr txBox="1"/>
          <p:nvPr/>
        </p:nvSpPr>
        <p:spPr>
          <a:xfrm>
            <a:off x="1328162" y="5021633"/>
            <a:ext cx="1465292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Scientific Authority</a:t>
            </a:r>
            <a:endParaRPr lang="en-PR" sz="12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8722A69E-2334-F455-A508-B72B2CE3630A}"/>
              </a:ext>
            </a:extLst>
          </p:cNvPr>
          <p:cNvSpPr txBox="1"/>
          <p:nvPr/>
        </p:nvSpPr>
        <p:spPr>
          <a:xfrm>
            <a:off x="1320636" y="5770799"/>
            <a:ext cx="146529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Management Authority</a:t>
            </a:r>
            <a:endParaRPr lang="en-PR" sz="12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4879807-2026-7847-A305-EA370CD5B53F}"/>
              </a:ext>
            </a:extLst>
          </p:cNvPr>
          <p:cNvSpPr txBox="1"/>
          <p:nvPr/>
        </p:nvSpPr>
        <p:spPr>
          <a:xfrm>
            <a:off x="1312116" y="6477704"/>
            <a:ext cx="1465292" cy="27699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Exporters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BAE7419-5F37-71CD-83EF-D0B2E94C4BBA}"/>
              </a:ext>
            </a:extLst>
          </p:cNvPr>
          <p:cNvSpPr txBox="1"/>
          <p:nvPr/>
        </p:nvSpPr>
        <p:spPr>
          <a:xfrm>
            <a:off x="1289708" y="4803367"/>
            <a:ext cx="1541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GO TO START</a:t>
            </a:r>
            <a:endParaRPr lang="en-PR" sz="1200" b="1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AA941E3E-C34E-BCB9-3501-F57A0DDFC66C}"/>
              </a:ext>
            </a:extLst>
          </p:cNvPr>
          <p:cNvSpPr txBox="1"/>
          <p:nvPr/>
        </p:nvSpPr>
        <p:spPr>
          <a:xfrm>
            <a:off x="2055559" y="625111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</a:t>
            </a:r>
            <a:endParaRPr lang="en-PR" sz="12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17EF7B6A-C0ED-213D-26EA-8098EF720166}"/>
              </a:ext>
            </a:extLst>
          </p:cNvPr>
          <p:cNvSpPr txBox="1"/>
          <p:nvPr/>
        </p:nvSpPr>
        <p:spPr>
          <a:xfrm>
            <a:off x="761272" y="625207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Permits</a:t>
            </a:r>
            <a:endParaRPr lang="en-PR" sz="12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DEF9F4B-6B39-CC0D-733A-6FD1271593E4}"/>
              </a:ext>
            </a:extLst>
          </p:cNvPr>
          <p:cNvSpPr txBox="1"/>
          <p:nvPr/>
        </p:nvSpPr>
        <p:spPr>
          <a:xfrm>
            <a:off x="1063502" y="5484478"/>
            <a:ext cx="1046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NDF Request</a:t>
            </a:r>
            <a:endParaRPr lang="en-PR" sz="1200" dirty="0"/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385A12E8-C5BD-5070-1797-293D42788FF4}"/>
              </a:ext>
            </a:extLst>
          </p:cNvPr>
          <p:cNvCxnSpPr>
            <a:cxnSpLocks/>
            <a:stCxn id="255" idx="0"/>
            <a:endCxn id="254" idx="2"/>
          </p:cNvCxnSpPr>
          <p:nvPr/>
        </p:nvCxnSpPr>
        <p:spPr>
          <a:xfrm flipV="1">
            <a:off x="2053282" y="5483298"/>
            <a:ext cx="7526" cy="2875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46B9A2D3-EF1D-5489-EFBA-356623E8711C}"/>
              </a:ext>
            </a:extLst>
          </p:cNvPr>
          <p:cNvCxnSpPr>
            <a:cxnSpLocks/>
            <a:stCxn id="256" idx="0"/>
            <a:endCxn id="255" idx="2"/>
          </p:cNvCxnSpPr>
          <p:nvPr/>
        </p:nvCxnSpPr>
        <p:spPr>
          <a:xfrm flipV="1">
            <a:off x="2044762" y="6232464"/>
            <a:ext cx="8520" cy="2452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965E4595-C67E-63B1-7D9F-6B7F0306199C}"/>
              </a:ext>
            </a:extLst>
          </p:cNvPr>
          <p:cNvCxnSpPr>
            <a:cxnSpLocks/>
          </p:cNvCxnSpPr>
          <p:nvPr/>
        </p:nvCxnSpPr>
        <p:spPr>
          <a:xfrm>
            <a:off x="1712534" y="6232464"/>
            <a:ext cx="0" cy="26755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Arrow: Down 289">
            <a:extLst>
              <a:ext uri="{FF2B5EF4-FFF2-40B4-BE49-F238E27FC236}">
                <a16:creationId xmlns:a16="http://schemas.microsoft.com/office/drawing/2014/main" id="{9609FEFB-B769-15E5-2DD9-539E1A5492A0}"/>
              </a:ext>
            </a:extLst>
          </p:cNvPr>
          <p:cNvSpPr/>
          <p:nvPr/>
        </p:nvSpPr>
        <p:spPr>
          <a:xfrm rot="3273141">
            <a:off x="2970662" y="5352489"/>
            <a:ext cx="166841" cy="61174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F5832D49-0B28-4230-2556-2CA5FF4E5B9F}"/>
              </a:ext>
            </a:extLst>
          </p:cNvPr>
          <p:cNvSpPr/>
          <p:nvPr/>
        </p:nvSpPr>
        <p:spPr>
          <a:xfrm>
            <a:off x="11947305" y="4036612"/>
            <a:ext cx="61713" cy="22316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56DD833B-09F7-A3D2-117B-E75331DBF417}"/>
              </a:ext>
            </a:extLst>
          </p:cNvPr>
          <p:cNvSpPr/>
          <p:nvPr/>
        </p:nvSpPr>
        <p:spPr>
          <a:xfrm>
            <a:off x="11335215" y="5894690"/>
            <a:ext cx="440667" cy="727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3A6EAB5F-845A-B74D-A75C-BDC6CCB744BA}"/>
              </a:ext>
            </a:extLst>
          </p:cNvPr>
          <p:cNvCxnSpPr>
            <a:cxnSpLocks/>
          </p:cNvCxnSpPr>
          <p:nvPr/>
        </p:nvCxnSpPr>
        <p:spPr>
          <a:xfrm>
            <a:off x="11258365" y="2984262"/>
            <a:ext cx="51729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ECA997F8-8E71-E28B-CEED-72F86CFAB5C0}"/>
              </a:ext>
            </a:extLst>
          </p:cNvPr>
          <p:cNvCxnSpPr>
            <a:cxnSpLocks/>
            <a:stCxn id="303" idx="1"/>
            <a:endCxn id="303" idx="3"/>
          </p:cNvCxnSpPr>
          <p:nvPr/>
        </p:nvCxnSpPr>
        <p:spPr>
          <a:xfrm>
            <a:off x="11335215" y="5931059"/>
            <a:ext cx="44066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Arrow: Down 306">
            <a:extLst>
              <a:ext uri="{FF2B5EF4-FFF2-40B4-BE49-F238E27FC236}">
                <a16:creationId xmlns:a16="http://schemas.microsoft.com/office/drawing/2014/main" id="{01E376C9-FCEF-8DAE-583A-FEB2E3C7BF0F}"/>
              </a:ext>
            </a:extLst>
          </p:cNvPr>
          <p:cNvSpPr/>
          <p:nvPr/>
        </p:nvSpPr>
        <p:spPr>
          <a:xfrm rot="7483925">
            <a:off x="5259864" y="5603120"/>
            <a:ext cx="145583" cy="8068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24" name="Rectangle: Rounded Corners 323">
            <a:extLst>
              <a:ext uri="{FF2B5EF4-FFF2-40B4-BE49-F238E27FC236}">
                <a16:creationId xmlns:a16="http://schemas.microsoft.com/office/drawing/2014/main" id="{44BDBAC9-D5F8-0EF9-0EB3-ACCEE750DC79}"/>
              </a:ext>
            </a:extLst>
          </p:cNvPr>
          <p:cNvSpPr/>
          <p:nvPr/>
        </p:nvSpPr>
        <p:spPr>
          <a:xfrm>
            <a:off x="198263" y="5475879"/>
            <a:ext cx="809663" cy="355930"/>
          </a:xfrm>
          <a:prstGeom prst="round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bg1"/>
                </a:solidFill>
              </a:rPr>
              <a:t>Low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EEAC675D-017C-4878-C803-A5136DCE1AE3}"/>
              </a:ext>
            </a:extLst>
          </p:cNvPr>
          <p:cNvSpPr/>
          <p:nvPr/>
        </p:nvSpPr>
        <p:spPr>
          <a:xfrm>
            <a:off x="189743" y="5879729"/>
            <a:ext cx="809663" cy="355930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Medium</a:t>
            </a: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71101D4C-56D2-4450-3BCA-D9101071E0AC}"/>
              </a:ext>
            </a:extLst>
          </p:cNvPr>
          <p:cNvSpPr/>
          <p:nvPr/>
        </p:nvSpPr>
        <p:spPr>
          <a:xfrm>
            <a:off x="186899" y="6278552"/>
            <a:ext cx="816916" cy="355930"/>
          </a:xfrm>
          <a:prstGeom prst="roundRect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High/ Unknown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39A05A62-F13F-82C9-BBE4-13A27B92F663}"/>
              </a:ext>
            </a:extLst>
          </p:cNvPr>
          <p:cNvSpPr txBox="1"/>
          <p:nvPr/>
        </p:nvSpPr>
        <p:spPr>
          <a:xfrm>
            <a:off x="9778" y="5173709"/>
            <a:ext cx="1174469" cy="355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RISK LEVEL</a:t>
            </a:r>
          </a:p>
        </p:txBody>
      </p: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2AB22962-1C15-678E-18CD-A8C865728644}"/>
              </a:ext>
            </a:extLst>
          </p:cNvPr>
          <p:cNvCxnSpPr>
            <a:cxnSpLocks/>
            <a:endCxn id="357" idx="2"/>
          </p:cNvCxnSpPr>
          <p:nvPr/>
        </p:nvCxnSpPr>
        <p:spPr>
          <a:xfrm flipH="1">
            <a:off x="11801966" y="3063903"/>
            <a:ext cx="1256" cy="2895952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Rectangle 291">
            <a:extLst>
              <a:ext uri="{FF2B5EF4-FFF2-40B4-BE49-F238E27FC236}">
                <a16:creationId xmlns:a16="http://schemas.microsoft.com/office/drawing/2014/main" id="{F282F6D3-7275-694C-0E14-7E404A1CED3A}"/>
              </a:ext>
            </a:extLst>
          </p:cNvPr>
          <p:cNvSpPr/>
          <p:nvPr/>
        </p:nvSpPr>
        <p:spPr>
          <a:xfrm rot="16200000" flipH="1">
            <a:off x="8780876" y="3090797"/>
            <a:ext cx="66587" cy="62906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4F5A4B89-C261-7117-867B-859B4290472A}"/>
              </a:ext>
            </a:extLst>
          </p:cNvPr>
          <p:cNvCxnSpPr>
            <a:cxnSpLocks/>
          </p:cNvCxnSpPr>
          <p:nvPr/>
        </p:nvCxnSpPr>
        <p:spPr>
          <a:xfrm>
            <a:off x="5677208" y="6237419"/>
            <a:ext cx="6290649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8DFC743C-CB9C-FE94-8797-06466990FC8C}"/>
              </a:ext>
            </a:extLst>
          </p:cNvPr>
          <p:cNvCxnSpPr>
            <a:cxnSpLocks/>
            <a:endCxn id="291" idx="2"/>
          </p:cNvCxnSpPr>
          <p:nvPr/>
        </p:nvCxnSpPr>
        <p:spPr>
          <a:xfrm>
            <a:off x="11977633" y="4039262"/>
            <a:ext cx="529" cy="2228985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8AA5EA69-E1D7-98E6-EBDD-E59EC14F74D4}"/>
              </a:ext>
            </a:extLst>
          </p:cNvPr>
          <p:cNvCxnSpPr/>
          <p:nvPr/>
        </p:nvCxnSpPr>
        <p:spPr>
          <a:xfrm>
            <a:off x="11843345" y="4010104"/>
            <a:ext cx="172119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row: Down 28">
            <a:extLst>
              <a:ext uri="{FF2B5EF4-FFF2-40B4-BE49-F238E27FC236}">
                <a16:creationId xmlns:a16="http://schemas.microsoft.com/office/drawing/2014/main" id="{B4C8F2FF-9E2B-3C00-DAFF-9D94ECAD299B}"/>
              </a:ext>
            </a:extLst>
          </p:cNvPr>
          <p:cNvSpPr/>
          <p:nvPr/>
        </p:nvSpPr>
        <p:spPr>
          <a:xfrm rot="14215412">
            <a:off x="11434138" y="3913076"/>
            <a:ext cx="189517" cy="5052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08780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tangle 298">
            <a:extLst>
              <a:ext uri="{FF2B5EF4-FFF2-40B4-BE49-F238E27FC236}">
                <a16:creationId xmlns:a16="http://schemas.microsoft.com/office/drawing/2014/main" id="{B5168D85-8F5D-4E66-A59B-78E15602AEBB}"/>
              </a:ext>
            </a:extLst>
          </p:cNvPr>
          <p:cNvSpPr/>
          <p:nvPr/>
        </p:nvSpPr>
        <p:spPr>
          <a:xfrm>
            <a:off x="11250415" y="2952699"/>
            <a:ext cx="517297" cy="631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4381AB8C-B7B4-CE13-67BD-A5CA39698B2E}"/>
              </a:ext>
            </a:extLst>
          </p:cNvPr>
          <p:cNvSpPr/>
          <p:nvPr/>
        </p:nvSpPr>
        <p:spPr>
          <a:xfrm>
            <a:off x="11767160" y="2952699"/>
            <a:ext cx="69611" cy="30071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8A076D3-677A-38A8-4A52-F0877FBDBE76}"/>
              </a:ext>
            </a:extLst>
          </p:cNvPr>
          <p:cNvGrpSpPr/>
          <p:nvPr/>
        </p:nvGrpSpPr>
        <p:grpSpPr>
          <a:xfrm>
            <a:off x="124527" y="442880"/>
            <a:ext cx="1025913" cy="669074"/>
            <a:chOff x="1471961" y="2354249"/>
            <a:chExt cx="1260088" cy="669074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D1E59FF-6B7C-8802-275C-C482D0151FCC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1. Species identification</a:t>
              </a:r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B023025-E819-B158-D84B-834B7A655948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1D8CA8-7E0F-2B01-9964-5ED7FB121EB1}"/>
              </a:ext>
            </a:extLst>
          </p:cNvPr>
          <p:cNvGrpSpPr/>
          <p:nvPr/>
        </p:nvGrpSpPr>
        <p:grpSpPr>
          <a:xfrm>
            <a:off x="1257306" y="930587"/>
            <a:ext cx="1260088" cy="669074"/>
            <a:chOff x="1471961" y="2354249"/>
            <a:chExt cx="1260088" cy="66907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E42ACF8-9C54-FF60-B287-E281132BA99A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2. Harvested in national waters? (wild caught)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203E645-C03E-3644-F77E-7B95C51BAF3A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7A907A88-8C4E-1336-B6B6-2E0BBDA601AC}"/>
              </a:ext>
            </a:extLst>
          </p:cNvPr>
          <p:cNvGrpSpPr/>
          <p:nvPr/>
        </p:nvGrpSpPr>
        <p:grpSpPr>
          <a:xfrm>
            <a:off x="2624260" y="1401195"/>
            <a:ext cx="782441" cy="669074"/>
            <a:chOff x="1471961" y="2354249"/>
            <a:chExt cx="1260088" cy="66907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53AFEC4-BC12-477D-2958-CAACFFF0E4E3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3. CITES Scientific Authority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188B0B2-731F-6027-DBA9-9FADF842B1A5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D7FEFC-6F87-D29F-8EBA-EEA99AF8088D}"/>
              </a:ext>
            </a:extLst>
          </p:cNvPr>
          <p:cNvGrpSpPr/>
          <p:nvPr/>
        </p:nvGrpSpPr>
        <p:grpSpPr>
          <a:xfrm>
            <a:off x="3498161" y="2218981"/>
            <a:ext cx="1070517" cy="669074"/>
            <a:chOff x="1471961" y="2354249"/>
            <a:chExt cx="1260088" cy="66907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7279B9C-BF85-7FA6-B4B8-067DC7619416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200" dirty="0"/>
                <a:t>4. Evaluate conservation concerns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3ADD562-3193-D12F-C4B7-33B0D446EED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2614EF-C2BA-EE9C-349C-4B4EB4B870A1}"/>
              </a:ext>
            </a:extLst>
          </p:cNvPr>
          <p:cNvGrpSpPr/>
          <p:nvPr/>
        </p:nvGrpSpPr>
        <p:grpSpPr>
          <a:xfrm>
            <a:off x="4660138" y="3119631"/>
            <a:ext cx="1435862" cy="669074"/>
            <a:chOff x="1471961" y="2354249"/>
            <a:chExt cx="1260088" cy="66907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832386-BA65-91E6-BD74-19D4D46ABD24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5. Evaluate biological risks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0B093EE-550B-AF59-8C14-E8B32199CDC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A3B0BC0-3A41-66F8-4813-CAD089C97584}"/>
              </a:ext>
            </a:extLst>
          </p:cNvPr>
          <p:cNvGrpSpPr/>
          <p:nvPr/>
        </p:nvGrpSpPr>
        <p:grpSpPr>
          <a:xfrm>
            <a:off x="6519627" y="3147015"/>
            <a:ext cx="1068662" cy="669074"/>
            <a:chOff x="1471961" y="2354249"/>
            <a:chExt cx="1260088" cy="66907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1B3FE1E-027C-269E-5180-2D507163418E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6. Evaluate harvest impacts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636FDA9A-E612-BEC8-FE86-38746714590C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D3085D-24B1-46DE-C034-9E24D3AB7D9C}"/>
              </a:ext>
            </a:extLst>
          </p:cNvPr>
          <p:cNvGrpSpPr/>
          <p:nvPr/>
        </p:nvGrpSpPr>
        <p:grpSpPr>
          <a:xfrm>
            <a:off x="9310830" y="3182041"/>
            <a:ext cx="903244" cy="669074"/>
            <a:chOff x="1471961" y="2354249"/>
            <a:chExt cx="1260088" cy="66907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DF57E5-F3F0-DBED-B968-45D1070DCE60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8. Evaluate trade impacts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46F9FEBF-FE36-2EE7-4F68-04545C8539B4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EF81063-6FDF-23E4-E76D-78573E3DB91E}"/>
              </a:ext>
            </a:extLst>
          </p:cNvPr>
          <p:cNvGrpSpPr/>
          <p:nvPr/>
        </p:nvGrpSpPr>
        <p:grpSpPr>
          <a:xfrm>
            <a:off x="7943276" y="3147766"/>
            <a:ext cx="1068659" cy="669074"/>
            <a:chOff x="1471961" y="2354249"/>
            <a:chExt cx="1260088" cy="669074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540370B-BB6C-8F2C-C00D-23147EE660BD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Evaluate management measures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59F19B4-F2E1-B754-0877-49688FBA6762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F7B8042-0DB9-791C-758C-3405E1426322}"/>
              </a:ext>
            </a:extLst>
          </p:cNvPr>
          <p:cNvGrpSpPr/>
          <p:nvPr/>
        </p:nvGrpSpPr>
        <p:grpSpPr>
          <a:xfrm>
            <a:off x="10478135" y="3151680"/>
            <a:ext cx="1174594" cy="669074"/>
            <a:chOff x="1471961" y="2354249"/>
            <a:chExt cx="1260088" cy="66907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746A464-E06C-9E2C-714A-8CDAC60449DB}"/>
                </a:ext>
              </a:extLst>
            </p:cNvPr>
            <p:cNvSpPr txBox="1"/>
            <p:nvPr/>
          </p:nvSpPr>
          <p:spPr>
            <a:xfrm>
              <a:off x="1471961" y="2365401"/>
              <a:ext cx="1260088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Management gap analysis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CDBB56E5-EA28-796A-958E-4A16105BEB3F}"/>
                </a:ext>
              </a:extLst>
            </p:cNvPr>
            <p:cNvSpPr/>
            <p:nvPr/>
          </p:nvSpPr>
          <p:spPr>
            <a:xfrm>
              <a:off x="1471961" y="2354249"/>
              <a:ext cx="1260088" cy="66907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E8686302-F4C9-4149-CD87-7A3B1A6EAAE7}"/>
              </a:ext>
            </a:extLst>
          </p:cNvPr>
          <p:cNvSpPr txBox="1"/>
          <p:nvPr/>
        </p:nvSpPr>
        <p:spPr>
          <a:xfrm>
            <a:off x="30764" y="90100"/>
            <a:ext cx="1156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START</a:t>
            </a:r>
            <a:endParaRPr lang="en-PR" sz="1600" b="1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33AC945-4592-7013-2E46-2D8E32FF3A0A}"/>
              </a:ext>
            </a:extLst>
          </p:cNvPr>
          <p:cNvCxnSpPr/>
          <p:nvPr/>
        </p:nvCxnSpPr>
        <p:spPr>
          <a:xfrm>
            <a:off x="1161385" y="648810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2719C3C-D024-2CB0-886D-5D8DF3C3EDBB}"/>
              </a:ext>
            </a:extLst>
          </p:cNvPr>
          <p:cNvCxnSpPr/>
          <p:nvPr/>
        </p:nvCxnSpPr>
        <p:spPr>
          <a:xfrm>
            <a:off x="2539490" y="1134256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6D0DDC-3495-BCB9-4656-9D5D4AB970F4}"/>
              </a:ext>
            </a:extLst>
          </p:cNvPr>
          <p:cNvCxnSpPr/>
          <p:nvPr/>
        </p:nvCxnSpPr>
        <p:spPr>
          <a:xfrm>
            <a:off x="3414965" y="1918483"/>
            <a:ext cx="418585" cy="27528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4084F3FA-C7B6-3E75-EE34-7E8B09CB9AF1}"/>
              </a:ext>
            </a:extLst>
          </p:cNvPr>
          <p:cNvSpPr txBox="1"/>
          <p:nvPr/>
        </p:nvSpPr>
        <p:spPr>
          <a:xfrm>
            <a:off x="1397473" y="410672"/>
            <a:ext cx="1174593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Correct species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7520156-1199-2F55-A52E-6DE20D9A6D9F}"/>
              </a:ext>
            </a:extLst>
          </p:cNvPr>
          <p:cNvSpPr txBox="1"/>
          <p:nvPr/>
        </p:nvSpPr>
        <p:spPr>
          <a:xfrm>
            <a:off x="2718659" y="902175"/>
            <a:ext cx="395619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Yes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00FF77B-F67C-57BA-D57D-67E4DC163A1F}"/>
              </a:ext>
            </a:extLst>
          </p:cNvPr>
          <p:cNvSpPr txBox="1"/>
          <p:nvPr/>
        </p:nvSpPr>
        <p:spPr>
          <a:xfrm>
            <a:off x="3551131" y="1481206"/>
            <a:ext cx="728793" cy="46166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Formal + capacity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340505-8FAA-302C-F572-EEA4506358DE}"/>
              </a:ext>
            </a:extLst>
          </p:cNvPr>
          <p:cNvSpPr txBox="1"/>
          <p:nvPr/>
        </p:nvSpPr>
        <p:spPr>
          <a:xfrm>
            <a:off x="5988696" y="2810295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3394A0F-F042-540E-519F-A3C9EBF7C525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096000" y="3481552"/>
            <a:ext cx="423627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32AAFA58-7B74-3750-5E06-BF018A4DEBC7}"/>
              </a:ext>
            </a:extLst>
          </p:cNvPr>
          <p:cNvGrpSpPr/>
          <p:nvPr/>
        </p:nvGrpSpPr>
        <p:grpSpPr>
          <a:xfrm>
            <a:off x="3521694" y="3722538"/>
            <a:ext cx="1025913" cy="980909"/>
            <a:chOff x="3514579" y="3141931"/>
            <a:chExt cx="1025913" cy="980909"/>
          </a:xfrm>
        </p:grpSpPr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F20EAD9D-2827-B721-100E-1103C8DB4E62}"/>
                </a:ext>
              </a:extLst>
            </p:cNvPr>
            <p:cNvSpPr/>
            <p:nvPr/>
          </p:nvSpPr>
          <p:spPr>
            <a:xfrm>
              <a:off x="3514579" y="3141931"/>
              <a:ext cx="1025913" cy="98090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6C5811B-C731-7404-B508-4AC5CFDFDC4C}"/>
                </a:ext>
              </a:extLst>
            </p:cNvPr>
            <p:cNvSpPr txBox="1"/>
            <p:nvPr/>
          </p:nvSpPr>
          <p:spPr>
            <a:xfrm>
              <a:off x="3514579" y="3158281"/>
              <a:ext cx="1025913" cy="646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4. Concern but not threatened</a:t>
              </a:r>
            </a:p>
          </p:txBody>
        </p:sp>
      </p:grpSp>
      <p:sp>
        <p:nvSpPr>
          <p:cNvPr id="157" name="Arrow: Down 156">
            <a:extLst>
              <a:ext uri="{FF2B5EF4-FFF2-40B4-BE49-F238E27FC236}">
                <a16:creationId xmlns:a16="http://schemas.microsoft.com/office/drawing/2014/main" id="{4A34DD72-029A-CA8B-F992-EDE446D24FDC}"/>
              </a:ext>
            </a:extLst>
          </p:cNvPr>
          <p:cNvSpPr/>
          <p:nvPr/>
        </p:nvSpPr>
        <p:spPr>
          <a:xfrm>
            <a:off x="3645017" y="2887617"/>
            <a:ext cx="139106" cy="8250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159" name="Arrow: Down 158">
            <a:extLst>
              <a:ext uri="{FF2B5EF4-FFF2-40B4-BE49-F238E27FC236}">
                <a16:creationId xmlns:a16="http://schemas.microsoft.com/office/drawing/2014/main" id="{14A12330-7DD1-8134-44C3-A725A40A81D0}"/>
              </a:ext>
            </a:extLst>
          </p:cNvPr>
          <p:cNvSpPr/>
          <p:nvPr/>
        </p:nvSpPr>
        <p:spPr>
          <a:xfrm rot="13866438">
            <a:off x="4369049" y="3256527"/>
            <a:ext cx="126705" cy="55923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DC1A2199-FAA9-6054-D290-BB37CF6BE93C}"/>
              </a:ext>
            </a:extLst>
          </p:cNvPr>
          <p:cNvGrpSpPr/>
          <p:nvPr/>
        </p:nvGrpSpPr>
        <p:grpSpPr>
          <a:xfrm>
            <a:off x="3313889" y="5951498"/>
            <a:ext cx="1699053" cy="830997"/>
            <a:chOff x="2912112" y="6033688"/>
            <a:chExt cx="1699053" cy="830997"/>
          </a:xfrm>
        </p:grpSpPr>
        <p:sp>
          <p:nvSpPr>
            <p:cNvPr id="250" name="Rectangle: Rounded Corners 249">
              <a:extLst>
                <a:ext uri="{FF2B5EF4-FFF2-40B4-BE49-F238E27FC236}">
                  <a16:creationId xmlns:a16="http://schemas.microsoft.com/office/drawing/2014/main" id="{3BAEA478-7DD6-4AD7-E6E3-5A8C342C6251}"/>
                </a:ext>
              </a:extLst>
            </p:cNvPr>
            <p:cNvSpPr/>
            <p:nvPr/>
          </p:nvSpPr>
          <p:spPr>
            <a:xfrm>
              <a:off x="2912112" y="6042045"/>
              <a:ext cx="1654085" cy="684141"/>
            </a:xfrm>
            <a:prstGeom prst="roundRect">
              <a:avLst/>
            </a:prstGeom>
            <a:solidFill>
              <a:schemeClr val="accent6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D779944C-ECB2-553C-EF97-F0D9C5064D64}"/>
                </a:ext>
              </a:extLst>
            </p:cNvPr>
            <p:cNvSpPr txBox="1"/>
            <p:nvPr/>
          </p:nvSpPr>
          <p:spPr>
            <a:xfrm>
              <a:off x="2957080" y="6033688"/>
              <a:ext cx="1654085" cy="83099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10. </a:t>
              </a:r>
              <a:r>
                <a:rPr lang="en-CA" sz="1200" dirty="0">
                  <a:solidFill>
                    <a:schemeClr val="bg1"/>
                  </a:solidFill>
                </a:rPr>
                <a:t>NDF satisfied</a:t>
              </a:r>
            </a:p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(positive, threats low/minimized)</a:t>
              </a:r>
            </a:p>
            <a:p>
              <a:pPr algn="ctr"/>
              <a:endParaRPr lang="en-US" sz="1200" dirty="0"/>
            </a:p>
          </p:txBody>
        </p:sp>
      </p:grpSp>
      <p:sp>
        <p:nvSpPr>
          <p:cNvPr id="254" name="TextBox 253">
            <a:extLst>
              <a:ext uri="{FF2B5EF4-FFF2-40B4-BE49-F238E27FC236}">
                <a16:creationId xmlns:a16="http://schemas.microsoft.com/office/drawing/2014/main" id="{623E5D6F-F99A-A356-46E1-4DA3920D8FE8}"/>
              </a:ext>
            </a:extLst>
          </p:cNvPr>
          <p:cNvSpPr txBox="1"/>
          <p:nvPr/>
        </p:nvSpPr>
        <p:spPr>
          <a:xfrm>
            <a:off x="1328162" y="5021633"/>
            <a:ext cx="1465292" cy="46166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Scientific Authority</a:t>
            </a:r>
            <a:endParaRPr lang="en-PR" sz="1200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8722A69E-2334-F455-A508-B72B2CE3630A}"/>
              </a:ext>
            </a:extLst>
          </p:cNvPr>
          <p:cNvSpPr txBox="1"/>
          <p:nvPr/>
        </p:nvSpPr>
        <p:spPr>
          <a:xfrm>
            <a:off x="1320636" y="5770799"/>
            <a:ext cx="1465292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CITES Management Authority</a:t>
            </a:r>
            <a:endParaRPr lang="en-PR" sz="1200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34879807-2026-7847-A305-EA370CD5B53F}"/>
              </a:ext>
            </a:extLst>
          </p:cNvPr>
          <p:cNvSpPr txBox="1"/>
          <p:nvPr/>
        </p:nvSpPr>
        <p:spPr>
          <a:xfrm>
            <a:off x="1312116" y="6477704"/>
            <a:ext cx="1465292" cy="276999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Exporters</a:t>
            </a:r>
            <a:endParaRPr lang="en-PR" sz="1200" dirty="0">
              <a:solidFill>
                <a:schemeClr val="bg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BAE7419-5F37-71CD-83EF-D0B2E94C4BBA}"/>
              </a:ext>
            </a:extLst>
          </p:cNvPr>
          <p:cNvSpPr txBox="1"/>
          <p:nvPr/>
        </p:nvSpPr>
        <p:spPr>
          <a:xfrm>
            <a:off x="1289708" y="4803367"/>
            <a:ext cx="1541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GO TO START</a:t>
            </a:r>
            <a:endParaRPr lang="en-PR" sz="1200" b="1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AA941E3E-C34E-BCB9-3501-F57A0DDFC66C}"/>
              </a:ext>
            </a:extLst>
          </p:cNvPr>
          <p:cNvSpPr txBox="1"/>
          <p:nvPr/>
        </p:nvSpPr>
        <p:spPr>
          <a:xfrm>
            <a:off x="2055559" y="625111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</a:t>
            </a:r>
            <a:endParaRPr lang="en-PR" sz="12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17EF7B6A-C0ED-213D-26EA-8098EF720166}"/>
              </a:ext>
            </a:extLst>
          </p:cNvPr>
          <p:cNvSpPr txBox="1"/>
          <p:nvPr/>
        </p:nvSpPr>
        <p:spPr>
          <a:xfrm>
            <a:off x="761272" y="6252073"/>
            <a:ext cx="941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Permits</a:t>
            </a:r>
            <a:endParaRPr lang="en-PR" sz="12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EDEF9F4B-6B39-CC0D-733A-6FD1271593E4}"/>
              </a:ext>
            </a:extLst>
          </p:cNvPr>
          <p:cNvSpPr txBox="1"/>
          <p:nvPr/>
        </p:nvSpPr>
        <p:spPr>
          <a:xfrm>
            <a:off x="1063502" y="5484478"/>
            <a:ext cx="10465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NDF Request</a:t>
            </a:r>
            <a:endParaRPr lang="en-PR" sz="1200" dirty="0"/>
          </a:p>
        </p:txBody>
      </p:sp>
      <p:cxnSp>
        <p:nvCxnSpPr>
          <p:cNvPr id="261" name="Straight Arrow Connector 260">
            <a:extLst>
              <a:ext uri="{FF2B5EF4-FFF2-40B4-BE49-F238E27FC236}">
                <a16:creationId xmlns:a16="http://schemas.microsoft.com/office/drawing/2014/main" id="{385A12E8-C5BD-5070-1797-293D42788FF4}"/>
              </a:ext>
            </a:extLst>
          </p:cNvPr>
          <p:cNvCxnSpPr>
            <a:cxnSpLocks/>
            <a:stCxn id="255" idx="0"/>
            <a:endCxn id="254" idx="2"/>
          </p:cNvCxnSpPr>
          <p:nvPr/>
        </p:nvCxnSpPr>
        <p:spPr>
          <a:xfrm flipV="1">
            <a:off x="2053282" y="5483298"/>
            <a:ext cx="7526" cy="28750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>
            <a:extLst>
              <a:ext uri="{FF2B5EF4-FFF2-40B4-BE49-F238E27FC236}">
                <a16:creationId xmlns:a16="http://schemas.microsoft.com/office/drawing/2014/main" id="{46B9A2D3-EF1D-5489-EFBA-356623E8711C}"/>
              </a:ext>
            </a:extLst>
          </p:cNvPr>
          <p:cNvCxnSpPr>
            <a:cxnSpLocks/>
            <a:stCxn id="256" idx="0"/>
            <a:endCxn id="255" idx="2"/>
          </p:cNvCxnSpPr>
          <p:nvPr/>
        </p:nvCxnSpPr>
        <p:spPr>
          <a:xfrm flipV="1">
            <a:off x="2044762" y="6232464"/>
            <a:ext cx="8520" cy="2452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>
            <a:extLst>
              <a:ext uri="{FF2B5EF4-FFF2-40B4-BE49-F238E27FC236}">
                <a16:creationId xmlns:a16="http://schemas.microsoft.com/office/drawing/2014/main" id="{965E4595-C67E-63B1-7D9F-6B7F0306199C}"/>
              </a:ext>
            </a:extLst>
          </p:cNvPr>
          <p:cNvCxnSpPr>
            <a:cxnSpLocks/>
          </p:cNvCxnSpPr>
          <p:nvPr/>
        </p:nvCxnSpPr>
        <p:spPr>
          <a:xfrm>
            <a:off x="1712534" y="6232464"/>
            <a:ext cx="0" cy="26755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353C276B-D51A-3EB2-E7D0-F28202CAB354}"/>
              </a:ext>
            </a:extLst>
          </p:cNvPr>
          <p:cNvCxnSpPr>
            <a:cxnSpLocks/>
            <a:stCxn id="250" idx="1"/>
          </p:cNvCxnSpPr>
          <p:nvPr/>
        </p:nvCxnSpPr>
        <p:spPr>
          <a:xfrm flipH="1" flipV="1">
            <a:off x="2797155" y="6016040"/>
            <a:ext cx="516734" cy="28588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angle 290">
            <a:extLst>
              <a:ext uri="{FF2B5EF4-FFF2-40B4-BE49-F238E27FC236}">
                <a16:creationId xmlns:a16="http://schemas.microsoft.com/office/drawing/2014/main" id="{F5832D49-0B28-4230-2556-2CA5FF4E5B9F}"/>
              </a:ext>
            </a:extLst>
          </p:cNvPr>
          <p:cNvSpPr/>
          <p:nvPr/>
        </p:nvSpPr>
        <p:spPr>
          <a:xfrm>
            <a:off x="11947305" y="4036612"/>
            <a:ext cx="61713" cy="22316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56DD833B-09F7-A3D2-117B-E75331DBF417}"/>
              </a:ext>
            </a:extLst>
          </p:cNvPr>
          <p:cNvSpPr/>
          <p:nvPr/>
        </p:nvSpPr>
        <p:spPr>
          <a:xfrm>
            <a:off x="11335215" y="5894690"/>
            <a:ext cx="440667" cy="727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3A6EAB5F-845A-B74D-A75C-BDC6CCB744BA}"/>
              </a:ext>
            </a:extLst>
          </p:cNvPr>
          <p:cNvCxnSpPr>
            <a:cxnSpLocks/>
          </p:cNvCxnSpPr>
          <p:nvPr/>
        </p:nvCxnSpPr>
        <p:spPr>
          <a:xfrm>
            <a:off x="11258365" y="2984262"/>
            <a:ext cx="51729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ECA997F8-8E71-E28B-CEED-72F86CFAB5C0}"/>
              </a:ext>
            </a:extLst>
          </p:cNvPr>
          <p:cNvCxnSpPr>
            <a:cxnSpLocks/>
            <a:stCxn id="303" idx="1"/>
            <a:endCxn id="303" idx="3"/>
          </p:cNvCxnSpPr>
          <p:nvPr/>
        </p:nvCxnSpPr>
        <p:spPr>
          <a:xfrm>
            <a:off x="11335215" y="5931059"/>
            <a:ext cx="440667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037223F-61B8-F000-4302-7F7714D3B3C9}"/>
              </a:ext>
            </a:extLst>
          </p:cNvPr>
          <p:cNvCxnSpPr>
            <a:cxnSpLocks/>
          </p:cNvCxnSpPr>
          <p:nvPr/>
        </p:nvCxnSpPr>
        <p:spPr>
          <a:xfrm flipH="1">
            <a:off x="4967974" y="6236404"/>
            <a:ext cx="696232" cy="12331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Rectangle: Rounded Corners 323">
            <a:extLst>
              <a:ext uri="{FF2B5EF4-FFF2-40B4-BE49-F238E27FC236}">
                <a16:creationId xmlns:a16="http://schemas.microsoft.com/office/drawing/2014/main" id="{44BDBAC9-D5F8-0EF9-0EB3-ACCEE750DC79}"/>
              </a:ext>
            </a:extLst>
          </p:cNvPr>
          <p:cNvSpPr/>
          <p:nvPr/>
        </p:nvSpPr>
        <p:spPr>
          <a:xfrm>
            <a:off x="198263" y="5475879"/>
            <a:ext cx="809663" cy="355930"/>
          </a:xfrm>
          <a:prstGeom prst="roundRect">
            <a:avLst/>
          </a:prstGeom>
          <a:solidFill>
            <a:schemeClr val="accent6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bg1"/>
                </a:solidFill>
              </a:rPr>
              <a:t>Low</a:t>
            </a:r>
          </a:p>
        </p:txBody>
      </p:sp>
      <p:sp>
        <p:nvSpPr>
          <p:cNvPr id="325" name="Rectangle: Rounded Corners 324">
            <a:extLst>
              <a:ext uri="{FF2B5EF4-FFF2-40B4-BE49-F238E27FC236}">
                <a16:creationId xmlns:a16="http://schemas.microsoft.com/office/drawing/2014/main" id="{EEAC675D-017C-4878-C803-A5136DCE1AE3}"/>
              </a:ext>
            </a:extLst>
          </p:cNvPr>
          <p:cNvSpPr/>
          <p:nvPr/>
        </p:nvSpPr>
        <p:spPr>
          <a:xfrm>
            <a:off x="189743" y="5879729"/>
            <a:ext cx="809663" cy="355930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Medium</a:t>
            </a:r>
          </a:p>
        </p:txBody>
      </p:sp>
      <p:sp>
        <p:nvSpPr>
          <p:cNvPr id="326" name="Rectangle: Rounded Corners 325">
            <a:extLst>
              <a:ext uri="{FF2B5EF4-FFF2-40B4-BE49-F238E27FC236}">
                <a16:creationId xmlns:a16="http://schemas.microsoft.com/office/drawing/2014/main" id="{71101D4C-56D2-4450-3BCA-D9101071E0AC}"/>
              </a:ext>
            </a:extLst>
          </p:cNvPr>
          <p:cNvSpPr/>
          <p:nvPr/>
        </p:nvSpPr>
        <p:spPr>
          <a:xfrm>
            <a:off x="186899" y="6278552"/>
            <a:ext cx="816916" cy="355930"/>
          </a:xfrm>
          <a:prstGeom prst="roundRect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dirty="0">
                <a:solidFill>
                  <a:schemeClr val="tx1"/>
                </a:solidFill>
              </a:rPr>
              <a:t>High/ Unknown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39A05A62-F13F-82C9-BBE4-13A27B92F663}"/>
              </a:ext>
            </a:extLst>
          </p:cNvPr>
          <p:cNvSpPr txBox="1"/>
          <p:nvPr/>
        </p:nvSpPr>
        <p:spPr>
          <a:xfrm>
            <a:off x="9778" y="5173709"/>
            <a:ext cx="1174469" cy="355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/>
              <a:t>RISK LEVEL</a:t>
            </a:r>
          </a:p>
        </p:txBody>
      </p: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2AB22962-1C15-678E-18CD-A8C865728644}"/>
              </a:ext>
            </a:extLst>
          </p:cNvPr>
          <p:cNvCxnSpPr>
            <a:cxnSpLocks/>
            <a:endCxn id="357" idx="2"/>
          </p:cNvCxnSpPr>
          <p:nvPr/>
        </p:nvCxnSpPr>
        <p:spPr>
          <a:xfrm flipH="1">
            <a:off x="11801966" y="3063903"/>
            <a:ext cx="1256" cy="2895952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Rectangle 291">
            <a:extLst>
              <a:ext uri="{FF2B5EF4-FFF2-40B4-BE49-F238E27FC236}">
                <a16:creationId xmlns:a16="http://schemas.microsoft.com/office/drawing/2014/main" id="{F282F6D3-7275-694C-0E14-7E404A1CED3A}"/>
              </a:ext>
            </a:extLst>
          </p:cNvPr>
          <p:cNvSpPr/>
          <p:nvPr/>
        </p:nvSpPr>
        <p:spPr>
          <a:xfrm rot="16200000" flipH="1">
            <a:off x="8780876" y="3090797"/>
            <a:ext cx="66587" cy="629064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4F5A4B89-C261-7117-867B-859B4290472A}"/>
              </a:ext>
            </a:extLst>
          </p:cNvPr>
          <p:cNvCxnSpPr>
            <a:cxnSpLocks/>
          </p:cNvCxnSpPr>
          <p:nvPr/>
        </p:nvCxnSpPr>
        <p:spPr>
          <a:xfrm>
            <a:off x="5677208" y="6237419"/>
            <a:ext cx="6290649" cy="0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8DFC743C-CB9C-FE94-8797-06466990FC8C}"/>
              </a:ext>
            </a:extLst>
          </p:cNvPr>
          <p:cNvCxnSpPr>
            <a:cxnSpLocks/>
            <a:endCxn id="291" idx="2"/>
          </p:cNvCxnSpPr>
          <p:nvPr/>
        </p:nvCxnSpPr>
        <p:spPr>
          <a:xfrm>
            <a:off x="11977633" y="4039262"/>
            <a:ext cx="529" cy="2228985"/>
          </a:xfrm>
          <a:prstGeom prst="line">
            <a:avLst/>
          </a:prstGeom>
          <a:ln w="571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8AA5EA69-E1D7-98E6-EBDD-E59EC14F74D4}"/>
              </a:ext>
            </a:extLst>
          </p:cNvPr>
          <p:cNvCxnSpPr/>
          <p:nvPr/>
        </p:nvCxnSpPr>
        <p:spPr>
          <a:xfrm>
            <a:off x="11843345" y="4010104"/>
            <a:ext cx="172119" cy="0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E55EC046-81EA-7A21-D8C3-57D50A2D822D}"/>
              </a:ext>
            </a:extLst>
          </p:cNvPr>
          <p:cNvCxnSpPr>
            <a:cxnSpLocks/>
          </p:cNvCxnSpPr>
          <p:nvPr/>
        </p:nvCxnSpPr>
        <p:spPr>
          <a:xfrm>
            <a:off x="9011935" y="3482303"/>
            <a:ext cx="304618" cy="252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>
            <a:extLst>
              <a:ext uri="{FF2B5EF4-FFF2-40B4-BE49-F238E27FC236}">
                <a16:creationId xmlns:a16="http://schemas.microsoft.com/office/drawing/2014/main" id="{DEFD9672-FC9F-4CDA-B1A5-C5C40DA994CF}"/>
              </a:ext>
            </a:extLst>
          </p:cNvPr>
          <p:cNvSpPr txBox="1"/>
          <p:nvPr/>
        </p:nvSpPr>
        <p:spPr>
          <a:xfrm>
            <a:off x="8837727" y="2837573"/>
            <a:ext cx="760481" cy="27699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Low risk</a:t>
            </a:r>
            <a:endParaRPr lang="en-PR" sz="1200" dirty="0">
              <a:solidFill>
                <a:schemeClr val="bg1"/>
              </a:solidFill>
            </a:endParaRPr>
          </a:p>
        </p:txBody>
      </p: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DDDC6C86-D1A9-3F4D-6783-09BDD7E0B51F}"/>
              </a:ext>
            </a:extLst>
          </p:cNvPr>
          <p:cNvGrpSpPr/>
          <p:nvPr/>
        </p:nvGrpSpPr>
        <p:grpSpPr>
          <a:xfrm>
            <a:off x="7890802" y="4299146"/>
            <a:ext cx="1130338" cy="1569660"/>
            <a:chOff x="7887003" y="3663923"/>
            <a:chExt cx="1130338" cy="1569660"/>
          </a:xfrm>
        </p:grpSpPr>
        <p:sp>
          <p:nvSpPr>
            <p:cNvPr id="232" name="Rectangle: Rounded Corners 231">
              <a:extLst>
                <a:ext uri="{FF2B5EF4-FFF2-40B4-BE49-F238E27FC236}">
                  <a16:creationId xmlns:a16="http://schemas.microsoft.com/office/drawing/2014/main" id="{2470B03C-9521-FD06-88FE-B602C4A8C80A}"/>
                </a:ext>
              </a:extLst>
            </p:cNvPr>
            <p:cNvSpPr/>
            <p:nvPr/>
          </p:nvSpPr>
          <p:spPr>
            <a:xfrm>
              <a:off x="7891720" y="3706875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2AACD605-C1E8-D588-CCCD-44950909C501}"/>
                </a:ext>
              </a:extLst>
            </p:cNvPr>
            <p:cNvSpPr txBox="1"/>
            <p:nvPr/>
          </p:nvSpPr>
          <p:spPr>
            <a:xfrm>
              <a:off x="7887003" y="3663923"/>
              <a:ext cx="1125621" cy="101566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7. Low spatial enforcement capability on offshore grounds</a:t>
              </a:r>
            </a:p>
          </p:txBody>
        </p:sp>
      </p:grpSp>
      <p:cxnSp>
        <p:nvCxnSpPr>
          <p:cNvPr id="236" name="Straight Arrow Connector 235">
            <a:extLst>
              <a:ext uri="{FF2B5EF4-FFF2-40B4-BE49-F238E27FC236}">
                <a16:creationId xmlns:a16="http://schemas.microsoft.com/office/drawing/2014/main" id="{21AD46AA-2FEB-0E18-2B5A-1D704E86AA29}"/>
              </a:ext>
            </a:extLst>
          </p:cNvPr>
          <p:cNvCxnSpPr>
            <a:cxnSpLocks/>
          </p:cNvCxnSpPr>
          <p:nvPr/>
        </p:nvCxnSpPr>
        <p:spPr>
          <a:xfrm>
            <a:off x="7588289" y="3481552"/>
            <a:ext cx="354987" cy="532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Arrow: Down 236">
            <a:extLst>
              <a:ext uri="{FF2B5EF4-FFF2-40B4-BE49-F238E27FC236}">
                <a16:creationId xmlns:a16="http://schemas.microsoft.com/office/drawing/2014/main" id="{1A8A1622-E303-23C1-6AE0-E3B42173AF23}"/>
              </a:ext>
            </a:extLst>
          </p:cNvPr>
          <p:cNvSpPr/>
          <p:nvPr/>
        </p:nvSpPr>
        <p:spPr>
          <a:xfrm>
            <a:off x="8084340" y="3822346"/>
            <a:ext cx="166841" cy="51889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239" name="Arrow: Down 238">
            <a:extLst>
              <a:ext uri="{FF2B5EF4-FFF2-40B4-BE49-F238E27FC236}">
                <a16:creationId xmlns:a16="http://schemas.microsoft.com/office/drawing/2014/main" id="{2FB28B4C-86F1-9CC9-9641-2D9699DBD8E8}"/>
              </a:ext>
            </a:extLst>
          </p:cNvPr>
          <p:cNvSpPr/>
          <p:nvPr/>
        </p:nvSpPr>
        <p:spPr>
          <a:xfrm rot="13974737">
            <a:off x="8879357" y="3585313"/>
            <a:ext cx="145583" cy="91041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cxnSp>
        <p:nvCxnSpPr>
          <p:cNvPr id="240" name="Straight Arrow Connector 239">
            <a:extLst>
              <a:ext uri="{FF2B5EF4-FFF2-40B4-BE49-F238E27FC236}">
                <a16:creationId xmlns:a16="http://schemas.microsoft.com/office/drawing/2014/main" id="{6CA868DD-55FC-C422-095F-0A497F7AF783}"/>
              </a:ext>
            </a:extLst>
          </p:cNvPr>
          <p:cNvCxnSpPr>
            <a:cxnSpLocks/>
          </p:cNvCxnSpPr>
          <p:nvPr/>
        </p:nvCxnSpPr>
        <p:spPr>
          <a:xfrm flipV="1">
            <a:off x="10214074" y="3507020"/>
            <a:ext cx="256678" cy="955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1BA415ED-3F10-E272-4632-7C8425CB690B}"/>
              </a:ext>
            </a:extLst>
          </p:cNvPr>
          <p:cNvGrpSpPr/>
          <p:nvPr/>
        </p:nvGrpSpPr>
        <p:grpSpPr>
          <a:xfrm>
            <a:off x="10518419" y="4273657"/>
            <a:ext cx="1130338" cy="1569660"/>
            <a:chOff x="10615155" y="3662485"/>
            <a:chExt cx="1130338" cy="1569660"/>
          </a:xfrm>
        </p:grpSpPr>
        <p:sp>
          <p:nvSpPr>
            <p:cNvPr id="243" name="Rectangle: Rounded Corners 242">
              <a:extLst>
                <a:ext uri="{FF2B5EF4-FFF2-40B4-BE49-F238E27FC236}">
                  <a16:creationId xmlns:a16="http://schemas.microsoft.com/office/drawing/2014/main" id="{9F09F16D-3BF4-AB2E-1799-8BEB30735EF7}"/>
                </a:ext>
              </a:extLst>
            </p:cNvPr>
            <p:cNvSpPr/>
            <p:nvPr/>
          </p:nvSpPr>
          <p:spPr>
            <a:xfrm>
              <a:off x="10619872" y="3705437"/>
              <a:ext cx="1125621" cy="1526708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61148B74-D1B0-859F-E0DD-E3CC943B0370}"/>
                </a:ext>
              </a:extLst>
            </p:cNvPr>
            <p:cNvSpPr txBox="1"/>
            <p:nvPr/>
          </p:nvSpPr>
          <p:spPr>
            <a:xfrm>
              <a:off x="10615155" y="3662485"/>
              <a:ext cx="1125621" cy="120032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9. Management measures haphazardly reduce risks and impacts</a:t>
              </a:r>
            </a:p>
          </p:txBody>
        </p:sp>
      </p:grpSp>
      <p:sp>
        <p:nvSpPr>
          <p:cNvPr id="247" name="Arrow: Down 246">
            <a:extLst>
              <a:ext uri="{FF2B5EF4-FFF2-40B4-BE49-F238E27FC236}">
                <a16:creationId xmlns:a16="http://schemas.microsoft.com/office/drawing/2014/main" id="{6B510851-920D-A4A5-1409-6F72C293E9B7}"/>
              </a:ext>
            </a:extLst>
          </p:cNvPr>
          <p:cNvSpPr/>
          <p:nvPr/>
        </p:nvSpPr>
        <p:spPr>
          <a:xfrm>
            <a:off x="10804494" y="3817358"/>
            <a:ext cx="166841" cy="50371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  <p:sp>
        <p:nvSpPr>
          <p:cNvPr id="249" name="Arrow: Down 248">
            <a:extLst>
              <a:ext uri="{FF2B5EF4-FFF2-40B4-BE49-F238E27FC236}">
                <a16:creationId xmlns:a16="http://schemas.microsoft.com/office/drawing/2014/main" id="{F93065D4-9B0A-1AD3-3C8C-E53B105647C7}"/>
              </a:ext>
            </a:extLst>
          </p:cNvPr>
          <p:cNvSpPr/>
          <p:nvPr/>
        </p:nvSpPr>
        <p:spPr>
          <a:xfrm rot="14215412">
            <a:off x="11434138" y="3913076"/>
            <a:ext cx="189517" cy="5052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255685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686</Words>
  <Application>Microsoft Office PowerPoint</Application>
  <PresentationFormat>Widescreen</PresentationFormat>
  <Paragraphs>145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 Appeldoorn</dc:creator>
  <cp:lastModifiedBy>Richard S Appeldoorn</cp:lastModifiedBy>
  <cp:revision>17</cp:revision>
  <dcterms:created xsi:type="dcterms:W3CDTF">2023-10-18T19:23:05Z</dcterms:created>
  <dcterms:modified xsi:type="dcterms:W3CDTF">2023-10-19T16:41:21Z</dcterms:modified>
</cp:coreProperties>
</file>