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9" r:id="rId3"/>
    <p:sldId id="270" r:id="rId4"/>
    <p:sldId id="271" r:id="rId5"/>
  </p:sldIdLst>
  <p:sldSz cx="12192000" cy="6858000"/>
  <p:notesSz cx="6858000" cy="9144000"/>
  <p:defaultTextStyle>
    <a:defPPr>
      <a:defRPr lang="en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1" d="100"/>
          <a:sy n="71" d="100"/>
        </p:scale>
        <p:origin x="61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6031D-6B0E-341C-F836-4804954F6B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B80F9-8BE5-34EB-4A5C-5E04AC043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FA22E-C4F0-84B0-A993-99E63CB89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10/23/2023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DA7E4-AB80-D495-4852-2937C9D9A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59AAA-0DD1-92F2-BA0B-94CD6EC80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24710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25D6-DCAF-CCAD-9566-91E3F4A4D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318E8-E3A1-8A0E-8A75-478B0D07A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34146-CF2F-7657-008D-4B4572601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10/23/2023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42E8D-B895-DB7E-A2A3-4539F0FB4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D624D-11F7-9963-7D02-2FEA22729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1800672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2B68B1-26FD-54BB-B7BC-6EA93C731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31B097-1008-F0D2-AB9E-9CC721D87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82665-760D-D5DE-9AB5-8325FF24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10/23/2023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95B64-DAB4-4628-2B16-876AE39F3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80B33-7BA4-459A-35C5-1504C204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320255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DCFB8-434D-1417-84D6-3A8884A58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FD2B6-A286-0BFF-DAC0-E8F5DE8F0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AF8F1-52B5-5E2B-7293-54FC636C4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10/23/2023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ACA3A-3F71-02A7-7851-DC1FB7AC5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94728-8355-C765-041E-2D9CA54F5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92730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FA16C-960D-0AA1-20FC-C32924093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5B7C9-2BBB-E158-C9A3-93948F840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BA7671-A054-E144-D986-A7236C29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10/23/2023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921D0-06CF-D5BD-AA88-587061C1A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9D77D-8F29-0C26-42A1-028F3F1C6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839843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2E13A-319A-192C-E738-92C8438B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A12D4-9B92-CFA8-317E-B5564DAB7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916D9-AEDF-C50B-EE27-2E81198D3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EC3E3-BB66-8885-2E02-743A4995F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10/23/2023</a:t>
            </a:fld>
            <a:endParaRPr lang="en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79FAAD-357E-416A-4E8F-A40C31E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75AF1A-B2B8-2B6A-047B-3491CB521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186550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99838-BD36-2873-02E5-E8A25488D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A7163-643F-6739-F80C-E1291A33A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59535B-74F8-3705-E637-1D3B3B25A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9C8DC5-6200-277B-F0D9-3E2D517D5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6ADDED-2BD2-5E65-D0CA-7AF10AE540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FBFDDA-7CC5-FFD0-1ECC-81464688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10/23/2023</a:t>
            </a:fld>
            <a:endParaRPr lang="en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88D127-2F7C-8AEE-553A-51B467BF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48330B-6D0E-905D-E6B4-D34EDDE65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655302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C1306-1D08-C76A-7E02-A52B142A0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A9B033-2D66-7EEA-E412-090B24BA2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10/23/2023</a:t>
            </a:fld>
            <a:endParaRPr lang="en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350F9B-31E3-DEAD-D7ED-C48819200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7D66C-1DF0-AB71-A030-E93095671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415327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9883C-E166-2733-808A-BA87B6FCB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10/23/2023</a:t>
            </a:fld>
            <a:endParaRPr lang="en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CA9153-6815-8B3E-F4A3-1558CA71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90293-5B39-8379-A194-C01E099AF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28713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88AE0-0EAF-2DBA-8C48-D23483EA3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3217A-63F0-F6C9-5A6D-C14323BFB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A17687-1D3A-728D-FA2E-FC9EF7A92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C40921-981E-FBC9-8535-B1E5DA6A4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10/23/2023</a:t>
            </a:fld>
            <a:endParaRPr lang="en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889862-BEE8-212A-9EA4-F5C14BDF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AA2ED-D513-5347-EB1A-2F90C4161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322807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4E963-2A64-F183-76C8-8BD448B8A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74387A-E3B2-68D8-908B-AA08F4E2DF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0A366B-E678-5AE7-3660-0CF7F31456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091DF-73EE-2C34-FE0F-3F579B88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716C2-3F3F-4429-B7F9-D9C1B41E2A1E}" type="datetimeFigureOut">
              <a:rPr lang="en-PR" smtClean="0"/>
              <a:t>10/23/2023</a:t>
            </a:fld>
            <a:endParaRPr lang="en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EFFE1-4BC5-BA10-8925-F2F568217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89A3F-CA90-F493-CF3B-C901C84A2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37090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4B43E-6843-89E1-89D0-1A3B8E891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8E3BF-A31C-DB74-1A6E-2980FA417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F644A-9B37-4A3A-6351-DFF611E484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716C2-3F3F-4429-B7F9-D9C1B41E2A1E}" type="datetimeFigureOut">
              <a:rPr lang="en-PR" smtClean="0"/>
              <a:t>10/23/2023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54789-4219-E10B-B2AD-22E208EA5F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4CD2E-ED69-66CB-D9BF-C6505A0B89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193B4-BB38-4FA4-B520-99F6CBC7FA8B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60476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13BCEA06-E51E-EDDA-140A-B6CF958E3BD3}"/>
              </a:ext>
            </a:extLst>
          </p:cNvPr>
          <p:cNvGrpSpPr/>
          <p:nvPr/>
        </p:nvGrpSpPr>
        <p:grpSpPr>
          <a:xfrm>
            <a:off x="9778" y="90100"/>
            <a:ext cx="12105359" cy="6698050"/>
            <a:chOff x="9778" y="90100"/>
            <a:chExt cx="12105359" cy="6698050"/>
          </a:xfrm>
        </p:grpSpPr>
        <p:sp>
          <p:nvSpPr>
            <p:cNvPr id="299" name="Rectangle 298">
              <a:extLst>
                <a:ext uri="{FF2B5EF4-FFF2-40B4-BE49-F238E27FC236}">
                  <a16:creationId xmlns:a16="http://schemas.microsoft.com/office/drawing/2014/main" id="{B5168D85-8F5D-4E66-A59B-78E15602AEBB}"/>
                </a:ext>
              </a:extLst>
            </p:cNvPr>
            <p:cNvSpPr/>
            <p:nvPr/>
          </p:nvSpPr>
          <p:spPr>
            <a:xfrm>
              <a:off x="11250415" y="2952699"/>
              <a:ext cx="517297" cy="631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357" name="Rectangle 356">
              <a:extLst>
                <a:ext uri="{FF2B5EF4-FFF2-40B4-BE49-F238E27FC236}">
                  <a16:creationId xmlns:a16="http://schemas.microsoft.com/office/drawing/2014/main" id="{4381AB8C-B7B4-CE13-67BD-A5CA39698B2E}"/>
                </a:ext>
              </a:extLst>
            </p:cNvPr>
            <p:cNvSpPr/>
            <p:nvPr/>
          </p:nvSpPr>
          <p:spPr>
            <a:xfrm>
              <a:off x="11767160" y="2952699"/>
              <a:ext cx="69611" cy="300715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8A076D3-677A-38A8-4A52-F0877FBDBE76}"/>
                </a:ext>
              </a:extLst>
            </p:cNvPr>
            <p:cNvGrpSpPr/>
            <p:nvPr/>
          </p:nvGrpSpPr>
          <p:grpSpPr>
            <a:xfrm>
              <a:off x="124527" y="442880"/>
              <a:ext cx="1025913" cy="669074"/>
              <a:chOff x="1471961" y="2354249"/>
              <a:chExt cx="1260088" cy="669074"/>
            </a:xfrm>
          </p:grpSpPr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D1E59FF-6B7C-8802-275C-C482D0151FCC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1. </a:t>
                </a:r>
                <a:r>
                  <a:rPr lang="en-US" sz="1200" dirty="0" err="1"/>
                  <a:t>Identificación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especie</a:t>
                </a:r>
                <a:endParaRPr lang="en-US" sz="1200" dirty="0"/>
              </a:p>
            </p:txBody>
          </p:sp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2B023025-E819-B158-D84B-834B7A655948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71D8CA8-7E0F-2B01-9964-5ED7FB121EB1}"/>
                </a:ext>
              </a:extLst>
            </p:cNvPr>
            <p:cNvGrpSpPr/>
            <p:nvPr/>
          </p:nvGrpSpPr>
          <p:grpSpPr>
            <a:xfrm>
              <a:off x="1257306" y="930587"/>
              <a:ext cx="1260088" cy="669074"/>
              <a:chOff x="1471961" y="2354249"/>
              <a:chExt cx="1260088" cy="669074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E42ACF8-9C54-FF60-B287-E281132BA99A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1555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2</a:t>
                </a:r>
                <a:r>
                  <a:rPr lang="en-US" sz="1100" dirty="0"/>
                  <a:t>. </a:t>
                </a:r>
                <a:r>
                  <a:rPr lang="en-US" sz="1100" dirty="0" err="1"/>
                  <a:t>Capturado</a:t>
                </a:r>
                <a:r>
                  <a:rPr lang="en-US" sz="1100" dirty="0"/>
                  <a:t> </a:t>
                </a:r>
                <a:r>
                  <a:rPr lang="en-US" sz="1100" dirty="0" err="1"/>
                  <a:t>aguas</a:t>
                </a:r>
                <a:r>
                  <a:rPr lang="en-US" sz="1100" dirty="0"/>
                  <a:t> </a:t>
                </a:r>
                <a:r>
                  <a:rPr lang="en-US" sz="1100" dirty="0" err="1"/>
                  <a:t>nacionales</a:t>
                </a:r>
                <a:r>
                  <a:rPr lang="en-US" sz="1100" dirty="0"/>
                  <a:t>? (</a:t>
                </a:r>
                <a:r>
                  <a:rPr lang="en-US" sz="1100" dirty="0" err="1"/>
                  <a:t>silvestre</a:t>
                </a:r>
                <a:r>
                  <a:rPr lang="en-US" sz="1100" dirty="0"/>
                  <a:t>)</a:t>
                </a:r>
              </a:p>
            </p:txBody>
          </p:sp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5203E645-C03E-3644-F77E-7B95C51BAF3A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 sz="110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A907A88-8C4E-1336-B6B6-2E0BBDA601AC}"/>
                </a:ext>
              </a:extLst>
            </p:cNvPr>
            <p:cNvGrpSpPr/>
            <p:nvPr/>
          </p:nvGrpSpPr>
          <p:grpSpPr>
            <a:xfrm>
              <a:off x="2601982" y="1401195"/>
              <a:ext cx="993799" cy="669074"/>
              <a:chOff x="1441088" y="2354249"/>
              <a:chExt cx="1377192" cy="669074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53AFEC4-BC12-477D-2958-CAACFFF0E4E3}"/>
                  </a:ext>
                </a:extLst>
              </p:cNvPr>
              <p:cNvSpPr txBox="1"/>
              <p:nvPr/>
            </p:nvSpPr>
            <p:spPr>
              <a:xfrm>
                <a:off x="1441088" y="2357142"/>
                <a:ext cx="1377192" cy="61555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</a:t>
                </a:r>
                <a:r>
                  <a:rPr lang="en-US" sz="1100" dirty="0"/>
                  <a:t>. </a:t>
                </a:r>
                <a:r>
                  <a:rPr lang="en-US" sz="1100" dirty="0" err="1"/>
                  <a:t>Autoridad</a:t>
                </a:r>
                <a:r>
                  <a:rPr lang="en-US" sz="1100" dirty="0"/>
                  <a:t> </a:t>
                </a:r>
                <a:r>
                  <a:rPr lang="en-US" sz="1100" dirty="0" err="1"/>
                  <a:t>Científica</a:t>
                </a:r>
                <a:r>
                  <a:rPr lang="en-US" sz="1100" dirty="0"/>
                  <a:t> CITES</a:t>
                </a: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7188B0B2-731F-6027-DBA9-9FADF842B1A5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3D7FEFC-6F87-D29F-8EBA-EEA99AF8088D}"/>
                </a:ext>
              </a:extLst>
            </p:cNvPr>
            <p:cNvGrpSpPr/>
            <p:nvPr/>
          </p:nvGrpSpPr>
          <p:grpSpPr>
            <a:xfrm>
              <a:off x="3498161" y="2218981"/>
              <a:ext cx="1141074" cy="669074"/>
              <a:chOff x="1471961" y="2354249"/>
              <a:chExt cx="1260088" cy="669074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7279B9C-BF85-7FA6-B4B8-067DC7619416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1555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4. </a:t>
                </a:r>
                <a:r>
                  <a:rPr lang="en-US" sz="1100" dirty="0" err="1"/>
                  <a:t>Evaluación</a:t>
                </a:r>
                <a:r>
                  <a:rPr lang="en-US" sz="1100" dirty="0"/>
                  <a:t> </a:t>
                </a:r>
                <a:r>
                  <a:rPr lang="en-US" sz="1100" dirty="0" err="1"/>
                  <a:t>preocupaciones</a:t>
                </a:r>
                <a:r>
                  <a:rPr lang="en-US" sz="1100" dirty="0"/>
                  <a:t> </a:t>
                </a:r>
                <a:r>
                  <a:rPr lang="en-US" sz="1100" dirty="0" err="1"/>
                  <a:t>conservación</a:t>
                </a:r>
                <a:endParaRPr lang="en-US" sz="1100" dirty="0"/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83ADD562-3193-D12F-C4B7-33B0D446EEDC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32614EF-C2BA-EE9C-349C-4B4EB4B870A1}"/>
                </a:ext>
              </a:extLst>
            </p:cNvPr>
            <p:cNvGrpSpPr/>
            <p:nvPr/>
          </p:nvGrpSpPr>
          <p:grpSpPr>
            <a:xfrm>
              <a:off x="4659708" y="3160203"/>
              <a:ext cx="1435862" cy="669074"/>
              <a:chOff x="1471961" y="2354249"/>
              <a:chExt cx="1260088" cy="669074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A832386-BA65-91E6-BD74-19D4D46ABD24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46166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5.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riesgos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biológicos</a:t>
                </a:r>
                <a:endParaRPr lang="en-US" sz="1200" dirty="0"/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50B093EE-550B-AF59-8C14-E8B32199CDC2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A3B0BC0-3A41-66F8-4813-CAD089C97584}"/>
                </a:ext>
              </a:extLst>
            </p:cNvPr>
            <p:cNvGrpSpPr/>
            <p:nvPr/>
          </p:nvGrpSpPr>
          <p:grpSpPr>
            <a:xfrm>
              <a:off x="6519627" y="3147015"/>
              <a:ext cx="1068662" cy="669074"/>
              <a:chOff x="1471961" y="2354249"/>
              <a:chExt cx="1260088" cy="669074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B3FE1E-027C-269E-5180-2D507163418E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6.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impactos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capturas</a:t>
                </a:r>
                <a:endParaRPr lang="en-US" sz="1200" dirty="0"/>
              </a:p>
            </p:txBody>
          </p: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636FDA9A-E612-BEC8-FE86-38746714590C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0D3085D-24B1-46DE-C034-9E24D3AB7D9C}"/>
                </a:ext>
              </a:extLst>
            </p:cNvPr>
            <p:cNvGrpSpPr/>
            <p:nvPr/>
          </p:nvGrpSpPr>
          <p:grpSpPr>
            <a:xfrm>
              <a:off x="9217439" y="3182041"/>
              <a:ext cx="1095082" cy="669074"/>
              <a:chOff x="1341674" y="2354249"/>
              <a:chExt cx="1390375" cy="669074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7DF57E5-F3F0-DBED-B968-45D1070DCE60}"/>
                  </a:ext>
                </a:extLst>
              </p:cNvPr>
              <p:cNvSpPr txBox="1"/>
              <p:nvPr/>
            </p:nvSpPr>
            <p:spPr>
              <a:xfrm>
                <a:off x="1341674" y="2365401"/>
                <a:ext cx="1390375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8.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impactos</a:t>
                </a:r>
                <a:r>
                  <a:rPr lang="en-US" sz="1200" dirty="0"/>
                  <a:t> del </a:t>
                </a:r>
                <a:r>
                  <a:rPr lang="en-US" sz="1200" dirty="0" err="1"/>
                  <a:t>comercio</a:t>
                </a:r>
                <a:endParaRPr lang="en-US" sz="1200" dirty="0"/>
              </a:p>
            </p:txBody>
          </p:sp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46F9FEBF-FE36-2EE7-4F68-04545C8539B4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EF81063-6FDF-23E4-E76D-78573E3DB91E}"/>
                </a:ext>
              </a:extLst>
            </p:cNvPr>
            <p:cNvGrpSpPr/>
            <p:nvPr/>
          </p:nvGrpSpPr>
          <p:grpSpPr>
            <a:xfrm>
              <a:off x="7943276" y="3147766"/>
              <a:ext cx="1068659" cy="669074"/>
              <a:chOff x="1471961" y="2354249"/>
              <a:chExt cx="1260088" cy="669074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540370B-BB6C-8F2C-C00D-23147EE660BD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7.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medidas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ordenación</a:t>
                </a:r>
                <a:endParaRPr lang="en-US" sz="1200" dirty="0"/>
              </a:p>
            </p:txBody>
          </p: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759F19B4-F2E1-B754-0877-49688FBA6762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F7B8042-0DB9-791C-758C-3405E1426322}"/>
                </a:ext>
              </a:extLst>
            </p:cNvPr>
            <p:cNvGrpSpPr/>
            <p:nvPr/>
          </p:nvGrpSpPr>
          <p:grpSpPr>
            <a:xfrm>
              <a:off x="10478135" y="3151680"/>
              <a:ext cx="1174594" cy="669074"/>
              <a:chOff x="1471961" y="2354249"/>
              <a:chExt cx="1260088" cy="669074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746A464-E06C-9E2C-714A-8CDAC60449DB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9. </a:t>
                </a:r>
                <a:r>
                  <a:rPr lang="en-US" sz="1200" dirty="0" err="1"/>
                  <a:t>Manejo</a:t>
                </a:r>
                <a:r>
                  <a:rPr lang="en-US" sz="1200" dirty="0"/>
                  <a:t> del </a:t>
                </a:r>
                <a:r>
                  <a:rPr lang="en-US" sz="1200" dirty="0" err="1"/>
                  <a:t>análisis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vacíos</a:t>
                </a:r>
                <a:endParaRPr lang="en-US" sz="1200" dirty="0"/>
              </a:p>
            </p:txBody>
          </p:sp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CDBB56E5-EA28-796A-958E-4A16105BEB3F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C2AEC091-3745-51E6-3227-8ADADA851F65}"/>
                </a:ext>
              </a:extLst>
            </p:cNvPr>
            <p:cNvGrpSpPr/>
            <p:nvPr/>
          </p:nvGrpSpPr>
          <p:grpSpPr>
            <a:xfrm>
              <a:off x="139763" y="1851397"/>
              <a:ext cx="1025913" cy="688607"/>
              <a:chOff x="375424" y="2294776"/>
              <a:chExt cx="1025913" cy="688607"/>
            </a:xfrm>
          </p:grpSpPr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6FC36067-A61E-99C9-6BF7-590BD08834DA}"/>
                  </a:ext>
                </a:extLst>
              </p:cNvPr>
              <p:cNvSpPr/>
              <p:nvPr/>
            </p:nvSpPr>
            <p:spPr>
              <a:xfrm>
                <a:off x="375424" y="2314309"/>
                <a:ext cx="1025913" cy="669074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C4DF09C-BB71-788C-6F9F-CF985BCE3E1D}"/>
                  </a:ext>
                </a:extLst>
              </p:cNvPr>
              <p:cNvSpPr txBox="1"/>
              <p:nvPr/>
            </p:nvSpPr>
            <p:spPr>
              <a:xfrm>
                <a:off x="375424" y="2294776"/>
                <a:ext cx="1025913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1b. </a:t>
                </a:r>
                <a:r>
                  <a:rPr lang="en-US" sz="1200" dirty="0" err="1"/>
                  <a:t>Usa</a:t>
                </a:r>
                <a:r>
                  <a:rPr lang="en-US" sz="1200" dirty="0"/>
                  <a:t> </a:t>
                </a:r>
                <a:r>
                  <a:rPr lang="en-US" sz="1200" dirty="0" err="1"/>
                  <a:t>nombre</a:t>
                </a:r>
                <a:r>
                  <a:rPr lang="en-US" sz="1200" dirty="0"/>
                  <a:t> </a:t>
                </a:r>
                <a:r>
                  <a:rPr lang="en-US" sz="1200" dirty="0" err="1"/>
                  <a:t>incorrecto</a:t>
                </a:r>
                <a:endParaRPr lang="en-US" sz="1200" dirty="0"/>
              </a:p>
            </p:txBody>
          </p:sp>
        </p:grpSp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052B556C-CE67-6800-4FF4-0178EE011374}"/>
                </a:ext>
              </a:extLst>
            </p:cNvPr>
            <p:cNvGrpSpPr/>
            <p:nvPr/>
          </p:nvGrpSpPr>
          <p:grpSpPr>
            <a:xfrm>
              <a:off x="2378645" y="2808224"/>
              <a:ext cx="1025913" cy="1025574"/>
              <a:chOff x="2378646" y="2629504"/>
              <a:chExt cx="1025913" cy="1025574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31909CC7-ECD8-EA90-E232-0D6C15A3954D}"/>
                  </a:ext>
                </a:extLst>
              </p:cNvPr>
              <p:cNvSpPr/>
              <p:nvPr/>
            </p:nvSpPr>
            <p:spPr>
              <a:xfrm>
                <a:off x="2378646" y="2629504"/>
                <a:ext cx="1025913" cy="980909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393FE26-D453-5FD1-69F1-316FF8F8317E}"/>
                  </a:ext>
                </a:extLst>
              </p:cNvPr>
              <p:cNvSpPr txBox="1"/>
              <p:nvPr/>
            </p:nvSpPr>
            <p:spPr>
              <a:xfrm>
                <a:off x="2378646" y="2639415"/>
                <a:ext cx="1025913" cy="10156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3. Formal but not independent, some expertise</a:t>
                </a:r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4C52F5FB-8840-8503-0447-FBD23D6EE143}"/>
                </a:ext>
              </a:extLst>
            </p:cNvPr>
            <p:cNvGrpSpPr/>
            <p:nvPr/>
          </p:nvGrpSpPr>
          <p:grpSpPr>
            <a:xfrm>
              <a:off x="84487" y="2965200"/>
              <a:ext cx="1128884" cy="669074"/>
              <a:chOff x="1471961" y="2354249"/>
              <a:chExt cx="1260088" cy="669074"/>
            </a:xfrm>
          </p:grpSpPr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B8BF58E-44FB-29BA-DF68-31FE92689E5F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1a. Mala </a:t>
                </a:r>
                <a:r>
                  <a:rPr lang="en-US" sz="1200" dirty="0" err="1"/>
                  <a:t>identificación</a:t>
                </a:r>
                <a:r>
                  <a:rPr lang="en-US" sz="1200" dirty="0"/>
                  <a:t> (</a:t>
                </a:r>
                <a:r>
                  <a:rPr lang="en-US" sz="1200" dirty="0" err="1"/>
                  <a:t>otra</a:t>
                </a:r>
                <a:r>
                  <a:rPr lang="en-US" sz="1200" dirty="0"/>
                  <a:t> </a:t>
                </a:r>
                <a:r>
                  <a:rPr lang="en-US" sz="1200" dirty="0" err="1"/>
                  <a:t>especie</a:t>
                </a:r>
                <a:r>
                  <a:rPr lang="en-US" sz="1200" dirty="0"/>
                  <a:t>)</a:t>
                </a:r>
              </a:p>
            </p:txBody>
          </p:sp>
          <p:sp>
            <p:nvSpPr>
              <p:cNvPr id="39" name="Rectangle: Rounded Corners 38">
                <a:extLst>
                  <a:ext uri="{FF2B5EF4-FFF2-40B4-BE49-F238E27FC236}">
                    <a16:creationId xmlns:a16="http://schemas.microsoft.com/office/drawing/2014/main" id="{AD5740B6-B20E-B579-A57A-DBED50F0FCEC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C9E00FDA-B9DD-CF6A-F334-A5317D48B985}"/>
                </a:ext>
              </a:extLst>
            </p:cNvPr>
            <p:cNvGrpSpPr/>
            <p:nvPr/>
          </p:nvGrpSpPr>
          <p:grpSpPr>
            <a:xfrm>
              <a:off x="1267218" y="1910430"/>
              <a:ext cx="1260088" cy="843986"/>
              <a:chOff x="1471961" y="2354249"/>
              <a:chExt cx="1260088" cy="724595"/>
            </a:xfrm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975EB8B-2B6F-EE75-35DB-802A34B48F43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71344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2. </a:t>
                </a:r>
                <a:r>
                  <a:rPr lang="en-US" sz="1200" dirty="0" err="1"/>
                  <a:t>Capturado</a:t>
                </a:r>
                <a:r>
                  <a:rPr lang="en-US" sz="1200" dirty="0"/>
                  <a:t> </a:t>
                </a:r>
                <a:r>
                  <a:rPr lang="en-US" sz="1200" dirty="0" err="1"/>
                  <a:t>fuera</a:t>
                </a:r>
                <a:r>
                  <a:rPr lang="en-US" sz="1200" dirty="0"/>
                  <a:t> </a:t>
                </a:r>
                <a:r>
                  <a:rPr lang="en-US" sz="1200" dirty="0" err="1"/>
                  <a:t>aguas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nacionales</a:t>
                </a:r>
                <a:r>
                  <a:rPr lang="en-US" sz="1200" dirty="0"/>
                  <a:t>, </a:t>
                </a:r>
                <a:r>
                  <a:rPr lang="en-US" sz="1200" dirty="0" err="1"/>
                  <a:t>cultivado</a:t>
                </a:r>
                <a:endParaRPr lang="en-US" sz="1200" dirty="0"/>
              </a:p>
            </p:txBody>
          </p:sp>
          <p:sp>
            <p:nvSpPr>
              <p:cNvPr id="42" name="Rectangle: Rounded Corners 41">
                <a:extLst>
                  <a:ext uri="{FF2B5EF4-FFF2-40B4-BE49-F238E27FC236}">
                    <a16:creationId xmlns:a16="http://schemas.microsoft.com/office/drawing/2014/main" id="{38468828-8E31-2609-8EF3-BD59D995FFB4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1A3AF0FF-034A-E7EA-A0B0-85E177C3910F}"/>
                </a:ext>
              </a:extLst>
            </p:cNvPr>
            <p:cNvGrpSpPr/>
            <p:nvPr/>
          </p:nvGrpSpPr>
          <p:grpSpPr>
            <a:xfrm>
              <a:off x="116756" y="4189030"/>
              <a:ext cx="941448" cy="1123177"/>
              <a:chOff x="245327" y="3939340"/>
              <a:chExt cx="941448" cy="903704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E093675C-70C8-49EE-22DB-3EFEE537AB95}"/>
                  </a:ext>
                </a:extLst>
              </p:cNvPr>
              <p:cNvSpPr txBox="1"/>
              <p:nvPr/>
            </p:nvSpPr>
            <p:spPr>
              <a:xfrm>
                <a:off x="245327" y="3950492"/>
                <a:ext cx="941448" cy="89255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10. No </a:t>
                </a:r>
                <a:r>
                  <a:rPr lang="en-US" sz="1200" dirty="0" err="1"/>
                  <a:t>requiere</a:t>
                </a:r>
                <a:r>
                  <a:rPr lang="en-US" sz="1200" dirty="0"/>
                  <a:t> DENP</a:t>
                </a:r>
              </a:p>
              <a:p>
                <a:pPr algn="ctr"/>
                <a:r>
                  <a:rPr lang="en-US" sz="1600" b="1" dirty="0"/>
                  <a:t>FINAL</a:t>
                </a:r>
              </a:p>
            </p:txBody>
          </p:sp>
          <p:sp>
            <p:nvSpPr>
              <p:cNvPr id="45" name="Rectangle: Rounded Corners 44">
                <a:extLst>
                  <a:ext uri="{FF2B5EF4-FFF2-40B4-BE49-F238E27FC236}">
                    <a16:creationId xmlns:a16="http://schemas.microsoft.com/office/drawing/2014/main" id="{C6033FEE-EA14-E6BD-2BEB-054AD3C0661B}"/>
                  </a:ext>
                </a:extLst>
              </p:cNvPr>
              <p:cNvSpPr/>
              <p:nvPr/>
            </p:nvSpPr>
            <p:spPr>
              <a:xfrm>
                <a:off x="245327" y="3939340"/>
                <a:ext cx="941448" cy="669074"/>
              </a:xfrm>
              <a:prstGeom prst="roundRect">
                <a:avLst/>
              </a:prstGeom>
              <a:noFill/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8686302-F4C9-4149-CD87-7A3B1A6EAAE7}"/>
                </a:ext>
              </a:extLst>
            </p:cNvPr>
            <p:cNvSpPr txBox="1"/>
            <p:nvPr/>
          </p:nvSpPr>
          <p:spPr>
            <a:xfrm>
              <a:off x="30764" y="90100"/>
              <a:ext cx="11560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INICIO</a:t>
              </a:r>
              <a:endParaRPr lang="en-PR" sz="1600" b="1" dirty="0"/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433AC945-4592-7013-2E46-2D8E32FF3A0A}"/>
                </a:ext>
              </a:extLst>
            </p:cNvPr>
            <p:cNvCxnSpPr/>
            <p:nvPr/>
          </p:nvCxnSpPr>
          <p:spPr>
            <a:xfrm>
              <a:off x="1161385" y="648810"/>
              <a:ext cx="418585" cy="27528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90CA0C3-43C8-2F8E-DC30-E29C42447ED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0064" y="1121575"/>
              <a:ext cx="690" cy="73495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D2719C3C-D024-2CB0-886D-5D8DF3C3EDBB}"/>
                </a:ext>
              </a:extLst>
            </p:cNvPr>
            <p:cNvCxnSpPr/>
            <p:nvPr/>
          </p:nvCxnSpPr>
          <p:spPr>
            <a:xfrm>
              <a:off x="2539490" y="1134256"/>
              <a:ext cx="418585" cy="27528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206D0DDC-3495-BCB9-4656-9D5D4AB970F4}"/>
                </a:ext>
              </a:extLst>
            </p:cNvPr>
            <p:cNvCxnSpPr/>
            <p:nvPr/>
          </p:nvCxnSpPr>
          <p:spPr>
            <a:xfrm>
              <a:off x="3414965" y="1918483"/>
              <a:ext cx="418585" cy="27528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084F3FA-C7B6-3E75-EE34-7E8B09CB9AF1}"/>
                </a:ext>
              </a:extLst>
            </p:cNvPr>
            <p:cNvSpPr txBox="1"/>
            <p:nvPr/>
          </p:nvSpPr>
          <p:spPr>
            <a:xfrm>
              <a:off x="1397473" y="410672"/>
              <a:ext cx="1226787" cy="276999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solidFill>
                    <a:schemeClr val="bg1"/>
                  </a:solidFill>
                </a:rPr>
                <a:t>Especie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correcta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7520156-1199-2F55-A52E-6DE20D9A6D9F}"/>
                </a:ext>
              </a:extLst>
            </p:cNvPr>
            <p:cNvSpPr txBox="1"/>
            <p:nvPr/>
          </p:nvSpPr>
          <p:spPr>
            <a:xfrm>
              <a:off x="2718659" y="902175"/>
              <a:ext cx="395619" cy="276999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Si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00FF77B-F67C-57BA-D57D-67E4DC163A1F}"/>
                </a:ext>
              </a:extLst>
            </p:cNvPr>
            <p:cNvSpPr txBox="1"/>
            <p:nvPr/>
          </p:nvSpPr>
          <p:spPr>
            <a:xfrm>
              <a:off x="3551130" y="1481206"/>
              <a:ext cx="798807" cy="430887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Formal + </a:t>
              </a:r>
              <a:r>
                <a:rPr lang="en-US" sz="1100" dirty="0" err="1">
                  <a:solidFill>
                    <a:schemeClr val="bg1"/>
                  </a:solidFill>
                </a:rPr>
                <a:t>capacidad</a:t>
              </a:r>
              <a:endParaRPr lang="en-PR" sz="1100" dirty="0">
                <a:solidFill>
                  <a:schemeClr val="bg1"/>
                </a:solidFill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B4D3CC4-7B3E-485C-4094-F7FDC06CD0F9}"/>
                </a:ext>
              </a:extLst>
            </p:cNvPr>
            <p:cNvSpPr txBox="1"/>
            <p:nvPr/>
          </p:nvSpPr>
          <p:spPr>
            <a:xfrm>
              <a:off x="4665956" y="2380164"/>
              <a:ext cx="778821" cy="430887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Baja </a:t>
              </a:r>
              <a:r>
                <a:rPr lang="en-US" sz="1100" dirty="0" err="1">
                  <a:solidFill>
                    <a:schemeClr val="bg1"/>
                  </a:solidFill>
                </a:rPr>
                <a:t>preo</a:t>
              </a:r>
              <a:r>
                <a:rPr lang="en-US" sz="1100" dirty="0">
                  <a:solidFill>
                    <a:schemeClr val="bg1"/>
                  </a:solidFill>
                </a:rPr>
                <a:t>- </a:t>
              </a:r>
              <a:r>
                <a:rPr lang="en-US" sz="1100" dirty="0" err="1">
                  <a:solidFill>
                    <a:schemeClr val="bg1"/>
                  </a:solidFill>
                </a:rPr>
                <a:t>cupación</a:t>
              </a:r>
              <a:endParaRPr lang="en-PR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4F8272B7-3CD1-7C06-37F4-F4438C0CD12D}"/>
                </a:ext>
              </a:extLst>
            </p:cNvPr>
            <p:cNvCxnSpPr/>
            <p:nvPr/>
          </p:nvCxnSpPr>
          <p:spPr>
            <a:xfrm>
              <a:off x="4566197" y="2819217"/>
              <a:ext cx="418585" cy="27528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7340505-8FAA-302C-F572-EEA4506358DE}"/>
                </a:ext>
              </a:extLst>
            </p:cNvPr>
            <p:cNvSpPr txBox="1"/>
            <p:nvPr/>
          </p:nvSpPr>
          <p:spPr>
            <a:xfrm>
              <a:off x="5988780" y="2782453"/>
              <a:ext cx="851274" cy="430887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Baja </a:t>
              </a:r>
              <a:r>
                <a:rPr lang="en-US" sz="1100" dirty="0" err="1">
                  <a:solidFill>
                    <a:schemeClr val="bg1"/>
                  </a:solidFill>
                </a:rPr>
                <a:t>preo</a:t>
              </a:r>
              <a:r>
                <a:rPr lang="en-US" sz="1100" dirty="0">
                  <a:solidFill>
                    <a:schemeClr val="bg1"/>
                  </a:solidFill>
                </a:rPr>
                <a:t>- </a:t>
              </a:r>
              <a:r>
                <a:rPr lang="en-US" sz="1100" dirty="0" err="1">
                  <a:solidFill>
                    <a:schemeClr val="bg1"/>
                  </a:solidFill>
                </a:rPr>
                <a:t>cupación</a:t>
              </a:r>
              <a:endParaRPr lang="en-PR" sz="1100" dirty="0">
                <a:solidFill>
                  <a:schemeClr val="bg1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AB066C9-325A-5FE4-96AA-133C65991095}"/>
                </a:ext>
              </a:extLst>
            </p:cNvPr>
            <p:cNvSpPr txBox="1"/>
            <p:nvPr/>
          </p:nvSpPr>
          <p:spPr>
            <a:xfrm>
              <a:off x="7385495" y="2797967"/>
              <a:ext cx="814043" cy="430887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Baja </a:t>
              </a:r>
              <a:r>
                <a:rPr lang="en-US" sz="1100" dirty="0" err="1">
                  <a:solidFill>
                    <a:schemeClr val="bg1"/>
                  </a:solidFill>
                </a:rPr>
                <a:t>preo</a:t>
              </a:r>
              <a:r>
                <a:rPr lang="en-US" sz="1100" dirty="0">
                  <a:solidFill>
                    <a:schemeClr val="bg1"/>
                  </a:solidFill>
                </a:rPr>
                <a:t>- </a:t>
              </a:r>
              <a:r>
                <a:rPr lang="en-US" sz="1100" dirty="0" err="1">
                  <a:solidFill>
                    <a:schemeClr val="bg1"/>
                  </a:solidFill>
                </a:rPr>
                <a:t>cupación</a:t>
              </a:r>
              <a:endParaRPr lang="en-PR" sz="1100" dirty="0">
                <a:solidFill>
                  <a:schemeClr val="bg1"/>
                </a:solidFill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2D3A0B8-7E49-F431-861A-C6AA7D92C16E}"/>
                </a:ext>
              </a:extLst>
            </p:cNvPr>
            <p:cNvSpPr txBox="1"/>
            <p:nvPr/>
          </p:nvSpPr>
          <p:spPr>
            <a:xfrm>
              <a:off x="9966873" y="2754527"/>
              <a:ext cx="802792" cy="430887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Baja </a:t>
              </a:r>
              <a:r>
                <a:rPr lang="en-US" sz="1100" dirty="0" err="1">
                  <a:solidFill>
                    <a:schemeClr val="bg1"/>
                  </a:solidFill>
                </a:rPr>
                <a:t>preo</a:t>
              </a:r>
              <a:r>
                <a:rPr lang="en-US" sz="1100" dirty="0">
                  <a:solidFill>
                    <a:schemeClr val="bg1"/>
                  </a:solidFill>
                </a:rPr>
                <a:t>- </a:t>
              </a:r>
              <a:r>
                <a:rPr lang="en-US" sz="1100" dirty="0" err="1">
                  <a:solidFill>
                    <a:schemeClr val="bg1"/>
                  </a:solidFill>
                </a:rPr>
                <a:t>cupación</a:t>
              </a:r>
              <a:endParaRPr lang="en-PR" sz="1100" dirty="0">
                <a:solidFill>
                  <a:schemeClr val="bg1"/>
                </a:solidFill>
              </a:endParaRP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33394A0F-F042-540E-519F-A3C9EBF7C525}"/>
                </a:ext>
              </a:extLst>
            </p:cNvPr>
            <p:cNvCxnSpPr>
              <a:cxnSpLocks/>
              <a:endCxn id="19" idx="1"/>
            </p:cNvCxnSpPr>
            <p:nvPr/>
          </p:nvCxnSpPr>
          <p:spPr>
            <a:xfrm>
              <a:off x="6096000" y="3481552"/>
              <a:ext cx="423627" cy="0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22AB35AB-817A-F33E-9F31-ECF7AF532A8E}"/>
                </a:ext>
              </a:extLst>
            </p:cNvPr>
            <p:cNvCxnSpPr>
              <a:cxnSpLocks/>
              <a:stCxn id="19" idx="3"/>
              <a:endCxn id="24" idx="1"/>
            </p:cNvCxnSpPr>
            <p:nvPr/>
          </p:nvCxnSpPr>
          <p:spPr>
            <a:xfrm>
              <a:off x="7588289" y="3481552"/>
              <a:ext cx="354987" cy="53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66143DD6-EDFE-5982-F8FF-0685F1F26271}"/>
                </a:ext>
              </a:extLst>
            </p:cNvPr>
            <p:cNvCxnSpPr>
              <a:cxnSpLocks/>
              <a:stCxn id="22" idx="3"/>
            </p:cNvCxnSpPr>
            <p:nvPr/>
          </p:nvCxnSpPr>
          <p:spPr>
            <a:xfrm flipV="1">
              <a:off x="10312521" y="3507020"/>
              <a:ext cx="158231" cy="9558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BAAE7BF0-E4B2-2630-5395-B7B1F5FCD89C}"/>
                </a:ext>
              </a:extLst>
            </p:cNvPr>
            <p:cNvCxnSpPr>
              <a:cxnSpLocks/>
              <a:stCxn id="25" idx="3"/>
            </p:cNvCxnSpPr>
            <p:nvPr/>
          </p:nvCxnSpPr>
          <p:spPr>
            <a:xfrm>
              <a:off x="9011935" y="3482303"/>
              <a:ext cx="304618" cy="2523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823C065-7873-3B8D-71E1-87F1CAAC6300}"/>
                </a:ext>
              </a:extLst>
            </p:cNvPr>
            <p:cNvSpPr txBox="1"/>
            <p:nvPr/>
          </p:nvSpPr>
          <p:spPr>
            <a:xfrm>
              <a:off x="8822532" y="2810404"/>
              <a:ext cx="802897" cy="430887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Baja </a:t>
              </a:r>
              <a:r>
                <a:rPr lang="en-US" sz="1100" dirty="0" err="1">
                  <a:solidFill>
                    <a:schemeClr val="bg1"/>
                  </a:solidFill>
                </a:rPr>
                <a:t>preo</a:t>
              </a:r>
              <a:r>
                <a:rPr lang="en-US" sz="1100" dirty="0">
                  <a:solidFill>
                    <a:schemeClr val="bg1"/>
                  </a:solidFill>
                </a:rPr>
                <a:t>- </a:t>
              </a:r>
              <a:r>
                <a:rPr lang="en-US" sz="1100" dirty="0" err="1">
                  <a:solidFill>
                    <a:schemeClr val="bg1"/>
                  </a:solidFill>
                </a:rPr>
                <a:t>cupación</a:t>
              </a:r>
              <a:endParaRPr lang="en-PR" sz="1100" dirty="0">
                <a:solidFill>
                  <a:schemeClr val="bg1"/>
                </a:solidFill>
              </a:endParaRPr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32AAFA58-7B74-3750-5E06-BF018A4DEBC7}"/>
                </a:ext>
              </a:extLst>
            </p:cNvPr>
            <p:cNvGrpSpPr/>
            <p:nvPr/>
          </p:nvGrpSpPr>
          <p:grpSpPr>
            <a:xfrm>
              <a:off x="3521694" y="3722538"/>
              <a:ext cx="1025913" cy="980909"/>
              <a:chOff x="3514579" y="3141931"/>
              <a:chExt cx="1025913" cy="980909"/>
            </a:xfrm>
          </p:grpSpPr>
          <p:sp>
            <p:nvSpPr>
              <p:cNvPr id="73" name="Rectangle: Rounded Corners 72">
                <a:extLst>
                  <a:ext uri="{FF2B5EF4-FFF2-40B4-BE49-F238E27FC236}">
                    <a16:creationId xmlns:a16="http://schemas.microsoft.com/office/drawing/2014/main" id="{F20EAD9D-2827-B721-100E-1103C8DB4E62}"/>
                  </a:ext>
                </a:extLst>
              </p:cNvPr>
              <p:cNvSpPr/>
              <p:nvPr/>
            </p:nvSpPr>
            <p:spPr>
              <a:xfrm>
                <a:off x="3514579" y="3141931"/>
                <a:ext cx="1025913" cy="980909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6C5811B-C731-7404-B508-4AC5CFDFDC4C}"/>
                  </a:ext>
                </a:extLst>
              </p:cNvPr>
              <p:cNvSpPr txBox="1"/>
              <p:nvPr/>
            </p:nvSpPr>
            <p:spPr>
              <a:xfrm>
                <a:off x="3514579" y="3158281"/>
                <a:ext cx="1025913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4. Concern but not threatened</a:t>
                </a:r>
              </a:p>
            </p:txBody>
          </p:sp>
        </p:grp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9D7DF1C8-3211-F5D0-8F84-16FEC0EFCDB1}"/>
                </a:ext>
              </a:extLst>
            </p:cNvPr>
            <p:cNvGrpSpPr/>
            <p:nvPr/>
          </p:nvGrpSpPr>
          <p:grpSpPr>
            <a:xfrm>
              <a:off x="5208202" y="4318863"/>
              <a:ext cx="1137174" cy="1526708"/>
              <a:chOff x="4875494" y="3709339"/>
              <a:chExt cx="1137174" cy="1526708"/>
            </a:xfrm>
          </p:grpSpPr>
          <p:sp>
            <p:nvSpPr>
              <p:cNvPr id="76" name="Rectangle: Rounded Corners 75">
                <a:extLst>
                  <a:ext uri="{FF2B5EF4-FFF2-40B4-BE49-F238E27FC236}">
                    <a16:creationId xmlns:a16="http://schemas.microsoft.com/office/drawing/2014/main" id="{4C19FCD5-DAB7-9404-5EA3-4236B743371C}"/>
                  </a:ext>
                </a:extLst>
              </p:cNvPr>
              <p:cNvSpPr/>
              <p:nvPr/>
            </p:nvSpPr>
            <p:spPr>
              <a:xfrm>
                <a:off x="4887047" y="3709339"/>
                <a:ext cx="1125621" cy="15267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B0C63554-A9D8-3C06-9B01-3D7B9B127588}"/>
                  </a:ext>
                </a:extLst>
              </p:cNvPr>
              <p:cNvSpPr txBox="1"/>
              <p:nvPr/>
            </p:nvSpPr>
            <p:spPr>
              <a:xfrm>
                <a:off x="4875494" y="3732927"/>
                <a:ext cx="1125621" cy="146193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5. </a:t>
                </a:r>
                <a:r>
                  <a:rPr lang="en-US" sz="1100" dirty="0" err="1"/>
                  <a:t>Distribución</a:t>
                </a:r>
                <a:r>
                  <a:rPr lang="en-US" sz="1100" dirty="0"/>
                  <a:t> parches, </a:t>
                </a:r>
                <a:r>
                  <a:rPr lang="en-US" sz="1100" dirty="0" err="1"/>
                  <a:t>algunas</a:t>
                </a:r>
                <a:r>
                  <a:rPr lang="en-US" sz="1100" dirty="0"/>
                  <a:t> </a:t>
                </a:r>
                <a:r>
                  <a:rPr lang="en-US" sz="1100" dirty="0" err="1"/>
                  <a:t>áreas</a:t>
                </a:r>
                <a:r>
                  <a:rPr lang="en-US" sz="1100" dirty="0"/>
                  <a:t> </a:t>
                </a:r>
                <a:r>
                  <a:rPr lang="en-US" sz="1100" dirty="0" err="1"/>
                  <a:t>cría</a:t>
                </a:r>
                <a:r>
                  <a:rPr lang="en-US" sz="1100" dirty="0"/>
                  <a:t> y </a:t>
                </a:r>
                <a:r>
                  <a:rPr lang="en-US" sz="1100" dirty="0" err="1"/>
                  <a:t>reproducción</a:t>
                </a:r>
                <a:r>
                  <a:rPr lang="en-US" sz="1100" dirty="0"/>
                  <a:t> </a:t>
                </a:r>
                <a:r>
                  <a:rPr lang="en-US" sz="1100" dirty="0" err="1"/>
                  <a:t>conocidas</a:t>
                </a:r>
                <a:r>
                  <a:rPr lang="en-US" sz="1100" dirty="0"/>
                  <a:t>,  </a:t>
                </a:r>
                <a:r>
                  <a:rPr lang="en-US" sz="1100" dirty="0" err="1"/>
                  <a:t>algunos</a:t>
                </a:r>
                <a:r>
                  <a:rPr lang="en-US" sz="1100" dirty="0"/>
                  <a:t> </a:t>
                </a:r>
                <a:r>
                  <a:rPr lang="en-US" sz="1100" dirty="0" err="1"/>
                  <a:t>problemas</a:t>
                </a:r>
                <a:r>
                  <a:rPr lang="en-US" sz="1100" dirty="0"/>
                  <a:t> </a:t>
                </a:r>
                <a:r>
                  <a:rPr lang="en-US" sz="1100" dirty="0" err="1"/>
                  <a:t>ambientales</a:t>
                </a:r>
                <a:endParaRPr lang="en-US" sz="1100" dirty="0"/>
              </a:p>
            </p:txBody>
          </p:sp>
        </p:grpSp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8FB11A4F-B913-A2DA-3EED-B3CA0D7BE337}"/>
                </a:ext>
              </a:extLst>
            </p:cNvPr>
            <p:cNvGrpSpPr/>
            <p:nvPr/>
          </p:nvGrpSpPr>
          <p:grpSpPr>
            <a:xfrm>
              <a:off x="6574736" y="4332005"/>
              <a:ext cx="1130338" cy="1526708"/>
              <a:chOff x="6462545" y="3695550"/>
              <a:chExt cx="1130338" cy="1526708"/>
            </a:xfrm>
          </p:grpSpPr>
          <p:sp>
            <p:nvSpPr>
              <p:cNvPr id="88" name="Rectangle: Rounded Corners 87">
                <a:extLst>
                  <a:ext uri="{FF2B5EF4-FFF2-40B4-BE49-F238E27FC236}">
                    <a16:creationId xmlns:a16="http://schemas.microsoft.com/office/drawing/2014/main" id="{84855F70-A582-2822-18CD-94AF02155BDB}"/>
                  </a:ext>
                </a:extLst>
              </p:cNvPr>
              <p:cNvSpPr/>
              <p:nvPr/>
            </p:nvSpPr>
            <p:spPr>
              <a:xfrm>
                <a:off x="6467262" y="3695550"/>
                <a:ext cx="1125621" cy="15267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1114EF3B-97D2-3ED0-9196-A8EF6E35E0E1}"/>
                  </a:ext>
                </a:extLst>
              </p:cNvPr>
              <p:cNvSpPr txBox="1"/>
              <p:nvPr/>
            </p:nvSpPr>
            <p:spPr>
              <a:xfrm>
                <a:off x="6462545" y="3832492"/>
                <a:ext cx="1125621" cy="12003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6. </a:t>
                </a:r>
                <a:r>
                  <a:rPr lang="en-US" sz="1200" dirty="0" err="1"/>
                  <a:t>Algún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declive</a:t>
                </a:r>
                <a:r>
                  <a:rPr lang="en-US" sz="1200" dirty="0"/>
                  <a:t> </a:t>
                </a:r>
                <a:r>
                  <a:rPr lang="en-US" sz="1200" dirty="0" err="1"/>
                  <a:t>en</a:t>
                </a:r>
                <a:r>
                  <a:rPr lang="en-US" sz="1200" dirty="0"/>
                  <a:t> CPUE, </a:t>
                </a:r>
                <a:r>
                  <a:rPr lang="en-US" sz="1200" dirty="0" err="1"/>
                  <a:t>tamaño</a:t>
                </a:r>
                <a:r>
                  <a:rPr lang="en-US" sz="1200" dirty="0"/>
                  <a:t> </a:t>
                </a:r>
                <a:r>
                  <a:rPr lang="en-US" sz="1200" dirty="0" err="1"/>
                  <a:t>sobre</a:t>
                </a:r>
                <a:r>
                  <a:rPr lang="en-US" sz="1200" dirty="0"/>
                  <a:t> </a:t>
                </a:r>
                <a:r>
                  <a:rPr lang="en-US" sz="1200" dirty="0" err="1"/>
                  <a:t>el</a:t>
                </a:r>
                <a:r>
                  <a:rPr lang="en-US" sz="1200" dirty="0"/>
                  <a:t> min., </a:t>
                </a:r>
                <a:r>
                  <a:rPr lang="en-US" sz="1200" dirty="0" err="1"/>
                  <a:t>factores</a:t>
                </a:r>
                <a:r>
                  <a:rPr lang="en-US" sz="1200" dirty="0"/>
                  <a:t> sin </a:t>
                </a:r>
                <a:r>
                  <a:rPr lang="en-US" sz="1200" dirty="0" err="1"/>
                  <a:t>validar</a:t>
                </a:r>
                <a:r>
                  <a:rPr lang="en-US" sz="1200" dirty="0"/>
                  <a:t>.</a:t>
                </a:r>
              </a:p>
            </p:txBody>
          </p:sp>
        </p:grp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C8E2D443-8954-2D6B-70D6-C511D42F99B0}"/>
                </a:ext>
              </a:extLst>
            </p:cNvPr>
            <p:cNvGrpSpPr/>
            <p:nvPr/>
          </p:nvGrpSpPr>
          <p:grpSpPr>
            <a:xfrm>
              <a:off x="7890802" y="4299146"/>
              <a:ext cx="1130338" cy="1569660"/>
              <a:chOff x="7887003" y="3663923"/>
              <a:chExt cx="1130338" cy="1569660"/>
            </a:xfrm>
          </p:grpSpPr>
          <p:sp>
            <p:nvSpPr>
              <p:cNvPr id="91" name="Rectangle: Rounded Corners 90">
                <a:extLst>
                  <a:ext uri="{FF2B5EF4-FFF2-40B4-BE49-F238E27FC236}">
                    <a16:creationId xmlns:a16="http://schemas.microsoft.com/office/drawing/2014/main" id="{ECC2CBA3-A15A-683B-C6E0-B30BC2DCC45A}"/>
                  </a:ext>
                </a:extLst>
              </p:cNvPr>
              <p:cNvSpPr/>
              <p:nvPr/>
            </p:nvSpPr>
            <p:spPr>
              <a:xfrm>
                <a:off x="7891720" y="3706875"/>
                <a:ext cx="1125621" cy="15267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11751364-920E-0A5D-1BFF-B25502C6BD7E}"/>
                  </a:ext>
                </a:extLst>
              </p:cNvPr>
              <p:cNvSpPr txBox="1"/>
              <p:nvPr/>
            </p:nvSpPr>
            <p:spPr>
              <a:xfrm>
                <a:off x="7887003" y="3663923"/>
                <a:ext cx="1125621" cy="156966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7. </a:t>
                </a:r>
                <a:r>
                  <a:rPr lang="en-US" sz="1200" dirty="0" err="1"/>
                  <a:t>Cálculo</a:t>
                </a:r>
                <a:r>
                  <a:rPr lang="en-US" sz="1200" dirty="0"/>
                  <a:t> </a:t>
                </a:r>
                <a:r>
                  <a:rPr lang="en-US" sz="1200" dirty="0" err="1"/>
                  <a:t>cuota</a:t>
                </a:r>
                <a:r>
                  <a:rPr lang="en-US" sz="1200" dirty="0"/>
                  <a:t> </a:t>
                </a:r>
                <a:r>
                  <a:rPr lang="en-US" sz="1200" dirty="0" err="1"/>
                  <a:t>problemático</a:t>
                </a:r>
                <a:r>
                  <a:rPr lang="en-US" sz="1200" dirty="0"/>
                  <a:t>, quotas </a:t>
                </a:r>
                <a:r>
                  <a:rPr lang="en-US" sz="1200" dirty="0" err="1"/>
                  <a:t>llenas</a:t>
                </a:r>
                <a:r>
                  <a:rPr lang="en-US" sz="1200" dirty="0"/>
                  <a:t>, </a:t>
                </a:r>
                <a:r>
                  <a:rPr lang="en-US" sz="1200" dirty="0" err="1"/>
                  <a:t>tamaño</a:t>
                </a:r>
                <a:r>
                  <a:rPr lang="en-US" sz="1200" dirty="0"/>
                  <a:t> min. bajo, </a:t>
                </a:r>
                <a:r>
                  <a:rPr lang="en-US" sz="1200" dirty="0" err="1"/>
                  <a:t>reportes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capturas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incompletos</a:t>
                </a:r>
                <a:r>
                  <a:rPr lang="en-US" sz="1200" dirty="0"/>
                  <a:t>. </a:t>
                </a:r>
              </a:p>
            </p:txBody>
          </p: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D3CEEE7C-8277-A6D6-6800-389167366157}"/>
                </a:ext>
              </a:extLst>
            </p:cNvPr>
            <p:cNvGrpSpPr/>
            <p:nvPr/>
          </p:nvGrpSpPr>
          <p:grpSpPr>
            <a:xfrm>
              <a:off x="9202152" y="4353071"/>
              <a:ext cx="1198474" cy="1526708"/>
              <a:chOff x="9187967" y="3706875"/>
              <a:chExt cx="1198474" cy="1526708"/>
            </a:xfrm>
          </p:grpSpPr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07E99376-48A6-20B2-6795-E9E85879CC19}"/>
                  </a:ext>
                </a:extLst>
              </p:cNvPr>
              <p:cNvSpPr/>
              <p:nvPr/>
            </p:nvSpPr>
            <p:spPr>
              <a:xfrm>
                <a:off x="9231762" y="3706875"/>
                <a:ext cx="1125621" cy="15267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24DA28D5-4DE9-DB2C-6A8E-BE1D0706A318}"/>
                  </a:ext>
                </a:extLst>
              </p:cNvPr>
              <p:cNvSpPr txBox="1"/>
              <p:nvPr/>
            </p:nvSpPr>
            <p:spPr>
              <a:xfrm>
                <a:off x="9187967" y="3723191"/>
                <a:ext cx="1198474" cy="13849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8. </a:t>
                </a:r>
                <a:r>
                  <a:rPr lang="en-US" sz="1200" dirty="0" err="1"/>
                  <a:t>Cuota</a:t>
                </a:r>
                <a:r>
                  <a:rPr lang="en-US" sz="1200" dirty="0"/>
                  <a:t> </a:t>
                </a:r>
                <a:r>
                  <a:rPr lang="en-US" sz="1200" dirty="0" err="1"/>
                  <a:t>cercana</a:t>
                </a:r>
                <a:r>
                  <a:rPr lang="en-US" sz="1200" dirty="0"/>
                  <a:t> a la </a:t>
                </a:r>
                <a:r>
                  <a:rPr lang="en-US" sz="1200" dirty="0" err="1"/>
                  <a:t>recomendación</a:t>
                </a:r>
                <a:r>
                  <a:rPr lang="en-US" sz="1200" dirty="0"/>
                  <a:t>, </a:t>
                </a:r>
                <a:r>
                  <a:rPr lang="en-US" sz="1200" dirty="0" err="1"/>
                  <a:t>información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limitada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pesca</a:t>
                </a:r>
                <a:r>
                  <a:rPr lang="en-US" sz="1200" dirty="0"/>
                  <a:t> INDNR, </a:t>
                </a:r>
                <a:r>
                  <a:rPr lang="en-US" sz="1200" dirty="0" err="1"/>
                  <a:t>moderado</a:t>
                </a:r>
                <a:r>
                  <a:rPr lang="en-US" sz="1200" dirty="0"/>
                  <a:t>. </a:t>
                </a:r>
              </a:p>
            </p:txBody>
          </p: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96EA7096-CFE1-841A-E96E-D33B1A4BBD58}"/>
                </a:ext>
              </a:extLst>
            </p:cNvPr>
            <p:cNvGrpSpPr/>
            <p:nvPr/>
          </p:nvGrpSpPr>
          <p:grpSpPr>
            <a:xfrm>
              <a:off x="10523136" y="4316609"/>
              <a:ext cx="1131953" cy="1526708"/>
              <a:chOff x="10619872" y="3705437"/>
              <a:chExt cx="1131953" cy="1526708"/>
            </a:xfrm>
          </p:grpSpPr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id="{BD1EAC47-27B5-C652-DAB5-5EC75E942AF7}"/>
                  </a:ext>
                </a:extLst>
              </p:cNvPr>
              <p:cNvSpPr/>
              <p:nvPr/>
            </p:nvSpPr>
            <p:spPr>
              <a:xfrm>
                <a:off x="10619872" y="3705437"/>
                <a:ext cx="1125621" cy="15267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F04253C4-EC62-FFC8-9A70-FF85FC1D397D}"/>
                  </a:ext>
                </a:extLst>
              </p:cNvPr>
              <p:cNvSpPr txBox="1"/>
              <p:nvPr/>
            </p:nvSpPr>
            <p:spPr>
              <a:xfrm>
                <a:off x="10626204" y="3883367"/>
                <a:ext cx="1125621" cy="10156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9. De </a:t>
                </a:r>
                <a:r>
                  <a:rPr lang="en-US" sz="1200" dirty="0" err="1"/>
                  <a:t>algun</a:t>
                </a:r>
                <a:r>
                  <a:rPr lang="en-US" sz="1200" dirty="0"/>
                  <a:t> modo </a:t>
                </a:r>
                <a:r>
                  <a:rPr lang="en-US" sz="1200" dirty="0" err="1"/>
                  <a:t>medidas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ordenación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reducen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riesgos</a:t>
                </a:r>
                <a:r>
                  <a:rPr lang="en-US" sz="1200" dirty="0"/>
                  <a:t>. </a:t>
                </a:r>
              </a:p>
            </p:txBody>
          </p:sp>
        </p:grp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6D4C8B62-CC24-8B0C-FC25-2C50635F43C7}"/>
                </a:ext>
              </a:extLst>
            </p:cNvPr>
            <p:cNvGrpSpPr/>
            <p:nvPr/>
          </p:nvGrpSpPr>
          <p:grpSpPr>
            <a:xfrm>
              <a:off x="3231753" y="155074"/>
              <a:ext cx="1306553" cy="669074"/>
              <a:chOff x="310732" y="2283624"/>
              <a:chExt cx="1159513" cy="669074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BA6EA8DF-0757-B2EE-4098-E39DAC769A54}"/>
                  </a:ext>
                </a:extLst>
              </p:cNvPr>
              <p:cNvSpPr/>
              <p:nvPr/>
            </p:nvSpPr>
            <p:spPr>
              <a:xfrm>
                <a:off x="375424" y="2283624"/>
                <a:ext cx="1025913" cy="669074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FFF0C3A0-C3DD-F979-1809-711323946C5E}"/>
                  </a:ext>
                </a:extLst>
              </p:cNvPr>
              <p:cNvSpPr txBox="1"/>
              <p:nvPr/>
            </p:nvSpPr>
            <p:spPr>
              <a:xfrm>
                <a:off x="310732" y="2294776"/>
                <a:ext cx="1159513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3. No es formal, sin </a:t>
                </a:r>
                <a:r>
                  <a:rPr lang="en-US" sz="1200" dirty="0" err="1"/>
                  <a:t>capacidad</a:t>
                </a:r>
                <a:r>
                  <a:rPr lang="en-US" sz="1200" dirty="0"/>
                  <a:t>, no se </a:t>
                </a:r>
                <a:r>
                  <a:rPr lang="en-US" sz="1200" dirty="0" err="1"/>
                  <a:t>obedece</a:t>
                </a:r>
                <a:endParaRPr lang="en-US" sz="1200" dirty="0"/>
              </a:p>
            </p:txBody>
          </p:sp>
        </p:grp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55AEE42C-6D1A-0D01-8E25-CDA5C1B83A1A}"/>
                </a:ext>
              </a:extLst>
            </p:cNvPr>
            <p:cNvGrpSpPr/>
            <p:nvPr/>
          </p:nvGrpSpPr>
          <p:grpSpPr>
            <a:xfrm>
              <a:off x="4478716" y="675242"/>
              <a:ext cx="1156011" cy="1015663"/>
              <a:chOff x="4894789" y="212316"/>
              <a:chExt cx="1156011" cy="1015663"/>
            </a:xfrm>
          </p:grpSpPr>
          <p:sp>
            <p:nvSpPr>
              <p:cNvPr id="126" name="Rectangle: Rounded Corners 125">
                <a:extLst>
                  <a:ext uri="{FF2B5EF4-FFF2-40B4-BE49-F238E27FC236}">
                    <a16:creationId xmlns:a16="http://schemas.microsoft.com/office/drawing/2014/main" id="{A959902A-B189-9C1C-84F4-459D4BEA5F9D}"/>
                  </a:ext>
                </a:extLst>
              </p:cNvPr>
              <p:cNvSpPr/>
              <p:nvPr/>
            </p:nvSpPr>
            <p:spPr>
              <a:xfrm>
                <a:off x="4894789" y="263141"/>
                <a:ext cx="1156011" cy="911657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1695C4B8-8772-2721-48E0-56F0A38465C2}"/>
                  </a:ext>
                </a:extLst>
              </p:cNvPr>
              <p:cNvSpPr txBox="1"/>
              <p:nvPr/>
            </p:nvSpPr>
            <p:spPr>
              <a:xfrm>
                <a:off x="4894789" y="212316"/>
                <a:ext cx="1156011" cy="10156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4. </a:t>
                </a:r>
                <a:r>
                  <a:rPr lang="en-US" sz="1200" dirty="0" err="1"/>
                  <a:t>Amenazado</a:t>
                </a:r>
                <a:r>
                  <a:rPr lang="en-US" sz="1200" dirty="0"/>
                  <a:t>/ no </a:t>
                </a:r>
                <a:r>
                  <a:rPr lang="en-US" sz="1200" dirty="0" err="1"/>
                  <a:t>evaluado</a:t>
                </a:r>
                <a:r>
                  <a:rPr lang="en-US" sz="1200" dirty="0"/>
                  <a:t> (Pasos 5-9 </a:t>
                </a:r>
                <a:r>
                  <a:rPr lang="en-US" sz="1200" dirty="0" err="1"/>
                  <a:t>requieren</a:t>
                </a:r>
                <a:r>
                  <a:rPr lang="en-US" sz="1200" dirty="0"/>
                  <a:t> mayor rigor)</a:t>
                </a:r>
              </a:p>
            </p:txBody>
          </p:sp>
        </p:grp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E3FA24E0-77F9-09FD-A1C8-81B28791BB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31753" y="841960"/>
              <a:ext cx="266408" cy="53428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65CD9A36-2B51-9112-6D42-418AC88C7FE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39418" y="1602628"/>
              <a:ext cx="208189" cy="59981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6FAF29F5-B94B-3EE0-E04E-FA5C6E9F4D9D}"/>
                </a:ext>
              </a:extLst>
            </p:cNvPr>
            <p:cNvCxnSpPr>
              <a:cxnSpLocks/>
            </p:cNvCxnSpPr>
            <p:nvPr/>
          </p:nvCxnSpPr>
          <p:spPr>
            <a:xfrm>
              <a:off x="5513839" y="1637724"/>
              <a:ext cx="0" cy="145677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Arrow: Down 155">
              <a:extLst>
                <a:ext uri="{FF2B5EF4-FFF2-40B4-BE49-F238E27FC236}">
                  <a16:creationId xmlns:a16="http://schemas.microsoft.com/office/drawing/2014/main" id="{BA881826-D7A9-21C6-636C-97839BE69473}"/>
                </a:ext>
              </a:extLst>
            </p:cNvPr>
            <p:cNvSpPr/>
            <p:nvPr/>
          </p:nvSpPr>
          <p:spPr>
            <a:xfrm>
              <a:off x="2764897" y="2068589"/>
              <a:ext cx="144196" cy="737128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57" name="Arrow: Down 156">
              <a:extLst>
                <a:ext uri="{FF2B5EF4-FFF2-40B4-BE49-F238E27FC236}">
                  <a16:creationId xmlns:a16="http://schemas.microsoft.com/office/drawing/2014/main" id="{4A34DD72-029A-CA8B-F992-EDE446D24FDC}"/>
                </a:ext>
              </a:extLst>
            </p:cNvPr>
            <p:cNvSpPr/>
            <p:nvPr/>
          </p:nvSpPr>
          <p:spPr>
            <a:xfrm>
              <a:off x="3645017" y="2887617"/>
              <a:ext cx="139106" cy="825052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58" name="Arrow: Down 157">
              <a:extLst>
                <a:ext uri="{FF2B5EF4-FFF2-40B4-BE49-F238E27FC236}">
                  <a16:creationId xmlns:a16="http://schemas.microsoft.com/office/drawing/2014/main" id="{3815982F-3A4F-33D1-180D-0C50BC4B1889}"/>
                </a:ext>
              </a:extLst>
            </p:cNvPr>
            <p:cNvSpPr/>
            <p:nvPr/>
          </p:nvSpPr>
          <p:spPr>
            <a:xfrm rot="14273468">
              <a:off x="3230355" y="2424910"/>
              <a:ext cx="136004" cy="449119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59" name="Arrow: Down 158">
              <a:extLst>
                <a:ext uri="{FF2B5EF4-FFF2-40B4-BE49-F238E27FC236}">
                  <a16:creationId xmlns:a16="http://schemas.microsoft.com/office/drawing/2014/main" id="{14A12330-7DD1-8134-44C3-A725A40A81D0}"/>
                </a:ext>
              </a:extLst>
            </p:cNvPr>
            <p:cNvSpPr/>
            <p:nvPr/>
          </p:nvSpPr>
          <p:spPr>
            <a:xfrm rot="13866438">
              <a:off x="4369049" y="3256527"/>
              <a:ext cx="126705" cy="559236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60" name="Arrow: Down 159">
              <a:extLst>
                <a:ext uri="{FF2B5EF4-FFF2-40B4-BE49-F238E27FC236}">
                  <a16:creationId xmlns:a16="http://schemas.microsoft.com/office/drawing/2014/main" id="{EEA1C930-544D-5A40-25FC-D0B7F7E61ED0}"/>
                </a:ext>
              </a:extLst>
            </p:cNvPr>
            <p:cNvSpPr/>
            <p:nvPr/>
          </p:nvSpPr>
          <p:spPr>
            <a:xfrm rot="13133504">
              <a:off x="6210417" y="3667322"/>
              <a:ext cx="145838" cy="734321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61" name="Arrow: Down 160">
              <a:extLst>
                <a:ext uri="{FF2B5EF4-FFF2-40B4-BE49-F238E27FC236}">
                  <a16:creationId xmlns:a16="http://schemas.microsoft.com/office/drawing/2014/main" id="{DC76EF1B-A0D8-8C7A-7336-320BC39CCC2B}"/>
                </a:ext>
              </a:extLst>
            </p:cNvPr>
            <p:cNvSpPr/>
            <p:nvPr/>
          </p:nvSpPr>
          <p:spPr>
            <a:xfrm>
              <a:off x="5382767" y="3794137"/>
              <a:ext cx="166841" cy="528591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62" name="Arrow: Down 161">
              <a:extLst>
                <a:ext uri="{FF2B5EF4-FFF2-40B4-BE49-F238E27FC236}">
                  <a16:creationId xmlns:a16="http://schemas.microsoft.com/office/drawing/2014/main" id="{01B0722F-5285-9AAC-A5AE-2502B69A1A80}"/>
                </a:ext>
              </a:extLst>
            </p:cNvPr>
            <p:cNvSpPr/>
            <p:nvPr/>
          </p:nvSpPr>
          <p:spPr>
            <a:xfrm>
              <a:off x="6632938" y="3815266"/>
              <a:ext cx="166841" cy="513604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70" name="Arrow: Down 169">
              <a:extLst>
                <a:ext uri="{FF2B5EF4-FFF2-40B4-BE49-F238E27FC236}">
                  <a16:creationId xmlns:a16="http://schemas.microsoft.com/office/drawing/2014/main" id="{48E1B6FB-BBF5-CF55-9B43-03DD05B028C6}"/>
                </a:ext>
              </a:extLst>
            </p:cNvPr>
            <p:cNvSpPr/>
            <p:nvPr/>
          </p:nvSpPr>
          <p:spPr>
            <a:xfrm rot="13974737">
              <a:off x="7519178" y="3547165"/>
              <a:ext cx="145583" cy="910414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71" name="Arrow: Down 170">
              <a:extLst>
                <a:ext uri="{FF2B5EF4-FFF2-40B4-BE49-F238E27FC236}">
                  <a16:creationId xmlns:a16="http://schemas.microsoft.com/office/drawing/2014/main" id="{D70D65DA-7DED-8BCA-B7B5-CA556A06AE3E}"/>
                </a:ext>
              </a:extLst>
            </p:cNvPr>
            <p:cNvSpPr/>
            <p:nvPr/>
          </p:nvSpPr>
          <p:spPr>
            <a:xfrm>
              <a:off x="8084340" y="3822346"/>
              <a:ext cx="166841" cy="518893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72" name="Arrow: Down 171">
              <a:extLst>
                <a:ext uri="{FF2B5EF4-FFF2-40B4-BE49-F238E27FC236}">
                  <a16:creationId xmlns:a16="http://schemas.microsoft.com/office/drawing/2014/main" id="{B27881B3-7AE4-0A05-BC82-D031A53A8DB9}"/>
                </a:ext>
              </a:extLst>
            </p:cNvPr>
            <p:cNvSpPr/>
            <p:nvPr/>
          </p:nvSpPr>
          <p:spPr>
            <a:xfrm rot="13974737">
              <a:off x="10154128" y="3632108"/>
              <a:ext cx="162046" cy="842058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73" name="Arrow: Down 172">
              <a:extLst>
                <a:ext uri="{FF2B5EF4-FFF2-40B4-BE49-F238E27FC236}">
                  <a16:creationId xmlns:a16="http://schemas.microsoft.com/office/drawing/2014/main" id="{5F3579DC-9BF6-A586-DAEF-8B018A612E34}"/>
                </a:ext>
              </a:extLst>
            </p:cNvPr>
            <p:cNvSpPr/>
            <p:nvPr/>
          </p:nvSpPr>
          <p:spPr>
            <a:xfrm>
              <a:off x="9478085" y="3849066"/>
              <a:ext cx="166841" cy="503716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74" name="Arrow: Down 173">
              <a:extLst>
                <a:ext uri="{FF2B5EF4-FFF2-40B4-BE49-F238E27FC236}">
                  <a16:creationId xmlns:a16="http://schemas.microsoft.com/office/drawing/2014/main" id="{141ED216-E8B6-AAA7-442C-D2A027164932}"/>
                </a:ext>
              </a:extLst>
            </p:cNvPr>
            <p:cNvSpPr/>
            <p:nvPr/>
          </p:nvSpPr>
          <p:spPr>
            <a:xfrm>
              <a:off x="10804494" y="3817358"/>
              <a:ext cx="166841" cy="503716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3C00BA08-D8DB-9E12-BB55-D03914AFC041}"/>
                </a:ext>
              </a:extLst>
            </p:cNvPr>
            <p:cNvGrpSpPr/>
            <p:nvPr/>
          </p:nvGrpSpPr>
          <p:grpSpPr>
            <a:xfrm>
              <a:off x="5790930" y="435912"/>
              <a:ext cx="1573203" cy="1045293"/>
              <a:chOff x="6248419" y="560099"/>
              <a:chExt cx="1194665" cy="1130806"/>
            </a:xfrm>
          </p:grpSpPr>
          <p:sp>
            <p:nvSpPr>
              <p:cNvPr id="176" name="Rectangle: Rounded Corners 175">
                <a:extLst>
                  <a:ext uri="{FF2B5EF4-FFF2-40B4-BE49-F238E27FC236}">
                    <a16:creationId xmlns:a16="http://schemas.microsoft.com/office/drawing/2014/main" id="{3314FEC8-912E-B257-4B40-9004658F0C89}"/>
                  </a:ext>
                </a:extLst>
              </p:cNvPr>
              <p:cNvSpPr/>
              <p:nvPr/>
            </p:nvSpPr>
            <p:spPr>
              <a:xfrm>
                <a:off x="6248419" y="560099"/>
                <a:ext cx="1156011" cy="1130806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9CEB22C2-F712-0C54-2347-4B6A793F515F}"/>
                  </a:ext>
                </a:extLst>
              </p:cNvPr>
              <p:cNvSpPr txBox="1"/>
              <p:nvPr/>
            </p:nvSpPr>
            <p:spPr>
              <a:xfrm>
                <a:off x="6255902" y="567521"/>
                <a:ext cx="1187182" cy="112338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5. </a:t>
                </a:r>
                <a:r>
                  <a:rPr lang="en-US" sz="1100" dirty="0" err="1"/>
                  <a:t>Extensión</a:t>
                </a:r>
                <a:r>
                  <a:rPr lang="en-US" sz="1100" dirty="0"/>
                  <a:t> zonas </a:t>
                </a:r>
                <a:r>
                  <a:rPr lang="en-US" sz="1100" dirty="0" err="1"/>
                  <a:t>cria</a:t>
                </a:r>
                <a:r>
                  <a:rPr lang="en-US" sz="1100" dirty="0"/>
                  <a:t>, </a:t>
                </a:r>
                <a:r>
                  <a:rPr lang="en-US" sz="1100" dirty="0" err="1"/>
                  <a:t>reproducción</a:t>
                </a:r>
                <a:r>
                  <a:rPr lang="en-US" sz="1100" dirty="0"/>
                  <a:t>, </a:t>
                </a:r>
                <a:r>
                  <a:rPr lang="en-US" sz="1100" dirty="0" err="1"/>
                  <a:t>desconocidas</a:t>
                </a:r>
                <a:r>
                  <a:rPr lang="en-US" sz="1100" dirty="0"/>
                  <a:t>, </a:t>
                </a:r>
                <a:r>
                  <a:rPr lang="en-US" sz="1100" dirty="0" err="1"/>
                  <a:t>pocas</a:t>
                </a:r>
                <a:r>
                  <a:rPr lang="en-US" sz="1100" dirty="0"/>
                  <a:t> </a:t>
                </a:r>
                <a:r>
                  <a:rPr lang="en-US" sz="1100" dirty="0" err="1"/>
                  <a:t>áreas</a:t>
                </a:r>
                <a:r>
                  <a:rPr lang="en-US" sz="1100" dirty="0"/>
                  <a:t> sin </a:t>
                </a:r>
                <a:r>
                  <a:rPr lang="en-US" sz="1100" dirty="0" err="1"/>
                  <a:t>extracción</a:t>
                </a:r>
                <a:r>
                  <a:rPr lang="en-US" sz="1100" dirty="0"/>
                  <a:t>, </a:t>
                </a:r>
                <a:r>
                  <a:rPr lang="en-US" sz="1100" dirty="0" err="1"/>
                  <a:t>problemas</a:t>
                </a:r>
                <a:r>
                  <a:rPr lang="en-US" sz="1100" dirty="0"/>
                  <a:t> </a:t>
                </a:r>
                <a:r>
                  <a:rPr lang="en-US" sz="1100" dirty="0" err="1"/>
                  <a:t>ambientales</a:t>
                </a:r>
                <a:endParaRPr lang="en-US" sz="1100" dirty="0"/>
              </a:p>
            </p:txBody>
          </p: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id="{A78BD867-09D9-1F8D-E0BB-150417741BDF}"/>
                </a:ext>
              </a:extLst>
            </p:cNvPr>
            <p:cNvGrpSpPr/>
            <p:nvPr/>
          </p:nvGrpSpPr>
          <p:grpSpPr>
            <a:xfrm>
              <a:off x="6345396" y="1578989"/>
              <a:ext cx="1411014" cy="1200329"/>
              <a:chOff x="6248419" y="509274"/>
              <a:chExt cx="1156011" cy="1200329"/>
            </a:xfrm>
          </p:grpSpPr>
          <p:sp>
            <p:nvSpPr>
              <p:cNvPr id="180" name="Rectangle: Rounded Corners 179">
                <a:extLst>
                  <a:ext uri="{FF2B5EF4-FFF2-40B4-BE49-F238E27FC236}">
                    <a16:creationId xmlns:a16="http://schemas.microsoft.com/office/drawing/2014/main" id="{A8509D2E-2188-3249-FADE-5FD8CAB41860}"/>
                  </a:ext>
                </a:extLst>
              </p:cNvPr>
              <p:cNvSpPr/>
              <p:nvPr/>
            </p:nvSpPr>
            <p:spPr>
              <a:xfrm>
                <a:off x="6248419" y="560099"/>
                <a:ext cx="1156011" cy="1130806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181" name="TextBox 180">
                <a:extLst>
                  <a:ext uri="{FF2B5EF4-FFF2-40B4-BE49-F238E27FC236}">
                    <a16:creationId xmlns:a16="http://schemas.microsoft.com/office/drawing/2014/main" id="{58108ACB-BBEF-52EC-1FBE-2D0DD0109E2E}"/>
                  </a:ext>
                </a:extLst>
              </p:cNvPr>
              <p:cNvSpPr txBox="1"/>
              <p:nvPr/>
            </p:nvSpPr>
            <p:spPr>
              <a:xfrm>
                <a:off x="6248419" y="509274"/>
                <a:ext cx="1156011" cy="12003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6. Gran </a:t>
                </a:r>
                <a:r>
                  <a:rPr lang="en-US" sz="1200" dirty="0" err="1"/>
                  <a:t>declive</a:t>
                </a:r>
                <a:r>
                  <a:rPr lang="en-US" sz="1200" dirty="0"/>
                  <a:t> </a:t>
                </a:r>
                <a:r>
                  <a:rPr lang="en-US" sz="1200" dirty="0" err="1"/>
                  <a:t>en</a:t>
                </a:r>
                <a:r>
                  <a:rPr lang="en-US" sz="1200" dirty="0"/>
                  <a:t> CPUE</a:t>
                </a:r>
                <a:r>
                  <a:rPr lang="en-CA" sz="1200" dirty="0"/>
                  <a:t>, </a:t>
                </a:r>
                <a:r>
                  <a:rPr lang="en-CA" sz="1200" dirty="0" err="1"/>
                  <a:t>en</a:t>
                </a:r>
                <a:r>
                  <a:rPr lang="en-CA" sz="1200" dirty="0"/>
                  <a:t> </a:t>
                </a:r>
                <a:r>
                  <a:rPr lang="en-CA" sz="1200" dirty="0" err="1"/>
                  <a:t>tamaño</a:t>
                </a:r>
                <a:r>
                  <a:rPr lang="en-CA" sz="1200" dirty="0"/>
                  <a:t> </a:t>
                </a:r>
                <a:r>
                  <a:rPr lang="en-CA" sz="1200" dirty="0" err="1"/>
                  <a:t>promedio</a:t>
                </a:r>
                <a:r>
                  <a:rPr lang="en-CA" sz="1200" dirty="0"/>
                  <a:t>, sin </a:t>
                </a:r>
                <a:r>
                  <a:rPr lang="en-CA" sz="1200" dirty="0" err="1"/>
                  <a:t>factores</a:t>
                </a:r>
                <a:r>
                  <a:rPr lang="en-CA" sz="1200" dirty="0"/>
                  <a:t> </a:t>
                </a:r>
                <a:r>
                  <a:rPr lang="en-CA" sz="1200" dirty="0" err="1"/>
                  <a:t>conversión</a:t>
                </a:r>
                <a:r>
                  <a:rPr lang="en-CA" sz="1200" dirty="0"/>
                  <a:t>, o </a:t>
                </a:r>
                <a:r>
                  <a:rPr lang="en-CA" sz="1200" dirty="0" err="1"/>
                  <a:t>incorrectos</a:t>
                </a:r>
                <a:r>
                  <a:rPr lang="en-CA" sz="1200" dirty="0"/>
                  <a:t>.</a:t>
                </a:r>
                <a:endParaRPr lang="en-US" sz="1200" dirty="0"/>
              </a:p>
            </p:txBody>
          </p:sp>
        </p:grp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DD8C9058-2663-E807-14D1-908B6ADC385D}"/>
                </a:ext>
              </a:extLst>
            </p:cNvPr>
            <p:cNvGrpSpPr/>
            <p:nvPr/>
          </p:nvGrpSpPr>
          <p:grpSpPr>
            <a:xfrm>
              <a:off x="10538621" y="1566893"/>
              <a:ext cx="1411014" cy="1200329"/>
              <a:chOff x="6248419" y="509274"/>
              <a:chExt cx="1156011" cy="1200329"/>
            </a:xfrm>
          </p:grpSpPr>
          <p:sp>
            <p:nvSpPr>
              <p:cNvPr id="183" name="Rectangle: Rounded Corners 182">
                <a:extLst>
                  <a:ext uri="{FF2B5EF4-FFF2-40B4-BE49-F238E27FC236}">
                    <a16:creationId xmlns:a16="http://schemas.microsoft.com/office/drawing/2014/main" id="{8D14400B-F69D-A951-4B8F-23E6325BF5EF}"/>
                  </a:ext>
                </a:extLst>
              </p:cNvPr>
              <p:cNvSpPr/>
              <p:nvPr/>
            </p:nvSpPr>
            <p:spPr>
              <a:xfrm>
                <a:off x="6248419" y="560099"/>
                <a:ext cx="1156011" cy="1130806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8D4C1347-4E76-C90A-4879-5C1AD571DE8A}"/>
                  </a:ext>
                </a:extLst>
              </p:cNvPr>
              <p:cNvSpPr txBox="1"/>
              <p:nvPr/>
            </p:nvSpPr>
            <p:spPr>
              <a:xfrm>
                <a:off x="6248419" y="509274"/>
                <a:ext cx="1156011" cy="12003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9. Sin </a:t>
                </a:r>
                <a:r>
                  <a:rPr lang="en-US" sz="1200" dirty="0" err="1"/>
                  <a:t>cuota</a:t>
                </a:r>
                <a:r>
                  <a:rPr lang="en-US" sz="1200" dirty="0"/>
                  <a:t>, sin control </a:t>
                </a:r>
                <a:r>
                  <a:rPr lang="en-US" sz="1200" dirty="0" err="1"/>
                  <a:t>acceso</a:t>
                </a:r>
                <a:r>
                  <a:rPr lang="en-US" sz="1200" dirty="0"/>
                  <a:t>, sin </a:t>
                </a:r>
                <a:r>
                  <a:rPr lang="en-US" sz="1200" dirty="0" err="1"/>
                  <a:t>vedas</a:t>
                </a:r>
                <a:r>
                  <a:rPr lang="en-US" sz="1200" dirty="0"/>
                  <a:t>, sin </a:t>
                </a:r>
                <a:r>
                  <a:rPr lang="en-US" sz="1200" dirty="0" err="1"/>
                  <a:t>áreas</a:t>
                </a:r>
                <a:r>
                  <a:rPr lang="en-US" sz="1200" dirty="0"/>
                  <a:t> de no </a:t>
                </a:r>
                <a:r>
                  <a:rPr lang="en-US" sz="1200" dirty="0" err="1"/>
                  <a:t>extracción</a:t>
                </a:r>
                <a:r>
                  <a:rPr lang="en-US" sz="1200" dirty="0"/>
                  <a:t>, sin</a:t>
                </a:r>
                <a:r>
                  <a:rPr lang="en-CA" sz="1200" dirty="0"/>
                  <a:t> reports </a:t>
                </a:r>
                <a:r>
                  <a:rPr lang="en-CA" sz="1200" dirty="0" err="1"/>
                  <a:t>capturas</a:t>
                </a:r>
                <a:r>
                  <a:rPr lang="en-CA" sz="1200" dirty="0"/>
                  <a:t> o </a:t>
                </a:r>
                <a:r>
                  <a:rPr lang="en-CA" sz="1200" dirty="0" err="1"/>
                  <a:t>inspección</a:t>
                </a:r>
                <a:r>
                  <a:rPr lang="en-CA" sz="1200" dirty="0"/>
                  <a:t>.</a:t>
                </a:r>
                <a:endParaRPr lang="en-US" sz="1200" dirty="0"/>
              </a:p>
            </p:txBody>
          </p:sp>
        </p:grp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E4DD4324-E89D-7531-B65B-6B85002DFAFC}"/>
                </a:ext>
              </a:extLst>
            </p:cNvPr>
            <p:cNvGrpSpPr/>
            <p:nvPr/>
          </p:nvGrpSpPr>
          <p:grpSpPr>
            <a:xfrm>
              <a:off x="7806953" y="1578988"/>
              <a:ext cx="1411014" cy="1200329"/>
              <a:chOff x="6248419" y="509274"/>
              <a:chExt cx="1156011" cy="1200329"/>
            </a:xfrm>
          </p:grpSpPr>
          <p:sp>
            <p:nvSpPr>
              <p:cNvPr id="186" name="Rectangle: Rounded Corners 185">
                <a:extLst>
                  <a:ext uri="{FF2B5EF4-FFF2-40B4-BE49-F238E27FC236}">
                    <a16:creationId xmlns:a16="http://schemas.microsoft.com/office/drawing/2014/main" id="{A37C706C-4552-2791-477E-F6E715B172DF}"/>
                  </a:ext>
                </a:extLst>
              </p:cNvPr>
              <p:cNvSpPr/>
              <p:nvPr/>
            </p:nvSpPr>
            <p:spPr>
              <a:xfrm>
                <a:off x="6248419" y="560099"/>
                <a:ext cx="1156011" cy="1130806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187" name="TextBox 186">
                <a:extLst>
                  <a:ext uri="{FF2B5EF4-FFF2-40B4-BE49-F238E27FC236}">
                    <a16:creationId xmlns:a16="http://schemas.microsoft.com/office/drawing/2014/main" id="{B682B134-D97C-BC40-83F5-B10F72D3B91F}"/>
                  </a:ext>
                </a:extLst>
              </p:cNvPr>
              <p:cNvSpPr txBox="1"/>
              <p:nvPr/>
            </p:nvSpPr>
            <p:spPr>
              <a:xfrm>
                <a:off x="6248419" y="509274"/>
                <a:ext cx="1156011" cy="120032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7. </a:t>
                </a:r>
                <a:r>
                  <a:rPr lang="en-CA" sz="1200" dirty="0" err="1"/>
                  <a:t>Pocas</a:t>
                </a:r>
                <a:r>
                  <a:rPr lang="en-CA" sz="1200" dirty="0"/>
                  <a:t> </a:t>
                </a:r>
                <a:r>
                  <a:rPr lang="en-CA" sz="1200" dirty="0" err="1"/>
                  <a:t>regulaciones</a:t>
                </a:r>
                <a:r>
                  <a:rPr lang="en-CA" sz="1200" dirty="0"/>
                  <a:t>, </a:t>
                </a:r>
                <a:r>
                  <a:rPr lang="en-CA" sz="1200" dirty="0" err="1"/>
                  <a:t>pocas</a:t>
                </a:r>
                <a:r>
                  <a:rPr lang="en-CA" sz="1200" dirty="0"/>
                  <a:t> </a:t>
                </a:r>
                <a:r>
                  <a:rPr lang="en-CA" sz="1200" dirty="0" err="1"/>
                  <a:t>capacidades</a:t>
                </a:r>
                <a:r>
                  <a:rPr lang="en-CA" sz="1200" dirty="0"/>
                  <a:t>  control,  </a:t>
                </a:r>
                <a:r>
                  <a:rPr lang="en-CA" sz="1200" dirty="0" err="1"/>
                  <a:t>pocos</a:t>
                </a:r>
                <a:r>
                  <a:rPr lang="en-CA" sz="1200" dirty="0"/>
                  <a:t> </a:t>
                </a:r>
                <a:r>
                  <a:rPr lang="en-CA" sz="1200" dirty="0" err="1"/>
                  <a:t>impactos</a:t>
                </a:r>
                <a:r>
                  <a:rPr lang="en-CA" sz="1200" dirty="0"/>
                  <a:t> </a:t>
                </a:r>
                <a:r>
                  <a:rPr lang="en-CA" sz="1200" dirty="0" err="1"/>
                  <a:t>conservación</a:t>
                </a:r>
                <a:r>
                  <a:rPr lang="en-CA" sz="1200" dirty="0"/>
                  <a:t>.</a:t>
                </a:r>
                <a:endParaRPr lang="en-US" sz="1200" dirty="0"/>
              </a:p>
            </p:txBody>
          </p:sp>
        </p:grp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248A7BA9-B6BC-185B-413C-450B9EBD028C}"/>
                </a:ext>
              </a:extLst>
            </p:cNvPr>
            <p:cNvGrpSpPr/>
            <p:nvPr/>
          </p:nvGrpSpPr>
          <p:grpSpPr>
            <a:xfrm>
              <a:off x="9220062" y="1588070"/>
              <a:ext cx="1265000" cy="1015663"/>
              <a:chOff x="4869710" y="223213"/>
              <a:chExt cx="1181090" cy="1015663"/>
            </a:xfrm>
          </p:grpSpPr>
          <p:sp>
            <p:nvSpPr>
              <p:cNvPr id="189" name="Rectangle: Rounded Corners 188">
                <a:extLst>
                  <a:ext uri="{FF2B5EF4-FFF2-40B4-BE49-F238E27FC236}">
                    <a16:creationId xmlns:a16="http://schemas.microsoft.com/office/drawing/2014/main" id="{2E653CF1-6BBE-4D4E-4E70-C02EC77DC0F5}"/>
                  </a:ext>
                </a:extLst>
              </p:cNvPr>
              <p:cNvSpPr/>
              <p:nvPr/>
            </p:nvSpPr>
            <p:spPr>
              <a:xfrm>
                <a:off x="4894789" y="263141"/>
                <a:ext cx="1156011" cy="911657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190" name="TextBox 189">
                <a:extLst>
                  <a:ext uri="{FF2B5EF4-FFF2-40B4-BE49-F238E27FC236}">
                    <a16:creationId xmlns:a16="http://schemas.microsoft.com/office/drawing/2014/main" id="{AB495F20-F1F1-A767-D6DE-DA71F78F0446}"/>
                  </a:ext>
                </a:extLst>
              </p:cNvPr>
              <p:cNvSpPr txBox="1"/>
              <p:nvPr/>
            </p:nvSpPr>
            <p:spPr>
              <a:xfrm>
                <a:off x="4869710" y="223213"/>
                <a:ext cx="1181090" cy="10156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8. </a:t>
                </a:r>
                <a:r>
                  <a:rPr lang="en-CA" sz="1200" dirty="0" err="1"/>
                  <a:t>Cuota</a:t>
                </a:r>
                <a:r>
                  <a:rPr lang="en-CA" sz="1200" dirty="0"/>
                  <a:t> </a:t>
                </a:r>
                <a:r>
                  <a:rPr lang="en-CA" sz="1200" dirty="0" err="1"/>
                  <a:t>supera</a:t>
                </a:r>
                <a:r>
                  <a:rPr lang="en-CA" sz="1200" dirty="0"/>
                  <a:t> </a:t>
                </a:r>
                <a:r>
                  <a:rPr lang="en-CA" sz="1200" dirty="0" err="1"/>
                  <a:t>recomendación</a:t>
                </a:r>
                <a:r>
                  <a:rPr lang="en-CA" sz="1200" dirty="0"/>
                  <a:t>, </a:t>
                </a:r>
                <a:r>
                  <a:rPr lang="en-CA" sz="1200" dirty="0" err="1"/>
                  <a:t>pruebas</a:t>
                </a:r>
                <a:r>
                  <a:rPr lang="en-CA" sz="1200" dirty="0"/>
                  <a:t> </a:t>
                </a:r>
                <a:r>
                  <a:rPr lang="en-CA" sz="1200" dirty="0" err="1"/>
                  <a:t>pesca</a:t>
                </a:r>
                <a:r>
                  <a:rPr lang="en-CA" sz="1200" dirty="0"/>
                  <a:t> INDNR, </a:t>
                </a:r>
                <a:r>
                  <a:rPr lang="en-CA" sz="1200" dirty="0" err="1"/>
                  <a:t>monit</a:t>
                </a:r>
                <a:r>
                  <a:rPr lang="en-CA" sz="1200" dirty="0"/>
                  <a:t>.  </a:t>
                </a:r>
                <a:r>
                  <a:rPr lang="en-CA" sz="1200" dirty="0" err="1"/>
                  <a:t>insufficiente</a:t>
                </a:r>
                <a:endParaRPr lang="en-US" sz="1200" dirty="0"/>
              </a:p>
            </p:txBody>
          </p:sp>
        </p:grpSp>
        <p:sp>
          <p:nvSpPr>
            <p:cNvPr id="191" name="Arrow: Down 190">
              <a:extLst>
                <a:ext uri="{FF2B5EF4-FFF2-40B4-BE49-F238E27FC236}">
                  <a16:creationId xmlns:a16="http://schemas.microsoft.com/office/drawing/2014/main" id="{B67E1EC5-80CE-DCE8-78F6-C06E6F834EDF}"/>
                </a:ext>
              </a:extLst>
            </p:cNvPr>
            <p:cNvSpPr/>
            <p:nvPr/>
          </p:nvSpPr>
          <p:spPr>
            <a:xfrm rot="13974737">
              <a:off x="8879357" y="3585313"/>
              <a:ext cx="145583" cy="910414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grpSp>
          <p:nvGrpSpPr>
            <p:cNvPr id="234" name="Group 233">
              <a:extLst>
                <a:ext uri="{FF2B5EF4-FFF2-40B4-BE49-F238E27FC236}">
                  <a16:creationId xmlns:a16="http://schemas.microsoft.com/office/drawing/2014/main" id="{0169DF05-0490-09C7-E693-F9B5B67033AC}"/>
                </a:ext>
              </a:extLst>
            </p:cNvPr>
            <p:cNvGrpSpPr/>
            <p:nvPr/>
          </p:nvGrpSpPr>
          <p:grpSpPr>
            <a:xfrm>
              <a:off x="10162027" y="119418"/>
              <a:ext cx="1472254" cy="1077218"/>
              <a:chOff x="10162027" y="119418"/>
              <a:chExt cx="1472254" cy="1077218"/>
            </a:xfrm>
          </p:grpSpPr>
          <p:sp>
            <p:nvSpPr>
              <p:cNvPr id="195" name="Rectangle: Rounded Corners 194">
                <a:extLst>
                  <a:ext uri="{FF2B5EF4-FFF2-40B4-BE49-F238E27FC236}">
                    <a16:creationId xmlns:a16="http://schemas.microsoft.com/office/drawing/2014/main" id="{53103CFD-C61B-9D98-9AD5-2AA46AD3C1AC}"/>
                  </a:ext>
                </a:extLst>
              </p:cNvPr>
              <p:cNvSpPr/>
              <p:nvPr/>
            </p:nvSpPr>
            <p:spPr>
              <a:xfrm>
                <a:off x="10193289" y="159346"/>
                <a:ext cx="1440992" cy="911657"/>
              </a:xfrm>
              <a:prstGeom prst="roundRect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9EA14883-367E-CA48-38ED-BA13D4CE7D89}"/>
                  </a:ext>
                </a:extLst>
              </p:cNvPr>
              <p:cNvSpPr txBox="1"/>
              <p:nvPr/>
            </p:nvSpPr>
            <p:spPr>
              <a:xfrm>
                <a:off x="10162027" y="119418"/>
                <a:ext cx="1472254" cy="107721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10. </a:t>
                </a:r>
                <a:r>
                  <a:rPr lang="en-CA" sz="1200" dirty="0">
                    <a:solidFill>
                      <a:schemeClr val="tx1"/>
                    </a:solidFill>
                  </a:rPr>
                  <a:t>DENP no </a:t>
                </a:r>
                <a:r>
                  <a:rPr lang="en-CA" sz="1200" dirty="0" err="1">
                    <a:solidFill>
                      <a:schemeClr val="tx1"/>
                    </a:solidFill>
                  </a:rPr>
                  <a:t>satisfecho</a:t>
                </a:r>
                <a:endParaRPr lang="en-CA" sz="12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CA" sz="1200" dirty="0">
                    <a:solidFill>
                      <a:schemeClr val="tx1"/>
                    </a:solidFill>
                  </a:rPr>
                  <a:t>(</a:t>
                </a:r>
                <a:r>
                  <a:rPr lang="en-CA" sz="1200" dirty="0" err="1">
                    <a:solidFill>
                      <a:schemeClr val="tx1"/>
                    </a:solidFill>
                  </a:rPr>
                  <a:t>negativo</a:t>
                </a:r>
                <a:r>
                  <a:rPr lang="en-CA" sz="1200" dirty="0">
                    <a:solidFill>
                      <a:schemeClr val="tx1"/>
                    </a:solidFill>
                  </a:rPr>
                  <a:t>, </a:t>
                </a:r>
                <a:r>
                  <a:rPr lang="en-CA" sz="1200" dirty="0" err="1">
                    <a:solidFill>
                      <a:schemeClr val="tx1"/>
                    </a:solidFill>
                  </a:rPr>
                  <a:t>serias</a:t>
                </a:r>
                <a:r>
                  <a:rPr lang="en-CA" sz="1200" dirty="0">
                    <a:solidFill>
                      <a:schemeClr val="tx1"/>
                    </a:solidFill>
                  </a:rPr>
                  <a:t> </a:t>
                </a:r>
                <a:r>
                  <a:rPr lang="en-CA" sz="1200" dirty="0" err="1">
                    <a:solidFill>
                      <a:schemeClr val="tx1"/>
                    </a:solidFill>
                  </a:rPr>
                  <a:t>deficiencias</a:t>
                </a:r>
                <a:r>
                  <a:rPr lang="en-CA" sz="1200" dirty="0">
                    <a:solidFill>
                      <a:schemeClr val="tx1"/>
                    </a:solidFill>
                  </a:rPr>
                  <a:t>)</a:t>
                </a:r>
              </a:p>
              <a:p>
                <a:pPr algn="ctr"/>
                <a:r>
                  <a:rPr lang="en-CA" sz="1600" b="1" dirty="0">
                    <a:solidFill>
                      <a:schemeClr val="tx1"/>
                    </a:solidFill>
                  </a:rPr>
                  <a:t>FIN</a:t>
                </a:r>
              </a:p>
            </p:txBody>
          </p:sp>
        </p:grpSp>
        <p:cxnSp>
          <p:nvCxnSpPr>
            <p:cNvPr id="197" name="Straight Arrow Connector 196">
              <a:extLst>
                <a:ext uri="{FF2B5EF4-FFF2-40B4-BE49-F238E27FC236}">
                  <a16:creationId xmlns:a16="http://schemas.microsoft.com/office/drawing/2014/main" id="{74D03106-6493-23AE-0AB5-4B539D4705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98920" y="1566893"/>
              <a:ext cx="0" cy="154405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Arrow Connector 200">
              <a:extLst>
                <a:ext uri="{FF2B5EF4-FFF2-40B4-BE49-F238E27FC236}">
                  <a16:creationId xmlns:a16="http://schemas.microsoft.com/office/drawing/2014/main" id="{89D82E26-8B01-7C3C-BE7F-571188F22062}"/>
                </a:ext>
              </a:extLst>
            </p:cNvPr>
            <p:cNvCxnSpPr>
              <a:cxnSpLocks/>
              <a:stCxn id="19" idx="0"/>
              <a:endCxn id="181" idx="2"/>
            </p:cNvCxnSpPr>
            <p:nvPr/>
          </p:nvCxnSpPr>
          <p:spPr>
            <a:xfrm flipH="1" flipV="1">
              <a:off x="7050903" y="2779318"/>
              <a:ext cx="3055" cy="36769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>
              <a:extLst>
                <a:ext uri="{FF2B5EF4-FFF2-40B4-BE49-F238E27FC236}">
                  <a16:creationId xmlns:a16="http://schemas.microsoft.com/office/drawing/2014/main" id="{B2C60161-D5DD-9092-7F6C-0D5829156DD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06445" y="2764347"/>
              <a:ext cx="3055" cy="36769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Arrow Connector 206">
              <a:extLst>
                <a:ext uri="{FF2B5EF4-FFF2-40B4-BE49-F238E27FC236}">
                  <a16:creationId xmlns:a16="http://schemas.microsoft.com/office/drawing/2014/main" id="{70FFB3EC-F7D5-B9C0-E3B0-20354E51669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61970" y="2525608"/>
              <a:ext cx="1527" cy="65008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Arrow Connector 207">
              <a:extLst>
                <a:ext uri="{FF2B5EF4-FFF2-40B4-BE49-F238E27FC236}">
                  <a16:creationId xmlns:a16="http://schemas.microsoft.com/office/drawing/2014/main" id="{969FD177-6171-BC70-87BC-F4170E9A480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015967" y="2744409"/>
              <a:ext cx="7223" cy="39998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Arrow Connector 213">
              <a:extLst>
                <a:ext uri="{FF2B5EF4-FFF2-40B4-BE49-F238E27FC236}">
                  <a16:creationId xmlns:a16="http://schemas.microsoft.com/office/drawing/2014/main" id="{ED44772C-B21E-306B-F0DF-C66DBAE10488}"/>
                </a:ext>
              </a:extLst>
            </p:cNvPr>
            <p:cNvCxnSpPr>
              <a:cxnSpLocks/>
            </p:cNvCxnSpPr>
            <p:nvPr/>
          </p:nvCxnSpPr>
          <p:spPr>
            <a:xfrm>
              <a:off x="4478716" y="291857"/>
              <a:ext cx="5714573" cy="4171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Arrow Connector 217">
              <a:extLst>
                <a:ext uri="{FF2B5EF4-FFF2-40B4-BE49-F238E27FC236}">
                  <a16:creationId xmlns:a16="http://schemas.microsoft.com/office/drawing/2014/main" id="{F31AE9DD-5A8B-DFBB-23D1-4378851583EB}"/>
                </a:ext>
              </a:extLst>
            </p:cNvPr>
            <p:cNvCxnSpPr>
              <a:cxnSpLocks/>
              <a:endCxn id="196" idx="1"/>
            </p:cNvCxnSpPr>
            <p:nvPr/>
          </p:nvCxnSpPr>
          <p:spPr>
            <a:xfrm>
              <a:off x="6946941" y="619654"/>
              <a:ext cx="3215086" cy="3837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Arrow Connector 221">
              <a:extLst>
                <a:ext uri="{FF2B5EF4-FFF2-40B4-BE49-F238E27FC236}">
                  <a16:creationId xmlns:a16="http://schemas.microsoft.com/office/drawing/2014/main" id="{56E3BD61-7723-6566-0547-913698D3C0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85541" y="831052"/>
              <a:ext cx="2807748" cy="777629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Arrow Connector 224">
              <a:extLst>
                <a:ext uri="{FF2B5EF4-FFF2-40B4-BE49-F238E27FC236}">
                  <a16:creationId xmlns:a16="http://schemas.microsoft.com/office/drawing/2014/main" id="{E131CAE2-4AF7-12E4-DD75-1724CC315C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28926" y="1041696"/>
              <a:ext cx="1512608" cy="54137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Arrow Connector 227">
              <a:extLst>
                <a:ext uri="{FF2B5EF4-FFF2-40B4-BE49-F238E27FC236}">
                  <a16:creationId xmlns:a16="http://schemas.microsoft.com/office/drawing/2014/main" id="{923222C9-D8B0-8C0A-D347-70C0901766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95093" y="1097845"/>
              <a:ext cx="319608" cy="51987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Arrow Connector 230">
              <a:extLst>
                <a:ext uri="{FF2B5EF4-FFF2-40B4-BE49-F238E27FC236}">
                  <a16:creationId xmlns:a16="http://schemas.microsoft.com/office/drawing/2014/main" id="{E514F387-E1BB-3E92-76A8-B1DF764F87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092279" y="1053342"/>
              <a:ext cx="9783" cy="570773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Arrow Connector 234">
              <a:extLst>
                <a:ext uri="{FF2B5EF4-FFF2-40B4-BE49-F238E27FC236}">
                  <a16:creationId xmlns:a16="http://schemas.microsoft.com/office/drawing/2014/main" id="{9A12E592-5E05-E4E1-5FFB-93856D7768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78033" y="630883"/>
              <a:ext cx="9663" cy="6157267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D97C3F03-58DC-1E88-DA97-1BA1FDB76C85}"/>
                </a:ext>
              </a:extLst>
            </p:cNvPr>
            <p:cNvCxnSpPr>
              <a:cxnSpLocks/>
              <a:stCxn id="195" idx="3"/>
            </p:cNvCxnSpPr>
            <p:nvPr/>
          </p:nvCxnSpPr>
          <p:spPr>
            <a:xfrm>
              <a:off x="11634281" y="615175"/>
              <a:ext cx="480856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BE87B461-CC16-5CCC-D17F-78FE17EE899F}"/>
                </a:ext>
              </a:extLst>
            </p:cNvPr>
            <p:cNvGrpSpPr/>
            <p:nvPr/>
          </p:nvGrpSpPr>
          <p:grpSpPr>
            <a:xfrm>
              <a:off x="3335544" y="4966239"/>
              <a:ext cx="1662335" cy="957142"/>
              <a:chOff x="3127469" y="5434881"/>
              <a:chExt cx="1662335" cy="852740"/>
            </a:xfrm>
          </p:grpSpPr>
          <p:sp>
            <p:nvSpPr>
              <p:cNvPr id="245" name="Rectangle: Rounded Corners 244">
                <a:extLst>
                  <a:ext uri="{FF2B5EF4-FFF2-40B4-BE49-F238E27FC236}">
                    <a16:creationId xmlns:a16="http://schemas.microsoft.com/office/drawing/2014/main" id="{25A669FB-1B2A-F922-6230-0452AA6F4B3F}"/>
                  </a:ext>
                </a:extLst>
              </p:cNvPr>
              <p:cNvSpPr/>
              <p:nvPr/>
            </p:nvSpPr>
            <p:spPr>
              <a:xfrm>
                <a:off x="3127469" y="5434881"/>
                <a:ext cx="1635018" cy="733828"/>
              </a:xfrm>
              <a:prstGeom prst="round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246" name="TextBox 245">
                <a:extLst>
                  <a:ext uri="{FF2B5EF4-FFF2-40B4-BE49-F238E27FC236}">
                    <a16:creationId xmlns:a16="http://schemas.microsoft.com/office/drawing/2014/main" id="{265288A6-0288-A5F0-AB27-587BF716515A}"/>
                  </a:ext>
                </a:extLst>
              </p:cNvPr>
              <p:cNvSpPr txBox="1"/>
              <p:nvPr/>
            </p:nvSpPr>
            <p:spPr>
              <a:xfrm>
                <a:off x="3137697" y="5456624"/>
                <a:ext cx="1652107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1200" dirty="0"/>
                  <a:t>10. DENP </a:t>
                </a:r>
                <a:r>
                  <a:rPr lang="en-CA" sz="1200" dirty="0" err="1"/>
                  <a:t>condicionado</a:t>
                </a:r>
                <a:r>
                  <a:rPr lang="en-CA" sz="1200" dirty="0"/>
                  <a:t> </a:t>
                </a:r>
              </a:p>
              <a:p>
                <a:pPr algn="ctr"/>
                <a:r>
                  <a:rPr lang="en-CA" sz="1200" dirty="0"/>
                  <a:t>(</a:t>
                </a:r>
                <a:r>
                  <a:rPr lang="en-CA" sz="1200" dirty="0" err="1"/>
                  <a:t>vacíos</a:t>
                </a:r>
                <a:r>
                  <a:rPr lang="en-CA" sz="1200" dirty="0"/>
                  <a:t> </a:t>
                </a:r>
                <a:r>
                  <a:rPr lang="en-CA" sz="1200" dirty="0" err="1"/>
                  <a:t>en</a:t>
                </a:r>
                <a:r>
                  <a:rPr lang="en-CA" sz="1200" dirty="0"/>
                  <a:t> </a:t>
                </a:r>
                <a:r>
                  <a:rPr lang="en-CA" sz="1200" dirty="0" err="1"/>
                  <a:t>datos</a:t>
                </a:r>
                <a:r>
                  <a:rPr lang="en-CA" sz="1200" dirty="0"/>
                  <a:t>, </a:t>
                </a:r>
                <a:r>
                  <a:rPr lang="en-CA" sz="1200" dirty="0" err="1"/>
                  <a:t>mejorar</a:t>
                </a:r>
                <a:r>
                  <a:rPr lang="en-CA" sz="1200" dirty="0"/>
                  <a:t> </a:t>
                </a:r>
                <a:r>
                  <a:rPr lang="en-CA" sz="1200" dirty="0" err="1"/>
                  <a:t>en</a:t>
                </a:r>
                <a:r>
                  <a:rPr lang="en-CA" sz="1200" dirty="0"/>
                  <a:t> 3 </a:t>
                </a:r>
                <a:r>
                  <a:rPr lang="en-CA" sz="1200" dirty="0" err="1"/>
                  <a:t>años</a:t>
                </a:r>
                <a:r>
                  <a:rPr lang="en-CA" sz="1200" dirty="0"/>
                  <a:t>, </a:t>
                </a:r>
                <a:r>
                  <a:rPr lang="en-CA" sz="1200" dirty="0" err="1"/>
                  <a:t>seguimiento</a:t>
                </a:r>
                <a:r>
                  <a:rPr lang="en-CA" sz="1200" dirty="0"/>
                  <a:t>)</a:t>
                </a:r>
              </a:p>
            </p:txBody>
          </p:sp>
        </p:grpSp>
        <p:grpSp>
          <p:nvGrpSpPr>
            <p:cNvPr id="252" name="Group 251">
              <a:extLst>
                <a:ext uri="{FF2B5EF4-FFF2-40B4-BE49-F238E27FC236}">
                  <a16:creationId xmlns:a16="http://schemas.microsoft.com/office/drawing/2014/main" id="{DC1A2199-FAA9-6054-D290-BB37CF6BE93C}"/>
                </a:ext>
              </a:extLst>
            </p:cNvPr>
            <p:cNvGrpSpPr/>
            <p:nvPr/>
          </p:nvGrpSpPr>
          <p:grpSpPr>
            <a:xfrm>
              <a:off x="3313889" y="5951498"/>
              <a:ext cx="1699053" cy="830997"/>
              <a:chOff x="2912112" y="6033688"/>
              <a:chExt cx="1699053" cy="830997"/>
            </a:xfrm>
          </p:grpSpPr>
          <p:sp>
            <p:nvSpPr>
              <p:cNvPr id="250" name="Rectangle: Rounded Corners 249">
                <a:extLst>
                  <a:ext uri="{FF2B5EF4-FFF2-40B4-BE49-F238E27FC236}">
                    <a16:creationId xmlns:a16="http://schemas.microsoft.com/office/drawing/2014/main" id="{3BAEA478-7DD6-4AD7-E6E3-5A8C342C6251}"/>
                  </a:ext>
                </a:extLst>
              </p:cNvPr>
              <p:cNvSpPr/>
              <p:nvPr/>
            </p:nvSpPr>
            <p:spPr>
              <a:xfrm>
                <a:off x="2912112" y="6042045"/>
                <a:ext cx="1654085" cy="684141"/>
              </a:xfrm>
              <a:prstGeom prst="roundRect">
                <a:avLst/>
              </a:prstGeom>
              <a:solidFill>
                <a:schemeClr val="accent6"/>
              </a:solidFill>
              <a:ln w="381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251" name="TextBox 250">
                <a:extLst>
                  <a:ext uri="{FF2B5EF4-FFF2-40B4-BE49-F238E27FC236}">
                    <a16:creationId xmlns:a16="http://schemas.microsoft.com/office/drawing/2014/main" id="{D779944C-ECB2-553C-EF97-F0D9C5064D64}"/>
                  </a:ext>
                </a:extLst>
              </p:cNvPr>
              <p:cNvSpPr txBox="1"/>
              <p:nvPr/>
            </p:nvSpPr>
            <p:spPr>
              <a:xfrm>
                <a:off x="2957080" y="6033688"/>
                <a:ext cx="1654085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</a:rPr>
                  <a:t>10. </a:t>
                </a:r>
                <a:r>
                  <a:rPr lang="en-CA" sz="1200" dirty="0">
                    <a:solidFill>
                      <a:schemeClr val="bg1"/>
                    </a:solidFill>
                  </a:rPr>
                  <a:t>DENP </a:t>
                </a:r>
                <a:r>
                  <a:rPr lang="en-CA" sz="1200" dirty="0" err="1">
                    <a:solidFill>
                      <a:schemeClr val="bg1"/>
                    </a:solidFill>
                  </a:rPr>
                  <a:t>satisfecho</a:t>
                </a:r>
                <a:endParaRPr lang="en-CA" sz="1200" dirty="0">
                  <a:solidFill>
                    <a:schemeClr val="bg1"/>
                  </a:solidFill>
                </a:endParaRPr>
              </a:p>
              <a:p>
                <a:pPr algn="ctr"/>
                <a:r>
                  <a:rPr lang="en-CA" sz="1200" dirty="0">
                    <a:solidFill>
                      <a:schemeClr val="bg1"/>
                    </a:solidFill>
                  </a:rPr>
                  <a:t>(</a:t>
                </a:r>
                <a:r>
                  <a:rPr lang="en-CA" sz="1200" dirty="0" err="1">
                    <a:solidFill>
                      <a:schemeClr val="bg1"/>
                    </a:solidFill>
                  </a:rPr>
                  <a:t>positivo</a:t>
                </a:r>
                <a:r>
                  <a:rPr lang="en-CA" sz="1200" dirty="0">
                    <a:solidFill>
                      <a:schemeClr val="bg1"/>
                    </a:solidFill>
                  </a:rPr>
                  <a:t>, </a:t>
                </a:r>
                <a:r>
                  <a:rPr lang="en-CA" sz="1200" dirty="0" err="1">
                    <a:solidFill>
                      <a:schemeClr val="bg1"/>
                    </a:solidFill>
                  </a:rPr>
                  <a:t>amenazas</a:t>
                </a:r>
                <a:r>
                  <a:rPr lang="en-CA" sz="1200" dirty="0">
                    <a:solidFill>
                      <a:schemeClr val="bg1"/>
                    </a:solidFill>
                  </a:rPr>
                  <a:t> </a:t>
                </a:r>
                <a:r>
                  <a:rPr lang="en-CA" sz="1200" dirty="0" err="1">
                    <a:solidFill>
                      <a:schemeClr val="bg1"/>
                    </a:solidFill>
                  </a:rPr>
                  <a:t>bajas</a:t>
                </a:r>
                <a:r>
                  <a:rPr lang="en-CA" sz="1200" dirty="0">
                    <a:solidFill>
                      <a:schemeClr val="bg1"/>
                    </a:solidFill>
                  </a:rPr>
                  <a:t>/</a:t>
                </a:r>
                <a:r>
                  <a:rPr lang="en-CA" sz="1200" dirty="0" err="1">
                    <a:solidFill>
                      <a:schemeClr val="bg1"/>
                    </a:solidFill>
                  </a:rPr>
                  <a:t>minimizadas</a:t>
                </a:r>
                <a:r>
                  <a:rPr lang="en-CA" sz="1200" dirty="0">
                    <a:solidFill>
                      <a:schemeClr val="bg1"/>
                    </a:solidFill>
                  </a:rPr>
                  <a:t>)</a:t>
                </a:r>
              </a:p>
              <a:p>
                <a:pPr algn="ctr"/>
                <a:endParaRPr lang="en-US" sz="1200" dirty="0"/>
              </a:p>
            </p:txBody>
          </p:sp>
        </p:grp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623E5D6F-F99A-A356-46E1-4DA3920D8FE8}"/>
                </a:ext>
              </a:extLst>
            </p:cNvPr>
            <p:cNvSpPr txBox="1"/>
            <p:nvPr/>
          </p:nvSpPr>
          <p:spPr>
            <a:xfrm>
              <a:off x="1328162" y="5021633"/>
              <a:ext cx="1465292" cy="46166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/>
                <a:t>Autoridad</a:t>
              </a:r>
              <a:r>
                <a:rPr lang="en-US" sz="1200" dirty="0"/>
                <a:t> </a:t>
              </a:r>
              <a:r>
                <a:rPr lang="en-US" sz="1200" dirty="0" err="1"/>
                <a:t>Científica</a:t>
              </a:r>
              <a:r>
                <a:rPr lang="en-US" sz="1200" dirty="0"/>
                <a:t> CITES</a:t>
              </a:r>
              <a:endParaRPr lang="en-PR" sz="1200" dirty="0"/>
            </a:p>
          </p:txBody>
        </p:sp>
        <p:sp>
          <p:nvSpPr>
            <p:cNvPr id="255" name="TextBox 254">
              <a:extLst>
                <a:ext uri="{FF2B5EF4-FFF2-40B4-BE49-F238E27FC236}">
                  <a16:creationId xmlns:a16="http://schemas.microsoft.com/office/drawing/2014/main" id="{8722A69E-2334-F455-A508-B72B2CE3630A}"/>
                </a:ext>
              </a:extLst>
            </p:cNvPr>
            <p:cNvSpPr txBox="1"/>
            <p:nvPr/>
          </p:nvSpPr>
          <p:spPr>
            <a:xfrm>
              <a:off x="1320636" y="5770799"/>
              <a:ext cx="1465292" cy="46166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/>
                <a:t>Autoridad</a:t>
              </a:r>
              <a:r>
                <a:rPr lang="en-US" sz="1200" dirty="0"/>
                <a:t> </a:t>
              </a:r>
              <a:r>
                <a:rPr lang="en-US" sz="1200" dirty="0" err="1"/>
                <a:t>Administrativa</a:t>
              </a:r>
              <a:r>
                <a:rPr lang="en-US" sz="1200" dirty="0"/>
                <a:t> CITES</a:t>
              </a:r>
              <a:endParaRPr lang="en-PR" sz="1200" dirty="0"/>
            </a:p>
          </p:txBody>
        </p:sp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34879807-2026-7847-A305-EA370CD5B53F}"/>
                </a:ext>
              </a:extLst>
            </p:cNvPr>
            <p:cNvSpPr txBox="1"/>
            <p:nvPr/>
          </p:nvSpPr>
          <p:spPr>
            <a:xfrm>
              <a:off x="1312116" y="6477704"/>
              <a:ext cx="1465292" cy="276999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solidFill>
                    <a:schemeClr val="bg1"/>
                  </a:solidFill>
                </a:rPr>
                <a:t>Exportador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5BAE7419-5F37-71CD-83EF-D0B2E94C4BBA}"/>
                </a:ext>
              </a:extLst>
            </p:cNvPr>
            <p:cNvSpPr txBox="1"/>
            <p:nvPr/>
          </p:nvSpPr>
          <p:spPr>
            <a:xfrm>
              <a:off x="1289708" y="4803367"/>
              <a:ext cx="15417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VAYA AL INICIO</a:t>
              </a:r>
              <a:endParaRPr lang="en-PR" sz="1200" b="1" dirty="0"/>
            </a:p>
          </p:txBody>
        </p: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AA941E3E-C34E-BCB9-3501-F57A0DDFC66C}"/>
                </a:ext>
              </a:extLst>
            </p:cNvPr>
            <p:cNvSpPr txBox="1"/>
            <p:nvPr/>
          </p:nvSpPr>
          <p:spPr>
            <a:xfrm>
              <a:off x="2055559" y="6251113"/>
              <a:ext cx="9414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/>
                <a:t>Aplicación</a:t>
              </a:r>
              <a:endParaRPr lang="en-PR" sz="1200" dirty="0"/>
            </a:p>
          </p:txBody>
        </p:sp>
        <p:sp>
          <p:nvSpPr>
            <p:cNvPr id="259" name="TextBox 258">
              <a:extLst>
                <a:ext uri="{FF2B5EF4-FFF2-40B4-BE49-F238E27FC236}">
                  <a16:creationId xmlns:a16="http://schemas.microsoft.com/office/drawing/2014/main" id="{17EF7B6A-C0ED-213D-26EA-8098EF720166}"/>
                </a:ext>
              </a:extLst>
            </p:cNvPr>
            <p:cNvSpPr txBox="1"/>
            <p:nvPr/>
          </p:nvSpPr>
          <p:spPr>
            <a:xfrm>
              <a:off x="999406" y="6252073"/>
              <a:ext cx="7033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 err="1"/>
                <a:t>Permiso</a:t>
              </a:r>
              <a:endParaRPr lang="en-PR" sz="1200" dirty="0"/>
            </a:p>
          </p:txBody>
        </p:sp>
        <p:sp>
          <p:nvSpPr>
            <p:cNvPr id="260" name="TextBox 259">
              <a:extLst>
                <a:ext uri="{FF2B5EF4-FFF2-40B4-BE49-F238E27FC236}">
                  <a16:creationId xmlns:a16="http://schemas.microsoft.com/office/drawing/2014/main" id="{EDEF9F4B-6B39-CC0D-733A-6FD1271593E4}"/>
                </a:ext>
              </a:extLst>
            </p:cNvPr>
            <p:cNvSpPr txBox="1"/>
            <p:nvPr/>
          </p:nvSpPr>
          <p:spPr>
            <a:xfrm>
              <a:off x="1043997" y="5484489"/>
              <a:ext cx="125428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err="1"/>
                <a:t>Solicitud</a:t>
              </a:r>
              <a:r>
                <a:rPr lang="en-US" sz="1100" dirty="0"/>
                <a:t> DENP</a:t>
              </a:r>
              <a:endParaRPr lang="en-PR" sz="1100" dirty="0"/>
            </a:p>
          </p:txBody>
        </p:sp>
        <p:cxnSp>
          <p:nvCxnSpPr>
            <p:cNvPr id="261" name="Straight Arrow Connector 260">
              <a:extLst>
                <a:ext uri="{FF2B5EF4-FFF2-40B4-BE49-F238E27FC236}">
                  <a16:creationId xmlns:a16="http://schemas.microsoft.com/office/drawing/2014/main" id="{385A12E8-C5BD-5070-1797-293D42788FF4}"/>
                </a:ext>
              </a:extLst>
            </p:cNvPr>
            <p:cNvCxnSpPr>
              <a:cxnSpLocks/>
              <a:stCxn id="255" idx="0"/>
              <a:endCxn id="254" idx="2"/>
            </p:cNvCxnSpPr>
            <p:nvPr/>
          </p:nvCxnSpPr>
          <p:spPr>
            <a:xfrm flipV="1">
              <a:off x="2053282" y="5483298"/>
              <a:ext cx="7526" cy="28750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Arrow Connector 266">
              <a:extLst>
                <a:ext uri="{FF2B5EF4-FFF2-40B4-BE49-F238E27FC236}">
                  <a16:creationId xmlns:a16="http://schemas.microsoft.com/office/drawing/2014/main" id="{46B9A2D3-EF1D-5489-EFBA-356623E8711C}"/>
                </a:ext>
              </a:extLst>
            </p:cNvPr>
            <p:cNvCxnSpPr>
              <a:cxnSpLocks/>
              <a:stCxn id="256" idx="0"/>
              <a:endCxn id="255" idx="2"/>
            </p:cNvCxnSpPr>
            <p:nvPr/>
          </p:nvCxnSpPr>
          <p:spPr>
            <a:xfrm flipV="1">
              <a:off x="2044762" y="6232464"/>
              <a:ext cx="8520" cy="24524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Arrow Connector 269">
              <a:extLst>
                <a:ext uri="{FF2B5EF4-FFF2-40B4-BE49-F238E27FC236}">
                  <a16:creationId xmlns:a16="http://schemas.microsoft.com/office/drawing/2014/main" id="{965E4595-C67E-63B1-7D9F-6B7F0306199C}"/>
                </a:ext>
              </a:extLst>
            </p:cNvPr>
            <p:cNvCxnSpPr>
              <a:cxnSpLocks/>
            </p:cNvCxnSpPr>
            <p:nvPr/>
          </p:nvCxnSpPr>
          <p:spPr>
            <a:xfrm>
              <a:off x="1712534" y="6232464"/>
              <a:ext cx="0" cy="267551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Arrow Connector 274">
              <a:extLst>
                <a:ext uri="{FF2B5EF4-FFF2-40B4-BE49-F238E27FC236}">
                  <a16:creationId xmlns:a16="http://schemas.microsoft.com/office/drawing/2014/main" id="{D2D8A1C8-462A-F5C5-F30F-35F182F8CE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04649" y="6764925"/>
              <a:ext cx="8783047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Arrow Connector 280">
              <a:extLst>
                <a:ext uri="{FF2B5EF4-FFF2-40B4-BE49-F238E27FC236}">
                  <a16:creationId xmlns:a16="http://schemas.microsoft.com/office/drawing/2014/main" id="{25E0DC79-D87D-E99E-1D7E-E9F63CFE20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21254" y="6177963"/>
              <a:ext cx="483250" cy="58696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Arrow Connector 283">
              <a:extLst>
                <a:ext uri="{FF2B5EF4-FFF2-40B4-BE49-F238E27FC236}">
                  <a16:creationId xmlns:a16="http://schemas.microsoft.com/office/drawing/2014/main" id="{353C276B-D51A-3EB2-E7D0-F28202CAB354}"/>
                </a:ext>
              </a:extLst>
            </p:cNvPr>
            <p:cNvCxnSpPr>
              <a:cxnSpLocks/>
              <a:stCxn id="250" idx="1"/>
            </p:cNvCxnSpPr>
            <p:nvPr/>
          </p:nvCxnSpPr>
          <p:spPr>
            <a:xfrm flipH="1" flipV="1">
              <a:off x="2797155" y="6016040"/>
              <a:ext cx="516734" cy="285886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0" name="Arrow: Down 289">
              <a:extLst>
                <a:ext uri="{FF2B5EF4-FFF2-40B4-BE49-F238E27FC236}">
                  <a16:creationId xmlns:a16="http://schemas.microsoft.com/office/drawing/2014/main" id="{9609FEFB-B769-15E5-2DD9-539E1A5492A0}"/>
                </a:ext>
              </a:extLst>
            </p:cNvPr>
            <p:cNvSpPr/>
            <p:nvPr/>
          </p:nvSpPr>
          <p:spPr>
            <a:xfrm rot="3273141">
              <a:off x="2970662" y="5352489"/>
              <a:ext cx="166841" cy="611741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F5832D49-0B28-4230-2556-2CA5FF4E5B9F}"/>
                </a:ext>
              </a:extLst>
            </p:cNvPr>
            <p:cNvSpPr/>
            <p:nvPr/>
          </p:nvSpPr>
          <p:spPr>
            <a:xfrm>
              <a:off x="11947305" y="4036612"/>
              <a:ext cx="61713" cy="223163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303" name="Rectangle 302">
              <a:extLst>
                <a:ext uri="{FF2B5EF4-FFF2-40B4-BE49-F238E27FC236}">
                  <a16:creationId xmlns:a16="http://schemas.microsoft.com/office/drawing/2014/main" id="{56DD833B-09F7-A3D2-117B-E75331DBF417}"/>
                </a:ext>
              </a:extLst>
            </p:cNvPr>
            <p:cNvSpPr/>
            <p:nvPr/>
          </p:nvSpPr>
          <p:spPr>
            <a:xfrm>
              <a:off x="11335215" y="5894690"/>
              <a:ext cx="440667" cy="7273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3A6EAB5F-845A-B74D-A75C-BDC6CCB744BA}"/>
                </a:ext>
              </a:extLst>
            </p:cNvPr>
            <p:cNvCxnSpPr>
              <a:cxnSpLocks/>
            </p:cNvCxnSpPr>
            <p:nvPr/>
          </p:nvCxnSpPr>
          <p:spPr>
            <a:xfrm>
              <a:off x="11258365" y="2984262"/>
              <a:ext cx="517297" cy="0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>
              <a:extLst>
                <a:ext uri="{FF2B5EF4-FFF2-40B4-BE49-F238E27FC236}">
                  <a16:creationId xmlns:a16="http://schemas.microsoft.com/office/drawing/2014/main" id="{ECA997F8-8E71-E28B-CEED-72F86CFAB5C0}"/>
                </a:ext>
              </a:extLst>
            </p:cNvPr>
            <p:cNvCxnSpPr>
              <a:cxnSpLocks/>
              <a:stCxn id="303" idx="1"/>
              <a:endCxn id="303" idx="3"/>
            </p:cNvCxnSpPr>
            <p:nvPr/>
          </p:nvCxnSpPr>
          <p:spPr>
            <a:xfrm>
              <a:off x="11335215" y="5931059"/>
              <a:ext cx="440667" cy="0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" name="Arrow: Down 306">
              <a:extLst>
                <a:ext uri="{FF2B5EF4-FFF2-40B4-BE49-F238E27FC236}">
                  <a16:creationId xmlns:a16="http://schemas.microsoft.com/office/drawing/2014/main" id="{01E376C9-FCEF-8DAE-583A-FEB2E3C7BF0F}"/>
                </a:ext>
              </a:extLst>
            </p:cNvPr>
            <p:cNvSpPr/>
            <p:nvPr/>
          </p:nvSpPr>
          <p:spPr>
            <a:xfrm rot="7483925">
              <a:off x="5259864" y="5603120"/>
              <a:ext cx="145583" cy="806864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cxnSp>
          <p:nvCxnSpPr>
            <p:cNvPr id="309" name="Straight Arrow Connector 308">
              <a:extLst>
                <a:ext uri="{FF2B5EF4-FFF2-40B4-BE49-F238E27FC236}">
                  <a16:creationId xmlns:a16="http://schemas.microsoft.com/office/drawing/2014/main" id="{9037223F-61B8-F000-4302-7F7714D3B3C9}"/>
                </a:ext>
              </a:extLst>
            </p:cNvPr>
            <p:cNvCxnSpPr>
              <a:cxnSpLocks/>
              <a:stCxn id="307" idx="0"/>
            </p:cNvCxnSpPr>
            <p:nvPr/>
          </p:nvCxnSpPr>
          <p:spPr>
            <a:xfrm flipH="1">
              <a:off x="4967974" y="6236404"/>
              <a:ext cx="696232" cy="123318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4" name="Rectangle: Rounded Corners 323">
              <a:extLst>
                <a:ext uri="{FF2B5EF4-FFF2-40B4-BE49-F238E27FC236}">
                  <a16:creationId xmlns:a16="http://schemas.microsoft.com/office/drawing/2014/main" id="{44BDBAC9-D5F8-0EF9-0EB3-ACCEE750DC79}"/>
                </a:ext>
              </a:extLst>
            </p:cNvPr>
            <p:cNvSpPr/>
            <p:nvPr/>
          </p:nvSpPr>
          <p:spPr>
            <a:xfrm>
              <a:off x="104305" y="5475879"/>
              <a:ext cx="903622" cy="355930"/>
            </a:xfrm>
            <a:prstGeom prst="roundRect">
              <a:avLst/>
            </a:prstGeom>
            <a:solidFill>
              <a:schemeClr val="accent6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bg1"/>
                  </a:solidFill>
                </a:rPr>
                <a:t>Bajo</a:t>
              </a:r>
            </a:p>
          </p:txBody>
        </p:sp>
        <p:sp>
          <p:nvSpPr>
            <p:cNvPr id="325" name="Rectangle: Rounded Corners 324">
              <a:extLst>
                <a:ext uri="{FF2B5EF4-FFF2-40B4-BE49-F238E27FC236}">
                  <a16:creationId xmlns:a16="http://schemas.microsoft.com/office/drawing/2014/main" id="{EEAC675D-017C-4878-C803-A5136DCE1AE3}"/>
                </a:ext>
              </a:extLst>
            </p:cNvPr>
            <p:cNvSpPr/>
            <p:nvPr/>
          </p:nvSpPr>
          <p:spPr>
            <a:xfrm>
              <a:off x="104305" y="5879729"/>
              <a:ext cx="895102" cy="355930"/>
            </a:xfrm>
            <a:prstGeom prst="round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Medio</a:t>
              </a:r>
            </a:p>
          </p:txBody>
        </p:sp>
        <p:sp>
          <p:nvSpPr>
            <p:cNvPr id="326" name="Rectangle: Rounded Corners 325">
              <a:extLst>
                <a:ext uri="{FF2B5EF4-FFF2-40B4-BE49-F238E27FC236}">
                  <a16:creationId xmlns:a16="http://schemas.microsoft.com/office/drawing/2014/main" id="{71101D4C-56D2-4450-3BCA-D9101071E0AC}"/>
                </a:ext>
              </a:extLst>
            </p:cNvPr>
            <p:cNvSpPr/>
            <p:nvPr/>
          </p:nvSpPr>
          <p:spPr>
            <a:xfrm>
              <a:off x="84488" y="6278551"/>
              <a:ext cx="972142" cy="503943"/>
            </a:xfrm>
            <a:prstGeom prst="roundRect">
              <a:avLst/>
            </a:prstGeom>
            <a:solidFill>
              <a:srgbClr val="FF0000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100" dirty="0">
                  <a:solidFill>
                    <a:schemeClr val="tx1"/>
                  </a:solidFill>
                </a:rPr>
                <a:t>Alto/ </a:t>
              </a:r>
              <a:r>
                <a:rPr lang="en-CA" sz="1100" dirty="0" err="1">
                  <a:solidFill>
                    <a:schemeClr val="tx1"/>
                  </a:solidFill>
                </a:rPr>
                <a:t>Desconocido</a:t>
              </a:r>
              <a:endParaRPr lang="en-CA" sz="1100" dirty="0">
                <a:solidFill>
                  <a:schemeClr val="tx1"/>
                </a:solidFill>
              </a:endParaRPr>
            </a:p>
          </p:txBody>
        </p:sp>
        <p:sp>
          <p:nvSpPr>
            <p:cNvPr id="327" name="TextBox 326">
              <a:extLst>
                <a:ext uri="{FF2B5EF4-FFF2-40B4-BE49-F238E27FC236}">
                  <a16:creationId xmlns:a16="http://schemas.microsoft.com/office/drawing/2014/main" id="{39A05A62-F13F-82C9-BBE4-13A27B92F663}"/>
                </a:ext>
              </a:extLst>
            </p:cNvPr>
            <p:cNvSpPr txBox="1"/>
            <p:nvPr/>
          </p:nvSpPr>
          <p:spPr>
            <a:xfrm>
              <a:off x="9778" y="5173709"/>
              <a:ext cx="13640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600" b="1" dirty="0"/>
                <a:t>NIVEL RIESGO</a:t>
              </a:r>
            </a:p>
          </p:txBody>
        </p:sp>
        <p:cxnSp>
          <p:nvCxnSpPr>
            <p:cNvPr id="329" name="Straight Arrow Connector 328">
              <a:extLst>
                <a:ext uri="{FF2B5EF4-FFF2-40B4-BE49-F238E27FC236}">
                  <a16:creationId xmlns:a16="http://schemas.microsoft.com/office/drawing/2014/main" id="{57ECF627-A4CB-249F-CA41-E96D3A58A0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5498" y="2546058"/>
              <a:ext cx="14458" cy="42554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Arrow Connector 334">
              <a:extLst>
                <a:ext uri="{FF2B5EF4-FFF2-40B4-BE49-F238E27FC236}">
                  <a16:creationId xmlns:a16="http://schemas.microsoft.com/office/drawing/2014/main" id="{BA231319-47F0-6C1F-9025-CC381786168E}"/>
                </a:ext>
              </a:extLst>
            </p:cNvPr>
            <p:cNvCxnSpPr>
              <a:cxnSpLocks/>
            </p:cNvCxnSpPr>
            <p:nvPr/>
          </p:nvCxnSpPr>
          <p:spPr>
            <a:xfrm>
              <a:off x="305498" y="3621563"/>
              <a:ext cx="0" cy="51349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Arrow Connector 335">
              <a:extLst>
                <a:ext uri="{FF2B5EF4-FFF2-40B4-BE49-F238E27FC236}">
                  <a16:creationId xmlns:a16="http://schemas.microsoft.com/office/drawing/2014/main" id="{73581F09-F755-7BD2-4DB4-DB8F875C6CAC}"/>
                </a:ext>
              </a:extLst>
            </p:cNvPr>
            <p:cNvCxnSpPr>
              <a:cxnSpLocks/>
              <a:stCxn id="7" idx="2"/>
              <a:endCxn id="42" idx="0"/>
            </p:cNvCxnSpPr>
            <p:nvPr/>
          </p:nvCxnSpPr>
          <p:spPr>
            <a:xfrm>
              <a:off x="1887350" y="1599661"/>
              <a:ext cx="9912" cy="310769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Arrow Connector 338">
              <a:extLst>
                <a:ext uri="{FF2B5EF4-FFF2-40B4-BE49-F238E27FC236}">
                  <a16:creationId xmlns:a16="http://schemas.microsoft.com/office/drawing/2014/main" id="{5209C110-3238-C017-36A5-92315EF31C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9948" y="2682114"/>
              <a:ext cx="924221" cy="145552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0" name="Oval 349">
              <a:extLst>
                <a:ext uri="{FF2B5EF4-FFF2-40B4-BE49-F238E27FC236}">
                  <a16:creationId xmlns:a16="http://schemas.microsoft.com/office/drawing/2014/main" id="{C891FC38-5FD2-FA89-938C-5FA1C80AB54E}"/>
                </a:ext>
              </a:extLst>
            </p:cNvPr>
            <p:cNvSpPr/>
            <p:nvPr/>
          </p:nvSpPr>
          <p:spPr>
            <a:xfrm>
              <a:off x="436839" y="1403264"/>
              <a:ext cx="777237" cy="42831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341" name="TextBox 340">
              <a:extLst>
                <a:ext uri="{FF2B5EF4-FFF2-40B4-BE49-F238E27FC236}">
                  <a16:creationId xmlns:a16="http://schemas.microsoft.com/office/drawing/2014/main" id="{9096F60D-6333-0F61-6E98-F9DF7B4D7E37}"/>
                </a:ext>
              </a:extLst>
            </p:cNvPr>
            <p:cNvSpPr txBox="1"/>
            <p:nvPr/>
          </p:nvSpPr>
          <p:spPr>
            <a:xfrm>
              <a:off x="435255" y="1374846"/>
              <a:ext cx="79995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200" dirty="0" err="1"/>
                <a:t>Nombre</a:t>
              </a:r>
              <a:r>
                <a:rPr lang="en-CA" sz="1200" dirty="0"/>
                <a:t> </a:t>
              </a:r>
              <a:r>
                <a:rPr lang="en-CA" sz="1200" dirty="0" err="1"/>
                <a:t>correcto</a:t>
              </a:r>
              <a:endParaRPr lang="en-CA" sz="1200" dirty="0"/>
            </a:p>
          </p:txBody>
        </p:sp>
        <p:cxnSp>
          <p:nvCxnSpPr>
            <p:cNvPr id="347" name="Straight Arrow Connector 346">
              <a:extLst>
                <a:ext uri="{FF2B5EF4-FFF2-40B4-BE49-F238E27FC236}">
                  <a16:creationId xmlns:a16="http://schemas.microsoft.com/office/drawing/2014/main" id="{A3FD15CE-EA84-384C-58B3-39803CBF5B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50440" y="1608681"/>
              <a:ext cx="304456" cy="301749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>
              <a:extLst>
                <a:ext uri="{FF2B5EF4-FFF2-40B4-BE49-F238E27FC236}">
                  <a16:creationId xmlns:a16="http://schemas.microsoft.com/office/drawing/2014/main" id="{2AB22962-1C15-678E-18CD-A8C865728644}"/>
                </a:ext>
              </a:extLst>
            </p:cNvPr>
            <p:cNvCxnSpPr>
              <a:cxnSpLocks/>
              <a:endCxn id="357" idx="2"/>
            </p:cNvCxnSpPr>
            <p:nvPr/>
          </p:nvCxnSpPr>
          <p:spPr>
            <a:xfrm flipH="1">
              <a:off x="11801966" y="3063903"/>
              <a:ext cx="1256" cy="2895952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F282F6D3-7275-694C-0E14-7E404A1CED3A}"/>
                </a:ext>
              </a:extLst>
            </p:cNvPr>
            <p:cNvSpPr/>
            <p:nvPr/>
          </p:nvSpPr>
          <p:spPr>
            <a:xfrm rot="16200000" flipH="1">
              <a:off x="8780876" y="3090797"/>
              <a:ext cx="66587" cy="629064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4F5A4B89-C261-7117-867B-859B4290472A}"/>
                </a:ext>
              </a:extLst>
            </p:cNvPr>
            <p:cNvCxnSpPr>
              <a:cxnSpLocks/>
            </p:cNvCxnSpPr>
            <p:nvPr/>
          </p:nvCxnSpPr>
          <p:spPr>
            <a:xfrm>
              <a:off x="5677208" y="6237419"/>
              <a:ext cx="6290649" cy="0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8DFC743C-CB9C-FE94-8797-06466990FC8C}"/>
                </a:ext>
              </a:extLst>
            </p:cNvPr>
            <p:cNvCxnSpPr>
              <a:cxnSpLocks/>
              <a:endCxn id="291" idx="2"/>
            </p:cNvCxnSpPr>
            <p:nvPr/>
          </p:nvCxnSpPr>
          <p:spPr>
            <a:xfrm>
              <a:off x="11977633" y="4039262"/>
              <a:ext cx="529" cy="2228985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>
              <a:extLst>
                <a:ext uri="{FF2B5EF4-FFF2-40B4-BE49-F238E27FC236}">
                  <a16:creationId xmlns:a16="http://schemas.microsoft.com/office/drawing/2014/main" id="{8AA5EA69-E1D7-98E6-EBDD-E59EC14F74D4}"/>
                </a:ext>
              </a:extLst>
            </p:cNvPr>
            <p:cNvCxnSpPr/>
            <p:nvPr/>
          </p:nvCxnSpPr>
          <p:spPr>
            <a:xfrm>
              <a:off x="11843345" y="4010104"/>
              <a:ext cx="172119" cy="0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3" name="TextBox 372">
              <a:extLst>
                <a:ext uri="{FF2B5EF4-FFF2-40B4-BE49-F238E27FC236}">
                  <a16:creationId xmlns:a16="http://schemas.microsoft.com/office/drawing/2014/main" id="{54F7BD2C-7F4F-4372-F9C5-F9739ADF8050}"/>
                </a:ext>
              </a:extLst>
            </p:cNvPr>
            <p:cNvSpPr txBox="1"/>
            <p:nvPr/>
          </p:nvSpPr>
          <p:spPr>
            <a:xfrm>
              <a:off x="1681405" y="3124325"/>
              <a:ext cx="395619" cy="27699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Si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374" name="TextBox 373">
              <a:extLst>
                <a:ext uri="{FF2B5EF4-FFF2-40B4-BE49-F238E27FC236}">
                  <a16:creationId xmlns:a16="http://schemas.microsoft.com/office/drawing/2014/main" id="{5DCF6418-91E6-F4D6-4530-02C277A375B7}"/>
                </a:ext>
              </a:extLst>
            </p:cNvPr>
            <p:cNvSpPr txBox="1"/>
            <p:nvPr/>
          </p:nvSpPr>
          <p:spPr>
            <a:xfrm>
              <a:off x="341825" y="3668849"/>
              <a:ext cx="395619" cy="27699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Si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160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CB5EF60B-0F7E-AC2F-D2EA-F1FB7D2F57D9}"/>
              </a:ext>
            </a:extLst>
          </p:cNvPr>
          <p:cNvGrpSpPr/>
          <p:nvPr/>
        </p:nvGrpSpPr>
        <p:grpSpPr>
          <a:xfrm>
            <a:off x="-12682" y="-14203"/>
            <a:ext cx="12118156" cy="6435775"/>
            <a:chOff x="-12682" y="-14203"/>
            <a:chExt cx="12118156" cy="6435775"/>
          </a:xfrm>
        </p:grpSpPr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433AC945-4592-7013-2E46-2D8E32FF3A0A}"/>
                </a:ext>
              </a:extLst>
            </p:cNvPr>
            <p:cNvCxnSpPr/>
            <p:nvPr/>
          </p:nvCxnSpPr>
          <p:spPr>
            <a:xfrm>
              <a:off x="1121167" y="695376"/>
              <a:ext cx="418585" cy="27528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D2719C3C-D024-2CB0-886D-5D8DF3C3EDBB}"/>
                </a:ext>
              </a:extLst>
            </p:cNvPr>
            <p:cNvCxnSpPr/>
            <p:nvPr/>
          </p:nvCxnSpPr>
          <p:spPr>
            <a:xfrm>
              <a:off x="2780066" y="1376145"/>
              <a:ext cx="418585" cy="27528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7520156-1199-2F55-A52E-6DE20D9A6D9F}"/>
                </a:ext>
              </a:extLst>
            </p:cNvPr>
            <p:cNvSpPr txBox="1"/>
            <p:nvPr/>
          </p:nvSpPr>
          <p:spPr>
            <a:xfrm>
              <a:off x="2831467" y="902173"/>
              <a:ext cx="296425" cy="276999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Si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6D4C8B62-CC24-8B0C-FC25-2C50635F43C7}"/>
                </a:ext>
              </a:extLst>
            </p:cNvPr>
            <p:cNvGrpSpPr/>
            <p:nvPr/>
          </p:nvGrpSpPr>
          <p:grpSpPr>
            <a:xfrm>
              <a:off x="3541062" y="50568"/>
              <a:ext cx="1156011" cy="1051043"/>
              <a:chOff x="375424" y="2283624"/>
              <a:chExt cx="1025913" cy="842149"/>
            </a:xfrm>
          </p:grpSpPr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id="{BA6EA8DF-0757-B2EE-4098-E39DAC769A54}"/>
                  </a:ext>
                </a:extLst>
              </p:cNvPr>
              <p:cNvSpPr/>
              <p:nvPr/>
            </p:nvSpPr>
            <p:spPr>
              <a:xfrm>
                <a:off x="375424" y="2283624"/>
                <a:ext cx="1025913" cy="669074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124" name="TextBox 123">
                <a:extLst>
                  <a:ext uri="{FF2B5EF4-FFF2-40B4-BE49-F238E27FC236}">
                    <a16:creationId xmlns:a16="http://schemas.microsoft.com/office/drawing/2014/main" id="{FFF0C3A0-C3DD-F979-1809-711323946C5E}"/>
                  </a:ext>
                </a:extLst>
              </p:cNvPr>
              <p:cNvSpPr txBox="1"/>
              <p:nvPr/>
            </p:nvSpPr>
            <p:spPr>
              <a:xfrm>
                <a:off x="375424" y="2294776"/>
                <a:ext cx="1025913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3. No es formal, sin </a:t>
                </a:r>
                <a:r>
                  <a:rPr kumimoji="0" lang="en-US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capacidad</a:t>
                </a: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no se </a:t>
                </a:r>
                <a:r>
                  <a:rPr kumimoji="0" lang="en-US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obedece</a:t>
                </a: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E3FA24E0-77F9-09FD-A1C8-81B28791BB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31753" y="841960"/>
              <a:ext cx="266408" cy="53428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4" name="Group 233">
              <a:extLst>
                <a:ext uri="{FF2B5EF4-FFF2-40B4-BE49-F238E27FC236}">
                  <a16:creationId xmlns:a16="http://schemas.microsoft.com/office/drawing/2014/main" id="{0169DF05-0490-09C7-E693-F9B5B67033AC}"/>
                </a:ext>
              </a:extLst>
            </p:cNvPr>
            <p:cNvGrpSpPr/>
            <p:nvPr/>
          </p:nvGrpSpPr>
          <p:grpSpPr>
            <a:xfrm>
              <a:off x="10162027" y="119417"/>
              <a:ext cx="1472254" cy="1229029"/>
              <a:chOff x="10162027" y="119418"/>
              <a:chExt cx="1472254" cy="1077218"/>
            </a:xfrm>
          </p:grpSpPr>
          <p:sp>
            <p:nvSpPr>
              <p:cNvPr id="195" name="Rectangle: Rounded Corners 194">
                <a:extLst>
                  <a:ext uri="{FF2B5EF4-FFF2-40B4-BE49-F238E27FC236}">
                    <a16:creationId xmlns:a16="http://schemas.microsoft.com/office/drawing/2014/main" id="{53103CFD-C61B-9D98-9AD5-2AA46AD3C1AC}"/>
                  </a:ext>
                </a:extLst>
              </p:cNvPr>
              <p:cNvSpPr/>
              <p:nvPr/>
            </p:nvSpPr>
            <p:spPr>
              <a:xfrm>
                <a:off x="10193289" y="159346"/>
                <a:ext cx="1440992" cy="911657"/>
              </a:xfrm>
              <a:prstGeom prst="roundRect">
                <a:avLst/>
              </a:prstGeom>
              <a:solidFill>
                <a:srgbClr val="FF0000"/>
              </a:solidFill>
              <a:ln w="285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9EA14883-367E-CA48-38ED-BA13D4CE7D89}"/>
                  </a:ext>
                </a:extLst>
              </p:cNvPr>
              <p:cNvSpPr txBox="1"/>
              <p:nvPr/>
            </p:nvSpPr>
            <p:spPr>
              <a:xfrm>
                <a:off x="10162027" y="119418"/>
                <a:ext cx="1472254" cy="107721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10. </a:t>
                </a:r>
                <a:r>
                  <a:rPr kumimoji="0" lang="en-CA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DENP no </a:t>
                </a:r>
                <a:r>
                  <a:rPr kumimoji="0" lang="en-CA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satisfecho</a:t>
                </a:r>
                <a:endParaRPr kumimoji="0" lang="en-CA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(</a:t>
                </a:r>
                <a:r>
                  <a:rPr kumimoji="0" lang="en-CA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negativo</a:t>
                </a:r>
                <a:r>
                  <a:rPr kumimoji="0" lang="en-CA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:r>
                  <a:rPr kumimoji="0" lang="en-CA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serias</a:t>
                </a:r>
                <a:r>
                  <a:rPr kumimoji="0" lang="en-CA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en-CA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deficiencias</a:t>
                </a:r>
                <a:r>
                  <a:rPr kumimoji="0" lang="en-CA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CA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FIN</a:t>
                </a:r>
              </a:p>
            </p:txBody>
          </p:sp>
        </p:grpSp>
        <p:cxnSp>
          <p:nvCxnSpPr>
            <p:cNvPr id="214" name="Straight Arrow Connector 213">
              <a:extLst>
                <a:ext uri="{FF2B5EF4-FFF2-40B4-BE49-F238E27FC236}">
                  <a16:creationId xmlns:a16="http://schemas.microsoft.com/office/drawing/2014/main" id="{ED44772C-B21E-306B-F0DF-C66DBAE10488}"/>
                </a:ext>
              </a:extLst>
            </p:cNvPr>
            <p:cNvCxnSpPr>
              <a:cxnSpLocks/>
            </p:cNvCxnSpPr>
            <p:nvPr/>
          </p:nvCxnSpPr>
          <p:spPr>
            <a:xfrm>
              <a:off x="4478716" y="405231"/>
              <a:ext cx="5714573" cy="41712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Arrow Connector 234">
              <a:extLst>
                <a:ext uri="{FF2B5EF4-FFF2-40B4-BE49-F238E27FC236}">
                  <a16:creationId xmlns:a16="http://schemas.microsoft.com/office/drawing/2014/main" id="{9A12E592-5E05-E4E1-5FFB-93856D7768A7}"/>
                </a:ext>
              </a:extLst>
            </p:cNvPr>
            <p:cNvCxnSpPr>
              <a:cxnSpLocks/>
            </p:cNvCxnSpPr>
            <p:nvPr/>
          </p:nvCxnSpPr>
          <p:spPr>
            <a:xfrm>
              <a:off x="12087696" y="531159"/>
              <a:ext cx="0" cy="5862622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>
              <a:extLst>
                <a:ext uri="{FF2B5EF4-FFF2-40B4-BE49-F238E27FC236}">
                  <a16:creationId xmlns:a16="http://schemas.microsoft.com/office/drawing/2014/main" id="{D97C3F03-58DC-1E88-DA97-1BA1FDB76C85}"/>
                </a:ext>
              </a:extLst>
            </p:cNvPr>
            <p:cNvCxnSpPr>
              <a:cxnSpLocks/>
            </p:cNvCxnSpPr>
            <p:nvPr/>
          </p:nvCxnSpPr>
          <p:spPr>
            <a:xfrm>
              <a:off x="11653607" y="531159"/>
              <a:ext cx="451867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AA941E3E-C34E-BCB9-3501-F57A0DDFC66C}"/>
                </a:ext>
              </a:extLst>
            </p:cNvPr>
            <p:cNvSpPr txBox="1"/>
            <p:nvPr/>
          </p:nvSpPr>
          <p:spPr>
            <a:xfrm>
              <a:off x="2070250" y="5882932"/>
              <a:ext cx="9414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Application</a:t>
              </a:r>
              <a:endParaRPr lang="en-PR" sz="1200" dirty="0"/>
            </a:p>
          </p:txBody>
        </p:sp>
        <p:cxnSp>
          <p:nvCxnSpPr>
            <p:cNvPr id="275" name="Straight Arrow Connector 274">
              <a:extLst>
                <a:ext uri="{FF2B5EF4-FFF2-40B4-BE49-F238E27FC236}">
                  <a16:creationId xmlns:a16="http://schemas.microsoft.com/office/drawing/2014/main" id="{D2D8A1C8-462A-F5C5-F30F-35F182F8CE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22427" y="6393781"/>
              <a:ext cx="8783047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Straight Arrow Connector 280">
              <a:extLst>
                <a:ext uri="{FF2B5EF4-FFF2-40B4-BE49-F238E27FC236}">
                  <a16:creationId xmlns:a16="http://schemas.microsoft.com/office/drawing/2014/main" id="{25E0DC79-D87D-E99E-1D7E-E9F63CFE20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35945" y="5809782"/>
              <a:ext cx="507980" cy="583999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9" name="Group 238">
              <a:extLst>
                <a:ext uri="{FF2B5EF4-FFF2-40B4-BE49-F238E27FC236}">
                  <a16:creationId xmlns:a16="http://schemas.microsoft.com/office/drawing/2014/main" id="{98B540A5-00E2-5028-BDE6-99EAC23FE65A}"/>
                </a:ext>
              </a:extLst>
            </p:cNvPr>
            <p:cNvGrpSpPr/>
            <p:nvPr/>
          </p:nvGrpSpPr>
          <p:grpSpPr>
            <a:xfrm>
              <a:off x="4483274" y="3659617"/>
              <a:ext cx="1057874" cy="980909"/>
              <a:chOff x="3514579" y="3141931"/>
              <a:chExt cx="1057874" cy="980909"/>
            </a:xfrm>
          </p:grpSpPr>
          <p:sp>
            <p:nvSpPr>
              <p:cNvPr id="240" name="Rectangle: Rounded Corners 239">
                <a:extLst>
                  <a:ext uri="{FF2B5EF4-FFF2-40B4-BE49-F238E27FC236}">
                    <a16:creationId xmlns:a16="http://schemas.microsoft.com/office/drawing/2014/main" id="{00D97A62-FCD6-8ED2-0E44-157E66C6A398}"/>
                  </a:ext>
                </a:extLst>
              </p:cNvPr>
              <p:cNvSpPr/>
              <p:nvPr/>
            </p:nvSpPr>
            <p:spPr>
              <a:xfrm>
                <a:off x="3514579" y="3141931"/>
                <a:ext cx="1025913" cy="980909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241" name="TextBox 240">
                <a:extLst>
                  <a:ext uri="{FF2B5EF4-FFF2-40B4-BE49-F238E27FC236}">
                    <a16:creationId xmlns:a16="http://schemas.microsoft.com/office/drawing/2014/main" id="{D7E2EB90-754E-1097-C14E-8F126E1A936E}"/>
                  </a:ext>
                </a:extLst>
              </p:cNvPr>
              <p:cNvSpPr txBox="1"/>
              <p:nvPr/>
            </p:nvSpPr>
            <p:spPr>
              <a:xfrm>
                <a:off x="3514579" y="3158281"/>
                <a:ext cx="1057874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4. </a:t>
                </a:r>
                <a:r>
                  <a:rPr lang="en-US" sz="1200" dirty="0" err="1"/>
                  <a:t>Preocupación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pero</a:t>
                </a:r>
                <a:r>
                  <a:rPr lang="en-US" sz="1200" dirty="0"/>
                  <a:t> no </a:t>
                </a:r>
                <a:r>
                  <a:rPr lang="en-US" sz="1200" dirty="0" err="1"/>
                  <a:t>amenaza</a:t>
                </a:r>
                <a:endParaRPr lang="en-US" sz="1200" dirty="0"/>
              </a:p>
            </p:txBody>
          </p:sp>
        </p:grpSp>
        <p:sp>
          <p:nvSpPr>
            <p:cNvPr id="243" name="Arrow: Down 242">
              <a:extLst>
                <a:ext uri="{FF2B5EF4-FFF2-40B4-BE49-F238E27FC236}">
                  <a16:creationId xmlns:a16="http://schemas.microsoft.com/office/drawing/2014/main" id="{1CA8ECA6-E36C-530E-7EC5-B96B5A8B1EBB}"/>
                </a:ext>
              </a:extLst>
            </p:cNvPr>
            <p:cNvSpPr/>
            <p:nvPr/>
          </p:nvSpPr>
          <p:spPr>
            <a:xfrm>
              <a:off x="4942658" y="2780746"/>
              <a:ext cx="139106" cy="825052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cxnSp>
          <p:nvCxnSpPr>
            <p:cNvPr id="244" name="Straight Arrow Connector 243">
              <a:extLst>
                <a:ext uri="{FF2B5EF4-FFF2-40B4-BE49-F238E27FC236}">
                  <a16:creationId xmlns:a16="http://schemas.microsoft.com/office/drawing/2014/main" id="{A69F7D0B-F07E-42B8-253E-EEF0657307F4}"/>
                </a:ext>
              </a:extLst>
            </p:cNvPr>
            <p:cNvCxnSpPr/>
            <p:nvPr/>
          </p:nvCxnSpPr>
          <p:spPr>
            <a:xfrm>
              <a:off x="4123163" y="2295226"/>
              <a:ext cx="418585" cy="275282"/>
            </a:xfrm>
            <a:prstGeom prst="straightConnector1">
              <a:avLst/>
            </a:prstGeom>
            <a:ln w="571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38B2395-384B-6A56-2C58-2AE8E17034B2}"/>
                </a:ext>
              </a:extLst>
            </p:cNvPr>
            <p:cNvGrpSpPr/>
            <p:nvPr/>
          </p:nvGrpSpPr>
          <p:grpSpPr>
            <a:xfrm>
              <a:off x="81081" y="338577"/>
              <a:ext cx="1025913" cy="669074"/>
              <a:chOff x="1471961" y="2354249"/>
              <a:chExt cx="1260088" cy="669074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9F03D00-DF6B-2282-4D4F-BBA92C5D282F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1. </a:t>
                </a:r>
                <a:r>
                  <a:rPr lang="en-US" sz="1200" dirty="0" err="1"/>
                  <a:t>Identificación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especie</a:t>
                </a:r>
                <a:endParaRPr lang="en-US" sz="1200" dirty="0"/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B2CF906E-F01D-05F7-81AB-C959269B57FF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1F0A834-A8AD-1D67-79C4-7D1B690DBD3C}"/>
                </a:ext>
              </a:extLst>
            </p:cNvPr>
            <p:cNvGrpSpPr/>
            <p:nvPr/>
          </p:nvGrpSpPr>
          <p:grpSpPr>
            <a:xfrm>
              <a:off x="1552516" y="732897"/>
              <a:ext cx="1266067" cy="710740"/>
              <a:chOff x="1485133" y="2405718"/>
              <a:chExt cx="1306483" cy="710740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4BCAA2-793D-DA58-C07E-29496FDF3DC9}"/>
                  </a:ext>
                </a:extLst>
              </p:cNvPr>
              <p:cNvSpPr txBox="1"/>
              <p:nvPr/>
            </p:nvSpPr>
            <p:spPr>
              <a:xfrm>
                <a:off x="1531528" y="2405718"/>
                <a:ext cx="1260088" cy="61555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2</a:t>
                </a:r>
                <a:r>
                  <a:rPr lang="en-US" sz="1100" dirty="0"/>
                  <a:t>. </a:t>
                </a:r>
                <a:r>
                  <a:rPr lang="en-US" sz="1100" dirty="0" err="1"/>
                  <a:t>Capturado</a:t>
                </a:r>
                <a:r>
                  <a:rPr lang="en-US" sz="1100" dirty="0"/>
                  <a:t> </a:t>
                </a:r>
                <a:r>
                  <a:rPr lang="en-US" sz="1100" dirty="0" err="1"/>
                  <a:t>aguas</a:t>
                </a:r>
                <a:r>
                  <a:rPr lang="en-US" sz="1100" dirty="0"/>
                  <a:t> </a:t>
                </a:r>
                <a:r>
                  <a:rPr lang="en-US" sz="1100" dirty="0" err="1"/>
                  <a:t>nacionales</a:t>
                </a:r>
                <a:r>
                  <a:rPr lang="en-US" sz="1100" dirty="0"/>
                  <a:t>? (</a:t>
                </a:r>
                <a:r>
                  <a:rPr lang="en-US" sz="1100" dirty="0" err="1"/>
                  <a:t>silvestre</a:t>
                </a:r>
                <a:r>
                  <a:rPr lang="en-US" sz="1100" dirty="0"/>
                  <a:t>)</a:t>
                </a:r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52F92490-034D-0045-60E8-A5DE25A4976C}"/>
                  </a:ext>
                </a:extLst>
              </p:cNvPr>
              <p:cNvSpPr/>
              <p:nvPr/>
            </p:nvSpPr>
            <p:spPr>
              <a:xfrm>
                <a:off x="1485133" y="2447384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 sz="110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980BC7E2-D21D-82DB-8A50-190AEC7C791E}"/>
                </a:ext>
              </a:extLst>
            </p:cNvPr>
            <p:cNvGrpSpPr/>
            <p:nvPr/>
          </p:nvGrpSpPr>
          <p:grpSpPr>
            <a:xfrm>
              <a:off x="3129364" y="1704538"/>
              <a:ext cx="993799" cy="669074"/>
              <a:chOff x="1441088" y="2354249"/>
              <a:chExt cx="1377192" cy="669074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A698A12-A711-E703-C663-E042B3DFE7D7}"/>
                  </a:ext>
                </a:extLst>
              </p:cNvPr>
              <p:cNvSpPr txBox="1"/>
              <p:nvPr/>
            </p:nvSpPr>
            <p:spPr>
              <a:xfrm>
                <a:off x="1441088" y="2357142"/>
                <a:ext cx="1377192" cy="61555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</a:t>
                </a:r>
                <a:r>
                  <a:rPr lang="en-US" sz="1100" dirty="0"/>
                  <a:t>. </a:t>
                </a:r>
                <a:r>
                  <a:rPr lang="en-US" sz="1100" dirty="0" err="1"/>
                  <a:t>Autoridad</a:t>
                </a:r>
                <a:r>
                  <a:rPr lang="en-US" sz="1100" dirty="0"/>
                  <a:t> </a:t>
                </a:r>
                <a:r>
                  <a:rPr lang="en-US" sz="1100" dirty="0" err="1"/>
                  <a:t>Científica</a:t>
                </a:r>
                <a:r>
                  <a:rPr lang="en-US" sz="1100" dirty="0"/>
                  <a:t> CITES</a:t>
                </a:r>
              </a:p>
            </p:txBody>
          </p: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57BFE6D1-F931-EF85-AA7A-2A1FDD92EC42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17EE1C7-12A1-1147-CFCF-25C8AE3E47E6}"/>
                </a:ext>
              </a:extLst>
            </p:cNvPr>
            <p:cNvGrpSpPr/>
            <p:nvPr/>
          </p:nvGrpSpPr>
          <p:grpSpPr>
            <a:xfrm>
              <a:off x="4541749" y="2450038"/>
              <a:ext cx="1141074" cy="669074"/>
              <a:chOff x="2612308" y="1670992"/>
              <a:chExt cx="1260088" cy="669074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2405ABC-796C-211E-20F0-E3BEDA4B0430}"/>
                  </a:ext>
                </a:extLst>
              </p:cNvPr>
              <p:cNvSpPr txBox="1"/>
              <p:nvPr/>
            </p:nvSpPr>
            <p:spPr>
              <a:xfrm>
                <a:off x="2612308" y="1715472"/>
                <a:ext cx="1260088" cy="61555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4. </a:t>
                </a:r>
                <a:r>
                  <a:rPr lang="en-US" sz="1100" dirty="0" err="1"/>
                  <a:t>Evaluación</a:t>
                </a:r>
                <a:r>
                  <a:rPr lang="en-US" sz="1100" dirty="0"/>
                  <a:t> </a:t>
                </a:r>
                <a:r>
                  <a:rPr lang="en-US" sz="1100" dirty="0" err="1"/>
                  <a:t>preocupaciones</a:t>
                </a:r>
                <a:r>
                  <a:rPr lang="en-US" sz="1100" dirty="0"/>
                  <a:t> </a:t>
                </a:r>
                <a:r>
                  <a:rPr lang="en-US" sz="1100" dirty="0" err="1"/>
                  <a:t>conservación</a:t>
                </a:r>
                <a:endParaRPr lang="en-US" sz="1100" dirty="0"/>
              </a:p>
            </p:txBody>
          </p:sp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86B3493A-B5D0-9220-934A-B9A4A3458AB0}"/>
                  </a:ext>
                </a:extLst>
              </p:cNvPr>
              <p:cNvSpPr/>
              <p:nvPr/>
            </p:nvSpPr>
            <p:spPr>
              <a:xfrm>
                <a:off x="2612308" y="1670992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74E38C4-CFD3-00C3-D2F5-F6F4CF8AABBB}"/>
                </a:ext>
              </a:extLst>
            </p:cNvPr>
            <p:cNvSpPr txBox="1"/>
            <p:nvPr/>
          </p:nvSpPr>
          <p:spPr>
            <a:xfrm>
              <a:off x="-12682" y="-14203"/>
              <a:ext cx="11560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INICIO</a:t>
              </a:r>
              <a:endParaRPr lang="en-PR" sz="1600" b="1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B0B61BB-09D6-FD8F-59CA-9DF8CA4722C6}"/>
                </a:ext>
              </a:extLst>
            </p:cNvPr>
            <p:cNvSpPr txBox="1"/>
            <p:nvPr/>
          </p:nvSpPr>
          <p:spPr>
            <a:xfrm>
              <a:off x="1231996" y="330285"/>
              <a:ext cx="1226787" cy="276999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solidFill>
                    <a:schemeClr val="bg1"/>
                  </a:solidFill>
                </a:rPr>
                <a:t>Especie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correcta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C23DCBBD-FB83-0F3A-782C-FB8C281E4BDB}"/>
                </a:ext>
              </a:extLst>
            </p:cNvPr>
            <p:cNvSpPr txBox="1"/>
            <p:nvPr/>
          </p:nvSpPr>
          <p:spPr>
            <a:xfrm>
              <a:off x="1394945" y="4660711"/>
              <a:ext cx="1465292" cy="46166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/>
                <a:t>Autoridad</a:t>
              </a:r>
              <a:r>
                <a:rPr lang="en-US" sz="1200" dirty="0"/>
                <a:t> </a:t>
              </a:r>
              <a:r>
                <a:rPr lang="en-US" sz="1200" dirty="0" err="1"/>
                <a:t>Científica</a:t>
              </a:r>
              <a:r>
                <a:rPr lang="en-US" sz="1200" dirty="0"/>
                <a:t> CITES</a:t>
              </a:r>
              <a:endParaRPr lang="en-PR" sz="1200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8FA45A5-DA51-5235-89B6-35019AAD00E7}"/>
                </a:ext>
              </a:extLst>
            </p:cNvPr>
            <p:cNvSpPr txBox="1"/>
            <p:nvPr/>
          </p:nvSpPr>
          <p:spPr>
            <a:xfrm>
              <a:off x="1387419" y="5409877"/>
              <a:ext cx="1465292" cy="46166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/>
                <a:t>Autoridad</a:t>
              </a:r>
              <a:r>
                <a:rPr lang="en-US" sz="1200" dirty="0"/>
                <a:t> </a:t>
              </a:r>
              <a:r>
                <a:rPr lang="en-US" sz="1200" dirty="0" err="1"/>
                <a:t>Administrativa</a:t>
              </a:r>
              <a:r>
                <a:rPr lang="en-US" sz="1200" dirty="0"/>
                <a:t> CITES</a:t>
              </a:r>
              <a:endParaRPr lang="en-PR" sz="12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F89217B-F1E7-072E-3F09-98C020EE3D11}"/>
                </a:ext>
              </a:extLst>
            </p:cNvPr>
            <p:cNvSpPr txBox="1"/>
            <p:nvPr/>
          </p:nvSpPr>
          <p:spPr>
            <a:xfrm>
              <a:off x="1378899" y="6116782"/>
              <a:ext cx="1465292" cy="276999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solidFill>
                    <a:schemeClr val="bg1"/>
                  </a:solidFill>
                </a:rPr>
                <a:t>Exportador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40E7E5-273B-165B-4D6A-0A6CD4AC7E90}"/>
                </a:ext>
              </a:extLst>
            </p:cNvPr>
            <p:cNvSpPr txBox="1"/>
            <p:nvPr/>
          </p:nvSpPr>
          <p:spPr>
            <a:xfrm>
              <a:off x="1356491" y="4442445"/>
              <a:ext cx="15417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VAYA AL INICIO</a:t>
              </a:r>
              <a:endParaRPr lang="en-PR" sz="1200" b="1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A553055-15F1-B2A4-DF2D-0187055FD9BD}"/>
                </a:ext>
              </a:extLst>
            </p:cNvPr>
            <p:cNvSpPr txBox="1"/>
            <p:nvPr/>
          </p:nvSpPr>
          <p:spPr>
            <a:xfrm>
              <a:off x="1066189" y="5891151"/>
              <a:ext cx="7033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 err="1"/>
                <a:t>Permiso</a:t>
              </a:r>
              <a:endParaRPr lang="en-PR" sz="12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29E2C2B-5363-8B4F-D2F2-81E6CE12A0C4}"/>
                </a:ext>
              </a:extLst>
            </p:cNvPr>
            <p:cNvSpPr txBox="1"/>
            <p:nvPr/>
          </p:nvSpPr>
          <p:spPr>
            <a:xfrm>
              <a:off x="1110780" y="5123567"/>
              <a:ext cx="125428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err="1"/>
                <a:t>Solicitud</a:t>
              </a:r>
              <a:r>
                <a:rPr lang="en-US" sz="1100" dirty="0"/>
                <a:t> DENP</a:t>
              </a:r>
              <a:endParaRPr lang="en-PR" sz="1100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79ECEF51-D0E3-4C7A-883A-47BB4C61C6C2}"/>
                </a:ext>
              </a:extLst>
            </p:cNvPr>
            <p:cNvCxnSpPr>
              <a:cxnSpLocks/>
              <a:stCxn id="30" idx="0"/>
              <a:endCxn id="29" idx="2"/>
            </p:cNvCxnSpPr>
            <p:nvPr/>
          </p:nvCxnSpPr>
          <p:spPr>
            <a:xfrm flipV="1">
              <a:off x="2120065" y="5122376"/>
              <a:ext cx="7526" cy="28750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8EA39CAB-081C-DE9E-7C92-4204A701E3E5}"/>
                </a:ext>
              </a:extLst>
            </p:cNvPr>
            <p:cNvCxnSpPr>
              <a:cxnSpLocks/>
              <a:stCxn id="31" idx="0"/>
              <a:endCxn id="30" idx="2"/>
            </p:cNvCxnSpPr>
            <p:nvPr/>
          </p:nvCxnSpPr>
          <p:spPr>
            <a:xfrm flipV="1">
              <a:off x="2111545" y="5871542"/>
              <a:ext cx="8520" cy="24524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ECB1248-0A95-FC70-2F67-BE933CBA3093}"/>
                </a:ext>
              </a:extLst>
            </p:cNvPr>
            <p:cNvCxnSpPr>
              <a:cxnSpLocks/>
            </p:cNvCxnSpPr>
            <p:nvPr/>
          </p:nvCxnSpPr>
          <p:spPr>
            <a:xfrm>
              <a:off x="1779317" y="5871542"/>
              <a:ext cx="0" cy="267551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CA021747-3A76-7A11-E45F-3A1A6AE2520B}"/>
                </a:ext>
              </a:extLst>
            </p:cNvPr>
            <p:cNvSpPr/>
            <p:nvPr/>
          </p:nvSpPr>
          <p:spPr>
            <a:xfrm>
              <a:off x="171088" y="5114957"/>
              <a:ext cx="903622" cy="355930"/>
            </a:xfrm>
            <a:prstGeom prst="roundRect">
              <a:avLst/>
            </a:prstGeom>
            <a:solidFill>
              <a:schemeClr val="accent6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bg1"/>
                  </a:solidFill>
                </a:rPr>
                <a:t>Bajo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AD9B2AA4-9B0B-E4B3-9601-A01380C6E731}"/>
                </a:ext>
              </a:extLst>
            </p:cNvPr>
            <p:cNvSpPr/>
            <p:nvPr/>
          </p:nvSpPr>
          <p:spPr>
            <a:xfrm>
              <a:off x="171088" y="5518807"/>
              <a:ext cx="895102" cy="355930"/>
            </a:xfrm>
            <a:prstGeom prst="round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Medio</a:t>
              </a: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C5603352-3A21-469D-8CFF-7261D7704075}"/>
                </a:ext>
              </a:extLst>
            </p:cNvPr>
            <p:cNvSpPr/>
            <p:nvPr/>
          </p:nvSpPr>
          <p:spPr>
            <a:xfrm>
              <a:off x="151271" y="5917629"/>
              <a:ext cx="972142" cy="503943"/>
            </a:xfrm>
            <a:prstGeom prst="roundRect">
              <a:avLst/>
            </a:prstGeom>
            <a:solidFill>
              <a:srgbClr val="FF0000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100" dirty="0">
                  <a:solidFill>
                    <a:schemeClr val="tx1"/>
                  </a:solidFill>
                </a:rPr>
                <a:t>Alto/ </a:t>
              </a:r>
              <a:r>
                <a:rPr lang="en-CA" sz="1100" dirty="0" err="1">
                  <a:solidFill>
                    <a:schemeClr val="tx1"/>
                  </a:solidFill>
                </a:rPr>
                <a:t>Desconocido</a:t>
              </a:r>
              <a:endParaRPr lang="en-CA" sz="1100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F5F9360-DDCC-B16F-02E8-CA3CA121F00C}"/>
                </a:ext>
              </a:extLst>
            </p:cNvPr>
            <p:cNvSpPr txBox="1"/>
            <p:nvPr/>
          </p:nvSpPr>
          <p:spPr>
            <a:xfrm>
              <a:off x="76561" y="4812787"/>
              <a:ext cx="13640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600" b="1" dirty="0"/>
                <a:t>NIVEL RIESGO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702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id="{5BFC5A2E-3D7C-EB3D-5988-7C44FDB896E3}"/>
              </a:ext>
            </a:extLst>
          </p:cNvPr>
          <p:cNvGrpSpPr/>
          <p:nvPr/>
        </p:nvGrpSpPr>
        <p:grpSpPr>
          <a:xfrm>
            <a:off x="9778" y="90100"/>
            <a:ext cx="12005686" cy="6692394"/>
            <a:chOff x="9778" y="90100"/>
            <a:chExt cx="12005686" cy="6692394"/>
          </a:xfrm>
        </p:grpSpPr>
        <p:sp>
          <p:nvSpPr>
            <p:cNvPr id="299" name="Rectangle 298">
              <a:extLst>
                <a:ext uri="{FF2B5EF4-FFF2-40B4-BE49-F238E27FC236}">
                  <a16:creationId xmlns:a16="http://schemas.microsoft.com/office/drawing/2014/main" id="{B5168D85-8F5D-4E66-A59B-78E15602AEBB}"/>
                </a:ext>
              </a:extLst>
            </p:cNvPr>
            <p:cNvSpPr/>
            <p:nvPr/>
          </p:nvSpPr>
          <p:spPr>
            <a:xfrm>
              <a:off x="11250415" y="2952699"/>
              <a:ext cx="517297" cy="631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357" name="Rectangle 356">
              <a:extLst>
                <a:ext uri="{FF2B5EF4-FFF2-40B4-BE49-F238E27FC236}">
                  <a16:creationId xmlns:a16="http://schemas.microsoft.com/office/drawing/2014/main" id="{4381AB8C-B7B4-CE13-67BD-A5CA39698B2E}"/>
                </a:ext>
              </a:extLst>
            </p:cNvPr>
            <p:cNvSpPr/>
            <p:nvPr/>
          </p:nvSpPr>
          <p:spPr>
            <a:xfrm>
              <a:off x="11767160" y="2952699"/>
              <a:ext cx="69611" cy="300715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8A076D3-677A-38A8-4A52-F0877FBDBE76}"/>
                </a:ext>
              </a:extLst>
            </p:cNvPr>
            <p:cNvGrpSpPr/>
            <p:nvPr/>
          </p:nvGrpSpPr>
          <p:grpSpPr>
            <a:xfrm>
              <a:off x="124527" y="442880"/>
              <a:ext cx="1025913" cy="669074"/>
              <a:chOff x="1471961" y="2354249"/>
              <a:chExt cx="1260088" cy="669074"/>
            </a:xfrm>
          </p:grpSpPr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D1E59FF-6B7C-8802-275C-C482D0151FCC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1. </a:t>
                </a:r>
                <a:r>
                  <a:rPr lang="en-US" sz="1200" dirty="0" err="1"/>
                  <a:t>Identificación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especie</a:t>
                </a:r>
                <a:endParaRPr lang="en-US" sz="1200" dirty="0"/>
              </a:p>
            </p:txBody>
          </p:sp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2B023025-E819-B158-D84B-834B7A655948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71D8CA8-7E0F-2B01-9964-5ED7FB121EB1}"/>
                </a:ext>
              </a:extLst>
            </p:cNvPr>
            <p:cNvGrpSpPr/>
            <p:nvPr/>
          </p:nvGrpSpPr>
          <p:grpSpPr>
            <a:xfrm>
              <a:off x="1161385" y="930587"/>
              <a:ext cx="1356009" cy="872926"/>
              <a:chOff x="1471961" y="2354249"/>
              <a:chExt cx="1260088" cy="872926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E42ACF8-9C54-FF60-B287-E281132BA99A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86177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2</a:t>
                </a:r>
                <a:r>
                  <a:rPr lang="en-US" sz="1200" dirty="0"/>
                  <a:t>. </a:t>
                </a:r>
                <a:r>
                  <a:rPr lang="en-US" sz="1200" dirty="0" err="1"/>
                  <a:t>Capturado</a:t>
                </a:r>
                <a:r>
                  <a:rPr lang="en-US" sz="1200" dirty="0"/>
                  <a:t> </a:t>
                </a:r>
                <a:r>
                  <a:rPr lang="en-US" sz="1200" dirty="0" err="1"/>
                  <a:t>aguas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nacionales</a:t>
                </a:r>
                <a:r>
                  <a:rPr lang="en-US" sz="1200" dirty="0"/>
                  <a:t>? (</a:t>
                </a:r>
                <a:r>
                  <a:rPr lang="en-US" sz="1200" dirty="0" err="1"/>
                  <a:t>silvestre</a:t>
                </a:r>
                <a:r>
                  <a:rPr lang="en-US" sz="1200" dirty="0"/>
                  <a:t>)</a:t>
                </a:r>
              </a:p>
            </p:txBody>
          </p:sp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5203E645-C03E-3644-F77E-7B95C51BAF3A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A907A88-8C4E-1336-B6B6-2E0BBDA601AC}"/>
                </a:ext>
              </a:extLst>
            </p:cNvPr>
            <p:cNvGrpSpPr/>
            <p:nvPr/>
          </p:nvGrpSpPr>
          <p:grpSpPr>
            <a:xfrm>
              <a:off x="2624260" y="1401195"/>
              <a:ext cx="1020757" cy="1057592"/>
              <a:chOff x="1471961" y="2354249"/>
              <a:chExt cx="1260088" cy="1057592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53AFEC4-BC12-477D-2958-CAACFFF0E4E3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104644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3</a:t>
                </a:r>
                <a:r>
                  <a:rPr lang="en-US" sz="1200" dirty="0"/>
                  <a:t>. </a:t>
                </a:r>
                <a:r>
                  <a:rPr lang="en-US" sz="1200" dirty="0" err="1"/>
                  <a:t>Autoridad</a:t>
                </a:r>
                <a:r>
                  <a:rPr lang="en-US" sz="1200" dirty="0"/>
                  <a:t> </a:t>
                </a:r>
                <a:r>
                  <a:rPr lang="en-US" sz="1200" dirty="0" err="1"/>
                  <a:t>Científica</a:t>
                </a:r>
                <a:r>
                  <a:rPr lang="en-US" sz="1200" dirty="0"/>
                  <a:t> CITES</a:t>
                </a: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7188B0B2-731F-6027-DBA9-9FADF842B1A5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3D7FEFC-6F87-D29F-8EBA-EEA99AF8088D}"/>
                </a:ext>
              </a:extLst>
            </p:cNvPr>
            <p:cNvGrpSpPr/>
            <p:nvPr/>
          </p:nvGrpSpPr>
          <p:grpSpPr>
            <a:xfrm>
              <a:off x="3498161" y="2218981"/>
              <a:ext cx="1191651" cy="872926"/>
              <a:chOff x="1471961" y="2354249"/>
              <a:chExt cx="1260088" cy="872926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7279B9C-BF85-7FA6-B4B8-067DC7619416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86177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4.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preocupaciones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conservación</a:t>
                </a:r>
                <a:endParaRPr lang="en-US" sz="1200" dirty="0"/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83ADD562-3193-D12F-C4B7-33B0D446EEDC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32614EF-C2BA-EE9C-349C-4B4EB4B870A1}"/>
                </a:ext>
              </a:extLst>
            </p:cNvPr>
            <p:cNvGrpSpPr/>
            <p:nvPr/>
          </p:nvGrpSpPr>
          <p:grpSpPr>
            <a:xfrm>
              <a:off x="4660138" y="3119631"/>
              <a:ext cx="1435862" cy="669074"/>
              <a:chOff x="1471961" y="2354249"/>
              <a:chExt cx="1260088" cy="669074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A832386-BA65-91E6-BD74-19D4D46ABD24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46166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5.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riesgos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biológicos</a:t>
                </a:r>
                <a:endParaRPr lang="en-US" sz="1200" dirty="0"/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50B093EE-550B-AF59-8C14-E8B32199CDC2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A3B0BC0-3A41-66F8-4813-CAD089C97584}"/>
                </a:ext>
              </a:extLst>
            </p:cNvPr>
            <p:cNvGrpSpPr/>
            <p:nvPr/>
          </p:nvGrpSpPr>
          <p:grpSpPr>
            <a:xfrm>
              <a:off x="6519627" y="3147015"/>
              <a:ext cx="1068662" cy="669074"/>
              <a:chOff x="1471961" y="2354249"/>
              <a:chExt cx="1260088" cy="669074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B3FE1E-027C-269E-5180-2D507163418E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6.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impactos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capturas</a:t>
                </a:r>
                <a:endParaRPr lang="en-US" sz="1200" dirty="0"/>
              </a:p>
            </p:txBody>
          </p: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636FDA9A-E612-BEC8-FE86-38746714590C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0D3085D-24B1-46DE-C034-9E24D3AB7D9C}"/>
                </a:ext>
              </a:extLst>
            </p:cNvPr>
            <p:cNvGrpSpPr/>
            <p:nvPr/>
          </p:nvGrpSpPr>
          <p:grpSpPr>
            <a:xfrm>
              <a:off x="9204789" y="3182041"/>
              <a:ext cx="1153367" cy="669074"/>
              <a:chOff x="1324027" y="2354249"/>
              <a:chExt cx="1609027" cy="669074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7DF57E5-F3F0-DBED-B968-45D1070DCE60}"/>
                  </a:ext>
                </a:extLst>
              </p:cNvPr>
              <p:cNvSpPr txBox="1"/>
              <p:nvPr/>
            </p:nvSpPr>
            <p:spPr>
              <a:xfrm>
                <a:off x="1324027" y="2365401"/>
                <a:ext cx="1609027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8.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impactos</a:t>
                </a:r>
                <a:r>
                  <a:rPr lang="en-US" sz="1200" dirty="0"/>
                  <a:t> del </a:t>
                </a:r>
                <a:r>
                  <a:rPr lang="en-US" sz="1200" dirty="0" err="1"/>
                  <a:t>comercio</a:t>
                </a:r>
                <a:endParaRPr lang="en-US" sz="1200" dirty="0"/>
              </a:p>
            </p:txBody>
          </p:sp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46F9FEBF-FE36-2EE7-4F68-04545C8539B4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EF81063-6FDF-23E4-E76D-78573E3DB91E}"/>
                </a:ext>
              </a:extLst>
            </p:cNvPr>
            <p:cNvGrpSpPr/>
            <p:nvPr/>
          </p:nvGrpSpPr>
          <p:grpSpPr>
            <a:xfrm>
              <a:off x="7943276" y="3147766"/>
              <a:ext cx="1068659" cy="669074"/>
              <a:chOff x="1471961" y="2354249"/>
              <a:chExt cx="1260088" cy="669074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540370B-BB6C-8F2C-C00D-23147EE660BD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7.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medidas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ordenación</a:t>
                </a:r>
                <a:endParaRPr lang="en-US" sz="1200" dirty="0"/>
              </a:p>
            </p:txBody>
          </p: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759F19B4-F2E1-B754-0877-49688FBA6762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F7B8042-0DB9-791C-758C-3405E1426322}"/>
                </a:ext>
              </a:extLst>
            </p:cNvPr>
            <p:cNvGrpSpPr/>
            <p:nvPr/>
          </p:nvGrpSpPr>
          <p:grpSpPr>
            <a:xfrm>
              <a:off x="10478135" y="3151680"/>
              <a:ext cx="1174594" cy="669074"/>
              <a:chOff x="1471961" y="2354249"/>
              <a:chExt cx="1260088" cy="669074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746A464-E06C-9E2C-714A-8CDAC60449DB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9. </a:t>
                </a:r>
                <a:r>
                  <a:rPr lang="en-US" sz="1200" dirty="0" err="1"/>
                  <a:t>Manejo</a:t>
                </a:r>
                <a:r>
                  <a:rPr lang="en-US" sz="1200" dirty="0"/>
                  <a:t> del </a:t>
                </a:r>
                <a:r>
                  <a:rPr lang="en-US" sz="1200" dirty="0" err="1"/>
                  <a:t>análisis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vacíos</a:t>
                </a:r>
                <a:endParaRPr lang="en-US" sz="1200" dirty="0"/>
              </a:p>
            </p:txBody>
          </p:sp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CDBB56E5-EA28-796A-958E-4A16105BEB3F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052B556C-CE67-6800-4FF4-0178EE011374}"/>
                </a:ext>
              </a:extLst>
            </p:cNvPr>
            <p:cNvGrpSpPr/>
            <p:nvPr/>
          </p:nvGrpSpPr>
          <p:grpSpPr>
            <a:xfrm>
              <a:off x="2321501" y="2808224"/>
              <a:ext cx="1106273" cy="980909"/>
              <a:chOff x="2321502" y="2629504"/>
              <a:chExt cx="1106273" cy="980909"/>
            </a:xfrm>
          </p:grpSpPr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31909CC7-ECD8-EA90-E232-0D6C15A3954D}"/>
                  </a:ext>
                </a:extLst>
              </p:cNvPr>
              <p:cNvSpPr/>
              <p:nvPr/>
            </p:nvSpPr>
            <p:spPr>
              <a:xfrm>
                <a:off x="2378646" y="2629504"/>
                <a:ext cx="1025913" cy="980909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3393FE26-D453-5FD1-69F1-316FF8F8317E}"/>
                  </a:ext>
                </a:extLst>
              </p:cNvPr>
              <p:cNvSpPr txBox="1"/>
              <p:nvPr/>
            </p:nvSpPr>
            <p:spPr>
              <a:xfrm>
                <a:off x="2321502" y="2718621"/>
                <a:ext cx="1106273" cy="6463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3. Formal </a:t>
                </a:r>
                <a:r>
                  <a:rPr lang="en-US" sz="1200" dirty="0" err="1"/>
                  <a:t>pero</a:t>
                </a:r>
                <a:r>
                  <a:rPr lang="en-US" sz="1200" dirty="0"/>
                  <a:t> no </a:t>
                </a:r>
                <a:r>
                  <a:rPr lang="en-US" sz="1200" dirty="0" err="1"/>
                  <a:t>independiente</a:t>
                </a:r>
                <a:endParaRPr lang="en-US" sz="1200" dirty="0"/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8686302-F4C9-4149-CD87-7A3B1A6EAAE7}"/>
                </a:ext>
              </a:extLst>
            </p:cNvPr>
            <p:cNvSpPr txBox="1"/>
            <p:nvPr/>
          </p:nvSpPr>
          <p:spPr>
            <a:xfrm>
              <a:off x="30764" y="90100"/>
              <a:ext cx="11560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INICIO</a:t>
              </a:r>
              <a:endParaRPr lang="en-PR" sz="1600" b="1" dirty="0"/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433AC945-4592-7013-2E46-2D8E32FF3A0A}"/>
                </a:ext>
              </a:extLst>
            </p:cNvPr>
            <p:cNvCxnSpPr/>
            <p:nvPr/>
          </p:nvCxnSpPr>
          <p:spPr>
            <a:xfrm>
              <a:off x="1161385" y="648810"/>
              <a:ext cx="418585" cy="27528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D2719C3C-D024-2CB0-886D-5D8DF3C3EDBB}"/>
                </a:ext>
              </a:extLst>
            </p:cNvPr>
            <p:cNvCxnSpPr/>
            <p:nvPr/>
          </p:nvCxnSpPr>
          <p:spPr>
            <a:xfrm>
              <a:off x="2539490" y="1134256"/>
              <a:ext cx="418585" cy="27528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084F3FA-C7B6-3E75-EE34-7E8B09CB9AF1}"/>
                </a:ext>
              </a:extLst>
            </p:cNvPr>
            <p:cNvSpPr txBox="1"/>
            <p:nvPr/>
          </p:nvSpPr>
          <p:spPr>
            <a:xfrm>
              <a:off x="1397473" y="410672"/>
              <a:ext cx="1174593" cy="461665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solidFill>
                    <a:schemeClr val="bg1"/>
                  </a:solidFill>
                </a:rPr>
                <a:t>Especie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correcta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7520156-1199-2F55-A52E-6DE20D9A6D9F}"/>
                </a:ext>
              </a:extLst>
            </p:cNvPr>
            <p:cNvSpPr txBox="1"/>
            <p:nvPr/>
          </p:nvSpPr>
          <p:spPr>
            <a:xfrm>
              <a:off x="2718659" y="902175"/>
              <a:ext cx="395619" cy="276999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Si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7340505-8FAA-302C-F572-EEA4506358DE}"/>
                </a:ext>
              </a:extLst>
            </p:cNvPr>
            <p:cNvSpPr txBox="1"/>
            <p:nvPr/>
          </p:nvSpPr>
          <p:spPr>
            <a:xfrm>
              <a:off x="5988696" y="2810295"/>
              <a:ext cx="903129" cy="276999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solidFill>
                    <a:schemeClr val="bg1"/>
                  </a:solidFill>
                </a:rPr>
                <a:t>Riesgo</a:t>
              </a:r>
              <a:r>
                <a:rPr lang="en-US" sz="1200" dirty="0">
                  <a:solidFill>
                    <a:schemeClr val="bg1"/>
                  </a:solidFill>
                </a:rPr>
                <a:t> bajo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33394A0F-F042-540E-519F-A3C9EBF7C525}"/>
                </a:ext>
              </a:extLst>
            </p:cNvPr>
            <p:cNvCxnSpPr>
              <a:cxnSpLocks/>
              <a:endCxn id="19" idx="1"/>
            </p:cNvCxnSpPr>
            <p:nvPr/>
          </p:nvCxnSpPr>
          <p:spPr>
            <a:xfrm>
              <a:off x="6096000" y="3481552"/>
              <a:ext cx="423627" cy="0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32AAFA58-7B74-3750-5E06-BF018A4DEBC7}"/>
                </a:ext>
              </a:extLst>
            </p:cNvPr>
            <p:cNvGrpSpPr/>
            <p:nvPr/>
          </p:nvGrpSpPr>
          <p:grpSpPr>
            <a:xfrm>
              <a:off x="3521694" y="3722538"/>
              <a:ext cx="1025913" cy="980909"/>
              <a:chOff x="3514579" y="3141931"/>
              <a:chExt cx="1025913" cy="980909"/>
            </a:xfrm>
          </p:grpSpPr>
          <p:sp>
            <p:nvSpPr>
              <p:cNvPr id="73" name="Rectangle: Rounded Corners 72">
                <a:extLst>
                  <a:ext uri="{FF2B5EF4-FFF2-40B4-BE49-F238E27FC236}">
                    <a16:creationId xmlns:a16="http://schemas.microsoft.com/office/drawing/2014/main" id="{F20EAD9D-2827-B721-100E-1103C8DB4E62}"/>
                  </a:ext>
                </a:extLst>
              </p:cNvPr>
              <p:cNvSpPr/>
              <p:nvPr/>
            </p:nvSpPr>
            <p:spPr>
              <a:xfrm>
                <a:off x="3514579" y="3141931"/>
                <a:ext cx="1025913" cy="980909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6C5811B-C731-7404-B508-4AC5CFDFDC4C}"/>
                  </a:ext>
                </a:extLst>
              </p:cNvPr>
              <p:cNvSpPr txBox="1"/>
              <p:nvPr/>
            </p:nvSpPr>
            <p:spPr>
              <a:xfrm>
                <a:off x="3514579" y="3158281"/>
                <a:ext cx="1025913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4. </a:t>
                </a:r>
                <a:r>
                  <a:rPr lang="en-US" sz="1200" dirty="0" err="1"/>
                  <a:t>Preocupación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pero</a:t>
                </a:r>
                <a:r>
                  <a:rPr lang="en-US" sz="1200" dirty="0"/>
                  <a:t> no </a:t>
                </a:r>
                <a:r>
                  <a:rPr lang="en-US" sz="1200" dirty="0" err="1"/>
                  <a:t>amenaza</a:t>
                </a:r>
                <a:endParaRPr lang="en-US" sz="1200" dirty="0"/>
              </a:p>
            </p:txBody>
          </p:sp>
        </p:grpSp>
        <p:grpSp>
          <p:nvGrpSpPr>
            <p:cNvPr id="166" name="Group 165">
              <a:extLst>
                <a:ext uri="{FF2B5EF4-FFF2-40B4-BE49-F238E27FC236}">
                  <a16:creationId xmlns:a16="http://schemas.microsoft.com/office/drawing/2014/main" id="{8FB11A4F-B913-A2DA-3EED-B3CA0D7BE337}"/>
                </a:ext>
              </a:extLst>
            </p:cNvPr>
            <p:cNvGrpSpPr/>
            <p:nvPr/>
          </p:nvGrpSpPr>
          <p:grpSpPr>
            <a:xfrm>
              <a:off x="6579453" y="4332005"/>
              <a:ext cx="1132175" cy="1526708"/>
              <a:chOff x="6467262" y="3695550"/>
              <a:chExt cx="1132175" cy="1526708"/>
            </a:xfrm>
          </p:grpSpPr>
          <p:sp>
            <p:nvSpPr>
              <p:cNvPr id="88" name="Rectangle: Rounded Corners 87">
                <a:extLst>
                  <a:ext uri="{FF2B5EF4-FFF2-40B4-BE49-F238E27FC236}">
                    <a16:creationId xmlns:a16="http://schemas.microsoft.com/office/drawing/2014/main" id="{84855F70-A582-2822-18CD-94AF02155BDB}"/>
                  </a:ext>
                </a:extLst>
              </p:cNvPr>
              <p:cNvSpPr/>
              <p:nvPr/>
            </p:nvSpPr>
            <p:spPr>
              <a:xfrm>
                <a:off x="6467262" y="3695550"/>
                <a:ext cx="1125621" cy="15267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1114EF3B-97D2-3ED0-9196-A8EF6E35E0E1}"/>
                  </a:ext>
                </a:extLst>
              </p:cNvPr>
              <p:cNvSpPr txBox="1"/>
              <p:nvPr/>
            </p:nvSpPr>
            <p:spPr>
              <a:xfrm>
                <a:off x="6473816" y="3892794"/>
                <a:ext cx="1125621" cy="10156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6. </a:t>
                </a:r>
                <a:r>
                  <a:rPr lang="en-US" sz="1200" dirty="0" err="1"/>
                  <a:t>Algún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declive</a:t>
                </a:r>
                <a:r>
                  <a:rPr lang="en-US" sz="1200" dirty="0"/>
                  <a:t> </a:t>
                </a:r>
                <a:r>
                  <a:rPr lang="en-US" sz="1200" dirty="0" err="1"/>
                  <a:t>en</a:t>
                </a:r>
                <a:r>
                  <a:rPr lang="en-US" sz="1200" dirty="0"/>
                  <a:t> CPUE, </a:t>
                </a:r>
                <a:r>
                  <a:rPr lang="en-US" sz="1200" dirty="0" err="1"/>
                  <a:t>factores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conversión</a:t>
                </a:r>
                <a:r>
                  <a:rPr lang="en-US" sz="1200" dirty="0"/>
                  <a:t> sin </a:t>
                </a:r>
                <a:r>
                  <a:rPr lang="en-US" sz="1200" dirty="0" err="1"/>
                  <a:t>validar</a:t>
                </a:r>
                <a:r>
                  <a:rPr lang="en-US" sz="1200" dirty="0"/>
                  <a:t>.</a:t>
                </a:r>
              </a:p>
            </p:txBody>
          </p:sp>
        </p:grp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C8E2D443-8954-2D6B-70D6-C511D42F99B0}"/>
                </a:ext>
              </a:extLst>
            </p:cNvPr>
            <p:cNvGrpSpPr/>
            <p:nvPr/>
          </p:nvGrpSpPr>
          <p:grpSpPr>
            <a:xfrm>
              <a:off x="7895519" y="4342098"/>
              <a:ext cx="1252724" cy="1526708"/>
              <a:chOff x="7891720" y="3706875"/>
              <a:chExt cx="1132175" cy="1526708"/>
            </a:xfrm>
          </p:grpSpPr>
          <p:sp>
            <p:nvSpPr>
              <p:cNvPr id="91" name="Rectangle: Rounded Corners 90">
                <a:extLst>
                  <a:ext uri="{FF2B5EF4-FFF2-40B4-BE49-F238E27FC236}">
                    <a16:creationId xmlns:a16="http://schemas.microsoft.com/office/drawing/2014/main" id="{ECC2CBA3-A15A-683B-C6E0-B30BC2DCC45A}"/>
                  </a:ext>
                </a:extLst>
              </p:cNvPr>
              <p:cNvSpPr/>
              <p:nvPr/>
            </p:nvSpPr>
            <p:spPr>
              <a:xfrm>
                <a:off x="7891720" y="3706875"/>
                <a:ext cx="1125621" cy="15267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11751364-920E-0A5D-1BFF-B25502C6BD7E}"/>
                  </a:ext>
                </a:extLst>
              </p:cNvPr>
              <p:cNvSpPr txBox="1"/>
              <p:nvPr/>
            </p:nvSpPr>
            <p:spPr>
              <a:xfrm>
                <a:off x="7898274" y="4042478"/>
                <a:ext cx="1125621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7. Baja </a:t>
                </a:r>
                <a:r>
                  <a:rPr lang="en-US" sz="1200" dirty="0" err="1"/>
                  <a:t>capacidad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implementación</a:t>
                </a:r>
                <a:endParaRPr lang="en-US" sz="1200" dirty="0"/>
              </a:p>
            </p:txBody>
          </p: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D3CEEE7C-8277-A6D6-6800-389167366157}"/>
                </a:ext>
              </a:extLst>
            </p:cNvPr>
            <p:cNvGrpSpPr/>
            <p:nvPr/>
          </p:nvGrpSpPr>
          <p:grpSpPr>
            <a:xfrm>
              <a:off x="9230317" y="4353071"/>
              <a:ext cx="1141251" cy="1526708"/>
              <a:chOff x="9216132" y="3706875"/>
              <a:chExt cx="1141251" cy="1526708"/>
            </a:xfrm>
          </p:grpSpPr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id="{07E99376-48A6-20B2-6795-E9E85879CC19}"/>
                  </a:ext>
                </a:extLst>
              </p:cNvPr>
              <p:cNvSpPr/>
              <p:nvPr/>
            </p:nvSpPr>
            <p:spPr>
              <a:xfrm>
                <a:off x="9231762" y="3706875"/>
                <a:ext cx="1125621" cy="15267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24DA28D5-4DE9-DB2C-6A8E-BE1D0706A318}"/>
                  </a:ext>
                </a:extLst>
              </p:cNvPr>
              <p:cNvSpPr txBox="1"/>
              <p:nvPr/>
            </p:nvSpPr>
            <p:spPr>
              <a:xfrm>
                <a:off x="9216132" y="3733361"/>
                <a:ext cx="1125621" cy="138499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8. </a:t>
                </a:r>
                <a:r>
                  <a:rPr lang="en-US" sz="1200" dirty="0" err="1"/>
                  <a:t>Capacidad</a:t>
                </a:r>
                <a:r>
                  <a:rPr lang="en-US" sz="1200" dirty="0"/>
                  <a:t> </a:t>
                </a:r>
                <a:r>
                  <a:rPr lang="en-US" sz="1200" dirty="0" err="1"/>
                  <a:t>limitada</a:t>
                </a:r>
                <a:r>
                  <a:rPr lang="en-US" sz="1200" dirty="0"/>
                  <a:t> para  </a:t>
                </a:r>
                <a:r>
                  <a:rPr lang="en-US" sz="1200" dirty="0" err="1"/>
                  <a:t>monitorear</a:t>
                </a:r>
                <a:r>
                  <a:rPr lang="en-US" sz="1200" dirty="0"/>
                  <a:t> las </a:t>
                </a:r>
                <a:r>
                  <a:rPr lang="en-US" sz="1200" dirty="0" err="1"/>
                  <a:t>capturas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relativas</a:t>
                </a:r>
                <a:r>
                  <a:rPr lang="en-US" sz="1200" dirty="0"/>
                  <a:t> al </a:t>
                </a:r>
                <a:r>
                  <a:rPr lang="en-US" sz="1200" dirty="0" err="1"/>
                  <a:t>llenado</a:t>
                </a:r>
                <a:r>
                  <a:rPr lang="en-US" sz="1200" dirty="0"/>
                  <a:t> de la </a:t>
                </a:r>
                <a:r>
                  <a:rPr lang="en-US" sz="1200" dirty="0" err="1"/>
                  <a:t>cuota</a:t>
                </a:r>
                <a:r>
                  <a:rPr lang="en-US" sz="1200" dirty="0"/>
                  <a:t>. </a:t>
                </a:r>
              </a:p>
            </p:txBody>
          </p:sp>
        </p:grp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96EA7096-CFE1-841A-E96E-D33B1A4BBD58}"/>
                </a:ext>
              </a:extLst>
            </p:cNvPr>
            <p:cNvGrpSpPr/>
            <p:nvPr/>
          </p:nvGrpSpPr>
          <p:grpSpPr>
            <a:xfrm>
              <a:off x="10523136" y="4316609"/>
              <a:ext cx="1143761" cy="1526708"/>
              <a:chOff x="10619872" y="3705437"/>
              <a:chExt cx="1143761" cy="1526708"/>
            </a:xfrm>
          </p:grpSpPr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id="{BD1EAC47-27B5-C652-DAB5-5EC75E942AF7}"/>
                  </a:ext>
                </a:extLst>
              </p:cNvPr>
              <p:cNvSpPr/>
              <p:nvPr/>
            </p:nvSpPr>
            <p:spPr>
              <a:xfrm>
                <a:off x="10619872" y="3705437"/>
                <a:ext cx="1125621" cy="15267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F04253C4-EC62-FFC8-9A70-FF85FC1D397D}"/>
                  </a:ext>
                </a:extLst>
              </p:cNvPr>
              <p:cNvSpPr txBox="1"/>
              <p:nvPr/>
            </p:nvSpPr>
            <p:spPr>
              <a:xfrm>
                <a:off x="10638012" y="3881863"/>
                <a:ext cx="1125621" cy="10156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9. De </a:t>
                </a:r>
                <a:r>
                  <a:rPr lang="en-US" sz="1200" dirty="0" err="1"/>
                  <a:t>algun</a:t>
                </a:r>
                <a:r>
                  <a:rPr lang="en-US" sz="1200" dirty="0"/>
                  <a:t> modo </a:t>
                </a:r>
                <a:r>
                  <a:rPr lang="en-US" sz="1200" dirty="0" err="1"/>
                  <a:t>medidas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ordenación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reducen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riesgos</a:t>
                </a:r>
                <a:r>
                  <a:rPr lang="en-US" sz="1200" dirty="0"/>
                  <a:t>. </a:t>
                </a:r>
              </a:p>
            </p:txBody>
          </p:sp>
        </p:grpSp>
        <p:sp>
          <p:nvSpPr>
            <p:cNvPr id="156" name="Arrow: Down 155">
              <a:extLst>
                <a:ext uri="{FF2B5EF4-FFF2-40B4-BE49-F238E27FC236}">
                  <a16:creationId xmlns:a16="http://schemas.microsoft.com/office/drawing/2014/main" id="{BA881826-D7A9-21C6-636C-97839BE69473}"/>
                </a:ext>
              </a:extLst>
            </p:cNvPr>
            <p:cNvSpPr/>
            <p:nvPr/>
          </p:nvSpPr>
          <p:spPr>
            <a:xfrm>
              <a:off x="2764897" y="2068589"/>
              <a:ext cx="144196" cy="737128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57" name="Arrow: Down 156">
              <a:extLst>
                <a:ext uri="{FF2B5EF4-FFF2-40B4-BE49-F238E27FC236}">
                  <a16:creationId xmlns:a16="http://schemas.microsoft.com/office/drawing/2014/main" id="{4A34DD72-029A-CA8B-F992-EDE446D24FDC}"/>
                </a:ext>
              </a:extLst>
            </p:cNvPr>
            <p:cNvSpPr/>
            <p:nvPr/>
          </p:nvSpPr>
          <p:spPr>
            <a:xfrm>
              <a:off x="3645017" y="2887617"/>
              <a:ext cx="139106" cy="825052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58" name="Arrow: Down 157">
              <a:extLst>
                <a:ext uri="{FF2B5EF4-FFF2-40B4-BE49-F238E27FC236}">
                  <a16:creationId xmlns:a16="http://schemas.microsoft.com/office/drawing/2014/main" id="{3815982F-3A4F-33D1-180D-0C50BC4B1889}"/>
                </a:ext>
              </a:extLst>
            </p:cNvPr>
            <p:cNvSpPr/>
            <p:nvPr/>
          </p:nvSpPr>
          <p:spPr>
            <a:xfrm rot="14273468">
              <a:off x="3230355" y="2424910"/>
              <a:ext cx="136004" cy="449119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59" name="Arrow: Down 158">
              <a:extLst>
                <a:ext uri="{FF2B5EF4-FFF2-40B4-BE49-F238E27FC236}">
                  <a16:creationId xmlns:a16="http://schemas.microsoft.com/office/drawing/2014/main" id="{14A12330-7DD1-8134-44C3-A725A40A81D0}"/>
                </a:ext>
              </a:extLst>
            </p:cNvPr>
            <p:cNvSpPr/>
            <p:nvPr/>
          </p:nvSpPr>
          <p:spPr>
            <a:xfrm rot="13866438">
              <a:off x="4369049" y="3256527"/>
              <a:ext cx="126705" cy="559236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62" name="Arrow: Down 161">
              <a:extLst>
                <a:ext uri="{FF2B5EF4-FFF2-40B4-BE49-F238E27FC236}">
                  <a16:creationId xmlns:a16="http://schemas.microsoft.com/office/drawing/2014/main" id="{01B0722F-5285-9AAC-A5AE-2502B69A1A80}"/>
                </a:ext>
              </a:extLst>
            </p:cNvPr>
            <p:cNvSpPr/>
            <p:nvPr/>
          </p:nvSpPr>
          <p:spPr>
            <a:xfrm>
              <a:off x="6632938" y="3815266"/>
              <a:ext cx="166841" cy="513604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70" name="Arrow: Down 169">
              <a:extLst>
                <a:ext uri="{FF2B5EF4-FFF2-40B4-BE49-F238E27FC236}">
                  <a16:creationId xmlns:a16="http://schemas.microsoft.com/office/drawing/2014/main" id="{48E1B6FB-BBF5-CF55-9B43-03DD05B028C6}"/>
                </a:ext>
              </a:extLst>
            </p:cNvPr>
            <p:cNvSpPr/>
            <p:nvPr/>
          </p:nvSpPr>
          <p:spPr>
            <a:xfrm rot="13974737">
              <a:off x="7519178" y="3547165"/>
              <a:ext cx="145583" cy="910414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71" name="Arrow: Down 170">
              <a:extLst>
                <a:ext uri="{FF2B5EF4-FFF2-40B4-BE49-F238E27FC236}">
                  <a16:creationId xmlns:a16="http://schemas.microsoft.com/office/drawing/2014/main" id="{D70D65DA-7DED-8BCA-B7B5-CA556A06AE3E}"/>
                </a:ext>
              </a:extLst>
            </p:cNvPr>
            <p:cNvSpPr/>
            <p:nvPr/>
          </p:nvSpPr>
          <p:spPr>
            <a:xfrm>
              <a:off x="8084340" y="3822346"/>
              <a:ext cx="166841" cy="518893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72" name="Arrow: Down 171">
              <a:extLst>
                <a:ext uri="{FF2B5EF4-FFF2-40B4-BE49-F238E27FC236}">
                  <a16:creationId xmlns:a16="http://schemas.microsoft.com/office/drawing/2014/main" id="{B27881B3-7AE4-0A05-BC82-D031A53A8DB9}"/>
                </a:ext>
              </a:extLst>
            </p:cNvPr>
            <p:cNvSpPr/>
            <p:nvPr/>
          </p:nvSpPr>
          <p:spPr>
            <a:xfrm rot="13974737">
              <a:off x="10154128" y="3632108"/>
              <a:ext cx="162046" cy="842058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73" name="Arrow: Down 172">
              <a:extLst>
                <a:ext uri="{FF2B5EF4-FFF2-40B4-BE49-F238E27FC236}">
                  <a16:creationId xmlns:a16="http://schemas.microsoft.com/office/drawing/2014/main" id="{5F3579DC-9BF6-A586-DAEF-8B018A612E34}"/>
                </a:ext>
              </a:extLst>
            </p:cNvPr>
            <p:cNvSpPr/>
            <p:nvPr/>
          </p:nvSpPr>
          <p:spPr>
            <a:xfrm>
              <a:off x="9478085" y="3849066"/>
              <a:ext cx="166841" cy="503716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74" name="Arrow: Down 173">
              <a:extLst>
                <a:ext uri="{FF2B5EF4-FFF2-40B4-BE49-F238E27FC236}">
                  <a16:creationId xmlns:a16="http://schemas.microsoft.com/office/drawing/2014/main" id="{141ED216-E8B6-AAA7-442C-D2A027164932}"/>
                </a:ext>
              </a:extLst>
            </p:cNvPr>
            <p:cNvSpPr/>
            <p:nvPr/>
          </p:nvSpPr>
          <p:spPr>
            <a:xfrm>
              <a:off x="10804494" y="3817358"/>
              <a:ext cx="166841" cy="503716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91" name="Arrow: Down 190">
              <a:extLst>
                <a:ext uri="{FF2B5EF4-FFF2-40B4-BE49-F238E27FC236}">
                  <a16:creationId xmlns:a16="http://schemas.microsoft.com/office/drawing/2014/main" id="{B67E1EC5-80CE-DCE8-78F6-C06E6F834EDF}"/>
                </a:ext>
              </a:extLst>
            </p:cNvPr>
            <p:cNvSpPr/>
            <p:nvPr/>
          </p:nvSpPr>
          <p:spPr>
            <a:xfrm rot="13974737">
              <a:off x="8879357" y="3585313"/>
              <a:ext cx="145583" cy="910414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grpSp>
          <p:nvGrpSpPr>
            <p:cNvPr id="248" name="Group 247">
              <a:extLst>
                <a:ext uri="{FF2B5EF4-FFF2-40B4-BE49-F238E27FC236}">
                  <a16:creationId xmlns:a16="http://schemas.microsoft.com/office/drawing/2014/main" id="{BE87B461-CC16-5CCC-D17F-78FE17EE899F}"/>
                </a:ext>
              </a:extLst>
            </p:cNvPr>
            <p:cNvGrpSpPr/>
            <p:nvPr/>
          </p:nvGrpSpPr>
          <p:grpSpPr>
            <a:xfrm>
              <a:off x="3334354" y="5159946"/>
              <a:ext cx="1661393" cy="1136276"/>
              <a:chOff x="3127469" y="5434881"/>
              <a:chExt cx="1661393" cy="887996"/>
            </a:xfrm>
          </p:grpSpPr>
          <p:sp>
            <p:nvSpPr>
              <p:cNvPr id="245" name="Rectangle: Rounded Corners 244">
                <a:extLst>
                  <a:ext uri="{FF2B5EF4-FFF2-40B4-BE49-F238E27FC236}">
                    <a16:creationId xmlns:a16="http://schemas.microsoft.com/office/drawing/2014/main" id="{25A669FB-1B2A-F922-6230-0452AA6F4B3F}"/>
                  </a:ext>
                </a:extLst>
              </p:cNvPr>
              <p:cNvSpPr/>
              <p:nvPr/>
            </p:nvSpPr>
            <p:spPr>
              <a:xfrm>
                <a:off x="3127469" y="5434881"/>
                <a:ext cx="1635018" cy="733828"/>
              </a:xfrm>
              <a:prstGeom prst="round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246" name="TextBox 245">
                <a:extLst>
                  <a:ext uri="{FF2B5EF4-FFF2-40B4-BE49-F238E27FC236}">
                    <a16:creationId xmlns:a16="http://schemas.microsoft.com/office/drawing/2014/main" id="{265288A6-0288-A5F0-AB27-587BF716515A}"/>
                  </a:ext>
                </a:extLst>
              </p:cNvPr>
              <p:cNvSpPr txBox="1"/>
              <p:nvPr/>
            </p:nvSpPr>
            <p:spPr>
              <a:xfrm>
                <a:off x="3136755" y="5491880"/>
                <a:ext cx="1652107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1200" dirty="0"/>
                  <a:t>10. DENP </a:t>
                </a:r>
                <a:r>
                  <a:rPr lang="en-CA" sz="1200" dirty="0" err="1"/>
                  <a:t>condicionado</a:t>
                </a:r>
                <a:r>
                  <a:rPr lang="en-CA" sz="1200" dirty="0"/>
                  <a:t> </a:t>
                </a:r>
              </a:p>
              <a:p>
                <a:pPr algn="ctr"/>
                <a:r>
                  <a:rPr lang="en-CA" sz="1200" dirty="0"/>
                  <a:t>(</a:t>
                </a:r>
                <a:r>
                  <a:rPr lang="en-CA" sz="1200" dirty="0" err="1"/>
                  <a:t>vacíos</a:t>
                </a:r>
                <a:r>
                  <a:rPr lang="en-CA" sz="1200" dirty="0"/>
                  <a:t> </a:t>
                </a:r>
                <a:r>
                  <a:rPr lang="en-CA" sz="1200" dirty="0" err="1"/>
                  <a:t>en</a:t>
                </a:r>
                <a:r>
                  <a:rPr lang="en-CA" sz="1200" dirty="0"/>
                  <a:t> </a:t>
                </a:r>
                <a:r>
                  <a:rPr lang="en-CA" sz="1200" dirty="0" err="1"/>
                  <a:t>datos</a:t>
                </a:r>
                <a:r>
                  <a:rPr lang="en-CA" sz="1200" dirty="0"/>
                  <a:t>, </a:t>
                </a:r>
                <a:r>
                  <a:rPr lang="en-CA" sz="1200" dirty="0" err="1"/>
                  <a:t>mejorar</a:t>
                </a:r>
                <a:r>
                  <a:rPr lang="en-CA" sz="1200" dirty="0"/>
                  <a:t> </a:t>
                </a:r>
                <a:r>
                  <a:rPr lang="en-CA" sz="1200" dirty="0" err="1"/>
                  <a:t>en</a:t>
                </a:r>
                <a:r>
                  <a:rPr lang="en-CA" sz="1200" dirty="0"/>
                  <a:t> 3 </a:t>
                </a:r>
                <a:r>
                  <a:rPr lang="en-CA" sz="1200" dirty="0" err="1"/>
                  <a:t>años</a:t>
                </a:r>
                <a:r>
                  <a:rPr lang="en-CA" sz="1200" dirty="0"/>
                  <a:t>, </a:t>
                </a:r>
                <a:r>
                  <a:rPr lang="en-CA" sz="1200" dirty="0" err="1"/>
                  <a:t>seguimiento</a:t>
                </a:r>
                <a:r>
                  <a:rPr lang="en-CA" sz="1200" dirty="0"/>
                  <a:t>)</a:t>
                </a:r>
              </a:p>
            </p:txBody>
          </p:sp>
        </p:grp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AA941E3E-C34E-BCB9-3501-F57A0DDFC66C}"/>
                </a:ext>
              </a:extLst>
            </p:cNvPr>
            <p:cNvSpPr txBox="1"/>
            <p:nvPr/>
          </p:nvSpPr>
          <p:spPr>
            <a:xfrm>
              <a:off x="2055559" y="6251113"/>
              <a:ext cx="9414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/>
                <a:t>Aplicación</a:t>
              </a:r>
              <a:endParaRPr lang="en-PR" sz="1200" dirty="0"/>
            </a:p>
          </p:txBody>
        </p:sp>
        <p:sp>
          <p:nvSpPr>
            <p:cNvPr id="290" name="Arrow: Down 289">
              <a:extLst>
                <a:ext uri="{FF2B5EF4-FFF2-40B4-BE49-F238E27FC236}">
                  <a16:creationId xmlns:a16="http://schemas.microsoft.com/office/drawing/2014/main" id="{9609FEFB-B769-15E5-2DD9-539E1A5492A0}"/>
                </a:ext>
              </a:extLst>
            </p:cNvPr>
            <p:cNvSpPr/>
            <p:nvPr/>
          </p:nvSpPr>
          <p:spPr>
            <a:xfrm rot="3273141">
              <a:off x="2970662" y="5352489"/>
              <a:ext cx="166841" cy="611741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F5832D49-0B28-4230-2556-2CA5FF4E5B9F}"/>
                </a:ext>
              </a:extLst>
            </p:cNvPr>
            <p:cNvSpPr/>
            <p:nvPr/>
          </p:nvSpPr>
          <p:spPr>
            <a:xfrm>
              <a:off x="11947305" y="4036612"/>
              <a:ext cx="61713" cy="223163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303" name="Rectangle 302">
              <a:extLst>
                <a:ext uri="{FF2B5EF4-FFF2-40B4-BE49-F238E27FC236}">
                  <a16:creationId xmlns:a16="http://schemas.microsoft.com/office/drawing/2014/main" id="{56DD833B-09F7-A3D2-117B-E75331DBF417}"/>
                </a:ext>
              </a:extLst>
            </p:cNvPr>
            <p:cNvSpPr/>
            <p:nvPr/>
          </p:nvSpPr>
          <p:spPr>
            <a:xfrm>
              <a:off x="11335215" y="5894690"/>
              <a:ext cx="440667" cy="7273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3A6EAB5F-845A-B74D-A75C-BDC6CCB744BA}"/>
                </a:ext>
              </a:extLst>
            </p:cNvPr>
            <p:cNvCxnSpPr>
              <a:cxnSpLocks/>
            </p:cNvCxnSpPr>
            <p:nvPr/>
          </p:nvCxnSpPr>
          <p:spPr>
            <a:xfrm>
              <a:off x="11258365" y="2984262"/>
              <a:ext cx="517297" cy="0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>
              <a:extLst>
                <a:ext uri="{FF2B5EF4-FFF2-40B4-BE49-F238E27FC236}">
                  <a16:creationId xmlns:a16="http://schemas.microsoft.com/office/drawing/2014/main" id="{ECA997F8-8E71-E28B-CEED-72F86CFAB5C0}"/>
                </a:ext>
              </a:extLst>
            </p:cNvPr>
            <p:cNvCxnSpPr>
              <a:cxnSpLocks/>
              <a:stCxn id="303" idx="1"/>
              <a:endCxn id="303" idx="3"/>
            </p:cNvCxnSpPr>
            <p:nvPr/>
          </p:nvCxnSpPr>
          <p:spPr>
            <a:xfrm>
              <a:off x="11335215" y="5931059"/>
              <a:ext cx="440667" cy="0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" name="Arrow: Down 306">
              <a:extLst>
                <a:ext uri="{FF2B5EF4-FFF2-40B4-BE49-F238E27FC236}">
                  <a16:creationId xmlns:a16="http://schemas.microsoft.com/office/drawing/2014/main" id="{01E376C9-FCEF-8DAE-583A-FEB2E3C7BF0F}"/>
                </a:ext>
              </a:extLst>
            </p:cNvPr>
            <p:cNvSpPr/>
            <p:nvPr/>
          </p:nvSpPr>
          <p:spPr>
            <a:xfrm rot="7483925">
              <a:off x="5259864" y="5603120"/>
              <a:ext cx="145583" cy="806864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cxnSp>
          <p:nvCxnSpPr>
            <p:cNvPr id="365" name="Straight Connector 364">
              <a:extLst>
                <a:ext uri="{FF2B5EF4-FFF2-40B4-BE49-F238E27FC236}">
                  <a16:creationId xmlns:a16="http://schemas.microsoft.com/office/drawing/2014/main" id="{2AB22962-1C15-678E-18CD-A8C865728644}"/>
                </a:ext>
              </a:extLst>
            </p:cNvPr>
            <p:cNvCxnSpPr>
              <a:cxnSpLocks/>
              <a:endCxn id="357" idx="2"/>
            </p:cNvCxnSpPr>
            <p:nvPr/>
          </p:nvCxnSpPr>
          <p:spPr>
            <a:xfrm flipH="1">
              <a:off x="11801966" y="3063903"/>
              <a:ext cx="1256" cy="2895952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F282F6D3-7275-694C-0E14-7E404A1CED3A}"/>
                </a:ext>
              </a:extLst>
            </p:cNvPr>
            <p:cNvSpPr/>
            <p:nvPr/>
          </p:nvSpPr>
          <p:spPr>
            <a:xfrm rot="16200000" flipH="1">
              <a:off x="8780876" y="3090797"/>
              <a:ext cx="66587" cy="629064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4F5A4B89-C261-7117-867B-859B4290472A}"/>
                </a:ext>
              </a:extLst>
            </p:cNvPr>
            <p:cNvCxnSpPr>
              <a:cxnSpLocks/>
            </p:cNvCxnSpPr>
            <p:nvPr/>
          </p:nvCxnSpPr>
          <p:spPr>
            <a:xfrm>
              <a:off x="5677208" y="6237419"/>
              <a:ext cx="6290649" cy="0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8DFC743C-CB9C-FE94-8797-06466990FC8C}"/>
                </a:ext>
              </a:extLst>
            </p:cNvPr>
            <p:cNvCxnSpPr>
              <a:cxnSpLocks/>
              <a:endCxn id="291" idx="2"/>
            </p:cNvCxnSpPr>
            <p:nvPr/>
          </p:nvCxnSpPr>
          <p:spPr>
            <a:xfrm>
              <a:off x="11977633" y="4039262"/>
              <a:ext cx="529" cy="2228985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>
              <a:extLst>
                <a:ext uri="{FF2B5EF4-FFF2-40B4-BE49-F238E27FC236}">
                  <a16:creationId xmlns:a16="http://schemas.microsoft.com/office/drawing/2014/main" id="{8AA5EA69-E1D7-98E6-EBDD-E59EC14F74D4}"/>
                </a:ext>
              </a:extLst>
            </p:cNvPr>
            <p:cNvCxnSpPr/>
            <p:nvPr/>
          </p:nvCxnSpPr>
          <p:spPr>
            <a:xfrm>
              <a:off x="11843345" y="4010104"/>
              <a:ext cx="172119" cy="0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Arrow: Down 28">
              <a:extLst>
                <a:ext uri="{FF2B5EF4-FFF2-40B4-BE49-F238E27FC236}">
                  <a16:creationId xmlns:a16="http://schemas.microsoft.com/office/drawing/2014/main" id="{B4C8F2FF-9E2B-3C00-DAFF-9D94ECAD299B}"/>
                </a:ext>
              </a:extLst>
            </p:cNvPr>
            <p:cNvSpPr/>
            <p:nvPr/>
          </p:nvSpPr>
          <p:spPr>
            <a:xfrm rot="14215412">
              <a:off x="11434138" y="3913076"/>
              <a:ext cx="189517" cy="505208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199936E-2086-3EAF-D983-3FBDD84E55A0}"/>
                </a:ext>
              </a:extLst>
            </p:cNvPr>
            <p:cNvSpPr txBox="1"/>
            <p:nvPr/>
          </p:nvSpPr>
          <p:spPr>
            <a:xfrm>
              <a:off x="1328162" y="5021633"/>
              <a:ext cx="1465292" cy="46166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/>
                <a:t>Autoridad</a:t>
              </a:r>
              <a:r>
                <a:rPr lang="en-US" sz="1200" dirty="0"/>
                <a:t> </a:t>
              </a:r>
              <a:r>
                <a:rPr lang="en-US" sz="1200" dirty="0" err="1"/>
                <a:t>Científica</a:t>
              </a:r>
              <a:r>
                <a:rPr lang="en-US" sz="1200" dirty="0"/>
                <a:t> CITES</a:t>
              </a:r>
              <a:endParaRPr lang="en-PR" sz="12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7CD6411-92BE-9DEC-D532-6C4AD3FBBFD6}"/>
                </a:ext>
              </a:extLst>
            </p:cNvPr>
            <p:cNvSpPr txBox="1"/>
            <p:nvPr/>
          </p:nvSpPr>
          <p:spPr>
            <a:xfrm>
              <a:off x="1320636" y="5770799"/>
              <a:ext cx="1465292" cy="46166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/>
                <a:t>Autoridad</a:t>
              </a:r>
              <a:r>
                <a:rPr lang="en-US" sz="1200" dirty="0"/>
                <a:t> </a:t>
              </a:r>
              <a:r>
                <a:rPr lang="en-US" sz="1200" dirty="0" err="1"/>
                <a:t>Administrativa</a:t>
              </a:r>
              <a:r>
                <a:rPr lang="en-US" sz="1200" dirty="0"/>
                <a:t> CITES</a:t>
              </a:r>
              <a:endParaRPr lang="en-PR" sz="1200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4CA5F72-2C10-EC95-681F-48AD0665194F}"/>
                </a:ext>
              </a:extLst>
            </p:cNvPr>
            <p:cNvSpPr txBox="1"/>
            <p:nvPr/>
          </p:nvSpPr>
          <p:spPr>
            <a:xfrm>
              <a:off x="1312116" y="6477704"/>
              <a:ext cx="1465292" cy="276999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solidFill>
                    <a:schemeClr val="bg1"/>
                  </a:solidFill>
                </a:rPr>
                <a:t>Exportador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FDB7CC6-B1CA-E852-10C0-1CEC399068D2}"/>
                </a:ext>
              </a:extLst>
            </p:cNvPr>
            <p:cNvSpPr txBox="1"/>
            <p:nvPr/>
          </p:nvSpPr>
          <p:spPr>
            <a:xfrm>
              <a:off x="1289708" y="4803367"/>
              <a:ext cx="15417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VAYA AL INICIO</a:t>
              </a:r>
              <a:endParaRPr lang="en-PR" sz="1200" b="1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7EF13FD-E797-AEF2-96B3-680C260086C9}"/>
                </a:ext>
              </a:extLst>
            </p:cNvPr>
            <p:cNvSpPr txBox="1"/>
            <p:nvPr/>
          </p:nvSpPr>
          <p:spPr>
            <a:xfrm>
              <a:off x="999406" y="6252073"/>
              <a:ext cx="7033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 err="1"/>
                <a:t>Permiso</a:t>
              </a:r>
              <a:endParaRPr lang="en-PR" sz="1200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5ED616E-F9AE-50B9-AD1D-80AE1D4DB89B}"/>
                </a:ext>
              </a:extLst>
            </p:cNvPr>
            <p:cNvSpPr txBox="1"/>
            <p:nvPr/>
          </p:nvSpPr>
          <p:spPr>
            <a:xfrm>
              <a:off x="1043997" y="5484489"/>
              <a:ext cx="125428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err="1"/>
                <a:t>Solicitud</a:t>
              </a:r>
              <a:r>
                <a:rPr lang="en-US" sz="1100" dirty="0"/>
                <a:t> DENP</a:t>
              </a:r>
              <a:endParaRPr lang="en-PR" sz="1100" dirty="0"/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379A59DC-689E-7A9E-9670-705EB589E6C5}"/>
                </a:ext>
              </a:extLst>
            </p:cNvPr>
            <p:cNvCxnSpPr>
              <a:cxnSpLocks/>
              <a:stCxn id="31" idx="0"/>
              <a:endCxn id="30" idx="2"/>
            </p:cNvCxnSpPr>
            <p:nvPr/>
          </p:nvCxnSpPr>
          <p:spPr>
            <a:xfrm flipV="1">
              <a:off x="2053282" y="5483298"/>
              <a:ext cx="7526" cy="28750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CA3BF493-CB83-A41E-789D-C4FCDA2A695F}"/>
                </a:ext>
              </a:extLst>
            </p:cNvPr>
            <p:cNvCxnSpPr>
              <a:cxnSpLocks/>
              <a:stCxn id="32" idx="0"/>
              <a:endCxn id="31" idx="2"/>
            </p:cNvCxnSpPr>
            <p:nvPr/>
          </p:nvCxnSpPr>
          <p:spPr>
            <a:xfrm flipV="1">
              <a:off x="2044762" y="6232464"/>
              <a:ext cx="8520" cy="24524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1AE0E864-BF54-955F-6F44-ECB5513270A6}"/>
                </a:ext>
              </a:extLst>
            </p:cNvPr>
            <p:cNvCxnSpPr>
              <a:cxnSpLocks/>
            </p:cNvCxnSpPr>
            <p:nvPr/>
          </p:nvCxnSpPr>
          <p:spPr>
            <a:xfrm>
              <a:off x="1712534" y="6232464"/>
              <a:ext cx="0" cy="267551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1EEAD7B5-8523-0F95-9754-AFE18E07D6D4}"/>
                </a:ext>
              </a:extLst>
            </p:cNvPr>
            <p:cNvSpPr/>
            <p:nvPr/>
          </p:nvSpPr>
          <p:spPr>
            <a:xfrm>
              <a:off x="104305" y="5475879"/>
              <a:ext cx="903622" cy="355930"/>
            </a:xfrm>
            <a:prstGeom prst="roundRect">
              <a:avLst/>
            </a:prstGeom>
            <a:solidFill>
              <a:schemeClr val="accent6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bg1"/>
                  </a:solidFill>
                </a:rPr>
                <a:t>Bajo</a:t>
              </a:r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DCEE33B5-C18F-278D-B3D4-91BBB8F02935}"/>
                </a:ext>
              </a:extLst>
            </p:cNvPr>
            <p:cNvSpPr/>
            <p:nvPr/>
          </p:nvSpPr>
          <p:spPr>
            <a:xfrm>
              <a:off x="104305" y="5879729"/>
              <a:ext cx="895102" cy="355930"/>
            </a:xfrm>
            <a:prstGeom prst="round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Medio</a:t>
              </a:r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E98AC055-8D95-79C6-655E-B53548033C39}"/>
                </a:ext>
              </a:extLst>
            </p:cNvPr>
            <p:cNvSpPr/>
            <p:nvPr/>
          </p:nvSpPr>
          <p:spPr>
            <a:xfrm>
              <a:off x="84488" y="6278551"/>
              <a:ext cx="972142" cy="503943"/>
            </a:xfrm>
            <a:prstGeom prst="roundRect">
              <a:avLst/>
            </a:prstGeom>
            <a:solidFill>
              <a:srgbClr val="FF0000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100" dirty="0">
                  <a:solidFill>
                    <a:schemeClr val="tx1"/>
                  </a:solidFill>
                </a:rPr>
                <a:t>Alto/ </a:t>
              </a:r>
              <a:r>
                <a:rPr lang="en-CA" sz="1100" dirty="0" err="1">
                  <a:solidFill>
                    <a:schemeClr val="tx1"/>
                  </a:solidFill>
                </a:rPr>
                <a:t>Desconocido</a:t>
              </a:r>
              <a:endParaRPr lang="en-CA" sz="11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E770098-45C4-C999-905D-FCDEA5F49BF4}"/>
                </a:ext>
              </a:extLst>
            </p:cNvPr>
            <p:cNvSpPr txBox="1"/>
            <p:nvPr/>
          </p:nvSpPr>
          <p:spPr>
            <a:xfrm>
              <a:off x="9778" y="5173709"/>
              <a:ext cx="13640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600" b="1" dirty="0"/>
                <a:t>NIVEL RIESGO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7802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06DF164D-D664-08A5-F0AD-B4FEBB59C74F}"/>
              </a:ext>
            </a:extLst>
          </p:cNvPr>
          <p:cNvGrpSpPr/>
          <p:nvPr/>
        </p:nvGrpSpPr>
        <p:grpSpPr>
          <a:xfrm>
            <a:off x="9778" y="90100"/>
            <a:ext cx="12005686" cy="6692395"/>
            <a:chOff x="9778" y="90100"/>
            <a:chExt cx="12005686" cy="6692395"/>
          </a:xfrm>
        </p:grpSpPr>
        <p:sp>
          <p:nvSpPr>
            <p:cNvPr id="299" name="Rectangle 298">
              <a:extLst>
                <a:ext uri="{FF2B5EF4-FFF2-40B4-BE49-F238E27FC236}">
                  <a16:creationId xmlns:a16="http://schemas.microsoft.com/office/drawing/2014/main" id="{B5168D85-8F5D-4E66-A59B-78E15602AEBB}"/>
                </a:ext>
              </a:extLst>
            </p:cNvPr>
            <p:cNvSpPr/>
            <p:nvPr/>
          </p:nvSpPr>
          <p:spPr>
            <a:xfrm>
              <a:off x="11250415" y="2952699"/>
              <a:ext cx="517297" cy="6315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357" name="Rectangle 356">
              <a:extLst>
                <a:ext uri="{FF2B5EF4-FFF2-40B4-BE49-F238E27FC236}">
                  <a16:creationId xmlns:a16="http://schemas.microsoft.com/office/drawing/2014/main" id="{4381AB8C-B7B4-CE13-67BD-A5CA39698B2E}"/>
                </a:ext>
              </a:extLst>
            </p:cNvPr>
            <p:cNvSpPr/>
            <p:nvPr/>
          </p:nvSpPr>
          <p:spPr>
            <a:xfrm>
              <a:off x="11767160" y="2952699"/>
              <a:ext cx="69611" cy="300715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8A076D3-677A-38A8-4A52-F0877FBDBE76}"/>
                </a:ext>
              </a:extLst>
            </p:cNvPr>
            <p:cNvGrpSpPr/>
            <p:nvPr/>
          </p:nvGrpSpPr>
          <p:grpSpPr>
            <a:xfrm>
              <a:off x="124527" y="442880"/>
              <a:ext cx="1025913" cy="669074"/>
              <a:chOff x="1471961" y="2354249"/>
              <a:chExt cx="1260088" cy="669074"/>
            </a:xfrm>
          </p:grpSpPr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D1E59FF-6B7C-8802-275C-C482D0151FCC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1. </a:t>
                </a:r>
                <a:r>
                  <a:rPr lang="en-US" sz="1200" dirty="0" err="1"/>
                  <a:t>Identificación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especie</a:t>
                </a:r>
                <a:endParaRPr lang="en-US" sz="1200" dirty="0"/>
              </a:p>
            </p:txBody>
          </p:sp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2B023025-E819-B158-D84B-834B7A655948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71D8CA8-7E0F-2B01-9964-5ED7FB121EB1}"/>
                </a:ext>
              </a:extLst>
            </p:cNvPr>
            <p:cNvGrpSpPr/>
            <p:nvPr/>
          </p:nvGrpSpPr>
          <p:grpSpPr>
            <a:xfrm>
              <a:off x="1257306" y="930587"/>
              <a:ext cx="1260088" cy="1124046"/>
              <a:chOff x="1471961" y="2354249"/>
              <a:chExt cx="1260088" cy="872926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E42ACF8-9C54-FF60-B287-E281132BA99A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86177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2</a:t>
                </a:r>
                <a:r>
                  <a:rPr lang="en-US" sz="1200" dirty="0"/>
                  <a:t>. </a:t>
                </a:r>
                <a:r>
                  <a:rPr lang="en-US" sz="1200" dirty="0" err="1"/>
                  <a:t>Capturado</a:t>
                </a:r>
                <a:r>
                  <a:rPr lang="en-US" sz="1200" dirty="0"/>
                  <a:t> </a:t>
                </a:r>
                <a:r>
                  <a:rPr lang="en-US" sz="1200" dirty="0" err="1"/>
                  <a:t>aguas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nacionales</a:t>
                </a:r>
                <a:r>
                  <a:rPr lang="en-US" sz="1200" dirty="0"/>
                  <a:t>? (</a:t>
                </a:r>
                <a:r>
                  <a:rPr lang="en-US" sz="1200" dirty="0" err="1"/>
                  <a:t>silvestre</a:t>
                </a:r>
                <a:r>
                  <a:rPr lang="en-US" sz="1200" dirty="0"/>
                  <a:t>)</a:t>
                </a:r>
              </a:p>
            </p:txBody>
          </p:sp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5203E645-C03E-3644-F77E-7B95C51BAF3A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A907A88-8C4E-1336-B6B6-2E0BBDA601AC}"/>
                </a:ext>
              </a:extLst>
            </p:cNvPr>
            <p:cNvGrpSpPr/>
            <p:nvPr/>
          </p:nvGrpSpPr>
          <p:grpSpPr>
            <a:xfrm>
              <a:off x="2624260" y="1401195"/>
              <a:ext cx="1020757" cy="1057592"/>
              <a:chOff x="1471961" y="2354249"/>
              <a:chExt cx="1260088" cy="1057592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53AFEC4-BC12-477D-2958-CAACFFF0E4E3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104644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3</a:t>
                </a:r>
                <a:r>
                  <a:rPr lang="en-US" sz="1200" dirty="0"/>
                  <a:t>. </a:t>
                </a:r>
                <a:r>
                  <a:rPr lang="en-US" sz="1200" dirty="0" err="1"/>
                  <a:t>Autoridad</a:t>
                </a:r>
                <a:r>
                  <a:rPr lang="en-US" sz="1200" dirty="0"/>
                  <a:t> </a:t>
                </a:r>
                <a:r>
                  <a:rPr lang="en-US" sz="1200" dirty="0" err="1"/>
                  <a:t>Científica</a:t>
                </a:r>
                <a:r>
                  <a:rPr lang="en-US" sz="1200" dirty="0"/>
                  <a:t> CITES</a:t>
                </a: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7188B0B2-731F-6027-DBA9-9FADF842B1A5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3D7FEFC-6F87-D29F-8EBA-EEA99AF8088D}"/>
                </a:ext>
              </a:extLst>
            </p:cNvPr>
            <p:cNvGrpSpPr/>
            <p:nvPr/>
          </p:nvGrpSpPr>
          <p:grpSpPr>
            <a:xfrm>
              <a:off x="3498161" y="2218981"/>
              <a:ext cx="1325299" cy="872926"/>
              <a:chOff x="1471961" y="2354249"/>
              <a:chExt cx="1260088" cy="872926"/>
            </a:xfrm>
          </p:grpSpPr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7279B9C-BF85-7FA6-B4B8-067DC7619416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86177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4.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preocupaciones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conservación</a:t>
                </a:r>
                <a:endParaRPr lang="en-US" sz="1200" dirty="0"/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83ADD562-3193-D12F-C4B7-33B0D446EEDC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32614EF-C2BA-EE9C-349C-4B4EB4B870A1}"/>
                </a:ext>
              </a:extLst>
            </p:cNvPr>
            <p:cNvGrpSpPr/>
            <p:nvPr/>
          </p:nvGrpSpPr>
          <p:grpSpPr>
            <a:xfrm>
              <a:off x="4660138" y="3119631"/>
              <a:ext cx="1435862" cy="669074"/>
              <a:chOff x="1471961" y="2354249"/>
              <a:chExt cx="1260088" cy="669074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A832386-BA65-91E6-BD74-19D4D46ABD24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46166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5.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riesgos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biológicos</a:t>
                </a:r>
                <a:endParaRPr lang="en-US" sz="1200" dirty="0"/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50B093EE-550B-AF59-8C14-E8B32199CDC2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A3B0BC0-3A41-66F8-4813-CAD089C97584}"/>
                </a:ext>
              </a:extLst>
            </p:cNvPr>
            <p:cNvGrpSpPr/>
            <p:nvPr/>
          </p:nvGrpSpPr>
          <p:grpSpPr>
            <a:xfrm>
              <a:off x="6519627" y="3147015"/>
              <a:ext cx="1068662" cy="669074"/>
              <a:chOff x="1471961" y="2354249"/>
              <a:chExt cx="1260088" cy="669074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1B3FE1E-027C-269E-5180-2D507163418E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6.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impactos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capturas</a:t>
                </a:r>
                <a:endParaRPr lang="en-US" sz="1200" dirty="0"/>
              </a:p>
            </p:txBody>
          </p:sp>
          <p:sp>
            <p:nvSpPr>
              <p:cNvPr id="19" name="Rectangle: Rounded Corners 18">
                <a:extLst>
                  <a:ext uri="{FF2B5EF4-FFF2-40B4-BE49-F238E27FC236}">
                    <a16:creationId xmlns:a16="http://schemas.microsoft.com/office/drawing/2014/main" id="{636FDA9A-E612-BEC8-FE86-38746714590C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0D3085D-24B1-46DE-C034-9E24D3AB7D9C}"/>
                </a:ext>
              </a:extLst>
            </p:cNvPr>
            <p:cNvGrpSpPr/>
            <p:nvPr/>
          </p:nvGrpSpPr>
          <p:grpSpPr>
            <a:xfrm>
              <a:off x="9263014" y="3181743"/>
              <a:ext cx="1056771" cy="1026815"/>
              <a:chOff x="1471961" y="2354249"/>
              <a:chExt cx="1260088" cy="1026815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7DF57E5-F3F0-DBED-B968-45D1070DCE60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1015663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8.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impactos</a:t>
                </a:r>
                <a:r>
                  <a:rPr lang="en-US" sz="1200" dirty="0"/>
                  <a:t> del </a:t>
                </a:r>
                <a:r>
                  <a:rPr lang="en-US" sz="1200" dirty="0" err="1"/>
                  <a:t>comercio</a:t>
                </a:r>
                <a:endParaRPr lang="en-US" sz="1200" dirty="0"/>
              </a:p>
            </p:txBody>
          </p:sp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46F9FEBF-FE36-2EE7-4F68-04545C8539B4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EF81063-6FDF-23E4-E76D-78573E3DB91E}"/>
                </a:ext>
              </a:extLst>
            </p:cNvPr>
            <p:cNvGrpSpPr/>
            <p:nvPr/>
          </p:nvGrpSpPr>
          <p:grpSpPr>
            <a:xfrm>
              <a:off x="7943276" y="3147766"/>
              <a:ext cx="1068659" cy="669074"/>
              <a:chOff x="1471961" y="2354249"/>
              <a:chExt cx="1260088" cy="669074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9540370B-BB6C-8F2C-C00D-23147EE660BD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7. </a:t>
                </a:r>
                <a:r>
                  <a:rPr lang="en-US" sz="1200" dirty="0" err="1"/>
                  <a:t>Evaluación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medidas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ordenación</a:t>
                </a:r>
                <a:endParaRPr lang="en-US" sz="1200" dirty="0"/>
              </a:p>
            </p:txBody>
          </p: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759F19B4-F2E1-B754-0877-49688FBA6762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F7B8042-0DB9-791C-758C-3405E1426322}"/>
                </a:ext>
              </a:extLst>
            </p:cNvPr>
            <p:cNvGrpSpPr/>
            <p:nvPr/>
          </p:nvGrpSpPr>
          <p:grpSpPr>
            <a:xfrm>
              <a:off x="10478135" y="3151680"/>
              <a:ext cx="1174594" cy="669074"/>
              <a:chOff x="1471961" y="2354249"/>
              <a:chExt cx="1260088" cy="669074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746A464-E06C-9E2C-714A-8CDAC60449DB}"/>
                  </a:ext>
                </a:extLst>
              </p:cNvPr>
              <p:cNvSpPr txBox="1"/>
              <p:nvPr/>
            </p:nvSpPr>
            <p:spPr>
              <a:xfrm>
                <a:off x="1471961" y="2365401"/>
                <a:ext cx="1260088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9. </a:t>
                </a:r>
                <a:r>
                  <a:rPr lang="en-US" sz="1200" dirty="0" err="1"/>
                  <a:t>Manejo</a:t>
                </a:r>
                <a:r>
                  <a:rPr lang="en-US" sz="1200" dirty="0"/>
                  <a:t> del </a:t>
                </a:r>
                <a:r>
                  <a:rPr lang="en-US" sz="1200" dirty="0" err="1"/>
                  <a:t>análisis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vacíos</a:t>
                </a:r>
                <a:endParaRPr lang="en-US" sz="1200" dirty="0"/>
              </a:p>
            </p:txBody>
          </p:sp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CDBB56E5-EA28-796A-958E-4A16105BEB3F}"/>
                  </a:ext>
                </a:extLst>
              </p:cNvPr>
              <p:cNvSpPr/>
              <p:nvPr/>
            </p:nvSpPr>
            <p:spPr>
              <a:xfrm>
                <a:off x="1471961" y="2354249"/>
                <a:ext cx="1260088" cy="669074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8686302-F4C9-4149-CD87-7A3B1A6EAAE7}"/>
                </a:ext>
              </a:extLst>
            </p:cNvPr>
            <p:cNvSpPr txBox="1"/>
            <p:nvPr/>
          </p:nvSpPr>
          <p:spPr>
            <a:xfrm>
              <a:off x="30764" y="90100"/>
              <a:ext cx="11560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INICIO</a:t>
              </a:r>
              <a:endParaRPr lang="en-PR" sz="1600" b="1" dirty="0"/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433AC945-4592-7013-2E46-2D8E32FF3A0A}"/>
                </a:ext>
              </a:extLst>
            </p:cNvPr>
            <p:cNvCxnSpPr/>
            <p:nvPr/>
          </p:nvCxnSpPr>
          <p:spPr>
            <a:xfrm>
              <a:off x="1161385" y="648810"/>
              <a:ext cx="418585" cy="27528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D2719C3C-D024-2CB0-886D-5D8DF3C3EDBB}"/>
                </a:ext>
              </a:extLst>
            </p:cNvPr>
            <p:cNvCxnSpPr/>
            <p:nvPr/>
          </p:nvCxnSpPr>
          <p:spPr>
            <a:xfrm>
              <a:off x="2539490" y="1134256"/>
              <a:ext cx="418585" cy="27528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206D0DDC-3495-BCB9-4656-9D5D4AB970F4}"/>
                </a:ext>
              </a:extLst>
            </p:cNvPr>
            <p:cNvCxnSpPr>
              <a:cxnSpLocks/>
            </p:cNvCxnSpPr>
            <p:nvPr/>
          </p:nvCxnSpPr>
          <p:spPr>
            <a:xfrm>
              <a:off x="3751883" y="1935567"/>
              <a:ext cx="363453" cy="282556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084F3FA-C7B6-3E75-EE34-7E8B09CB9AF1}"/>
                </a:ext>
              </a:extLst>
            </p:cNvPr>
            <p:cNvSpPr txBox="1"/>
            <p:nvPr/>
          </p:nvSpPr>
          <p:spPr>
            <a:xfrm>
              <a:off x="1397473" y="410672"/>
              <a:ext cx="1321186" cy="276999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solidFill>
                    <a:schemeClr val="bg1"/>
                  </a:solidFill>
                </a:rPr>
                <a:t>Especie</a:t>
              </a:r>
              <a:r>
                <a:rPr lang="en-US" sz="1200" dirty="0">
                  <a:solidFill>
                    <a:schemeClr val="bg1"/>
                  </a:solidFill>
                </a:rPr>
                <a:t> </a:t>
              </a:r>
              <a:r>
                <a:rPr lang="en-US" sz="1200" dirty="0" err="1">
                  <a:solidFill>
                    <a:schemeClr val="bg1"/>
                  </a:solidFill>
                </a:rPr>
                <a:t>correcta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E7520156-1199-2F55-A52E-6DE20D9A6D9F}"/>
                </a:ext>
              </a:extLst>
            </p:cNvPr>
            <p:cNvSpPr txBox="1"/>
            <p:nvPr/>
          </p:nvSpPr>
          <p:spPr>
            <a:xfrm>
              <a:off x="2718659" y="902175"/>
              <a:ext cx="395619" cy="276999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Si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00FF77B-F67C-57BA-D57D-67E4DC163A1F}"/>
                </a:ext>
              </a:extLst>
            </p:cNvPr>
            <p:cNvSpPr txBox="1"/>
            <p:nvPr/>
          </p:nvSpPr>
          <p:spPr>
            <a:xfrm>
              <a:off x="3703608" y="1199724"/>
              <a:ext cx="728793" cy="461665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Formal  y </a:t>
              </a:r>
              <a:r>
                <a:rPr lang="en-US" sz="1200" dirty="0" err="1">
                  <a:solidFill>
                    <a:schemeClr val="bg1"/>
                  </a:solidFill>
                </a:rPr>
                <a:t>capaz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37340505-8FAA-302C-F572-EEA4506358DE}"/>
                </a:ext>
              </a:extLst>
            </p:cNvPr>
            <p:cNvSpPr txBox="1"/>
            <p:nvPr/>
          </p:nvSpPr>
          <p:spPr>
            <a:xfrm>
              <a:off x="5988696" y="2810295"/>
              <a:ext cx="873007" cy="276999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Bajo </a:t>
              </a:r>
              <a:r>
                <a:rPr lang="en-US" sz="1200" dirty="0" err="1">
                  <a:solidFill>
                    <a:schemeClr val="bg1"/>
                  </a:solidFill>
                </a:rPr>
                <a:t>riesgo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33394A0F-F042-540E-519F-A3C9EBF7C525}"/>
                </a:ext>
              </a:extLst>
            </p:cNvPr>
            <p:cNvCxnSpPr>
              <a:cxnSpLocks/>
              <a:endCxn id="19" idx="1"/>
            </p:cNvCxnSpPr>
            <p:nvPr/>
          </p:nvCxnSpPr>
          <p:spPr>
            <a:xfrm>
              <a:off x="6096000" y="3481552"/>
              <a:ext cx="423627" cy="0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32AAFA58-7B74-3750-5E06-BF018A4DEBC7}"/>
                </a:ext>
              </a:extLst>
            </p:cNvPr>
            <p:cNvGrpSpPr/>
            <p:nvPr/>
          </p:nvGrpSpPr>
          <p:grpSpPr>
            <a:xfrm>
              <a:off x="3521694" y="3722538"/>
              <a:ext cx="1133727" cy="1015663"/>
              <a:chOff x="3514579" y="3141931"/>
              <a:chExt cx="1025913" cy="980909"/>
            </a:xfrm>
          </p:grpSpPr>
          <p:sp>
            <p:nvSpPr>
              <p:cNvPr id="73" name="Rectangle: Rounded Corners 72">
                <a:extLst>
                  <a:ext uri="{FF2B5EF4-FFF2-40B4-BE49-F238E27FC236}">
                    <a16:creationId xmlns:a16="http://schemas.microsoft.com/office/drawing/2014/main" id="{F20EAD9D-2827-B721-100E-1103C8DB4E62}"/>
                  </a:ext>
                </a:extLst>
              </p:cNvPr>
              <p:cNvSpPr/>
              <p:nvPr/>
            </p:nvSpPr>
            <p:spPr>
              <a:xfrm>
                <a:off x="3514579" y="3141931"/>
                <a:ext cx="1025913" cy="980909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6C5811B-C731-7404-B508-4AC5CFDFDC4C}"/>
                  </a:ext>
                </a:extLst>
              </p:cNvPr>
              <p:cNvSpPr txBox="1"/>
              <p:nvPr/>
            </p:nvSpPr>
            <p:spPr>
              <a:xfrm>
                <a:off x="3514579" y="3158281"/>
                <a:ext cx="1025913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4. </a:t>
                </a:r>
                <a:r>
                  <a:rPr lang="en-US" sz="1200" dirty="0" err="1"/>
                  <a:t>Preocupación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pero</a:t>
                </a:r>
                <a:r>
                  <a:rPr lang="en-US" sz="1200" dirty="0"/>
                  <a:t> no </a:t>
                </a:r>
                <a:r>
                  <a:rPr lang="en-US" sz="1200" dirty="0" err="1"/>
                  <a:t>amenaza</a:t>
                </a:r>
                <a:endParaRPr lang="en-US" sz="1200" dirty="0"/>
              </a:p>
            </p:txBody>
          </p:sp>
        </p:grpSp>
        <p:sp>
          <p:nvSpPr>
            <p:cNvPr id="157" name="Arrow: Down 156">
              <a:extLst>
                <a:ext uri="{FF2B5EF4-FFF2-40B4-BE49-F238E27FC236}">
                  <a16:creationId xmlns:a16="http://schemas.microsoft.com/office/drawing/2014/main" id="{4A34DD72-029A-CA8B-F992-EDE446D24FDC}"/>
                </a:ext>
              </a:extLst>
            </p:cNvPr>
            <p:cNvSpPr/>
            <p:nvPr/>
          </p:nvSpPr>
          <p:spPr>
            <a:xfrm>
              <a:off x="3645017" y="2887617"/>
              <a:ext cx="139106" cy="825052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159" name="Arrow: Down 158">
              <a:extLst>
                <a:ext uri="{FF2B5EF4-FFF2-40B4-BE49-F238E27FC236}">
                  <a16:creationId xmlns:a16="http://schemas.microsoft.com/office/drawing/2014/main" id="{14A12330-7DD1-8134-44C3-A725A40A81D0}"/>
                </a:ext>
              </a:extLst>
            </p:cNvPr>
            <p:cNvSpPr/>
            <p:nvPr/>
          </p:nvSpPr>
          <p:spPr>
            <a:xfrm rot="13866438">
              <a:off x="4369049" y="3256527"/>
              <a:ext cx="126705" cy="559236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50" name="Rectangle: Rounded Corners 249">
              <a:extLst>
                <a:ext uri="{FF2B5EF4-FFF2-40B4-BE49-F238E27FC236}">
                  <a16:creationId xmlns:a16="http://schemas.microsoft.com/office/drawing/2014/main" id="{3BAEA478-7DD6-4AD7-E6E3-5A8C342C6251}"/>
                </a:ext>
              </a:extLst>
            </p:cNvPr>
            <p:cNvSpPr/>
            <p:nvPr/>
          </p:nvSpPr>
          <p:spPr>
            <a:xfrm>
              <a:off x="3313889" y="5959855"/>
              <a:ext cx="1654085" cy="684141"/>
            </a:xfrm>
            <a:prstGeom prst="roundRect">
              <a:avLst/>
            </a:prstGeom>
            <a:solidFill>
              <a:schemeClr val="accent6"/>
            </a:solidFill>
            <a:ln w="381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AA941E3E-C34E-BCB9-3501-F57A0DDFC66C}"/>
                </a:ext>
              </a:extLst>
            </p:cNvPr>
            <p:cNvSpPr txBox="1"/>
            <p:nvPr/>
          </p:nvSpPr>
          <p:spPr>
            <a:xfrm>
              <a:off x="2055559" y="6251113"/>
              <a:ext cx="9414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/>
                <a:t>Aplicación</a:t>
              </a:r>
              <a:endParaRPr lang="en-PR" sz="1200" dirty="0"/>
            </a:p>
          </p:txBody>
        </p:sp>
        <p:cxnSp>
          <p:nvCxnSpPr>
            <p:cNvPr id="284" name="Straight Arrow Connector 283">
              <a:extLst>
                <a:ext uri="{FF2B5EF4-FFF2-40B4-BE49-F238E27FC236}">
                  <a16:creationId xmlns:a16="http://schemas.microsoft.com/office/drawing/2014/main" id="{353C276B-D51A-3EB2-E7D0-F28202CAB354}"/>
                </a:ext>
              </a:extLst>
            </p:cNvPr>
            <p:cNvCxnSpPr>
              <a:cxnSpLocks/>
              <a:stCxn id="250" idx="1"/>
            </p:cNvCxnSpPr>
            <p:nvPr/>
          </p:nvCxnSpPr>
          <p:spPr>
            <a:xfrm flipH="1" flipV="1">
              <a:off x="2797155" y="6016040"/>
              <a:ext cx="516734" cy="285886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F5832D49-0B28-4230-2556-2CA5FF4E5B9F}"/>
                </a:ext>
              </a:extLst>
            </p:cNvPr>
            <p:cNvSpPr/>
            <p:nvPr/>
          </p:nvSpPr>
          <p:spPr>
            <a:xfrm>
              <a:off x="11947305" y="4036612"/>
              <a:ext cx="61713" cy="223163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303" name="Rectangle 302">
              <a:extLst>
                <a:ext uri="{FF2B5EF4-FFF2-40B4-BE49-F238E27FC236}">
                  <a16:creationId xmlns:a16="http://schemas.microsoft.com/office/drawing/2014/main" id="{56DD833B-09F7-A3D2-117B-E75331DBF417}"/>
                </a:ext>
              </a:extLst>
            </p:cNvPr>
            <p:cNvSpPr/>
            <p:nvPr/>
          </p:nvSpPr>
          <p:spPr>
            <a:xfrm>
              <a:off x="11335215" y="5894690"/>
              <a:ext cx="440667" cy="72737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cxnSp>
          <p:nvCxnSpPr>
            <p:cNvPr id="301" name="Straight Connector 300">
              <a:extLst>
                <a:ext uri="{FF2B5EF4-FFF2-40B4-BE49-F238E27FC236}">
                  <a16:creationId xmlns:a16="http://schemas.microsoft.com/office/drawing/2014/main" id="{3A6EAB5F-845A-B74D-A75C-BDC6CCB744BA}"/>
                </a:ext>
              </a:extLst>
            </p:cNvPr>
            <p:cNvCxnSpPr>
              <a:cxnSpLocks/>
            </p:cNvCxnSpPr>
            <p:nvPr/>
          </p:nvCxnSpPr>
          <p:spPr>
            <a:xfrm>
              <a:off x="11258365" y="2984262"/>
              <a:ext cx="517297" cy="0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Straight Connector 303">
              <a:extLst>
                <a:ext uri="{FF2B5EF4-FFF2-40B4-BE49-F238E27FC236}">
                  <a16:creationId xmlns:a16="http://schemas.microsoft.com/office/drawing/2014/main" id="{ECA997F8-8E71-E28B-CEED-72F86CFAB5C0}"/>
                </a:ext>
              </a:extLst>
            </p:cNvPr>
            <p:cNvCxnSpPr>
              <a:cxnSpLocks/>
              <a:stCxn id="303" idx="1"/>
              <a:endCxn id="303" idx="3"/>
            </p:cNvCxnSpPr>
            <p:nvPr/>
          </p:nvCxnSpPr>
          <p:spPr>
            <a:xfrm>
              <a:off x="11335215" y="5931059"/>
              <a:ext cx="440667" cy="0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Straight Arrow Connector 308">
              <a:extLst>
                <a:ext uri="{FF2B5EF4-FFF2-40B4-BE49-F238E27FC236}">
                  <a16:creationId xmlns:a16="http://schemas.microsoft.com/office/drawing/2014/main" id="{9037223F-61B8-F000-4302-7F7714D3B3C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67974" y="6236404"/>
              <a:ext cx="696232" cy="123318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Connector 364">
              <a:extLst>
                <a:ext uri="{FF2B5EF4-FFF2-40B4-BE49-F238E27FC236}">
                  <a16:creationId xmlns:a16="http://schemas.microsoft.com/office/drawing/2014/main" id="{2AB22962-1C15-678E-18CD-A8C865728644}"/>
                </a:ext>
              </a:extLst>
            </p:cNvPr>
            <p:cNvCxnSpPr>
              <a:cxnSpLocks/>
              <a:endCxn id="357" idx="2"/>
            </p:cNvCxnSpPr>
            <p:nvPr/>
          </p:nvCxnSpPr>
          <p:spPr>
            <a:xfrm flipH="1">
              <a:off x="11801966" y="3063903"/>
              <a:ext cx="1256" cy="2895952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F282F6D3-7275-694C-0E14-7E404A1CED3A}"/>
                </a:ext>
              </a:extLst>
            </p:cNvPr>
            <p:cNvSpPr/>
            <p:nvPr/>
          </p:nvSpPr>
          <p:spPr>
            <a:xfrm rot="16200000" flipH="1">
              <a:off x="8780876" y="3090797"/>
              <a:ext cx="66587" cy="629064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cxnSp>
          <p:nvCxnSpPr>
            <p:cNvPr id="293" name="Straight Connector 292">
              <a:extLst>
                <a:ext uri="{FF2B5EF4-FFF2-40B4-BE49-F238E27FC236}">
                  <a16:creationId xmlns:a16="http://schemas.microsoft.com/office/drawing/2014/main" id="{4F5A4B89-C261-7117-867B-859B4290472A}"/>
                </a:ext>
              </a:extLst>
            </p:cNvPr>
            <p:cNvCxnSpPr>
              <a:cxnSpLocks/>
            </p:cNvCxnSpPr>
            <p:nvPr/>
          </p:nvCxnSpPr>
          <p:spPr>
            <a:xfrm>
              <a:off x="5677208" y="6237419"/>
              <a:ext cx="6290649" cy="0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8DFC743C-CB9C-FE94-8797-06466990FC8C}"/>
                </a:ext>
              </a:extLst>
            </p:cNvPr>
            <p:cNvCxnSpPr>
              <a:cxnSpLocks/>
              <a:endCxn id="291" idx="2"/>
            </p:cNvCxnSpPr>
            <p:nvPr/>
          </p:nvCxnSpPr>
          <p:spPr>
            <a:xfrm>
              <a:off x="11977633" y="4039262"/>
              <a:ext cx="529" cy="2228985"/>
            </a:xfrm>
            <a:prstGeom prst="line">
              <a:avLst/>
            </a:prstGeom>
            <a:ln w="57150">
              <a:solidFill>
                <a:schemeClr val="accent6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2" name="Straight Connector 371">
              <a:extLst>
                <a:ext uri="{FF2B5EF4-FFF2-40B4-BE49-F238E27FC236}">
                  <a16:creationId xmlns:a16="http://schemas.microsoft.com/office/drawing/2014/main" id="{8AA5EA69-E1D7-98E6-EBDD-E59EC14F74D4}"/>
                </a:ext>
              </a:extLst>
            </p:cNvPr>
            <p:cNvCxnSpPr/>
            <p:nvPr/>
          </p:nvCxnSpPr>
          <p:spPr>
            <a:xfrm>
              <a:off x="11843345" y="4010104"/>
              <a:ext cx="172119" cy="0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>
              <a:extLst>
                <a:ext uri="{FF2B5EF4-FFF2-40B4-BE49-F238E27FC236}">
                  <a16:creationId xmlns:a16="http://schemas.microsoft.com/office/drawing/2014/main" id="{E55EC046-81EA-7A21-D8C3-57D50A2D822D}"/>
                </a:ext>
              </a:extLst>
            </p:cNvPr>
            <p:cNvCxnSpPr>
              <a:cxnSpLocks/>
            </p:cNvCxnSpPr>
            <p:nvPr/>
          </p:nvCxnSpPr>
          <p:spPr>
            <a:xfrm>
              <a:off x="9011935" y="3482303"/>
              <a:ext cx="304618" cy="2523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DEFD9672-FC9F-4CDA-B1A5-C5C40DA994CF}"/>
                </a:ext>
              </a:extLst>
            </p:cNvPr>
            <p:cNvSpPr txBox="1"/>
            <p:nvPr/>
          </p:nvSpPr>
          <p:spPr>
            <a:xfrm>
              <a:off x="8837727" y="2837573"/>
              <a:ext cx="903244" cy="276999"/>
            </a:xfrm>
            <a:prstGeom prst="rect">
              <a:avLst/>
            </a:prstGeom>
            <a:solidFill>
              <a:schemeClr val="accent6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Bajo </a:t>
              </a:r>
              <a:r>
                <a:rPr lang="en-US" sz="1200" dirty="0" err="1">
                  <a:solidFill>
                    <a:schemeClr val="bg1"/>
                  </a:solidFill>
                </a:rPr>
                <a:t>riesgo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grpSp>
          <p:nvGrpSpPr>
            <p:cNvPr id="230" name="Group 229">
              <a:extLst>
                <a:ext uri="{FF2B5EF4-FFF2-40B4-BE49-F238E27FC236}">
                  <a16:creationId xmlns:a16="http://schemas.microsoft.com/office/drawing/2014/main" id="{DDDC6C86-D1A9-3F4D-6783-09BDD7E0B51F}"/>
                </a:ext>
              </a:extLst>
            </p:cNvPr>
            <p:cNvGrpSpPr/>
            <p:nvPr/>
          </p:nvGrpSpPr>
          <p:grpSpPr>
            <a:xfrm>
              <a:off x="7895519" y="4342098"/>
              <a:ext cx="1317004" cy="1526708"/>
              <a:chOff x="7891720" y="3706875"/>
              <a:chExt cx="1133147" cy="1526708"/>
            </a:xfrm>
          </p:grpSpPr>
          <p:sp>
            <p:nvSpPr>
              <p:cNvPr id="232" name="Rectangle: Rounded Corners 231">
                <a:extLst>
                  <a:ext uri="{FF2B5EF4-FFF2-40B4-BE49-F238E27FC236}">
                    <a16:creationId xmlns:a16="http://schemas.microsoft.com/office/drawing/2014/main" id="{2470B03C-9521-FD06-88FE-B602C4A8C80A}"/>
                  </a:ext>
                </a:extLst>
              </p:cNvPr>
              <p:cNvSpPr/>
              <p:nvPr/>
            </p:nvSpPr>
            <p:spPr>
              <a:xfrm>
                <a:off x="7891720" y="3706875"/>
                <a:ext cx="1125621" cy="15267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233" name="TextBox 232">
                <a:extLst>
                  <a:ext uri="{FF2B5EF4-FFF2-40B4-BE49-F238E27FC236}">
                    <a16:creationId xmlns:a16="http://schemas.microsoft.com/office/drawing/2014/main" id="{2AACD605-C1E8-D588-CCCD-44950909C501}"/>
                  </a:ext>
                </a:extLst>
              </p:cNvPr>
              <p:cNvSpPr txBox="1"/>
              <p:nvPr/>
            </p:nvSpPr>
            <p:spPr>
              <a:xfrm>
                <a:off x="7899246" y="3798811"/>
                <a:ext cx="1125621" cy="10156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7. Baja </a:t>
                </a:r>
                <a:r>
                  <a:rPr lang="en-US" sz="1200" dirty="0" err="1"/>
                  <a:t>capacidad</a:t>
                </a:r>
                <a:r>
                  <a:rPr lang="en-US" sz="1200" dirty="0"/>
                  <a:t> de </a:t>
                </a:r>
                <a:r>
                  <a:rPr lang="en-US" sz="1200" dirty="0" err="1"/>
                  <a:t>implementación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en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bancos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lejanos</a:t>
                </a:r>
                <a:r>
                  <a:rPr lang="en-US" sz="1200" dirty="0"/>
                  <a:t>. </a:t>
                </a:r>
              </a:p>
            </p:txBody>
          </p:sp>
        </p:grpSp>
        <p:cxnSp>
          <p:nvCxnSpPr>
            <p:cNvPr id="236" name="Straight Arrow Connector 235">
              <a:extLst>
                <a:ext uri="{FF2B5EF4-FFF2-40B4-BE49-F238E27FC236}">
                  <a16:creationId xmlns:a16="http://schemas.microsoft.com/office/drawing/2014/main" id="{21AD46AA-2FEB-0E18-2B5A-1D704E86AA29}"/>
                </a:ext>
              </a:extLst>
            </p:cNvPr>
            <p:cNvCxnSpPr>
              <a:cxnSpLocks/>
            </p:cNvCxnSpPr>
            <p:nvPr/>
          </p:nvCxnSpPr>
          <p:spPr>
            <a:xfrm>
              <a:off x="7588289" y="3481552"/>
              <a:ext cx="354987" cy="53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Arrow: Down 236">
              <a:extLst>
                <a:ext uri="{FF2B5EF4-FFF2-40B4-BE49-F238E27FC236}">
                  <a16:creationId xmlns:a16="http://schemas.microsoft.com/office/drawing/2014/main" id="{1A8A1622-E303-23C1-6AE0-E3B42173AF23}"/>
                </a:ext>
              </a:extLst>
            </p:cNvPr>
            <p:cNvSpPr/>
            <p:nvPr/>
          </p:nvSpPr>
          <p:spPr>
            <a:xfrm>
              <a:off x="8084340" y="3822346"/>
              <a:ext cx="166841" cy="518893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39" name="Arrow: Down 238">
              <a:extLst>
                <a:ext uri="{FF2B5EF4-FFF2-40B4-BE49-F238E27FC236}">
                  <a16:creationId xmlns:a16="http://schemas.microsoft.com/office/drawing/2014/main" id="{2FB28B4C-86F1-9CC9-9641-2D9699DBD8E8}"/>
                </a:ext>
              </a:extLst>
            </p:cNvPr>
            <p:cNvSpPr/>
            <p:nvPr/>
          </p:nvSpPr>
          <p:spPr>
            <a:xfrm rot="13974737">
              <a:off x="8879357" y="3585313"/>
              <a:ext cx="145583" cy="910414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cxnSp>
          <p:nvCxnSpPr>
            <p:cNvPr id="240" name="Straight Arrow Connector 239">
              <a:extLst>
                <a:ext uri="{FF2B5EF4-FFF2-40B4-BE49-F238E27FC236}">
                  <a16:creationId xmlns:a16="http://schemas.microsoft.com/office/drawing/2014/main" id="{6CA868DD-55FC-C422-095F-0A497F7AF783}"/>
                </a:ext>
              </a:extLst>
            </p:cNvPr>
            <p:cNvCxnSpPr>
              <a:cxnSpLocks/>
            </p:cNvCxnSpPr>
            <p:nvPr/>
          </p:nvCxnSpPr>
          <p:spPr>
            <a:xfrm>
              <a:off x="10282654" y="3516578"/>
              <a:ext cx="290096" cy="3862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1" name="Group 240">
              <a:extLst>
                <a:ext uri="{FF2B5EF4-FFF2-40B4-BE49-F238E27FC236}">
                  <a16:creationId xmlns:a16="http://schemas.microsoft.com/office/drawing/2014/main" id="{1BA415ED-3F10-E272-4632-7C8425CB690B}"/>
                </a:ext>
              </a:extLst>
            </p:cNvPr>
            <p:cNvGrpSpPr/>
            <p:nvPr/>
          </p:nvGrpSpPr>
          <p:grpSpPr>
            <a:xfrm>
              <a:off x="10342415" y="4316609"/>
              <a:ext cx="1306344" cy="1526708"/>
              <a:chOff x="10604069" y="3705437"/>
              <a:chExt cx="1141424" cy="1526708"/>
            </a:xfrm>
          </p:grpSpPr>
          <p:sp>
            <p:nvSpPr>
              <p:cNvPr id="243" name="Rectangle: Rounded Corners 242">
                <a:extLst>
                  <a:ext uri="{FF2B5EF4-FFF2-40B4-BE49-F238E27FC236}">
                    <a16:creationId xmlns:a16="http://schemas.microsoft.com/office/drawing/2014/main" id="{9F09F16D-3BF4-AB2E-1799-8BEB30735EF7}"/>
                  </a:ext>
                </a:extLst>
              </p:cNvPr>
              <p:cNvSpPr/>
              <p:nvPr/>
            </p:nvSpPr>
            <p:spPr>
              <a:xfrm>
                <a:off x="10619872" y="3705437"/>
                <a:ext cx="1125621" cy="152670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244" name="TextBox 243">
                <a:extLst>
                  <a:ext uri="{FF2B5EF4-FFF2-40B4-BE49-F238E27FC236}">
                    <a16:creationId xmlns:a16="http://schemas.microsoft.com/office/drawing/2014/main" id="{61148B74-D1B0-859F-E0DD-E3CC943B0370}"/>
                  </a:ext>
                </a:extLst>
              </p:cNvPr>
              <p:cNvSpPr txBox="1"/>
              <p:nvPr/>
            </p:nvSpPr>
            <p:spPr>
              <a:xfrm>
                <a:off x="10604069" y="3868662"/>
                <a:ext cx="1125621" cy="101566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/>
                  <a:t>9. </a:t>
                </a:r>
                <a:r>
                  <a:rPr lang="en-US" sz="1200" dirty="0" err="1"/>
                  <a:t>Medidas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ordenación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desorganizadas</a:t>
                </a:r>
                <a:r>
                  <a:rPr lang="en-US" sz="1200" dirty="0"/>
                  <a:t> </a:t>
                </a:r>
                <a:r>
                  <a:rPr lang="en-US" sz="1200" dirty="0" err="1"/>
                  <a:t>reducen</a:t>
                </a:r>
                <a:r>
                  <a:rPr lang="en-US" sz="1200" dirty="0"/>
                  <a:t> </a:t>
                </a:r>
                <a:r>
                  <a:rPr lang="en-US" sz="1200" dirty="0" err="1"/>
                  <a:t>riesgos</a:t>
                </a:r>
                <a:r>
                  <a:rPr lang="en-US" sz="1200" dirty="0"/>
                  <a:t>   e </a:t>
                </a:r>
                <a:r>
                  <a:rPr lang="en-US" sz="1200" dirty="0" err="1"/>
                  <a:t>impactos</a:t>
                </a:r>
                <a:endParaRPr lang="en-US" sz="1200" dirty="0"/>
              </a:p>
            </p:txBody>
          </p:sp>
        </p:grpSp>
        <p:sp>
          <p:nvSpPr>
            <p:cNvPr id="247" name="Arrow: Down 246">
              <a:extLst>
                <a:ext uri="{FF2B5EF4-FFF2-40B4-BE49-F238E27FC236}">
                  <a16:creationId xmlns:a16="http://schemas.microsoft.com/office/drawing/2014/main" id="{6B510851-920D-A4A5-1409-6F72C293E9B7}"/>
                </a:ext>
              </a:extLst>
            </p:cNvPr>
            <p:cNvSpPr/>
            <p:nvPr/>
          </p:nvSpPr>
          <p:spPr>
            <a:xfrm>
              <a:off x="10804494" y="3817358"/>
              <a:ext cx="166841" cy="503716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49" name="Arrow: Down 248">
              <a:extLst>
                <a:ext uri="{FF2B5EF4-FFF2-40B4-BE49-F238E27FC236}">
                  <a16:creationId xmlns:a16="http://schemas.microsoft.com/office/drawing/2014/main" id="{F93065D4-9B0A-1AD3-3C8C-E53B105647C7}"/>
                </a:ext>
              </a:extLst>
            </p:cNvPr>
            <p:cNvSpPr/>
            <p:nvPr/>
          </p:nvSpPr>
          <p:spPr>
            <a:xfrm rot="14215412">
              <a:off x="11434138" y="3913076"/>
              <a:ext cx="189517" cy="505208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R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FBE2196-C6C2-D5B2-415C-F6A9E20E3C69}"/>
                </a:ext>
              </a:extLst>
            </p:cNvPr>
            <p:cNvSpPr txBox="1"/>
            <p:nvPr/>
          </p:nvSpPr>
          <p:spPr>
            <a:xfrm>
              <a:off x="1328162" y="5021633"/>
              <a:ext cx="1465292" cy="461665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/>
                <a:t>Autoridad</a:t>
              </a:r>
              <a:r>
                <a:rPr lang="en-US" sz="1200" dirty="0"/>
                <a:t> </a:t>
              </a:r>
              <a:r>
                <a:rPr lang="en-US" sz="1200" dirty="0" err="1"/>
                <a:t>Científica</a:t>
              </a:r>
              <a:r>
                <a:rPr lang="en-US" sz="1200" dirty="0"/>
                <a:t> CITES</a:t>
              </a:r>
              <a:endParaRPr lang="en-PR" sz="1200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0BF6C47-F411-E995-516A-1DB2F6551502}"/>
                </a:ext>
              </a:extLst>
            </p:cNvPr>
            <p:cNvSpPr txBox="1"/>
            <p:nvPr/>
          </p:nvSpPr>
          <p:spPr>
            <a:xfrm>
              <a:off x="1320636" y="5770799"/>
              <a:ext cx="1465292" cy="46166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/>
                <a:t>Autoridad</a:t>
              </a:r>
              <a:r>
                <a:rPr lang="en-US" sz="1200" dirty="0"/>
                <a:t> </a:t>
              </a:r>
              <a:r>
                <a:rPr lang="en-US" sz="1200" dirty="0" err="1"/>
                <a:t>Administrativa</a:t>
              </a:r>
              <a:r>
                <a:rPr lang="en-US" sz="1200" dirty="0"/>
                <a:t> CITES</a:t>
              </a:r>
              <a:endParaRPr lang="en-PR" sz="1200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36C0FB2-E11D-ABC1-E917-209745D36602}"/>
                </a:ext>
              </a:extLst>
            </p:cNvPr>
            <p:cNvSpPr txBox="1"/>
            <p:nvPr/>
          </p:nvSpPr>
          <p:spPr>
            <a:xfrm>
              <a:off x="1312116" y="6477704"/>
              <a:ext cx="1465292" cy="276999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err="1">
                  <a:solidFill>
                    <a:schemeClr val="bg1"/>
                  </a:solidFill>
                </a:rPr>
                <a:t>Exportador</a:t>
              </a:r>
              <a:endParaRPr lang="en-PR" sz="1200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4396865-BB59-CD03-4342-0B77997797DF}"/>
                </a:ext>
              </a:extLst>
            </p:cNvPr>
            <p:cNvSpPr txBox="1"/>
            <p:nvPr/>
          </p:nvSpPr>
          <p:spPr>
            <a:xfrm>
              <a:off x="1289708" y="4803367"/>
              <a:ext cx="15417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VAYA AL INICIO</a:t>
              </a:r>
              <a:endParaRPr lang="en-PR" sz="1200" b="1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BDBFDF9-EAE1-BE31-8B93-32A4B6DE09E5}"/>
                </a:ext>
              </a:extLst>
            </p:cNvPr>
            <p:cNvSpPr txBox="1"/>
            <p:nvPr/>
          </p:nvSpPr>
          <p:spPr>
            <a:xfrm>
              <a:off x="999406" y="6252073"/>
              <a:ext cx="7033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 err="1"/>
                <a:t>Permiso</a:t>
              </a:r>
              <a:endParaRPr lang="en-PR" sz="12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2145AB2-842D-5CBB-4C72-45AA5D8E5626}"/>
                </a:ext>
              </a:extLst>
            </p:cNvPr>
            <p:cNvSpPr txBox="1"/>
            <p:nvPr/>
          </p:nvSpPr>
          <p:spPr>
            <a:xfrm>
              <a:off x="1043997" y="5484489"/>
              <a:ext cx="125428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err="1"/>
                <a:t>Solicitud</a:t>
              </a:r>
              <a:r>
                <a:rPr lang="en-US" sz="1100" dirty="0"/>
                <a:t> DENP</a:t>
              </a:r>
              <a:endParaRPr lang="en-PR" sz="1100" dirty="0"/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488B889C-9A39-3536-733B-F32FDBE50BBE}"/>
                </a:ext>
              </a:extLst>
            </p:cNvPr>
            <p:cNvCxnSpPr>
              <a:cxnSpLocks/>
              <a:stCxn id="30" idx="0"/>
              <a:endCxn id="29" idx="2"/>
            </p:cNvCxnSpPr>
            <p:nvPr/>
          </p:nvCxnSpPr>
          <p:spPr>
            <a:xfrm flipV="1">
              <a:off x="2053282" y="5483298"/>
              <a:ext cx="7526" cy="287501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9C017DDC-B6CB-5B40-D1A3-D72D9D7816A8}"/>
                </a:ext>
              </a:extLst>
            </p:cNvPr>
            <p:cNvCxnSpPr>
              <a:cxnSpLocks/>
              <a:stCxn id="31" idx="0"/>
              <a:endCxn id="30" idx="2"/>
            </p:cNvCxnSpPr>
            <p:nvPr/>
          </p:nvCxnSpPr>
          <p:spPr>
            <a:xfrm flipV="1">
              <a:off x="2044762" y="6232464"/>
              <a:ext cx="8520" cy="24524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2A90EBA9-5BA8-2243-89AF-A16B40214948}"/>
                </a:ext>
              </a:extLst>
            </p:cNvPr>
            <p:cNvCxnSpPr>
              <a:cxnSpLocks/>
            </p:cNvCxnSpPr>
            <p:nvPr/>
          </p:nvCxnSpPr>
          <p:spPr>
            <a:xfrm>
              <a:off x="1712534" y="6232464"/>
              <a:ext cx="0" cy="267551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F2D250DD-841D-4386-6E27-814D18574A2A}"/>
                </a:ext>
              </a:extLst>
            </p:cNvPr>
            <p:cNvSpPr/>
            <p:nvPr/>
          </p:nvSpPr>
          <p:spPr>
            <a:xfrm>
              <a:off x="104305" y="5475879"/>
              <a:ext cx="903622" cy="355930"/>
            </a:xfrm>
            <a:prstGeom prst="roundRect">
              <a:avLst/>
            </a:prstGeom>
            <a:solidFill>
              <a:schemeClr val="accent6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bg1"/>
                  </a:solidFill>
                </a:rPr>
                <a:t>Bajo</a:t>
              </a:r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BB2BFE3F-C4EB-9E1B-9444-A97E0569BCEA}"/>
                </a:ext>
              </a:extLst>
            </p:cNvPr>
            <p:cNvSpPr/>
            <p:nvPr/>
          </p:nvSpPr>
          <p:spPr>
            <a:xfrm>
              <a:off x="104305" y="5879729"/>
              <a:ext cx="895102" cy="355930"/>
            </a:xfrm>
            <a:prstGeom prst="round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CA" sz="1200" dirty="0">
                  <a:solidFill>
                    <a:schemeClr val="tx1"/>
                  </a:solidFill>
                </a:rPr>
                <a:t>Medio</a:t>
              </a:r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7DA2ED13-C2C3-6019-54BA-5BB2328234A0}"/>
                </a:ext>
              </a:extLst>
            </p:cNvPr>
            <p:cNvSpPr/>
            <p:nvPr/>
          </p:nvSpPr>
          <p:spPr>
            <a:xfrm>
              <a:off x="84488" y="6278551"/>
              <a:ext cx="972142" cy="503943"/>
            </a:xfrm>
            <a:prstGeom prst="roundRect">
              <a:avLst/>
            </a:prstGeom>
            <a:solidFill>
              <a:srgbClr val="FF0000"/>
            </a:solidFill>
            <a:ln w="952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sz="1100" dirty="0">
                  <a:solidFill>
                    <a:schemeClr val="tx1"/>
                  </a:solidFill>
                </a:rPr>
                <a:t>Alto/ </a:t>
              </a:r>
              <a:r>
                <a:rPr lang="en-CA" sz="1100" dirty="0" err="1">
                  <a:solidFill>
                    <a:schemeClr val="tx1"/>
                  </a:solidFill>
                </a:rPr>
                <a:t>Desconocido</a:t>
              </a:r>
              <a:endParaRPr lang="en-CA" sz="1100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DE1BB77-BE76-D2EB-6C28-18717CEEE567}"/>
                </a:ext>
              </a:extLst>
            </p:cNvPr>
            <p:cNvSpPr txBox="1"/>
            <p:nvPr/>
          </p:nvSpPr>
          <p:spPr>
            <a:xfrm>
              <a:off x="9778" y="5173709"/>
              <a:ext cx="136409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1600" b="1" dirty="0"/>
                <a:t>NIVEL RIESGO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E9371A4C-E244-2C1A-3574-1E582A0196D6}"/>
                </a:ext>
              </a:extLst>
            </p:cNvPr>
            <p:cNvGrpSpPr/>
            <p:nvPr/>
          </p:nvGrpSpPr>
          <p:grpSpPr>
            <a:xfrm>
              <a:off x="3313889" y="5951498"/>
              <a:ext cx="1699053" cy="830997"/>
              <a:chOff x="2912112" y="6033688"/>
              <a:chExt cx="1699053" cy="830997"/>
            </a:xfrm>
          </p:grpSpPr>
          <p:sp>
            <p:nvSpPr>
              <p:cNvPr id="43" name="Rectangle: Rounded Corners 42">
                <a:extLst>
                  <a:ext uri="{FF2B5EF4-FFF2-40B4-BE49-F238E27FC236}">
                    <a16:creationId xmlns:a16="http://schemas.microsoft.com/office/drawing/2014/main" id="{F1323637-5592-7ABE-8553-7F69FA7410CD}"/>
                  </a:ext>
                </a:extLst>
              </p:cNvPr>
              <p:cNvSpPr/>
              <p:nvPr/>
            </p:nvSpPr>
            <p:spPr>
              <a:xfrm>
                <a:off x="2912112" y="6042045"/>
                <a:ext cx="1654085" cy="684141"/>
              </a:xfrm>
              <a:prstGeom prst="roundRect">
                <a:avLst/>
              </a:prstGeom>
              <a:solidFill>
                <a:schemeClr val="accent6"/>
              </a:solidFill>
              <a:ln w="381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R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385367B-9A11-0AC4-7006-16A24C6A4E45}"/>
                  </a:ext>
                </a:extLst>
              </p:cNvPr>
              <p:cNvSpPr txBox="1"/>
              <p:nvPr/>
            </p:nvSpPr>
            <p:spPr>
              <a:xfrm>
                <a:off x="2957080" y="6033688"/>
                <a:ext cx="1654085" cy="83099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</a:rPr>
                  <a:t>10. </a:t>
                </a:r>
                <a:r>
                  <a:rPr lang="en-CA" sz="1200" dirty="0">
                    <a:solidFill>
                      <a:schemeClr val="bg1"/>
                    </a:solidFill>
                  </a:rPr>
                  <a:t>DENP </a:t>
                </a:r>
                <a:r>
                  <a:rPr lang="en-CA" sz="1200" dirty="0" err="1">
                    <a:solidFill>
                      <a:schemeClr val="bg1"/>
                    </a:solidFill>
                  </a:rPr>
                  <a:t>satisfecho</a:t>
                </a:r>
                <a:endParaRPr lang="en-CA" sz="1200" dirty="0">
                  <a:solidFill>
                    <a:schemeClr val="bg1"/>
                  </a:solidFill>
                </a:endParaRPr>
              </a:p>
              <a:p>
                <a:pPr algn="ctr"/>
                <a:r>
                  <a:rPr lang="en-CA" sz="1200" dirty="0">
                    <a:solidFill>
                      <a:schemeClr val="bg1"/>
                    </a:solidFill>
                  </a:rPr>
                  <a:t>(</a:t>
                </a:r>
                <a:r>
                  <a:rPr lang="en-CA" sz="1200" dirty="0" err="1">
                    <a:solidFill>
                      <a:schemeClr val="bg1"/>
                    </a:solidFill>
                  </a:rPr>
                  <a:t>positivo</a:t>
                </a:r>
                <a:r>
                  <a:rPr lang="en-CA" sz="1200" dirty="0">
                    <a:solidFill>
                      <a:schemeClr val="bg1"/>
                    </a:solidFill>
                  </a:rPr>
                  <a:t>, </a:t>
                </a:r>
                <a:r>
                  <a:rPr lang="en-CA" sz="1200" dirty="0" err="1">
                    <a:solidFill>
                      <a:schemeClr val="bg1"/>
                    </a:solidFill>
                  </a:rPr>
                  <a:t>amenazas</a:t>
                </a:r>
                <a:r>
                  <a:rPr lang="en-CA" sz="1200" dirty="0">
                    <a:solidFill>
                      <a:schemeClr val="bg1"/>
                    </a:solidFill>
                  </a:rPr>
                  <a:t> </a:t>
                </a:r>
                <a:r>
                  <a:rPr lang="en-CA" sz="1200" dirty="0" err="1">
                    <a:solidFill>
                      <a:schemeClr val="bg1"/>
                    </a:solidFill>
                  </a:rPr>
                  <a:t>bajas</a:t>
                </a:r>
                <a:r>
                  <a:rPr lang="en-CA" sz="1200" dirty="0">
                    <a:solidFill>
                      <a:schemeClr val="bg1"/>
                    </a:solidFill>
                  </a:rPr>
                  <a:t>/</a:t>
                </a:r>
                <a:r>
                  <a:rPr lang="en-CA" sz="1200" dirty="0" err="1">
                    <a:solidFill>
                      <a:schemeClr val="bg1"/>
                    </a:solidFill>
                  </a:rPr>
                  <a:t>minimizadas</a:t>
                </a:r>
                <a:r>
                  <a:rPr lang="en-CA" sz="1200" dirty="0">
                    <a:solidFill>
                      <a:schemeClr val="bg1"/>
                    </a:solidFill>
                  </a:rPr>
                  <a:t>)</a:t>
                </a:r>
              </a:p>
              <a:p>
                <a:pPr algn="ctr"/>
                <a:endParaRPr lang="en-US" sz="1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55685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1540</TotalTime>
  <Words>720</Words>
  <Application>Microsoft Office PowerPoint</Application>
  <PresentationFormat>Widescreen</PresentationFormat>
  <Paragraphs>144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S Appeldoorn</dc:creator>
  <cp:lastModifiedBy>Jose Rivera</cp:lastModifiedBy>
  <cp:revision>30</cp:revision>
  <dcterms:created xsi:type="dcterms:W3CDTF">2023-10-18T19:23:05Z</dcterms:created>
  <dcterms:modified xsi:type="dcterms:W3CDTF">2023-10-23T20:12:29Z</dcterms:modified>
</cp:coreProperties>
</file>