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52" r:id="rId4"/>
  </p:sldMasterIdLst>
  <p:notesMasterIdLst>
    <p:notesMasterId r:id="rId46"/>
  </p:notesMasterIdLst>
  <p:handoutMasterIdLst>
    <p:handoutMasterId r:id="rId47"/>
  </p:handoutMasterIdLst>
  <p:sldIdLst>
    <p:sldId id="256" r:id="rId5"/>
    <p:sldId id="339" r:id="rId6"/>
    <p:sldId id="350" r:id="rId7"/>
    <p:sldId id="360" r:id="rId8"/>
    <p:sldId id="355" r:id="rId9"/>
    <p:sldId id="393" r:id="rId10"/>
    <p:sldId id="394" r:id="rId11"/>
    <p:sldId id="367" r:id="rId12"/>
    <p:sldId id="368" r:id="rId13"/>
    <p:sldId id="369" r:id="rId14"/>
    <p:sldId id="370" r:id="rId15"/>
    <p:sldId id="371" r:id="rId16"/>
    <p:sldId id="372" r:id="rId17"/>
    <p:sldId id="373" r:id="rId18"/>
    <p:sldId id="374" r:id="rId19"/>
    <p:sldId id="375" r:id="rId20"/>
    <p:sldId id="396" r:id="rId21"/>
    <p:sldId id="395" r:id="rId22"/>
    <p:sldId id="397" r:id="rId23"/>
    <p:sldId id="356" r:id="rId24"/>
    <p:sldId id="377" r:id="rId25"/>
    <p:sldId id="380" r:id="rId26"/>
    <p:sldId id="379" r:id="rId27"/>
    <p:sldId id="381" r:id="rId28"/>
    <p:sldId id="382" r:id="rId29"/>
    <p:sldId id="383" r:id="rId30"/>
    <p:sldId id="398" r:id="rId31"/>
    <p:sldId id="357" r:id="rId32"/>
    <p:sldId id="359" r:id="rId33"/>
    <p:sldId id="388" r:id="rId34"/>
    <p:sldId id="361" r:id="rId35"/>
    <p:sldId id="365" r:id="rId36"/>
    <p:sldId id="386" r:id="rId37"/>
    <p:sldId id="389" r:id="rId38"/>
    <p:sldId id="387" r:id="rId39"/>
    <p:sldId id="363" r:id="rId40"/>
    <p:sldId id="390" r:id="rId41"/>
    <p:sldId id="391" r:id="rId42"/>
    <p:sldId id="364" r:id="rId43"/>
    <p:sldId id="366" r:id="rId44"/>
    <p:sldId id="354" r:id="rId45"/>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74" autoAdjust="0"/>
    <p:restoredTop sz="95741"/>
  </p:normalViewPr>
  <p:slideViewPr>
    <p:cSldViewPr snapToGrid="0">
      <p:cViewPr varScale="1">
        <p:scale>
          <a:sx n="97" d="100"/>
          <a:sy n="97" d="100"/>
        </p:scale>
        <p:origin x="224" y="4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FEDD11-6E6C-455B-8B09-DC7D35753A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F1A8F27-D3D8-4E95-BBDA-42B15B9196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3859FB-F71B-46DA-8C9E-4282012D1212}" type="datetime1">
              <a:rPr lang="en-GB" smtClean="0"/>
              <a:t>02/12/2023</a:t>
            </a:fld>
            <a:endParaRPr lang="en-GB"/>
          </a:p>
        </p:txBody>
      </p:sp>
      <p:sp>
        <p:nvSpPr>
          <p:cNvPr id="4" name="Footer Placeholder 3">
            <a:extLst>
              <a:ext uri="{FF2B5EF4-FFF2-40B4-BE49-F238E27FC236}">
                <a16:creationId xmlns:a16="http://schemas.microsoft.com/office/drawing/2014/main" id="{F47635B0-D276-47BC-9106-7F2B5F88E6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F53CC7-8225-47D6-850E-7C6F19C529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B1294-A069-4FB0-AD70-215774CE426D}" type="slidenum">
              <a:rPr lang="en-GB" smtClean="0"/>
              <a:t>‹#›</a:t>
            </a:fld>
            <a:endParaRPr lang="en-GB"/>
          </a:p>
        </p:txBody>
      </p:sp>
    </p:spTree>
    <p:extLst>
      <p:ext uri="{BB962C8B-B14F-4D97-AF65-F5344CB8AC3E}">
        <p14:creationId xmlns:p14="http://schemas.microsoft.com/office/powerpoint/2010/main" val="2319858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95D46-36E0-44E3-8DA9-E6F3BE79B9F9}" type="datetime1">
              <a:rPr lang="en-GB" noProof="0" smtClean="0"/>
              <a:t>02/12/2023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E2A6D-0A7C-43DE-94D3-D3483E478519}" type="slidenum">
              <a:rPr lang="en-GB" noProof="0" smtClean="0"/>
              <a:t>‹#›</a:t>
            </a:fld>
            <a:endParaRPr lang="en-GB" noProof="0"/>
          </a:p>
        </p:txBody>
      </p:sp>
    </p:spTree>
    <p:extLst>
      <p:ext uri="{BB962C8B-B14F-4D97-AF65-F5344CB8AC3E}">
        <p14:creationId xmlns:p14="http://schemas.microsoft.com/office/powerpoint/2010/main" val="335759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r>
              <a:rPr lang="en-GB" dirty="0"/>
              <a:t>Good morning everyone…</a:t>
            </a:r>
          </a:p>
          <a:p>
            <a:pPr marL="457200" lvl="1" indent="0">
              <a:buFont typeface="+mj-lt"/>
              <a:buNone/>
            </a:pPr>
            <a:endParaRPr lang="en-GB" dirty="0"/>
          </a:p>
          <a:p>
            <a:pPr marL="457200" lvl="1" indent="0">
              <a:buFont typeface="+mj-lt"/>
              <a:buNone/>
            </a:pPr>
            <a:r>
              <a:rPr lang="en-GB" dirty="0"/>
              <a:t>Thank you for inviting us today to present this exciting new project on the livelihood implication of reptile trade in Indonesia</a:t>
            </a:r>
          </a:p>
          <a:p>
            <a:pPr marL="457200" lvl="1" indent="0">
              <a:buFont typeface="+mj-lt"/>
              <a:buNone/>
            </a:pPr>
            <a:endParaRPr lang="en-GB" dirty="0"/>
          </a:p>
          <a:p>
            <a:pPr marL="457200" lvl="1" indent="0">
              <a:buFont typeface="+mj-lt"/>
              <a:buNone/>
            </a:pPr>
            <a:r>
              <a:rPr lang="en-GB" dirty="0"/>
              <a:t>My name is Dan Natusch – I’m an ecologist, and managing Director of EPIC Biodiversity, a small consultancy company that works on sustainable development projects and applied research with the aim of safeguarding biodiversity.</a:t>
            </a:r>
          </a:p>
          <a:p>
            <a:pPr marL="457200" lvl="1" indent="0">
              <a:buFont typeface="+mj-lt"/>
              <a:buNone/>
            </a:pPr>
            <a:endParaRPr lang="en-GB" dirty="0"/>
          </a:p>
          <a:p>
            <a:pPr marL="457200" lvl="1" indent="0">
              <a:buFont typeface="+mj-lt"/>
              <a:buNone/>
            </a:pPr>
            <a:r>
              <a:rPr lang="en-GB" dirty="0"/>
              <a:t>We are going to be splitting our presentation today between the two of us, so I will let Jess introduce herself now……...</a:t>
            </a:r>
          </a:p>
          <a:p>
            <a:pPr marL="457200" lvl="1" indent="0">
              <a:buFont typeface="+mj-lt"/>
              <a:buNone/>
            </a:pPr>
            <a:r>
              <a:rPr lang="en-GB" dirty="0"/>
              <a:t> </a:t>
            </a:r>
          </a:p>
          <a:p>
            <a:pPr marL="457200" lvl="1" indent="0">
              <a:buFont typeface="+mj-lt"/>
              <a:buNone/>
            </a:pPr>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Jessica Lyons</a:t>
            </a:r>
          </a:p>
          <a:p>
            <a:endParaRPr lang="en-US" dirty="0"/>
          </a:p>
          <a:p>
            <a:r>
              <a:rPr lang="en-US" dirty="0"/>
              <a:t>I am a principal scientist with EPIC Biodiversity … and the lead researcher on this project </a:t>
            </a:r>
          </a:p>
          <a:p>
            <a:endParaRPr lang="en-US" dirty="0"/>
          </a:p>
          <a:p>
            <a:r>
              <a:rPr lang="en-US" dirty="0"/>
              <a:t>Some background information on myself …I am a member of the IUCN Boa and Python Specialist Group … and the Monitor Lizard Specialist Group … and </a:t>
            </a:r>
            <a:r>
              <a:rPr lang="en-US" dirty="0" err="1"/>
              <a:t>i</a:t>
            </a:r>
            <a:r>
              <a:rPr lang="en-US" dirty="0"/>
              <a:t> have conducted research on reptiles and other species in several countries … but mainly in South-east Asia and Oceania</a:t>
            </a:r>
          </a:p>
          <a:p>
            <a:endParaRPr lang="en-US" dirty="0"/>
          </a:p>
          <a:p>
            <a:r>
              <a:rPr lang="en-US" dirty="0"/>
              <a:t>I completed my Masters in Indonesia on the trade of reptiles in Papua and West Papua</a:t>
            </a:r>
          </a:p>
          <a:p>
            <a:endParaRPr lang="en-US" dirty="0"/>
          </a:p>
          <a:p>
            <a:r>
              <a:rPr lang="en-US" dirty="0"/>
              <a:t>I have also undertaken several livelihoods studies … similar to this one … in Malaysia, Viet Nam and Thailand</a:t>
            </a:r>
          </a:p>
          <a:p>
            <a:endParaRPr lang="en-US" dirty="0"/>
          </a:p>
          <a:p>
            <a:r>
              <a:rPr lang="en-US" dirty="0"/>
              <a:t>I will pass you back to Dan now ….</a:t>
            </a:r>
          </a:p>
          <a:p>
            <a:pPr marL="457200" lvl="1" indent="0">
              <a:buFont typeface="+mj-lt"/>
              <a:buNone/>
            </a:pPr>
            <a:endParaRPr lang="en-GB" dirty="0"/>
          </a:p>
          <a:p>
            <a:pPr marL="457200" lvl="1" indent="0">
              <a:buFont typeface="+mj-lt"/>
              <a:buNone/>
            </a:pPr>
            <a:endParaRPr lang="en-GB" dirty="0"/>
          </a:p>
          <a:p>
            <a:pPr marL="457200" lvl="1" indent="0">
              <a:buFont typeface="+mj-lt"/>
              <a:buNone/>
            </a:pPr>
            <a:r>
              <a:rPr lang="en-GB" dirty="0"/>
              <a:t>At EPIC we collaborate with the luxury industry to work on strategic and sustainable material sourcing for a range of products – from reptile skins, cashmere, wool, cotton, bovine and ovine leather, coloured gemstones, mined minerals and so on.  </a:t>
            </a:r>
          </a:p>
          <a:p>
            <a:pPr marL="457200" lvl="1" indent="0">
              <a:buFont typeface="+mj-lt"/>
              <a:buNone/>
            </a:pPr>
            <a:endParaRPr lang="en-GB" dirty="0"/>
          </a:p>
          <a:p>
            <a:pPr marL="457200" lvl="1" indent="0">
              <a:buFont typeface="+mj-lt"/>
              <a:buNone/>
            </a:pPr>
            <a:r>
              <a:rPr lang="en-GB" dirty="0"/>
              <a:t>But our major passion is wildlife.  And in this capacity we do a lot of work with IUCN – as individuals we are members of several IUCN Specialist Groups – and have written policy documents on the implementation of CITES and conduct numerous capacity development exercises teaching government regulators how to implement wildlife trade regulations.</a:t>
            </a:r>
          </a:p>
          <a:p>
            <a:pPr marL="457200" lvl="1" indent="0">
              <a:buFont typeface="+mj-lt"/>
              <a:buNone/>
            </a:pPr>
            <a:endParaRPr lang="en-GB" dirty="0"/>
          </a:p>
          <a:p>
            <a:pPr marL="457200" lvl="1" indent="0">
              <a:buFont typeface="+mj-lt"/>
              <a:buNone/>
            </a:pPr>
            <a:r>
              <a:rPr lang="en-GB" dirty="0"/>
              <a:t>In our experience, trying to do biodiversity conservation and make lasting change on the ground… understanding the needs and motivations of local people, and then designing intervention that WORK for people, is the most critical aspect of any conservation program.</a:t>
            </a:r>
          </a:p>
          <a:p>
            <a:pPr marL="457200" lvl="1" indent="0">
              <a:buFont typeface="+mj-lt"/>
              <a:buNone/>
            </a:pPr>
            <a:endParaRPr lang="en-GB" dirty="0"/>
          </a:p>
          <a:p>
            <a:pPr marL="457200" lvl="1" indent="0">
              <a:buFont typeface="+mj-lt"/>
              <a:buNone/>
            </a:pPr>
            <a:r>
              <a:rPr lang="en-GB" dirty="0"/>
              <a:t>Hence the importance of the project we are about to present.</a:t>
            </a:r>
          </a:p>
        </p:txBody>
      </p:sp>
      <p:sp>
        <p:nvSpPr>
          <p:cNvPr id="4" name="Slide Number Placeholder 3"/>
          <p:cNvSpPr>
            <a:spLocks noGrp="1"/>
          </p:cNvSpPr>
          <p:nvPr>
            <p:ph type="sldNum" sz="quarter" idx="5"/>
          </p:nvPr>
        </p:nvSpPr>
        <p:spPr/>
        <p:txBody>
          <a:bodyPr/>
          <a:lstStyle/>
          <a:p>
            <a:fld id="{E5EE2A6D-0A7C-43DE-94D3-D3483E478519}" type="slidenum">
              <a:rPr lang="en-GB" smtClean="0"/>
              <a:t>1</a:t>
            </a:fld>
            <a:endParaRPr lang="en-GB"/>
          </a:p>
        </p:txBody>
      </p:sp>
    </p:spTree>
    <p:extLst>
      <p:ext uri="{BB962C8B-B14F-4D97-AF65-F5344CB8AC3E}">
        <p14:creationId xmlns:p14="http://schemas.microsoft.com/office/powerpoint/2010/main" val="328878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en-GB" noProof="0"/>
              <a:t>Click to edit Master title style</a:t>
            </a:r>
            <a:endParaRPr lang="en-gb" noProof="0"/>
          </a:p>
        </p:txBody>
      </p:sp>
      <p:sp>
        <p:nvSpPr>
          <p:cNvPr id="3" name="Subtitle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n-GB" noProof="0"/>
              <a:t>Click to edit Master subtitle style</a:t>
            </a:r>
            <a:endParaRPr lang="en-gb" noProof="0"/>
          </a:p>
        </p:txBody>
      </p:sp>
      <p:sp>
        <p:nvSpPr>
          <p:cNvPr id="4" name="Date Placeholder 3"/>
          <p:cNvSpPr>
            <a:spLocks noGrp="1"/>
          </p:cNvSpPr>
          <p:nvPr>
            <p:ph type="dt" sz="half" idx="10"/>
          </p:nvPr>
        </p:nvSpPr>
        <p:spPr/>
        <p:txBody>
          <a:bodyPr rtlCol="0"/>
          <a:lstStyle>
            <a:lvl1pPr algn="l">
              <a:defRPr/>
            </a:lvl1pPr>
          </a:lstStyle>
          <a:p>
            <a:pPr rtl="0"/>
            <a:fld id="{8AB094A8-2E81-4030-A018-167BBDF433BC}" type="datetime1">
              <a:rPr lang="en-GB" noProof="0" smtClean="0"/>
              <a:t>02/12/2023</a:t>
            </a:fld>
            <a:endParaRPr lang="en-US" noProof="0" dirty="0"/>
          </a:p>
        </p:txBody>
      </p:sp>
      <p:sp>
        <p:nvSpPr>
          <p:cNvPr id="5" name="Footer Placeholder 4"/>
          <p:cNvSpPr>
            <a:spLocks noGrp="1"/>
          </p:cNvSpPr>
          <p:nvPr>
            <p:ph type="ftr" sz="quarter" idx="11"/>
          </p:nvPr>
        </p:nvSpPr>
        <p:spPr/>
        <p:txBody>
          <a:bodyPr rtlCol="0"/>
          <a:lstStyle/>
          <a:p>
            <a:pPr rtl="0"/>
            <a:r>
              <a:rPr lang="en-gb" noProof="0"/>
              <a:t>
              </a:t>
            </a:r>
          </a:p>
        </p:txBody>
      </p:sp>
      <p:sp>
        <p:nvSpPr>
          <p:cNvPr id="6" name="Slide Number Placeholder 5"/>
          <p:cNvSpPr>
            <a:spLocks noGrp="1"/>
          </p:cNvSpPr>
          <p:nvPr>
            <p:ph type="sldNum" sz="quarter" idx="12"/>
          </p:nvPr>
        </p:nvSpPr>
        <p:spPr/>
        <p:txBody>
          <a:bodyPr rtlCol="0"/>
          <a:lstStyle/>
          <a:p>
            <a:pPr rtl="0"/>
            <a:fld id="{6D22F896-40B5-4ADD-8801-0D06FADFA095}" type="slidenum">
              <a:rPr lang="en-US" noProof="0" smtClean="0"/>
              <a:t>‹#›</a:t>
            </a:fld>
            <a:endParaRPr lang="en-US" noProof="0"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50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hasCustomPrompt="1"/>
          </p:nvPr>
        </p:nvSpPr>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B2EF5B91-6EAD-4824-A131-AF8BD5E31D23}" type="datetime1">
              <a:rPr lang="en-GB" noProof="0" smtClean="0"/>
              <a:t>02/12/2023</a:t>
            </a:fld>
            <a:endParaRPr lang="en-GB" noProof="0"/>
          </a:p>
        </p:txBody>
      </p:sp>
      <p:sp>
        <p:nvSpPr>
          <p:cNvPr id="5" name="Footer Placeholder 4"/>
          <p:cNvSpPr>
            <a:spLocks noGrp="1"/>
          </p:cNvSpPr>
          <p:nvPr>
            <p:ph type="ftr" sz="quarter" idx="11"/>
          </p:nvPr>
        </p:nvSpPr>
        <p:spPr/>
        <p:txBody>
          <a:bodyPr rtlCol="0"/>
          <a:lstStyle/>
          <a:p>
            <a:pPr rtl="0"/>
            <a:r>
              <a:rPr lang="en-GB" noProof="0"/>
              <a:t>
              </a:t>
            </a:r>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22472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rtlCol="0"/>
          <a:lstStyle/>
          <a:p>
            <a:pPr rtl="0"/>
            <a:r>
              <a:rPr lang="en-GB" noProof="0"/>
              <a:t>Click to edit Master title style</a:t>
            </a:r>
          </a:p>
        </p:txBody>
      </p:sp>
      <p:sp>
        <p:nvSpPr>
          <p:cNvPr id="3" name="Vertical Text Placeholder 2"/>
          <p:cNvSpPr>
            <a:spLocks noGrp="1"/>
          </p:cNvSpPr>
          <p:nvPr>
            <p:ph type="body" orient="vert" idx="1" hasCustomPrompt="1"/>
          </p:nvPr>
        </p:nvSpPr>
        <p:spPr>
          <a:xfrm>
            <a:off x="990601" y="762000"/>
            <a:ext cx="7581900" cy="5410200"/>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48044B0A-AC3F-48AA-8C2A-0929713769F7}" type="datetime1">
              <a:rPr lang="en-GB" noProof="0" smtClean="0"/>
              <a:t>02/12/2023</a:t>
            </a:fld>
            <a:endParaRPr lang="en-GB" noProof="0"/>
          </a:p>
        </p:txBody>
      </p:sp>
      <p:sp>
        <p:nvSpPr>
          <p:cNvPr id="5" name="Footer Placeholder 4"/>
          <p:cNvSpPr>
            <a:spLocks noGrp="1"/>
          </p:cNvSpPr>
          <p:nvPr>
            <p:ph type="ftr" sz="quarter" idx="11"/>
          </p:nvPr>
        </p:nvSpPr>
        <p:spPr/>
        <p:txBody>
          <a:bodyPr rtlCol="0"/>
          <a:lstStyle/>
          <a:p>
            <a:pPr rtl="0"/>
            <a:r>
              <a:rPr lang="en-GB" noProof="0"/>
              <a:t>
              </a:t>
            </a:r>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300DB8FA-A8F9-4DFA-B56F-64CA0F026671}" type="datetime1">
              <a:rPr lang="en-GB" noProof="0" smtClean="0"/>
              <a:t>02/12/2023</a:t>
            </a:fld>
            <a:endParaRPr lang="en-GB" noProof="0"/>
          </a:p>
        </p:txBody>
      </p:sp>
      <p:sp>
        <p:nvSpPr>
          <p:cNvPr id="5" name="Footer Placeholder 4"/>
          <p:cNvSpPr>
            <a:spLocks noGrp="1"/>
          </p:cNvSpPr>
          <p:nvPr>
            <p:ph type="ftr" sz="quarter" idx="11"/>
          </p:nvPr>
        </p:nvSpPr>
        <p:spPr/>
        <p:txBody>
          <a:bodyPr rtlCol="0"/>
          <a:lstStyle/>
          <a:p>
            <a:pPr rtl="0"/>
            <a:r>
              <a:rPr lang="en-GB" noProof="0"/>
              <a:t>
              </a:t>
            </a:r>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2230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en-GB" noProof="0"/>
              <a:t>Click to edit Master title style</a:t>
            </a:r>
          </a:p>
        </p:txBody>
      </p:sp>
      <p:sp>
        <p:nvSpPr>
          <p:cNvPr id="3" name="Text Placeholder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A33A6CDB-6D18-4776-9093-188AD48B448B}" type="datetime1">
              <a:rPr lang="en-GB" noProof="0" smtClean="0"/>
              <a:t>02/12/2023</a:t>
            </a:fld>
            <a:endParaRPr lang="en-GB" noProof="0"/>
          </a:p>
        </p:txBody>
      </p:sp>
      <p:sp>
        <p:nvSpPr>
          <p:cNvPr id="5" name="Footer Placeholder 4"/>
          <p:cNvSpPr>
            <a:spLocks noGrp="1"/>
          </p:cNvSpPr>
          <p:nvPr>
            <p:ph type="ftr" sz="quarter" idx="11"/>
          </p:nvPr>
        </p:nvSpPr>
        <p:spPr/>
        <p:txBody>
          <a:bodyPr rtlCol="0"/>
          <a:lstStyle/>
          <a:p>
            <a:pPr rtl="0"/>
            <a:r>
              <a:rPr lang="en-GB" noProof="0"/>
              <a:t>
              </a:t>
            </a:r>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6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rtlCol="0"/>
          <a:lstStyle/>
          <a:p>
            <a:pPr rtl="0"/>
            <a:r>
              <a:rPr lang="en-GB" noProof="0"/>
              <a:t>Click to edit Master title style</a:t>
            </a:r>
          </a:p>
        </p:txBody>
      </p:sp>
      <p:sp>
        <p:nvSpPr>
          <p:cNvPr id="3" name="Content Placeholder 2"/>
          <p:cNvSpPr>
            <a:spLocks noGrp="1"/>
          </p:cNvSpPr>
          <p:nvPr>
            <p:ph sz="half" idx="1" hasCustomPrompt="1"/>
          </p:nvPr>
        </p:nvSpPr>
        <p:spPr>
          <a:xfrm>
            <a:off x="1024127" y="2286000"/>
            <a:ext cx="4754880" cy="402336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989320" y="2286000"/>
            <a:ext cx="4754880" cy="402336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88B32B7E-7E90-4BAF-9FE4-442AC7AD2CA2}" type="datetime1">
              <a:rPr lang="en-GB" noProof="0" smtClean="0"/>
              <a:t>02/12/2023</a:t>
            </a:fld>
            <a:endParaRPr lang="en-GB" noProof="0"/>
          </a:p>
        </p:txBody>
      </p:sp>
      <p:sp>
        <p:nvSpPr>
          <p:cNvPr id="6" name="Footer Placeholder 5"/>
          <p:cNvSpPr>
            <a:spLocks noGrp="1"/>
          </p:cNvSpPr>
          <p:nvPr>
            <p:ph type="ftr" sz="quarter" idx="11"/>
          </p:nvPr>
        </p:nvSpPr>
        <p:spPr/>
        <p:txBody>
          <a:bodyPr rtlCol="0"/>
          <a:lstStyle/>
          <a:p>
            <a:pPr rtl="0"/>
            <a:r>
              <a:rPr lang="en-GB" noProof="0"/>
              <a:t>
              </a:t>
            </a:r>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32795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rtlCol="0"/>
          <a:lstStyle/>
          <a:p>
            <a:pPr rtl="0"/>
            <a:r>
              <a:rPr lang="en-GB" noProof="0"/>
              <a:t>Click to edit Master title style</a:t>
            </a:r>
          </a:p>
        </p:txBody>
      </p:sp>
      <p:sp>
        <p:nvSpPr>
          <p:cNvPr id="3" name="Text Placeholder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1024128" y="2967788"/>
            <a:ext cx="4754880" cy="3341572"/>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noProof="0"/>
              <a:t>Edit Master text styles</a:t>
            </a:r>
          </a:p>
        </p:txBody>
      </p:sp>
      <p:sp>
        <p:nvSpPr>
          <p:cNvPr id="6" name="Content Placeholder 5"/>
          <p:cNvSpPr>
            <a:spLocks noGrp="1"/>
          </p:cNvSpPr>
          <p:nvPr>
            <p:ph sz="quarter" idx="4" hasCustomPrompt="1"/>
          </p:nvPr>
        </p:nvSpPr>
        <p:spPr>
          <a:xfrm>
            <a:off x="5990888" y="2967788"/>
            <a:ext cx="4754880" cy="3341572"/>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3F962BE5-6912-469B-98A6-792C428C2F17}" type="datetime1">
              <a:rPr lang="en-GB" noProof="0" smtClean="0"/>
              <a:t>02/12/2023</a:t>
            </a:fld>
            <a:endParaRPr lang="en-GB" noProof="0"/>
          </a:p>
        </p:txBody>
      </p:sp>
      <p:sp>
        <p:nvSpPr>
          <p:cNvPr id="8" name="Footer Placeholder 7"/>
          <p:cNvSpPr>
            <a:spLocks noGrp="1"/>
          </p:cNvSpPr>
          <p:nvPr>
            <p:ph type="ftr" sz="quarter" idx="11"/>
          </p:nvPr>
        </p:nvSpPr>
        <p:spPr/>
        <p:txBody>
          <a:bodyPr rtlCol="0"/>
          <a:lstStyle/>
          <a:p>
            <a:pPr rtl="0"/>
            <a:r>
              <a:rPr lang="en-GB" noProof="0"/>
              <a:t>
              </a:t>
            </a:r>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31058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F8658AC0-DA2C-4D14-B3BF-C2B4C4BAC082}" type="datetime1">
              <a:rPr lang="en-GB" noProof="0" smtClean="0"/>
              <a:t>02/12/2023</a:t>
            </a:fld>
            <a:endParaRPr lang="en-GB" noProof="0"/>
          </a:p>
        </p:txBody>
      </p:sp>
      <p:sp>
        <p:nvSpPr>
          <p:cNvPr id="4" name="Footer Placeholder 3"/>
          <p:cNvSpPr>
            <a:spLocks noGrp="1"/>
          </p:cNvSpPr>
          <p:nvPr>
            <p:ph type="ftr" sz="quarter" idx="11"/>
          </p:nvPr>
        </p:nvSpPr>
        <p:spPr/>
        <p:txBody>
          <a:bodyPr rtlCol="0"/>
          <a:lstStyle/>
          <a:p>
            <a:pPr rtl="0"/>
            <a:r>
              <a:rPr lang="en-GB" noProof="0"/>
              <a:t>
              </a:t>
            </a:r>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158961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04A7F2A0-53F4-47FB-9A34-0A98930488E4}" type="datetime1">
              <a:rPr lang="en-GB" noProof="0" smtClean="0"/>
              <a:t>02/12/2023</a:t>
            </a:fld>
            <a:endParaRPr lang="en-GB" noProof="0"/>
          </a:p>
        </p:txBody>
      </p:sp>
      <p:sp>
        <p:nvSpPr>
          <p:cNvPr id="3" name="Footer Placeholder 2"/>
          <p:cNvSpPr>
            <a:spLocks noGrp="1"/>
          </p:cNvSpPr>
          <p:nvPr>
            <p:ph type="ftr" sz="quarter" idx="11"/>
          </p:nvPr>
        </p:nvSpPr>
        <p:spPr/>
        <p:txBody>
          <a:bodyPr rtlCol="0"/>
          <a:lstStyle/>
          <a:p>
            <a:pPr rtl="0"/>
            <a:r>
              <a:rPr lang="en-GB" noProof="0"/>
              <a:t>
              </a:t>
            </a:r>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33039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en-GB" noProof="0"/>
              <a:t>Click to edit Master title style</a:t>
            </a:r>
          </a:p>
        </p:txBody>
      </p:sp>
      <p:sp>
        <p:nvSpPr>
          <p:cNvPr id="3" name="Content Placeholder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3CB380F6-775E-4263-9B27-CA2AE3418191}" type="datetime1">
              <a:rPr lang="en-GB" noProof="0" smtClean="0"/>
              <a:t>02/12/2023</a:t>
            </a:fld>
            <a:endParaRPr lang="en-GB" noProof="0"/>
          </a:p>
        </p:txBody>
      </p:sp>
      <p:sp>
        <p:nvSpPr>
          <p:cNvPr id="6" name="Footer Placeholder 5"/>
          <p:cNvSpPr>
            <a:spLocks noGrp="1"/>
          </p:cNvSpPr>
          <p:nvPr>
            <p:ph type="ftr" sz="quarter" idx="11"/>
          </p:nvPr>
        </p:nvSpPr>
        <p:spPr/>
        <p:txBody>
          <a:bodyPr rtlCol="0"/>
          <a:lstStyle/>
          <a:p>
            <a:pPr rtl="0"/>
            <a:r>
              <a:rPr lang="en-GB" noProof="0"/>
              <a:t>
              </a:t>
            </a:r>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extLst>
      <p:ext uri="{BB962C8B-B14F-4D97-AF65-F5344CB8AC3E}">
        <p14:creationId xmlns:p14="http://schemas.microsoft.com/office/powerpoint/2010/main" val="23336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en-GB" noProof="0"/>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23A1CBA4-05F8-41E1-83ED-E1CBA3DE8C23}" type="datetime1">
              <a:rPr lang="en-GB" noProof="0" smtClean="0"/>
              <a:t>02/12/2023</a:t>
            </a:fld>
            <a:endParaRPr lang="en-GB" noProof="0"/>
          </a:p>
        </p:txBody>
      </p:sp>
      <p:sp>
        <p:nvSpPr>
          <p:cNvPr id="6" name="Footer Placeholder 5"/>
          <p:cNvSpPr>
            <a:spLocks noGrp="1"/>
          </p:cNvSpPr>
          <p:nvPr>
            <p:ph type="ftr" sz="quarter" idx="11"/>
          </p:nvPr>
        </p:nvSpPr>
        <p:spPr/>
        <p:txBody>
          <a:bodyPr rtlCol="0"/>
          <a:lstStyle/>
          <a:p>
            <a:pPr rtl="0"/>
            <a:r>
              <a:rPr lang="en-GB" noProof="0"/>
              <a:t>
              </a:t>
            </a:r>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0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en-GB" noProof="0"/>
              <a:t>Click to edit Master title style</a:t>
            </a:r>
            <a:endParaRPr lang="en-gb" noProof="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F2F6267-918B-478A-A207-4D69375CF342}" type="datetime1">
              <a:rPr lang="en-GB" noProof="0" smtClean="0"/>
              <a:t>02/12/2023</a:t>
            </a:fld>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en-gb" noProof="0"/>
              <a:t>
              </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6D22F896-40B5-4ADD-8801-0D06FADFA095}" type="slidenum">
              <a:rPr lang="en-US" noProof="0" smtClean="0"/>
              <a:pPr/>
              <a:t>‹#›</a:t>
            </a:fld>
            <a:endParaRPr lang="en-US" noProof="0"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284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8D6-F072-48E7-8270-20EFBDD26F36}"/>
              </a:ext>
            </a:extLst>
          </p:cNvPr>
          <p:cNvSpPr>
            <a:spLocks noGrp="1"/>
          </p:cNvSpPr>
          <p:nvPr>
            <p:ph type="ctrTitle" idx="4294967295"/>
          </p:nvPr>
        </p:nvSpPr>
        <p:spPr>
          <a:xfrm>
            <a:off x="223158" y="4964815"/>
            <a:ext cx="7410450" cy="1463675"/>
          </a:xfrm>
          <a:prstGeom prst="rect">
            <a:avLst/>
          </a:prstGeom>
        </p:spPr>
        <p:txBody>
          <a:bodyPr lIns="0" rIns="180000" rtlCol="0">
            <a:normAutofit/>
          </a:bodyPr>
          <a:lstStyle/>
          <a:p>
            <a:pPr rtl="0"/>
            <a:r>
              <a:rPr lang="en-GB" sz="4400" b="1" dirty="0"/>
              <a:t>CITES NDF Workshop</a:t>
            </a:r>
            <a:br>
              <a:rPr lang="en-GB" sz="4400" b="1" dirty="0"/>
            </a:br>
            <a:r>
              <a:rPr lang="en-GB" sz="2200" b="1" dirty="0"/>
              <a:t>Nairobi, 4 – 8 December 2023</a:t>
            </a:r>
          </a:p>
        </p:txBody>
      </p:sp>
      <p:pic>
        <p:nvPicPr>
          <p:cNvPr id="5" name="Picture 4">
            <a:extLst>
              <a:ext uri="{FF2B5EF4-FFF2-40B4-BE49-F238E27FC236}">
                <a16:creationId xmlns:a16="http://schemas.microsoft.com/office/drawing/2014/main" id="{D61D3ED7-1A33-6440-B147-194F8FB86FEA}"/>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5769439" y="0"/>
            <a:ext cx="9862906" cy="4572001"/>
          </a:xfrm>
          <a:prstGeom prst="rect">
            <a:avLst/>
          </a:prstGeom>
        </p:spPr>
      </p:pic>
      <p:pic>
        <p:nvPicPr>
          <p:cNvPr id="7" name="Picture 6">
            <a:extLst>
              <a:ext uri="{FF2B5EF4-FFF2-40B4-BE49-F238E27FC236}">
                <a16:creationId xmlns:a16="http://schemas.microsoft.com/office/drawing/2014/main" id="{291BDB91-E757-4677-A38C-EB354240C835}"/>
              </a:ext>
            </a:extLst>
          </p:cNvPr>
          <p:cNvPicPr>
            <a:picLocks noChangeAspect="1"/>
          </p:cNvPicPr>
          <p:nvPr/>
        </p:nvPicPr>
        <p:blipFill rotWithShape="1">
          <a:blip r:embed="rId4" cstate="email">
            <a:alphaModFix amt="65000"/>
            <a:extLst>
              <a:ext uri="{28A0092B-C50C-407E-A947-70E740481C1C}">
                <a14:useLocalDpi xmlns:a14="http://schemas.microsoft.com/office/drawing/2010/main"/>
              </a:ext>
            </a:extLst>
          </a:blip>
          <a:srcRect r="16038"/>
          <a:stretch/>
        </p:blipFill>
        <p:spPr>
          <a:xfrm>
            <a:off x="0" y="1"/>
            <a:ext cx="5758095" cy="4572000"/>
          </a:xfrm>
          <a:prstGeom prst="rect">
            <a:avLst/>
          </a:prstGeom>
        </p:spPr>
      </p:pic>
      <p:pic>
        <p:nvPicPr>
          <p:cNvPr id="4" name="Picture 3">
            <a:extLst>
              <a:ext uri="{FF2B5EF4-FFF2-40B4-BE49-F238E27FC236}">
                <a16:creationId xmlns:a16="http://schemas.microsoft.com/office/drawing/2014/main" id="{DD4332ED-BEC3-3882-0A37-B94445D45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5" y="57150"/>
            <a:ext cx="2317750" cy="2227448"/>
          </a:xfrm>
          <a:prstGeom prst="rect">
            <a:avLst/>
          </a:prstGeom>
        </p:spPr>
      </p:pic>
      <p:pic>
        <p:nvPicPr>
          <p:cNvPr id="8" name="Picture 7">
            <a:extLst>
              <a:ext uri="{FF2B5EF4-FFF2-40B4-BE49-F238E27FC236}">
                <a16:creationId xmlns:a16="http://schemas.microsoft.com/office/drawing/2014/main" id="{4E9BBC94-C707-ED60-B398-B358C4E23366}"/>
              </a:ext>
            </a:extLst>
          </p:cNvPr>
          <p:cNvPicPr>
            <a:picLocks noChangeAspect="1"/>
          </p:cNvPicPr>
          <p:nvPr/>
        </p:nvPicPr>
        <p:blipFill>
          <a:blip r:embed="rId6"/>
          <a:stretch>
            <a:fillRect/>
          </a:stretch>
        </p:blipFill>
        <p:spPr>
          <a:xfrm>
            <a:off x="9408476" y="4964814"/>
            <a:ext cx="2560366" cy="1463676"/>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9F75D-EFB3-6D7D-6FCA-B5BCEC170B7A}"/>
              </a:ext>
            </a:extLst>
          </p:cNvPr>
          <p:cNvSpPr txBox="1"/>
          <p:nvPr/>
        </p:nvSpPr>
        <p:spPr>
          <a:xfrm>
            <a:off x="1380516" y="309348"/>
            <a:ext cx="9942318" cy="861774"/>
          </a:xfrm>
          <a:prstGeom prst="rect">
            <a:avLst/>
          </a:prstGeom>
          <a:noFill/>
        </p:spPr>
        <p:txBody>
          <a:bodyPr wrap="square" rtlCol="0">
            <a:spAutoFit/>
          </a:bodyPr>
          <a:lstStyle/>
          <a:p>
            <a:r>
              <a:rPr lang="en-US" sz="5000" dirty="0">
                <a:latin typeface="+mj-lt"/>
              </a:rPr>
              <a:t>MODULE 6 – MIGRATORY SPECIES</a:t>
            </a:r>
          </a:p>
        </p:txBody>
      </p:sp>
      <p:sp>
        <p:nvSpPr>
          <p:cNvPr id="3" name="Text Placeholder 3">
            <a:extLst>
              <a:ext uri="{FF2B5EF4-FFF2-40B4-BE49-F238E27FC236}">
                <a16:creationId xmlns:a16="http://schemas.microsoft.com/office/drawing/2014/main" id="{4D4019EB-CFB0-08DE-96A6-308CDDFD9C10}"/>
              </a:ext>
            </a:extLst>
          </p:cNvPr>
          <p:cNvSpPr txBox="1">
            <a:spLocks/>
          </p:cNvSpPr>
          <p:nvPr/>
        </p:nvSpPr>
        <p:spPr>
          <a:xfrm>
            <a:off x="711653" y="1525814"/>
            <a:ext cx="10768694" cy="4749800"/>
          </a:xfrm>
          <a:prstGeom prst="rect">
            <a:avLst/>
          </a:prstGeom>
        </p:spPr>
        <p:txBody>
          <a:bodyPr vert="horz" lIns="91440" tIns="45720" rIns="91440" bIns="45720" rtlCol="0" anchor="ctr">
            <a:no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AU" sz="1800" dirty="0">
                <a:solidFill>
                  <a:schemeClr val="tx1"/>
                </a:solidFill>
                <a:latin typeface="Tw Cen MT" panose="020B0602020104020603" pitchFamily="34" charset="77"/>
              </a:rPr>
              <a:t>The workstream considered the following key points to be of importance when undertaking NDFs and targeted their guidance accordingly:</a:t>
            </a:r>
          </a:p>
          <a:p>
            <a:pPr algn="just"/>
            <a:endParaRPr lang="en-AU" sz="1800" dirty="0">
              <a:solidFill>
                <a:schemeClr val="tx1"/>
              </a:solidFill>
              <a:latin typeface="Tw Cen MT" panose="020B0602020104020603" pitchFamily="34" charset="77"/>
            </a:endParaRPr>
          </a:p>
          <a:p>
            <a:pPr marL="742950" lvl="1" indent="-285750" algn="just">
              <a:buFont typeface="Arial" panose="020B0604020202020204" pitchFamily="34" charset="0"/>
              <a:buChar char="•"/>
            </a:pPr>
            <a:r>
              <a:rPr lang="en-AU" dirty="0">
                <a:latin typeface="Tw Cen MT" panose="020B0602020104020603" pitchFamily="34" charset="77"/>
              </a:rPr>
              <a:t>The complexity of NDFs relating to Migratory and Transboundary Species is increased as populations are shared across two or more national jurisdictions.  Similarly, other legislation, apart from CITES, must be considered, including other MEAs and regional agreements or legislation.</a:t>
            </a:r>
          </a:p>
          <a:p>
            <a:pPr marL="742950" lvl="1" indent="-285750" algn="just">
              <a:buFont typeface="Arial" panose="020B0604020202020204" pitchFamily="34" charset="0"/>
              <a:buChar char="•"/>
            </a:pPr>
            <a:endParaRPr lang="en-AU" dirty="0">
              <a:latin typeface="Tw Cen MT" panose="020B0602020104020603" pitchFamily="34" charset="77"/>
            </a:endParaRPr>
          </a:p>
          <a:p>
            <a:pPr marL="742950" lvl="1" indent="-285750" algn="just">
              <a:buFont typeface="Arial" panose="020B0604020202020204" pitchFamily="34" charset="0"/>
              <a:buChar char="•"/>
            </a:pPr>
            <a:r>
              <a:rPr lang="en-AU" dirty="0">
                <a:latin typeface="Tw Cen MT" panose="020B0602020104020603" pitchFamily="34" charset="77"/>
              </a:rPr>
              <a:t>Harmonization and collaboration between national Scientific Authorities, with the support of the CITES Secretariat, should be encouraged.</a:t>
            </a:r>
          </a:p>
          <a:p>
            <a:pPr marL="742950" lvl="1" indent="-285750" algn="just">
              <a:buFont typeface="Arial" panose="020B0604020202020204" pitchFamily="34" charset="0"/>
              <a:buChar char="•"/>
            </a:pPr>
            <a:endParaRPr lang="en-AU" dirty="0">
              <a:latin typeface="Tw Cen MT" panose="020B0602020104020603" pitchFamily="34" charset="77"/>
            </a:endParaRPr>
          </a:p>
          <a:p>
            <a:pPr marL="742950" lvl="1" indent="-285750" algn="just">
              <a:buFont typeface="Arial" panose="020B0604020202020204" pitchFamily="34" charset="0"/>
              <a:buChar char="•"/>
            </a:pPr>
            <a:r>
              <a:rPr lang="en-AU" dirty="0">
                <a:latin typeface="Tw Cen MT" panose="020B0602020104020603" pitchFamily="34" charset="77"/>
              </a:rPr>
              <a:t>Considerations were discussed around point of harvest and monitoring of offtake, and broader evaluation of scientific methodology for establishing and monitoring harvests. </a:t>
            </a:r>
          </a:p>
          <a:p>
            <a:pPr marL="742950" lvl="1" indent="-285750" algn="just">
              <a:buFont typeface="Arial" panose="020B0604020202020204" pitchFamily="34" charset="0"/>
              <a:buChar char="•"/>
            </a:pPr>
            <a:endParaRPr lang="en-AU" dirty="0">
              <a:latin typeface="Tw Cen MT" panose="020B0602020104020603" pitchFamily="34" charset="77"/>
            </a:endParaRPr>
          </a:p>
          <a:p>
            <a:pPr marL="742950" lvl="1" indent="-285750" algn="just">
              <a:buFont typeface="Arial" panose="020B0604020202020204" pitchFamily="34" charset="0"/>
              <a:buChar char="•"/>
            </a:pPr>
            <a:r>
              <a:rPr lang="en-AU" dirty="0">
                <a:latin typeface="Tw Cen MT" panose="020B0602020104020603" pitchFamily="34" charset="77"/>
              </a:rPr>
              <a:t>Correct understanding and application of the Precautionary Approach, to manage, not prevent, harvests was discuss and guidance provided.</a:t>
            </a:r>
          </a:p>
          <a:p>
            <a:pPr marL="742950" lvl="1" indent="-285750" algn="just">
              <a:buFont typeface="Arial" panose="020B0604020202020204" pitchFamily="34" charset="0"/>
              <a:buChar char="•"/>
            </a:pPr>
            <a:endParaRPr lang="en-AU" dirty="0">
              <a:latin typeface="Tw Cen MT" panose="020B0602020104020603" pitchFamily="34" charset="77"/>
            </a:endParaRPr>
          </a:p>
          <a:p>
            <a:pPr marL="742950" lvl="1" indent="-285750" algn="just">
              <a:buFont typeface="Arial" panose="020B0604020202020204" pitchFamily="34" charset="0"/>
              <a:buChar char="•"/>
            </a:pPr>
            <a:r>
              <a:rPr lang="en-AU" dirty="0">
                <a:latin typeface="Tw Cen MT" panose="020B0602020104020603" pitchFamily="34" charset="77"/>
              </a:rPr>
              <a:t>The “function” of Migratory and Transboundary species within ecosystems, including human-modified ecosystems, is disproportionate to that of other species, and requires evaluation. Several examples and considerations were provided.</a:t>
            </a:r>
          </a:p>
        </p:txBody>
      </p:sp>
      <p:pic>
        <p:nvPicPr>
          <p:cNvPr id="4" name="Picture 3">
            <a:extLst>
              <a:ext uri="{FF2B5EF4-FFF2-40B4-BE49-F238E27FC236}">
                <a16:creationId xmlns:a16="http://schemas.microsoft.com/office/drawing/2014/main" id="{DA2BBAB7-8842-06FF-207C-38A7F38808C8}"/>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A600ECCE-D0AA-6BD7-570F-7D60F9A99B9F}"/>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41866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41CB8-237E-23FD-43C4-83F91212CAA0}"/>
              </a:ext>
            </a:extLst>
          </p:cNvPr>
          <p:cNvSpPr txBox="1"/>
          <p:nvPr/>
        </p:nvSpPr>
        <p:spPr>
          <a:xfrm>
            <a:off x="1578850" y="312976"/>
            <a:ext cx="9942318" cy="861774"/>
          </a:xfrm>
          <a:prstGeom prst="rect">
            <a:avLst/>
          </a:prstGeom>
          <a:noFill/>
        </p:spPr>
        <p:txBody>
          <a:bodyPr wrap="square" rtlCol="0">
            <a:spAutoFit/>
          </a:bodyPr>
          <a:lstStyle/>
          <a:p>
            <a:r>
              <a:rPr lang="en-US" sz="5000" dirty="0">
                <a:latin typeface="+mj-lt"/>
              </a:rPr>
              <a:t>MODULE 7 – TERRESTRIAL INVERTEBRATES</a:t>
            </a:r>
          </a:p>
        </p:txBody>
      </p:sp>
      <p:sp>
        <p:nvSpPr>
          <p:cNvPr id="3" name="Text Placeholder 3">
            <a:extLst>
              <a:ext uri="{FF2B5EF4-FFF2-40B4-BE49-F238E27FC236}">
                <a16:creationId xmlns:a16="http://schemas.microsoft.com/office/drawing/2014/main" id="{01B03FA1-9D3E-2EFB-34DD-6D9329F2CD70}"/>
              </a:ext>
            </a:extLst>
          </p:cNvPr>
          <p:cNvSpPr txBox="1">
            <a:spLocks/>
          </p:cNvSpPr>
          <p:nvPr/>
        </p:nvSpPr>
        <p:spPr>
          <a:xfrm>
            <a:off x="670832" y="1520961"/>
            <a:ext cx="10850336" cy="5002880"/>
          </a:xfrm>
          <a:prstGeom prst="rect">
            <a:avLst/>
          </a:prstGeom>
        </p:spPr>
        <p:txBody>
          <a:bodyPr vert="horz" lIns="91440" tIns="45720" rIns="91440" bIns="45720" rtlCol="0" anchor="ctr">
            <a:no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Out of approximately 8 million species that may be considered terrestrial invertebrates—80% of multicellular life on earth—only approximately 200 species have been listed on the CITES Appendices.</a:t>
            </a:r>
          </a:p>
          <a:p>
            <a:pPr marL="285750" indent="-285750" algn="just">
              <a:buFont typeface="Arial" panose="020B0604020202020204" pitchFamily="34" charset="0"/>
              <a:buChar char="•"/>
            </a:pPr>
            <a:endParaRPr lang="en-AU" sz="16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The listed species represent four separate classes from three different phyla and vary significantly in biology. Guidance for completing NDFs applicable to all terrestrial invertebrates will therefore be generic in nature.</a:t>
            </a:r>
          </a:p>
          <a:p>
            <a:pPr marL="285750" indent="-285750" algn="just">
              <a:buFont typeface="Arial" panose="020B0604020202020204" pitchFamily="34" charset="0"/>
              <a:buChar char="•"/>
            </a:pPr>
            <a:endParaRPr lang="en-AU" sz="16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The vast majority of CITES-listed terrestrial invertebrates in trade are captive-bred, simplifying the NDF process. The exception are scorpions in the genus </a:t>
            </a:r>
            <a:r>
              <a:rPr lang="en-AU" sz="1600" i="1" dirty="0" err="1">
                <a:solidFill>
                  <a:schemeClr val="tx1"/>
                </a:solidFill>
                <a:latin typeface="Tw Cen MT" panose="020B0602020104020603" pitchFamily="34" charset="77"/>
              </a:rPr>
              <a:t>Pandinus</a:t>
            </a:r>
            <a:r>
              <a:rPr lang="en-AU" sz="1600" dirty="0">
                <a:solidFill>
                  <a:schemeClr val="tx1"/>
                </a:solidFill>
                <a:latin typeface="Tw Cen MT" panose="020B0602020104020603" pitchFamily="34" charset="77"/>
              </a:rPr>
              <a:t>, which are traded almost exclusively as wild-caught specimens. This highlights the need for a taxonomic revision of the genus, and prioritization of field studies on </a:t>
            </a:r>
            <a:r>
              <a:rPr lang="en-AU" sz="1600" i="1" dirty="0" err="1">
                <a:solidFill>
                  <a:schemeClr val="tx1"/>
                </a:solidFill>
                <a:latin typeface="Tw Cen MT" panose="020B0602020104020603" pitchFamily="34" charset="77"/>
              </a:rPr>
              <a:t>Pandinus</a:t>
            </a:r>
            <a:r>
              <a:rPr lang="en-AU" sz="1600" dirty="0">
                <a:solidFill>
                  <a:schemeClr val="tx1"/>
                </a:solidFill>
                <a:latin typeface="Tw Cen MT" panose="020B0602020104020603" pitchFamily="34" charset="77"/>
              </a:rPr>
              <a:t>.</a:t>
            </a:r>
          </a:p>
          <a:p>
            <a:pPr marL="285750" indent="-285750" algn="just">
              <a:buFont typeface="Arial" panose="020B0604020202020204" pitchFamily="34" charset="0"/>
              <a:buChar char="•"/>
            </a:pPr>
            <a:endParaRPr lang="en-AU" sz="16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Identification of the species being traded is critical to the NDF process. Identification of living specimens of terrestrial invertebrates may be especially challenging as specimens are typically live, and may involve large numbers of specimens of mixed species of tiny newly hatched juveniles which may be extremely challenging to identify.</a:t>
            </a:r>
          </a:p>
          <a:p>
            <a:pPr marL="285750" indent="-285750" algn="just">
              <a:buFont typeface="Arial" panose="020B0604020202020204" pitchFamily="34" charset="0"/>
              <a:buChar char="•"/>
            </a:pPr>
            <a:endParaRPr lang="en-AU" sz="16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The guidance developed by the group for completing NDFs for wild specimens focused on assessing the risk posed by the species geographic distribution, population size and distribution, habitat and food specificity, reproductive output and adult longevity.</a:t>
            </a:r>
          </a:p>
          <a:p>
            <a:pPr marL="285750" indent="-285750" algn="just">
              <a:buFont typeface="Arial" panose="020B0604020202020204" pitchFamily="34" charset="0"/>
              <a:buChar char="•"/>
            </a:pPr>
            <a:endParaRPr lang="en-AU" sz="16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AU" sz="1600" dirty="0">
                <a:solidFill>
                  <a:schemeClr val="tx1"/>
                </a:solidFill>
                <a:latin typeface="Tw Cen MT" panose="020B0602020104020603" pitchFamily="34" charset="77"/>
              </a:rPr>
              <a:t>Two cases studies were created.</a:t>
            </a:r>
          </a:p>
          <a:p>
            <a:pPr algn="just"/>
            <a:endParaRPr lang="en-US" sz="1600" dirty="0">
              <a:solidFill>
                <a:schemeClr val="tx1"/>
              </a:solidFill>
              <a:latin typeface="Tw Cen MT" panose="020B0602020104020603" pitchFamily="34" charset="77"/>
            </a:endParaRPr>
          </a:p>
        </p:txBody>
      </p:sp>
      <p:pic>
        <p:nvPicPr>
          <p:cNvPr id="4" name="Picture 3">
            <a:extLst>
              <a:ext uri="{FF2B5EF4-FFF2-40B4-BE49-F238E27FC236}">
                <a16:creationId xmlns:a16="http://schemas.microsoft.com/office/drawing/2014/main" id="{FB5823B3-805A-3278-DE11-E5620E4ABB39}"/>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85B84531-B3F6-5745-A173-847F573FA0C3}"/>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5174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7533-9C96-D673-770E-4F057B051293}"/>
              </a:ext>
            </a:extLst>
          </p:cNvPr>
          <p:cNvSpPr txBox="1"/>
          <p:nvPr/>
        </p:nvSpPr>
        <p:spPr>
          <a:xfrm>
            <a:off x="1520339" y="315981"/>
            <a:ext cx="9942318" cy="861774"/>
          </a:xfrm>
          <a:prstGeom prst="rect">
            <a:avLst/>
          </a:prstGeom>
          <a:noFill/>
        </p:spPr>
        <p:txBody>
          <a:bodyPr wrap="square" rtlCol="0">
            <a:spAutoFit/>
          </a:bodyPr>
          <a:lstStyle/>
          <a:p>
            <a:r>
              <a:rPr lang="en-US" sz="5000" dirty="0">
                <a:latin typeface="+mj-lt"/>
              </a:rPr>
              <a:t>MODULE 8 – BIRDS</a:t>
            </a:r>
          </a:p>
        </p:txBody>
      </p:sp>
      <p:sp>
        <p:nvSpPr>
          <p:cNvPr id="3" name="Text Placeholder 3">
            <a:extLst>
              <a:ext uri="{FF2B5EF4-FFF2-40B4-BE49-F238E27FC236}">
                <a16:creationId xmlns:a16="http://schemas.microsoft.com/office/drawing/2014/main" id="{27438CA0-51E8-81BC-E2C0-B164C17BEA25}"/>
              </a:ext>
            </a:extLst>
          </p:cNvPr>
          <p:cNvSpPr txBox="1">
            <a:spLocks/>
          </p:cNvSpPr>
          <p:nvPr/>
        </p:nvSpPr>
        <p:spPr>
          <a:xfrm>
            <a:off x="628650" y="1539081"/>
            <a:ext cx="10834007" cy="3779837"/>
          </a:xfrm>
          <a:prstGeom prst="rect">
            <a:avLst/>
          </a:prstGeom>
        </p:spPr>
        <p:txBody>
          <a:bodyPr vert="horz" lIns="91440" tIns="45720" rIns="91440" bIns="45720" rtlCol="0" anchor="ctr">
            <a:norm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tx1"/>
                </a:solidFill>
                <a:latin typeface="Tw Cen MT" panose="020B0602020104020603" pitchFamily="34" charset="77"/>
              </a:rPr>
              <a:t>The workstream utilized the NDF flow that has now been inserted into the Generic Guidance, showing the NDF process.</a:t>
            </a:r>
          </a:p>
          <a:p>
            <a:endParaRPr lang="en-US" sz="1800" dirty="0">
              <a:solidFill>
                <a:schemeClr val="tx1"/>
              </a:solidFill>
              <a:latin typeface="Tw Cen MT" panose="020B0602020104020603" pitchFamily="34" charset="77"/>
            </a:endParaRPr>
          </a:p>
          <a:p>
            <a:pPr marL="285750" indent="-285750">
              <a:buFont typeface="Arial" panose="020B0604020202020204" pitchFamily="34" charset="0"/>
              <a:buChar char="•"/>
            </a:pPr>
            <a:r>
              <a:rPr lang="en-US" sz="1800" dirty="0">
                <a:solidFill>
                  <a:schemeClr val="tx1"/>
                </a:solidFill>
                <a:latin typeface="Tw Cen MT" panose="020B0602020104020603" pitchFamily="34" charset="77"/>
              </a:rPr>
              <a:t>A process of pre-NDF checks, Simple NDF, followed by Complex NDFs was followed – with taxon-specific considerations provided at each step in the NDF-making process.</a:t>
            </a:r>
          </a:p>
          <a:p>
            <a:endParaRPr lang="en-US" sz="1800" dirty="0">
              <a:solidFill>
                <a:schemeClr val="tx1"/>
              </a:solidFill>
              <a:latin typeface="Tw Cen MT" panose="020B0602020104020603" pitchFamily="34" charset="77"/>
            </a:endParaRPr>
          </a:p>
          <a:p>
            <a:pPr marL="285750" indent="-285750">
              <a:buFont typeface="Arial" panose="020B0604020202020204" pitchFamily="34" charset="0"/>
              <a:buChar char="•"/>
            </a:pPr>
            <a:r>
              <a:rPr lang="en-US" sz="1800" dirty="0">
                <a:solidFill>
                  <a:schemeClr val="tx1"/>
                </a:solidFill>
                <a:latin typeface="Tw Cen MT" panose="020B0602020104020603" pitchFamily="34" charset="77"/>
              </a:rPr>
              <a:t>The guidance included a number of considerations that were generic in nature (i.e., not specific to birds). Several of these were moved to Modules 1 or 2, where appropriate. </a:t>
            </a:r>
          </a:p>
          <a:p>
            <a:endParaRPr lang="en-US" sz="1800" dirty="0">
              <a:solidFill>
                <a:schemeClr val="tx1"/>
              </a:solidFill>
              <a:latin typeface="Tw Cen MT" panose="020B0602020104020603" pitchFamily="34" charset="77"/>
            </a:endParaRPr>
          </a:p>
          <a:p>
            <a:pPr marL="285750" indent="-285750">
              <a:buFont typeface="Arial" panose="020B0604020202020204" pitchFamily="34" charset="0"/>
              <a:buChar char="•"/>
            </a:pPr>
            <a:r>
              <a:rPr lang="en-US" sz="1800" dirty="0">
                <a:solidFill>
                  <a:schemeClr val="tx1"/>
                </a:solidFill>
                <a:latin typeface="Tw Cen MT" panose="020B0602020104020603" pitchFamily="34" charset="77"/>
              </a:rPr>
              <a:t>The group included a range of species-specific methods for surveying and monitoring birds.</a:t>
            </a:r>
          </a:p>
        </p:txBody>
      </p:sp>
      <p:pic>
        <p:nvPicPr>
          <p:cNvPr id="4" name="Picture 3">
            <a:extLst>
              <a:ext uri="{FF2B5EF4-FFF2-40B4-BE49-F238E27FC236}">
                <a16:creationId xmlns:a16="http://schemas.microsoft.com/office/drawing/2014/main" id="{0A32BC0D-253E-C396-7FB5-15E2A6864FF3}"/>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D121DF12-E83A-A6AB-417F-C1D3F21B78FD}"/>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55705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F74F5D-DD5F-DD85-DB16-4FFBED850CE4}"/>
              </a:ext>
            </a:extLst>
          </p:cNvPr>
          <p:cNvSpPr txBox="1"/>
          <p:nvPr/>
        </p:nvSpPr>
        <p:spPr>
          <a:xfrm>
            <a:off x="1659503" y="274505"/>
            <a:ext cx="9942318" cy="861774"/>
          </a:xfrm>
          <a:prstGeom prst="rect">
            <a:avLst/>
          </a:prstGeom>
          <a:noFill/>
        </p:spPr>
        <p:txBody>
          <a:bodyPr wrap="square" rtlCol="0">
            <a:spAutoFit/>
          </a:bodyPr>
          <a:lstStyle/>
          <a:p>
            <a:r>
              <a:rPr lang="en-US" sz="5000" dirty="0">
                <a:latin typeface="+mj-lt"/>
              </a:rPr>
              <a:t>MODULE 9 – REPTILES</a:t>
            </a:r>
          </a:p>
        </p:txBody>
      </p:sp>
      <p:sp>
        <p:nvSpPr>
          <p:cNvPr id="3" name="Text Placeholder 3">
            <a:extLst>
              <a:ext uri="{FF2B5EF4-FFF2-40B4-BE49-F238E27FC236}">
                <a16:creationId xmlns:a16="http://schemas.microsoft.com/office/drawing/2014/main" id="{F1B1A5EE-2EC2-4163-20A8-3B5FE19B50DF}"/>
              </a:ext>
            </a:extLst>
          </p:cNvPr>
          <p:cNvSpPr txBox="1">
            <a:spLocks/>
          </p:cNvSpPr>
          <p:nvPr/>
        </p:nvSpPr>
        <p:spPr>
          <a:xfrm>
            <a:off x="290946" y="2317904"/>
            <a:ext cx="11310875" cy="3057071"/>
          </a:xfrm>
          <a:prstGeom prst="rect">
            <a:avLst/>
          </a:prstGeom>
        </p:spPr>
        <p:txBody>
          <a:bodyPr vert="horz" lIns="91440" tIns="45720" rIns="91440" bIns="45720" rtlCol="0" anchor="ctr">
            <a:no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The overarching objective of the Reptiles Workstream was to develop general guidelines for NDFs that would be applicable to the broad spectrum of scenarios for reptiles in trade, ranging from small numbers of an un-studied species to long-term, high volume trades in crocodilians, lizards, turtles, and snakes.</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The WG developed guiding principles focusing on Life History Traits, Geographic Range and Distribution, and Volume of Trade. </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Much of the group’s original work was transferred into the Module 1 on Principles</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Based on the guiding principles, a </a:t>
            </a:r>
            <a:r>
              <a:rPr lang="en-AU" sz="1800" i="1" dirty="0">
                <a:solidFill>
                  <a:schemeClr val="tx1"/>
                </a:solidFill>
                <a:latin typeface="Tw Cen MT" panose="020B0602020104020603" pitchFamily="34" charset="77"/>
              </a:rPr>
              <a:t>Simple NDF Template</a:t>
            </a:r>
            <a:r>
              <a:rPr lang="en-AU" sz="1800" dirty="0">
                <a:solidFill>
                  <a:schemeClr val="tx1"/>
                </a:solidFill>
                <a:latin typeface="Tw Cen MT" panose="020B0602020104020603" pitchFamily="34" charset="77"/>
              </a:rPr>
              <a:t> was developed. The simple NDF template allows some species to be “ruled out”, allowing Parties to focus energy and resources on species that are in genuine need of more detailed NDFs. The simple NDF template includes the provision of scores for four basic criteria, scored 1 to 3: Annual harvest Level; Life history traits; Area of Occupancy; Illegal trade and Threat status.</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Guidance on the types of additional information that can be used for complex NDFs is provided.</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Methods for surveying for and monitoring reptiles was summarised  </a:t>
            </a:r>
          </a:p>
          <a:p>
            <a:pPr marL="514350" indent="-285750" algn="just">
              <a:buFont typeface="Arial" panose="020B0604020202020204" pitchFamily="34" charset="0"/>
              <a:buChar char="•"/>
            </a:pPr>
            <a:endParaRPr lang="en-AU" sz="1800" dirty="0">
              <a:solidFill>
                <a:schemeClr val="tx1"/>
              </a:solidFill>
              <a:latin typeface="Tw Cen MT" panose="020B0602020104020603" pitchFamily="34" charset="77"/>
            </a:endParaRPr>
          </a:p>
          <a:p>
            <a:pPr marL="514350" indent="-285750" algn="just">
              <a:buFont typeface="Arial" panose="020B0604020202020204" pitchFamily="34" charset="0"/>
              <a:buChar char="•"/>
            </a:pPr>
            <a:r>
              <a:rPr lang="en-AU" sz="1800" dirty="0">
                <a:solidFill>
                  <a:schemeClr val="tx1"/>
                </a:solidFill>
                <a:latin typeface="Tw Cen MT" panose="020B0602020104020603" pitchFamily="34" charset="77"/>
              </a:rPr>
              <a:t>A large number of case studies were produced using the Simple NDF Template  </a:t>
            </a:r>
            <a:endParaRPr lang="en-US" sz="1800" dirty="0">
              <a:solidFill>
                <a:schemeClr val="tx1"/>
              </a:solidFill>
              <a:latin typeface="Tw Cen MT" panose="020B0602020104020603" pitchFamily="34" charset="77"/>
            </a:endParaRPr>
          </a:p>
        </p:txBody>
      </p:sp>
      <p:pic>
        <p:nvPicPr>
          <p:cNvPr id="4" name="Picture 3">
            <a:extLst>
              <a:ext uri="{FF2B5EF4-FFF2-40B4-BE49-F238E27FC236}">
                <a16:creationId xmlns:a16="http://schemas.microsoft.com/office/drawing/2014/main" id="{FB7BA18A-CAE6-E3C2-E070-21AA3B1447F8}"/>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A8198C17-985D-20B6-7E96-5D3DF7633108}"/>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1894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EB4B2-42A3-F270-F217-50E83621D890}"/>
              </a:ext>
            </a:extLst>
          </p:cNvPr>
          <p:cNvSpPr txBox="1"/>
          <p:nvPr/>
        </p:nvSpPr>
        <p:spPr>
          <a:xfrm>
            <a:off x="1380516" y="385542"/>
            <a:ext cx="9942318" cy="861774"/>
          </a:xfrm>
          <a:prstGeom prst="rect">
            <a:avLst/>
          </a:prstGeom>
          <a:noFill/>
        </p:spPr>
        <p:txBody>
          <a:bodyPr wrap="square" rtlCol="0">
            <a:spAutoFit/>
          </a:bodyPr>
          <a:lstStyle/>
          <a:p>
            <a:r>
              <a:rPr lang="en-US" sz="5000" dirty="0">
                <a:latin typeface="+mj-lt"/>
              </a:rPr>
              <a:t>MODULE 10 – TIMBERS</a:t>
            </a:r>
          </a:p>
        </p:txBody>
      </p:sp>
      <p:sp>
        <p:nvSpPr>
          <p:cNvPr id="3" name="Text Placeholder 3">
            <a:extLst>
              <a:ext uri="{FF2B5EF4-FFF2-40B4-BE49-F238E27FC236}">
                <a16:creationId xmlns:a16="http://schemas.microsoft.com/office/drawing/2014/main" id="{6A09DA15-064D-366D-35E6-40605F5CA248}"/>
              </a:ext>
            </a:extLst>
          </p:cNvPr>
          <p:cNvSpPr txBox="1">
            <a:spLocks/>
          </p:cNvSpPr>
          <p:nvPr/>
        </p:nvSpPr>
        <p:spPr>
          <a:xfrm>
            <a:off x="605479" y="3262745"/>
            <a:ext cx="10723418" cy="1536700"/>
          </a:xfrm>
          <a:prstGeom prst="rect">
            <a:avLst/>
          </a:prstGeom>
        </p:spPr>
        <p:txBody>
          <a:bodyPr vert="horz" lIns="91440" tIns="45720" rIns="91440" bIns="45720" rtlCol="0" anchor="ctr">
            <a:no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AU" sz="1800" dirty="0">
                <a:solidFill>
                  <a:schemeClr val="tx1"/>
                </a:solidFill>
                <a:latin typeface="+mn-lt"/>
              </a:rPr>
              <a:t>There is already a wealth of experience in NDF development for timbers with background materials available. The workstream provided further case studies.</a:t>
            </a:r>
          </a:p>
          <a:p>
            <a:pPr marL="285750" indent="-285750" algn="just">
              <a:buFont typeface="Arial" panose="020B0604020202020204" pitchFamily="34" charset="0"/>
              <a:buChar char="•"/>
            </a:pPr>
            <a:endParaRPr lang="en-AU" sz="1800" dirty="0">
              <a:solidFill>
                <a:schemeClr val="tx1"/>
              </a:solidFill>
              <a:latin typeface="+mn-lt"/>
            </a:endParaRPr>
          </a:p>
          <a:p>
            <a:pPr marL="285750" indent="-285750" algn="just">
              <a:buFont typeface="Arial" panose="020B0604020202020204" pitchFamily="34" charset="0"/>
              <a:buChar char="•"/>
            </a:pPr>
            <a:r>
              <a:rPr lang="en-AU" sz="1800" dirty="0">
                <a:solidFill>
                  <a:schemeClr val="tx1"/>
                </a:solidFill>
                <a:latin typeface="+mn-lt"/>
              </a:rPr>
              <a:t>Standard silvicultural and forest management practices are widely in place to inform NDFs and technical guidance on sustainable forest management is generally available.</a:t>
            </a:r>
          </a:p>
          <a:p>
            <a:pPr marL="285750" indent="-285750" algn="just">
              <a:buFont typeface="Arial" panose="020B0604020202020204" pitchFamily="34" charset="0"/>
              <a:buChar char="•"/>
            </a:pPr>
            <a:endParaRPr lang="en-AU" sz="1800" dirty="0">
              <a:solidFill>
                <a:schemeClr val="tx1"/>
              </a:solidFill>
              <a:latin typeface="+mn-lt"/>
            </a:endParaRPr>
          </a:p>
          <a:p>
            <a:pPr marL="285750" indent="-285750" algn="just">
              <a:buFont typeface="Arial" panose="020B0604020202020204" pitchFamily="34" charset="0"/>
              <a:buChar char="•"/>
            </a:pPr>
            <a:r>
              <a:rPr lang="en-AU" sz="1800" dirty="0">
                <a:solidFill>
                  <a:schemeClr val="tx1"/>
                </a:solidFill>
                <a:latin typeface="+mn-lt"/>
              </a:rPr>
              <a:t>Collecting species inventory data can be resource intensive and is a limiting factor in NDF development – the workstream suggested a focus on areas of current exploitation. </a:t>
            </a:r>
          </a:p>
          <a:p>
            <a:pPr marL="285750" indent="-285750" algn="just">
              <a:buFont typeface="Arial" panose="020B0604020202020204" pitchFamily="34" charset="0"/>
              <a:buChar char="•"/>
            </a:pPr>
            <a:endParaRPr lang="en-AU" sz="1800" dirty="0">
              <a:solidFill>
                <a:schemeClr val="tx1"/>
              </a:solidFill>
              <a:latin typeface="+mn-lt"/>
            </a:endParaRPr>
          </a:p>
          <a:p>
            <a:pPr marL="285750" indent="-285750" algn="just">
              <a:buFont typeface="Arial" panose="020B0604020202020204" pitchFamily="34" charset="0"/>
              <a:buChar char="•"/>
            </a:pPr>
            <a:r>
              <a:rPr lang="en-AU" sz="1800" dirty="0">
                <a:solidFill>
                  <a:schemeClr val="tx1"/>
                </a:solidFill>
                <a:latin typeface="+mn-lt"/>
              </a:rPr>
              <a:t>Forest Management Units generally recommended as basis for NDF formulation.</a:t>
            </a:r>
          </a:p>
          <a:p>
            <a:pPr marL="285750" indent="-285750" algn="just">
              <a:buFont typeface="Arial" panose="020B0604020202020204" pitchFamily="34" charset="0"/>
              <a:buChar char="•"/>
            </a:pPr>
            <a:endParaRPr lang="en-AU" sz="1800" dirty="0">
              <a:solidFill>
                <a:schemeClr val="tx1"/>
              </a:solidFill>
              <a:latin typeface="+mn-lt"/>
            </a:endParaRPr>
          </a:p>
          <a:p>
            <a:pPr marL="285750" indent="-285750" algn="just">
              <a:buFont typeface="Arial" panose="020B0604020202020204" pitchFamily="34" charset="0"/>
              <a:buChar char="•"/>
            </a:pPr>
            <a:r>
              <a:rPr lang="en-AU" sz="1800" dirty="0">
                <a:solidFill>
                  <a:schemeClr val="tx1"/>
                </a:solidFill>
                <a:latin typeface="+mn-lt"/>
              </a:rPr>
              <a:t>The workstream discussed that it would be inappropriate to set thresholds for determining sustainable levels of timber in relation to developing an NDF.</a:t>
            </a:r>
          </a:p>
          <a:p>
            <a:pPr marL="285750" indent="-285750" algn="just">
              <a:buFont typeface="Arial" panose="020B0604020202020204" pitchFamily="34" charset="0"/>
              <a:buChar char="•"/>
            </a:pPr>
            <a:endParaRPr lang="en-AU" sz="1800" dirty="0">
              <a:solidFill>
                <a:schemeClr val="tx1"/>
              </a:solidFill>
              <a:latin typeface="+mn-lt"/>
            </a:endParaRPr>
          </a:p>
          <a:p>
            <a:pPr marL="285750" indent="-285750" algn="just">
              <a:buFont typeface="Arial" panose="020B0604020202020204" pitchFamily="34" charset="0"/>
              <a:buChar char="•"/>
            </a:pPr>
            <a:r>
              <a:rPr lang="en-AU" sz="1800" dirty="0">
                <a:solidFill>
                  <a:schemeClr val="tx1"/>
                </a:solidFill>
                <a:latin typeface="+mn-lt"/>
              </a:rPr>
              <a:t>NDFs should be based on quantitative considerations and also take into account the rigour and validity of the forest management provisions.</a:t>
            </a:r>
          </a:p>
          <a:p>
            <a:pPr algn="just"/>
            <a:endParaRPr lang="en-US" sz="1800" dirty="0">
              <a:solidFill>
                <a:schemeClr val="tx1"/>
              </a:solidFill>
              <a:latin typeface="+mn-lt"/>
            </a:endParaRPr>
          </a:p>
        </p:txBody>
      </p:sp>
      <p:pic>
        <p:nvPicPr>
          <p:cNvPr id="4" name="Picture 3">
            <a:extLst>
              <a:ext uri="{FF2B5EF4-FFF2-40B4-BE49-F238E27FC236}">
                <a16:creationId xmlns:a16="http://schemas.microsoft.com/office/drawing/2014/main" id="{9D8D55F0-AE00-336F-57C5-BA752F51D4BA}"/>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2E2FF754-9580-53C0-1294-D7BF6D6F8BE3}"/>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54493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6874D1-AF0C-4F59-236A-A9F21F270BC3}"/>
              </a:ext>
            </a:extLst>
          </p:cNvPr>
          <p:cNvSpPr txBox="1"/>
          <p:nvPr/>
        </p:nvSpPr>
        <p:spPr>
          <a:xfrm>
            <a:off x="1380516" y="584733"/>
            <a:ext cx="9942318" cy="861774"/>
          </a:xfrm>
          <a:prstGeom prst="rect">
            <a:avLst/>
          </a:prstGeom>
          <a:noFill/>
        </p:spPr>
        <p:txBody>
          <a:bodyPr wrap="square" rtlCol="0">
            <a:spAutoFit/>
          </a:bodyPr>
          <a:lstStyle/>
          <a:p>
            <a:r>
              <a:rPr lang="en-US" sz="5000" dirty="0">
                <a:latin typeface="+mj-lt"/>
              </a:rPr>
              <a:t>MODULE 11 – PLANTS</a:t>
            </a:r>
          </a:p>
        </p:txBody>
      </p:sp>
      <p:sp>
        <p:nvSpPr>
          <p:cNvPr id="3" name="Text Placeholder 3">
            <a:extLst>
              <a:ext uri="{FF2B5EF4-FFF2-40B4-BE49-F238E27FC236}">
                <a16:creationId xmlns:a16="http://schemas.microsoft.com/office/drawing/2014/main" id="{896B082F-A75E-EE9E-9F31-C59AC69BF0CA}"/>
              </a:ext>
            </a:extLst>
          </p:cNvPr>
          <p:cNvSpPr txBox="1">
            <a:spLocks/>
          </p:cNvSpPr>
          <p:nvPr/>
        </p:nvSpPr>
        <p:spPr>
          <a:xfrm>
            <a:off x="621846" y="1847967"/>
            <a:ext cx="10948308" cy="3162065"/>
          </a:xfrm>
          <a:prstGeom prst="rect">
            <a:avLst/>
          </a:prstGeom>
        </p:spPr>
        <p:txBody>
          <a:bodyPr vert="horz" lIns="91440" tIns="45720" rIns="91440" bIns="45720" rtlCol="0" anchor="ctr">
            <a:norm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800" dirty="0">
                <a:solidFill>
                  <a:schemeClr val="tx1"/>
                </a:solidFill>
                <a:latin typeface="Tw Cen MT" panose="020B0602020104020603" pitchFamily="34" charset="77"/>
              </a:rPr>
              <a:t>The plant workstream decided early-on that there was not a need to ‘re-invent the wheel’, and that the 9-Steps Guidance for Plants was a robust framework on which to base NDFs.</a:t>
            </a:r>
          </a:p>
          <a:p>
            <a:pPr marL="285750" indent="-285750" algn="just">
              <a:buFont typeface="Arial" panose="020B0604020202020204" pitchFamily="34" charset="0"/>
              <a:buChar char="•"/>
            </a:pPr>
            <a:endParaRPr lang="en-US" sz="18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US" sz="1800" dirty="0">
                <a:solidFill>
                  <a:schemeClr val="tx1"/>
                </a:solidFill>
                <a:latin typeface="Tw Cen MT" panose="020B0602020104020603" pitchFamily="34" charset="77"/>
              </a:rPr>
              <a:t>For the above reason, the workstream focused on recommendations to strengthen that existing guidance.</a:t>
            </a:r>
          </a:p>
          <a:p>
            <a:pPr marL="285750" indent="-285750" algn="just">
              <a:buFont typeface="Arial" panose="020B0604020202020204" pitchFamily="34" charset="0"/>
              <a:buChar char="•"/>
            </a:pPr>
            <a:endParaRPr lang="en-US" sz="18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US" sz="1800" dirty="0">
                <a:solidFill>
                  <a:schemeClr val="tx1"/>
                </a:solidFill>
                <a:latin typeface="Tw Cen MT" panose="020B0602020104020603" pitchFamily="34" charset="77"/>
              </a:rPr>
              <a:t>In particular, the workstream developed a draft matrix related to the biological risk of wild harvest for different plant parts (e.g., branches, roots, </a:t>
            </a:r>
            <a:r>
              <a:rPr lang="en-US" sz="1800" dirty="0" err="1">
                <a:solidFill>
                  <a:schemeClr val="tx1"/>
                </a:solidFill>
                <a:latin typeface="Tw Cen MT" panose="020B0602020104020603" pitchFamily="34" charset="77"/>
              </a:rPr>
              <a:t>etc</a:t>
            </a:r>
            <a:r>
              <a:rPr lang="en-US" sz="1800" dirty="0">
                <a:solidFill>
                  <a:schemeClr val="tx1"/>
                </a:solidFill>
                <a:latin typeface="Tw Cen MT" panose="020B0602020104020603" pitchFamily="34" charset="77"/>
              </a:rPr>
              <a:t>) and the life-form from which they came (e.g., perennial, annual, tree, </a:t>
            </a:r>
            <a:r>
              <a:rPr lang="en-US" sz="1800" dirty="0" err="1">
                <a:solidFill>
                  <a:schemeClr val="tx1"/>
                </a:solidFill>
                <a:latin typeface="Tw Cen MT" panose="020B0602020104020603" pitchFamily="34" charset="77"/>
              </a:rPr>
              <a:t>etc</a:t>
            </a:r>
            <a:r>
              <a:rPr lang="en-US" sz="1800" dirty="0">
                <a:solidFill>
                  <a:schemeClr val="tx1"/>
                </a:solidFill>
                <a:latin typeface="Tw Cen MT" panose="020B0602020104020603" pitchFamily="34" charset="77"/>
              </a:rPr>
              <a:t>).</a:t>
            </a:r>
          </a:p>
        </p:txBody>
      </p:sp>
      <p:pic>
        <p:nvPicPr>
          <p:cNvPr id="4" name="Picture 3">
            <a:extLst>
              <a:ext uri="{FF2B5EF4-FFF2-40B4-BE49-F238E27FC236}">
                <a16:creationId xmlns:a16="http://schemas.microsoft.com/office/drawing/2014/main" id="{F31F0ADD-A108-F3CD-B512-B01E60633B49}"/>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1FA48852-E711-1DD3-8131-E80AC99FE4D6}"/>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51762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804F9-2BDB-B8B4-FFE2-09DDA1464371}"/>
              </a:ext>
            </a:extLst>
          </p:cNvPr>
          <p:cNvSpPr txBox="1"/>
          <p:nvPr/>
        </p:nvSpPr>
        <p:spPr>
          <a:xfrm>
            <a:off x="1124840" y="300759"/>
            <a:ext cx="9942318" cy="861774"/>
          </a:xfrm>
          <a:prstGeom prst="rect">
            <a:avLst/>
          </a:prstGeom>
          <a:noFill/>
        </p:spPr>
        <p:txBody>
          <a:bodyPr wrap="square" rtlCol="0">
            <a:spAutoFit/>
          </a:bodyPr>
          <a:lstStyle/>
          <a:p>
            <a:r>
              <a:rPr lang="en-US" sz="5000" dirty="0">
                <a:latin typeface="+mj-lt"/>
              </a:rPr>
              <a:t>MODULE 12 – ONLINE TOOLS AND CERTIFICATIONS</a:t>
            </a:r>
          </a:p>
        </p:txBody>
      </p:sp>
      <p:sp>
        <p:nvSpPr>
          <p:cNvPr id="3" name="Text Placeholder 3">
            <a:extLst>
              <a:ext uri="{FF2B5EF4-FFF2-40B4-BE49-F238E27FC236}">
                <a16:creationId xmlns:a16="http://schemas.microsoft.com/office/drawing/2014/main" id="{FCE67FCC-C064-DEE9-6DBE-9291BDFCBDE3}"/>
              </a:ext>
            </a:extLst>
          </p:cNvPr>
          <p:cNvSpPr txBox="1">
            <a:spLocks/>
          </p:cNvSpPr>
          <p:nvPr/>
        </p:nvSpPr>
        <p:spPr>
          <a:xfrm>
            <a:off x="670831" y="1676400"/>
            <a:ext cx="10850337" cy="4019067"/>
          </a:xfrm>
          <a:prstGeom prst="rect">
            <a:avLst/>
          </a:prstGeom>
        </p:spPr>
        <p:txBody>
          <a:bodyPr vert="horz" lIns="91440" tIns="45720" rIns="91440" bIns="45720" rtlCol="0" anchor="ctr">
            <a:norm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800" dirty="0">
                <a:solidFill>
                  <a:schemeClr val="tx1"/>
                </a:solidFill>
                <a:latin typeface="Tw Cen MT" panose="020B0602020104020603" pitchFamily="34" charset="77"/>
              </a:rPr>
              <a:t>This module includes information originally created as part of Workstream 1 on Generic Guidance, which was moved into a separated module because of its continuously-evolving nature.</a:t>
            </a:r>
          </a:p>
          <a:p>
            <a:pPr marL="285750" indent="-285750" algn="just">
              <a:buFont typeface="Arial" panose="020B0604020202020204" pitchFamily="34" charset="0"/>
              <a:buChar char="•"/>
            </a:pPr>
            <a:endParaRPr lang="en-US" sz="1800" dirty="0">
              <a:solidFill>
                <a:schemeClr val="tx1"/>
              </a:solidFill>
              <a:latin typeface="Tw Cen MT" panose="020B0602020104020603" pitchFamily="34" charset="77"/>
            </a:endParaRPr>
          </a:p>
          <a:p>
            <a:pPr marL="285750" indent="-285750" algn="just">
              <a:buFont typeface="Arial" panose="020B0604020202020204" pitchFamily="34" charset="0"/>
              <a:buChar char="•"/>
            </a:pPr>
            <a:r>
              <a:rPr lang="en-US" sz="1800" dirty="0">
                <a:solidFill>
                  <a:schemeClr val="tx1"/>
                </a:solidFill>
                <a:latin typeface="Tw Cen MT" panose="020B0602020104020603" pitchFamily="34" charset="77"/>
              </a:rPr>
              <a:t>Focused on two areas:</a:t>
            </a:r>
          </a:p>
          <a:p>
            <a:pPr marL="742950" lvl="1" indent="-285750" algn="just">
              <a:buFont typeface="Arial" panose="020B0604020202020204" pitchFamily="34" charset="0"/>
              <a:buChar char="•"/>
            </a:pPr>
            <a:r>
              <a:rPr lang="en-US" dirty="0">
                <a:latin typeface="Tw Cen MT" panose="020B0602020104020603" pitchFamily="34" charset="77"/>
              </a:rPr>
              <a:t>Online tools such as the shark e-NDF tool, 9 steps website, guidance and tools, </a:t>
            </a:r>
            <a:r>
              <a:rPr lang="en-US" dirty="0" err="1">
                <a:latin typeface="Tw Cen MT" panose="020B0602020104020603" pitchFamily="34" charset="77"/>
              </a:rPr>
              <a:t>etc</a:t>
            </a:r>
            <a:r>
              <a:rPr lang="en-US" dirty="0">
                <a:latin typeface="Tw Cen MT" panose="020B0602020104020603" pitchFamily="34" charset="77"/>
              </a:rPr>
              <a:t>, and</a:t>
            </a:r>
          </a:p>
          <a:p>
            <a:pPr marL="742950" lvl="1" indent="-285750" algn="just">
              <a:buFont typeface="Arial" panose="020B0604020202020204" pitchFamily="34" charset="0"/>
              <a:buChar char="•"/>
            </a:pPr>
            <a:endParaRPr lang="en-US" dirty="0">
              <a:latin typeface="Tw Cen MT" panose="020B0602020104020603" pitchFamily="34" charset="77"/>
            </a:endParaRPr>
          </a:p>
          <a:p>
            <a:pPr marL="742950" lvl="1" indent="-285750" algn="just">
              <a:buFont typeface="Arial" panose="020B0604020202020204" pitchFamily="34" charset="0"/>
              <a:buChar char="•"/>
            </a:pPr>
            <a:r>
              <a:rPr lang="en-US" dirty="0">
                <a:latin typeface="Tw Cen MT" panose="020B0602020104020603" pitchFamily="34" charset="77"/>
              </a:rPr>
              <a:t>The usefulness of existing certification schemes, the data generated by them, and their utility for assisting with the making of NDFs.</a:t>
            </a:r>
          </a:p>
        </p:txBody>
      </p:sp>
      <p:pic>
        <p:nvPicPr>
          <p:cNvPr id="4" name="Picture 3">
            <a:extLst>
              <a:ext uri="{FF2B5EF4-FFF2-40B4-BE49-F238E27FC236}">
                <a16:creationId xmlns:a16="http://schemas.microsoft.com/office/drawing/2014/main" id="{BF98D0AA-B327-98EA-6CD8-81C057454E00}"/>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F58C05F9-2F53-0BBB-413E-10E597DBAA04}"/>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283653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D727-CB8C-0CEB-8894-FD703BBE717D}"/>
              </a:ext>
            </a:extLst>
          </p:cNvPr>
          <p:cNvSpPr txBox="1">
            <a:spLocks/>
          </p:cNvSpPr>
          <p:nvPr/>
        </p:nvSpPr>
        <p:spPr>
          <a:xfrm>
            <a:off x="4747042" y="3177539"/>
            <a:ext cx="3204973" cy="829491"/>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Questions?</a:t>
            </a:r>
          </a:p>
        </p:txBody>
      </p:sp>
      <p:pic>
        <p:nvPicPr>
          <p:cNvPr id="4" name="Picture 3">
            <a:extLst>
              <a:ext uri="{FF2B5EF4-FFF2-40B4-BE49-F238E27FC236}">
                <a16:creationId xmlns:a16="http://schemas.microsoft.com/office/drawing/2014/main" id="{1EAAD554-2E0E-9BDA-3F79-4C410E308C92}"/>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C4CAC48D-FC8A-E00F-D42F-70C3629763AF}"/>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02495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B23BC-3C8A-EC87-E559-FE790C38E05E}"/>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3" name="Picture 2">
            <a:extLst>
              <a:ext uri="{FF2B5EF4-FFF2-40B4-BE49-F238E27FC236}">
                <a16:creationId xmlns:a16="http://schemas.microsoft.com/office/drawing/2014/main" id="{B8608428-0BF6-300E-D906-B4D15597BF82}"/>
              </a:ext>
            </a:extLst>
          </p:cNvPr>
          <p:cNvPicPr>
            <a:picLocks noChangeAspect="1"/>
          </p:cNvPicPr>
          <p:nvPr/>
        </p:nvPicPr>
        <p:blipFill>
          <a:blip r:embed="rId3"/>
          <a:stretch>
            <a:fillRect/>
          </a:stretch>
        </p:blipFill>
        <p:spPr>
          <a:xfrm>
            <a:off x="90713" y="0"/>
            <a:ext cx="1029532" cy="1015620"/>
          </a:xfrm>
          <a:prstGeom prst="rect">
            <a:avLst/>
          </a:prstGeom>
        </p:spPr>
      </p:pic>
      <p:sp>
        <p:nvSpPr>
          <p:cNvPr id="4" name="Title 4">
            <a:extLst>
              <a:ext uri="{FF2B5EF4-FFF2-40B4-BE49-F238E27FC236}">
                <a16:creationId xmlns:a16="http://schemas.microsoft.com/office/drawing/2014/main" id="{134D612E-B22B-5989-4EA7-8C549BED213F}"/>
              </a:ext>
            </a:extLst>
          </p:cNvPr>
          <p:cNvSpPr txBox="1">
            <a:spLocks/>
          </p:cNvSpPr>
          <p:nvPr/>
        </p:nvSpPr>
        <p:spPr>
          <a:xfrm>
            <a:off x="3692164" y="3179919"/>
            <a:ext cx="9720072" cy="1015620"/>
          </a:xfrm>
          <a:prstGeom prst="rect">
            <a:avLst/>
          </a:prstGeom>
        </p:spPr>
        <p:txBody>
          <a:bodyP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MODULE 1&amp;2: Deep dive</a:t>
            </a:r>
            <a:endParaRPr lang="en-GB" dirty="0"/>
          </a:p>
        </p:txBody>
      </p:sp>
    </p:spTree>
    <p:extLst>
      <p:ext uri="{BB962C8B-B14F-4D97-AF65-F5344CB8AC3E}">
        <p14:creationId xmlns:p14="http://schemas.microsoft.com/office/powerpoint/2010/main" val="118789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B23BC-3C8A-EC87-E559-FE790C38E05E}"/>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3" name="Picture 2">
            <a:extLst>
              <a:ext uri="{FF2B5EF4-FFF2-40B4-BE49-F238E27FC236}">
                <a16:creationId xmlns:a16="http://schemas.microsoft.com/office/drawing/2014/main" id="{B8608428-0BF6-300E-D906-B4D15597BF82}"/>
              </a:ext>
            </a:extLst>
          </p:cNvPr>
          <p:cNvPicPr>
            <a:picLocks noChangeAspect="1"/>
          </p:cNvPicPr>
          <p:nvPr/>
        </p:nvPicPr>
        <p:blipFill>
          <a:blip r:embed="rId3"/>
          <a:stretch>
            <a:fillRect/>
          </a:stretch>
        </p:blipFill>
        <p:spPr>
          <a:xfrm>
            <a:off x="90713" y="0"/>
            <a:ext cx="1029532" cy="1015620"/>
          </a:xfrm>
          <a:prstGeom prst="rect">
            <a:avLst/>
          </a:prstGeom>
        </p:spPr>
      </p:pic>
      <p:sp>
        <p:nvSpPr>
          <p:cNvPr id="4" name="Title 4">
            <a:extLst>
              <a:ext uri="{FF2B5EF4-FFF2-40B4-BE49-F238E27FC236}">
                <a16:creationId xmlns:a16="http://schemas.microsoft.com/office/drawing/2014/main" id="{134D612E-B22B-5989-4EA7-8C549BED213F}"/>
              </a:ext>
            </a:extLst>
          </p:cNvPr>
          <p:cNvSpPr txBox="1">
            <a:spLocks/>
          </p:cNvSpPr>
          <p:nvPr/>
        </p:nvSpPr>
        <p:spPr>
          <a:xfrm>
            <a:off x="4898113" y="3153415"/>
            <a:ext cx="9720072" cy="1015620"/>
          </a:xfrm>
          <a:prstGeom prst="rect">
            <a:avLst/>
          </a:prstGeom>
        </p:spPr>
        <p:txBody>
          <a:bodyP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MODULE 1</a:t>
            </a:r>
            <a:endParaRPr lang="en-GB" dirty="0"/>
          </a:p>
        </p:txBody>
      </p:sp>
    </p:spTree>
    <p:extLst>
      <p:ext uri="{BB962C8B-B14F-4D97-AF65-F5344CB8AC3E}">
        <p14:creationId xmlns:p14="http://schemas.microsoft.com/office/powerpoint/2010/main" val="82220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48A3D-5147-AB5D-66E1-F176BF22EE54}"/>
              </a:ext>
            </a:extLst>
          </p:cNvPr>
          <p:cNvSpPr/>
          <p:nvPr/>
        </p:nvSpPr>
        <p:spPr>
          <a:xfrm>
            <a:off x="374343" y="1971264"/>
            <a:ext cx="3905251" cy="33021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72BA84-EC28-D29F-F536-BD6BE48012AF}"/>
              </a:ext>
            </a:extLst>
          </p:cNvPr>
          <p:cNvSpPr/>
          <p:nvPr/>
        </p:nvSpPr>
        <p:spPr>
          <a:xfrm>
            <a:off x="494905" y="2847577"/>
            <a:ext cx="1658982" cy="2281799"/>
          </a:xfrm>
          <a:prstGeom prst="rect">
            <a:avLst/>
          </a:prstGeom>
          <a:ln>
            <a:noFill/>
          </a:ln>
          <a:effectLst>
            <a:outerShdw blurRad="190500" dist="228600" dir="2700000" algn="ctr">
              <a:srgbClr val="000000">
                <a:alpha val="30000"/>
              </a:srgbClr>
            </a:outerShdw>
          </a:effectLst>
          <a:scene3d>
            <a:camera prst="obliqueTopRight"/>
            <a:lightRig rig="glow" dir="t">
              <a:rot lat="0" lon="0" rev="4800000"/>
            </a:lightRig>
          </a:scene3d>
          <a:sp3d prstMaterial="matte">
            <a:bevelT w="127000" h="635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1:   NDF Principles and Concepts</a:t>
            </a:r>
          </a:p>
        </p:txBody>
      </p:sp>
      <p:sp>
        <p:nvSpPr>
          <p:cNvPr id="4" name="Rectangle 3">
            <a:extLst>
              <a:ext uri="{FF2B5EF4-FFF2-40B4-BE49-F238E27FC236}">
                <a16:creationId xmlns:a16="http://schemas.microsoft.com/office/drawing/2014/main" id="{D1A4C676-DB4B-50A2-6ACD-7106286B243A}"/>
              </a:ext>
            </a:extLst>
          </p:cNvPr>
          <p:cNvSpPr/>
          <p:nvPr/>
        </p:nvSpPr>
        <p:spPr>
          <a:xfrm>
            <a:off x="2468484" y="2847577"/>
            <a:ext cx="1658982" cy="22817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2:  NDFs in Practice</a:t>
            </a:r>
          </a:p>
        </p:txBody>
      </p:sp>
      <p:sp>
        <p:nvSpPr>
          <p:cNvPr id="17" name="TextBox 16">
            <a:extLst>
              <a:ext uri="{FF2B5EF4-FFF2-40B4-BE49-F238E27FC236}">
                <a16:creationId xmlns:a16="http://schemas.microsoft.com/office/drawing/2014/main" id="{FB5DA833-C1A5-2EEA-02BC-251D9FD99470}"/>
              </a:ext>
            </a:extLst>
          </p:cNvPr>
          <p:cNvSpPr txBox="1"/>
          <p:nvPr/>
        </p:nvSpPr>
        <p:spPr>
          <a:xfrm>
            <a:off x="5408240" y="1907027"/>
            <a:ext cx="4393475" cy="369332"/>
          </a:xfrm>
          <a:prstGeom prst="rect">
            <a:avLst/>
          </a:prstGeom>
          <a:noFill/>
        </p:spPr>
        <p:txBody>
          <a:bodyPr wrap="square" rtlCol="0">
            <a:spAutoFit/>
          </a:bodyPr>
          <a:lstStyle/>
          <a:p>
            <a:r>
              <a:rPr lang="en-US" dirty="0">
                <a:solidFill>
                  <a:srgbClr val="FFFF00"/>
                </a:solidFill>
              </a:rPr>
              <a:t>Module 3: Local and Traditional Knowledge</a:t>
            </a:r>
          </a:p>
        </p:txBody>
      </p:sp>
      <p:sp>
        <p:nvSpPr>
          <p:cNvPr id="18" name="TextBox 17">
            <a:extLst>
              <a:ext uri="{FF2B5EF4-FFF2-40B4-BE49-F238E27FC236}">
                <a16:creationId xmlns:a16="http://schemas.microsoft.com/office/drawing/2014/main" id="{22897D29-A0BB-F7F3-FB61-F4561A0ABCB9}"/>
              </a:ext>
            </a:extLst>
          </p:cNvPr>
          <p:cNvSpPr txBox="1"/>
          <p:nvPr/>
        </p:nvSpPr>
        <p:spPr>
          <a:xfrm>
            <a:off x="5690742" y="2267621"/>
            <a:ext cx="4393475" cy="369332"/>
          </a:xfrm>
          <a:prstGeom prst="rect">
            <a:avLst/>
          </a:prstGeom>
          <a:noFill/>
        </p:spPr>
        <p:txBody>
          <a:bodyPr wrap="square" rtlCol="0">
            <a:spAutoFit/>
          </a:bodyPr>
          <a:lstStyle/>
          <a:p>
            <a:r>
              <a:rPr lang="en-US" dirty="0">
                <a:solidFill>
                  <a:srgbClr val="FFFF00"/>
                </a:solidFill>
              </a:rPr>
              <a:t>Module 4: Appendix I Imports</a:t>
            </a:r>
          </a:p>
        </p:txBody>
      </p:sp>
      <p:sp>
        <p:nvSpPr>
          <p:cNvPr id="19" name="TextBox 18">
            <a:extLst>
              <a:ext uri="{FF2B5EF4-FFF2-40B4-BE49-F238E27FC236}">
                <a16:creationId xmlns:a16="http://schemas.microsoft.com/office/drawing/2014/main" id="{FE30E8EB-CD60-6BB7-712E-4FB4CB3C9139}"/>
              </a:ext>
            </a:extLst>
          </p:cNvPr>
          <p:cNvSpPr txBox="1"/>
          <p:nvPr/>
        </p:nvSpPr>
        <p:spPr>
          <a:xfrm>
            <a:off x="5982465" y="2643302"/>
            <a:ext cx="4393475" cy="369332"/>
          </a:xfrm>
          <a:prstGeom prst="rect">
            <a:avLst/>
          </a:prstGeom>
          <a:noFill/>
        </p:spPr>
        <p:txBody>
          <a:bodyPr wrap="square" rtlCol="0">
            <a:spAutoFit/>
          </a:bodyPr>
          <a:lstStyle/>
          <a:p>
            <a:r>
              <a:rPr lang="en-US" dirty="0">
                <a:solidFill>
                  <a:srgbClr val="FFFF00"/>
                </a:solidFill>
              </a:rPr>
              <a:t>Module 5: Aquatic Species</a:t>
            </a:r>
          </a:p>
        </p:txBody>
      </p:sp>
      <p:sp>
        <p:nvSpPr>
          <p:cNvPr id="20" name="TextBox 19">
            <a:extLst>
              <a:ext uri="{FF2B5EF4-FFF2-40B4-BE49-F238E27FC236}">
                <a16:creationId xmlns:a16="http://schemas.microsoft.com/office/drawing/2014/main" id="{7205646D-A87A-A439-4073-5FFDF8D0FFC9}"/>
              </a:ext>
            </a:extLst>
          </p:cNvPr>
          <p:cNvSpPr txBox="1"/>
          <p:nvPr/>
        </p:nvSpPr>
        <p:spPr>
          <a:xfrm>
            <a:off x="6294513" y="3030009"/>
            <a:ext cx="4393475" cy="369332"/>
          </a:xfrm>
          <a:prstGeom prst="rect">
            <a:avLst/>
          </a:prstGeom>
          <a:noFill/>
        </p:spPr>
        <p:txBody>
          <a:bodyPr wrap="square" rtlCol="0">
            <a:spAutoFit/>
          </a:bodyPr>
          <a:lstStyle/>
          <a:p>
            <a:r>
              <a:rPr lang="en-US" dirty="0">
                <a:solidFill>
                  <a:srgbClr val="FFFF00"/>
                </a:solidFill>
              </a:rPr>
              <a:t>Module 6: Migratory Species</a:t>
            </a:r>
          </a:p>
        </p:txBody>
      </p:sp>
      <p:sp>
        <p:nvSpPr>
          <p:cNvPr id="21" name="TextBox 20">
            <a:extLst>
              <a:ext uri="{FF2B5EF4-FFF2-40B4-BE49-F238E27FC236}">
                <a16:creationId xmlns:a16="http://schemas.microsoft.com/office/drawing/2014/main" id="{31C04B32-8E45-614A-604F-CD6147186A8A}"/>
              </a:ext>
            </a:extLst>
          </p:cNvPr>
          <p:cNvSpPr txBox="1"/>
          <p:nvPr/>
        </p:nvSpPr>
        <p:spPr>
          <a:xfrm>
            <a:off x="6591400" y="3424410"/>
            <a:ext cx="4393475" cy="369332"/>
          </a:xfrm>
          <a:prstGeom prst="rect">
            <a:avLst/>
          </a:prstGeom>
          <a:noFill/>
        </p:spPr>
        <p:txBody>
          <a:bodyPr wrap="square" rtlCol="0">
            <a:spAutoFit/>
          </a:bodyPr>
          <a:lstStyle/>
          <a:p>
            <a:r>
              <a:rPr lang="en-US" dirty="0">
                <a:solidFill>
                  <a:srgbClr val="FFFF00"/>
                </a:solidFill>
              </a:rPr>
              <a:t>Module 7: Terrestrial Invertebrates</a:t>
            </a:r>
          </a:p>
        </p:txBody>
      </p:sp>
      <p:sp>
        <p:nvSpPr>
          <p:cNvPr id="22" name="TextBox 21">
            <a:extLst>
              <a:ext uri="{FF2B5EF4-FFF2-40B4-BE49-F238E27FC236}">
                <a16:creationId xmlns:a16="http://schemas.microsoft.com/office/drawing/2014/main" id="{EBE813C2-3E02-C48F-4FB0-F763CC7859C5}"/>
              </a:ext>
            </a:extLst>
          </p:cNvPr>
          <p:cNvSpPr txBox="1"/>
          <p:nvPr/>
        </p:nvSpPr>
        <p:spPr>
          <a:xfrm>
            <a:off x="6879007" y="3810480"/>
            <a:ext cx="4393475" cy="369332"/>
          </a:xfrm>
          <a:prstGeom prst="rect">
            <a:avLst/>
          </a:prstGeom>
          <a:noFill/>
        </p:spPr>
        <p:txBody>
          <a:bodyPr wrap="square" rtlCol="0">
            <a:spAutoFit/>
          </a:bodyPr>
          <a:lstStyle/>
          <a:p>
            <a:r>
              <a:rPr lang="en-US" dirty="0">
                <a:solidFill>
                  <a:srgbClr val="FFFF00"/>
                </a:solidFill>
              </a:rPr>
              <a:t>Module 8: Birds</a:t>
            </a:r>
          </a:p>
        </p:txBody>
      </p:sp>
      <p:sp>
        <p:nvSpPr>
          <p:cNvPr id="23" name="TextBox 22">
            <a:extLst>
              <a:ext uri="{FF2B5EF4-FFF2-40B4-BE49-F238E27FC236}">
                <a16:creationId xmlns:a16="http://schemas.microsoft.com/office/drawing/2014/main" id="{47CB07EF-22BE-16DC-05C6-49668103A051}"/>
              </a:ext>
            </a:extLst>
          </p:cNvPr>
          <p:cNvSpPr txBox="1"/>
          <p:nvPr/>
        </p:nvSpPr>
        <p:spPr>
          <a:xfrm>
            <a:off x="7486948" y="4576647"/>
            <a:ext cx="4393475" cy="369332"/>
          </a:xfrm>
          <a:prstGeom prst="rect">
            <a:avLst/>
          </a:prstGeom>
          <a:noFill/>
        </p:spPr>
        <p:txBody>
          <a:bodyPr wrap="square" rtlCol="0">
            <a:spAutoFit/>
          </a:bodyPr>
          <a:lstStyle/>
          <a:p>
            <a:r>
              <a:rPr lang="en-US" dirty="0">
                <a:solidFill>
                  <a:srgbClr val="FFFF00"/>
                </a:solidFill>
              </a:rPr>
              <a:t>Module 10: Timber</a:t>
            </a:r>
          </a:p>
        </p:txBody>
      </p:sp>
      <p:sp>
        <p:nvSpPr>
          <p:cNvPr id="24" name="TextBox 23">
            <a:extLst>
              <a:ext uri="{FF2B5EF4-FFF2-40B4-BE49-F238E27FC236}">
                <a16:creationId xmlns:a16="http://schemas.microsoft.com/office/drawing/2014/main" id="{355FD352-1351-341E-D767-8C262C3A2E99}"/>
              </a:ext>
            </a:extLst>
          </p:cNvPr>
          <p:cNvSpPr txBox="1"/>
          <p:nvPr/>
        </p:nvSpPr>
        <p:spPr>
          <a:xfrm>
            <a:off x="7798525" y="4921590"/>
            <a:ext cx="4393475" cy="369332"/>
          </a:xfrm>
          <a:prstGeom prst="rect">
            <a:avLst/>
          </a:prstGeom>
          <a:noFill/>
        </p:spPr>
        <p:txBody>
          <a:bodyPr wrap="square" rtlCol="0">
            <a:spAutoFit/>
          </a:bodyPr>
          <a:lstStyle/>
          <a:p>
            <a:r>
              <a:rPr lang="en-US" dirty="0">
                <a:solidFill>
                  <a:srgbClr val="FFFF00"/>
                </a:solidFill>
              </a:rPr>
              <a:t>Module 11: Plants</a:t>
            </a:r>
          </a:p>
        </p:txBody>
      </p:sp>
      <p:sp>
        <p:nvSpPr>
          <p:cNvPr id="25" name="TextBox 24">
            <a:extLst>
              <a:ext uri="{FF2B5EF4-FFF2-40B4-BE49-F238E27FC236}">
                <a16:creationId xmlns:a16="http://schemas.microsoft.com/office/drawing/2014/main" id="{8D6B47A8-FB7E-5836-EF06-66DDF8688F01}"/>
              </a:ext>
            </a:extLst>
          </p:cNvPr>
          <p:cNvSpPr txBox="1"/>
          <p:nvPr/>
        </p:nvSpPr>
        <p:spPr>
          <a:xfrm>
            <a:off x="7190007" y="4185262"/>
            <a:ext cx="4393475" cy="369332"/>
          </a:xfrm>
          <a:prstGeom prst="rect">
            <a:avLst/>
          </a:prstGeom>
          <a:noFill/>
        </p:spPr>
        <p:txBody>
          <a:bodyPr wrap="square" rtlCol="0">
            <a:spAutoFit/>
          </a:bodyPr>
          <a:lstStyle/>
          <a:p>
            <a:r>
              <a:rPr lang="en-US" dirty="0">
                <a:solidFill>
                  <a:srgbClr val="FFFF00"/>
                </a:solidFill>
              </a:rPr>
              <a:t>Module 9: Reptiles</a:t>
            </a:r>
          </a:p>
        </p:txBody>
      </p:sp>
      <p:sp>
        <p:nvSpPr>
          <p:cNvPr id="26" name="TextBox 25">
            <a:extLst>
              <a:ext uri="{FF2B5EF4-FFF2-40B4-BE49-F238E27FC236}">
                <a16:creationId xmlns:a16="http://schemas.microsoft.com/office/drawing/2014/main" id="{96754D7B-3CA4-6BE5-06F2-8384B8DD2C10}"/>
              </a:ext>
            </a:extLst>
          </p:cNvPr>
          <p:cNvSpPr txBox="1"/>
          <p:nvPr/>
        </p:nvSpPr>
        <p:spPr>
          <a:xfrm>
            <a:off x="7999854" y="5318679"/>
            <a:ext cx="4393475" cy="369332"/>
          </a:xfrm>
          <a:prstGeom prst="rect">
            <a:avLst/>
          </a:prstGeom>
          <a:noFill/>
        </p:spPr>
        <p:txBody>
          <a:bodyPr wrap="square" rtlCol="0">
            <a:spAutoFit/>
          </a:bodyPr>
          <a:lstStyle/>
          <a:p>
            <a:r>
              <a:rPr lang="en-US" dirty="0">
                <a:solidFill>
                  <a:srgbClr val="FFFF00"/>
                </a:solidFill>
              </a:rPr>
              <a:t>Module 12: Certifications and Online Tools</a:t>
            </a:r>
          </a:p>
        </p:txBody>
      </p:sp>
      <p:sp>
        <p:nvSpPr>
          <p:cNvPr id="27" name="Rectangle 26">
            <a:extLst>
              <a:ext uri="{FF2B5EF4-FFF2-40B4-BE49-F238E27FC236}">
                <a16:creationId xmlns:a16="http://schemas.microsoft.com/office/drawing/2014/main" id="{A2D2A38D-4212-7B86-4589-52087A11E5FC}"/>
              </a:ext>
            </a:extLst>
          </p:cNvPr>
          <p:cNvSpPr/>
          <p:nvPr/>
        </p:nvSpPr>
        <p:spPr>
          <a:xfrm>
            <a:off x="494905" y="2115219"/>
            <a:ext cx="3701957" cy="5882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0: General NDF Introduction</a:t>
            </a:r>
          </a:p>
        </p:txBody>
      </p:sp>
      <p:sp>
        <p:nvSpPr>
          <p:cNvPr id="33" name="Line Callout 1 32">
            <a:extLst>
              <a:ext uri="{FF2B5EF4-FFF2-40B4-BE49-F238E27FC236}">
                <a16:creationId xmlns:a16="http://schemas.microsoft.com/office/drawing/2014/main" id="{5A5B4E85-E62D-395B-98F5-3084BB833050}"/>
              </a:ext>
            </a:extLst>
          </p:cNvPr>
          <p:cNvSpPr/>
          <p:nvPr/>
        </p:nvSpPr>
        <p:spPr>
          <a:xfrm>
            <a:off x="4529777" y="1952958"/>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Callout 1 33">
            <a:extLst>
              <a:ext uri="{FF2B5EF4-FFF2-40B4-BE49-F238E27FC236}">
                <a16:creationId xmlns:a16="http://schemas.microsoft.com/office/drawing/2014/main" id="{0D18B372-AC1F-1786-C714-D1E768F91A3E}"/>
              </a:ext>
            </a:extLst>
          </p:cNvPr>
          <p:cNvSpPr/>
          <p:nvPr/>
        </p:nvSpPr>
        <p:spPr>
          <a:xfrm>
            <a:off x="4790084" y="2315413"/>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Callout 1 34">
            <a:extLst>
              <a:ext uri="{FF2B5EF4-FFF2-40B4-BE49-F238E27FC236}">
                <a16:creationId xmlns:a16="http://schemas.microsoft.com/office/drawing/2014/main" id="{EB616827-1E09-B46E-2519-CAB2A4C86B86}"/>
              </a:ext>
            </a:extLst>
          </p:cNvPr>
          <p:cNvSpPr/>
          <p:nvPr/>
        </p:nvSpPr>
        <p:spPr>
          <a:xfrm>
            <a:off x="5081562" y="2675382"/>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ne Callout 1 35">
            <a:extLst>
              <a:ext uri="{FF2B5EF4-FFF2-40B4-BE49-F238E27FC236}">
                <a16:creationId xmlns:a16="http://schemas.microsoft.com/office/drawing/2014/main" id="{F7D09ACE-E260-4200-6ADA-1676EBD39F3B}"/>
              </a:ext>
            </a:extLst>
          </p:cNvPr>
          <p:cNvSpPr/>
          <p:nvPr/>
        </p:nvSpPr>
        <p:spPr>
          <a:xfrm>
            <a:off x="5399019" y="3056887"/>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ine Callout 1 36">
            <a:extLst>
              <a:ext uri="{FF2B5EF4-FFF2-40B4-BE49-F238E27FC236}">
                <a16:creationId xmlns:a16="http://schemas.microsoft.com/office/drawing/2014/main" id="{06A64CA6-032D-A629-159F-0CE2D21132D8}"/>
              </a:ext>
            </a:extLst>
          </p:cNvPr>
          <p:cNvSpPr/>
          <p:nvPr/>
        </p:nvSpPr>
        <p:spPr>
          <a:xfrm>
            <a:off x="5690742" y="3435907"/>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ne Callout 1 40">
            <a:extLst>
              <a:ext uri="{FF2B5EF4-FFF2-40B4-BE49-F238E27FC236}">
                <a16:creationId xmlns:a16="http://schemas.microsoft.com/office/drawing/2014/main" id="{CA98D4C0-33A4-5C4D-0AA1-1077E6962532}"/>
              </a:ext>
            </a:extLst>
          </p:cNvPr>
          <p:cNvSpPr/>
          <p:nvPr/>
        </p:nvSpPr>
        <p:spPr>
          <a:xfrm>
            <a:off x="5982465" y="3798100"/>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Callout 1 37">
            <a:extLst>
              <a:ext uri="{FF2B5EF4-FFF2-40B4-BE49-F238E27FC236}">
                <a16:creationId xmlns:a16="http://schemas.microsoft.com/office/drawing/2014/main" id="{D7D9B4B0-B3D6-266B-785B-DA4EB09C5A45}"/>
              </a:ext>
            </a:extLst>
          </p:cNvPr>
          <p:cNvSpPr/>
          <p:nvPr/>
        </p:nvSpPr>
        <p:spPr>
          <a:xfrm>
            <a:off x="6294513" y="4205518"/>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ne Callout 1 38">
            <a:extLst>
              <a:ext uri="{FF2B5EF4-FFF2-40B4-BE49-F238E27FC236}">
                <a16:creationId xmlns:a16="http://schemas.microsoft.com/office/drawing/2014/main" id="{C3D08D21-4B8D-3E1D-6CC4-936383FDF3FD}"/>
              </a:ext>
            </a:extLst>
          </p:cNvPr>
          <p:cNvSpPr/>
          <p:nvPr/>
        </p:nvSpPr>
        <p:spPr>
          <a:xfrm>
            <a:off x="6578898" y="4587548"/>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ne Callout 1 39">
            <a:extLst>
              <a:ext uri="{FF2B5EF4-FFF2-40B4-BE49-F238E27FC236}">
                <a16:creationId xmlns:a16="http://schemas.microsoft.com/office/drawing/2014/main" id="{9136D4E5-E2A2-6C15-A527-A6C1C5AE9250}"/>
              </a:ext>
            </a:extLst>
          </p:cNvPr>
          <p:cNvSpPr/>
          <p:nvPr/>
        </p:nvSpPr>
        <p:spPr>
          <a:xfrm>
            <a:off x="6890495" y="4956880"/>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ne Callout 1 41">
            <a:extLst>
              <a:ext uri="{FF2B5EF4-FFF2-40B4-BE49-F238E27FC236}">
                <a16:creationId xmlns:a16="http://schemas.microsoft.com/office/drawing/2014/main" id="{6CEEC43F-0AAA-1ED8-1FC7-C73A7CC957F8}"/>
              </a:ext>
            </a:extLst>
          </p:cNvPr>
          <p:cNvSpPr/>
          <p:nvPr/>
        </p:nvSpPr>
        <p:spPr>
          <a:xfrm>
            <a:off x="7160196" y="5318679"/>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38B8AF7-A89E-637C-012D-5D79909B281B}"/>
              </a:ext>
            </a:extLst>
          </p:cNvPr>
          <p:cNvSpPr txBox="1"/>
          <p:nvPr/>
        </p:nvSpPr>
        <p:spPr>
          <a:xfrm>
            <a:off x="456805" y="1279105"/>
            <a:ext cx="4605312" cy="400110"/>
          </a:xfrm>
          <a:prstGeom prst="rect">
            <a:avLst/>
          </a:prstGeom>
          <a:noFill/>
        </p:spPr>
        <p:txBody>
          <a:bodyPr wrap="square" rtlCol="0">
            <a:spAutoFit/>
          </a:bodyPr>
          <a:lstStyle/>
          <a:p>
            <a:r>
              <a:rPr lang="en-US" sz="2000" b="1" dirty="0"/>
              <a:t>MAIN (GENERIC) NDF GUIDANCE </a:t>
            </a:r>
          </a:p>
        </p:txBody>
      </p:sp>
      <p:sp>
        <p:nvSpPr>
          <p:cNvPr id="44" name="TextBox 43">
            <a:extLst>
              <a:ext uri="{FF2B5EF4-FFF2-40B4-BE49-F238E27FC236}">
                <a16:creationId xmlns:a16="http://schemas.microsoft.com/office/drawing/2014/main" id="{223181BD-9387-B79A-BE93-768A6C0C65F8}"/>
              </a:ext>
            </a:extLst>
          </p:cNvPr>
          <p:cNvSpPr txBox="1"/>
          <p:nvPr/>
        </p:nvSpPr>
        <p:spPr>
          <a:xfrm>
            <a:off x="4928767" y="1279105"/>
            <a:ext cx="4605312" cy="400110"/>
          </a:xfrm>
          <a:prstGeom prst="rect">
            <a:avLst/>
          </a:prstGeom>
          <a:noFill/>
        </p:spPr>
        <p:txBody>
          <a:bodyPr wrap="square" rtlCol="0">
            <a:spAutoFit/>
          </a:bodyPr>
          <a:lstStyle/>
          <a:p>
            <a:r>
              <a:rPr lang="en-US" sz="2000" b="1" dirty="0"/>
              <a:t>SPECIFIC APPENDICES</a:t>
            </a:r>
          </a:p>
        </p:txBody>
      </p:sp>
      <p:sp>
        <p:nvSpPr>
          <p:cNvPr id="45" name="Rectangle 44">
            <a:extLst>
              <a:ext uri="{FF2B5EF4-FFF2-40B4-BE49-F238E27FC236}">
                <a16:creationId xmlns:a16="http://schemas.microsoft.com/office/drawing/2014/main" id="{1F7F8658-FD90-9AF0-79B3-B9E18F034CC0}"/>
              </a:ext>
            </a:extLst>
          </p:cNvPr>
          <p:cNvSpPr/>
          <p:nvPr/>
        </p:nvSpPr>
        <p:spPr>
          <a:xfrm>
            <a:off x="353267" y="5618702"/>
            <a:ext cx="3905251" cy="504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A59C212-74E9-5154-6DAA-A866EB8BA23D}"/>
              </a:ext>
            </a:extLst>
          </p:cNvPr>
          <p:cNvSpPr/>
          <p:nvPr/>
        </p:nvSpPr>
        <p:spPr>
          <a:xfrm>
            <a:off x="456805" y="5676431"/>
            <a:ext cx="3632560" cy="435930"/>
          </a:xfrm>
          <a:prstGeom prst="rect">
            <a:avLst/>
          </a:prstGeom>
          <a:ln>
            <a:noFill/>
          </a:ln>
          <a:effectLst>
            <a:outerShdw blurRad="190500" dist="228600" dir="2700000" algn="ctr">
              <a:srgbClr val="000000">
                <a:alpha val="30000"/>
              </a:srgbClr>
            </a:outerShdw>
          </a:effectLst>
          <a:scene3d>
            <a:camera prst="obliqueTopRight"/>
            <a:lightRig rig="glow" dir="t">
              <a:rot lat="0" lon="0" rev="4800000"/>
            </a:lightRig>
          </a:scene3d>
          <a:sp3d prstMaterial="matte">
            <a:bevelT w="127000" h="635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CASE STUDIES</a:t>
            </a:r>
          </a:p>
        </p:txBody>
      </p:sp>
      <p:sp>
        <p:nvSpPr>
          <p:cNvPr id="47" name="TextBox 46">
            <a:extLst>
              <a:ext uri="{FF2B5EF4-FFF2-40B4-BE49-F238E27FC236}">
                <a16:creationId xmlns:a16="http://schemas.microsoft.com/office/drawing/2014/main" id="{4C61E1B1-6EB8-5A37-178B-D57FB06D23A8}"/>
              </a:ext>
            </a:extLst>
          </p:cNvPr>
          <p:cNvSpPr txBox="1"/>
          <p:nvPr/>
        </p:nvSpPr>
        <p:spPr>
          <a:xfrm>
            <a:off x="1324396" y="333288"/>
            <a:ext cx="7445258" cy="861774"/>
          </a:xfrm>
          <a:prstGeom prst="rect">
            <a:avLst/>
          </a:prstGeom>
          <a:noFill/>
        </p:spPr>
        <p:txBody>
          <a:bodyPr wrap="square" rtlCol="0">
            <a:spAutoFit/>
          </a:bodyPr>
          <a:lstStyle/>
          <a:p>
            <a:r>
              <a:rPr lang="en-US" sz="5000" dirty="0">
                <a:latin typeface="+mj-lt"/>
              </a:rPr>
              <a:t>PROPOSED GUIDANCE STRUCTURE </a:t>
            </a:r>
          </a:p>
        </p:txBody>
      </p:sp>
      <p:pic>
        <p:nvPicPr>
          <p:cNvPr id="48" name="Picture 47">
            <a:extLst>
              <a:ext uri="{FF2B5EF4-FFF2-40B4-BE49-F238E27FC236}">
                <a16:creationId xmlns:a16="http://schemas.microsoft.com/office/drawing/2014/main" id="{F6EFC91B-58C3-6C69-C613-AD9B1A46702D}"/>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9" name="Picture 48">
            <a:extLst>
              <a:ext uri="{FF2B5EF4-FFF2-40B4-BE49-F238E27FC236}">
                <a16:creationId xmlns:a16="http://schemas.microsoft.com/office/drawing/2014/main" id="{61A2E4C0-E3C3-A55D-8E31-226FAB0C9C1C}"/>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109601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359782" y="449971"/>
            <a:ext cx="9720072" cy="1015620"/>
          </a:xfrm>
        </p:spPr>
        <p:txBody>
          <a:bodyPr>
            <a:normAutofit fontScale="90000"/>
          </a:bodyPr>
          <a:lstStyle/>
          <a:p>
            <a:r>
              <a:rPr lang="en-US" sz="5000" dirty="0">
                <a:latin typeface="+mj-lt"/>
              </a:rPr>
              <a:t>MODULE 1 – PRINCIPLES AND CONCEPTS:</a:t>
            </a:r>
            <a:br>
              <a:rPr lang="en-US" sz="5000" dirty="0">
                <a:latin typeface="+mj-lt"/>
              </a:rPr>
            </a:br>
            <a:r>
              <a:rPr lang="en-US" sz="5000" dirty="0">
                <a:latin typeface="+mj-lt"/>
              </a:rPr>
              <a:t>NDF &amp; role of species in ecosystems </a:t>
            </a:r>
            <a:endParaRPr lang="en-GB" dirty="0"/>
          </a:p>
        </p:txBody>
      </p:sp>
      <p:sp>
        <p:nvSpPr>
          <p:cNvPr id="6" name="Content Placeholder 5">
            <a:extLst>
              <a:ext uri="{FF2B5EF4-FFF2-40B4-BE49-F238E27FC236}">
                <a16:creationId xmlns:a16="http://schemas.microsoft.com/office/drawing/2014/main" id="{A54A6AF0-28CC-8B1D-BDD3-08905D5A7813}"/>
              </a:ext>
            </a:extLst>
          </p:cNvPr>
          <p:cNvSpPr>
            <a:spLocks noGrp="1"/>
          </p:cNvSpPr>
          <p:nvPr>
            <p:ph idx="1"/>
          </p:nvPr>
        </p:nvSpPr>
        <p:spPr>
          <a:xfrm>
            <a:off x="1081485" y="1915562"/>
            <a:ext cx="9720073" cy="4275918"/>
          </a:xfrm>
        </p:spPr>
        <p:txBody>
          <a:bodyPr>
            <a:normAutofit/>
          </a:bodyPr>
          <a:lstStyle/>
          <a:p>
            <a:r>
              <a:rPr lang="en-GB" dirty="0"/>
              <a:t>Provides guidance on what constitutes a Non-Detriment Finding</a:t>
            </a:r>
          </a:p>
          <a:p>
            <a:r>
              <a:rPr lang="en-GB" dirty="0"/>
              <a:t>Considers how the provisions of Article IV.3 – the role of the species in its ecosystems – might be implemented. </a:t>
            </a:r>
          </a:p>
          <a:p>
            <a:r>
              <a:rPr lang="en-GB" dirty="0"/>
              <a:t>Notes that whilst this is a separate assessment from that of an NDF it is still required (even if it is often overlooked) &amp; is integrated in the guidance as part of the impact evaluation</a:t>
            </a:r>
          </a:p>
          <a:p>
            <a:r>
              <a:rPr lang="en-GB" dirty="0"/>
              <a:t>Examples provided of different roles &amp; functions of species in their ecosystems – note excludes any assessment of ecosystem services – and of the geographical extent for consideration &amp; which parameters an SA might assess. </a:t>
            </a:r>
          </a:p>
          <a:p>
            <a:r>
              <a:rPr lang="en-GB"/>
              <a:t>In </a:t>
            </a:r>
            <a:r>
              <a:rPr lang="en-GB" dirty="0"/>
              <a:t>the absence of better information, impacts might have to be assumed – the need for better information might be linked to the degree of risk (</a:t>
            </a:r>
            <a:r>
              <a:rPr lang="en-GB"/>
              <a:t>see later)</a:t>
            </a:r>
            <a:endParaRPr lang="en-GB" dirty="0"/>
          </a:p>
          <a:p>
            <a:endParaRPr lang="en-GB" dirty="0"/>
          </a:p>
          <a:p>
            <a:endParaRPr lang="en-GB" dirty="0"/>
          </a:p>
        </p:txBody>
      </p:sp>
    </p:spTree>
    <p:extLst>
      <p:ext uri="{BB962C8B-B14F-4D97-AF65-F5344CB8AC3E}">
        <p14:creationId xmlns:p14="http://schemas.microsoft.com/office/powerpoint/2010/main" val="105435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373034" y="308619"/>
            <a:ext cx="9720072" cy="1015620"/>
          </a:xfrm>
        </p:spPr>
        <p:txBody>
          <a:bodyPr>
            <a:normAutofit/>
          </a:bodyPr>
          <a:lstStyle/>
          <a:p>
            <a:r>
              <a:rPr lang="en-US" sz="5000" dirty="0">
                <a:latin typeface="+mj-lt"/>
              </a:rPr>
              <a:t>MODULE 1 – risks &amp; uncertainty</a:t>
            </a:r>
            <a:endParaRPr lang="en-GB" dirty="0"/>
          </a:p>
        </p:txBody>
      </p:sp>
      <p:sp>
        <p:nvSpPr>
          <p:cNvPr id="6" name="Content Placeholder 5">
            <a:extLst>
              <a:ext uri="{FF2B5EF4-FFF2-40B4-BE49-F238E27FC236}">
                <a16:creationId xmlns:a16="http://schemas.microsoft.com/office/drawing/2014/main" id="{A54A6AF0-28CC-8B1D-BDD3-08905D5A7813}"/>
              </a:ext>
            </a:extLst>
          </p:cNvPr>
          <p:cNvSpPr>
            <a:spLocks noGrp="1"/>
          </p:cNvSpPr>
          <p:nvPr>
            <p:ph idx="1"/>
          </p:nvPr>
        </p:nvSpPr>
        <p:spPr>
          <a:xfrm>
            <a:off x="1081485" y="1695126"/>
            <a:ext cx="9720073" cy="4243796"/>
          </a:xfrm>
        </p:spPr>
        <p:txBody>
          <a:bodyPr/>
          <a:lstStyle/>
          <a:p>
            <a:r>
              <a:rPr lang="en-GB" dirty="0"/>
              <a:t>NDFs are often considered as risk assessments. The module addresses how risk &amp; uncertainty can be assessed, differentiated &amp; applied when making NDFs</a:t>
            </a:r>
          </a:p>
          <a:p>
            <a:r>
              <a:rPr lang="en-GB" dirty="0"/>
              <a:t>Risks can be linked </a:t>
            </a:r>
            <a:r>
              <a:rPr lang="en-GB" i="1" dirty="0"/>
              <a:t>inter alia </a:t>
            </a:r>
            <a:r>
              <a:rPr lang="en-GB" dirty="0"/>
              <a:t>to life history traits, extinction rates, levels of harvest, governance, policy &amp; management. </a:t>
            </a:r>
          </a:p>
          <a:p>
            <a:r>
              <a:rPr lang="en-GB" dirty="0"/>
              <a:t>Risks are issues /  events that can be anticipated with confidence, sometimes on known time and spatial scales, &amp; their probability and impact can be predicted; steps can then be put in place to mitigate them. </a:t>
            </a:r>
          </a:p>
          <a:p>
            <a:r>
              <a:rPr lang="en-GB" dirty="0"/>
              <a:t>Uncertainties, by contrast, are typically novel or unexpected ‘wildcard’ events that can’t be anticipated nor mitigation planned in advance</a:t>
            </a:r>
          </a:p>
          <a:p>
            <a:r>
              <a:rPr lang="en-GB" dirty="0"/>
              <a:t>Biological variables tend to be better known &amp; identified as risks; uncertainties more likely to be social, economic, political &amp; legal variables</a:t>
            </a:r>
          </a:p>
        </p:txBody>
      </p:sp>
    </p:spTree>
    <p:extLst>
      <p:ext uri="{BB962C8B-B14F-4D97-AF65-F5344CB8AC3E}">
        <p14:creationId xmlns:p14="http://schemas.microsoft.com/office/powerpoint/2010/main" val="136416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081486" y="449971"/>
            <a:ext cx="9720072" cy="1015620"/>
          </a:xfrm>
        </p:spPr>
        <p:txBody>
          <a:bodyPr>
            <a:normAutofit/>
          </a:bodyPr>
          <a:lstStyle/>
          <a:p>
            <a:r>
              <a:rPr lang="en-US" sz="5000" dirty="0">
                <a:latin typeface="+mj-lt"/>
              </a:rPr>
              <a:t>MODULE 1 – risks &amp; uncertainty</a:t>
            </a:r>
            <a:endParaRPr lang="en-GB" sz="2800" dirty="0"/>
          </a:p>
        </p:txBody>
      </p:sp>
      <p:pic>
        <p:nvPicPr>
          <p:cNvPr id="2" name="Content Placeholder 1">
            <a:extLst>
              <a:ext uri="{FF2B5EF4-FFF2-40B4-BE49-F238E27FC236}">
                <a16:creationId xmlns:a16="http://schemas.microsoft.com/office/drawing/2014/main" id="{1849B585-8647-BC24-4F87-9045E166695F}"/>
              </a:ext>
            </a:extLst>
          </p:cNvPr>
          <p:cNvPicPr>
            <a:picLocks noGrp="1" noChangeAspect="1"/>
          </p:cNvPicPr>
          <p:nvPr>
            <p:ph idx="1"/>
          </p:nvPr>
        </p:nvPicPr>
        <p:blipFill>
          <a:blip r:embed="rId4"/>
          <a:stretch>
            <a:fillRect/>
          </a:stretch>
        </p:blipFill>
        <p:spPr>
          <a:xfrm>
            <a:off x="5130839" y="1465592"/>
            <a:ext cx="6400034" cy="4516568"/>
          </a:xfrm>
          <a:prstGeom prst="rect">
            <a:avLst/>
          </a:prstGeom>
        </p:spPr>
      </p:pic>
      <p:pic>
        <p:nvPicPr>
          <p:cNvPr id="7" name="Picture 6" descr="Image preview">
            <a:extLst>
              <a:ext uri="{FF2B5EF4-FFF2-40B4-BE49-F238E27FC236}">
                <a16:creationId xmlns:a16="http://schemas.microsoft.com/office/drawing/2014/main" id="{53CB4011-0334-1365-FB27-BF5380DE28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9778" y="1729997"/>
            <a:ext cx="7285673" cy="4252163"/>
          </a:xfrm>
          <a:prstGeom prst="rect">
            <a:avLst/>
          </a:prstGeom>
          <a:noFill/>
          <a:ln>
            <a:noFill/>
          </a:ln>
        </p:spPr>
      </p:pic>
    </p:spTree>
    <p:extLst>
      <p:ext uri="{BB962C8B-B14F-4D97-AF65-F5344CB8AC3E}">
        <p14:creationId xmlns:p14="http://schemas.microsoft.com/office/powerpoint/2010/main" val="390219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399538" y="411268"/>
            <a:ext cx="9720072" cy="1015620"/>
          </a:xfrm>
        </p:spPr>
        <p:txBody>
          <a:bodyPr>
            <a:normAutofit/>
          </a:bodyPr>
          <a:lstStyle/>
          <a:p>
            <a:r>
              <a:rPr lang="en-US" sz="5000" dirty="0">
                <a:latin typeface="+mj-lt"/>
              </a:rPr>
              <a:t>MODULE 1 – precaution</a:t>
            </a:r>
            <a:endParaRPr lang="en-GB" sz="2800" dirty="0"/>
          </a:p>
        </p:txBody>
      </p:sp>
      <p:sp>
        <p:nvSpPr>
          <p:cNvPr id="6" name="Content Placeholder 5">
            <a:extLst>
              <a:ext uri="{FF2B5EF4-FFF2-40B4-BE49-F238E27FC236}">
                <a16:creationId xmlns:a16="http://schemas.microsoft.com/office/drawing/2014/main" id="{A54A6AF0-28CC-8B1D-BDD3-08905D5A7813}"/>
              </a:ext>
            </a:extLst>
          </p:cNvPr>
          <p:cNvSpPr>
            <a:spLocks noGrp="1"/>
          </p:cNvSpPr>
          <p:nvPr>
            <p:ph idx="1"/>
          </p:nvPr>
        </p:nvSpPr>
        <p:spPr>
          <a:xfrm>
            <a:off x="1081485" y="1695126"/>
            <a:ext cx="9720073" cy="4243796"/>
          </a:xfrm>
        </p:spPr>
        <p:txBody>
          <a:bodyPr/>
          <a:lstStyle/>
          <a:p>
            <a:r>
              <a:rPr lang="en-GB" dirty="0"/>
              <a:t>Precaution is a means to respond to and mitigate risks (&amp; uncertainty) – so an analysis of these is necessary</a:t>
            </a:r>
          </a:p>
          <a:p>
            <a:r>
              <a:rPr lang="en-GB" dirty="0"/>
              <a:t>The precautionary approach was developed in  the 1990s and has been applied widely in many </a:t>
            </a:r>
            <a:r>
              <a:rPr lang="en-GB" dirty="0" err="1"/>
              <a:t>MEAs.</a:t>
            </a:r>
            <a:r>
              <a:rPr lang="en-GB" dirty="0"/>
              <a:t> No explicit reference in CITES but arguably implicit in Articles II, III &amp; IV &amp; reference in Res Conf 9.24 &amp; 16.7</a:t>
            </a:r>
          </a:p>
          <a:p>
            <a:r>
              <a:rPr lang="en-GB" dirty="0"/>
              <a:t>Using the interpretation in CITES, we suggest here that precautionary measures should be </a:t>
            </a:r>
            <a:r>
              <a:rPr lang="en-GB" b="1" dirty="0"/>
              <a:t>proportionate to the risks to the species </a:t>
            </a:r>
            <a:r>
              <a:rPr lang="en-GB" dirty="0"/>
              <a:t>and be in the </a:t>
            </a:r>
            <a:r>
              <a:rPr lang="en-GB" b="1" dirty="0"/>
              <a:t>best interest of the species</a:t>
            </a:r>
          </a:p>
          <a:p>
            <a:r>
              <a:rPr lang="en-GB" dirty="0"/>
              <a:t>Taking a precautionary approach does </a:t>
            </a:r>
            <a:r>
              <a:rPr lang="en-GB" b="1" dirty="0"/>
              <a:t>not </a:t>
            </a:r>
            <a:r>
              <a:rPr lang="en-GB" dirty="0"/>
              <a:t>mean that if any risks are identified, a positive NDF cannot be made or that trade or harvests need to be halted – precautionary measures can be adapted in proportion to the risk</a:t>
            </a:r>
          </a:p>
          <a:p>
            <a:endParaRPr lang="en-GB" dirty="0"/>
          </a:p>
        </p:txBody>
      </p:sp>
    </p:spTree>
    <p:extLst>
      <p:ext uri="{BB962C8B-B14F-4D97-AF65-F5344CB8AC3E}">
        <p14:creationId xmlns:p14="http://schemas.microsoft.com/office/powerpoint/2010/main" val="40513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412790" y="411268"/>
            <a:ext cx="9720072" cy="1015620"/>
          </a:xfrm>
        </p:spPr>
        <p:txBody>
          <a:bodyPr>
            <a:normAutofit/>
          </a:bodyPr>
          <a:lstStyle/>
          <a:p>
            <a:r>
              <a:rPr lang="en-US" sz="5000" dirty="0">
                <a:latin typeface="+mj-lt"/>
              </a:rPr>
              <a:t>MODULE 1 – conditional NDF</a:t>
            </a:r>
            <a:r>
              <a:rPr lang="en-US" sz="2800" dirty="0">
                <a:latin typeface="+mj-lt"/>
              </a:rPr>
              <a:t>s</a:t>
            </a:r>
            <a:endParaRPr lang="en-GB" sz="2800" dirty="0"/>
          </a:p>
        </p:txBody>
      </p:sp>
      <p:sp>
        <p:nvSpPr>
          <p:cNvPr id="6" name="Content Placeholder 5">
            <a:extLst>
              <a:ext uri="{FF2B5EF4-FFF2-40B4-BE49-F238E27FC236}">
                <a16:creationId xmlns:a16="http://schemas.microsoft.com/office/drawing/2014/main" id="{A54A6AF0-28CC-8B1D-BDD3-08905D5A7813}"/>
              </a:ext>
            </a:extLst>
          </p:cNvPr>
          <p:cNvSpPr>
            <a:spLocks noGrp="1"/>
          </p:cNvSpPr>
          <p:nvPr>
            <p:ph idx="1"/>
          </p:nvPr>
        </p:nvSpPr>
        <p:spPr>
          <a:xfrm>
            <a:off x="1081485" y="1695126"/>
            <a:ext cx="9720073" cy="4243796"/>
          </a:xfrm>
        </p:spPr>
        <p:txBody>
          <a:bodyPr>
            <a:normAutofit lnSpcReduction="10000"/>
          </a:bodyPr>
          <a:lstStyle/>
          <a:p>
            <a:r>
              <a:rPr lang="en-GB" dirty="0"/>
              <a:t>This term is often used when an NDF has been made subject to (precautionary) conditions by the exporting Scientific Authority – these conditions are to mitigate risks &amp; increase probability a harvest is sustainable</a:t>
            </a:r>
          </a:p>
          <a:p>
            <a:r>
              <a:rPr lang="en-GB" dirty="0"/>
              <a:t>Examples of such safeguards &amp; conditions are provided (with pros and cons) including quotas, size limits, spatial-temporal closures, limiting effort etc.</a:t>
            </a:r>
          </a:p>
          <a:p>
            <a:r>
              <a:rPr lang="en-GB" dirty="0"/>
              <a:t> Notes that most NDFs are made under conditions of limited quantity &amp; quality of data (and of limited capacity) – gaps in knowledge are inevitable &amp; full knowledge is never achievable</a:t>
            </a:r>
          </a:p>
          <a:p>
            <a:r>
              <a:rPr lang="en-GB" dirty="0"/>
              <a:t>Recall Res Conf 16.7 – data requirements proportionate to vulnerability (or risks) to species concerned. If a low risk NDF, don’t need exhaustive information </a:t>
            </a:r>
          </a:p>
          <a:p>
            <a:r>
              <a:rPr lang="en-GB" dirty="0"/>
              <a:t>Means to improve SA capacity &amp; data availability suggested – adaptive management one way to achieve the latter</a:t>
            </a:r>
          </a:p>
          <a:p>
            <a:endParaRPr lang="en-GB" dirty="0"/>
          </a:p>
        </p:txBody>
      </p:sp>
    </p:spTree>
    <p:extLst>
      <p:ext uri="{BB962C8B-B14F-4D97-AF65-F5344CB8AC3E}">
        <p14:creationId xmlns:p14="http://schemas.microsoft.com/office/powerpoint/2010/main" val="346489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439295" y="339753"/>
            <a:ext cx="9720072" cy="1015620"/>
          </a:xfrm>
        </p:spPr>
        <p:txBody>
          <a:bodyPr>
            <a:normAutofit/>
          </a:bodyPr>
          <a:lstStyle/>
          <a:p>
            <a:r>
              <a:rPr lang="en-US" sz="5000" dirty="0">
                <a:latin typeface="+mj-lt"/>
              </a:rPr>
              <a:t>MODULE 1 – adaptive management </a:t>
            </a:r>
            <a:endParaRPr lang="en-GB" sz="2800" dirty="0"/>
          </a:p>
        </p:txBody>
      </p:sp>
      <p:sp>
        <p:nvSpPr>
          <p:cNvPr id="6" name="Content Placeholder 5">
            <a:extLst>
              <a:ext uri="{FF2B5EF4-FFF2-40B4-BE49-F238E27FC236}">
                <a16:creationId xmlns:a16="http://schemas.microsoft.com/office/drawing/2014/main" id="{A54A6AF0-28CC-8B1D-BDD3-08905D5A7813}"/>
              </a:ext>
            </a:extLst>
          </p:cNvPr>
          <p:cNvSpPr>
            <a:spLocks noGrp="1"/>
          </p:cNvSpPr>
          <p:nvPr>
            <p:ph idx="1"/>
          </p:nvPr>
        </p:nvSpPr>
        <p:spPr>
          <a:xfrm>
            <a:off x="1081485" y="1695126"/>
            <a:ext cx="9720073" cy="4243796"/>
          </a:xfrm>
        </p:spPr>
        <p:txBody>
          <a:bodyPr/>
          <a:lstStyle/>
          <a:p>
            <a:r>
              <a:rPr lang="en-GB" dirty="0"/>
              <a:t>Or ‘learning by doing’ – adaptive management (AM) takes a structured iterative approach to making the best decisions possible, despite risks, uncertainty and imperfect knowledge, whilst simultaneously accruing critical new information to inform, test and improve future management</a:t>
            </a:r>
          </a:p>
          <a:p>
            <a:r>
              <a:rPr lang="en-GB" dirty="0"/>
              <a:t>The intention of AM is to achieve desired objectives whilst accounting for known risks &amp; learning, through monitoring, about the significance of each risk.  </a:t>
            </a:r>
          </a:p>
          <a:p>
            <a:r>
              <a:rPr lang="en-GB" dirty="0"/>
              <a:t>A feedback loop based on </a:t>
            </a:r>
            <a:r>
              <a:rPr lang="en-GB" b="1" dirty="0"/>
              <a:t>monitoring</a:t>
            </a:r>
            <a:r>
              <a:rPr lang="en-GB" dirty="0"/>
              <a:t>, is integral to the dynamic approach implemented</a:t>
            </a:r>
          </a:p>
          <a:p>
            <a:r>
              <a:rPr lang="en-GB" dirty="0"/>
              <a:t>Need for AM depends on risk – might be no need for a full AM approach for a low risk NDF. </a:t>
            </a:r>
          </a:p>
          <a:p>
            <a:r>
              <a:rPr lang="en-GB" dirty="0"/>
              <a:t>Ability to respond rapidly to changing circumstances is an essential element of AM</a:t>
            </a:r>
          </a:p>
        </p:txBody>
      </p:sp>
    </p:spTree>
    <p:extLst>
      <p:ext uri="{BB962C8B-B14F-4D97-AF65-F5344CB8AC3E}">
        <p14:creationId xmlns:p14="http://schemas.microsoft.com/office/powerpoint/2010/main" val="362818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0AE81-411E-DC93-2E4D-330E6C4116CC}"/>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D0E1A8CE-AC13-A867-BC57-171B72532283}"/>
              </a:ext>
            </a:extLst>
          </p:cNvPr>
          <p:cNvPicPr>
            <a:picLocks noChangeAspect="1"/>
          </p:cNvPicPr>
          <p:nvPr/>
        </p:nvPicPr>
        <p:blipFill>
          <a:blip r:embed="rId3"/>
          <a:stretch>
            <a:fillRect/>
          </a:stretch>
        </p:blipFill>
        <p:spPr>
          <a:xfrm>
            <a:off x="90713" y="0"/>
            <a:ext cx="1029532" cy="1015620"/>
          </a:xfrm>
          <a:prstGeom prst="rect">
            <a:avLst/>
          </a:prstGeom>
        </p:spPr>
      </p:pic>
      <p:sp>
        <p:nvSpPr>
          <p:cNvPr id="5" name="Title 4">
            <a:extLst>
              <a:ext uri="{FF2B5EF4-FFF2-40B4-BE49-F238E27FC236}">
                <a16:creationId xmlns:a16="http://schemas.microsoft.com/office/drawing/2014/main" id="{351E5DD5-D6DF-E190-6D4A-97A0BEE655B5}"/>
              </a:ext>
            </a:extLst>
          </p:cNvPr>
          <p:cNvSpPr>
            <a:spLocks noGrp="1"/>
          </p:cNvSpPr>
          <p:nvPr>
            <p:ph type="title"/>
          </p:nvPr>
        </p:nvSpPr>
        <p:spPr>
          <a:xfrm>
            <a:off x="1337697" y="151194"/>
            <a:ext cx="9720072" cy="1499616"/>
          </a:xfrm>
        </p:spPr>
        <p:txBody>
          <a:bodyPr>
            <a:normAutofit/>
          </a:bodyPr>
          <a:lstStyle/>
          <a:p>
            <a:r>
              <a:rPr lang="en-US" sz="5000" dirty="0">
                <a:latin typeface="+mj-lt"/>
              </a:rPr>
              <a:t>MODULE 1 – adaptive management </a:t>
            </a:r>
            <a:endParaRPr lang="en-GB" sz="2800" dirty="0"/>
          </a:p>
        </p:txBody>
      </p:sp>
      <p:sp>
        <p:nvSpPr>
          <p:cNvPr id="7" name="Content Placeholder 6">
            <a:extLst>
              <a:ext uri="{FF2B5EF4-FFF2-40B4-BE49-F238E27FC236}">
                <a16:creationId xmlns:a16="http://schemas.microsoft.com/office/drawing/2014/main" id="{C0352B87-521E-FBDE-EC54-2F5ED2F41277}"/>
              </a:ext>
            </a:extLst>
          </p:cNvPr>
          <p:cNvSpPr>
            <a:spLocks noGrp="1"/>
          </p:cNvSpPr>
          <p:nvPr>
            <p:ph sz="half" idx="1"/>
          </p:nvPr>
        </p:nvSpPr>
        <p:spPr>
          <a:xfrm>
            <a:off x="1024126" y="2286000"/>
            <a:ext cx="5071873" cy="4023360"/>
          </a:xfrm>
        </p:spPr>
        <p:txBody>
          <a:bodyPr>
            <a:normAutofit/>
          </a:bodyPr>
          <a:lstStyle/>
          <a:p>
            <a:r>
              <a:rPr lang="en-GB" dirty="0"/>
              <a:t>Three discrete steps – elaborated in module 2 – in feedback loop</a:t>
            </a:r>
          </a:p>
          <a:p>
            <a:r>
              <a:rPr lang="en-GB" dirty="0"/>
              <a:t>1 Review &amp; plan – assess current knowledge &amp; risks, set goals &amp; objectives, agree management &amp; monitoring plan </a:t>
            </a:r>
          </a:p>
          <a:p>
            <a:r>
              <a:rPr lang="en-GB" dirty="0"/>
              <a:t>2 Implement &amp; monitor </a:t>
            </a:r>
          </a:p>
          <a:p>
            <a:r>
              <a:rPr lang="en-GB" dirty="0"/>
              <a:t>3 Evaluate &amp; adjust – take results from monitoring to review &amp; revise the plan to move towards objectives with greater confidence</a:t>
            </a:r>
          </a:p>
        </p:txBody>
      </p:sp>
      <p:pic>
        <p:nvPicPr>
          <p:cNvPr id="14" name="Content Placeholder 13">
            <a:extLst>
              <a:ext uri="{FF2B5EF4-FFF2-40B4-BE49-F238E27FC236}">
                <a16:creationId xmlns:a16="http://schemas.microsoft.com/office/drawing/2014/main" id="{14BF9948-2E29-842A-165D-0140BBF61186}"/>
              </a:ext>
            </a:extLst>
          </p:cNvPr>
          <p:cNvPicPr>
            <a:picLocks noGrp="1" noChangeAspect="1"/>
          </p:cNvPicPr>
          <p:nvPr>
            <p:ph sz="half" idx="2"/>
          </p:nvPr>
        </p:nvPicPr>
        <p:blipFill>
          <a:blip r:embed="rId4"/>
          <a:stretch>
            <a:fillRect/>
          </a:stretch>
        </p:blipFill>
        <p:spPr>
          <a:xfrm>
            <a:off x="6213617" y="1828800"/>
            <a:ext cx="4844152" cy="4443983"/>
          </a:xfrm>
        </p:spPr>
      </p:pic>
    </p:spTree>
    <p:extLst>
      <p:ext uri="{BB962C8B-B14F-4D97-AF65-F5344CB8AC3E}">
        <p14:creationId xmlns:p14="http://schemas.microsoft.com/office/powerpoint/2010/main" val="293260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B23BC-3C8A-EC87-E559-FE790C38E05E}"/>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3" name="Picture 2">
            <a:extLst>
              <a:ext uri="{FF2B5EF4-FFF2-40B4-BE49-F238E27FC236}">
                <a16:creationId xmlns:a16="http://schemas.microsoft.com/office/drawing/2014/main" id="{B8608428-0BF6-300E-D906-B4D15597BF82}"/>
              </a:ext>
            </a:extLst>
          </p:cNvPr>
          <p:cNvPicPr>
            <a:picLocks noChangeAspect="1"/>
          </p:cNvPicPr>
          <p:nvPr/>
        </p:nvPicPr>
        <p:blipFill>
          <a:blip r:embed="rId3"/>
          <a:stretch>
            <a:fillRect/>
          </a:stretch>
        </p:blipFill>
        <p:spPr>
          <a:xfrm>
            <a:off x="90713" y="0"/>
            <a:ext cx="1029532" cy="1015620"/>
          </a:xfrm>
          <a:prstGeom prst="rect">
            <a:avLst/>
          </a:prstGeom>
        </p:spPr>
      </p:pic>
      <p:sp>
        <p:nvSpPr>
          <p:cNvPr id="4" name="Title 4">
            <a:extLst>
              <a:ext uri="{FF2B5EF4-FFF2-40B4-BE49-F238E27FC236}">
                <a16:creationId xmlns:a16="http://schemas.microsoft.com/office/drawing/2014/main" id="{134D612E-B22B-5989-4EA7-8C549BED213F}"/>
              </a:ext>
            </a:extLst>
          </p:cNvPr>
          <p:cNvSpPr txBox="1">
            <a:spLocks/>
          </p:cNvSpPr>
          <p:nvPr/>
        </p:nvSpPr>
        <p:spPr>
          <a:xfrm>
            <a:off x="4898113" y="3153415"/>
            <a:ext cx="9720072" cy="1015620"/>
          </a:xfrm>
          <a:prstGeom prst="rect">
            <a:avLst/>
          </a:prstGeom>
        </p:spPr>
        <p:txBody>
          <a:bodyP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MODULE 2</a:t>
            </a:r>
            <a:endParaRPr lang="en-GB" dirty="0"/>
          </a:p>
        </p:txBody>
      </p:sp>
    </p:spTree>
    <p:extLst>
      <p:ext uri="{BB962C8B-B14F-4D97-AF65-F5344CB8AC3E}">
        <p14:creationId xmlns:p14="http://schemas.microsoft.com/office/powerpoint/2010/main" val="241209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1A5344-5998-C589-8475-40D038638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5382" y="1582884"/>
            <a:ext cx="8921235" cy="4523332"/>
          </a:xfrm>
          <a:prstGeom prst="rect">
            <a:avLst/>
          </a:prstGeom>
        </p:spPr>
      </p:pic>
      <p:sp>
        <p:nvSpPr>
          <p:cNvPr id="3" name="TextBox 2">
            <a:extLst>
              <a:ext uri="{FF2B5EF4-FFF2-40B4-BE49-F238E27FC236}">
                <a16:creationId xmlns:a16="http://schemas.microsoft.com/office/drawing/2014/main" id="{63BA0512-F45A-5157-7F6D-A1D3E3E1EFA9}"/>
              </a:ext>
            </a:extLst>
          </p:cNvPr>
          <p:cNvSpPr txBox="1"/>
          <p:nvPr/>
        </p:nvSpPr>
        <p:spPr>
          <a:xfrm>
            <a:off x="1635382" y="320897"/>
            <a:ext cx="9942318" cy="861774"/>
          </a:xfrm>
          <a:prstGeom prst="rect">
            <a:avLst/>
          </a:prstGeom>
          <a:noFill/>
        </p:spPr>
        <p:txBody>
          <a:bodyPr wrap="square" rtlCol="0">
            <a:spAutoFit/>
          </a:bodyPr>
          <a:lstStyle/>
          <a:p>
            <a:r>
              <a:rPr lang="en-US" sz="5000" dirty="0">
                <a:latin typeface="+mj-lt"/>
              </a:rPr>
              <a:t>MODULE 2 – NDF 5-STEP PROCESS </a:t>
            </a:r>
          </a:p>
        </p:txBody>
      </p:sp>
      <p:pic>
        <p:nvPicPr>
          <p:cNvPr id="4" name="Picture 3">
            <a:extLst>
              <a:ext uri="{FF2B5EF4-FFF2-40B4-BE49-F238E27FC236}">
                <a16:creationId xmlns:a16="http://schemas.microsoft.com/office/drawing/2014/main" id="{1836C701-6B0C-A988-5E4C-3D60D6B51E3C}"/>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F786C89F-268E-D376-C97F-43541B94E219}"/>
              </a:ext>
            </a:extLst>
          </p:cNvPr>
          <p:cNvPicPr>
            <a:picLocks noChangeAspect="1"/>
          </p:cNvPicPr>
          <p:nvPr/>
        </p:nvPicPr>
        <p:blipFill>
          <a:blip r:embed="rId4"/>
          <a:stretch>
            <a:fillRect/>
          </a:stretch>
        </p:blipFill>
        <p:spPr>
          <a:xfrm>
            <a:off x="90713" y="0"/>
            <a:ext cx="1029532" cy="1015620"/>
          </a:xfrm>
          <a:prstGeom prst="rect">
            <a:avLst/>
          </a:prstGeom>
        </p:spPr>
      </p:pic>
    </p:spTree>
    <p:extLst>
      <p:ext uri="{BB962C8B-B14F-4D97-AF65-F5344CB8AC3E}">
        <p14:creationId xmlns:p14="http://schemas.microsoft.com/office/powerpoint/2010/main" val="77132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D8F9C7-5D98-40E4-5E19-645B941F319E}"/>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EC4-0014-A38B-B217-34940730CC68}"/>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1 – PRE-NDF CHECKS</a:t>
            </a:r>
          </a:p>
        </p:txBody>
      </p:sp>
      <p:pic>
        <p:nvPicPr>
          <p:cNvPr id="5" name="Picture 4">
            <a:extLst>
              <a:ext uri="{FF2B5EF4-FFF2-40B4-BE49-F238E27FC236}">
                <a16:creationId xmlns:a16="http://schemas.microsoft.com/office/drawing/2014/main" id="{88F62F7C-25C5-C3F5-3153-9234B20519F6}"/>
              </a:ext>
            </a:extLst>
          </p:cNvPr>
          <p:cNvPicPr>
            <a:picLocks noChangeAspect="1"/>
          </p:cNvPicPr>
          <p:nvPr/>
        </p:nvPicPr>
        <p:blipFill rotWithShape="1">
          <a:blip r:embed="rId2"/>
          <a:srcRect l="35417"/>
          <a:stretch/>
        </p:blipFill>
        <p:spPr>
          <a:xfrm>
            <a:off x="6420836" y="599690"/>
            <a:ext cx="4901998" cy="5578816"/>
          </a:xfrm>
          <a:prstGeom prst="rect">
            <a:avLst/>
          </a:prstGeom>
        </p:spPr>
      </p:pic>
      <p:pic>
        <p:nvPicPr>
          <p:cNvPr id="3" name="Picture 2">
            <a:extLst>
              <a:ext uri="{FF2B5EF4-FFF2-40B4-BE49-F238E27FC236}">
                <a16:creationId xmlns:a16="http://schemas.microsoft.com/office/drawing/2014/main" id="{F8623F29-CB09-FE11-DD3E-B896FB244573}"/>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E5FF8177-13D6-FDDC-68EB-401B2CB4960A}"/>
              </a:ext>
            </a:extLst>
          </p:cNvPr>
          <p:cNvPicPr>
            <a:picLocks noChangeAspect="1"/>
          </p:cNvPicPr>
          <p:nvPr/>
        </p:nvPicPr>
        <p:blipFill>
          <a:blip r:embed="rId4"/>
          <a:stretch>
            <a:fillRect/>
          </a:stretch>
        </p:blipFill>
        <p:spPr>
          <a:xfrm>
            <a:off x="90713" y="0"/>
            <a:ext cx="1029532" cy="1015620"/>
          </a:xfrm>
          <a:prstGeom prst="rect">
            <a:avLst/>
          </a:prstGeom>
        </p:spPr>
      </p:pic>
    </p:spTree>
    <p:extLst>
      <p:ext uri="{BB962C8B-B14F-4D97-AF65-F5344CB8AC3E}">
        <p14:creationId xmlns:p14="http://schemas.microsoft.com/office/powerpoint/2010/main" val="227648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1596C-C293-8B6A-BFD8-BAD9F9F155C4}"/>
              </a:ext>
            </a:extLst>
          </p:cNvPr>
          <p:cNvSpPr txBox="1"/>
          <p:nvPr/>
        </p:nvSpPr>
        <p:spPr>
          <a:xfrm>
            <a:off x="347889" y="1593834"/>
            <a:ext cx="4800600" cy="2677656"/>
          </a:xfrm>
          <a:prstGeom prst="rect">
            <a:avLst/>
          </a:prstGeom>
          <a:noFill/>
        </p:spPr>
        <p:txBody>
          <a:bodyPr wrap="square" rtlCol="0">
            <a:spAutoFit/>
          </a:bodyPr>
          <a:lstStyle/>
          <a:p>
            <a:r>
              <a:rPr lang="en-US" sz="2400" b="1" dirty="0"/>
              <a:t>IUCN Core Team</a:t>
            </a:r>
          </a:p>
          <a:p>
            <a:endParaRPr lang="en-US" dirty="0"/>
          </a:p>
          <a:p>
            <a:r>
              <a:rPr lang="en-US" dirty="0"/>
              <a:t>Dr. Daniel </a:t>
            </a:r>
            <a:r>
              <a:rPr lang="en-US" dirty="0" err="1"/>
              <a:t>Natusch</a:t>
            </a:r>
            <a:r>
              <a:rPr lang="en-US" dirty="0"/>
              <a:t> (present)</a:t>
            </a:r>
          </a:p>
          <a:p>
            <a:endParaRPr lang="en-US" dirty="0"/>
          </a:p>
          <a:p>
            <a:r>
              <a:rPr lang="en-US" dirty="0"/>
              <a:t>Dr. Oliver </a:t>
            </a:r>
            <a:r>
              <a:rPr lang="en-US" dirty="0" err="1"/>
              <a:t>Tallowin</a:t>
            </a:r>
            <a:r>
              <a:rPr lang="en-US" dirty="0"/>
              <a:t> (present)</a:t>
            </a:r>
          </a:p>
          <a:p>
            <a:endParaRPr lang="en-US" dirty="0"/>
          </a:p>
          <a:p>
            <a:r>
              <a:rPr lang="en-US" dirty="0"/>
              <a:t>Dr. Richard Jenkins (not present)</a:t>
            </a:r>
          </a:p>
          <a:p>
            <a:endParaRPr lang="en-US" dirty="0"/>
          </a:p>
          <a:p>
            <a:endParaRPr lang="en-US" dirty="0"/>
          </a:p>
        </p:txBody>
      </p:sp>
      <p:pic>
        <p:nvPicPr>
          <p:cNvPr id="4" name="Picture 3">
            <a:extLst>
              <a:ext uri="{FF2B5EF4-FFF2-40B4-BE49-F238E27FC236}">
                <a16:creationId xmlns:a16="http://schemas.microsoft.com/office/drawing/2014/main" id="{670D91E8-13CB-FA93-48AB-ED5E66BD4B17}"/>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118D5B09-2F6F-B331-0393-B54E751182DB}"/>
              </a:ext>
            </a:extLst>
          </p:cNvPr>
          <p:cNvPicPr>
            <a:picLocks noChangeAspect="1"/>
          </p:cNvPicPr>
          <p:nvPr/>
        </p:nvPicPr>
        <p:blipFill>
          <a:blip r:embed="rId3"/>
          <a:stretch>
            <a:fillRect/>
          </a:stretch>
        </p:blipFill>
        <p:spPr>
          <a:xfrm>
            <a:off x="90713" y="0"/>
            <a:ext cx="1029532" cy="1015620"/>
          </a:xfrm>
          <a:prstGeom prst="rect">
            <a:avLst/>
          </a:prstGeom>
        </p:spPr>
      </p:pic>
      <p:sp>
        <p:nvSpPr>
          <p:cNvPr id="6" name="TextBox 5">
            <a:extLst>
              <a:ext uri="{FF2B5EF4-FFF2-40B4-BE49-F238E27FC236}">
                <a16:creationId xmlns:a16="http://schemas.microsoft.com/office/drawing/2014/main" id="{CEB84959-FE0D-12B4-B871-DE90ECA811D0}"/>
              </a:ext>
            </a:extLst>
          </p:cNvPr>
          <p:cNvSpPr txBox="1"/>
          <p:nvPr/>
        </p:nvSpPr>
        <p:spPr>
          <a:xfrm>
            <a:off x="1425860" y="243762"/>
            <a:ext cx="7445258" cy="861774"/>
          </a:xfrm>
          <a:prstGeom prst="rect">
            <a:avLst/>
          </a:prstGeom>
          <a:noFill/>
        </p:spPr>
        <p:txBody>
          <a:bodyPr wrap="square" rtlCol="0">
            <a:spAutoFit/>
          </a:bodyPr>
          <a:lstStyle/>
          <a:p>
            <a:r>
              <a:rPr lang="en-US" sz="5000" dirty="0">
                <a:latin typeface="+mj-lt"/>
              </a:rPr>
              <a:t>Online Workstream Personnel </a:t>
            </a:r>
          </a:p>
        </p:txBody>
      </p:sp>
      <p:graphicFrame>
        <p:nvGraphicFramePr>
          <p:cNvPr id="7" name="Table 6">
            <a:extLst>
              <a:ext uri="{FF2B5EF4-FFF2-40B4-BE49-F238E27FC236}">
                <a16:creationId xmlns:a16="http://schemas.microsoft.com/office/drawing/2014/main" id="{BAA1302A-6C19-E323-7CE4-289106547132}"/>
              </a:ext>
            </a:extLst>
          </p:cNvPr>
          <p:cNvGraphicFramePr>
            <a:graphicFrameLocks noGrp="1"/>
          </p:cNvGraphicFramePr>
          <p:nvPr>
            <p:extLst>
              <p:ext uri="{D42A27DB-BD31-4B8C-83A1-F6EECF244321}">
                <p14:modId xmlns:p14="http://schemas.microsoft.com/office/powerpoint/2010/main" val="3525988928"/>
              </p:ext>
            </p:extLst>
          </p:nvPr>
        </p:nvGraphicFramePr>
        <p:xfrm>
          <a:off x="3586258" y="1394643"/>
          <a:ext cx="8257853" cy="5070489"/>
        </p:xfrm>
        <a:graphic>
          <a:graphicData uri="http://schemas.openxmlformats.org/drawingml/2006/table">
            <a:tbl>
              <a:tblPr>
                <a:tableStyleId>{5C22544A-7EE6-4342-B048-85BDC9FD1C3A}</a:tableStyleId>
              </a:tblPr>
              <a:tblGrid>
                <a:gridCol w="2635885">
                  <a:extLst>
                    <a:ext uri="{9D8B030D-6E8A-4147-A177-3AD203B41FA5}">
                      <a16:colId xmlns:a16="http://schemas.microsoft.com/office/drawing/2014/main" val="3408928107"/>
                    </a:ext>
                  </a:extLst>
                </a:gridCol>
                <a:gridCol w="2645410">
                  <a:extLst>
                    <a:ext uri="{9D8B030D-6E8A-4147-A177-3AD203B41FA5}">
                      <a16:colId xmlns:a16="http://schemas.microsoft.com/office/drawing/2014/main" val="4128208118"/>
                    </a:ext>
                  </a:extLst>
                </a:gridCol>
                <a:gridCol w="2976558">
                  <a:extLst>
                    <a:ext uri="{9D8B030D-6E8A-4147-A177-3AD203B41FA5}">
                      <a16:colId xmlns:a16="http://schemas.microsoft.com/office/drawing/2014/main" val="4140732537"/>
                    </a:ext>
                  </a:extLst>
                </a:gridCol>
              </a:tblGrid>
              <a:tr h="350870">
                <a:tc>
                  <a:txBody>
                    <a:bodyPr/>
                    <a:lstStyle/>
                    <a:p>
                      <a:pPr algn="l" fontAlgn="b"/>
                      <a:r>
                        <a:rPr lang="en-AU" sz="1600" b="1" u="none" strike="noStrike" dirty="0">
                          <a:effectLst/>
                          <a:latin typeface="Tw Cen MT" panose="020B0602020104020603" pitchFamily="34" charset="77"/>
                        </a:rPr>
                        <a:t>Original workstream</a:t>
                      </a: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Workstream Lead Consultant</a:t>
                      </a:r>
                    </a:p>
                  </a:txBody>
                  <a:tcPr marL="9525" marR="9525" marT="9525" marB="0" anchor="b">
                    <a:solidFill>
                      <a:schemeClr val="accent1"/>
                    </a:solidFill>
                  </a:tcPr>
                </a:tc>
                <a:tc>
                  <a:txBody>
                    <a:bodyPr/>
                    <a:lstStyle/>
                    <a:p>
                      <a:pPr algn="l" fontAlgn="b"/>
                      <a:r>
                        <a:rPr lang="en-AU" sz="1600" b="1" i="0" u="none" strike="noStrike" dirty="0">
                          <a:solidFill>
                            <a:srgbClr val="000000"/>
                          </a:solidFill>
                          <a:effectLst/>
                          <a:latin typeface="Tw Cen MT" panose="020B0602020104020603" pitchFamily="34" charset="77"/>
                        </a:rPr>
                        <a:t>Output</a:t>
                      </a:r>
                    </a:p>
                  </a:txBody>
                  <a:tcPr marL="9525" marR="9525" marT="9525" marB="0" anchor="b">
                    <a:solidFill>
                      <a:schemeClr val="accent1"/>
                    </a:solidFill>
                  </a:tcPr>
                </a:tc>
                <a:extLst>
                  <a:ext uri="{0D108BD9-81ED-4DB2-BD59-A6C34878D82A}">
                    <a16:rowId xmlns:a16="http://schemas.microsoft.com/office/drawing/2014/main" val="903920662"/>
                  </a:ext>
                </a:extLst>
              </a:tr>
              <a:tr h="350870">
                <a:tc>
                  <a:txBody>
                    <a:bodyPr/>
                    <a:lstStyle/>
                    <a:p>
                      <a:pPr algn="l" fontAlgn="b"/>
                      <a:r>
                        <a:rPr lang="en-AU" sz="1600" u="none" strike="noStrike" dirty="0">
                          <a:effectLst/>
                          <a:latin typeface="Tw Cen MT" panose="020B0602020104020603" pitchFamily="34" charset="77"/>
                        </a:rPr>
                        <a:t>WG-1: Generic</a:t>
                      </a:r>
                    </a:p>
                  </a:txBody>
                  <a:tcPr marL="9525" marR="9525" marT="9525" marB="0" anchor="b">
                    <a:solidFill>
                      <a:schemeClr val="accent1"/>
                    </a:solidFill>
                  </a:tcPr>
                </a:tc>
                <a:tc>
                  <a:txBody>
                    <a:bodyPr/>
                    <a:lstStyle/>
                    <a:p>
                      <a:pPr algn="l" fontAlgn="b"/>
                      <a:r>
                        <a:rPr lang="en-AU" sz="1600" u="none" strike="noStrike" dirty="0">
                          <a:effectLst/>
                          <a:latin typeface="Tw Cen MT" panose="020B0602020104020603" pitchFamily="34" charset="77"/>
                        </a:rPr>
                        <a:t>Thomasina Oldfield</a:t>
                      </a: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1: </a:t>
                      </a:r>
                      <a:r>
                        <a:rPr lang="en-AU" sz="1600" u="none" strike="noStrike" dirty="0">
                          <a:effectLst/>
                          <a:latin typeface="Tw Cen MT" panose="020B0602020104020603" pitchFamily="34" charset="77"/>
                        </a:rPr>
                        <a:t>Principles and Concepts</a:t>
                      </a:r>
                    </a:p>
                    <a:p>
                      <a:pPr algn="l" fontAlgn="b"/>
                      <a:r>
                        <a:rPr lang="en-AU" sz="1600" b="1" i="0" u="none" strike="noStrike" dirty="0">
                          <a:solidFill>
                            <a:srgbClr val="000000"/>
                          </a:solidFill>
                          <a:effectLst/>
                          <a:latin typeface="Tw Cen MT" panose="020B0602020104020603" pitchFamily="34" charset="77"/>
                        </a:rPr>
                        <a:t>Module 2: </a:t>
                      </a:r>
                      <a:r>
                        <a:rPr lang="en-AU" sz="1600" b="0" i="0" u="none" strike="noStrike" dirty="0">
                          <a:solidFill>
                            <a:srgbClr val="000000"/>
                          </a:solidFill>
                          <a:effectLst/>
                          <a:latin typeface="Tw Cen MT" panose="020B0602020104020603" pitchFamily="34" charset="77"/>
                        </a:rPr>
                        <a:t>NDFs in Practice</a:t>
                      </a:r>
                    </a:p>
                  </a:txBody>
                  <a:tcPr marL="9525" marR="9525" marT="9525" marB="0" anchor="b">
                    <a:solidFill>
                      <a:schemeClr val="accent1"/>
                    </a:solidFill>
                  </a:tcPr>
                </a:tc>
                <a:extLst>
                  <a:ext uri="{0D108BD9-81ED-4DB2-BD59-A6C34878D82A}">
                    <a16:rowId xmlns:a16="http://schemas.microsoft.com/office/drawing/2014/main" val="88208571"/>
                  </a:ext>
                </a:extLst>
              </a:tr>
              <a:tr h="350870">
                <a:tc>
                  <a:txBody>
                    <a:bodyPr/>
                    <a:lstStyle/>
                    <a:p>
                      <a:pPr algn="l" fontAlgn="b"/>
                      <a:r>
                        <a:rPr lang="en-AU" sz="1600" u="none" strike="noStrike" dirty="0">
                          <a:effectLst/>
                          <a:latin typeface="Tw Cen MT" panose="020B0602020104020603" pitchFamily="34" charset="77"/>
                        </a:rPr>
                        <a:t>WG-2: Adaptive management</a:t>
                      </a:r>
                    </a:p>
                  </a:txBody>
                  <a:tcPr marL="9525" marR="9525" marT="9525" marB="0" anchor="b">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u="none" strike="noStrike" dirty="0">
                          <a:effectLst/>
                          <a:latin typeface="Tw Cen MT" panose="020B0602020104020603" pitchFamily="34" charset="77"/>
                        </a:rPr>
                        <a:t>Vin Fleming</a:t>
                      </a: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1: </a:t>
                      </a:r>
                      <a:r>
                        <a:rPr lang="en-AU" sz="1600" u="none" strike="noStrike" dirty="0">
                          <a:effectLst/>
                          <a:latin typeface="Tw Cen MT" panose="020B0602020104020603" pitchFamily="34" charset="77"/>
                        </a:rPr>
                        <a:t>Principles and Concepts</a:t>
                      </a:r>
                    </a:p>
                    <a:p>
                      <a:pPr algn="l" fontAlgn="b"/>
                      <a:r>
                        <a:rPr lang="en-AU" sz="1600" b="1" i="0" u="none" strike="noStrike" dirty="0">
                          <a:solidFill>
                            <a:srgbClr val="000000"/>
                          </a:solidFill>
                          <a:effectLst/>
                          <a:latin typeface="Tw Cen MT" panose="020B0602020104020603" pitchFamily="34" charset="77"/>
                        </a:rPr>
                        <a:t>Module 2: </a:t>
                      </a:r>
                      <a:r>
                        <a:rPr lang="en-AU" sz="1600" b="0" i="0" u="none" strike="noStrike" dirty="0">
                          <a:solidFill>
                            <a:srgbClr val="000000"/>
                          </a:solidFill>
                          <a:effectLst/>
                          <a:latin typeface="Tw Cen MT" panose="020B0602020104020603" pitchFamily="34" charset="77"/>
                        </a:rPr>
                        <a:t>NDFs in Practice</a:t>
                      </a:r>
                    </a:p>
                  </a:txBody>
                  <a:tcPr marL="9525" marR="9525" marT="9525" marB="0" anchor="b">
                    <a:solidFill>
                      <a:schemeClr val="accent1"/>
                    </a:solidFill>
                  </a:tcPr>
                </a:tc>
                <a:extLst>
                  <a:ext uri="{0D108BD9-81ED-4DB2-BD59-A6C34878D82A}">
                    <a16:rowId xmlns:a16="http://schemas.microsoft.com/office/drawing/2014/main" val="4287324543"/>
                  </a:ext>
                </a:extLst>
              </a:tr>
              <a:tr h="3508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Tw Cen MT" panose="020B0602020104020603" pitchFamily="34" charset="77"/>
                        </a:rPr>
                        <a:t>WG-3: Traditional Knowledge</a:t>
                      </a:r>
                    </a:p>
                  </a:txBody>
                  <a:tcPr marL="9525" marR="9525" marT="9525" marB="0" anchor="b">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u="none" strike="noStrike" dirty="0">
                          <a:effectLst/>
                          <a:latin typeface="Tw Cen MT" panose="020B0602020104020603" pitchFamily="34" charset="77"/>
                        </a:rPr>
                        <a:t>Dilys Roe</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1" u="none" strike="noStrike" dirty="0">
                          <a:effectLst/>
                          <a:latin typeface="Tw Cen MT" panose="020B0602020104020603" pitchFamily="34" charset="77"/>
                        </a:rPr>
                        <a:t>Module 3: </a:t>
                      </a:r>
                      <a:r>
                        <a:rPr lang="en-AU" sz="1600" u="none" strike="noStrike" dirty="0">
                          <a:effectLst/>
                          <a:latin typeface="Tw Cen MT" panose="020B0602020104020603" pitchFamily="34" charset="77"/>
                        </a:rPr>
                        <a:t>Traditional knowledge</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845166473"/>
                  </a:ext>
                </a:extLst>
              </a:tr>
              <a:tr h="421044">
                <a:tc>
                  <a:txBody>
                    <a:bodyPr/>
                    <a:lstStyle/>
                    <a:p>
                      <a:pPr algn="l" fontAlgn="b"/>
                      <a:r>
                        <a:rPr lang="en-AU" sz="1600" b="0" i="0" u="none" strike="noStrike" dirty="0">
                          <a:solidFill>
                            <a:srgbClr val="000000"/>
                          </a:solidFill>
                          <a:effectLst/>
                          <a:latin typeface="Tw Cen MT" panose="020B0602020104020603" pitchFamily="34" charset="77"/>
                        </a:rPr>
                        <a:t>WG-4: Appendix I Imports</a:t>
                      </a:r>
                    </a:p>
                  </a:txBody>
                  <a:tcPr marL="9525" marR="9525" marT="9525" marB="0" anchor="b">
                    <a:solidFill>
                      <a:schemeClr val="accent1"/>
                    </a:solidFill>
                  </a:tcPr>
                </a:tc>
                <a:tc>
                  <a:txBody>
                    <a:bodyPr/>
                    <a:lstStyle/>
                    <a:p>
                      <a:pPr algn="l" fontAlgn="b"/>
                      <a:r>
                        <a:rPr lang="en-AU" sz="1600" u="none" strike="noStrike" dirty="0">
                          <a:effectLst/>
                          <a:latin typeface="Tw Cen MT" panose="020B0602020104020603" pitchFamily="34" charset="77"/>
                        </a:rPr>
                        <a:t>Ron Orenstein</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4: </a:t>
                      </a:r>
                      <a:r>
                        <a:rPr lang="en-AU" sz="1600" u="none" strike="noStrike" dirty="0">
                          <a:effectLst/>
                          <a:latin typeface="Tw Cen MT" panose="020B0602020104020603" pitchFamily="34" charset="77"/>
                        </a:rPr>
                        <a:t>Appendix I Imports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2509130994"/>
                  </a:ext>
                </a:extLst>
              </a:tr>
              <a:tr h="350870">
                <a:tc>
                  <a:txBody>
                    <a:bodyPr/>
                    <a:lstStyle/>
                    <a:p>
                      <a:pPr algn="l" fontAlgn="b"/>
                      <a:r>
                        <a:rPr lang="en-AU" sz="1600" b="0" i="0" u="none" strike="noStrike" dirty="0">
                          <a:solidFill>
                            <a:srgbClr val="000000"/>
                          </a:solidFill>
                          <a:effectLst/>
                          <a:latin typeface="Tw Cen MT" panose="020B0602020104020603" pitchFamily="34" charset="77"/>
                        </a:rPr>
                        <a:t>WG-5: Aquatic species</a:t>
                      </a:r>
                    </a:p>
                  </a:txBody>
                  <a:tcPr marL="9525" marR="9525" marT="9525" marB="0" anchor="b">
                    <a:solidFill>
                      <a:schemeClr val="accent1"/>
                    </a:solidFill>
                  </a:tcPr>
                </a:tc>
                <a:tc>
                  <a:txBody>
                    <a:bodyPr/>
                    <a:lstStyle/>
                    <a:p>
                      <a:pPr algn="l" fontAlgn="b"/>
                      <a:r>
                        <a:rPr lang="en-AU" sz="1600" u="none" strike="noStrike" dirty="0">
                          <a:effectLst/>
                          <a:latin typeface="Tw Cen MT" panose="020B0602020104020603" pitchFamily="34" charset="77"/>
                        </a:rPr>
                        <a:t>Matthew </a:t>
                      </a:r>
                      <a:r>
                        <a:rPr lang="en-AU" sz="1600" u="none" strike="noStrike" dirty="0" err="1">
                          <a:effectLst/>
                          <a:latin typeface="Tw Cen MT" panose="020B0602020104020603" pitchFamily="34" charset="77"/>
                        </a:rPr>
                        <a:t>Gollock</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5: </a:t>
                      </a:r>
                      <a:r>
                        <a:rPr lang="en-AU" sz="1600" u="none" strike="noStrike" dirty="0">
                          <a:effectLst/>
                          <a:latin typeface="Tw Cen MT" panose="020B0602020104020603" pitchFamily="34" charset="77"/>
                        </a:rPr>
                        <a:t>Aquatic species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3271242500"/>
                  </a:ext>
                </a:extLst>
              </a:tr>
              <a:tr h="350870">
                <a:tc>
                  <a:txBody>
                    <a:bodyPr/>
                    <a:lstStyle/>
                    <a:p>
                      <a:pPr algn="l" fontAlgn="b"/>
                      <a:r>
                        <a:rPr lang="en-AU" sz="1600" b="0" i="0" u="none" strike="noStrike" dirty="0">
                          <a:solidFill>
                            <a:srgbClr val="000000"/>
                          </a:solidFill>
                          <a:effectLst/>
                          <a:latin typeface="Tw Cen MT" panose="020B0602020104020603" pitchFamily="34" charset="77"/>
                        </a:rPr>
                        <a:t>WG-6: Migratory species</a:t>
                      </a:r>
                    </a:p>
                  </a:txBody>
                  <a:tcPr marL="9525" marR="9525" marT="9525" marB="0" anchor="b">
                    <a:solidFill>
                      <a:schemeClr val="accent1"/>
                    </a:solidFill>
                  </a:tcPr>
                </a:tc>
                <a:tc>
                  <a:txBody>
                    <a:bodyPr/>
                    <a:lstStyle/>
                    <a:p>
                      <a:pPr algn="l" fontAlgn="b"/>
                      <a:r>
                        <a:rPr lang="en-AU" sz="1600" u="none" strike="noStrike">
                          <a:effectLst/>
                          <a:latin typeface="Tw Cen MT" panose="020B0602020104020603" pitchFamily="34" charset="77"/>
                        </a:rPr>
                        <a:t>Adrian Lombard</a:t>
                      </a:r>
                      <a:endParaRPr lang="en-AU" sz="1600" b="0" i="0" u="none" strike="noStrike">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6: </a:t>
                      </a:r>
                      <a:r>
                        <a:rPr lang="en-AU" sz="1600" u="none" strike="noStrike" dirty="0">
                          <a:effectLst/>
                          <a:latin typeface="Tw Cen MT" panose="020B0602020104020603" pitchFamily="34" charset="77"/>
                        </a:rPr>
                        <a:t>Migratory species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1982428978"/>
                  </a:ext>
                </a:extLst>
              </a:tr>
              <a:tr h="350870">
                <a:tc>
                  <a:txBody>
                    <a:bodyPr/>
                    <a:lstStyle/>
                    <a:p>
                      <a:pPr algn="l" fontAlgn="b"/>
                      <a:r>
                        <a:rPr lang="en-AU" sz="1600" b="0" i="0" u="none" strike="noStrike" dirty="0">
                          <a:solidFill>
                            <a:srgbClr val="000000"/>
                          </a:solidFill>
                          <a:effectLst/>
                          <a:latin typeface="Tw Cen MT" panose="020B0602020104020603" pitchFamily="34" charset="77"/>
                        </a:rPr>
                        <a:t>WG-7: Terrestrial invertebrates</a:t>
                      </a:r>
                    </a:p>
                  </a:txBody>
                  <a:tcPr marL="9525" marR="9525" marT="9525" marB="0" anchor="b">
                    <a:solidFill>
                      <a:schemeClr val="accent1"/>
                    </a:solidFill>
                  </a:tcPr>
                </a:tc>
                <a:tc>
                  <a:txBody>
                    <a:bodyPr/>
                    <a:lstStyle/>
                    <a:p>
                      <a:pPr algn="l" fontAlgn="b"/>
                      <a:r>
                        <a:rPr lang="en-AU" sz="1600" u="none" strike="noStrike" dirty="0">
                          <a:effectLst/>
                          <a:latin typeface="Tw Cen MT" panose="020B0602020104020603" pitchFamily="34" charset="77"/>
                        </a:rPr>
                        <a:t>Ernest Cooper</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7: </a:t>
                      </a:r>
                      <a:r>
                        <a:rPr lang="en-AU" sz="1600" u="none" strike="noStrike" dirty="0">
                          <a:effectLst/>
                          <a:latin typeface="Tw Cen MT" panose="020B0602020104020603" pitchFamily="34" charset="77"/>
                        </a:rPr>
                        <a:t>Terrestrial invertebrates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769081281"/>
                  </a:ext>
                </a:extLst>
              </a:tr>
              <a:tr h="350870">
                <a:tc>
                  <a:txBody>
                    <a:bodyPr/>
                    <a:lstStyle/>
                    <a:p>
                      <a:pPr algn="l" fontAlgn="b"/>
                      <a:r>
                        <a:rPr lang="en-AU" sz="1600" b="0" i="0" u="none" strike="noStrike" dirty="0">
                          <a:solidFill>
                            <a:srgbClr val="000000"/>
                          </a:solidFill>
                          <a:effectLst/>
                          <a:latin typeface="Tw Cen MT" panose="020B0602020104020603" pitchFamily="34" charset="77"/>
                        </a:rPr>
                        <a:t>WG-8: Birds</a:t>
                      </a:r>
                    </a:p>
                  </a:txBody>
                  <a:tcPr marL="9525" marR="9525" marT="9525" marB="0" anchor="b">
                    <a:solidFill>
                      <a:schemeClr val="accent1"/>
                    </a:solidFill>
                  </a:tcPr>
                </a:tc>
                <a:tc>
                  <a:txBody>
                    <a:bodyPr/>
                    <a:lstStyle/>
                    <a:p>
                      <a:pPr algn="l" fontAlgn="b"/>
                      <a:r>
                        <a:rPr lang="en-AU" sz="1600" b="0" i="0" u="none" strike="noStrike" dirty="0">
                          <a:solidFill>
                            <a:srgbClr val="000000"/>
                          </a:solidFill>
                          <a:effectLst/>
                          <a:latin typeface="Tw Cen MT" panose="020B0602020104020603" pitchFamily="34" charset="77"/>
                        </a:rPr>
                        <a:t>Amy McDougall</a:t>
                      </a: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8: </a:t>
                      </a:r>
                      <a:r>
                        <a:rPr lang="en-AU" sz="1600" u="none" strike="noStrike" dirty="0">
                          <a:effectLst/>
                          <a:latin typeface="Tw Cen MT" panose="020B0602020104020603" pitchFamily="34" charset="77"/>
                        </a:rPr>
                        <a:t>Birds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2981239061"/>
                  </a:ext>
                </a:extLst>
              </a:tr>
              <a:tr h="350870">
                <a:tc>
                  <a:txBody>
                    <a:bodyPr/>
                    <a:lstStyle/>
                    <a:p>
                      <a:pPr algn="l" fontAlgn="b"/>
                      <a:r>
                        <a:rPr lang="en-AU" sz="1600" b="0" i="0" u="none" strike="noStrike" dirty="0">
                          <a:solidFill>
                            <a:srgbClr val="000000"/>
                          </a:solidFill>
                          <a:effectLst/>
                          <a:latin typeface="Tw Cen MT" panose="020B0602020104020603" pitchFamily="34" charset="77"/>
                        </a:rPr>
                        <a:t>WG-9: Reptiles</a:t>
                      </a:r>
                    </a:p>
                  </a:txBody>
                  <a:tcPr marL="9525" marR="9525" marT="9525" marB="0" anchor="b">
                    <a:solidFill>
                      <a:schemeClr val="accent1"/>
                    </a:solidFill>
                  </a:tcPr>
                </a:tc>
                <a:tc>
                  <a:txBody>
                    <a:bodyPr/>
                    <a:lstStyle/>
                    <a:p>
                      <a:pPr algn="l" fontAlgn="b"/>
                      <a:r>
                        <a:rPr lang="en-AU" sz="1600" u="none" strike="noStrike" dirty="0">
                          <a:effectLst/>
                          <a:latin typeface="Tw Cen MT" panose="020B0602020104020603" pitchFamily="34" charset="77"/>
                        </a:rPr>
                        <a:t>Lee Fitzgerald</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9: </a:t>
                      </a:r>
                      <a:r>
                        <a:rPr lang="en-AU" sz="1600" u="none" strike="noStrike" dirty="0">
                          <a:effectLst/>
                          <a:latin typeface="Tw Cen MT" panose="020B0602020104020603" pitchFamily="34" charset="77"/>
                        </a:rPr>
                        <a:t>Reptiles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748356034"/>
                  </a:ext>
                </a:extLst>
              </a:tr>
              <a:tr h="350870">
                <a:tc>
                  <a:txBody>
                    <a:bodyPr/>
                    <a:lstStyle/>
                    <a:p>
                      <a:pPr algn="l" fontAlgn="b"/>
                      <a:r>
                        <a:rPr lang="en-AU" sz="1600" b="0" i="0" u="none" strike="noStrike" dirty="0">
                          <a:solidFill>
                            <a:srgbClr val="000000"/>
                          </a:solidFill>
                          <a:effectLst/>
                          <a:latin typeface="Tw Cen MT" panose="020B0602020104020603" pitchFamily="34" charset="77"/>
                        </a:rPr>
                        <a:t>WG-10: Timbers</a:t>
                      </a:r>
                    </a:p>
                  </a:txBody>
                  <a:tcPr marL="9525" marR="9525" marT="9525" marB="0" anchor="b">
                    <a:solidFill>
                      <a:schemeClr val="accent1"/>
                    </a:solidFill>
                  </a:tcPr>
                </a:tc>
                <a:tc>
                  <a:txBody>
                    <a:bodyPr/>
                    <a:lstStyle/>
                    <a:p>
                      <a:pPr algn="l" fontAlgn="b"/>
                      <a:r>
                        <a:rPr lang="en-AU" sz="1600" b="0" i="0" u="none" strike="noStrike" dirty="0">
                          <a:solidFill>
                            <a:srgbClr val="000000"/>
                          </a:solidFill>
                          <a:effectLst/>
                          <a:latin typeface="Tw Cen MT" panose="020B0602020104020603" pitchFamily="34" charset="77"/>
                        </a:rPr>
                        <a:t>Sara Oldfield</a:t>
                      </a:r>
                    </a:p>
                  </a:txBody>
                  <a:tcPr marL="9525" marR="9525" marT="9525" marB="0" anchor="b">
                    <a:solidFill>
                      <a:schemeClr val="accent1"/>
                    </a:solidFill>
                  </a:tcPr>
                </a:tc>
                <a:tc>
                  <a:txBody>
                    <a:bodyPr/>
                    <a:lstStyle/>
                    <a:p>
                      <a:pPr algn="l" fontAlgn="b"/>
                      <a:r>
                        <a:rPr lang="en-AU" sz="1600" b="1" i="0" u="none" strike="noStrike" dirty="0">
                          <a:solidFill>
                            <a:srgbClr val="000000"/>
                          </a:solidFill>
                          <a:effectLst/>
                          <a:latin typeface="Tw Cen MT" panose="020B0602020104020603" pitchFamily="34" charset="77"/>
                        </a:rPr>
                        <a:t>Module 10: </a:t>
                      </a:r>
                      <a:r>
                        <a:rPr lang="en-AU" sz="1600" b="0" i="0" u="none" strike="noStrike" dirty="0">
                          <a:solidFill>
                            <a:srgbClr val="000000"/>
                          </a:solidFill>
                          <a:effectLst/>
                          <a:latin typeface="Tw Cen MT" panose="020B0602020104020603" pitchFamily="34" charset="77"/>
                        </a:rPr>
                        <a:t>Timbers</a:t>
                      </a:r>
                    </a:p>
                  </a:txBody>
                  <a:tcPr marL="9525" marR="9525" marT="9525" marB="0" anchor="b">
                    <a:solidFill>
                      <a:schemeClr val="accent1"/>
                    </a:solidFill>
                  </a:tcPr>
                </a:tc>
                <a:extLst>
                  <a:ext uri="{0D108BD9-81ED-4DB2-BD59-A6C34878D82A}">
                    <a16:rowId xmlns:a16="http://schemas.microsoft.com/office/drawing/2014/main" val="2052081033"/>
                  </a:ext>
                </a:extLst>
              </a:tr>
              <a:tr h="350870">
                <a:tc>
                  <a:txBody>
                    <a:bodyPr/>
                    <a:lstStyle/>
                    <a:p>
                      <a:pPr algn="l" fontAlgn="b"/>
                      <a:r>
                        <a:rPr lang="en-AU" sz="1600" b="0" i="0" u="none" strike="noStrike" dirty="0">
                          <a:solidFill>
                            <a:srgbClr val="000000"/>
                          </a:solidFill>
                          <a:effectLst/>
                          <a:latin typeface="Tw Cen MT" panose="020B0602020104020603" pitchFamily="34" charset="77"/>
                        </a:rPr>
                        <a:t>WG-11: Plants</a:t>
                      </a:r>
                    </a:p>
                  </a:txBody>
                  <a:tcPr marL="9525" marR="9525" marT="9525" marB="0" anchor="b">
                    <a:solidFill>
                      <a:schemeClr val="accent1"/>
                    </a:solidFill>
                  </a:tcPr>
                </a:tc>
                <a:tc>
                  <a:txBody>
                    <a:bodyPr/>
                    <a:lstStyle/>
                    <a:p>
                      <a:pPr algn="l" fontAlgn="b"/>
                      <a:r>
                        <a:rPr lang="en-AU" sz="1600" b="0" i="0" u="none" strike="noStrike" dirty="0">
                          <a:solidFill>
                            <a:srgbClr val="000000"/>
                          </a:solidFill>
                          <a:effectLst/>
                          <a:latin typeface="Tw Cen MT" panose="020B0602020104020603" pitchFamily="34" charset="77"/>
                        </a:rPr>
                        <a:t>Danna </a:t>
                      </a:r>
                      <a:r>
                        <a:rPr lang="en-AU" sz="1600" b="0" i="0" u="none" strike="noStrike" dirty="0" err="1">
                          <a:solidFill>
                            <a:srgbClr val="000000"/>
                          </a:solidFill>
                          <a:effectLst/>
                          <a:latin typeface="Tw Cen MT" panose="020B0602020104020603" pitchFamily="34" charset="77"/>
                        </a:rPr>
                        <a:t>Leaman</a:t>
                      </a:r>
                      <a:r>
                        <a:rPr lang="en-AU" sz="1600" b="0" i="0" u="none" strike="noStrike" dirty="0">
                          <a:solidFill>
                            <a:srgbClr val="000000"/>
                          </a:solidFill>
                          <a:effectLst/>
                          <a:latin typeface="Tw Cen MT" panose="020B0602020104020603" pitchFamily="34" charset="77"/>
                        </a:rPr>
                        <a:t> (Oliver </a:t>
                      </a:r>
                      <a:r>
                        <a:rPr lang="en-AU" sz="1600" b="0" i="0" u="none" strike="noStrike" dirty="0" err="1">
                          <a:solidFill>
                            <a:srgbClr val="000000"/>
                          </a:solidFill>
                          <a:effectLst/>
                          <a:latin typeface="Tw Cen MT" panose="020B0602020104020603" pitchFamily="34" charset="77"/>
                        </a:rPr>
                        <a:t>Tallowin</a:t>
                      </a:r>
                      <a:r>
                        <a:rPr lang="en-AU" sz="1600" b="0" i="0" u="none" strike="noStrike" dirty="0">
                          <a:solidFill>
                            <a:srgbClr val="000000"/>
                          </a:solidFill>
                          <a:effectLst/>
                          <a:latin typeface="Tw Cen MT" panose="020B0602020104020603" pitchFamily="34" charset="77"/>
                        </a:rPr>
                        <a:t>)</a:t>
                      </a:r>
                    </a:p>
                  </a:txBody>
                  <a:tcPr marL="9525" marR="9525" marT="9525" marB="0" anchor="b">
                    <a:solidFill>
                      <a:schemeClr val="accent1"/>
                    </a:solidFill>
                  </a:tcPr>
                </a:tc>
                <a:tc>
                  <a:txBody>
                    <a:bodyPr/>
                    <a:lstStyle/>
                    <a:p>
                      <a:pPr algn="l" fontAlgn="b"/>
                      <a:r>
                        <a:rPr lang="en-AU" sz="1600" b="1" u="none" strike="noStrike" dirty="0">
                          <a:effectLst/>
                          <a:latin typeface="Tw Cen MT" panose="020B0602020104020603" pitchFamily="34" charset="77"/>
                        </a:rPr>
                        <a:t>Module 11: </a:t>
                      </a:r>
                      <a:r>
                        <a:rPr lang="en-AU" sz="1600" u="none" strike="noStrike" dirty="0">
                          <a:effectLst/>
                          <a:latin typeface="Tw Cen MT" panose="020B0602020104020603" pitchFamily="34" charset="77"/>
                        </a:rPr>
                        <a:t>Plants</a:t>
                      </a:r>
                      <a:endParaRPr lang="en-AU" sz="1600" b="0" i="0" u="none" strike="noStrike" dirty="0">
                        <a:solidFill>
                          <a:srgbClr val="000000"/>
                        </a:solidFill>
                        <a:effectLst/>
                        <a:latin typeface="Tw Cen MT" panose="020B0602020104020603" pitchFamily="34" charset="77"/>
                      </a:endParaRPr>
                    </a:p>
                  </a:txBody>
                  <a:tcPr marL="9525" marR="9525" marT="9525" marB="0" anchor="b">
                    <a:solidFill>
                      <a:schemeClr val="accent1"/>
                    </a:solidFill>
                  </a:tcPr>
                </a:tc>
                <a:extLst>
                  <a:ext uri="{0D108BD9-81ED-4DB2-BD59-A6C34878D82A}">
                    <a16:rowId xmlns:a16="http://schemas.microsoft.com/office/drawing/2014/main" val="1627078906"/>
                  </a:ext>
                </a:extLst>
              </a:tr>
              <a:tr h="350870">
                <a:tc>
                  <a:txBody>
                    <a:bodyPr/>
                    <a:lstStyle/>
                    <a:p>
                      <a:pPr algn="l" fontAlgn="b"/>
                      <a:r>
                        <a:rPr lang="en-AU" sz="1600" b="0" i="0" u="none" strike="noStrike" dirty="0">
                          <a:solidFill>
                            <a:srgbClr val="000000"/>
                          </a:solidFill>
                          <a:effectLst/>
                          <a:latin typeface="Tw Cen MT" panose="020B0602020104020603" pitchFamily="34" charset="77"/>
                        </a:rPr>
                        <a:t>WG-1: Generic</a:t>
                      </a:r>
                    </a:p>
                  </a:txBody>
                  <a:tcPr marL="9525" marR="9525" marT="9525" marB="0" anchor="b">
                    <a:solidFill>
                      <a:schemeClr val="accent1"/>
                    </a:solidFill>
                  </a:tcPr>
                </a:tc>
                <a:tc>
                  <a:txBody>
                    <a:bodyPr/>
                    <a:lstStyle/>
                    <a:p>
                      <a:pPr algn="l" fontAlgn="b"/>
                      <a:r>
                        <a:rPr lang="en-AU" sz="1600" b="0" i="0" u="none" strike="noStrike" dirty="0">
                          <a:solidFill>
                            <a:srgbClr val="000000"/>
                          </a:solidFill>
                          <a:effectLst/>
                          <a:latin typeface="Tw Cen MT" panose="020B0602020104020603" pitchFamily="34" charset="77"/>
                        </a:rPr>
                        <a:t>Thomasina Oldfield + IUCN</a:t>
                      </a:r>
                    </a:p>
                  </a:txBody>
                  <a:tcPr marL="9525" marR="9525" marT="9525" marB="0" anchor="b">
                    <a:solidFill>
                      <a:schemeClr val="accent1"/>
                    </a:solidFill>
                  </a:tcPr>
                </a:tc>
                <a:tc>
                  <a:txBody>
                    <a:bodyPr/>
                    <a:lstStyle/>
                    <a:p>
                      <a:pPr algn="l" fontAlgn="b"/>
                      <a:r>
                        <a:rPr lang="en-AU" sz="1600" b="1" i="0" u="none" strike="noStrike" dirty="0">
                          <a:solidFill>
                            <a:srgbClr val="000000"/>
                          </a:solidFill>
                          <a:effectLst/>
                          <a:latin typeface="Tw Cen MT" panose="020B0602020104020603" pitchFamily="34" charset="77"/>
                        </a:rPr>
                        <a:t>Module 12: </a:t>
                      </a:r>
                      <a:r>
                        <a:rPr lang="en-AU" sz="1600" b="0" i="0" u="none" strike="noStrike" dirty="0">
                          <a:solidFill>
                            <a:srgbClr val="000000"/>
                          </a:solidFill>
                          <a:effectLst/>
                          <a:latin typeface="Tw Cen MT" panose="020B0602020104020603" pitchFamily="34" charset="77"/>
                        </a:rPr>
                        <a:t>Online tools and certification</a:t>
                      </a:r>
                    </a:p>
                  </a:txBody>
                  <a:tcPr marL="9525" marR="9525" marT="9525" marB="0" anchor="b">
                    <a:solidFill>
                      <a:schemeClr val="accent1"/>
                    </a:solidFill>
                  </a:tcPr>
                </a:tc>
                <a:extLst>
                  <a:ext uri="{0D108BD9-81ED-4DB2-BD59-A6C34878D82A}">
                    <a16:rowId xmlns:a16="http://schemas.microsoft.com/office/drawing/2014/main" val="3621357638"/>
                  </a:ext>
                </a:extLst>
              </a:tr>
            </a:tbl>
          </a:graphicData>
        </a:graphic>
      </p:graphicFrame>
    </p:spTree>
    <p:extLst>
      <p:ext uri="{BB962C8B-B14F-4D97-AF65-F5344CB8AC3E}">
        <p14:creationId xmlns:p14="http://schemas.microsoft.com/office/powerpoint/2010/main" val="128634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80D4E5-CDD6-D633-6F42-64975ED77E50}"/>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F62F7C-25C5-C3F5-3153-9234B20519F6}"/>
              </a:ext>
            </a:extLst>
          </p:cNvPr>
          <p:cNvPicPr>
            <a:picLocks noChangeAspect="1"/>
          </p:cNvPicPr>
          <p:nvPr/>
        </p:nvPicPr>
        <p:blipFill rotWithShape="1">
          <a:blip r:embed="rId2"/>
          <a:srcRect l="35417"/>
          <a:stretch/>
        </p:blipFill>
        <p:spPr>
          <a:xfrm>
            <a:off x="421150" y="1015620"/>
            <a:ext cx="4901998" cy="5578816"/>
          </a:xfrm>
          <a:prstGeom prst="rect">
            <a:avLst/>
          </a:prstGeom>
        </p:spPr>
      </p:pic>
      <p:pic>
        <p:nvPicPr>
          <p:cNvPr id="3" name="Picture 2">
            <a:extLst>
              <a:ext uri="{FF2B5EF4-FFF2-40B4-BE49-F238E27FC236}">
                <a16:creationId xmlns:a16="http://schemas.microsoft.com/office/drawing/2014/main" id="{F8623F29-CB09-FE11-DD3E-B896FB244573}"/>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E5FF8177-13D6-FDDC-68EB-401B2CB4960A}"/>
              </a:ext>
            </a:extLst>
          </p:cNvPr>
          <p:cNvPicPr>
            <a:picLocks noChangeAspect="1"/>
          </p:cNvPicPr>
          <p:nvPr/>
        </p:nvPicPr>
        <p:blipFill>
          <a:blip r:embed="rId4"/>
          <a:stretch>
            <a:fillRect/>
          </a:stretch>
        </p:blipFill>
        <p:spPr>
          <a:xfrm>
            <a:off x="90713" y="0"/>
            <a:ext cx="1029532" cy="1015620"/>
          </a:xfrm>
          <a:prstGeom prst="rect">
            <a:avLst/>
          </a:prstGeom>
        </p:spPr>
      </p:pic>
      <p:pic>
        <p:nvPicPr>
          <p:cNvPr id="9" name="Picture 8">
            <a:extLst>
              <a:ext uri="{FF2B5EF4-FFF2-40B4-BE49-F238E27FC236}">
                <a16:creationId xmlns:a16="http://schemas.microsoft.com/office/drawing/2014/main" id="{E7AA6ADF-1A1C-21F8-CC51-BE7D974D53DA}"/>
              </a:ext>
            </a:extLst>
          </p:cNvPr>
          <p:cNvPicPr>
            <a:picLocks noChangeAspect="1"/>
          </p:cNvPicPr>
          <p:nvPr/>
        </p:nvPicPr>
        <p:blipFill rotWithShape="1">
          <a:blip r:embed="rId5"/>
          <a:srcRect l="1" r="-5302"/>
          <a:stretch/>
        </p:blipFill>
        <p:spPr>
          <a:xfrm>
            <a:off x="5834076" y="15348"/>
            <a:ext cx="5077763" cy="6858000"/>
          </a:xfrm>
          <a:prstGeom prst="rect">
            <a:avLst/>
          </a:prstGeom>
        </p:spPr>
      </p:pic>
      <p:cxnSp>
        <p:nvCxnSpPr>
          <p:cNvPr id="13" name="Straight Arrow Connector 12">
            <a:extLst>
              <a:ext uri="{FF2B5EF4-FFF2-40B4-BE49-F238E27FC236}">
                <a16:creationId xmlns:a16="http://schemas.microsoft.com/office/drawing/2014/main" id="{B02474DE-414F-CC9F-EBC3-EDEF1DAF3D1A}"/>
              </a:ext>
            </a:extLst>
          </p:cNvPr>
          <p:cNvCxnSpPr/>
          <p:nvPr/>
        </p:nvCxnSpPr>
        <p:spPr>
          <a:xfrm flipH="1" flipV="1">
            <a:off x="3383280" y="1960880"/>
            <a:ext cx="2450796" cy="1148080"/>
          </a:xfrm>
          <a:prstGeom prst="straightConnector1">
            <a:avLst/>
          </a:prstGeom>
          <a:ln w="349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115D7A4-BF05-E6B1-2023-4277CC630720}"/>
              </a:ext>
            </a:extLst>
          </p:cNvPr>
          <p:cNvCxnSpPr>
            <a:stCxn id="9" idx="1"/>
          </p:cNvCxnSpPr>
          <p:nvPr/>
        </p:nvCxnSpPr>
        <p:spPr>
          <a:xfrm flipH="1">
            <a:off x="2644877" y="3444348"/>
            <a:ext cx="3189199" cy="842517"/>
          </a:xfrm>
          <a:prstGeom prst="straightConnector1">
            <a:avLst/>
          </a:prstGeom>
          <a:ln w="349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6F26793-0B3D-B885-DD60-2EF38816736D}"/>
              </a:ext>
            </a:extLst>
          </p:cNvPr>
          <p:cNvCxnSpPr>
            <a:stCxn id="9" idx="1"/>
          </p:cNvCxnSpPr>
          <p:nvPr/>
        </p:nvCxnSpPr>
        <p:spPr>
          <a:xfrm flipH="1">
            <a:off x="3383280" y="3444348"/>
            <a:ext cx="2450796" cy="409897"/>
          </a:xfrm>
          <a:prstGeom prst="straightConnector1">
            <a:avLst/>
          </a:prstGeom>
          <a:ln w="349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15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E23F9-F614-B618-A8C1-CFF6171B6863}"/>
              </a:ext>
            </a:extLst>
          </p:cNvPr>
          <p:cNvSpPr txBox="1"/>
          <p:nvPr/>
        </p:nvSpPr>
        <p:spPr>
          <a:xfrm>
            <a:off x="1748939" y="220436"/>
            <a:ext cx="9942318" cy="861774"/>
          </a:xfrm>
          <a:prstGeom prst="rect">
            <a:avLst/>
          </a:prstGeom>
          <a:noFill/>
        </p:spPr>
        <p:txBody>
          <a:bodyPr wrap="square" rtlCol="0">
            <a:spAutoFit/>
          </a:bodyPr>
          <a:lstStyle/>
          <a:p>
            <a:r>
              <a:rPr lang="en-US" sz="5000" dirty="0">
                <a:latin typeface="+mj-lt"/>
              </a:rPr>
              <a:t>STEP 2 – SIMPLE NDF </a:t>
            </a:r>
          </a:p>
        </p:txBody>
      </p:sp>
      <p:pic>
        <p:nvPicPr>
          <p:cNvPr id="4" name="Picture 3">
            <a:extLst>
              <a:ext uri="{FF2B5EF4-FFF2-40B4-BE49-F238E27FC236}">
                <a16:creationId xmlns:a16="http://schemas.microsoft.com/office/drawing/2014/main" id="{1BACC393-921A-C10D-B3A0-8F5843831D48}"/>
              </a:ext>
            </a:extLst>
          </p:cNvPr>
          <p:cNvPicPr>
            <a:picLocks noChangeAspect="1"/>
          </p:cNvPicPr>
          <p:nvPr/>
        </p:nvPicPr>
        <p:blipFill>
          <a:blip r:embed="rId2"/>
          <a:stretch>
            <a:fillRect/>
          </a:stretch>
        </p:blipFill>
        <p:spPr>
          <a:xfrm>
            <a:off x="4911064" y="2122715"/>
            <a:ext cx="7128012" cy="3287852"/>
          </a:xfrm>
          <a:prstGeom prst="rect">
            <a:avLst/>
          </a:prstGeom>
        </p:spPr>
      </p:pic>
      <p:pic>
        <p:nvPicPr>
          <p:cNvPr id="6" name="Picture 5">
            <a:extLst>
              <a:ext uri="{FF2B5EF4-FFF2-40B4-BE49-F238E27FC236}">
                <a16:creationId xmlns:a16="http://schemas.microsoft.com/office/drawing/2014/main" id="{3A4D55AE-D367-C0A4-6E8B-037D7536285A}"/>
              </a:ext>
            </a:extLst>
          </p:cNvPr>
          <p:cNvPicPr>
            <a:picLocks noChangeAspect="1"/>
          </p:cNvPicPr>
          <p:nvPr/>
        </p:nvPicPr>
        <p:blipFill>
          <a:blip r:embed="rId3"/>
          <a:stretch>
            <a:fillRect/>
          </a:stretch>
        </p:blipFill>
        <p:spPr>
          <a:xfrm>
            <a:off x="381530" y="1732075"/>
            <a:ext cx="4125162" cy="4261757"/>
          </a:xfrm>
          <a:prstGeom prst="rect">
            <a:avLst/>
          </a:prstGeom>
        </p:spPr>
      </p:pic>
      <p:pic>
        <p:nvPicPr>
          <p:cNvPr id="7" name="Picture 6">
            <a:extLst>
              <a:ext uri="{FF2B5EF4-FFF2-40B4-BE49-F238E27FC236}">
                <a16:creationId xmlns:a16="http://schemas.microsoft.com/office/drawing/2014/main" id="{F734E095-CF24-A93A-F620-CA4F2107A179}"/>
              </a:ext>
            </a:extLst>
          </p:cNvPr>
          <p:cNvPicPr>
            <a:picLocks noChangeAspect="1"/>
          </p:cNvPicPr>
          <p:nvPr/>
        </p:nvPicPr>
        <p:blipFill>
          <a:blip r:embed="rId4"/>
          <a:stretch>
            <a:fillRect/>
          </a:stretch>
        </p:blipFill>
        <p:spPr>
          <a:xfrm>
            <a:off x="10801558" y="220436"/>
            <a:ext cx="1042553" cy="595993"/>
          </a:xfrm>
          <a:prstGeom prst="rect">
            <a:avLst/>
          </a:prstGeom>
        </p:spPr>
      </p:pic>
      <p:pic>
        <p:nvPicPr>
          <p:cNvPr id="8" name="Picture 7">
            <a:extLst>
              <a:ext uri="{FF2B5EF4-FFF2-40B4-BE49-F238E27FC236}">
                <a16:creationId xmlns:a16="http://schemas.microsoft.com/office/drawing/2014/main" id="{39C64281-064F-5622-547B-A9BB69E5A98D}"/>
              </a:ext>
            </a:extLst>
          </p:cNvPr>
          <p:cNvPicPr>
            <a:picLocks noChangeAspect="1"/>
          </p:cNvPicPr>
          <p:nvPr/>
        </p:nvPicPr>
        <p:blipFill>
          <a:blip r:embed="rId5"/>
          <a:stretch>
            <a:fillRect/>
          </a:stretch>
        </p:blipFill>
        <p:spPr>
          <a:xfrm>
            <a:off x="90713" y="0"/>
            <a:ext cx="1029532" cy="1015620"/>
          </a:xfrm>
          <a:prstGeom prst="rect">
            <a:avLst/>
          </a:prstGeom>
        </p:spPr>
      </p:pic>
    </p:spTree>
    <p:extLst>
      <p:ext uri="{BB962C8B-B14F-4D97-AF65-F5344CB8AC3E}">
        <p14:creationId xmlns:p14="http://schemas.microsoft.com/office/powerpoint/2010/main" val="1585917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FCC22-F9A8-B211-D8DE-ACD53A8321AD}"/>
              </a:ext>
            </a:extLst>
          </p:cNvPr>
          <p:cNvSpPr txBox="1"/>
          <p:nvPr/>
        </p:nvSpPr>
        <p:spPr>
          <a:xfrm>
            <a:off x="1781597" y="278414"/>
            <a:ext cx="9942318" cy="861774"/>
          </a:xfrm>
          <a:prstGeom prst="rect">
            <a:avLst/>
          </a:prstGeom>
          <a:noFill/>
        </p:spPr>
        <p:txBody>
          <a:bodyPr wrap="square" rtlCol="0">
            <a:spAutoFit/>
          </a:bodyPr>
          <a:lstStyle/>
          <a:p>
            <a:r>
              <a:rPr lang="en-US" sz="5000" dirty="0">
                <a:latin typeface="+mj-lt"/>
              </a:rPr>
              <a:t>STEP 2 – SIMPLE NDF </a:t>
            </a:r>
          </a:p>
        </p:txBody>
      </p:sp>
      <p:sp>
        <p:nvSpPr>
          <p:cNvPr id="3" name="TextBox 2">
            <a:extLst>
              <a:ext uri="{FF2B5EF4-FFF2-40B4-BE49-F238E27FC236}">
                <a16:creationId xmlns:a16="http://schemas.microsoft.com/office/drawing/2014/main" id="{6DB7707C-E804-6297-505F-E68547C4C15B}"/>
              </a:ext>
            </a:extLst>
          </p:cNvPr>
          <p:cNvSpPr txBox="1"/>
          <p:nvPr/>
        </p:nvSpPr>
        <p:spPr>
          <a:xfrm>
            <a:off x="654463" y="2069901"/>
            <a:ext cx="4800600" cy="4339650"/>
          </a:xfrm>
          <a:prstGeom prst="rect">
            <a:avLst/>
          </a:prstGeom>
          <a:noFill/>
        </p:spPr>
        <p:txBody>
          <a:bodyPr wrap="square" rtlCol="0">
            <a:spAutoFit/>
          </a:bodyPr>
          <a:lstStyle/>
          <a:p>
            <a:r>
              <a:rPr lang="en-US" sz="2400" b="1" dirty="0"/>
              <a:t>KEY FACTS</a:t>
            </a:r>
          </a:p>
          <a:p>
            <a:endParaRPr lang="en-US" dirty="0"/>
          </a:p>
          <a:p>
            <a:r>
              <a:rPr lang="en-US" dirty="0"/>
              <a:t>- Inherently conservative</a:t>
            </a:r>
          </a:p>
          <a:p>
            <a:endParaRPr lang="en-US" dirty="0"/>
          </a:p>
          <a:p>
            <a:r>
              <a:rPr lang="en-US" dirty="0"/>
              <a:t>- Threshold values should be specific to the species groups of interest</a:t>
            </a:r>
          </a:p>
          <a:p>
            <a:endParaRPr lang="en-US" dirty="0"/>
          </a:p>
          <a:p>
            <a:r>
              <a:rPr lang="en-US" dirty="0"/>
              <a:t>- The task of writing a justification for each of the scores given is critical to the process</a:t>
            </a:r>
          </a:p>
          <a:p>
            <a:endParaRPr lang="en-US" dirty="0"/>
          </a:p>
          <a:p>
            <a:r>
              <a:rPr lang="en-US" dirty="0"/>
              <a:t>- Scores of 5 or more require a more complex NDF to be undertaken</a:t>
            </a:r>
          </a:p>
          <a:p>
            <a:endParaRPr lang="en-US" dirty="0"/>
          </a:p>
          <a:p>
            <a:endParaRPr lang="en-US" dirty="0"/>
          </a:p>
          <a:p>
            <a:endParaRPr lang="en-US" dirty="0"/>
          </a:p>
        </p:txBody>
      </p:sp>
      <p:pic>
        <p:nvPicPr>
          <p:cNvPr id="4" name="Picture 3" descr="A diagram of different stages of development&#10;&#10;Description automatically generated">
            <a:extLst>
              <a:ext uri="{FF2B5EF4-FFF2-40B4-BE49-F238E27FC236}">
                <a16:creationId xmlns:a16="http://schemas.microsoft.com/office/drawing/2014/main" id="{47EC14FA-E622-6C3C-CA78-E91C3B608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629" y="1015619"/>
            <a:ext cx="5006110" cy="3002951"/>
          </a:xfrm>
          <a:prstGeom prst="rect">
            <a:avLst/>
          </a:prstGeom>
        </p:spPr>
      </p:pic>
      <p:pic>
        <p:nvPicPr>
          <p:cNvPr id="6" name="Picture 5">
            <a:extLst>
              <a:ext uri="{FF2B5EF4-FFF2-40B4-BE49-F238E27FC236}">
                <a16:creationId xmlns:a16="http://schemas.microsoft.com/office/drawing/2014/main" id="{65DF65C9-8E55-A779-829B-866766FCD0F9}"/>
              </a:ext>
            </a:extLst>
          </p:cNvPr>
          <p:cNvPicPr>
            <a:picLocks noChangeAspect="1"/>
          </p:cNvPicPr>
          <p:nvPr/>
        </p:nvPicPr>
        <p:blipFill>
          <a:blip r:embed="rId3"/>
          <a:stretch>
            <a:fillRect/>
          </a:stretch>
        </p:blipFill>
        <p:spPr>
          <a:xfrm>
            <a:off x="6623238" y="4154666"/>
            <a:ext cx="5435296" cy="2563586"/>
          </a:xfrm>
          <a:prstGeom prst="rect">
            <a:avLst/>
          </a:prstGeom>
        </p:spPr>
      </p:pic>
      <p:pic>
        <p:nvPicPr>
          <p:cNvPr id="7" name="Picture 6">
            <a:extLst>
              <a:ext uri="{FF2B5EF4-FFF2-40B4-BE49-F238E27FC236}">
                <a16:creationId xmlns:a16="http://schemas.microsoft.com/office/drawing/2014/main" id="{3023C4CB-F556-959C-E9D3-066756FF8D55}"/>
              </a:ext>
            </a:extLst>
          </p:cNvPr>
          <p:cNvPicPr>
            <a:picLocks noChangeAspect="1"/>
          </p:cNvPicPr>
          <p:nvPr/>
        </p:nvPicPr>
        <p:blipFill>
          <a:blip r:embed="rId4"/>
          <a:stretch>
            <a:fillRect/>
          </a:stretch>
        </p:blipFill>
        <p:spPr>
          <a:xfrm>
            <a:off x="10801558" y="220436"/>
            <a:ext cx="1042553" cy="595993"/>
          </a:xfrm>
          <a:prstGeom prst="rect">
            <a:avLst/>
          </a:prstGeom>
        </p:spPr>
      </p:pic>
      <p:pic>
        <p:nvPicPr>
          <p:cNvPr id="8" name="Picture 7">
            <a:extLst>
              <a:ext uri="{FF2B5EF4-FFF2-40B4-BE49-F238E27FC236}">
                <a16:creationId xmlns:a16="http://schemas.microsoft.com/office/drawing/2014/main" id="{B55FB57C-4C8B-C276-F8DE-D4F875C2275D}"/>
              </a:ext>
            </a:extLst>
          </p:cNvPr>
          <p:cNvPicPr>
            <a:picLocks noChangeAspect="1"/>
          </p:cNvPicPr>
          <p:nvPr/>
        </p:nvPicPr>
        <p:blipFill>
          <a:blip r:embed="rId5"/>
          <a:stretch>
            <a:fillRect/>
          </a:stretch>
        </p:blipFill>
        <p:spPr>
          <a:xfrm>
            <a:off x="90713" y="0"/>
            <a:ext cx="1029532" cy="1015620"/>
          </a:xfrm>
          <a:prstGeom prst="rect">
            <a:avLst/>
          </a:prstGeom>
        </p:spPr>
      </p:pic>
    </p:spTree>
    <p:extLst>
      <p:ext uri="{BB962C8B-B14F-4D97-AF65-F5344CB8AC3E}">
        <p14:creationId xmlns:p14="http://schemas.microsoft.com/office/powerpoint/2010/main" val="282812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A0512-F45A-5157-7F6D-A1D3E3E1EFA9}"/>
              </a:ext>
            </a:extLst>
          </p:cNvPr>
          <p:cNvSpPr txBox="1"/>
          <p:nvPr/>
        </p:nvSpPr>
        <p:spPr>
          <a:xfrm>
            <a:off x="1124841" y="261903"/>
            <a:ext cx="9942318" cy="861774"/>
          </a:xfrm>
          <a:prstGeom prst="rect">
            <a:avLst/>
          </a:prstGeom>
          <a:noFill/>
        </p:spPr>
        <p:txBody>
          <a:bodyPr wrap="square" rtlCol="0">
            <a:spAutoFit/>
          </a:bodyPr>
          <a:lstStyle/>
          <a:p>
            <a:r>
              <a:rPr lang="en-US" sz="5000" dirty="0">
                <a:latin typeface="+mj-lt"/>
              </a:rPr>
              <a:t>MODULE 2 – NDF PROCESS COMPLEX</a:t>
            </a:r>
          </a:p>
        </p:txBody>
      </p:sp>
      <p:pic>
        <p:nvPicPr>
          <p:cNvPr id="5" name="Picture 4">
            <a:extLst>
              <a:ext uri="{FF2B5EF4-FFF2-40B4-BE49-F238E27FC236}">
                <a16:creationId xmlns:a16="http://schemas.microsoft.com/office/drawing/2014/main" id="{F786C89F-268E-D376-C97F-43541B94E219}"/>
              </a:ext>
            </a:extLst>
          </p:cNvPr>
          <p:cNvPicPr>
            <a:picLocks noChangeAspect="1"/>
          </p:cNvPicPr>
          <p:nvPr/>
        </p:nvPicPr>
        <p:blipFill>
          <a:blip r:embed="rId2"/>
          <a:stretch>
            <a:fillRect/>
          </a:stretch>
        </p:blipFill>
        <p:spPr>
          <a:xfrm>
            <a:off x="90713" y="0"/>
            <a:ext cx="1029532" cy="1015620"/>
          </a:xfrm>
          <a:prstGeom prst="rect">
            <a:avLst/>
          </a:prstGeom>
        </p:spPr>
      </p:pic>
      <p:pic>
        <p:nvPicPr>
          <p:cNvPr id="6" name="Picture 5">
            <a:extLst>
              <a:ext uri="{FF2B5EF4-FFF2-40B4-BE49-F238E27FC236}">
                <a16:creationId xmlns:a16="http://schemas.microsoft.com/office/drawing/2014/main" id="{0E84CAFB-C18D-DEC1-620E-DFA7ECB86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51" y="1495701"/>
            <a:ext cx="7125253" cy="3910787"/>
          </a:xfrm>
          <a:prstGeom prst="rect">
            <a:avLst/>
          </a:prstGeom>
        </p:spPr>
      </p:pic>
      <p:pic>
        <p:nvPicPr>
          <p:cNvPr id="7" name="Picture 6">
            <a:extLst>
              <a:ext uri="{FF2B5EF4-FFF2-40B4-BE49-F238E27FC236}">
                <a16:creationId xmlns:a16="http://schemas.microsoft.com/office/drawing/2014/main" id="{3DAF23CF-1730-A53B-EBDD-F3DD71FAF362}"/>
              </a:ext>
            </a:extLst>
          </p:cNvPr>
          <p:cNvPicPr>
            <a:picLocks noChangeAspect="1"/>
          </p:cNvPicPr>
          <p:nvPr/>
        </p:nvPicPr>
        <p:blipFill rotWithShape="1">
          <a:blip r:embed="rId4">
            <a:extLst>
              <a:ext uri="{28A0092B-C50C-407E-A947-70E740481C1C}">
                <a14:useLocalDpi xmlns:a14="http://schemas.microsoft.com/office/drawing/2010/main" val="0"/>
              </a:ext>
            </a:extLst>
          </a:blip>
          <a:srcRect t="6949" b="7188"/>
          <a:stretch/>
        </p:blipFill>
        <p:spPr bwMode="auto">
          <a:xfrm>
            <a:off x="8305375" y="29055"/>
            <a:ext cx="2761784" cy="3355759"/>
          </a:xfrm>
          <a:prstGeom prst="rect">
            <a:avLst/>
          </a:prstGeom>
          <a:solidFill>
            <a:schemeClr val="tx1">
              <a:lumMod val="95000"/>
            </a:schemeClr>
          </a:solid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C915101-238F-D330-9E72-ADB053588359}"/>
              </a:ext>
            </a:extLst>
          </p:cNvPr>
          <p:cNvPicPr>
            <a:picLocks noChangeAspect="1"/>
          </p:cNvPicPr>
          <p:nvPr/>
        </p:nvPicPr>
        <p:blipFill>
          <a:blip r:embed="rId5"/>
          <a:stretch>
            <a:fillRect/>
          </a:stretch>
        </p:blipFill>
        <p:spPr>
          <a:xfrm>
            <a:off x="8465573" y="3429000"/>
            <a:ext cx="2507195" cy="3399945"/>
          </a:xfrm>
          <a:prstGeom prst="rect">
            <a:avLst/>
          </a:prstGeom>
          <a:solidFill>
            <a:schemeClr val="tx1">
              <a:lumMod val="95000"/>
            </a:schemeClr>
          </a:solidFill>
        </p:spPr>
      </p:pic>
      <p:sp>
        <p:nvSpPr>
          <p:cNvPr id="9" name="Left Brace 8">
            <a:extLst>
              <a:ext uri="{FF2B5EF4-FFF2-40B4-BE49-F238E27FC236}">
                <a16:creationId xmlns:a16="http://schemas.microsoft.com/office/drawing/2014/main" id="{532B1AC8-69C2-7A9A-93EA-7019B4107BD2}"/>
              </a:ext>
            </a:extLst>
          </p:cNvPr>
          <p:cNvSpPr/>
          <p:nvPr/>
        </p:nvSpPr>
        <p:spPr>
          <a:xfrm>
            <a:off x="7360512" y="1666683"/>
            <a:ext cx="692458" cy="35688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2664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C43990-C420-533D-6036-2ECDAAC1835B}"/>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142E4D-7399-F417-AACC-AF71B73751F4}"/>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3A – RISK EVALUATION</a:t>
            </a:r>
          </a:p>
        </p:txBody>
      </p:sp>
      <p:pic>
        <p:nvPicPr>
          <p:cNvPr id="3" name="Picture 2">
            <a:extLst>
              <a:ext uri="{FF2B5EF4-FFF2-40B4-BE49-F238E27FC236}">
                <a16:creationId xmlns:a16="http://schemas.microsoft.com/office/drawing/2014/main" id="{18281C4F-8ABB-AC41-E362-89E23E821424}"/>
              </a:ext>
            </a:extLst>
          </p:cNvPr>
          <p:cNvPicPr>
            <a:picLocks noChangeAspect="1"/>
          </p:cNvPicPr>
          <p:nvPr/>
        </p:nvPicPr>
        <p:blipFill rotWithShape="1">
          <a:blip r:embed="rId2">
            <a:extLst>
              <a:ext uri="{28A0092B-C50C-407E-A947-70E740481C1C}">
                <a14:useLocalDpi xmlns:a14="http://schemas.microsoft.com/office/drawing/2010/main" val="0"/>
              </a:ext>
            </a:extLst>
          </a:blip>
          <a:srcRect t="6949" b="7188"/>
          <a:stretch/>
        </p:blipFill>
        <p:spPr bwMode="auto">
          <a:xfrm>
            <a:off x="6012112" y="14563"/>
            <a:ext cx="5545612" cy="6730767"/>
          </a:xfrm>
          <a:prstGeom prst="rect">
            <a:avLst/>
          </a:prstGeom>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DA25FBC-0BC8-A9DE-9A25-63D0761FD445}"/>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704E7F4B-8812-2A47-70DC-13AADEE5516B}"/>
              </a:ext>
            </a:extLst>
          </p:cNvPr>
          <p:cNvPicPr>
            <a:picLocks noChangeAspect="1"/>
          </p:cNvPicPr>
          <p:nvPr/>
        </p:nvPicPr>
        <p:blipFill>
          <a:blip r:embed="rId4"/>
          <a:stretch>
            <a:fillRect/>
          </a:stretch>
        </p:blipFill>
        <p:spPr>
          <a:xfrm>
            <a:off x="90713" y="0"/>
            <a:ext cx="1029532" cy="1015620"/>
          </a:xfrm>
          <a:prstGeom prst="rect">
            <a:avLst/>
          </a:prstGeom>
        </p:spPr>
      </p:pic>
    </p:spTree>
    <p:extLst>
      <p:ext uri="{BB962C8B-B14F-4D97-AF65-F5344CB8AC3E}">
        <p14:creationId xmlns:p14="http://schemas.microsoft.com/office/powerpoint/2010/main" val="96300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142E4D-7399-F417-AACC-AF71B73751F4}"/>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3A – RISK EVALUATION</a:t>
            </a:r>
          </a:p>
        </p:txBody>
      </p:sp>
      <p:pic>
        <p:nvPicPr>
          <p:cNvPr id="3" name="Picture 2">
            <a:extLst>
              <a:ext uri="{FF2B5EF4-FFF2-40B4-BE49-F238E27FC236}">
                <a16:creationId xmlns:a16="http://schemas.microsoft.com/office/drawing/2014/main" id="{18281C4F-8ABB-AC41-E362-89E23E821424}"/>
              </a:ext>
            </a:extLst>
          </p:cNvPr>
          <p:cNvPicPr>
            <a:picLocks noChangeAspect="1"/>
          </p:cNvPicPr>
          <p:nvPr/>
        </p:nvPicPr>
        <p:blipFill rotWithShape="1">
          <a:blip r:embed="rId2">
            <a:extLst>
              <a:ext uri="{28A0092B-C50C-407E-A947-70E740481C1C}">
                <a14:useLocalDpi xmlns:a14="http://schemas.microsoft.com/office/drawing/2010/main" val="0"/>
              </a:ext>
            </a:extLst>
          </a:blip>
          <a:srcRect t="6949" b="7188"/>
          <a:stretch/>
        </p:blipFill>
        <p:spPr bwMode="auto">
          <a:xfrm>
            <a:off x="6012112" y="63616"/>
            <a:ext cx="5545612" cy="6730767"/>
          </a:xfrm>
          <a:prstGeom prst="rect">
            <a:avLst/>
          </a:prstGeom>
          <a:solidFill>
            <a:schemeClr val="tx1">
              <a:lumMod val="95000"/>
            </a:schemeClr>
          </a:solidFill>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DA25FBC-0BC8-A9DE-9A25-63D0761FD445}"/>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6" name="Picture 5">
            <a:extLst>
              <a:ext uri="{FF2B5EF4-FFF2-40B4-BE49-F238E27FC236}">
                <a16:creationId xmlns:a16="http://schemas.microsoft.com/office/drawing/2014/main" id="{0A98718F-5367-7B44-B9C8-28CEF24B9C9E}"/>
              </a:ext>
            </a:extLst>
          </p:cNvPr>
          <p:cNvPicPr>
            <a:picLocks noChangeAspect="1"/>
          </p:cNvPicPr>
          <p:nvPr/>
        </p:nvPicPr>
        <p:blipFill>
          <a:blip r:embed="rId4"/>
          <a:stretch>
            <a:fillRect/>
          </a:stretch>
        </p:blipFill>
        <p:spPr>
          <a:xfrm>
            <a:off x="634276" y="0"/>
            <a:ext cx="4437668" cy="6858000"/>
          </a:xfrm>
          <a:prstGeom prst="rect">
            <a:avLst/>
          </a:prstGeom>
          <a:solidFill>
            <a:schemeClr val="tx1">
              <a:lumMod val="95000"/>
            </a:schemeClr>
          </a:solidFill>
        </p:spPr>
      </p:pic>
      <p:cxnSp>
        <p:nvCxnSpPr>
          <p:cNvPr id="8" name="Straight Arrow Connector 7">
            <a:extLst>
              <a:ext uri="{FF2B5EF4-FFF2-40B4-BE49-F238E27FC236}">
                <a16:creationId xmlns:a16="http://schemas.microsoft.com/office/drawing/2014/main" id="{D2F73110-971B-1E65-6247-770785A34ED4}"/>
              </a:ext>
            </a:extLst>
          </p:cNvPr>
          <p:cNvCxnSpPr>
            <a:cxnSpLocks/>
          </p:cNvCxnSpPr>
          <p:nvPr/>
        </p:nvCxnSpPr>
        <p:spPr>
          <a:xfrm flipV="1">
            <a:off x="5071944" y="1455174"/>
            <a:ext cx="1476340" cy="13273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FDDFA33-4CD6-31DD-E210-EFDF766477F7}"/>
              </a:ext>
            </a:extLst>
          </p:cNvPr>
          <p:cNvCxnSpPr/>
          <p:nvPr/>
        </p:nvCxnSpPr>
        <p:spPr>
          <a:xfrm flipV="1">
            <a:off x="5071944" y="816429"/>
            <a:ext cx="1651510" cy="18579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1F9B54-0669-071B-8ED1-58F03BC33B58}"/>
              </a:ext>
            </a:extLst>
          </p:cNvPr>
          <p:cNvCxnSpPr/>
          <p:nvPr/>
        </p:nvCxnSpPr>
        <p:spPr>
          <a:xfrm flipV="1">
            <a:off x="5071944" y="1691148"/>
            <a:ext cx="1476340" cy="28808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933EBD-7138-FBB4-CDDF-ACDEFCF5528F}"/>
              </a:ext>
            </a:extLst>
          </p:cNvPr>
          <p:cNvCxnSpPr>
            <a:cxnSpLocks/>
          </p:cNvCxnSpPr>
          <p:nvPr/>
        </p:nvCxnSpPr>
        <p:spPr>
          <a:xfrm flipV="1">
            <a:off x="5071944" y="2118851"/>
            <a:ext cx="1476340" cy="26891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BA037F-3A28-5483-4619-473EC45E2C75}"/>
              </a:ext>
            </a:extLst>
          </p:cNvPr>
          <p:cNvCxnSpPr/>
          <p:nvPr/>
        </p:nvCxnSpPr>
        <p:spPr>
          <a:xfrm flipV="1">
            <a:off x="5068670" y="2737990"/>
            <a:ext cx="1479614" cy="24727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08CDD8-C20B-0B11-8C84-2B25D0B79ABA}"/>
              </a:ext>
            </a:extLst>
          </p:cNvPr>
          <p:cNvCxnSpPr/>
          <p:nvPr/>
        </p:nvCxnSpPr>
        <p:spPr>
          <a:xfrm flipV="1">
            <a:off x="5068670" y="3596178"/>
            <a:ext cx="1654784" cy="17286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70FC35-96EA-ED94-B42E-DA71E8E97702}"/>
              </a:ext>
            </a:extLst>
          </p:cNvPr>
          <p:cNvCxnSpPr/>
          <p:nvPr/>
        </p:nvCxnSpPr>
        <p:spPr>
          <a:xfrm flipV="1">
            <a:off x="5068670" y="4287610"/>
            <a:ext cx="1479614" cy="13462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B06FC22-6F4B-4DAB-D691-D418D3E063D9}"/>
              </a:ext>
            </a:extLst>
          </p:cNvPr>
          <p:cNvCxnSpPr>
            <a:cxnSpLocks/>
          </p:cNvCxnSpPr>
          <p:nvPr/>
        </p:nvCxnSpPr>
        <p:spPr>
          <a:xfrm>
            <a:off x="5071944" y="2179640"/>
            <a:ext cx="1476340" cy="26135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27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EA78E1-0B0D-78BE-F27B-5738296B7F35}"/>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8061DF-C1B3-DB58-45FD-14122A0E5693}"/>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3B – IMPACT EVALUATION</a:t>
            </a:r>
          </a:p>
        </p:txBody>
      </p:sp>
      <p:pic>
        <p:nvPicPr>
          <p:cNvPr id="3" name="Picture 2">
            <a:extLst>
              <a:ext uri="{FF2B5EF4-FFF2-40B4-BE49-F238E27FC236}">
                <a16:creationId xmlns:a16="http://schemas.microsoft.com/office/drawing/2014/main" id="{DAF0C903-3E4A-BF38-6531-C167E9254D0A}"/>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CE3876D2-F638-1A93-A00B-874EB44EEA8A}"/>
              </a:ext>
            </a:extLst>
          </p:cNvPr>
          <p:cNvPicPr>
            <a:picLocks noChangeAspect="1"/>
          </p:cNvPicPr>
          <p:nvPr/>
        </p:nvPicPr>
        <p:blipFill>
          <a:blip r:embed="rId3"/>
          <a:stretch>
            <a:fillRect/>
          </a:stretch>
        </p:blipFill>
        <p:spPr>
          <a:xfrm>
            <a:off x="90713" y="0"/>
            <a:ext cx="1029532" cy="1015620"/>
          </a:xfrm>
          <a:prstGeom prst="rect">
            <a:avLst/>
          </a:prstGeom>
        </p:spPr>
      </p:pic>
      <p:pic>
        <p:nvPicPr>
          <p:cNvPr id="9" name="Picture 8">
            <a:extLst>
              <a:ext uri="{FF2B5EF4-FFF2-40B4-BE49-F238E27FC236}">
                <a16:creationId xmlns:a16="http://schemas.microsoft.com/office/drawing/2014/main" id="{D3B6F292-F068-FA8C-4EC4-90A0EC40F4BD}"/>
              </a:ext>
            </a:extLst>
          </p:cNvPr>
          <p:cNvPicPr>
            <a:picLocks noChangeAspect="1"/>
          </p:cNvPicPr>
          <p:nvPr/>
        </p:nvPicPr>
        <p:blipFill rotWithShape="1">
          <a:blip r:embed="rId4"/>
          <a:srcRect l="35226" r="19624" b="7780"/>
          <a:stretch/>
        </p:blipFill>
        <p:spPr>
          <a:xfrm>
            <a:off x="5928853" y="53632"/>
            <a:ext cx="5240592" cy="6931098"/>
          </a:xfrm>
          <a:prstGeom prst="rect">
            <a:avLst/>
          </a:prstGeom>
        </p:spPr>
      </p:pic>
    </p:spTree>
    <p:extLst>
      <p:ext uri="{BB962C8B-B14F-4D97-AF65-F5344CB8AC3E}">
        <p14:creationId xmlns:p14="http://schemas.microsoft.com/office/powerpoint/2010/main" val="2583973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DBAE5D-A6E8-570B-5C39-9B4753295BF2}"/>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8061DF-C1B3-DB58-45FD-14122A0E5693}"/>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3B – IMPACT EVALUATION</a:t>
            </a:r>
          </a:p>
        </p:txBody>
      </p:sp>
      <p:pic>
        <p:nvPicPr>
          <p:cNvPr id="3" name="Picture 2">
            <a:extLst>
              <a:ext uri="{FF2B5EF4-FFF2-40B4-BE49-F238E27FC236}">
                <a16:creationId xmlns:a16="http://schemas.microsoft.com/office/drawing/2014/main" id="{DAF0C903-3E4A-BF38-6531-C167E9254D0A}"/>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9" name="Picture 8">
            <a:extLst>
              <a:ext uri="{FF2B5EF4-FFF2-40B4-BE49-F238E27FC236}">
                <a16:creationId xmlns:a16="http://schemas.microsoft.com/office/drawing/2014/main" id="{D3B6F292-F068-FA8C-4EC4-90A0EC40F4BD}"/>
              </a:ext>
            </a:extLst>
          </p:cNvPr>
          <p:cNvPicPr>
            <a:picLocks noChangeAspect="1"/>
          </p:cNvPicPr>
          <p:nvPr/>
        </p:nvPicPr>
        <p:blipFill rotWithShape="1">
          <a:blip r:embed="rId3"/>
          <a:srcRect l="35226" r="19624" b="7780"/>
          <a:stretch/>
        </p:blipFill>
        <p:spPr>
          <a:xfrm>
            <a:off x="5928853" y="53632"/>
            <a:ext cx="5240592" cy="6931098"/>
          </a:xfrm>
          <a:prstGeom prst="rect">
            <a:avLst/>
          </a:prstGeom>
        </p:spPr>
      </p:pic>
      <p:pic>
        <p:nvPicPr>
          <p:cNvPr id="5" name="Picture 4">
            <a:extLst>
              <a:ext uri="{FF2B5EF4-FFF2-40B4-BE49-F238E27FC236}">
                <a16:creationId xmlns:a16="http://schemas.microsoft.com/office/drawing/2014/main" id="{D417988C-3869-A194-7AE7-62EE63F7414D}"/>
              </a:ext>
            </a:extLst>
          </p:cNvPr>
          <p:cNvPicPr>
            <a:picLocks noChangeAspect="1"/>
          </p:cNvPicPr>
          <p:nvPr/>
        </p:nvPicPr>
        <p:blipFill>
          <a:blip r:embed="rId4"/>
          <a:stretch>
            <a:fillRect/>
          </a:stretch>
        </p:blipFill>
        <p:spPr>
          <a:xfrm>
            <a:off x="634276" y="0"/>
            <a:ext cx="4437668" cy="6858000"/>
          </a:xfrm>
          <a:prstGeom prst="rect">
            <a:avLst/>
          </a:prstGeom>
          <a:solidFill>
            <a:schemeClr val="tx1">
              <a:lumMod val="95000"/>
            </a:schemeClr>
          </a:solidFill>
        </p:spPr>
      </p:pic>
      <p:cxnSp>
        <p:nvCxnSpPr>
          <p:cNvPr id="7" name="Straight Arrow Connector 6">
            <a:extLst>
              <a:ext uri="{FF2B5EF4-FFF2-40B4-BE49-F238E27FC236}">
                <a16:creationId xmlns:a16="http://schemas.microsoft.com/office/drawing/2014/main" id="{E94F1236-2D0F-D6FB-6907-C4CDAF416F76}"/>
              </a:ext>
            </a:extLst>
          </p:cNvPr>
          <p:cNvCxnSpPr/>
          <p:nvPr/>
        </p:nvCxnSpPr>
        <p:spPr>
          <a:xfrm>
            <a:off x="5071944" y="1341120"/>
            <a:ext cx="136949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91D7AB-07D3-9B95-E3F8-46F03F297E96}"/>
              </a:ext>
            </a:extLst>
          </p:cNvPr>
          <p:cNvCxnSpPr/>
          <p:nvPr/>
        </p:nvCxnSpPr>
        <p:spPr>
          <a:xfrm>
            <a:off x="5071944" y="1799303"/>
            <a:ext cx="1240366" cy="295951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574FDB-D5DF-0821-0FB0-97AFF8C5B015}"/>
              </a:ext>
            </a:extLst>
          </p:cNvPr>
          <p:cNvCxnSpPr/>
          <p:nvPr/>
        </p:nvCxnSpPr>
        <p:spPr>
          <a:xfrm flipV="1">
            <a:off x="5071944" y="2418735"/>
            <a:ext cx="1369496" cy="10815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31DBFD-6060-DFA4-2FCA-740F80B64413}"/>
              </a:ext>
            </a:extLst>
          </p:cNvPr>
          <p:cNvCxnSpPr/>
          <p:nvPr/>
        </p:nvCxnSpPr>
        <p:spPr>
          <a:xfrm flipV="1">
            <a:off x="5071944" y="3765314"/>
            <a:ext cx="1240366" cy="33473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3E0DEC6-A437-2A16-CA4A-519205DE2908}"/>
              </a:ext>
            </a:extLst>
          </p:cNvPr>
          <p:cNvCxnSpPr/>
          <p:nvPr/>
        </p:nvCxnSpPr>
        <p:spPr>
          <a:xfrm flipV="1">
            <a:off x="5071944" y="3864077"/>
            <a:ext cx="1369496" cy="204511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ACF0522-EF54-CCBB-F1F7-969239CE3771}"/>
              </a:ext>
            </a:extLst>
          </p:cNvPr>
          <p:cNvCxnSpPr/>
          <p:nvPr/>
        </p:nvCxnSpPr>
        <p:spPr>
          <a:xfrm flipV="1">
            <a:off x="5071944" y="1474839"/>
            <a:ext cx="1369496" cy="359860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AACAB8-B9EA-18BC-1590-FC7BFF02B741}"/>
              </a:ext>
            </a:extLst>
          </p:cNvPr>
          <p:cNvCxnSpPr>
            <a:cxnSpLocks/>
          </p:cNvCxnSpPr>
          <p:nvPr/>
        </p:nvCxnSpPr>
        <p:spPr>
          <a:xfrm flipV="1">
            <a:off x="5071944" y="1474839"/>
            <a:ext cx="1369496" cy="41197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131072-B9A1-A7EF-AB4C-513C9CF0C15F}"/>
              </a:ext>
            </a:extLst>
          </p:cNvPr>
          <p:cNvCxnSpPr/>
          <p:nvPr/>
        </p:nvCxnSpPr>
        <p:spPr>
          <a:xfrm flipV="1">
            <a:off x="5071944" y="3991897"/>
            <a:ext cx="1369496" cy="226141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377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0C903-3E4A-BF38-6531-C167E9254D0A}"/>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9" name="Picture 8">
            <a:extLst>
              <a:ext uri="{FF2B5EF4-FFF2-40B4-BE49-F238E27FC236}">
                <a16:creationId xmlns:a16="http://schemas.microsoft.com/office/drawing/2014/main" id="{D3B6F292-F068-FA8C-4EC4-90A0EC40F4BD}"/>
              </a:ext>
            </a:extLst>
          </p:cNvPr>
          <p:cNvPicPr>
            <a:picLocks noChangeAspect="1"/>
          </p:cNvPicPr>
          <p:nvPr/>
        </p:nvPicPr>
        <p:blipFill rotWithShape="1">
          <a:blip r:embed="rId3"/>
          <a:srcRect l="35311" t="51805" r="19539" b="7780"/>
          <a:stretch/>
        </p:blipFill>
        <p:spPr>
          <a:xfrm>
            <a:off x="6603519" y="972721"/>
            <a:ext cx="5240592" cy="3037523"/>
          </a:xfrm>
          <a:prstGeom prst="rect">
            <a:avLst/>
          </a:prstGeom>
          <a:solidFill>
            <a:schemeClr val="tx1"/>
          </a:solidFill>
        </p:spPr>
      </p:pic>
      <p:pic>
        <p:nvPicPr>
          <p:cNvPr id="7" name="Picture 6">
            <a:extLst>
              <a:ext uri="{FF2B5EF4-FFF2-40B4-BE49-F238E27FC236}">
                <a16:creationId xmlns:a16="http://schemas.microsoft.com/office/drawing/2014/main" id="{832A66C7-6925-84CF-92D2-E8BCAAB3B4C5}"/>
              </a:ext>
            </a:extLst>
          </p:cNvPr>
          <p:cNvPicPr>
            <a:picLocks noChangeAspect="1"/>
          </p:cNvPicPr>
          <p:nvPr/>
        </p:nvPicPr>
        <p:blipFill rotWithShape="1">
          <a:blip r:embed="rId4"/>
          <a:srcRect t="17808"/>
          <a:stretch/>
        </p:blipFill>
        <p:spPr bwMode="auto">
          <a:xfrm>
            <a:off x="494519" y="3343095"/>
            <a:ext cx="5620216" cy="133637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9CB69E6-F17A-45A4-71CB-7E516990C9AE}"/>
              </a:ext>
            </a:extLst>
          </p:cNvPr>
          <p:cNvPicPr>
            <a:picLocks noChangeAspect="1"/>
          </p:cNvPicPr>
          <p:nvPr/>
        </p:nvPicPr>
        <p:blipFill rotWithShape="1">
          <a:blip r:embed="rId5"/>
          <a:srcRect l="2397" r="2397"/>
          <a:stretch/>
        </p:blipFill>
        <p:spPr>
          <a:xfrm>
            <a:off x="494519" y="4679474"/>
            <a:ext cx="5620216" cy="882566"/>
          </a:xfrm>
          <a:prstGeom prst="rect">
            <a:avLst/>
          </a:prstGeom>
        </p:spPr>
      </p:pic>
      <p:pic>
        <p:nvPicPr>
          <p:cNvPr id="12" name="Picture 11">
            <a:extLst>
              <a:ext uri="{FF2B5EF4-FFF2-40B4-BE49-F238E27FC236}">
                <a16:creationId xmlns:a16="http://schemas.microsoft.com/office/drawing/2014/main" id="{A9CE9151-6028-F1ED-349A-45CC2EF8FF36}"/>
              </a:ext>
            </a:extLst>
          </p:cNvPr>
          <p:cNvPicPr>
            <a:picLocks noChangeAspect="1"/>
          </p:cNvPicPr>
          <p:nvPr/>
        </p:nvPicPr>
        <p:blipFill rotWithShape="1">
          <a:blip r:embed="rId6"/>
          <a:srcRect b="71141"/>
          <a:stretch/>
        </p:blipFill>
        <p:spPr>
          <a:xfrm>
            <a:off x="224719" y="824873"/>
            <a:ext cx="6159817" cy="1233355"/>
          </a:xfrm>
          <a:prstGeom prst="rect">
            <a:avLst/>
          </a:prstGeom>
        </p:spPr>
      </p:pic>
      <p:pic>
        <p:nvPicPr>
          <p:cNvPr id="14" name="Picture 13">
            <a:extLst>
              <a:ext uri="{FF2B5EF4-FFF2-40B4-BE49-F238E27FC236}">
                <a16:creationId xmlns:a16="http://schemas.microsoft.com/office/drawing/2014/main" id="{45638981-019F-14BD-EC89-B51F9C00BAE8}"/>
              </a:ext>
            </a:extLst>
          </p:cNvPr>
          <p:cNvPicPr>
            <a:picLocks noChangeAspect="1"/>
          </p:cNvPicPr>
          <p:nvPr/>
        </p:nvPicPr>
        <p:blipFill rotWithShape="1">
          <a:blip r:embed="rId6"/>
          <a:srcRect t="71141" r="1036"/>
          <a:stretch/>
        </p:blipFill>
        <p:spPr>
          <a:xfrm>
            <a:off x="224719" y="1985342"/>
            <a:ext cx="6159816" cy="1233355"/>
          </a:xfrm>
          <a:prstGeom prst="rect">
            <a:avLst/>
          </a:prstGeom>
        </p:spPr>
      </p:pic>
      <p:sp>
        <p:nvSpPr>
          <p:cNvPr id="20" name="TextBox 19">
            <a:extLst>
              <a:ext uri="{FF2B5EF4-FFF2-40B4-BE49-F238E27FC236}">
                <a16:creationId xmlns:a16="http://schemas.microsoft.com/office/drawing/2014/main" id="{4E31E36D-426C-ADB8-B58D-55CD49EA6F0C}"/>
              </a:ext>
            </a:extLst>
          </p:cNvPr>
          <p:cNvSpPr txBox="1"/>
          <p:nvPr/>
        </p:nvSpPr>
        <p:spPr>
          <a:xfrm>
            <a:off x="494519" y="220436"/>
            <a:ext cx="6096000" cy="523220"/>
          </a:xfrm>
          <a:prstGeom prst="rect">
            <a:avLst/>
          </a:prstGeom>
          <a:noFill/>
        </p:spPr>
        <p:txBody>
          <a:bodyPr wrap="square">
            <a:spAutoFit/>
          </a:bodyPr>
          <a:lstStyle/>
          <a:p>
            <a:r>
              <a:rPr lang="en-US" sz="2800" cap="all" spc="200" dirty="0">
                <a:solidFill>
                  <a:srgbClr val="FFFFFF"/>
                </a:solidFill>
                <a:latin typeface="+mj-lt"/>
                <a:ea typeface="+mj-ea"/>
                <a:cs typeface="+mj-cs"/>
              </a:rPr>
              <a:t>IMPACT EVALUATION –ROLE in Ecosystems</a:t>
            </a:r>
            <a:endParaRPr lang="en-GB" sz="2800" dirty="0"/>
          </a:p>
        </p:txBody>
      </p:sp>
      <p:sp>
        <p:nvSpPr>
          <p:cNvPr id="22" name="Rectangle 21">
            <a:extLst>
              <a:ext uri="{FF2B5EF4-FFF2-40B4-BE49-F238E27FC236}">
                <a16:creationId xmlns:a16="http://schemas.microsoft.com/office/drawing/2014/main" id="{C0320D7D-85C8-FA38-FC9B-F0E0AA424889}"/>
              </a:ext>
            </a:extLst>
          </p:cNvPr>
          <p:cNvSpPr/>
          <p:nvPr/>
        </p:nvSpPr>
        <p:spPr>
          <a:xfrm>
            <a:off x="224718" y="2279636"/>
            <a:ext cx="6159817" cy="4236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9978FF5-C840-17D1-0D13-B320754574EA}"/>
              </a:ext>
            </a:extLst>
          </p:cNvPr>
          <p:cNvSpPr txBox="1"/>
          <p:nvPr/>
        </p:nvSpPr>
        <p:spPr>
          <a:xfrm>
            <a:off x="6017342" y="4129689"/>
            <a:ext cx="6096000" cy="2551019"/>
          </a:xfrm>
          <a:prstGeom prst="rect">
            <a:avLst/>
          </a:prstGeom>
          <a:noFill/>
        </p:spPr>
        <p:txBody>
          <a:bodyPr wrap="square" rtlCol="0">
            <a:spAutoFit/>
          </a:bodyPr>
          <a:lstStyle/>
          <a:p>
            <a:pPr marL="512445" indent="-285750">
              <a:lnSpc>
                <a:spcPct val="107000"/>
              </a:lnSpc>
              <a:spcAft>
                <a:spcPts val="800"/>
              </a:spcAft>
              <a:buFont typeface="Arial" panose="020B0604020202020204" pitchFamily="34" charset="0"/>
              <a:buChar char="•"/>
            </a:pPr>
            <a:r>
              <a:rPr lang="en-GB" dirty="0"/>
              <a:t>assume if there is a viable population (of the species distributed over as much of its range as possible and it is being sustainably harvested, this is a good enough proxy to accept that the species is maintaining its roles in the ecosystem(s).</a:t>
            </a:r>
          </a:p>
          <a:p>
            <a:pPr marL="512445" indent="-285750">
              <a:lnSpc>
                <a:spcPct val="107000"/>
              </a:lnSpc>
              <a:spcAft>
                <a:spcPts val="800"/>
              </a:spcAft>
              <a:buFont typeface="Arial" panose="020B0604020202020204" pitchFamily="34" charset="0"/>
              <a:buChar char="•"/>
            </a:pPr>
            <a:r>
              <a:rPr lang="en-GB" dirty="0"/>
              <a:t>in higher risk situations (as evaluated as part of the NDF process) further consideration/more rigorous assessment could be made.</a:t>
            </a:r>
          </a:p>
        </p:txBody>
      </p:sp>
      <p:pic>
        <p:nvPicPr>
          <p:cNvPr id="6" name="Picture 5">
            <a:extLst>
              <a:ext uri="{FF2B5EF4-FFF2-40B4-BE49-F238E27FC236}">
                <a16:creationId xmlns:a16="http://schemas.microsoft.com/office/drawing/2014/main" id="{2450CC3A-9610-9450-B666-A1D301AA8931}"/>
              </a:ext>
            </a:extLst>
          </p:cNvPr>
          <p:cNvPicPr>
            <a:picLocks noChangeAspect="1"/>
          </p:cNvPicPr>
          <p:nvPr/>
        </p:nvPicPr>
        <p:blipFill rotWithShape="1">
          <a:blip r:embed="rId7"/>
          <a:srcRect l="2896" r="2399" b="-4530"/>
          <a:stretch/>
        </p:blipFill>
        <p:spPr>
          <a:xfrm>
            <a:off x="494519" y="5335094"/>
            <a:ext cx="5620216" cy="453891"/>
          </a:xfrm>
          <a:prstGeom prst="rect">
            <a:avLst/>
          </a:prstGeom>
        </p:spPr>
      </p:pic>
    </p:spTree>
    <p:extLst>
      <p:ext uri="{BB962C8B-B14F-4D97-AF65-F5344CB8AC3E}">
        <p14:creationId xmlns:p14="http://schemas.microsoft.com/office/powerpoint/2010/main" val="425211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EE9262-8A70-E18F-BA1A-89929A96B4C3}"/>
              </a:ext>
            </a:extLst>
          </p:cNvPr>
          <p:cNvSpPr/>
          <p:nvPr/>
        </p:nvSpPr>
        <p:spPr>
          <a:xfrm>
            <a:off x="5512904" y="0"/>
            <a:ext cx="667909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B93C49-F7F8-F7AF-2273-996A77C0224B}"/>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cap="all" spc="200" dirty="0">
                <a:solidFill>
                  <a:srgbClr val="FFFFFF"/>
                </a:solidFill>
                <a:latin typeface="+mj-lt"/>
                <a:ea typeface="+mj-ea"/>
                <a:cs typeface="+mj-cs"/>
              </a:rPr>
              <a:t>STEP 4+5 – MANAGEMENT ADVICE AND FINAL DECISION</a:t>
            </a:r>
          </a:p>
        </p:txBody>
      </p:sp>
      <p:pic>
        <p:nvPicPr>
          <p:cNvPr id="5" name="Picture 4">
            <a:extLst>
              <a:ext uri="{FF2B5EF4-FFF2-40B4-BE49-F238E27FC236}">
                <a16:creationId xmlns:a16="http://schemas.microsoft.com/office/drawing/2014/main" id="{289732A7-C5F8-FA95-6787-FFC3CCE5B20A}"/>
              </a:ext>
            </a:extLst>
          </p:cNvPr>
          <p:cNvPicPr>
            <a:picLocks noChangeAspect="1"/>
          </p:cNvPicPr>
          <p:nvPr/>
        </p:nvPicPr>
        <p:blipFill rotWithShape="1">
          <a:blip r:embed="rId2"/>
          <a:srcRect l="30066" r="17871"/>
          <a:stretch/>
        </p:blipFill>
        <p:spPr>
          <a:xfrm>
            <a:off x="5980844" y="284695"/>
            <a:ext cx="5576880" cy="3480619"/>
          </a:xfrm>
          <a:prstGeom prst="rect">
            <a:avLst/>
          </a:prstGeom>
        </p:spPr>
      </p:pic>
      <p:pic>
        <p:nvPicPr>
          <p:cNvPr id="3" name="Picture 2">
            <a:extLst>
              <a:ext uri="{FF2B5EF4-FFF2-40B4-BE49-F238E27FC236}">
                <a16:creationId xmlns:a16="http://schemas.microsoft.com/office/drawing/2014/main" id="{3F987E38-CA6D-C08B-43E2-F7394E230E63}"/>
              </a:ext>
            </a:extLst>
          </p:cNvPr>
          <p:cNvPicPr>
            <a:picLocks noChangeAspect="1"/>
          </p:cNvPicPr>
          <p:nvPr/>
        </p:nvPicPr>
        <p:blipFill>
          <a:blip r:embed="rId3"/>
          <a:stretch>
            <a:fillRect/>
          </a:stretch>
        </p:blipFill>
        <p:spPr>
          <a:xfrm>
            <a:off x="10801558" y="220436"/>
            <a:ext cx="1042553" cy="595993"/>
          </a:xfrm>
          <a:prstGeom prst="rect">
            <a:avLst/>
          </a:prstGeom>
        </p:spPr>
      </p:pic>
      <p:pic>
        <p:nvPicPr>
          <p:cNvPr id="4" name="Picture 3">
            <a:extLst>
              <a:ext uri="{FF2B5EF4-FFF2-40B4-BE49-F238E27FC236}">
                <a16:creationId xmlns:a16="http://schemas.microsoft.com/office/drawing/2014/main" id="{699A5FA0-43A3-44D7-9BD2-6E68D60B8EAA}"/>
              </a:ext>
            </a:extLst>
          </p:cNvPr>
          <p:cNvPicPr>
            <a:picLocks noChangeAspect="1"/>
          </p:cNvPicPr>
          <p:nvPr/>
        </p:nvPicPr>
        <p:blipFill>
          <a:blip r:embed="rId4"/>
          <a:stretch>
            <a:fillRect/>
          </a:stretch>
        </p:blipFill>
        <p:spPr>
          <a:xfrm>
            <a:off x="90713" y="0"/>
            <a:ext cx="1029532" cy="1015620"/>
          </a:xfrm>
          <a:prstGeom prst="rect">
            <a:avLst/>
          </a:prstGeom>
        </p:spPr>
      </p:pic>
      <p:sp>
        <p:nvSpPr>
          <p:cNvPr id="7" name="TextBox 6">
            <a:extLst>
              <a:ext uri="{FF2B5EF4-FFF2-40B4-BE49-F238E27FC236}">
                <a16:creationId xmlns:a16="http://schemas.microsoft.com/office/drawing/2014/main" id="{EAECCF2B-0298-25C9-63C9-94F7FBB1E76C}"/>
              </a:ext>
            </a:extLst>
          </p:cNvPr>
          <p:cNvSpPr txBox="1"/>
          <p:nvPr/>
        </p:nvSpPr>
        <p:spPr>
          <a:xfrm>
            <a:off x="5696607" y="3279863"/>
            <a:ext cx="6311690" cy="3416320"/>
          </a:xfrm>
          <a:prstGeom prst="rect">
            <a:avLst/>
          </a:prstGeom>
          <a:noFill/>
        </p:spPr>
        <p:txBody>
          <a:bodyPr wrap="square">
            <a:spAutoFit/>
          </a:bodyPr>
          <a:lstStyle/>
          <a:p>
            <a:pPr algn="l"/>
            <a:endParaRPr lang="en-GB" b="0" i="0" dirty="0">
              <a:solidFill>
                <a:srgbClr val="000000"/>
              </a:solidFill>
              <a:effectLst/>
              <a:latin typeface="Tw Cen MT" panose="020B0602020104020603" pitchFamily="34" charset="77"/>
            </a:endParaRPr>
          </a:p>
          <a:p>
            <a:pPr algn="l"/>
            <a:r>
              <a:rPr lang="en-GB" b="0" i="0" dirty="0">
                <a:solidFill>
                  <a:srgbClr val="000000"/>
                </a:solidFill>
                <a:effectLst/>
                <a:latin typeface="Tw Cen MT" panose="020B0602020104020603" pitchFamily="34" charset="77"/>
              </a:rPr>
              <a:t>Ø Positive; meaning that export will be non-detrimental and the Scientific Authority advises the Management Authority as such;</a:t>
            </a:r>
          </a:p>
          <a:p>
            <a:pPr algn="l"/>
            <a:r>
              <a:rPr lang="en-GB" b="0" i="0" dirty="0">
                <a:solidFill>
                  <a:srgbClr val="000000"/>
                </a:solidFill>
                <a:effectLst/>
                <a:latin typeface="Tw Cen MT" panose="020B0602020104020603" pitchFamily="34" charset="77"/>
              </a:rPr>
              <a:t>Ø Negative; meaning exports may be detrimental, or more information is required, and thus should not be approved; or</a:t>
            </a:r>
          </a:p>
          <a:p>
            <a:pPr algn="l"/>
            <a:endParaRPr lang="en-GB" b="0" i="0" dirty="0">
              <a:solidFill>
                <a:srgbClr val="000000"/>
              </a:solidFill>
              <a:effectLst/>
              <a:latin typeface="Tw Cen MT" panose="020B0602020104020603" pitchFamily="34" charset="77"/>
            </a:endParaRPr>
          </a:p>
          <a:p>
            <a:pPr algn="l"/>
            <a:r>
              <a:rPr lang="en-GB" dirty="0">
                <a:solidFill>
                  <a:srgbClr val="000000"/>
                </a:solidFill>
                <a:latin typeface="Tw Cen MT" panose="020B0602020104020603" pitchFamily="34" charset="77"/>
              </a:rPr>
              <a:t>Conditions or Remedial Actions</a:t>
            </a:r>
            <a:r>
              <a:rPr lang="en-GB" b="0" i="0" dirty="0">
                <a:solidFill>
                  <a:srgbClr val="000000"/>
                </a:solidFill>
                <a:effectLst/>
                <a:latin typeface="Tw Cen MT" panose="020B0602020104020603" pitchFamily="34" charset="77"/>
              </a:rPr>
              <a:t> </a:t>
            </a:r>
          </a:p>
          <a:p>
            <a:pPr marL="285750" indent="-285750" algn="l">
              <a:buFont typeface="Arial" panose="020B0604020202020204" pitchFamily="34" charset="0"/>
              <a:buChar char="•"/>
            </a:pPr>
            <a:r>
              <a:rPr lang="en-GB" b="0" i="0" dirty="0">
                <a:solidFill>
                  <a:srgbClr val="000000"/>
                </a:solidFill>
                <a:effectLst/>
                <a:latin typeface="Tw Cen MT" panose="020B0602020104020603" pitchFamily="34" charset="77"/>
              </a:rPr>
              <a:t>meaning a positive NDF is made subject to certain conditions being in place, which are intended to mitigate defined risks and ensure sustainability of harvests, or</a:t>
            </a:r>
          </a:p>
          <a:p>
            <a:pPr marL="285750" indent="-285750" algn="l">
              <a:buFont typeface="Arial" panose="020B0604020202020204" pitchFamily="34" charset="0"/>
              <a:buChar char="•"/>
            </a:pPr>
            <a:r>
              <a:rPr lang="en-GB" dirty="0">
                <a:solidFill>
                  <a:srgbClr val="000000"/>
                </a:solidFill>
                <a:latin typeface="Tw Cen MT" panose="020B0602020104020603" pitchFamily="34" charset="77"/>
              </a:rPr>
              <a:t>changes that would be necessary before a positive NDF is given. </a:t>
            </a:r>
            <a:endParaRPr lang="en-GB" b="0" i="0" dirty="0">
              <a:solidFill>
                <a:srgbClr val="000000"/>
              </a:solidFill>
              <a:effectLst/>
              <a:latin typeface="Tw Cen MT" panose="020B0602020104020603" pitchFamily="34" charset="77"/>
            </a:endParaRPr>
          </a:p>
        </p:txBody>
      </p:sp>
    </p:spTree>
    <p:extLst>
      <p:ext uri="{BB962C8B-B14F-4D97-AF65-F5344CB8AC3E}">
        <p14:creationId xmlns:p14="http://schemas.microsoft.com/office/powerpoint/2010/main" val="88491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771AF-EF4F-BC90-E264-2E1FA8E87D17}"/>
              </a:ext>
            </a:extLst>
          </p:cNvPr>
          <p:cNvSpPr txBox="1"/>
          <p:nvPr/>
        </p:nvSpPr>
        <p:spPr>
          <a:xfrm>
            <a:off x="1324396" y="333288"/>
            <a:ext cx="9828018" cy="861774"/>
          </a:xfrm>
          <a:prstGeom prst="rect">
            <a:avLst/>
          </a:prstGeom>
          <a:noFill/>
        </p:spPr>
        <p:txBody>
          <a:bodyPr wrap="square" rtlCol="0">
            <a:spAutoFit/>
          </a:bodyPr>
          <a:lstStyle/>
          <a:p>
            <a:r>
              <a:rPr lang="en-US" sz="5000" dirty="0">
                <a:latin typeface="+mj-lt"/>
              </a:rPr>
              <a:t>SUMMARY OF ONLINE WORKSTREAMS </a:t>
            </a:r>
          </a:p>
        </p:txBody>
      </p:sp>
      <p:sp>
        <p:nvSpPr>
          <p:cNvPr id="3" name="TextBox 2">
            <a:extLst>
              <a:ext uri="{FF2B5EF4-FFF2-40B4-BE49-F238E27FC236}">
                <a16:creationId xmlns:a16="http://schemas.microsoft.com/office/drawing/2014/main" id="{3F12B26F-6A6D-9499-2D05-FE00FE86CBAC}"/>
              </a:ext>
            </a:extLst>
          </p:cNvPr>
          <p:cNvSpPr txBox="1"/>
          <p:nvPr/>
        </p:nvSpPr>
        <p:spPr>
          <a:xfrm>
            <a:off x="1095333" y="2090172"/>
            <a:ext cx="9681523" cy="4062651"/>
          </a:xfrm>
          <a:prstGeom prst="rect">
            <a:avLst/>
          </a:prstGeom>
          <a:noFill/>
        </p:spPr>
        <p:txBody>
          <a:bodyPr wrap="square" rtlCol="0">
            <a:spAutoFit/>
          </a:bodyPr>
          <a:lstStyle/>
          <a:p>
            <a:r>
              <a:rPr lang="en-US" sz="2400" b="1" dirty="0"/>
              <a:t>KEY FACTS</a:t>
            </a:r>
          </a:p>
          <a:p>
            <a:endParaRPr lang="en-US" dirty="0"/>
          </a:p>
          <a:p>
            <a:pPr marL="285750" indent="-285750">
              <a:buFont typeface="Arial" panose="020B0604020202020204" pitchFamily="34" charset="0"/>
              <a:buChar char="•"/>
            </a:pPr>
            <a:r>
              <a:rPr lang="en-US" dirty="0"/>
              <a:t>At least two online meetings per workstream (some groups held &gt; 5 meetings in varying capacities)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Workstream’s focused on what they considered to be (a) the largest gaps in NDF guidance, and (b) information most important for simplification and explanation.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diversity in materials produced by each workstream reflects the diversity of organisms dealt with by CITES, as well as the diversity of ways to undertake NDFs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IUCN and the CITES Secretariat edited the submitted guidance documents </a:t>
            </a:r>
          </a:p>
          <a:p>
            <a:pPr marL="285750" indent="-285750">
              <a:buFont typeface="Arial" panose="020B0604020202020204" pitchFamily="34" charset="0"/>
              <a:buChar char="•"/>
            </a:pPr>
            <a:endParaRPr lang="en-US" dirty="0"/>
          </a:p>
          <a:p>
            <a:endParaRPr lang="en-US" dirty="0"/>
          </a:p>
          <a:p>
            <a:endParaRPr lang="en-US" dirty="0"/>
          </a:p>
        </p:txBody>
      </p:sp>
      <p:pic>
        <p:nvPicPr>
          <p:cNvPr id="4" name="Picture 3">
            <a:extLst>
              <a:ext uri="{FF2B5EF4-FFF2-40B4-BE49-F238E27FC236}">
                <a16:creationId xmlns:a16="http://schemas.microsoft.com/office/drawing/2014/main" id="{8FEC43CA-DBBB-D1C0-6FC9-EA8F0740CAAD}"/>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98D6E636-63F0-C7EA-2C4C-87109B046563}"/>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122206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1CF80-3073-5B09-298A-0AB2A20E01D5}"/>
              </a:ext>
            </a:extLst>
          </p:cNvPr>
          <p:cNvSpPr txBox="1"/>
          <p:nvPr/>
        </p:nvSpPr>
        <p:spPr>
          <a:xfrm>
            <a:off x="1643742" y="220436"/>
            <a:ext cx="9942318" cy="861774"/>
          </a:xfrm>
          <a:prstGeom prst="rect">
            <a:avLst/>
          </a:prstGeom>
          <a:noFill/>
        </p:spPr>
        <p:txBody>
          <a:bodyPr wrap="square" rtlCol="0">
            <a:spAutoFit/>
          </a:bodyPr>
          <a:lstStyle/>
          <a:p>
            <a:r>
              <a:rPr lang="en-US" sz="5000" dirty="0">
                <a:latin typeface="+mj-lt"/>
              </a:rPr>
              <a:t>MODULE  2 – OTHER GENERAL GUIDANCE</a:t>
            </a:r>
          </a:p>
        </p:txBody>
      </p:sp>
      <p:sp>
        <p:nvSpPr>
          <p:cNvPr id="4" name="TextBox 3">
            <a:extLst>
              <a:ext uri="{FF2B5EF4-FFF2-40B4-BE49-F238E27FC236}">
                <a16:creationId xmlns:a16="http://schemas.microsoft.com/office/drawing/2014/main" id="{625DD2A5-C5A5-F36D-F3E4-56E36503549E}"/>
              </a:ext>
            </a:extLst>
          </p:cNvPr>
          <p:cNvSpPr txBox="1"/>
          <p:nvPr/>
        </p:nvSpPr>
        <p:spPr>
          <a:xfrm>
            <a:off x="865414" y="1555046"/>
            <a:ext cx="10720646" cy="4247317"/>
          </a:xfrm>
          <a:prstGeom prst="rect">
            <a:avLst/>
          </a:prstGeom>
          <a:noFill/>
        </p:spPr>
        <p:txBody>
          <a:bodyPr wrap="square">
            <a:spAutoFit/>
          </a:bodyPr>
          <a:lstStyle/>
          <a:p>
            <a:pPr algn="just"/>
            <a:r>
              <a:rPr lang="en-AU" b="1" dirty="0">
                <a:latin typeface="Tw Cen MT" panose="020B0602020104020603" pitchFamily="34" charset="77"/>
              </a:rPr>
              <a:t>Geographic focus  of assessment </a:t>
            </a:r>
            <a:endParaRPr lang="en-AU" dirty="0">
              <a:latin typeface="Tw Cen MT" panose="020B0602020104020603" pitchFamily="34" charset="77"/>
            </a:endParaRPr>
          </a:p>
          <a:p>
            <a:pPr marL="285750" indent="-285750" algn="just">
              <a:buFont typeface="Arial" panose="020B0604020202020204" pitchFamily="34" charset="0"/>
              <a:buChar char="•"/>
            </a:pPr>
            <a:r>
              <a:rPr lang="en-AU" dirty="0">
                <a:latin typeface="Tw Cen MT" panose="020B0602020104020603" pitchFamily="34" charset="77"/>
              </a:rPr>
              <a:t>primarily on the harvest site but considered in relation to species and its harvest nationally and internationally.</a:t>
            </a:r>
          </a:p>
          <a:p>
            <a:pPr marL="285750" indent="-285750" algn="just">
              <a:buFont typeface="Arial" panose="020B0604020202020204" pitchFamily="34" charset="0"/>
              <a:buChar char="•"/>
            </a:pPr>
            <a:r>
              <a:rPr lang="en-GB" dirty="0">
                <a:latin typeface="Tw Cen MT" panose="020B0602020104020603" pitchFamily="34" charset="77"/>
              </a:rPr>
              <a:t>some SAs make whole country NDFs often resulting in National Annual Quotas. </a:t>
            </a:r>
          </a:p>
          <a:p>
            <a:pPr marL="285750" indent="-285750" algn="just">
              <a:buFont typeface="Arial" panose="020B0604020202020204" pitchFamily="34" charset="0"/>
              <a:buChar char="•"/>
            </a:pPr>
            <a:r>
              <a:rPr lang="en-AU" dirty="0">
                <a:latin typeface="Tw Cen MT" panose="020B0602020104020603" pitchFamily="34" charset="77"/>
              </a:rPr>
              <a:t> </a:t>
            </a:r>
            <a:r>
              <a:rPr lang="en-GB" dirty="0">
                <a:latin typeface="Tw Cen MT" panose="020B0602020104020603" pitchFamily="34" charset="77"/>
              </a:rPr>
              <a:t>NDFs for harvest of migratory species should ensure that harvest from the area in question does not impact negatively on other parts of the species’ range, including in other jurisdictions. </a:t>
            </a:r>
            <a:endParaRPr lang="en-GB" b="0" i="0" dirty="0">
              <a:effectLst/>
              <a:latin typeface="Tw Cen MT" panose="020B0602020104020603" pitchFamily="34" charset="77"/>
            </a:endParaRPr>
          </a:p>
          <a:p>
            <a:pPr algn="just"/>
            <a:endParaRPr lang="en-AU" b="0" i="0" dirty="0">
              <a:effectLst/>
              <a:latin typeface="Tw Cen MT" panose="020B0602020104020603" pitchFamily="34" charset="77"/>
            </a:endParaRPr>
          </a:p>
          <a:p>
            <a:pPr algn="just"/>
            <a:r>
              <a:rPr lang="en-AU" b="1" dirty="0">
                <a:latin typeface="Tw Cen MT" panose="020B0602020104020603" pitchFamily="34" charset="77"/>
              </a:rPr>
              <a:t>Frequency </a:t>
            </a:r>
          </a:p>
          <a:p>
            <a:pPr marL="285750" indent="-285750" algn="just">
              <a:buFont typeface="Arial" panose="020B0604020202020204" pitchFamily="34" charset="0"/>
              <a:buChar char="•"/>
            </a:pPr>
            <a:r>
              <a:rPr lang="en-AU" b="1" dirty="0">
                <a:latin typeface="Tw Cen MT" panose="020B0602020104020603" pitchFamily="34" charset="77"/>
              </a:rPr>
              <a:t>C</a:t>
            </a:r>
            <a:r>
              <a:rPr lang="en-AU" dirty="0">
                <a:latin typeface="Tw Cen MT" panose="020B0602020104020603" pitchFamily="34" charset="77"/>
              </a:rPr>
              <a:t>ase by case basis when permits are submitted, or on annual or even less frequent basis (</a:t>
            </a:r>
            <a:r>
              <a:rPr lang="en-GB" i="0" dirty="0">
                <a:effectLst/>
                <a:latin typeface="Tw Cen MT" panose="020B0602020104020603" pitchFamily="34" charset="77"/>
              </a:rPr>
              <a:t>but exports should be tracked  </a:t>
            </a:r>
            <a:r>
              <a:rPr lang="en-GB" b="0" i="0" dirty="0">
                <a:effectLst/>
                <a:latin typeface="Tw Cen MT" panose="020B0602020104020603" pitchFamily="34" charset="77"/>
              </a:rPr>
              <a:t>to ensure that harvest is not being exceeded). </a:t>
            </a:r>
          </a:p>
          <a:p>
            <a:pPr marL="285750" indent="-285750" algn="just">
              <a:buFont typeface="Arial" panose="020B0604020202020204" pitchFamily="34" charset="0"/>
              <a:buChar char="•"/>
            </a:pPr>
            <a:r>
              <a:rPr lang="en-GB" b="0" i="0" dirty="0">
                <a:effectLst/>
                <a:latin typeface="Tw Cen MT" panose="020B0602020104020603" pitchFamily="34" charset="77"/>
              </a:rPr>
              <a:t>For AP or CB one off NDF of the acquisition of the founder stock for a facility is necessary, unless further wild harvest augments the breeding stock, in which case NDFs for the stock introduced from the wild will be necessary. </a:t>
            </a:r>
            <a:r>
              <a:rPr lang="en-GB" dirty="0">
                <a:latin typeface="Tw Cen MT" panose="020B0602020104020603" pitchFamily="34" charset="77"/>
              </a:rPr>
              <a:t>M</a:t>
            </a:r>
            <a:r>
              <a:rPr lang="en-GB" b="0" i="0" dirty="0">
                <a:effectLst/>
                <a:latin typeface="Tw Cen MT" panose="020B0602020104020603" pitchFamily="34" charset="77"/>
              </a:rPr>
              <a:t>onitoring needed to ensure no laundering. </a:t>
            </a:r>
            <a:endParaRPr lang="en-AU" b="1" dirty="0">
              <a:latin typeface="Tw Cen MT" panose="020B0602020104020603" pitchFamily="34" charset="77"/>
            </a:endParaRPr>
          </a:p>
          <a:p>
            <a:pPr algn="just"/>
            <a:endParaRPr lang="en-AU" dirty="0">
              <a:latin typeface="Tw Cen MT" panose="020B0602020104020603" pitchFamily="34" charset="77"/>
            </a:endParaRPr>
          </a:p>
          <a:p>
            <a:pPr algn="just"/>
            <a:r>
              <a:rPr lang="en-AU" b="1" dirty="0">
                <a:latin typeface="Tw Cen MT" panose="020B0602020104020603" pitchFamily="34" charset="77"/>
              </a:rPr>
              <a:t>Relationship with export quotas </a:t>
            </a:r>
            <a:endParaRPr lang="en-AU" dirty="0">
              <a:latin typeface="Tw Cen MT" panose="020B0602020104020603" pitchFamily="34" charset="77"/>
            </a:endParaRPr>
          </a:p>
          <a:p>
            <a:pPr marL="285750" indent="-285750" algn="just">
              <a:buFont typeface="Arial" panose="020B0604020202020204" pitchFamily="34" charset="0"/>
              <a:buChar char="•"/>
            </a:pPr>
            <a:r>
              <a:rPr lang="en-AU" dirty="0">
                <a:latin typeface="Tw Cen MT" panose="020B0602020104020603" pitchFamily="34" charset="77"/>
              </a:rPr>
              <a:t>guidance made on relationship between quotas and NDFs. A quota should be based on a robust scientific NDF.</a:t>
            </a:r>
            <a:r>
              <a:rPr lang="en-GB" dirty="0">
                <a:latin typeface="Tw Cen MT" panose="020B0602020104020603" pitchFamily="34" charset="77"/>
              </a:rPr>
              <a:t> </a:t>
            </a:r>
            <a:endParaRPr lang="en-AU" b="0" i="0" dirty="0">
              <a:effectLst/>
              <a:latin typeface="Tw Cen MT" panose="020B0602020104020603" pitchFamily="34" charset="77"/>
            </a:endParaRPr>
          </a:p>
        </p:txBody>
      </p:sp>
      <p:pic>
        <p:nvPicPr>
          <p:cNvPr id="5" name="Picture 4">
            <a:extLst>
              <a:ext uri="{FF2B5EF4-FFF2-40B4-BE49-F238E27FC236}">
                <a16:creationId xmlns:a16="http://schemas.microsoft.com/office/drawing/2014/main" id="{48213286-20AB-93C6-75E2-48BAB3EE9000}"/>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6" name="Picture 5">
            <a:extLst>
              <a:ext uri="{FF2B5EF4-FFF2-40B4-BE49-F238E27FC236}">
                <a16:creationId xmlns:a16="http://schemas.microsoft.com/office/drawing/2014/main" id="{80A29A4B-454D-CF50-9CE7-4547EB8BF744}"/>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2896099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D727-CB8C-0CEB-8894-FD703BBE717D}"/>
              </a:ext>
            </a:extLst>
          </p:cNvPr>
          <p:cNvSpPr txBox="1">
            <a:spLocks/>
          </p:cNvSpPr>
          <p:nvPr/>
        </p:nvSpPr>
        <p:spPr>
          <a:xfrm>
            <a:off x="4747042" y="3177539"/>
            <a:ext cx="3204973" cy="829491"/>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Questions?</a:t>
            </a:r>
          </a:p>
        </p:txBody>
      </p:sp>
      <p:pic>
        <p:nvPicPr>
          <p:cNvPr id="4" name="Picture 3">
            <a:extLst>
              <a:ext uri="{FF2B5EF4-FFF2-40B4-BE49-F238E27FC236}">
                <a16:creationId xmlns:a16="http://schemas.microsoft.com/office/drawing/2014/main" id="{1EAAD554-2E0E-9BDA-3F79-4C410E308C92}"/>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5" name="Picture 4">
            <a:extLst>
              <a:ext uri="{FF2B5EF4-FFF2-40B4-BE49-F238E27FC236}">
                <a16:creationId xmlns:a16="http://schemas.microsoft.com/office/drawing/2014/main" id="{C4CAC48D-FC8A-E00F-D42F-70C3629763AF}"/>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69092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866360-50DB-7D5A-BB29-547C6E8DD82D}"/>
              </a:ext>
            </a:extLst>
          </p:cNvPr>
          <p:cNvSpPr/>
          <p:nvPr/>
        </p:nvSpPr>
        <p:spPr>
          <a:xfrm>
            <a:off x="771089" y="2038791"/>
            <a:ext cx="3905251" cy="33021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D92ECE-4950-630F-E7B5-419402A13FB8}"/>
              </a:ext>
            </a:extLst>
          </p:cNvPr>
          <p:cNvSpPr/>
          <p:nvPr/>
        </p:nvSpPr>
        <p:spPr>
          <a:xfrm>
            <a:off x="872737" y="2891955"/>
            <a:ext cx="1658982" cy="2281799"/>
          </a:xfrm>
          <a:prstGeom prst="rect">
            <a:avLst/>
          </a:prstGeom>
          <a:ln>
            <a:noFill/>
          </a:ln>
          <a:effectLst>
            <a:outerShdw blurRad="190500" dist="228600" dir="2700000" algn="ctr">
              <a:srgbClr val="000000">
                <a:alpha val="30000"/>
              </a:srgbClr>
            </a:outerShdw>
          </a:effectLst>
          <a:scene3d>
            <a:camera prst="obliqueTopRight"/>
            <a:lightRig rig="glow" dir="t">
              <a:rot lat="0" lon="0" rev="4800000"/>
            </a:lightRig>
          </a:scene3d>
          <a:sp3d prstMaterial="matte">
            <a:bevelT w="127000" h="635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1:   NDF Principles and Concepts</a:t>
            </a:r>
          </a:p>
        </p:txBody>
      </p:sp>
      <p:sp>
        <p:nvSpPr>
          <p:cNvPr id="4" name="Rectangle 3">
            <a:extLst>
              <a:ext uri="{FF2B5EF4-FFF2-40B4-BE49-F238E27FC236}">
                <a16:creationId xmlns:a16="http://schemas.microsoft.com/office/drawing/2014/main" id="{E3FC525D-91B8-3EEA-FF23-DB32FA076D75}"/>
              </a:ext>
            </a:extLst>
          </p:cNvPr>
          <p:cNvSpPr/>
          <p:nvPr/>
        </p:nvSpPr>
        <p:spPr>
          <a:xfrm>
            <a:off x="2846316" y="2891955"/>
            <a:ext cx="1658982" cy="22817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2:  NDFs in Practice</a:t>
            </a:r>
          </a:p>
        </p:txBody>
      </p:sp>
      <p:sp>
        <p:nvSpPr>
          <p:cNvPr id="5" name="Rectangle 4">
            <a:extLst>
              <a:ext uri="{FF2B5EF4-FFF2-40B4-BE49-F238E27FC236}">
                <a16:creationId xmlns:a16="http://schemas.microsoft.com/office/drawing/2014/main" id="{024007E7-19E5-FF83-4B0B-B5ADEA02E4B8}"/>
              </a:ext>
            </a:extLst>
          </p:cNvPr>
          <p:cNvSpPr/>
          <p:nvPr/>
        </p:nvSpPr>
        <p:spPr>
          <a:xfrm>
            <a:off x="872737" y="2159597"/>
            <a:ext cx="3701957" cy="5882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Module 0: General NDF Introduction</a:t>
            </a:r>
          </a:p>
        </p:txBody>
      </p:sp>
      <p:sp>
        <p:nvSpPr>
          <p:cNvPr id="6" name="TextBox 5">
            <a:extLst>
              <a:ext uri="{FF2B5EF4-FFF2-40B4-BE49-F238E27FC236}">
                <a16:creationId xmlns:a16="http://schemas.microsoft.com/office/drawing/2014/main" id="{D8BC8844-9DB4-6319-CCDA-6C93B9B796D2}"/>
              </a:ext>
            </a:extLst>
          </p:cNvPr>
          <p:cNvSpPr txBox="1"/>
          <p:nvPr/>
        </p:nvSpPr>
        <p:spPr>
          <a:xfrm>
            <a:off x="508632" y="259271"/>
            <a:ext cx="9252022" cy="861774"/>
          </a:xfrm>
          <a:prstGeom prst="rect">
            <a:avLst/>
          </a:prstGeom>
          <a:noFill/>
        </p:spPr>
        <p:txBody>
          <a:bodyPr wrap="square" rtlCol="0">
            <a:spAutoFit/>
          </a:bodyPr>
          <a:lstStyle/>
          <a:p>
            <a:r>
              <a:rPr lang="en-US" sz="5000" dirty="0">
                <a:latin typeface="+mj-lt"/>
              </a:rPr>
              <a:t>       CORE NDFs: MODULES 1 + 2 OVERVIEW </a:t>
            </a:r>
          </a:p>
        </p:txBody>
      </p:sp>
      <p:pic>
        <p:nvPicPr>
          <p:cNvPr id="10" name="Picture 9">
            <a:extLst>
              <a:ext uri="{FF2B5EF4-FFF2-40B4-BE49-F238E27FC236}">
                <a16:creationId xmlns:a16="http://schemas.microsoft.com/office/drawing/2014/main" id="{0088DADB-E808-3C97-F926-C2D02177B972}"/>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11" name="Picture 10">
            <a:extLst>
              <a:ext uri="{FF2B5EF4-FFF2-40B4-BE49-F238E27FC236}">
                <a16:creationId xmlns:a16="http://schemas.microsoft.com/office/drawing/2014/main" id="{A43ECF9C-7CD7-B13E-87C2-5BF2AFE8E5C9}"/>
              </a:ext>
            </a:extLst>
          </p:cNvPr>
          <p:cNvPicPr>
            <a:picLocks noChangeAspect="1"/>
          </p:cNvPicPr>
          <p:nvPr/>
        </p:nvPicPr>
        <p:blipFill>
          <a:blip r:embed="rId3"/>
          <a:stretch>
            <a:fillRect/>
          </a:stretch>
        </p:blipFill>
        <p:spPr>
          <a:xfrm>
            <a:off x="90713" y="0"/>
            <a:ext cx="1029532" cy="1015620"/>
          </a:xfrm>
          <a:prstGeom prst="rect">
            <a:avLst/>
          </a:prstGeom>
        </p:spPr>
      </p:pic>
      <p:sp>
        <p:nvSpPr>
          <p:cNvPr id="7" name="Text Placeholder 4">
            <a:extLst>
              <a:ext uri="{FF2B5EF4-FFF2-40B4-BE49-F238E27FC236}">
                <a16:creationId xmlns:a16="http://schemas.microsoft.com/office/drawing/2014/main" id="{ECAC7002-8B47-CBEA-257B-4FF736EBEC94}"/>
              </a:ext>
            </a:extLst>
          </p:cNvPr>
          <p:cNvSpPr txBox="1">
            <a:spLocks/>
          </p:cNvSpPr>
          <p:nvPr/>
        </p:nvSpPr>
        <p:spPr>
          <a:xfrm>
            <a:off x="5134643" y="1623973"/>
            <a:ext cx="7895358" cy="4148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b="1" dirty="0"/>
              <a:t>Module 1 – Principles of NDFs</a:t>
            </a:r>
          </a:p>
        </p:txBody>
      </p:sp>
      <p:sp>
        <p:nvSpPr>
          <p:cNvPr id="8" name="Text Placeholder 4">
            <a:extLst>
              <a:ext uri="{FF2B5EF4-FFF2-40B4-BE49-F238E27FC236}">
                <a16:creationId xmlns:a16="http://schemas.microsoft.com/office/drawing/2014/main" id="{1FF44057-9A80-38EC-145A-DAEAC1E74C7B}"/>
              </a:ext>
            </a:extLst>
          </p:cNvPr>
          <p:cNvSpPr txBox="1">
            <a:spLocks/>
          </p:cNvSpPr>
          <p:nvPr/>
        </p:nvSpPr>
        <p:spPr>
          <a:xfrm>
            <a:off x="5189538" y="3954958"/>
            <a:ext cx="7895358" cy="4148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50000"/>
                  <a:lumOff val="50000"/>
                </a:schemeClr>
              </a:buClr>
              <a:buFont typeface="Arial" panose="020B0604020202020204" pitchFamily="34" charset="0"/>
              <a:buNone/>
              <a:defRPr sz="2200" b="1" kern="1200">
                <a:solidFill>
                  <a:schemeClr val="tx1"/>
                </a:solidFill>
                <a:latin typeface="Archivo SemiBold" pitchFamily="2" charset="0"/>
                <a:ea typeface="+mn-ea"/>
                <a:cs typeface="Archivo SemiBol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w Cen MT" panose="020B0602020104020603" pitchFamily="34" charset="77"/>
              </a:rPr>
              <a:t>Module 2 – Practical considerations for making NDFs</a:t>
            </a:r>
          </a:p>
        </p:txBody>
      </p:sp>
      <p:sp>
        <p:nvSpPr>
          <p:cNvPr id="12" name="Text Placeholder 3">
            <a:extLst>
              <a:ext uri="{FF2B5EF4-FFF2-40B4-BE49-F238E27FC236}">
                <a16:creationId xmlns:a16="http://schemas.microsoft.com/office/drawing/2014/main" id="{3E27CE15-6B87-C0C4-9758-809B4C22962F}"/>
              </a:ext>
            </a:extLst>
          </p:cNvPr>
          <p:cNvSpPr txBox="1">
            <a:spLocks/>
          </p:cNvSpPr>
          <p:nvPr/>
        </p:nvSpPr>
        <p:spPr>
          <a:xfrm>
            <a:off x="5189538" y="2672032"/>
            <a:ext cx="7002462" cy="1147293"/>
          </a:xfrm>
          <a:prstGeom prst="rect">
            <a:avLst/>
          </a:prstGeom>
        </p:spPr>
        <p:txBody>
          <a:bodyPr vert="horz" lIns="91440" tIns="45720" rIns="91440" bIns="45720" rtlCol="0" anchor="ctr">
            <a:noAutofit/>
          </a:bodyPr>
          <a:lstStyle>
            <a:defPPr rtl="0">
              <a:defRPr lang="en-gb"/>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spcAft>
                <a:spcPts val="300"/>
              </a:spcAft>
              <a:buFont typeface="Arial" panose="020B0604020202020204" pitchFamily="34" charset="0"/>
              <a:buChar char="•"/>
            </a:pPr>
            <a:r>
              <a:rPr lang="en-AU" sz="1800" dirty="0">
                <a:solidFill>
                  <a:schemeClr val="tx1"/>
                </a:solidFill>
                <a:latin typeface="Tw Cen MT" panose="020B0602020104020603" pitchFamily="34" charset="77"/>
              </a:rPr>
              <a:t>Guidance material focused on overarching theory and principles. </a:t>
            </a:r>
          </a:p>
          <a:p>
            <a:pPr algn="just">
              <a:spcAft>
                <a:spcPts val="300"/>
              </a:spcAft>
            </a:pPr>
            <a:endParaRPr lang="en-AU" sz="1800" dirty="0">
              <a:solidFill>
                <a:schemeClr val="tx1"/>
              </a:solidFill>
              <a:latin typeface="Tw Cen MT" panose="020B0602020104020603" pitchFamily="34" charset="77"/>
            </a:endParaRPr>
          </a:p>
          <a:p>
            <a:pPr marL="285750" indent="-285750" algn="just">
              <a:spcAft>
                <a:spcPts val="300"/>
              </a:spcAft>
              <a:buFont typeface="Arial" panose="020B0604020202020204" pitchFamily="34" charset="0"/>
              <a:buChar char="•"/>
            </a:pPr>
            <a:r>
              <a:rPr lang="en-AU" sz="1800" dirty="0">
                <a:solidFill>
                  <a:schemeClr val="tx1"/>
                </a:solidFill>
                <a:latin typeface="Tw Cen MT" panose="020B0602020104020603" pitchFamily="34" charset="77"/>
              </a:rPr>
              <a:t>Includes all sections on Role of the species in the ecosystem, Risk, Precaution, uncertainty, adaptive management, etc</a:t>
            </a:r>
          </a:p>
          <a:p>
            <a:pPr lvl="1" algn="just">
              <a:spcAft>
                <a:spcPts val="800"/>
              </a:spcAft>
            </a:pPr>
            <a:endParaRPr lang="en-AU" dirty="0">
              <a:latin typeface="Tw Cen MT" panose="020B0602020104020603" pitchFamily="34" charset="77"/>
            </a:endParaRPr>
          </a:p>
          <a:p>
            <a:pPr algn="just"/>
            <a:endParaRPr lang="en-US" sz="1800" dirty="0">
              <a:solidFill>
                <a:schemeClr val="tx1"/>
              </a:solidFill>
              <a:latin typeface="Tw Cen MT" panose="020B0602020104020603" pitchFamily="34" charset="77"/>
            </a:endParaRPr>
          </a:p>
        </p:txBody>
      </p:sp>
      <p:sp>
        <p:nvSpPr>
          <p:cNvPr id="13" name="Text Placeholder 3">
            <a:extLst>
              <a:ext uri="{FF2B5EF4-FFF2-40B4-BE49-F238E27FC236}">
                <a16:creationId xmlns:a16="http://schemas.microsoft.com/office/drawing/2014/main" id="{CBB6C270-8ED8-6583-E8E0-0ABB168ECFF4}"/>
              </a:ext>
            </a:extLst>
          </p:cNvPr>
          <p:cNvSpPr txBox="1">
            <a:spLocks/>
          </p:cNvSpPr>
          <p:nvPr/>
        </p:nvSpPr>
        <p:spPr>
          <a:xfrm>
            <a:off x="5217722" y="4677688"/>
            <a:ext cx="7002462" cy="3462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sz="1800" kern="1200">
                <a:solidFill>
                  <a:schemeClr val="tx1"/>
                </a:solidFill>
                <a:latin typeface="Archivo SemiBold" pitchFamily="2" charset="0"/>
                <a:ea typeface="+mn-ea"/>
                <a:cs typeface="Archivo SemiBol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dirty="0">
                <a:latin typeface="Tw Cen MT" panose="020B0602020104020603" pitchFamily="34" charset="77"/>
              </a:rPr>
              <a:t>Practical steps for completing an NDF, separated into:</a:t>
            </a:r>
          </a:p>
          <a:p>
            <a:pPr lvl="1">
              <a:spcAft>
                <a:spcPts val="300"/>
              </a:spcAft>
            </a:pPr>
            <a:r>
              <a:rPr lang="en-AU" sz="1800" dirty="0">
                <a:latin typeface="Tw Cen MT" panose="020B0602020104020603" pitchFamily="34" charset="77"/>
              </a:rPr>
              <a:t>Pre-NDF checks</a:t>
            </a:r>
          </a:p>
          <a:p>
            <a:pPr lvl="1">
              <a:spcAft>
                <a:spcPts val="300"/>
              </a:spcAft>
            </a:pPr>
            <a:r>
              <a:rPr lang="en-AU" sz="1800" dirty="0">
                <a:latin typeface="Tw Cen MT" panose="020B0602020104020603" pitchFamily="34" charset="77"/>
              </a:rPr>
              <a:t>Simple NDF</a:t>
            </a:r>
          </a:p>
          <a:p>
            <a:pPr lvl="1">
              <a:spcAft>
                <a:spcPts val="300"/>
              </a:spcAft>
            </a:pPr>
            <a:r>
              <a:rPr lang="en-AU" sz="1800" dirty="0">
                <a:latin typeface="Tw Cen MT" panose="020B0602020104020603" pitchFamily="34" charset="77"/>
              </a:rPr>
              <a:t>Complex NDF (risk and impact evaluation)</a:t>
            </a:r>
          </a:p>
          <a:p>
            <a:pPr lvl="1">
              <a:spcAft>
                <a:spcPts val="800"/>
              </a:spcAft>
            </a:pPr>
            <a:r>
              <a:rPr lang="en-AU" sz="1800" dirty="0">
                <a:latin typeface="Tw Cen MT" panose="020B0602020104020603" pitchFamily="34" charset="77"/>
              </a:rPr>
              <a:t>Conclusion/Decision</a:t>
            </a:r>
          </a:p>
          <a:p>
            <a:endParaRPr lang="en-US" dirty="0">
              <a:latin typeface="Tw Cen MT" panose="020B0602020104020603" pitchFamily="34" charset="77"/>
            </a:endParaRPr>
          </a:p>
        </p:txBody>
      </p:sp>
    </p:spTree>
    <p:extLst>
      <p:ext uri="{BB962C8B-B14F-4D97-AF65-F5344CB8AC3E}">
        <p14:creationId xmlns:p14="http://schemas.microsoft.com/office/powerpoint/2010/main" val="72420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B5DA833-C1A5-2EEA-02BC-251D9FD99470}"/>
              </a:ext>
            </a:extLst>
          </p:cNvPr>
          <p:cNvSpPr txBox="1"/>
          <p:nvPr/>
        </p:nvSpPr>
        <p:spPr>
          <a:xfrm>
            <a:off x="4272817" y="1822984"/>
            <a:ext cx="4393475" cy="369332"/>
          </a:xfrm>
          <a:prstGeom prst="rect">
            <a:avLst/>
          </a:prstGeom>
          <a:noFill/>
        </p:spPr>
        <p:txBody>
          <a:bodyPr wrap="square" rtlCol="0">
            <a:spAutoFit/>
          </a:bodyPr>
          <a:lstStyle/>
          <a:p>
            <a:r>
              <a:rPr lang="en-US" dirty="0">
                <a:solidFill>
                  <a:srgbClr val="FFFF00"/>
                </a:solidFill>
              </a:rPr>
              <a:t>Module 3: Local and Traditional Knowledge</a:t>
            </a:r>
          </a:p>
        </p:txBody>
      </p:sp>
      <p:sp>
        <p:nvSpPr>
          <p:cNvPr id="18" name="TextBox 17">
            <a:extLst>
              <a:ext uri="{FF2B5EF4-FFF2-40B4-BE49-F238E27FC236}">
                <a16:creationId xmlns:a16="http://schemas.microsoft.com/office/drawing/2014/main" id="{22897D29-A0BB-F7F3-FB61-F4561A0ABCB9}"/>
              </a:ext>
            </a:extLst>
          </p:cNvPr>
          <p:cNvSpPr txBox="1"/>
          <p:nvPr/>
        </p:nvSpPr>
        <p:spPr>
          <a:xfrm>
            <a:off x="4555319" y="2183578"/>
            <a:ext cx="4393475" cy="369332"/>
          </a:xfrm>
          <a:prstGeom prst="rect">
            <a:avLst/>
          </a:prstGeom>
          <a:noFill/>
        </p:spPr>
        <p:txBody>
          <a:bodyPr wrap="square" rtlCol="0">
            <a:spAutoFit/>
          </a:bodyPr>
          <a:lstStyle/>
          <a:p>
            <a:r>
              <a:rPr lang="en-US" dirty="0">
                <a:solidFill>
                  <a:srgbClr val="FFFF00"/>
                </a:solidFill>
              </a:rPr>
              <a:t>Module 4: Appendix I Imports</a:t>
            </a:r>
          </a:p>
        </p:txBody>
      </p:sp>
      <p:sp>
        <p:nvSpPr>
          <p:cNvPr id="19" name="TextBox 18">
            <a:extLst>
              <a:ext uri="{FF2B5EF4-FFF2-40B4-BE49-F238E27FC236}">
                <a16:creationId xmlns:a16="http://schemas.microsoft.com/office/drawing/2014/main" id="{FE30E8EB-CD60-6BB7-712E-4FB4CB3C9139}"/>
              </a:ext>
            </a:extLst>
          </p:cNvPr>
          <p:cNvSpPr txBox="1"/>
          <p:nvPr/>
        </p:nvSpPr>
        <p:spPr>
          <a:xfrm>
            <a:off x="4847042" y="2559259"/>
            <a:ext cx="4393475" cy="369332"/>
          </a:xfrm>
          <a:prstGeom prst="rect">
            <a:avLst/>
          </a:prstGeom>
          <a:noFill/>
        </p:spPr>
        <p:txBody>
          <a:bodyPr wrap="square" rtlCol="0">
            <a:spAutoFit/>
          </a:bodyPr>
          <a:lstStyle/>
          <a:p>
            <a:r>
              <a:rPr lang="en-US" dirty="0">
                <a:solidFill>
                  <a:srgbClr val="FFFF00"/>
                </a:solidFill>
              </a:rPr>
              <a:t>Module 5: Aquatic Species</a:t>
            </a:r>
          </a:p>
        </p:txBody>
      </p:sp>
      <p:sp>
        <p:nvSpPr>
          <p:cNvPr id="20" name="TextBox 19">
            <a:extLst>
              <a:ext uri="{FF2B5EF4-FFF2-40B4-BE49-F238E27FC236}">
                <a16:creationId xmlns:a16="http://schemas.microsoft.com/office/drawing/2014/main" id="{7205646D-A87A-A439-4073-5FFDF8D0FFC9}"/>
              </a:ext>
            </a:extLst>
          </p:cNvPr>
          <p:cNvSpPr txBox="1"/>
          <p:nvPr/>
        </p:nvSpPr>
        <p:spPr>
          <a:xfrm>
            <a:off x="5159090" y="2945966"/>
            <a:ext cx="4393475" cy="369332"/>
          </a:xfrm>
          <a:prstGeom prst="rect">
            <a:avLst/>
          </a:prstGeom>
          <a:noFill/>
        </p:spPr>
        <p:txBody>
          <a:bodyPr wrap="square" rtlCol="0">
            <a:spAutoFit/>
          </a:bodyPr>
          <a:lstStyle/>
          <a:p>
            <a:r>
              <a:rPr lang="en-US" dirty="0">
                <a:solidFill>
                  <a:srgbClr val="FFFF00"/>
                </a:solidFill>
              </a:rPr>
              <a:t>Module 6: Migratory Species</a:t>
            </a:r>
          </a:p>
        </p:txBody>
      </p:sp>
      <p:sp>
        <p:nvSpPr>
          <p:cNvPr id="21" name="TextBox 20">
            <a:extLst>
              <a:ext uri="{FF2B5EF4-FFF2-40B4-BE49-F238E27FC236}">
                <a16:creationId xmlns:a16="http://schemas.microsoft.com/office/drawing/2014/main" id="{31C04B32-8E45-614A-604F-CD6147186A8A}"/>
              </a:ext>
            </a:extLst>
          </p:cNvPr>
          <p:cNvSpPr txBox="1"/>
          <p:nvPr/>
        </p:nvSpPr>
        <p:spPr>
          <a:xfrm>
            <a:off x="5455977" y="3340367"/>
            <a:ext cx="4393475" cy="369332"/>
          </a:xfrm>
          <a:prstGeom prst="rect">
            <a:avLst/>
          </a:prstGeom>
          <a:noFill/>
        </p:spPr>
        <p:txBody>
          <a:bodyPr wrap="square" rtlCol="0">
            <a:spAutoFit/>
          </a:bodyPr>
          <a:lstStyle/>
          <a:p>
            <a:r>
              <a:rPr lang="en-US" dirty="0">
                <a:solidFill>
                  <a:srgbClr val="FFFF00"/>
                </a:solidFill>
              </a:rPr>
              <a:t>Module 7: Terrestrial Invertebrates</a:t>
            </a:r>
          </a:p>
        </p:txBody>
      </p:sp>
      <p:sp>
        <p:nvSpPr>
          <p:cNvPr id="22" name="TextBox 21">
            <a:extLst>
              <a:ext uri="{FF2B5EF4-FFF2-40B4-BE49-F238E27FC236}">
                <a16:creationId xmlns:a16="http://schemas.microsoft.com/office/drawing/2014/main" id="{EBE813C2-3E02-C48F-4FB0-F763CC7859C5}"/>
              </a:ext>
            </a:extLst>
          </p:cNvPr>
          <p:cNvSpPr txBox="1"/>
          <p:nvPr/>
        </p:nvSpPr>
        <p:spPr>
          <a:xfrm>
            <a:off x="5743584" y="3726437"/>
            <a:ext cx="4393475" cy="369332"/>
          </a:xfrm>
          <a:prstGeom prst="rect">
            <a:avLst/>
          </a:prstGeom>
          <a:noFill/>
        </p:spPr>
        <p:txBody>
          <a:bodyPr wrap="square" rtlCol="0">
            <a:spAutoFit/>
          </a:bodyPr>
          <a:lstStyle/>
          <a:p>
            <a:r>
              <a:rPr lang="en-US" dirty="0">
                <a:solidFill>
                  <a:srgbClr val="FFFF00"/>
                </a:solidFill>
              </a:rPr>
              <a:t>Module 8: Birds</a:t>
            </a:r>
          </a:p>
        </p:txBody>
      </p:sp>
      <p:sp>
        <p:nvSpPr>
          <p:cNvPr id="23" name="TextBox 22">
            <a:extLst>
              <a:ext uri="{FF2B5EF4-FFF2-40B4-BE49-F238E27FC236}">
                <a16:creationId xmlns:a16="http://schemas.microsoft.com/office/drawing/2014/main" id="{47CB07EF-22BE-16DC-05C6-49668103A051}"/>
              </a:ext>
            </a:extLst>
          </p:cNvPr>
          <p:cNvSpPr txBox="1"/>
          <p:nvPr/>
        </p:nvSpPr>
        <p:spPr>
          <a:xfrm>
            <a:off x="6351525" y="4492604"/>
            <a:ext cx="4393475" cy="369332"/>
          </a:xfrm>
          <a:prstGeom prst="rect">
            <a:avLst/>
          </a:prstGeom>
          <a:noFill/>
        </p:spPr>
        <p:txBody>
          <a:bodyPr wrap="square" rtlCol="0">
            <a:spAutoFit/>
          </a:bodyPr>
          <a:lstStyle/>
          <a:p>
            <a:r>
              <a:rPr lang="en-US" dirty="0">
                <a:solidFill>
                  <a:srgbClr val="FFFF00"/>
                </a:solidFill>
              </a:rPr>
              <a:t>Module 10: Timber</a:t>
            </a:r>
          </a:p>
        </p:txBody>
      </p:sp>
      <p:sp>
        <p:nvSpPr>
          <p:cNvPr id="24" name="TextBox 23">
            <a:extLst>
              <a:ext uri="{FF2B5EF4-FFF2-40B4-BE49-F238E27FC236}">
                <a16:creationId xmlns:a16="http://schemas.microsoft.com/office/drawing/2014/main" id="{355FD352-1351-341E-D767-8C262C3A2E99}"/>
              </a:ext>
            </a:extLst>
          </p:cNvPr>
          <p:cNvSpPr txBox="1"/>
          <p:nvPr/>
        </p:nvSpPr>
        <p:spPr>
          <a:xfrm>
            <a:off x="6663102" y="4837547"/>
            <a:ext cx="4393475" cy="369332"/>
          </a:xfrm>
          <a:prstGeom prst="rect">
            <a:avLst/>
          </a:prstGeom>
          <a:noFill/>
        </p:spPr>
        <p:txBody>
          <a:bodyPr wrap="square" rtlCol="0">
            <a:spAutoFit/>
          </a:bodyPr>
          <a:lstStyle/>
          <a:p>
            <a:r>
              <a:rPr lang="en-US" dirty="0">
                <a:solidFill>
                  <a:srgbClr val="FFFF00"/>
                </a:solidFill>
              </a:rPr>
              <a:t>Module 11: Plants</a:t>
            </a:r>
          </a:p>
        </p:txBody>
      </p:sp>
      <p:sp>
        <p:nvSpPr>
          <p:cNvPr id="25" name="TextBox 24">
            <a:extLst>
              <a:ext uri="{FF2B5EF4-FFF2-40B4-BE49-F238E27FC236}">
                <a16:creationId xmlns:a16="http://schemas.microsoft.com/office/drawing/2014/main" id="{8D6B47A8-FB7E-5836-EF06-66DDF8688F01}"/>
              </a:ext>
            </a:extLst>
          </p:cNvPr>
          <p:cNvSpPr txBox="1"/>
          <p:nvPr/>
        </p:nvSpPr>
        <p:spPr>
          <a:xfrm>
            <a:off x="6054584" y="4101219"/>
            <a:ext cx="4393475" cy="369332"/>
          </a:xfrm>
          <a:prstGeom prst="rect">
            <a:avLst/>
          </a:prstGeom>
          <a:noFill/>
        </p:spPr>
        <p:txBody>
          <a:bodyPr wrap="square" rtlCol="0">
            <a:spAutoFit/>
          </a:bodyPr>
          <a:lstStyle/>
          <a:p>
            <a:r>
              <a:rPr lang="en-US" dirty="0">
                <a:solidFill>
                  <a:srgbClr val="FFFF00"/>
                </a:solidFill>
              </a:rPr>
              <a:t>Module 9: Reptiles</a:t>
            </a:r>
          </a:p>
        </p:txBody>
      </p:sp>
      <p:sp>
        <p:nvSpPr>
          <p:cNvPr id="26" name="TextBox 25">
            <a:extLst>
              <a:ext uri="{FF2B5EF4-FFF2-40B4-BE49-F238E27FC236}">
                <a16:creationId xmlns:a16="http://schemas.microsoft.com/office/drawing/2014/main" id="{96754D7B-3CA4-6BE5-06F2-8384B8DD2C10}"/>
              </a:ext>
            </a:extLst>
          </p:cNvPr>
          <p:cNvSpPr txBox="1"/>
          <p:nvPr/>
        </p:nvSpPr>
        <p:spPr>
          <a:xfrm>
            <a:off x="6864431" y="5234636"/>
            <a:ext cx="4393475" cy="369332"/>
          </a:xfrm>
          <a:prstGeom prst="rect">
            <a:avLst/>
          </a:prstGeom>
          <a:noFill/>
        </p:spPr>
        <p:txBody>
          <a:bodyPr wrap="square" rtlCol="0">
            <a:spAutoFit/>
          </a:bodyPr>
          <a:lstStyle/>
          <a:p>
            <a:r>
              <a:rPr lang="en-US" dirty="0">
                <a:solidFill>
                  <a:srgbClr val="FFFF00"/>
                </a:solidFill>
              </a:rPr>
              <a:t>Module 12: Certifications and Online Tools</a:t>
            </a:r>
          </a:p>
        </p:txBody>
      </p:sp>
      <p:sp>
        <p:nvSpPr>
          <p:cNvPr id="33" name="Line Callout 1 32">
            <a:extLst>
              <a:ext uri="{FF2B5EF4-FFF2-40B4-BE49-F238E27FC236}">
                <a16:creationId xmlns:a16="http://schemas.microsoft.com/office/drawing/2014/main" id="{5A5B4E85-E62D-395B-98F5-3084BB833050}"/>
              </a:ext>
            </a:extLst>
          </p:cNvPr>
          <p:cNvSpPr/>
          <p:nvPr/>
        </p:nvSpPr>
        <p:spPr>
          <a:xfrm>
            <a:off x="3394354" y="1868915"/>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Callout 1 33">
            <a:extLst>
              <a:ext uri="{FF2B5EF4-FFF2-40B4-BE49-F238E27FC236}">
                <a16:creationId xmlns:a16="http://schemas.microsoft.com/office/drawing/2014/main" id="{0D18B372-AC1F-1786-C714-D1E768F91A3E}"/>
              </a:ext>
            </a:extLst>
          </p:cNvPr>
          <p:cNvSpPr/>
          <p:nvPr/>
        </p:nvSpPr>
        <p:spPr>
          <a:xfrm>
            <a:off x="3654661" y="2231370"/>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Callout 1 34">
            <a:extLst>
              <a:ext uri="{FF2B5EF4-FFF2-40B4-BE49-F238E27FC236}">
                <a16:creationId xmlns:a16="http://schemas.microsoft.com/office/drawing/2014/main" id="{EB616827-1E09-B46E-2519-CAB2A4C86B86}"/>
              </a:ext>
            </a:extLst>
          </p:cNvPr>
          <p:cNvSpPr/>
          <p:nvPr/>
        </p:nvSpPr>
        <p:spPr>
          <a:xfrm>
            <a:off x="3946139" y="2591339"/>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ne Callout 1 35">
            <a:extLst>
              <a:ext uri="{FF2B5EF4-FFF2-40B4-BE49-F238E27FC236}">
                <a16:creationId xmlns:a16="http://schemas.microsoft.com/office/drawing/2014/main" id="{F7D09ACE-E260-4200-6ADA-1676EBD39F3B}"/>
              </a:ext>
            </a:extLst>
          </p:cNvPr>
          <p:cNvSpPr/>
          <p:nvPr/>
        </p:nvSpPr>
        <p:spPr>
          <a:xfrm>
            <a:off x="4263596" y="2972844"/>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ine Callout 1 36">
            <a:extLst>
              <a:ext uri="{FF2B5EF4-FFF2-40B4-BE49-F238E27FC236}">
                <a16:creationId xmlns:a16="http://schemas.microsoft.com/office/drawing/2014/main" id="{06A64CA6-032D-A629-159F-0CE2D21132D8}"/>
              </a:ext>
            </a:extLst>
          </p:cNvPr>
          <p:cNvSpPr/>
          <p:nvPr/>
        </p:nvSpPr>
        <p:spPr>
          <a:xfrm>
            <a:off x="4555319" y="3351864"/>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ne Callout 1 40">
            <a:extLst>
              <a:ext uri="{FF2B5EF4-FFF2-40B4-BE49-F238E27FC236}">
                <a16:creationId xmlns:a16="http://schemas.microsoft.com/office/drawing/2014/main" id="{CA98D4C0-33A4-5C4D-0AA1-1077E6962532}"/>
              </a:ext>
            </a:extLst>
          </p:cNvPr>
          <p:cNvSpPr/>
          <p:nvPr/>
        </p:nvSpPr>
        <p:spPr>
          <a:xfrm>
            <a:off x="4847042" y="3714057"/>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Callout 1 37">
            <a:extLst>
              <a:ext uri="{FF2B5EF4-FFF2-40B4-BE49-F238E27FC236}">
                <a16:creationId xmlns:a16="http://schemas.microsoft.com/office/drawing/2014/main" id="{D7D9B4B0-B3D6-266B-785B-DA4EB09C5A45}"/>
              </a:ext>
            </a:extLst>
          </p:cNvPr>
          <p:cNvSpPr/>
          <p:nvPr/>
        </p:nvSpPr>
        <p:spPr>
          <a:xfrm>
            <a:off x="5159090" y="4121475"/>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ne Callout 1 38">
            <a:extLst>
              <a:ext uri="{FF2B5EF4-FFF2-40B4-BE49-F238E27FC236}">
                <a16:creationId xmlns:a16="http://schemas.microsoft.com/office/drawing/2014/main" id="{C3D08D21-4B8D-3E1D-6CC4-936383FDF3FD}"/>
              </a:ext>
            </a:extLst>
          </p:cNvPr>
          <p:cNvSpPr/>
          <p:nvPr/>
        </p:nvSpPr>
        <p:spPr>
          <a:xfrm>
            <a:off x="5443475" y="4503505"/>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ne Callout 1 39">
            <a:extLst>
              <a:ext uri="{FF2B5EF4-FFF2-40B4-BE49-F238E27FC236}">
                <a16:creationId xmlns:a16="http://schemas.microsoft.com/office/drawing/2014/main" id="{9136D4E5-E2A2-6C15-A527-A6C1C5AE9250}"/>
              </a:ext>
            </a:extLst>
          </p:cNvPr>
          <p:cNvSpPr/>
          <p:nvPr/>
        </p:nvSpPr>
        <p:spPr>
          <a:xfrm>
            <a:off x="5755072" y="4872837"/>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ne Callout 1 41">
            <a:extLst>
              <a:ext uri="{FF2B5EF4-FFF2-40B4-BE49-F238E27FC236}">
                <a16:creationId xmlns:a16="http://schemas.microsoft.com/office/drawing/2014/main" id="{6CEEC43F-0AAA-1ED8-1FC7-C73A7CC957F8}"/>
              </a:ext>
            </a:extLst>
          </p:cNvPr>
          <p:cNvSpPr/>
          <p:nvPr/>
        </p:nvSpPr>
        <p:spPr>
          <a:xfrm>
            <a:off x="6024773" y="5234636"/>
            <a:ext cx="850998" cy="1330549"/>
          </a:xfrm>
          <a:prstGeom prst="borderCallout1">
            <a:avLst/>
          </a:prstGeom>
          <a:ln>
            <a:solidFill>
              <a:schemeClr val="tx1"/>
            </a:solidFill>
          </a:ln>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23181BD-9387-B79A-BE93-768A6C0C65F8}"/>
              </a:ext>
            </a:extLst>
          </p:cNvPr>
          <p:cNvSpPr txBox="1"/>
          <p:nvPr/>
        </p:nvSpPr>
        <p:spPr>
          <a:xfrm>
            <a:off x="3793344" y="1195062"/>
            <a:ext cx="4605312" cy="400110"/>
          </a:xfrm>
          <a:prstGeom prst="rect">
            <a:avLst/>
          </a:prstGeom>
          <a:noFill/>
        </p:spPr>
        <p:txBody>
          <a:bodyPr wrap="square" rtlCol="0">
            <a:spAutoFit/>
          </a:bodyPr>
          <a:lstStyle/>
          <a:p>
            <a:r>
              <a:rPr lang="en-US" sz="2000" b="1" dirty="0"/>
              <a:t>SPECIFIC APPENDICES</a:t>
            </a:r>
          </a:p>
        </p:txBody>
      </p:sp>
      <p:sp>
        <p:nvSpPr>
          <p:cNvPr id="47" name="TextBox 46">
            <a:extLst>
              <a:ext uri="{FF2B5EF4-FFF2-40B4-BE49-F238E27FC236}">
                <a16:creationId xmlns:a16="http://schemas.microsoft.com/office/drawing/2014/main" id="{4C61E1B1-6EB8-5A37-178B-D57FB06D23A8}"/>
              </a:ext>
            </a:extLst>
          </p:cNvPr>
          <p:cNvSpPr txBox="1"/>
          <p:nvPr/>
        </p:nvSpPr>
        <p:spPr>
          <a:xfrm>
            <a:off x="1324396" y="333288"/>
            <a:ext cx="7445258" cy="861774"/>
          </a:xfrm>
          <a:prstGeom prst="rect">
            <a:avLst/>
          </a:prstGeom>
          <a:noFill/>
        </p:spPr>
        <p:txBody>
          <a:bodyPr wrap="square" rtlCol="0">
            <a:spAutoFit/>
          </a:bodyPr>
          <a:lstStyle/>
          <a:p>
            <a:r>
              <a:rPr lang="en-US" sz="5000" dirty="0">
                <a:latin typeface="+mj-lt"/>
              </a:rPr>
              <a:t>APPENDICES: MODULES 3 – 12</a:t>
            </a:r>
          </a:p>
        </p:txBody>
      </p:sp>
      <p:pic>
        <p:nvPicPr>
          <p:cNvPr id="48" name="Picture 47">
            <a:extLst>
              <a:ext uri="{FF2B5EF4-FFF2-40B4-BE49-F238E27FC236}">
                <a16:creationId xmlns:a16="http://schemas.microsoft.com/office/drawing/2014/main" id="{F6EFC91B-58C3-6C69-C613-AD9B1A46702D}"/>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49" name="Picture 48">
            <a:extLst>
              <a:ext uri="{FF2B5EF4-FFF2-40B4-BE49-F238E27FC236}">
                <a16:creationId xmlns:a16="http://schemas.microsoft.com/office/drawing/2014/main" id="{61A2E4C0-E3C3-A55D-8E31-226FAB0C9C1C}"/>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242227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1CF80-3073-5B09-298A-0AB2A20E01D5}"/>
              </a:ext>
            </a:extLst>
          </p:cNvPr>
          <p:cNvSpPr txBox="1"/>
          <p:nvPr/>
        </p:nvSpPr>
        <p:spPr>
          <a:xfrm>
            <a:off x="1524472" y="385542"/>
            <a:ext cx="9942318" cy="861774"/>
          </a:xfrm>
          <a:prstGeom prst="rect">
            <a:avLst/>
          </a:prstGeom>
          <a:noFill/>
        </p:spPr>
        <p:txBody>
          <a:bodyPr wrap="square" rtlCol="0">
            <a:spAutoFit/>
          </a:bodyPr>
          <a:lstStyle/>
          <a:p>
            <a:r>
              <a:rPr lang="en-US" sz="5000" dirty="0">
                <a:latin typeface="+mj-lt"/>
              </a:rPr>
              <a:t>MODULE  3 – TRADITIONAL KNOWLEDGE</a:t>
            </a:r>
          </a:p>
        </p:txBody>
      </p:sp>
      <p:sp>
        <p:nvSpPr>
          <p:cNvPr id="4" name="TextBox 3">
            <a:extLst>
              <a:ext uri="{FF2B5EF4-FFF2-40B4-BE49-F238E27FC236}">
                <a16:creationId xmlns:a16="http://schemas.microsoft.com/office/drawing/2014/main" id="{625DD2A5-C5A5-F36D-F3E4-56E36503549E}"/>
              </a:ext>
            </a:extLst>
          </p:cNvPr>
          <p:cNvSpPr txBox="1"/>
          <p:nvPr/>
        </p:nvSpPr>
        <p:spPr>
          <a:xfrm>
            <a:off x="865414" y="1609475"/>
            <a:ext cx="10720646" cy="4524315"/>
          </a:xfrm>
          <a:prstGeom prst="rect">
            <a:avLst/>
          </a:prstGeom>
          <a:noFill/>
        </p:spPr>
        <p:txBody>
          <a:bodyPr wrap="square">
            <a:spAutoFit/>
          </a:bodyPr>
          <a:lstStyle/>
          <a:p>
            <a:pPr marL="285750" indent="-285750" algn="just">
              <a:buFont typeface="Arial" panose="020B0604020202020204" pitchFamily="34" charset="0"/>
              <a:buChar char="•"/>
            </a:pPr>
            <a:r>
              <a:rPr lang="en-AU" b="0" i="0" dirty="0">
                <a:effectLst/>
                <a:latin typeface="Tw Cen MT" panose="020B0602020104020603" pitchFamily="34" charset="77"/>
              </a:rPr>
              <a:t>The workstream recognised and included in the draft guidance the wide variety of terms and understandings of "local knowledge" "indigenous knowledge" "traditional knowledge" etc. For the purposes of the guidance, we settled on the term ‘</a:t>
            </a:r>
            <a:r>
              <a:rPr lang="en-AU" b="1" i="0" dirty="0">
                <a:effectLst/>
                <a:latin typeface="Tw Cen MT" panose="020B0602020104020603" pitchFamily="34" charset="77"/>
              </a:rPr>
              <a:t>local and traditional knowledge</a:t>
            </a:r>
            <a:r>
              <a:rPr lang="en-AU" b="0" i="0" dirty="0">
                <a:effectLst/>
                <a:latin typeface="Tw Cen MT" panose="020B0602020104020603" pitchFamily="34" charset="77"/>
              </a:rPr>
              <a:t>’ as per CITES Decision 18.300</a:t>
            </a:r>
          </a:p>
          <a:p>
            <a:pPr algn="just"/>
            <a:endParaRPr lang="en-AU" b="0" i="0" dirty="0">
              <a:effectLst/>
              <a:latin typeface="Tw Cen MT" panose="020B0602020104020603" pitchFamily="34" charset="77"/>
            </a:endParaRPr>
          </a:p>
          <a:p>
            <a:pPr marL="285750" indent="-285750" algn="just">
              <a:buFont typeface="Arial" panose="020B0604020202020204" pitchFamily="34" charset="0"/>
              <a:buChar char="•"/>
            </a:pPr>
            <a:r>
              <a:rPr lang="en-AU" b="0" i="0" dirty="0">
                <a:effectLst/>
                <a:latin typeface="Tw Cen MT" panose="020B0602020104020603" pitchFamily="34" charset="77"/>
              </a:rPr>
              <a:t>The workstream included a focus on participatory monitoring as a key mechanism for collecting and utilising local and traditional knowledge</a:t>
            </a:r>
          </a:p>
          <a:p>
            <a:pPr marL="285750" indent="-285750" algn="just">
              <a:buFont typeface="Arial" panose="020B0604020202020204" pitchFamily="34" charset="0"/>
              <a:buChar char="•"/>
            </a:pPr>
            <a:endParaRPr lang="en-AU" b="0" i="0" dirty="0">
              <a:effectLst/>
              <a:latin typeface="Tw Cen MT" panose="020B0602020104020603" pitchFamily="34" charset="77"/>
            </a:endParaRPr>
          </a:p>
          <a:p>
            <a:pPr marL="285750" indent="-285750" algn="just">
              <a:buFont typeface="Arial" panose="020B0604020202020204" pitchFamily="34" charset="0"/>
              <a:buChar char="•"/>
            </a:pPr>
            <a:r>
              <a:rPr lang="en-AU" b="0" i="0" dirty="0">
                <a:effectLst/>
                <a:latin typeface="Tw Cen MT" panose="020B0602020104020603" pitchFamily="34" charset="77"/>
              </a:rPr>
              <a:t>The workstream summarised how local and traditional knowledge has been incorporated into a range of global and national level scientific assessments as well as into existing NDFs</a:t>
            </a:r>
          </a:p>
          <a:p>
            <a:pPr marL="285750" indent="-285750" algn="just">
              <a:buFont typeface="Arial" panose="020B0604020202020204" pitchFamily="34" charset="0"/>
              <a:buChar char="•"/>
            </a:pPr>
            <a:endParaRPr lang="en-AU" b="0" i="0" dirty="0">
              <a:effectLst/>
              <a:latin typeface="Tw Cen MT" panose="020B0602020104020603" pitchFamily="34" charset="77"/>
            </a:endParaRPr>
          </a:p>
          <a:p>
            <a:pPr marL="285750" indent="-285750" algn="just">
              <a:buFont typeface="Arial" panose="020B0604020202020204" pitchFamily="34" charset="0"/>
              <a:buChar char="•"/>
            </a:pPr>
            <a:r>
              <a:rPr lang="en-AU" b="0" i="0" dirty="0">
                <a:effectLst/>
                <a:latin typeface="Tw Cen MT" panose="020B0602020104020603" pitchFamily="34" charset="77"/>
              </a:rPr>
              <a:t>A key focus was on the different opportunities and challenges associated with incorporating local and traditional knowledge - recognising it is not always appropriate, not always available, and can be methodologically challenging to collect</a:t>
            </a:r>
          </a:p>
          <a:p>
            <a:pPr marL="285750" indent="-285750" algn="just">
              <a:buFont typeface="Arial" panose="020B0604020202020204" pitchFamily="34" charset="0"/>
              <a:buChar char="•"/>
            </a:pPr>
            <a:endParaRPr lang="en-AU" dirty="0">
              <a:latin typeface="Tw Cen MT" panose="020B0602020104020603" pitchFamily="34" charset="77"/>
            </a:endParaRPr>
          </a:p>
          <a:p>
            <a:pPr marL="285750" indent="-285750" algn="just">
              <a:buFont typeface="Arial" panose="020B0604020202020204" pitchFamily="34" charset="0"/>
              <a:buChar char="•"/>
            </a:pPr>
            <a:r>
              <a:rPr lang="en-AU" b="0" i="0" dirty="0">
                <a:effectLst/>
                <a:latin typeface="Tw Cen MT" panose="020B0602020104020603" pitchFamily="34" charset="77"/>
              </a:rPr>
              <a:t>A key conclusion was that when it is available and accessible local and traditional knowledge can be relevant at all stages of the NDF process – from scoping to remedial actions.</a:t>
            </a:r>
          </a:p>
        </p:txBody>
      </p:sp>
      <p:pic>
        <p:nvPicPr>
          <p:cNvPr id="5" name="Picture 4">
            <a:extLst>
              <a:ext uri="{FF2B5EF4-FFF2-40B4-BE49-F238E27FC236}">
                <a16:creationId xmlns:a16="http://schemas.microsoft.com/office/drawing/2014/main" id="{48213286-20AB-93C6-75E2-48BAB3EE9000}"/>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6" name="Picture 5">
            <a:extLst>
              <a:ext uri="{FF2B5EF4-FFF2-40B4-BE49-F238E27FC236}">
                <a16:creationId xmlns:a16="http://schemas.microsoft.com/office/drawing/2014/main" id="{80A29A4B-454D-CF50-9CE7-4547EB8BF744}"/>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321113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9FC30-3029-C4E8-E5B1-7E9979282FB8}"/>
              </a:ext>
            </a:extLst>
          </p:cNvPr>
          <p:cNvSpPr txBox="1"/>
          <p:nvPr/>
        </p:nvSpPr>
        <p:spPr>
          <a:xfrm>
            <a:off x="1591591" y="385542"/>
            <a:ext cx="9942318" cy="861774"/>
          </a:xfrm>
          <a:prstGeom prst="rect">
            <a:avLst/>
          </a:prstGeom>
          <a:noFill/>
        </p:spPr>
        <p:txBody>
          <a:bodyPr wrap="square" rtlCol="0">
            <a:spAutoFit/>
          </a:bodyPr>
          <a:lstStyle/>
          <a:p>
            <a:r>
              <a:rPr lang="en-US" sz="5000" dirty="0">
                <a:latin typeface="+mj-lt"/>
              </a:rPr>
              <a:t>MODULE 4 – APPENDIX I IMPORTS</a:t>
            </a:r>
          </a:p>
        </p:txBody>
      </p:sp>
      <p:sp>
        <p:nvSpPr>
          <p:cNvPr id="4" name="TextBox 3">
            <a:extLst>
              <a:ext uri="{FF2B5EF4-FFF2-40B4-BE49-F238E27FC236}">
                <a16:creationId xmlns:a16="http://schemas.microsoft.com/office/drawing/2014/main" id="{FAD931E4-B286-9E3B-730C-ADE60A3A2A41}"/>
              </a:ext>
            </a:extLst>
          </p:cNvPr>
          <p:cNvSpPr txBox="1"/>
          <p:nvPr/>
        </p:nvSpPr>
        <p:spPr>
          <a:xfrm>
            <a:off x="658091" y="1691383"/>
            <a:ext cx="10875818" cy="5078313"/>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dirty="0">
                <a:effectLst/>
                <a:latin typeface="Tw Cen MT" panose="020B0602020104020603" pitchFamily="34" charset="77"/>
              </a:rPr>
              <a:t>Lack of guidance on the assessment to be done as required in terms of Article III 3. a) a Scientific Authority of the State of import has advised that the import will be for purposes which are not detrimental to the survival of the species involved.</a:t>
            </a:r>
          </a:p>
          <a:p>
            <a:pPr marL="285750" indent="-285750">
              <a:buFont typeface="Arial" panose="020B0604020202020204" pitchFamily="34" charset="0"/>
              <a:buChar char="•"/>
            </a:pPr>
            <a:endParaRPr lang="en-AU" dirty="0">
              <a:latin typeface="Tw Cen MT" panose="020B0602020104020603" pitchFamily="34" charset="77"/>
            </a:endParaRPr>
          </a:p>
          <a:p>
            <a:pPr marL="285750" indent="-285750">
              <a:buFont typeface="Arial" panose="020B0604020202020204" pitchFamily="34" charset="0"/>
              <a:buChar char="•"/>
            </a:pPr>
            <a:r>
              <a:rPr lang="en-AU" dirty="0">
                <a:latin typeface="Tw Cen MT" panose="020B0602020104020603" pitchFamily="34" charset="77"/>
              </a:rPr>
              <a:t>Key issues the</a:t>
            </a:r>
            <a:r>
              <a:rPr lang="en-AU" b="0" i="0" dirty="0">
                <a:effectLst/>
                <a:latin typeface="Tw Cen MT" panose="020B0602020104020603" pitchFamily="34" charset="77"/>
              </a:rPr>
              <a:t> workstream discussed were:</a:t>
            </a:r>
            <a:endParaRPr lang="en-AU" dirty="0">
              <a:latin typeface="Tw Cen MT" panose="020B0602020104020603" pitchFamily="34" charset="77"/>
            </a:endParaRPr>
          </a:p>
          <a:p>
            <a:pPr marL="742950" lvl="1" indent="-285750">
              <a:buFont typeface="Arial" panose="020B0604020202020204" pitchFamily="34" charset="0"/>
              <a:buChar char="•"/>
            </a:pPr>
            <a:r>
              <a:rPr lang="en-US" b="0" i="0" u="none" strike="noStrike" dirty="0">
                <a:effectLst/>
                <a:latin typeface="Tw Cen MT" panose="020B0602020104020603" pitchFamily="34" charset="77"/>
              </a:rPr>
              <a:t>Specific aspects that require clarification during discussions – with some members of the workstream of the view that detailed examination of the purpose of import is not useful.</a:t>
            </a:r>
          </a:p>
          <a:p>
            <a:pPr marL="742950" lvl="1" indent="-285750">
              <a:buFont typeface="Arial" panose="020B0604020202020204" pitchFamily="34" charset="0"/>
              <a:buChar char="•"/>
            </a:pPr>
            <a:r>
              <a:rPr lang="en-US" sz="1800" b="0" i="0" u="none" strike="noStrike" dirty="0">
                <a:effectLst/>
                <a:latin typeface="Tw Cen MT" panose="020B0602020104020603" pitchFamily="34" charset="77"/>
              </a:rPr>
              <a:t>The SA in the importing country should make its own finding / independent finding, taking into consideration various sources of information, including information from </a:t>
            </a:r>
            <a:r>
              <a:rPr lang="en-US" sz="1800" b="0" i="0" u="none" strike="noStrike">
                <a:effectLst/>
                <a:latin typeface="Tw Cen MT" panose="020B0602020104020603" pitchFamily="34" charset="77"/>
              </a:rPr>
              <a:t>exporting Parties </a:t>
            </a:r>
            <a:r>
              <a:rPr lang="en-US" sz="1800" b="0" i="0" u="none" strike="noStrike" dirty="0">
                <a:effectLst/>
                <a:latin typeface="Tw Cen MT" panose="020B0602020104020603" pitchFamily="34" charset="77"/>
              </a:rPr>
              <a:t>such as the NDF (if available).</a:t>
            </a:r>
            <a:endParaRPr lang="en-US" sz="1800" b="0" i="0" u="none" strike="noStrike" dirty="0">
              <a:effectLst/>
              <a:latin typeface="Calibri" panose="020F0502020204030204" pitchFamily="34" charset="0"/>
            </a:endParaRPr>
          </a:p>
          <a:p>
            <a:pPr marL="742950" lvl="1" indent="-285750">
              <a:buFont typeface="Arial" panose="020B0604020202020204" pitchFamily="34" charset="0"/>
              <a:buChar char="•"/>
            </a:pPr>
            <a:r>
              <a:rPr lang="en-AU" sz="1800" b="0" i="0" dirty="0">
                <a:effectLst/>
                <a:latin typeface="Tw Cen MT" panose="020B0602020104020603" pitchFamily="34" charset="77"/>
              </a:rPr>
              <a:t>Although the Scientific Authority prepares the NDF, guidance should also address the Management Authority’s determination as to whether an NDF was required (e.g., if a stricter domestic measure prohibited import, or if an Article VII exemption applied.</a:t>
            </a:r>
          </a:p>
          <a:p>
            <a:pPr marL="742950" lvl="1" indent="-285750">
              <a:buFont typeface="Arial" panose="020B0604020202020204" pitchFamily="34" charset="0"/>
              <a:buChar char="•"/>
            </a:pPr>
            <a:r>
              <a:rPr lang="en-AU" sz="1800" dirty="0">
                <a:latin typeface="Tw Cen MT" panose="020B0602020104020603" pitchFamily="34" charset="77"/>
              </a:rPr>
              <a:t>The WG</a:t>
            </a:r>
            <a:r>
              <a:rPr lang="en-AU" sz="1800" b="0" i="0" dirty="0">
                <a:effectLst/>
                <a:latin typeface="Tw Cen MT" panose="020B0602020104020603" pitchFamily="34" charset="77"/>
              </a:rPr>
              <a:t> decided to present our guidance in the form of a tabular decision tree with explanatory notes, based in part on a risk assessment approach.</a:t>
            </a:r>
          </a:p>
          <a:p>
            <a:pPr lvl="1"/>
            <a:endParaRPr lang="en-AU" dirty="0">
              <a:latin typeface="Tw Cen MT" panose="020B0602020104020603" pitchFamily="34" charset="77"/>
            </a:endParaRPr>
          </a:p>
          <a:p>
            <a:pPr lvl="1"/>
            <a:endParaRPr lang="en-AU" sz="1800" b="0" i="0" dirty="0">
              <a:effectLst/>
              <a:latin typeface="Tw Cen MT" panose="020B0602020104020603" pitchFamily="34" charset="77"/>
            </a:endParaRPr>
          </a:p>
          <a:p>
            <a:pPr lvl="1"/>
            <a:r>
              <a:rPr lang="en-AU" dirty="0">
                <a:latin typeface="Tw Cen MT" panose="020B0602020104020603" pitchFamily="34" charset="77"/>
              </a:rPr>
              <a:t>**The material produced by this workstream underwent additional consideration and was adapted by the CITES Secretariat and several Parties after the workstream concluded.</a:t>
            </a:r>
            <a:endParaRPr lang="en-AU" sz="1800" b="0" i="0" dirty="0">
              <a:effectLst/>
              <a:latin typeface="Tw Cen MT" panose="020B0602020104020603" pitchFamily="34" charset="77"/>
            </a:endParaRPr>
          </a:p>
        </p:txBody>
      </p:sp>
      <p:pic>
        <p:nvPicPr>
          <p:cNvPr id="5" name="Picture 4">
            <a:extLst>
              <a:ext uri="{FF2B5EF4-FFF2-40B4-BE49-F238E27FC236}">
                <a16:creationId xmlns:a16="http://schemas.microsoft.com/office/drawing/2014/main" id="{65C30832-4357-5A4F-363D-C44EF6B6B813}"/>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6" name="Picture 5">
            <a:extLst>
              <a:ext uri="{FF2B5EF4-FFF2-40B4-BE49-F238E27FC236}">
                <a16:creationId xmlns:a16="http://schemas.microsoft.com/office/drawing/2014/main" id="{75435FA5-3B92-7A22-C150-28353A1DDDF3}"/>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133129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0736D-B580-5838-0F80-A2574B55092A}"/>
              </a:ext>
            </a:extLst>
          </p:cNvPr>
          <p:cNvSpPr txBox="1"/>
          <p:nvPr/>
        </p:nvSpPr>
        <p:spPr>
          <a:xfrm>
            <a:off x="1380516" y="338244"/>
            <a:ext cx="9942318" cy="861774"/>
          </a:xfrm>
          <a:prstGeom prst="rect">
            <a:avLst/>
          </a:prstGeom>
          <a:noFill/>
        </p:spPr>
        <p:txBody>
          <a:bodyPr wrap="square" rtlCol="0">
            <a:spAutoFit/>
          </a:bodyPr>
          <a:lstStyle/>
          <a:p>
            <a:r>
              <a:rPr lang="en-US" sz="5000" dirty="0">
                <a:latin typeface="+mj-lt"/>
              </a:rPr>
              <a:t>MODULE 5 – AQUATIC SPECIES</a:t>
            </a:r>
          </a:p>
        </p:txBody>
      </p:sp>
      <p:sp>
        <p:nvSpPr>
          <p:cNvPr id="4" name="TextBox 3">
            <a:extLst>
              <a:ext uri="{FF2B5EF4-FFF2-40B4-BE49-F238E27FC236}">
                <a16:creationId xmlns:a16="http://schemas.microsoft.com/office/drawing/2014/main" id="{26DCC3C3-15B7-33E5-9761-A280BCCF98AF}"/>
              </a:ext>
            </a:extLst>
          </p:cNvPr>
          <p:cNvSpPr txBox="1"/>
          <p:nvPr/>
        </p:nvSpPr>
        <p:spPr>
          <a:xfrm>
            <a:off x="605479" y="1583607"/>
            <a:ext cx="11042072" cy="4247317"/>
          </a:xfrm>
          <a:prstGeom prst="rect">
            <a:avLst/>
          </a:prstGeom>
          <a:noFill/>
        </p:spPr>
        <p:txBody>
          <a:bodyPr wrap="square">
            <a:spAutoFit/>
          </a:bodyPr>
          <a:lstStyle/>
          <a:p>
            <a:pPr marL="285750" indent="-285750" algn="just">
              <a:buFont typeface="Arial" panose="020B0604020202020204" pitchFamily="34" charset="0"/>
              <a:buChar char="•"/>
            </a:pPr>
            <a:r>
              <a:rPr lang="en-AU" sz="1800" b="0" i="0" dirty="0">
                <a:effectLst/>
                <a:latin typeface="Tw Cen MT" panose="020B0602020104020603" pitchFamily="34" charset="77"/>
              </a:rPr>
              <a:t>The </a:t>
            </a:r>
            <a:r>
              <a:rPr lang="en-AU" b="0" i="0" dirty="0">
                <a:effectLst/>
                <a:latin typeface="Tw Cen MT" panose="020B0602020104020603" pitchFamily="34" charset="77"/>
              </a:rPr>
              <a:t>workstream</a:t>
            </a:r>
            <a:r>
              <a:rPr lang="en-AU" sz="1800" b="0" i="0" dirty="0">
                <a:effectLst/>
                <a:latin typeface="Tw Cen MT" panose="020B0602020104020603" pitchFamily="34" charset="77"/>
              </a:rPr>
              <a:t> discussed an expanded list of key themes and species for which NDF materials existed and were needed, and this was populated with relevant links and case studies.</a:t>
            </a:r>
          </a:p>
          <a:p>
            <a:pPr marL="285750" indent="-285750" algn="just">
              <a:buFont typeface="Arial" panose="020B0604020202020204" pitchFamily="34" charset="0"/>
              <a:buChar char="•"/>
            </a:pPr>
            <a:endParaRPr lang="en-AU" sz="1800" b="0" i="0" dirty="0">
              <a:effectLst/>
              <a:latin typeface="Tw Cen MT" panose="020B0602020104020603" pitchFamily="34" charset="77"/>
            </a:endParaRPr>
          </a:p>
          <a:p>
            <a:pPr marL="285750" indent="-285750" algn="just">
              <a:buFont typeface="Arial" panose="020B0604020202020204" pitchFamily="34" charset="0"/>
              <a:buChar char="•"/>
            </a:pPr>
            <a:r>
              <a:rPr lang="en-AU" sz="1800" b="0" i="0" dirty="0">
                <a:effectLst/>
                <a:latin typeface="Tw Cen MT" panose="020B0602020104020603" pitchFamily="34" charset="77"/>
              </a:rPr>
              <a:t>There was a particular focus on how to address limited resource and/or capacity, for example, use of simplified guidance documents or automated systems, such as the shark </a:t>
            </a:r>
            <a:r>
              <a:rPr lang="en-AU" sz="1800" b="0" i="0" dirty="0" err="1">
                <a:effectLst/>
                <a:latin typeface="Tw Cen MT" panose="020B0602020104020603" pitchFamily="34" charset="77"/>
              </a:rPr>
              <a:t>eNDF</a:t>
            </a:r>
            <a:r>
              <a:rPr lang="en-AU" sz="1800" b="0" i="0" dirty="0">
                <a:effectLst/>
                <a:latin typeface="Tw Cen MT" panose="020B0602020104020603" pitchFamily="34" charset="77"/>
              </a:rPr>
              <a:t> platform.</a:t>
            </a:r>
          </a:p>
          <a:p>
            <a:pPr marL="285750" indent="-285750" algn="just">
              <a:buFont typeface="Arial" panose="020B0604020202020204" pitchFamily="34" charset="0"/>
              <a:buChar char="•"/>
            </a:pPr>
            <a:endParaRPr lang="en-AU" dirty="0">
              <a:latin typeface="Tw Cen MT" panose="020B0602020104020603" pitchFamily="34" charset="77"/>
            </a:endParaRPr>
          </a:p>
          <a:p>
            <a:pPr marL="285750" indent="-285750" algn="just">
              <a:buFont typeface="Arial" panose="020B0604020202020204" pitchFamily="34" charset="0"/>
              <a:buChar char="•"/>
            </a:pPr>
            <a:r>
              <a:rPr lang="en-AU" sz="1800" b="0" i="0" dirty="0">
                <a:effectLst/>
                <a:latin typeface="Tw Cen MT" panose="020B0602020104020603" pitchFamily="34" charset="77"/>
              </a:rPr>
              <a:t>Identifying where information may already exist was a key theme in the document, and this may be about creating connections between government departments overseeing CITES and those managing fisheries, or utilising </a:t>
            </a:r>
            <a:r>
              <a:rPr lang="en-AU" dirty="0">
                <a:latin typeface="Tw Cen MT" panose="020B0602020104020603" pitchFamily="34" charset="77"/>
              </a:rPr>
              <a:t>Local and Traditional Knowledge.</a:t>
            </a:r>
            <a:endParaRPr lang="en-AU" sz="1800" b="0" i="0" dirty="0">
              <a:effectLst/>
              <a:latin typeface="Tw Cen MT" panose="020B0602020104020603" pitchFamily="34" charset="77"/>
            </a:endParaRPr>
          </a:p>
          <a:p>
            <a:pPr marL="285750" indent="-285750" algn="just">
              <a:buFont typeface="Arial" panose="020B0604020202020204" pitchFamily="34" charset="0"/>
              <a:buChar char="•"/>
            </a:pPr>
            <a:endParaRPr lang="en-AU" dirty="0">
              <a:latin typeface="Tw Cen MT" panose="020B0602020104020603" pitchFamily="34" charset="77"/>
            </a:endParaRPr>
          </a:p>
          <a:p>
            <a:pPr marL="285750" indent="-285750" algn="just">
              <a:buFont typeface="Arial" panose="020B0604020202020204" pitchFamily="34" charset="0"/>
              <a:buChar char="•"/>
            </a:pPr>
            <a:r>
              <a:rPr lang="en-AU" sz="1800" b="0" i="0" dirty="0">
                <a:effectLst/>
                <a:latin typeface="Tw Cen MT" panose="020B0602020104020603" pitchFamily="34" charset="77"/>
              </a:rPr>
              <a:t>Accounting for mortality other than targeted harvest, whether this is by-catch or non-fisheries impacts, was examined.</a:t>
            </a:r>
          </a:p>
          <a:p>
            <a:pPr marL="285750" indent="-285750" algn="just">
              <a:buFont typeface="Arial" panose="020B0604020202020204" pitchFamily="34" charset="0"/>
              <a:buChar char="•"/>
            </a:pPr>
            <a:endParaRPr lang="en-AU" dirty="0">
              <a:latin typeface="Tw Cen MT" panose="020B0602020104020603" pitchFamily="34" charset="77"/>
            </a:endParaRPr>
          </a:p>
          <a:p>
            <a:pPr marL="285750" indent="-285750" algn="just">
              <a:buFont typeface="Arial" panose="020B0604020202020204" pitchFamily="34" charset="0"/>
              <a:buChar char="•"/>
            </a:pPr>
            <a:r>
              <a:rPr lang="en-AU" sz="1800" b="0" i="0" dirty="0">
                <a:effectLst/>
                <a:latin typeface="Tw Cen MT" panose="020B0602020104020603" pitchFamily="34" charset="77"/>
              </a:rPr>
              <a:t>Developing NDFs beyond just domestic waters, either in ABNJ and/or in the context of developing regional NDFs for migratory species were considered</a:t>
            </a:r>
            <a:r>
              <a:rPr lang="en-AU" dirty="0">
                <a:latin typeface="Tw Cen MT" panose="020B0602020104020603" pitchFamily="34" charset="77"/>
              </a:rPr>
              <a:t>.</a:t>
            </a:r>
            <a:endParaRPr lang="en-AU" sz="1800" b="0" i="0" dirty="0">
              <a:effectLst/>
              <a:latin typeface="Tw Cen MT" panose="020B0602020104020603" pitchFamily="34" charset="77"/>
            </a:endParaRPr>
          </a:p>
        </p:txBody>
      </p:sp>
      <p:pic>
        <p:nvPicPr>
          <p:cNvPr id="5" name="Picture 4">
            <a:extLst>
              <a:ext uri="{FF2B5EF4-FFF2-40B4-BE49-F238E27FC236}">
                <a16:creationId xmlns:a16="http://schemas.microsoft.com/office/drawing/2014/main" id="{0D6E26EF-30E0-0D23-79D1-42D6FF1CEC0B}"/>
              </a:ext>
            </a:extLst>
          </p:cNvPr>
          <p:cNvPicPr>
            <a:picLocks noChangeAspect="1"/>
          </p:cNvPicPr>
          <p:nvPr/>
        </p:nvPicPr>
        <p:blipFill>
          <a:blip r:embed="rId2"/>
          <a:stretch>
            <a:fillRect/>
          </a:stretch>
        </p:blipFill>
        <p:spPr>
          <a:xfrm>
            <a:off x="10801558" y="220436"/>
            <a:ext cx="1042553" cy="595993"/>
          </a:xfrm>
          <a:prstGeom prst="rect">
            <a:avLst/>
          </a:prstGeom>
        </p:spPr>
      </p:pic>
      <p:pic>
        <p:nvPicPr>
          <p:cNvPr id="6" name="Picture 5">
            <a:extLst>
              <a:ext uri="{FF2B5EF4-FFF2-40B4-BE49-F238E27FC236}">
                <a16:creationId xmlns:a16="http://schemas.microsoft.com/office/drawing/2014/main" id="{62D5CD75-03F5-0751-86D5-412FBE1EA310}"/>
              </a:ext>
            </a:extLst>
          </p:cNvPr>
          <p:cNvPicPr>
            <a:picLocks noChangeAspect="1"/>
          </p:cNvPicPr>
          <p:nvPr/>
        </p:nvPicPr>
        <p:blipFill>
          <a:blip r:embed="rId3"/>
          <a:stretch>
            <a:fillRect/>
          </a:stretch>
        </p:blipFill>
        <p:spPr>
          <a:xfrm>
            <a:off x="90713" y="0"/>
            <a:ext cx="1029532" cy="1015620"/>
          </a:xfrm>
          <a:prstGeom prst="rect">
            <a:avLst/>
          </a:prstGeom>
        </p:spPr>
      </p:pic>
    </p:spTree>
    <p:extLst>
      <p:ext uri="{BB962C8B-B14F-4D97-AF65-F5344CB8AC3E}">
        <p14:creationId xmlns:p14="http://schemas.microsoft.com/office/powerpoint/2010/main" val="2586478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33E7A14-3BF5-7442-A752-518A18E08CF2}">
  <we:reference id="wa104381637" version="1.0.0.0" store="en-GB"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ADE682D-B6B9-42D0-88B0-65F09B3D7CEF}">
  <ds:schemaRefs>
    <ds:schemaRef ds:uri="http://schemas.microsoft.com/sharepoint/v3/contenttype/forms"/>
  </ds:schemaRefs>
</ds:datastoreItem>
</file>

<file path=customXml/itemProps2.xml><?xml version="1.0" encoding="utf-8"?>
<ds:datastoreItem xmlns:ds="http://schemas.openxmlformats.org/officeDocument/2006/customXml" ds:itemID="{2A708FAD-CC7A-492F-8811-2B53E77C7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0F7A41-B1D0-4876-B6D4-D0473498FC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3715</Words>
  <Application>Microsoft Macintosh PowerPoint</Application>
  <PresentationFormat>Widescreen</PresentationFormat>
  <Paragraphs>320</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Tw Cen MT</vt:lpstr>
      <vt:lpstr>Tw Cen MT Condensed</vt:lpstr>
      <vt:lpstr>Wingdings 3</vt:lpstr>
      <vt:lpstr>Integral</vt:lpstr>
      <vt:lpstr>CITES NDF Workshop Nairobi, 4 – 8 December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 PRINCIPLES AND CONCEPTS: NDF &amp; role of species in ecosystems </vt:lpstr>
      <vt:lpstr>MODULE 1 – risks &amp; uncertainty</vt:lpstr>
      <vt:lpstr>MODULE 1 – risks &amp; uncertainty</vt:lpstr>
      <vt:lpstr>MODULE 1 – precaution</vt:lpstr>
      <vt:lpstr>MODULE 1 – conditional NDFs</vt:lpstr>
      <vt:lpstr>MODULE 1 – adaptive management </vt:lpstr>
      <vt:lpstr>MODULE 1 – adaptive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2020-03-08T09:25:47Z</dcterms:created>
  <dcterms:modified xsi:type="dcterms:W3CDTF">2023-12-01T21:32:26Z</dcterms:modified>
</cp:coreProperties>
</file>