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544" r:id="rId4"/>
    <p:sldId id="553" r:id="rId5"/>
    <p:sldId id="258" r:id="rId6"/>
    <p:sldId id="259" r:id="rId7"/>
    <p:sldId id="545" r:id="rId8"/>
    <p:sldId id="546" r:id="rId9"/>
    <p:sldId id="547" r:id="rId10"/>
    <p:sldId id="556" r:id="rId11"/>
    <p:sldId id="555" r:id="rId12"/>
    <p:sldId id="554" r:id="rId13"/>
    <p:sldId id="548" r:id="rId14"/>
    <p:sldId id="549" r:id="rId15"/>
    <p:sldId id="550" r:id="rId16"/>
    <p:sldId id="55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794"/>
  </p:normalViewPr>
  <p:slideViewPr>
    <p:cSldViewPr snapToGrid="0">
      <p:cViewPr varScale="1">
        <p:scale>
          <a:sx n="110" d="100"/>
          <a:sy n="110" d="100"/>
        </p:scale>
        <p:origin x="6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44C8-872F-DAD4-2601-1BD341FB9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CEF22-63C7-D4D5-E1EE-682511A77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DC4CD-38F7-381D-28ED-1BECFF5D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C1FE2-277E-795D-DE37-2A5AB728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20C80-8B5A-6AED-8AB9-D4D91512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8291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A61B2-3F9E-ADD9-A6F8-60E94F98A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002AC-79FA-AEDF-C436-4807E11EF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618B-D9E8-E5B8-C34C-9FAD8010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EAC21-520E-7B8F-A237-5FEF1324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4EBBB-DD49-1531-1580-B49F83C4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8612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78809B-C2B6-233B-93D8-3FA16FE87B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D6343-D01D-7BBC-3FC7-C7F97EB75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99BB8-19DA-FCEE-6133-78B2B5EC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0BDEA-DC5F-89EE-1F26-895E040DC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3005A-FB7B-E035-3D23-ED44C63A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1570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25AAD-D4C8-FE33-3522-567845871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3D82C-B1A3-730E-8F17-F036DE724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DD1CB-548D-7900-1697-8BBC0516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CC4CD-764F-8B46-5D53-56CC7A12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20ED2-E05E-410A-239B-D3C5F2B7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3514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09F75-FA44-291F-3C18-19891AEC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6627C-D23A-6C65-AB84-F6CD36FA7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CE1F0-0FA6-9BE0-1872-04E1E4F60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8F638-FF7E-7E0E-C995-18C3ACBB6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8EFEA-5030-2394-DEDF-2C728192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5847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98F8C-75C5-2D52-846C-0A06CAC5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0DF47-F9CE-E413-1961-F1B242FFB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536C9-340F-12A6-CE87-9CA96E373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383F-7177-EF2D-0C57-837CC024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F4E5B-71D3-3081-C245-3668E1A2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C8525-AE90-C68F-4F7A-79D9D5BB7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6810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B5986-459C-844A-EDE5-E4D0E842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3521E-4C95-2C38-732E-FC2B1CCDA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870ED-8C28-F82B-4220-3758D9B1D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C7D089-0B09-8DCA-658F-3B088C078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775F8-4354-878D-DB1B-B29D2785F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45614-7212-F0C5-C42B-F4956CEA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8F9863-E9EF-E053-831B-C4B730A0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B0B865-76FC-C5DB-4557-B9CF9347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369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8E51C-9965-B63A-00AF-AD43B4BA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85B02-C58B-09CD-CDA0-EF0B2C2E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E8D8B-D2FE-9E18-4842-B146DB2D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30F4D-105F-927A-0A67-2577EED3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4926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488EE9-02AB-8189-0AB0-2EAE6D378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F6063-FE3F-EC3A-46EE-B73AE8C5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6EDCF-CAF4-C54D-3551-273940F2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9702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B802-C57B-8467-779A-E7878D0A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E6F03-064A-C42E-A3F6-E8F42CED6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04577-2A8E-3228-6C6B-D6B894054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8FD50-6F6E-353A-0A54-DB722F13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DA3BE-4656-B4C8-1E6C-653B3001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EEB1A-B8D1-8081-8B07-578AD57A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2697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BB868-55A1-3045-0CC9-FC772547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AC9FB-AD11-4E12-7FF1-958B846E1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95C89-692B-D4F0-6E8A-F6D9F4D01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18FCE-A0C7-2019-9E6B-A3A1DF4D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A1378-F676-BCE3-EAD2-0B4E96A7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CAA4A-D92E-8D25-37E5-1CBC3894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830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3D7754-F410-A9E2-B7D3-8535A57A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ACC65-2DAD-5621-57D7-70CB504B0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EEC7A-5C70-D12B-1D16-E9F131431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444B9-B08F-3249-9C7A-5F38667E4647}" type="datetimeFigureOut">
              <a:rPr lang="en-IE" smtClean="0"/>
              <a:t>30/11/2023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F1767-2228-5052-44D3-367CAE060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E9AFA-AFA6-ECC6-0643-A29DB6141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3C58-C94F-0D41-B1FF-5A9496DE0EE6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8011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9C500-D269-03EE-59DC-EC19F95F1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0127" y="0"/>
            <a:ext cx="8081873" cy="6881149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ln>
            <a:solidFill>
              <a:srgbClr val="7030A0"/>
            </a:solidFill>
          </a:ln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76C63A-D08E-0726-AA69-9D366BDD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31" y="1016127"/>
            <a:ext cx="4023360" cy="3310370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anchor="b">
            <a:noAutofit/>
          </a:bodyPr>
          <a:lstStyle/>
          <a:p>
            <a:r>
              <a:rPr lang="en-IE" sz="4000" b="1" dirty="0"/>
              <a:t>The Harvest and Export of </a:t>
            </a:r>
            <a:r>
              <a:rPr lang="en-IE" sz="4000" b="1" i="1" dirty="0"/>
              <a:t>Galanthus woronowii</a:t>
            </a:r>
            <a:br>
              <a:rPr lang="en-IE" sz="4000" b="1" dirty="0"/>
            </a:br>
            <a:r>
              <a:rPr lang="en-IE" sz="4000" b="1" dirty="0"/>
              <a:t>  From W to A to Y in Georgia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67E38-09E3-C2AB-A9E6-8C9CD8C06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95360"/>
            <a:ext cx="3933306" cy="1185703"/>
          </a:xfrm>
        </p:spPr>
        <p:txBody>
          <a:bodyPr>
            <a:normAutofit fontScale="55000" lnSpcReduction="20000"/>
          </a:bodyPr>
          <a:lstStyle/>
          <a:p>
            <a:r>
              <a:rPr lang="en-IE" sz="2600" b="1" i="1" dirty="0"/>
              <a:t>Noel McGough (Consultant to Georgian CITES Authorities) &amp;</a:t>
            </a:r>
          </a:p>
          <a:p>
            <a:r>
              <a:rPr lang="en-IE" sz="2600" b="1" i="1" dirty="0"/>
              <a:t> David </a:t>
            </a:r>
            <a:r>
              <a:rPr lang="en-IE" sz="2600" b="1" i="1" dirty="0" err="1"/>
              <a:t>Kikodze</a:t>
            </a:r>
            <a:r>
              <a:rPr lang="en-IE" sz="2600" b="1" i="1" dirty="0"/>
              <a:t> (CITES Scientific Authority of Georgia) </a:t>
            </a:r>
          </a:p>
          <a:p>
            <a:r>
              <a:rPr lang="en-IE" sz="2600" b="1" i="1" dirty="0"/>
              <a:t>December 2023</a:t>
            </a:r>
            <a:endParaRPr lang="en-IE" sz="2000" b="1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887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2F73-8E30-2C87-361C-8EED72D0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0065E-34E3-EFC6-8F4A-91181FD70A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56B64-577B-133C-FE55-420235D306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20316DF1-BC43-A8AF-D346-A961EA550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77714" cy="685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54B80-8EF6-74AF-3CF8-464CB402CF7F}"/>
              </a:ext>
            </a:extLst>
          </p:cNvPr>
          <p:cNvSpPr txBox="1"/>
          <p:nvPr/>
        </p:nvSpPr>
        <p:spPr>
          <a:xfrm>
            <a:off x="14286" y="289472"/>
            <a:ext cx="12177714" cy="701731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E" sz="4400" dirty="0">
                <a:latin typeface="+mj-lt"/>
                <a:ea typeface="+mj-ea"/>
                <a:cs typeface="+mj-cs"/>
              </a:rPr>
              <a:t>Distribution of </a:t>
            </a:r>
            <a:r>
              <a:rPr lang="en-IE" sz="4400" i="1" dirty="0">
                <a:latin typeface="+mj-lt"/>
                <a:ea typeface="+mj-ea"/>
                <a:cs typeface="+mj-cs"/>
              </a:rPr>
              <a:t>Galanthus </a:t>
            </a:r>
            <a:r>
              <a:rPr lang="en-IE" sz="4400" i="1" dirty="0" err="1">
                <a:latin typeface="+mj-lt"/>
                <a:ea typeface="+mj-ea"/>
                <a:cs typeface="+mj-cs"/>
              </a:rPr>
              <a:t>woronowii</a:t>
            </a:r>
            <a:endParaRPr lang="en-IE" sz="4400" i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2685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2F73-8E30-2C87-361C-8EED72D0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0065E-34E3-EFC6-8F4A-91181FD70A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56B64-577B-133C-FE55-420235D306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20316DF1-BC43-A8AF-D346-A961EA550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54B80-8EF6-74AF-3CF8-464CB402CF7F}"/>
              </a:ext>
            </a:extLst>
          </p:cNvPr>
          <p:cNvSpPr txBox="1"/>
          <p:nvPr/>
        </p:nvSpPr>
        <p:spPr>
          <a:xfrm>
            <a:off x="14286" y="289472"/>
            <a:ext cx="12163428" cy="1311128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400" dirty="0">
                <a:latin typeface="+mj-lt"/>
                <a:ea typeface="+mj-ea"/>
                <a:cs typeface="+mj-cs"/>
              </a:rPr>
              <a:t>Wild populations</a:t>
            </a:r>
            <a:r>
              <a:rPr lang="en-IE" sz="4400" dirty="0">
                <a:latin typeface="+mj-lt"/>
                <a:ea typeface="+mj-ea"/>
                <a:cs typeface="+mj-cs"/>
              </a:rPr>
              <a:t> of </a:t>
            </a:r>
            <a:r>
              <a:rPr lang="en-IE" sz="4400" i="1" dirty="0" err="1">
                <a:latin typeface="+mj-lt"/>
                <a:ea typeface="+mj-ea"/>
                <a:cs typeface="+mj-cs"/>
              </a:rPr>
              <a:t>Galanthus</a:t>
            </a:r>
            <a:r>
              <a:rPr lang="en-IE" sz="4400" i="1" dirty="0">
                <a:latin typeface="+mj-lt"/>
                <a:ea typeface="+mj-ea"/>
                <a:cs typeface="+mj-cs"/>
              </a:rPr>
              <a:t> </a:t>
            </a:r>
            <a:r>
              <a:rPr lang="en-IE" sz="4400" i="1" dirty="0" err="1">
                <a:latin typeface="+mj-lt"/>
                <a:ea typeface="+mj-ea"/>
                <a:cs typeface="+mj-cs"/>
              </a:rPr>
              <a:t>woronowii</a:t>
            </a:r>
            <a:r>
              <a:rPr lang="en-IE" sz="4400" i="1" dirty="0"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E" sz="4400" dirty="0">
                <a:latin typeface="+mj-lt"/>
                <a:ea typeface="+mj-ea"/>
                <a:cs typeface="+mj-cs"/>
              </a:rPr>
              <a:t>sampled in 2023</a:t>
            </a:r>
          </a:p>
        </p:txBody>
      </p:sp>
    </p:spTree>
    <p:extLst>
      <p:ext uri="{BB962C8B-B14F-4D97-AF65-F5344CB8AC3E}">
        <p14:creationId xmlns:p14="http://schemas.microsoft.com/office/powerpoint/2010/main" val="637906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2F73-8E30-2C87-361C-8EED72D0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0065E-34E3-EFC6-8F4A-91181FD70A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56B64-577B-133C-FE55-420235D306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20316DF1-BC43-A8AF-D346-A961EA550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54B80-8EF6-74AF-3CF8-464CB402CF7F}"/>
              </a:ext>
            </a:extLst>
          </p:cNvPr>
          <p:cNvSpPr txBox="1"/>
          <p:nvPr/>
        </p:nvSpPr>
        <p:spPr>
          <a:xfrm>
            <a:off x="14286" y="289472"/>
            <a:ext cx="12163428" cy="1311128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E" sz="4400" dirty="0">
                <a:latin typeface="+mj-lt"/>
                <a:ea typeface="+mj-ea"/>
                <a:cs typeface="+mj-cs"/>
              </a:rPr>
              <a:t>Cultivated Sites of </a:t>
            </a:r>
            <a:r>
              <a:rPr lang="en-IE" sz="4400" i="1" dirty="0" err="1">
                <a:latin typeface="+mj-lt"/>
                <a:ea typeface="+mj-ea"/>
                <a:cs typeface="+mj-cs"/>
              </a:rPr>
              <a:t>Galanthus</a:t>
            </a:r>
            <a:r>
              <a:rPr lang="en-IE" sz="4400" i="1" dirty="0">
                <a:latin typeface="+mj-lt"/>
                <a:ea typeface="+mj-ea"/>
                <a:cs typeface="+mj-cs"/>
              </a:rPr>
              <a:t> </a:t>
            </a:r>
            <a:r>
              <a:rPr lang="en-IE" sz="4400" i="1" dirty="0" err="1">
                <a:latin typeface="+mj-lt"/>
                <a:ea typeface="+mj-ea"/>
                <a:cs typeface="+mj-cs"/>
              </a:rPr>
              <a:t>woronowii</a:t>
            </a:r>
            <a:r>
              <a:rPr lang="en-IE" sz="4400" i="1" dirty="0"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E" sz="4400" dirty="0">
                <a:latin typeface="+mj-lt"/>
                <a:ea typeface="+mj-ea"/>
                <a:cs typeface="+mj-cs"/>
              </a:rPr>
              <a:t>sampled in 2023</a:t>
            </a:r>
          </a:p>
        </p:txBody>
      </p:sp>
    </p:spTree>
    <p:extLst>
      <p:ext uri="{BB962C8B-B14F-4D97-AF65-F5344CB8AC3E}">
        <p14:creationId xmlns:p14="http://schemas.microsoft.com/office/powerpoint/2010/main" val="2594399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B73B0-705A-2973-BAA6-9D01891E2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IE" sz="4000" dirty="0"/>
              <a:t>The Origins of Cultivation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2B1C2-B146-810D-1F1C-B498F407B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IE" sz="2000" dirty="0"/>
              <a:t>No definitive information on exact origin</a:t>
            </a:r>
          </a:p>
          <a:p>
            <a:endParaRPr lang="en-IE" sz="2000" dirty="0"/>
          </a:p>
          <a:p>
            <a:r>
              <a:rPr lang="en-IE" sz="2000" dirty="0"/>
              <a:t>Possible first cultivation occurred through underplanting in cornfields and orchards. Locals also took advantage of overflow of natural populations into private land managed by smallholders</a:t>
            </a:r>
          </a:p>
          <a:p>
            <a:endParaRPr lang="en-IE" sz="2000" dirty="0"/>
          </a:p>
          <a:p>
            <a:r>
              <a:rPr lang="en-IE" sz="2000" dirty="0"/>
              <a:t>First formal cultivation reported to start in Adjara in 1993 aided by Turkish traders. </a:t>
            </a:r>
          </a:p>
        </p:txBody>
      </p:sp>
      <p:pic>
        <p:nvPicPr>
          <p:cNvPr id="5" name="Content Placeholder 3" descr="IMGP3958.JPG">
            <a:extLst>
              <a:ext uri="{FF2B5EF4-FFF2-40B4-BE49-F238E27FC236}">
                <a16:creationId xmlns:a16="http://schemas.microsoft.com/office/drawing/2014/main" id="{169B4EC9-E0CC-A6E4-32B9-314C3F8101C2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266720" y="932720"/>
            <a:ext cx="6858000" cy="4992560"/>
          </a:xfrm>
          <a:prstGeom prst="rect">
            <a:avLst/>
          </a:prstGeom>
          <a:noFill/>
          <a:ln>
            <a:solidFill>
              <a:srgbClr val="7030A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42135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A463C-3261-CF2B-775D-5D16B34F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pPr algn="ctr"/>
            <a:r>
              <a:rPr lang="en-IE" dirty="0"/>
              <a:t>The Development of Artificial Propagation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74D61-EA1E-9C23-F7BD-86BD04395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719924"/>
          </a:xfrm>
        </p:spPr>
        <p:txBody>
          <a:bodyPr>
            <a:normAutofit fontScale="92500" lnSpcReduction="10000"/>
          </a:bodyPr>
          <a:lstStyle/>
          <a:p>
            <a:r>
              <a:rPr lang="en-IE" sz="2200" dirty="0"/>
              <a:t>In 2010 cultivation site holders approached MA with a request for a registration process to facilitate  cultivation to progress to production of CITES Source Code A bulbs</a:t>
            </a:r>
          </a:p>
          <a:p>
            <a:r>
              <a:rPr lang="en-IE" sz="2200" dirty="0"/>
              <a:t>Detailed registration system developed, and legislation approved by Parliament</a:t>
            </a:r>
          </a:p>
          <a:p>
            <a:r>
              <a:rPr lang="en-IE" sz="2200" dirty="0"/>
              <a:t>Following inspections first Source A bulbs exported in 2012 &amp; continued to 2019</a:t>
            </a:r>
          </a:p>
          <a:p>
            <a:r>
              <a:rPr lang="en-IE" sz="2200" dirty="0"/>
              <a:t>System burdensome &amp; resource intensive.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D9BF1-67A0-A342-0B88-3A18238D4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64056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53569-87D9-DBFF-BEF1-E77D7C3C5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IE" sz="5400" dirty="0"/>
              <a:t> The use of Source Code 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2D44AE-668E-F666-B23E-2B80B1A2B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9-Step NDF in 2018 revealed weakness that traders sometimes used material from cultivation sites to fulfill wild quota – more convenient &amp; cheaper! </a:t>
            </a:r>
          </a:p>
          <a:p>
            <a:r>
              <a:rPr lang="en-US" sz="2200" dirty="0"/>
              <a:t>Concern  = source of  unregulated harvest but no impact on wild population. Precautionary W quota maintained</a:t>
            </a:r>
          </a:p>
          <a:p>
            <a:r>
              <a:rPr lang="en-US" sz="2200" dirty="0"/>
              <a:t>Georgia commenced export of Y from cultivation sites in 2020 – many from old Source A plots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917CA3-14DC-8D20-365F-BF582E5CD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886460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9E3C5-EDB1-F0F9-F0F2-CF71C7E7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IE" sz="5000" dirty="0"/>
              <a:t>Source Code Y Implementation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5F69-2912-53F7-C11C-0A3AA1B49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36008" cy="3681478"/>
          </a:xfrm>
        </p:spPr>
        <p:txBody>
          <a:bodyPr>
            <a:normAutofit fontScale="92500" lnSpcReduction="10000"/>
          </a:bodyPr>
          <a:lstStyle/>
          <a:p>
            <a:r>
              <a:rPr lang="en-IE" sz="1800" dirty="0"/>
              <a:t>Enabling legislation for Registration System put to Parliament in 2019 – delayed part of large package of conservation law – planned adoption 2024</a:t>
            </a:r>
          </a:p>
          <a:p>
            <a:r>
              <a:rPr lang="en-IE" sz="1800" dirty="0"/>
              <a:t> 2023 projected surveyed 53 cultivation sites – 13 million bulbs of export size. 9-Step NDF carried out for Y and quota for 2024 recommended @ 4 million bulbs  </a:t>
            </a:r>
          </a:p>
          <a:p>
            <a:r>
              <a:rPr lang="en-IE" sz="1800" dirty="0"/>
              <a:t>Simpler registration system designed for Y and will implement formally when legislation allows</a:t>
            </a:r>
          </a:p>
          <a:p>
            <a:r>
              <a:rPr lang="en-IE" sz="1800" dirty="0"/>
              <a:t>Currently implementing an </a:t>
            </a:r>
            <a:r>
              <a:rPr lang="en-IE" sz="1800" i="1" dirty="0"/>
              <a:t>ad hoc </a:t>
            </a:r>
            <a:r>
              <a:rPr lang="en-IE" sz="1800" dirty="0"/>
              <a:t>system with traders linking to the National Environment Agency (NEA) for site inspection and reporting by NEA to the CITES Authorities.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DDD30-D69A-DC91-215F-8C9E5CF0D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762" y="-231469"/>
            <a:ext cx="6541715" cy="708946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ln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36F2DE-1A5F-65E7-ED05-1AB3C4C291F7}"/>
              </a:ext>
            </a:extLst>
          </p:cNvPr>
          <p:cNvSpPr txBox="1"/>
          <p:nvPr/>
        </p:nvSpPr>
        <p:spPr>
          <a:xfrm>
            <a:off x="6407492" y="6185045"/>
            <a:ext cx="4400244" cy="369332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IE" dirty="0"/>
              <a:t>Meeting with traders in Tbilisi, Summer 2023</a:t>
            </a:r>
          </a:p>
        </p:txBody>
      </p:sp>
    </p:spTree>
    <p:extLst>
      <p:ext uri="{BB962C8B-B14F-4D97-AF65-F5344CB8AC3E}">
        <p14:creationId xmlns:p14="http://schemas.microsoft.com/office/powerpoint/2010/main" val="276613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E7259E-9F11-8B60-50AB-75B397067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AA881-E66C-15EA-5420-D9AC4B24C0E2}"/>
              </a:ext>
            </a:extLst>
          </p:cNvPr>
          <p:cNvSpPr txBox="1"/>
          <p:nvPr/>
        </p:nvSpPr>
        <p:spPr>
          <a:xfrm>
            <a:off x="0" y="4668054"/>
            <a:ext cx="12191999" cy="21852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IE" sz="2400" dirty="0">
                <a:cs typeface="Apple Chancery" panose="03020702040506060504" pitchFamily="66" charset="-79"/>
              </a:rPr>
              <a:t>“</a:t>
            </a:r>
            <a:r>
              <a:rPr lang="en-IE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How long will the story take Arkady? I have to be back in Tbilisi tonight”</a:t>
            </a:r>
          </a:p>
          <a:p>
            <a:pPr algn="ctr">
              <a:spcAft>
                <a:spcPts val="600"/>
              </a:spcAft>
            </a:pPr>
            <a:r>
              <a:rPr lang="en-IE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Story Teller: “Its actually 2 Stories, a few hours.</a:t>
            </a:r>
          </a:p>
          <a:p>
            <a:pPr algn="ctr">
              <a:spcAft>
                <a:spcPts val="600"/>
              </a:spcAft>
            </a:pPr>
            <a:r>
              <a:rPr lang="en-IE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Couldn’t you make it shorter?</a:t>
            </a:r>
          </a:p>
          <a:p>
            <a:pPr algn="ctr">
              <a:spcAft>
                <a:spcPts val="600"/>
              </a:spcAft>
            </a:pPr>
            <a:r>
              <a:rPr lang="en-IE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Story Teller: No”</a:t>
            </a:r>
          </a:p>
          <a:p>
            <a:pPr algn="ctr">
              <a:spcAft>
                <a:spcPts val="600"/>
              </a:spcAft>
            </a:pPr>
            <a:r>
              <a:rPr lang="en-IE" sz="2000" dirty="0">
                <a:cs typeface="Apple Chancery" panose="03020702040506060504" pitchFamily="66" charset="-79"/>
              </a:rPr>
              <a:t>Brecht – The Caucasian Chalk Circle</a:t>
            </a:r>
          </a:p>
        </p:txBody>
      </p:sp>
    </p:spTree>
    <p:extLst>
      <p:ext uri="{BB962C8B-B14F-4D97-AF65-F5344CB8AC3E}">
        <p14:creationId xmlns:p14="http://schemas.microsoft.com/office/powerpoint/2010/main" val="162522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1847850" y="2205038"/>
            <a:ext cx="77739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ct val="70000"/>
              </a:spcAft>
              <a:buFontTx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0" y="23802"/>
            <a:ext cx="12191999" cy="1138773"/>
          </a:xfrm>
          <a:prstGeom prst="rect">
            <a:avLst/>
          </a:prstGeom>
          <a:solidFill>
            <a:schemeClr val="accent6"/>
          </a:solidFill>
          <a:ln w="12700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9625" indent="-266700">
              <a:buFontTx/>
              <a:buChar char="•"/>
            </a:pPr>
            <a:r>
              <a:rPr lang="en-GB" sz="2400" dirty="0"/>
              <a:t>1991 Independence – Population 4.3 million</a:t>
            </a:r>
          </a:p>
          <a:p>
            <a:pPr marL="809625" indent="-266700">
              <a:buFontTx/>
              <a:buChar char="•"/>
            </a:pPr>
            <a:endParaRPr lang="en-GB" sz="1000" dirty="0"/>
          </a:p>
          <a:p>
            <a:pPr marL="809625" indent="-266700">
              <a:buFontTx/>
              <a:buChar char="•"/>
            </a:pPr>
            <a:r>
              <a:rPr lang="en-GB" sz="2400" dirty="0"/>
              <a:t>1997 Georgia, as an independent country,  starts exporting bulbs</a:t>
            </a:r>
          </a:p>
          <a:p>
            <a:pPr marL="809625" indent="-266700"/>
            <a:endParaRPr lang="en-GB" sz="1000" dirty="0">
              <a:solidFill>
                <a:srgbClr val="FFFF00"/>
              </a:solidFill>
            </a:endParaRPr>
          </a:p>
        </p:txBody>
      </p:sp>
      <p:pic>
        <p:nvPicPr>
          <p:cNvPr id="17415" name="Picture 11" descr="676px-Georgia,_Ossetia,_Russia_and_Abkhazia_(en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2575"/>
            <a:ext cx="12192000" cy="56954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2F73-8E30-2C87-361C-8EED72D0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0065E-34E3-EFC6-8F4A-91181FD70A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56B64-577B-133C-FE55-420235D306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20316DF1-BC43-A8AF-D346-A961EA550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77714" cy="685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54B80-8EF6-74AF-3CF8-464CB402CF7F}"/>
              </a:ext>
            </a:extLst>
          </p:cNvPr>
          <p:cNvSpPr txBox="1"/>
          <p:nvPr/>
        </p:nvSpPr>
        <p:spPr>
          <a:xfrm>
            <a:off x="14286" y="289472"/>
            <a:ext cx="12177714" cy="701731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E" sz="4400" dirty="0">
                <a:latin typeface="+mj-lt"/>
                <a:ea typeface="+mj-ea"/>
                <a:cs typeface="+mj-cs"/>
              </a:rPr>
              <a:t>Distribution of </a:t>
            </a:r>
            <a:r>
              <a:rPr lang="en-IE" sz="4400" i="1" dirty="0">
                <a:latin typeface="+mj-lt"/>
                <a:ea typeface="+mj-ea"/>
                <a:cs typeface="+mj-cs"/>
              </a:rPr>
              <a:t>Galanthus </a:t>
            </a:r>
            <a:r>
              <a:rPr lang="en-IE" sz="4400" i="1" dirty="0" err="1">
                <a:latin typeface="+mj-lt"/>
                <a:ea typeface="+mj-ea"/>
                <a:cs typeface="+mj-cs"/>
              </a:rPr>
              <a:t>woronowii</a:t>
            </a:r>
            <a:endParaRPr lang="en-IE" sz="4400" i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6894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634B-8606-321E-BE8B-48A4BD05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Some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17E50-1CF5-ADFD-B038-B440472B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825625"/>
            <a:ext cx="7068312" cy="4351338"/>
          </a:xfrm>
        </p:spPr>
        <p:txBody>
          <a:bodyPr>
            <a:normAutofit fontScale="92500" lnSpcReduction="20000"/>
          </a:bodyPr>
          <a:lstStyle/>
          <a:p>
            <a:r>
              <a:rPr lang="en-IE" sz="2000" dirty="0"/>
              <a:t>Georgia, as an independent country, has been exporting</a:t>
            </a:r>
          </a:p>
          <a:p>
            <a:pPr marL="0" indent="0">
              <a:buNone/>
            </a:pPr>
            <a:r>
              <a:rPr lang="en-IE" sz="2000" i="1" dirty="0"/>
              <a:t>Galanthus woronowii </a:t>
            </a:r>
            <a:r>
              <a:rPr lang="en-IE" sz="2000" dirty="0"/>
              <a:t>since 1997 starting at 10 million and rose</a:t>
            </a:r>
          </a:p>
          <a:p>
            <a:pPr marL="0" indent="0">
              <a:buNone/>
            </a:pPr>
            <a:r>
              <a:rPr lang="en-IE" sz="2000" dirty="0"/>
              <a:t> to 18 million in 2007</a:t>
            </a:r>
          </a:p>
          <a:p>
            <a:pPr marL="0" indent="0">
              <a:buNone/>
            </a:pPr>
            <a:endParaRPr lang="en-IE" sz="2000" dirty="0"/>
          </a:p>
          <a:p>
            <a:r>
              <a:rPr lang="en-IE" sz="2000" dirty="0"/>
              <a:t>Significant Trade Project carried out in 2008-2009 – partners, Tbilisi</a:t>
            </a:r>
          </a:p>
          <a:p>
            <a:pPr marL="0" indent="0">
              <a:buNone/>
            </a:pPr>
            <a:r>
              <a:rPr lang="en-IE" sz="2000" dirty="0"/>
              <a:t>Central Botanical Garden &amp; Institute of Botany, Batumi Botanic</a:t>
            </a:r>
          </a:p>
          <a:p>
            <a:pPr marL="0" indent="0">
              <a:buNone/>
            </a:pPr>
            <a:r>
              <a:rPr lang="en-IE" sz="2000" dirty="0"/>
              <a:t>Garden, RBG Kew, UK &amp; Microsoft Research, Cambridge UK.</a:t>
            </a:r>
          </a:p>
          <a:p>
            <a:pPr marL="0" indent="0">
              <a:buNone/>
            </a:pPr>
            <a:endParaRPr lang="en-IE" sz="2000" dirty="0"/>
          </a:p>
          <a:p>
            <a:r>
              <a:rPr lang="en-IE" sz="2000" dirty="0"/>
              <a:t>Found large wild populations and cultivation fields</a:t>
            </a:r>
          </a:p>
          <a:p>
            <a:endParaRPr lang="en-IE" sz="2000" dirty="0"/>
          </a:p>
          <a:p>
            <a:r>
              <a:rPr lang="en-IE" sz="2000" dirty="0"/>
              <a:t>Survey results – 41 wild pops surveyed – estimated to have</a:t>
            </a:r>
          </a:p>
          <a:p>
            <a:pPr marL="0" indent="0">
              <a:buNone/>
            </a:pPr>
            <a:r>
              <a:rPr lang="en-IE" sz="2000" dirty="0"/>
              <a:t> 166 million harvestable bulbs. 12 cultivation sites of 6.5 hectare </a:t>
            </a:r>
          </a:p>
          <a:p>
            <a:pPr marL="0" indent="0">
              <a:buNone/>
            </a:pPr>
            <a:r>
              <a:rPr lang="en-IE" sz="2000" dirty="0"/>
              <a:t>had 2.2 million harvestable bulbs.</a:t>
            </a:r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E934E0B2-BD02-7CE6-70F9-DBEBCFDEB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3217" y="1690689"/>
            <a:ext cx="4748784" cy="435133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13270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MGP6432">
            <a:extLst>
              <a:ext uri="{FF2B5EF4-FFF2-40B4-BE49-F238E27FC236}">
                <a16:creationId xmlns:a16="http://schemas.microsoft.com/office/drawing/2014/main" id="{E4D33587-08D3-E36F-B60F-369F0F836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</p:pic>
      <p:pic>
        <p:nvPicPr>
          <p:cNvPr id="5" name="Picture 4" descr="Workshop">
            <a:extLst>
              <a:ext uri="{FF2B5EF4-FFF2-40B4-BE49-F238E27FC236}">
                <a16:creationId xmlns:a16="http://schemas.microsoft.com/office/drawing/2014/main" id="{579F48D8-3EC3-2BA1-0A9F-0EC24133C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025" y="353872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FD896-4A0C-1AC5-5431-99DF0678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pPr algn="ctr"/>
            <a:r>
              <a:rPr lang="en-IE" sz="3400" dirty="0"/>
              <a:t>Significant Trade Survey 2009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C0B5A-90F3-2998-82B1-7927FC288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IE" sz="2000" dirty="0"/>
              <a:t>Population modelling by Dr Matt Smith of Microsoft led to a precautionary estimate of a standing stock 0f 300 million bulbs wild and cultivated in some 820 hectares.</a:t>
            </a:r>
          </a:p>
          <a:p>
            <a:r>
              <a:rPr lang="en-IE" sz="2000" dirty="0"/>
              <a:t>An Export Quota of 15 million bulbs was set.</a:t>
            </a:r>
          </a:p>
          <a:p>
            <a:r>
              <a:rPr lang="en-IE" sz="2000" dirty="0"/>
              <a:t>No sites considered to be producing Artificially Propagated bulbs at that time – to CITES Standard.</a:t>
            </a:r>
          </a:p>
        </p:txBody>
      </p:sp>
    </p:spTree>
    <p:extLst>
      <p:ext uri="{BB962C8B-B14F-4D97-AF65-F5344CB8AC3E}">
        <p14:creationId xmlns:p14="http://schemas.microsoft.com/office/powerpoint/2010/main" val="1968482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7B008-F36F-6EE4-A332-CF1FF24A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Auctioning Wild Quota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1FE8E6D6-FFD4-9D66-F478-15EAF45F815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964207"/>
              </p:ext>
            </p:extLst>
          </p:nvPr>
        </p:nvGraphicFramePr>
        <p:xfrm>
          <a:off x="147719" y="1825625"/>
          <a:ext cx="64958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621064" imgH="5106113" progId="">
                  <p:embed/>
                </p:oleObj>
              </mc:Choice>
              <mc:Fallback>
                <p:oleObj name="Photo Editor Photo" r:id="rId2" imgW="7621064" imgH="5106113" progId="">
                  <p:embed/>
                  <p:pic>
                    <p:nvPicPr>
                      <p:cNvPr id="921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19" y="1825625"/>
                        <a:ext cx="6495887" cy="4351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7030A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8E8F2F-A8A7-B0CA-C9D2-6478D9CD0CA8}"/>
              </a:ext>
            </a:extLst>
          </p:cNvPr>
          <p:cNvSpPr txBox="1"/>
          <p:nvPr/>
        </p:nvSpPr>
        <p:spPr>
          <a:xfrm>
            <a:off x="6946066" y="1818127"/>
            <a:ext cx="509546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The early 2000’s were turbulent times in Georgia</a:t>
            </a:r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CITES Authorities were under-resourced and under pressure to issue permits as traders became aware of new opportunities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2008 the Government decided to auction access rights to the wild quota for a period of 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Annual quota set on an independent basis by CITES Scientific Authority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4 legal entities were awarded 10-year licenses to harvest &amp; export Galanthus – subject to quota</a:t>
            </a:r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Licenses were subject to conditions laid down by CITES Authorities. </a:t>
            </a:r>
          </a:p>
        </p:txBody>
      </p:sp>
    </p:spTree>
    <p:extLst>
      <p:ext uri="{BB962C8B-B14F-4D97-AF65-F5344CB8AC3E}">
        <p14:creationId xmlns:p14="http://schemas.microsoft.com/office/powerpoint/2010/main" val="1946032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1836BD-0E91-797C-5858-EC3D13194A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9" y="3400056"/>
            <a:ext cx="5068950" cy="3435711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9C5C6-CF38-0C2D-DF72-584D78FFC5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9" y="18684"/>
            <a:ext cx="5068951" cy="344963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B7700F-A591-65E6-73DC-6739AA877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49" y="10125"/>
            <a:ext cx="7088251" cy="691639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7643F6-843E-4F07-6865-C2A099CBB668}"/>
              </a:ext>
            </a:extLst>
          </p:cNvPr>
          <p:cNvSpPr txBox="1"/>
          <p:nvPr/>
        </p:nvSpPr>
        <p:spPr>
          <a:xfrm>
            <a:off x="17399" y="850745"/>
            <a:ext cx="12174601" cy="1089529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E" sz="4400" dirty="0">
                <a:latin typeface="+mj-lt"/>
                <a:ea typeface="+mj-ea"/>
                <a:cs typeface="+mj-cs"/>
              </a:rPr>
              <a:t>Field Survey Programme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E" sz="2400" dirty="0">
                <a:latin typeface="+mj-lt"/>
                <a:ea typeface="+mj-ea"/>
                <a:cs typeface="+mj-cs"/>
              </a:rPr>
              <a:t>Surveys carried out in </a:t>
            </a:r>
            <a:r>
              <a:rPr lang="en-IE" sz="2800" b="1" dirty="0">
                <a:latin typeface="+mj-lt"/>
                <a:ea typeface="+mj-ea"/>
                <a:cs typeface="+mj-cs"/>
              </a:rPr>
              <a:t>2009</a:t>
            </a:r>
            <a:r>
              <a:rPr lang="en-IE" sz="2400" dirty="0">
                <a:latin typeface="+mj-lt"/>
                <a:ea typeface="+mj-ea"/>
                <a:cs typeface="+mj-cs"/>
              </a:rPr>
              <a:t>, 2010, 2011, 2012, </a:t>
            </a:r>
            <a:r>
              <a:rPr lang="en-IE" sz="2800" b="1" dirty="0">
                <a:latin typeface="+mj-lt"/>
                <a:ea typeface="+mj-ea"/>
                <a:cs typeface="+mj-cs"/>
              </a:rPr>
              <a:t>2014</a:t>
            </a:r>
            <a:r>
              <a:rPr lang="en-IE" sz="2400" dirty="0">
                <a:latin typeface="+mj-lt"/>
                <a:ea typeface="+mj-ea"/>
                <a:cs typeface="+mj-cs"/>
              </a:rPr>
              <a:t>, </a:t>
            </a:r>
            <a:r>
              <a:rPr lang="en-IE" sz="2800" b="1" dirty="0">
                <a:latin typeface="+mj-lt"/>
                <a:ea typeface="+mj-ea"/>
                <a:cs typeface="+mj-cs"/>
              </a:rPr>
              <a:t>2018</a:t>
            </a:r>
            <a:r>
              <a:rPr lang="en-IE" sz="2400" dirty="0">
                <a:latin typeface="+mj-lt"/>
                <a:ea typeface="+mj-ea"/>
                <a:cs typeface="+mj-cs"/>
              </a:rPr>
              <a:t>, 2019, 2020, </a:t>
            </a:r>
            <a:r>
              <a:rPr lang="en-IE" sz="2800" b="1" dirty="0">
                <a:latin typeface="+mj-lt"/>
                <a:ea typeface="+mj-ea"/>
                <a:cs typeface="+mj-cs"/>
              </a:rPr>
              <a:t>2023</a:t>
            </a:r>
            <a:r>
              <a:rPr lang="en-IE" sz="24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F9B09-6E75-037E-EFBA-A5CE5A4B5F44}"/>
              </a:ext>
            </a:extLst>
          </p:cNvPr>
          <p:cNvSpPr txBox="1"/>
          <p:nvPr/>
        </p:nvSpPr>
        <p:spPr>
          <a:xfrm>
            <a:off x="4062714" y="6377651"/>
            <a:ext cx="4386009" cy="461665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IE" sz="2400" b="1" dirty="0"/>
              <a:t>Bold &amp; Bigger </a:t>
            </a:r>
            <a:r>
              <a:rPr lang="en-IE" dirty="0"/>
              <a:t>= Most extensive surveys </a:t>
            </a:r>
          </a:p>
        </p:txBody>
      </p:sp>
    </p:spTree>
    <p:extLst>
      <p:ext uri="{BB962C8B-B14F-4D97-AF65-F5344CB8AC3E}">
        <p14:creationId xmlns:p14="http://schemas.microsoft.com/office/powerpoint/2010/main" val="192896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7CE09-9A69-27B6-7DC2-5902001E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IE" sz="5400" dirty="0"/>
              <a:t>2023 Survey Results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4B0CB-6566-B990-B74E-B70B2D369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4" y="2872899"/>
            <a:ext cx="4629026" cy="3850140"/>
          </a:xfrm>
        </p:spPr>
        <p:txBody>
          <a:bodyPr>
            <a:normAutofit/>
          </a:bodyPr>
          <a:lstStyle/>
          <a:p>
            <a:r>
              <a:rPr lang="en-IE" sz="2000" dirty="0"/>
              <a:t>58 wild harvest sites – total population of 1.3 billion export sized bulbs in 1056 hectares. Survey estimated to be 25% of wild population excluding Abkhazia.</a:t>
            </a:r>
          </a:p>
          <a:p>
            <a:r>
              <a:rPr lang="en-IE" sz="2000" dirty="0"/>
              <a:t>53 cultivated sites surveyed-18 million bulbs. 13 million export size. No detailed data on total stock of cultivated bulbs in Georgia but SA estimate it @ 50-70 million. </a:t>
            </a:r>
          </a:p>
          <a:p>
            <a:r>
              <a:rPr lang="en-IE" sz="2000" dirty="0"/>
              <a:t>9-Step NDFs carried for W &amp; Y and quotas recommended</a:t>
            </a:r>
          </a:p>
          <a:p>
            <a:endParaRPr lang="en-IE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7A01F-7C78-3C37-A21A-80B89B0F4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182363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{064BCFA8-9C85-4643-AC0F-7D0578784D06}tf16401378</Template>
  <TotalTime>496</TotalTime>
  <Words>758</Words>
  <Application>Microsoft Macintosh PowerPoint</Application>
  <PresentationFormat>Widescreen</PresentationFormat>
  <Paragraphs>76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Apple Chancery</vt:lpstr>
      <vt:lpstr>Arial</vt:lpstr>
      <vt:lpstr>Calibri</vt:lpstr>
      <vt:lpstr>Calibri Light</vt:lpstr>
      <vt:lpstr>Office Theme</vt:lpstr>
      <vt:lpstr>Photo Editor Photo</vt:lpstr>
      <vt:lpstr>The Harvest and Export of Galanthus woronowii   From W to A to Y in Georgia</vt:lpstr>
      <vt:lpstr>PowerPoint Presentation</vt:lpstr>
      <vt:lpstr>PowerPoint Presentation</vt:lpstr>
      <vt:lpstr>PowerPoint Presentation</vt:lpstr>
      <vt:lpstr>Some History</vt:lpstr>
      <vt:lpstr>Significant Trade Survey 2009</vt:lpstr>
      <vt:lpstr>Auctioning Wild Quota</vt:lpstr>
      <vt:lpstr>PowerPoint Presentation</vt:lpstr>
      <vt:lpstr>2023 Survey Results </vt:lpstr>
      <vt:lpstr>PowerPoint Presentation</vt:lpstr>
      <vt:lpstr>PowerPoint Presentation</vt:lpstr>
      <vt:lpstr>PowerPoint Presentation</vt:lpstr>
      <vt:lpstr>The Origins of Cultivation</vt:lpstr>
      <vt:lpstr>The Development of Artificial Propagation</vt:lpstr>
      <vt:lpstr> The use of Source Code Y</vt:lpstr>
      <vt:lpstr>Source Code Y Implementation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harvest and export of Galanthus woronowii  - from W to A to Y in Georgia</dc:title>
  <dc:creator>AM Logan</dc:creator>
  <cp:lastModifiedBy>AM Logan</cp:lastModifiedBy>
  <cp:revision>30</cp:revision>
  <dcterms:created xsi:type="dcterms:W3CDTF">2023-11-16T14:31:54Z</dcterms:created>
  <dcterms:modified xsi:type="dcterms:W3CDTF">2023-11-30T11:10:19Z</dcterms:modified>
</cp:coreProperties>
</file>