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7"/>
  </p:notesMasterIdLst>
  <p:sldIdLst>
    <p:sldId id="256" r:id="rId2"/>
    <p:sldId id="298" r:id="rId3"/>
    <p:sldId id="261" r:id="rId4"/>
    <p:sldId id="307" r:id="rId5"/>
    <p:sldId id="306" r:id="rId6"/>
    <p:sldId id="260" r:id="rId7"/>
    <p:sldId id="267" r:id="rId8"/>
    <p:sldId id="274" r:id="rId9"/>
    <p:sldId id="265" r:id="rId10"/>
    <p:sldId id="303" r:id="rId11"/>
    <p:sldId id="292" r:id="rId12"/>
    <p:sldId id="290" r:id="rId13"/>
    <p:sldId id="278" r:id="rId14"/>
    <p:sldId id="305"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2540" autoAdjust="0"/>
  </p:normalViewPr>
  <p:slideViewPr>
    <p:cSldViewPr>
      <p:cViewPr>
        <p:scale>
          <a:sx n="75" d="100"/>
          <a:sy n="75" d="100"/>
        </p:scale>
        <p:origin x="-123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42" d="100"/>
        <a:sy n="4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975F7-0949-4B80-9E4A-F8D76C0EEB47}" type="datetimeFigureOut">
              <a:rPr lang="en-GB" smtClean="0"/>
              <a:t>09/12/2013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B2EB7-A081-4522-874C-6BC45E958DB7}" type="slidenum">
              <a:rPr lang="en-GB" smtClean="0"/>
              <a:t>‹#›</a:t>
            </a:fld>
            <a:endParaRPr lang="en-GB"/>
          </a:p>
        </p:txBody>
      </p:sp>
    </p:spTree>
    <p:extLst>
      <p:ext uri="{BB962C8B-B14F-4D97-AF65-F5344CB8AC3E}">
        <p14:creationId xmlns:p14="http://schemas.microsoft.com/office/powerpoint/2010/main" val="1614113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nvSpPr>
        <p:spPr bwMode="auto">
          <a:xfrm>
            <a:off x="1" y="0"/>
            <a:ext cx="2972290" cy="4576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183" tIns="45092" rIns="90183" bIns="45092" anchor="ctr"/>
          <a:lstStyle>
            <a:lvl1pPr algn="l" defTabSz="901700">
              <a:defRPr sz="2400">
                <a:solidFill>
                  <a:schemeClr val="tx1"/>
                </a:solidFill>
                <a:latin typeface="Arial" charset="0"/>
              </a:defRPr>
            </a:lvl1pPr>
            <a:lvl2pPr marL="742950" indent="-287338" algn="l" defTabSz="901700">
              <a:defRPr sz="2400">
                <a:solidFill>
                  <a:schemeClr val="tx1"/>
                </a:solidFill>
                <a:latin typeface="Arial" charset="0"/>
              </a:defRPr>
            </a:lvl2pPr>
            <a:lvl3pPr marL="1139825" indent="-227013" algn="l" defTabSz="901700">
              <a:defRPr sz="2400">
                <a:solidFill>
                  <a:schemeClr val="tx1"/>
                </a:solidFill>
                <a:latin typeface="Arial" charset="0"/>
              </a:defRPr>
            </a:lvl3pPr>
            <a:lvl4pPr marL="1597025" indent="-228600" algn="l" defTabSz="901700">
              <a:defRPr sz="2400">
                <a:solidFill>
                  <a:schemeClr val="tx1"/>
                </a:solidFill>
                <a:latin typeface="Arial" charset="0"/>
              </a:defRPr>
            </a:lvl4pPr>
            <a:lvl5pPr marL="2052638" indent="-227013" algn="l" defTabSz="901700">
              <a:defRPr sz="2400">
                <a:solidFill>
                  <a:schemeClr val="tx1"/>
                </a:solidFill>
                <a:latin typeface="Arial" charset="0"/>
              </a:defRPr>
            </a:lvl5pPr>
            <a:lvl6pPr marL="2509838" indent="-227013" defTabSz="901700" eaLnBrk="0" fontAlgn="base" hangingPunct="0">
              <a:spcBef>
                <a:spcPct val="0"/>
              </a:spcBef>
              <a:spcAft>
                <a:spcPct val="0"/>
              </a:spcAft>
              <a:defRPr sz="2400">
                <a:solidFill>
                  <a:schemeClr val="tx1"/>
                </a:solidFill>
                <a:latin typeface="Arial" charset="0"/>
              </a:defRPr>
            </a:lvl6pPr>
            <a:lvl7pPr marL="2967038" indent="-227013" defTabSz="901700" eaLnBrk="0" fontAlgn="base" hangingPunct="0">
              <a:spcBef>
                <a:spcPct val="0"/>
              </a:spcBef>
              <a:spcAft>
                <a:spcPct val="0"/>
              </a:spcAft>
              <a:defRPr sz="2400">
                <a:solidFill>
                  <a:schemeClr val="tx1"/>
                </a:solidFill>
                <a:latin typeface="Arial" charset="0"/>
              </a:defRPr>
            </a:lvl7pPr>
            <a:lvl8pPr marL="3424238" indent="-227013" defTabSz="901700" eaLnBrk="0" fontAlgn="base" hangingPunct="0">
              <a:spcBef>
                <a:spcPct val="0"/>
              </a:spcBef>
              <a:spcAft>
                <a:spcPct val="0"/>
              </a:spcAft>
              <a:defRPr sz="2400">
                <a:solidFill>
                  <a:schemeClr val="tx1"/>
                </a:solidFill>
                <a:latin typeface="Arial" charset="0"/>
              </a:defRPr>
            </a:lvl8pPr>
            <a:lvl9pPr marL="3881438" indent="-227013" defTabSz="901700" eaLnBrk="0" fontAlgn="base" hangingPunct="0">
              <a:spcBef>
                <a:spcPct val="0"/>
              </a:spcBef>
              <a:spcAft>
                <a:spcPct val="0"/>
              </a:spcAft>
              <a:defRPr sz="2400">
                <a:solidFill>
                  <a:schemeClr val="tx1"/>
                </a:solidFill>
                <a:latin typeface="Arial" charset="0"/>
              </a:defRPr>
            </a:lvl9pPr>
          </a:lstStyle>
          <a:p>
            <a:endParaRPr lang="en-US" altLang="en-US" sz="1200" dirty="0">
              <a:effectLst/>
              <a:cs typeface="Arial" charset="0"/>
            </a:endParaRPr>
          </a:p>
        </p:txBody>
      </p:sp>
      <p:sp>
        <p:nvSpPr>
          <p:cNvPr id="5" name="Rectangle 3"/>
          <p:cNvSpPr txBox="1">
            <a:spLocks noGrp="1" noChangeArrowheads="1"/>
          </p:cNvSpPr>
          <p:nvPr/>
        </p:nvSpPr>
        <p:spPr bwMode="auto">
          <a:xfrm>
            <a:off x="3885710" y="0"/>
            <a:ext cx="2972290" cy="4576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183" tIns="45092" rIns="90183" bIns="45092" anchor="ctr"/>
          <a:lstStyle>
            <a:lvl1pPr algn="l" defTabSz="901700">
              <a:defRPr sz="2400">
                <a:solidFill>
                  <a:schemeClr val="tx1"/>
                </a:solidFill>
                <a:latin typeface="Arial" charset="0"/>
              </a:defRPr>
            </a:lvl1pPr>
            <a:lvl2pPr marL="742950" indent="-287338" algn="l" defTabSz="901700">
              <a:defRPr sz="2400">
                <a:solidFill>
                  <a:schemeClr val="tx1"/>
                </a:solidFill>
                <a:latin typeface="Arial" charset="0"/>
              </a:defRPr>
            </a:lvl2pPr>
            <a:lvl3pPr marL="1139825" indent="-227013" algn="l" defTabSz="901700">
              <a:defRPr sz="2400">
                <a:solidFill>
                  <a:schemeClr val="tx1"/>
                </a:solidFill>
                <a:latin typeface="Arial" charset="0"/>
              </a:defRPr>
            </a:lvl3pPr>
            <a:lvl4pPr marL="1597025" indent="-228600" algn="l" defTabSz="901700">
              <a:defRPr sz="2400">
                <a:solidFill>
                  <a:schemeClr val="tx1"/>
                </a:solidFill>
                <a:latin typeface="Arial" charset="0"/>
              </a:defRPr>
            </a:lvl4pPr>
            <a:lvl5pPr marL="2052638" indent="-227013" algn="l" defTabSz="901700">
              <a:defRPr sz="2400">
                <a:solidFill>
                  <a:schemeClr val="tx1"/>
                </a:solidFill>
                <a:latin typeface="Arial" charset="0"/>
              </a:defRPr>
            </a:lvl5pPr>
            <a:lvl6pPr marL="2509838" indent="-227013" defTabSz="901700" eaLnBrk="0" fontAlgn="base" hangingPunct="0">
              <a:spcBef>
                <a:spcPct val="0"/>
              </a:spcBef>
              <a:spcAft>
                <a:spcPct val="0"/>
              </a:spcAft>
              <a:defRPr sz="2400">
                <a:solidFill>
                  <a:schemeClr val="tx1"/>
                </a:solidFill>
                <a:latin typeface="Arial" charset="0"/>
              </a:defRPr>
            </a:lvl6pPr>
            <a:lvl7pPr marL="2967038" indent="-227013" defTabSz="901700" eaLnBrk="0" fontAlgn="base" hangingPunct="0">
              <a:spcBef>
                <a:spcPct val="0"/>
              </a:spcBef>
              <a:spcAft>
                <a:spcPct val="0"/>
              </a:spcAft>
              <a:defRPr sz="2400">
                <a:solidFill>
                  <a:schemeClr val="tx1"/>
                </a:solidFill>
                <a:latin typeface="Arial" charset="0"/>
              </a:defRPr>
            </a:lvl7pPr>
            <a:lvl8pPr marL="3424238" indent="-227013" defTabSz="901700" eaLnBrk="0" fontAlgn="base" hangingPunct="0">
              <a:spcBef>
                <a:spcPct val="0"/>
              </a:spcBef>
              <a:spcAft>
                <a:spcPct val="0"/>
              </a:spcAft>
              <a:defRPr sz="2400">
                <a:solidFill>
                  <a:schemeClr val="tx1"/>
                </a:solidFill>
                <a:latin typeface="Arial" charset="0"/>
              </a:defRPr>
            </a:lvl8pPr>
            <a:lvl9pPr marL="3881438" indent="-227013" defTabSz="901700" eaLnBrk="0" fontAlgn="base" hangingPunct="0">
              <a:spcBef>
                <a:spcPct val="0"/>
              </a:spcBef>
              <a:spcAft>
                <a:spcPct val="0"/>
              </a:spcAft>
              <a:defRPr sz="2400">
                <a:solidFill>
                  <a:schemeClr val="tx1"/>
                </a:solidFill>
                <a:latin typeface="Arial" charset="0"/>
              </a:defRPr>
            </a:lvl9pPr>
          </a:lstStyle>
          <a:p>
            <a:pPr algn="r"/>
            <a:endParaRPr lang="en-US" altLang="en-US" sz="1200" dirty="0">
              <a:effectLst/>
              <a:cs typeface="Arial" charset="0"/>
            </a:endParaRPr>
          </a:p>
        </p:txBody>
      </p:sp>
      <p:sp>
        <p:nvSpPr>
          <p:cNvPr id="6" name="Rectangle 6"/>
          <p:cNvSpPr txBox="1">
            <a:spLocks noGrp="1" noChangeArrowheads="1"/>
          </p:cNvSpPr>
          <p:nvPr/>
        </p:nvSpPr>
        <p:spPr bwMode="auto">
          <a:xfrm>
            <a:off x="1" y="8686358"/>
            <a:ext cx="2972290" cy="4576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183" tIns="45092" rIns="90183" bIns="45092" anchor="b"/>
          <a:lstStyle>
            <a:lvl1pPr algn="l" defTabSz="901700">
              <a:defRPr sz="2400">
                <a:solidFill>
                  <a:schemeClr val="tx1"/>
                </a:solidFill>
                <a:latin typeface="Arial" charset="0"/>
              </a:defRPr>
            </a:lvl1pPr>
            <a:lvl2pPr marL="742950" indent="-287338" algn="l" defTabSz="901700">
              <a:defRPr sz="2400">
                <a:solidFill>
                  <a:schemeClr val="tx1"/>
                </a:solidFill>
                <a:latin typeface="Arial" charset="0"/>
              </a:defRPr>
            </a:lvl2pPr>
            <a:lvl3pPr marL="1139825" indent="-227013" algn="l" defTabSz="901700">
              <a:defRPr sz="2400">
                <a:solidFill>
                  <a:schemeClr val="tx1"/>
                </a:solidFill>
                <a:latin typeface="Arial" charset="0"/>
              </a:defRPr>
            </a:lvl3pPr>
            <a:lvl4pPr marL="1597025" indent="-228600" algn="l" defTabSz="901700">
              <a:defRPr sz="2400">
                <a:solidFill>
                  <a:schemeClr val="tx1"/>
                </a:solidFill>
                <a:latin typeface="Arial" charset="0"/>
              </a:defRPr>
            </a:lvl4pPr>
            <a:lvl5pPr marL="2052638" indent="-227013" algn="l" defTabSz="901700">
              <a:defRPr sz="2400">
                <a:solidFill>
                  <a:schemeClr val="tx1"/>
                </a:solidFill>
                <a:latin typeface="Arial" charset="0"/>
              </a:defRPr>
            </a:lvl5pPr>
            <a:lvl6pPr marL="2509838" indent="-227013" defTabSz="901700" eaLnBrk="0" fontAlgn="base" hangingPunct="0">
              <a:spcBef>
                <a:spcPct val="0"/>
              </a:spcBef>
              <a:spcAft>
                <a:spcPct val="0"/>
              </a:spcAft>
              <a:defRPr sz="2400">
                <a:solidFill>
                  <a:schemeClr val="tx1"/>
                </a:solidFill>
                <a:latin typeface="Arial" charset="0"/>
              </a:defRPr>
            </a:lvl6pPr>
            <a:lvl7pPr marL="2967038" indent="-227013" defTabSz="901700" eaLnBrk="0" fontAlgn="base" hangingPunct="0">
              <a:spcBef>
                <a:spcPct val="0"/>
              </a:spcBef>
              <a:spcAft>
                <a:spcPct val="0"/>
              </a:spcAft>
              <a:defRPr sz="2400">
                <a:solidFill>
                  <a:schemeClr val="tx1"/>
                </a:solidFill>
                <a:latin typeface="Arial" charset="0"/>
              </a:defRPr>
            </a:lvl7pPr>
            <a:lvl8pPr marL="3424238" indent="-227013" defTabSz="901700" eaLnBrk="0" fontAlgn="base" hangingPunct="0">
              <a:spcBef>
                <a:spcPct val="0"/>
              </a:spcBef>
              <a:spcAft>
                <a:spcPct val="0"/>
              </a:spcAft>
              <a:defRPr sz="2400">
                <a:solidFill>
                  <a:schemeClr val="tx1"/>
                </a:solidFill>
                <a:latin typeface="Arial" charset="0"/>
              </a:defRPr>
            </a:lvl8pPr>
            <a:lvl9pPr marL="3881438" indent="-227013" defTabSz="901700" eaLnBrk="0" fontAlgn="base" hangingPunct="0">
              <a:spcBef>
                <a:spcPct val="0"/>
              </a:spcBef>
              <a:spcAft>
                <a:spcPct val="0"/>
              </a:spcAft>
              <a:defRPr sz="2400">
                <a:solidFill>
                  <a:schemeClr val="tx1"/>
                </a:solidFill>
                <a:latin typeface="Arial" charset="0"/>
              </a:defRPr>
            </a:lvl9pPr>
          </a:lstStyle>
          <a:p>
            <a:endParaRPr lang="en-US" altLang="en-US" sz="1200" dirty="0">
              <a:effectLst/>
              <a:cs typeface="Arial" charset="0"/>
            </a:endParaRPr>
          </a:p>
        </p:txBody>
      </p:sp>
      <p:sp>
        <p:nvSpPr>
          <p:cNvPr id="7" name="Rectangle 7"/>
          <p:cNvSpPr txBox="1">
            <a:spLocks noGrp="1" noChangeArrowheads="1"/>
          </p:cNvSpPr>
          <p:nvPr/>
        </p:nvSpPr>
        <p:spPr bwMode="auto">
          <a:xfrm>
            <a:off x="3885710" y="8686358"/>
            <a:ext cx="2972290" cy="4576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lIns="90183" tIns="45092" rIns="90183" bIns="45092" anchor="b"/>
          <a:lstStyle>
            <a:lvl1pPr algn="l" defTabSz="901700">
              <a:defRPr sz="2400">
                <a:solidFill>
                  <a:schemeClr val="tx1"/>
                </a:solidFill>
                <a:latin typeface="Arial" charset="0"/>
              </a:defRPr>
            </a:lvl1pPr>
            <a:lvl2pPr marL="742950" indent="-287338" algn="l" defTabSz="901700">
              <a:defRPr sz="2400">
                <a:solidFill>
                  <a:schemeClr val="tx1"/>
                </a:solidFill>
                <a:latin typeface="Arial" charset="0"/>
              </a:defRPr>
            </a:lvl2pPr>
            <a:lvl3pPr marL="1139825" indent="-227013" algn="l" defTabSz="901700">
              <a:defRPr sz="2400">
                <a:solidFill>
                  <a:schemeClr val="tx1"/>
                </a:solidFill>
                <a:latin typeface="Arial" charset="0"/>
              </a:defRPr>
            </a:lvl3pPr>
            <a:lvl4pPr marL="1597025" indent="-228600" algn="l" defTabSz="901700">
              <a:defRPr sz="2400">
                <a:solidFill>
                  <a:schemeClr val="tx1"/>
                </a:solidFill>
                <a:latin typeface="Arial" charset="0"/>
              </a:defRPr>
            </a:lvl4pPr>
            <a:lvl5pPr marL="2052638" indent="-227013" algn="l" defTabSz="901700">
              <a:defRPr sz="2400">
                <a:solidFill>
                  <a:schemeClr val="tx1"/>
                </a:solidFill>
                <a:latin typeface="Arial" charset="0"/>
              </a:defRPr>
            </a:lvl5pPr>
            <a:lvl6pPr marL="2509838" indent="-227013" defTabSz="901700" eaLnBrk="0" fontAlgn="base" hangingPunct="0">
              <a:spcBef>
                <a:spcPct val="0"/>
              </a:spcBef>
              <a:spcAft>
                <a:spcPct val="0"/>
              </a:spcAft>
              <a:defRPr sz="2400">
                <a:solidFill>
                  <a:schemeClr val="tx1"/>
                </a:solidFill>
                <a:latin typeface="Arial" charset="0"/>
              </a:defRPr>
            </a:lvl6pPr>
            <a:lvl7pPr marL="2967038" indent="-227013" defTabSz="901700" eaLnBrk="0" fontAlgn="base" hangingPunct="0">
              <a:spcBef>
                <a:spcPct val="0"/>
              </a:spcBef>
              <a:spcAft>
                <a:spcPct val="0"/>
              </a:spcAft>
              <a:defRPr sz="2400">
                <a:solidFill>
                  <a:schemeClr val="tx1"/>
                </a:solidFill>
                <a:latin typeface="Arial" charset="0"/>
              </a:defRPr>
            </a:lvl7pPr>
            <a:lvl8pPr marL="3424238" indent="-227013" defTabSz="901700" eaLnBrk="0" fontAlgn="base" hangingPunct="0">
              <a:spcBef>
                <a:spcPct val="0"/>
              </a:spcBef>
              <a:spcAft>
                <a:spcPct val="0"/>
              </a:spcAft>
              <a:defRPr sz="2400">
                <a:solidFill>
                  <a:schemeClr val="tx1"/>
                </a:solidFill>
                <a:latin typeface="Arial" charset="0"/>
              </a:defRPr>
            </a:lvl8pPr>
            <a:lvl9pPr marL="3881438" indent="-227013" defTabSz="901700" eaLnBrk="0" fontAlgn="base" hangingPunct="0">
              <a:spcBef>
                <a:spcPct val="0"/>
              </a:spcBef>
              <a:spcAft>
                <a:spcPct val="0"/>
              </a:spcAft>
              <a:defRPr sz="2400">
                <a:solidFill>
                  <a:schemeClr val="tx1"/>
                </a:solidFill>
                <a:latin typeface="Arial" charset="0"/>
              </a:defRPr>
            </a:lvl9pPr>
          </a:lstStyle>
          <a:p>
            <a:pPr algn="r"/>
            <a:fld id="{499722F8-B015-4210-AF13-C5976DF8816A}" type="slidenum">
              <a:rPr lang="en-GB" altLang="en-US" sz="1200">
                <a:effectLst/>
                <a:cs typeface="Arial" charset="0"/>
              </a:rPr>
              <a:pPr algn="r"/>
              <a:t>2</a:t>
            </a:fld>
            <a:endParaRPr lang="en-GB" altLang="en-US" sz="1200" dirty="0">
              <a:effectLst/>
              <a:cs typeface="Arial" charset="0"/>
            </a:endParaRPr>
          </a:p>
        </p:txBody>
      </p:sp>
      <p:sp>
        <p:nvSpPr>
          <p:cNvPr id="583686" name="Rectangle 2"/>
          <p:cNvSpPr>
            <a:spLocks noGrp="1" noRot="1" noChangeAspect="1" noChangeArrowheads="1" noTextEdit="1"/>
          </p:cNvSpPr>
          <p:nvPr>
            <p:ph type="sldImg"/>
          </p:nvPr>
        </p:nvSpPr>
        <p:spPr>
          <a:ln/>
        </p:spPr>
      </p:sp>
      <p:sp>
        <p:nvSpPr>
          <p:cNvPr id="718851" name="Rectangle 3"/>
          <p:cNvSpPr>
            <a:spLocks noGrp="1" noChangeArrowheads="1"/>
          </p:cNvSpPr>
          <p:nvPr>
            <p:ph type="body" idx="1"/>
          </p:nvPr>
        </p:nvSpPr>
        <p:spPr/>
        <p:txBody>
          <a:bodyPr lIns="90183" tIns="45092" rIns="90183" bIns="45092"/>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endParaRPr lang="en-GB" altLang="en-US"/>
          </a:p>
        </p:txBody>
      </p:sp>
      <p:sp>
        <p:nvSpPr>
          <p:cNvPr id="5" name="Rectangle 3"/>
          <p:cNvSpPr>
            <a:spLocks noGrp="1" noChangeArrowheads="1"/>
          </p:cNvSpPr>
          <p:nvPr>
            <p:ph type="dt" idx="1"/>
          </p:nvPr>
        </p:nvSpPr>
        <p:spPr>
          <a:ln/>
        </p:spPr>
        <p:txBody>
          <a:bodyPr/>
          <a:lstStyle/>
          <a:p>
            <a:endParaRPr lang="en-GB" altLang="en-US"/>
          </a:p>
        </p:txBody>
      </p:sp>
      <p:sp>
        <p:nvSpPr>
          <p:cNvPr id="6" name="Rectangle 6"/>
          <p:cNvSpPr>
            <a:spLocks noGrp="1" noChangeArrowheads="1"/>
          </p:cNvSpPr>
          <p:nvPr>
            <p:ph type="ftr" sz="quarter" idx="4"/>
          </p:nvPr>
        </p:nvSpPr>
        <p:spPr>
          <a:ln/>
        </p:spPr>
        <p:txBody>
          <a:bodyPr/>
          <a:lstStyle/>
          <a:p>
            <a:endParaRPr lang="en-GB" altLang="en-US"/>
          </a:p>
        </p:txBody>
      </p:sp>
      <p:sp>
        <p:nvSpPr>
          <p:cNvPr id="7" name="Rectangle 7"/>
          <p:cNvSpPr>
            <a:spLocks noGrp="1" noChangeArrowheads="1"/>
          </p:cNvSpPr>
          <p:nvPr>
            <p:ph type="sldNum" sz="quarter" idx="5"/>
          </p:nvPr>
        </p:nvSpPr>
        <p:spPr>
          <a:ln/>
        </p:spPr>
        <p:txBody>
          <a:bodyPr/>
          <a:lstStyle/>
          <a:p>
            <a:fld id="{D8C3C933-102D-44D8-8A81-E734292B59D8}" type="slidenum">
              <a:rPr lang="en-GB" altLang="en-US"/>
              <a:pPr/>
              <a:t>13</a:t>
            </a:fld>
            <a:endParaRPr lang="en-GB" alt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D6D003D6-6E44-4C5A-A3DC-B4810B4E259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365968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D003D6-6E44-4C5A-A3DC-B4810B4E259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250485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D003D6-6E44-4C5A-A3DC-B4810B4E259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15804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D003D6-6E44-4C5A-A3DC-B4810B4E259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629045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D003D6-6E44-4C5A-A3DC-B4810B4E259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4101142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D6D003D6-6E44-4C5A-A3DC-B4810B4E259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109075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D6D003D6-6E44-4C5A-A3DC-B4810B4E2591}" type="datetimeFigureOut">
              <a:rPr lang="en-GB" smtClean="0"/>
              <a:t>09/12/2013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78270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D6D003D6-6E44-4C5A-A3DC-B4810B4E2591}" type="datetimeFigureOut">
              <a:rPr lang="en-GB" smtClean="0"/>
              <a:t>09/12/2013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28375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003D6-6E44-4C5A-A3DC-B4810B4E2591}" type="datetimeFigureOut">
              <a:rPr lang="en-GB" smtClean="0"/>
              <a:t>09/12/2013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31073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003D6-6E44-4C5A-A3DC-B4810B4E259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37842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003D6-6E44-4C5A-A3DC-B4810B4E259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277222-9CBF-4A2A-A5CA-4EDD9729405C}" type="slidenum">
              <a:rPr lang="en-GB" smtClean="0"/>
              <a:t>‹#›</a:t>
            </a:fld>
            <a:endParaRPr lang="en-GB"/>
          </a:p>
        </p:txBody>
      </p:sp>
    </p:spTree>
    <p:extLst>
      <p:ext uri="{BB962C8B-B14F-4D97-AF65-F5344CB8AC3E}">
        <p14:creationId xmlns:p14="http://schemas.microsoft.com/office/powerpoint/2010/main" val="219071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003D6-6E44-4C5A-A3DC-B4810B4E2591}" type="datetimeFigureOut">
              <a:rPr lang="en-GB" smtClean="0"/>
              <a:t>09/12/2013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77222-9CBF-4A2A-A5CA-4EDD9729405C}" type="slidenum">
              <a:rPr lang="en-GB" smtClean="0"/>
              <a:t>‹#›</a:t>
            </a:fld>
            <a:endParaRPr lang="en-GB"/>
          </a:p>
        </p:txBody>
      </p:sp>
    </p:spTree>
    <p:extLst>
      <p:ext uri="{BB962C8B-B14F-4D97-AF65-F5344CB8AC3E}">
        <p14:creationId xmlns:p14="http://schemas.microsoft.com/office/powerpoint/2010/main" val="317907380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2.wmf"/><Relationship Id="rId18" Type="http://schemas.openxmlformats.org/officeDocument/2006/relationships/oleObject" Target="../embeddings/oleObject9.bin"/><Relationship Id="rId3" Type="http://schemas.openxmlformats.org/officeDocument/2006/relationships/notesSlide" Target="../notesSlides/notesSlide2.xml"/><Relationship Id="rId7" Type="http://schemas.openxmlformats.org/officeDocument/2006/relationships/image" Target="../media/image9.w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7.xml"/><Relationship Id="rId16" Type="http://schemas.openxmlformats.org/officeDocument/2006/relationships/oleObject" Target="../embeddings/oleObject7.bin"/><Relationship Id="rId20" Type="http://schemas.openxmlformats.org/officeDocument/2006/relationships/image" Target="../media/image14.png"/><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png"/><Relationship Id="rId10" Type="http://schemas.openxmlformats.org/officeDocument/2006/relationships/oleObject" Target="../embeddings/oleObject4.bin"/><Relationship Id="rId19" Type="http://schemas.openxmlformats.org/officeDocument/2006/relationships/oleObject" Target="../embeddings/oleObject10.bin"/><Relationship Id="rId4" Type="http://schemas.openxmlformats.org/officeDocument/2006/relationships/oleObject" Target="../embeddings/oleObject1.bin"/><Relationship Id="rId9" Type="http://schemas.openxmlformats.org/officeDocument/2006/relationships/image" Target="../media/image10.wmf"/><Relationship Id="rId1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icourt\Desktop\Reef-shark.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83568" y="4221088"/>
            <a:ext cx="2952329" cy="196404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icourt\Desktop\rays05-manta-ray-maldives_17861_600x450.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601078" y="4226766"/>
            <a:ext cx="2859354" cy="196172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07504" y="548680"/>
            <a:ext cx="9036496" cy="360098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endParaRPr lang="en-US" sz="4000" b="1" cap="none" spc="0" dirty="0" smtClean="0">
              <a:ln w="17780" cmpd="sng">
                <a:solidFill>
                  <a:schemeClr val="tx1"/>
                </a:solidFill>
                <a:prstDash val="solid"/>
                <a:miter lim="800000"/>
              </a:ln>
              <a:solidFill>
                <a:schemeClr val="tx1"/>
              </a:solidFill>
              <a:effectLst/>
              <a:latin typeface="+mj-lt"/>
            </a:endParaRPr>
          </a:p>
          <a:p>
            <a:pPr algn="ctr"/>
            <a:r>
              <a:rPr lang="en-NZ" sz="4400" dirty="0" smtClean="0">
                <a:solidFill>
                  <a:schemeClr val="tx1"/>
                </a:solidFill>
                <a:latin typeface="+mj-lt"/>
              </a:rPr>
              <a:t>An introduction to… </a:t>
            </a:r>
          </a:p>
          <a:p>
            <a:pPr algn="ctr"/>
            <a:r>
              <a:rPr lang="en-NZ" sz="4400" b="1" dirty="0" smtClean="0">
                <a:solidFill>
                  <a:schemeClr val="tx1"/>
                </a:solidFill>
                <a:latin typeface="+mj-lt"/>
              </a:rPr>
              <a:t>LEGAL ACQUISITION FINDINGS</a:t>
            </a:r>
          </a:p>
          <a:p>
            <a:pPr algn="ctr"/>
            <a:endParaRPr lang="en-NZ" sz="4400" b="1" dirty="0">
              <a:solidFill>
                <a:schemeClr val="tx1"/>
              </a:solidFill>
              <a:latin typeface="+mj-lt"/>
            </a:endParaRPr>
          </a:p>
          <a:p>
            <a:pPr algn="ctr"/>
            <a:r>
              <a:rPr lang="en-NZ" sz="2800" b="1" dirty="0" smtClean="0">
                <a:solidFill>
                  <a:schemeClr val="tx1"/>
                </a:solidFill>
                <a:latin typeface="+mj-lt"/>
              </a:rPr>
              <a:t>Wendy Jackson</a:t>
            </a:r>
          </a:p>
          <a:p>
            <a:pPr algn="ctr"/>
            <a:r>
              <a:rPr lang="en-NZ" sz="2800" dirty="0" smtClean="0">
                <a:solidFill>
                  <a:schemeClr val="tx1"/>
                </a:solidFill>
                <a:latin typeface="+mj-lt"/>
              </a:rPr>
              <a:t>NZ Ministry of Foreign Affairs and Trade</a:t>
            </a:r>
          </a:p>
        </p:txBody>
      </p:sp>
    </p:spTree>
    <p:extLst>
      <p:ext uri="{BB962C8B-B14F-4D97-AF65-F5344CB8AC3E}">
        <p14:creationId xmlns:p14="http://schemas.microsoft.com/office/powerpoint/2010/main" val="2457573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1143000"/>
          </a:xfrm>
        </p:spPr>
        <p:txBody>
          <a:bodyPr>
            <a:normAutofit/>
          </a:bodyPr>
          <a:lstStyle/>
          <a:p>
            <a:pPr algn="ctr"/>
            <a:r>
              <a:rPr lang="en-GB" dirty="0" smtClean="0">
                <a:solidFill>
                  <a:schemeClr val="accent1"/>
                </a:solidFill>
              </a:rPr>
              <a:t>The chain of responsibility</a:t>
            </a:r>
            <a:endParaRPr lang="en-GB" dirty="0">
              <a:solidFill>
                <a:schemeClr val="accent1"/>
              </a:solidFill>
            </a:endParaRPr>
          </a:p>
        </p:txBody>
      </p:sp>
      <p:sp>
        <p:nvSpPr>
          <p:cNvPr id="3" name="Content Placeholder 2"/>
          <p:cNvSpPr>
            <a:spLocks noGrp="1"/>
          </p:cNvSpPr>
          <p:nvPr>
            <p:ph idx="1"/>
          </p:nvPr>
        </p:nvSpPr>
        <p:spPr>
          <a:xfrm>
            <a:off x="467544" y="1124744"/>
            <a:ext cx="8424936" cy="4896544"/>
          </a:xfrm>
        </p:spPr>
        <p:txBody>
          <a:bodyPr>
            <a:normAutofit/>
          </a:bodyPr>
          <a:lstStyle/>
          <a:p>
            <a:pPr marL="0" indent="0">
              <a:lnSpc>
                <a:spcPct val="80000"/>
              </a:lnSpc>
              <a:buNone/>
            </a:pPr>
            <a:r>
              <a:rPr lang="en-US" altLang="en-US" sz="2200" dirty="0" smtClean="0">
                <a:latin typeface="+mj-lt"/>
              </a:rPr>
              <a:t>What </a:t>
            </a:r>
            <a:r>
              <a:rPr lang="en-US" altLang="en-US" sz="2200" dirty="0">
                <a:latin typeface="+mj-lt"/>
              </a:rPr>
              <a:t>kind of proof satisfies the </a:t>
            </a:r>
            <a:r>
              <a:rPr lang="en-US" altLang="en-US" sz="2200" dirty="0" smtClean="0">
                <a:latin typeface="+mj-lt"/>
              </a:rPr>
              <a:t>MA </a:t>
            </a:r>
            <a:r>
              <a:rPr lang="en-US" altLang="en-US" sz="2200" dirty="0">
                <a:latin typeface="+mj-lt"/>
              </a:rPr>
              <a:t>of the State of export that the specimen was not obtained in contravention of the laws of that State for the protection of fauna and </a:t>
            </a:r>
            <a:r>
              <a:rPr lang="en-US" altLang="en-US" sz="2200" dirty="0" smtClean="0">
                <a:latin typeface="+mj-lt"/>
              </a:rPr>
              <a:t>flora?</a:t>
            </a:r>
          </a:p>
          <a:p>
            <a:pPr>
              <a:lnSpc>
                <a:spcPct val="80000"/>
              </a:lnSpc>
            </a:pPr>
            <a:endParaRPr lang="en-US" altLang="en-US" sz="2200" dirty="0">
              <a:latin typeface="+mj-lt"/>
            </a:endParaRPr>
          </a:p>
          <a:p>
            <a:pPr>
              <a:lnSpc>
                <a:spcPct val="80000"/>
              </a:lnSpc>
            </a:pPr>
            <a:r>
              <a:rPr lang="en-US" altLang="en-US" sz="2200" dirty="0" smtClean="0">
                <a:latin typeface="+mj-lt"/>
              </a:rPr>
              <a:t>Reference </a:t>
            </a:r>
            <a:r>
              <a:rPr lang="en-US" altLang="en-US" sz="2200" dirty="0">
                <a:latin typeface="+mj-lt"/>
              </a:rPr>
              <a:t>to applicable legislation for </a:t>
            </a:r>
            <a:r>
              <a:rPr lang="en-US" altLang="en-US" sz="2200" dirty="0" smtClean="0">
                <a:latin typeface="+mj-lt"/>
              </a:rPr>
              <a:t>harvesting/production</a:t>
            </a:r>
            <a:endParaRPr lang="en-US" altLang="en-US" sz="2200" dirty="0" smtClean="0">
              <a:latin typeface="+mj-lt"/>
            </a:endParaRPr>
          </a:p>
          <a:p>
            <a:pPr>
              <a:lnSpc>
                <a:spcPct val="80000"/>
              </a:lnSpc>
            </a:pPr>
            <a:r>
              <a:rPr lang="en-US" altLang="en-US" sz="2200" dirty="0" smtClean="0">
                <a:latin typeface="+mj-lt"/>
              </a:rPr>
              <a:t>Valid </a:t>
            </a:r>
            <a:r>
              <a:rPr lang="en-US" altLang="en-US" sz="2200" dirty="0" smtClean="0">
                <a:latin typeface="+mj-lt"/>
              </a:rPr>
              <a:t>written authorization to harvest from the wild or to artificially propagate/cultivate in a particular </a:t>
            </a:r>
            <a:r>
              <a:rPr lang="en-US" altLang="en-US" sz="2200" dirty="0" smtClean="0">
                <a:latin typeface="+mj-lt"/>
              </a:rPr>
              <a:t>place</a:t>
            </a:r>
            <a:endParaRPr lang="en-US" altLang="en-US" sz="2200" dirty="0" smtClean="0">
              <a:latin typeface="+mj-lt"/>
            </a:endParaRPr>
          </a:p>
          <a:p>
            <a:pPr>
              <a:lnSpc>
                <a:spcPct val="80000"/>
              </a:lnSpc>
            </a:pPr>
            <a:r>
              <a:rPr lang="en-US" altLang="en-US" sz="2200" dirty="0" smtClean="0">
                <a:latin typeface="+mj-lt"/>
              </a:rPr>
              <a:t>Proper </a:t>
            </a:r>
            <a:r>
              <a:rPr lang="en-US" altLang="en-US" sz="2200" dirty="0" smtClean="0">
                <a:latin typeface="+mj-lt"/>
              </a:rPr>
              <a:t>equipment or method used to harvest or produce </a:t>
            </a:r>
            <a:r>
              <a:rPr lang="en-US" altLang="en-US" sz="2200" dirty="0" smtClean="0">
                <a:latin typeface="+mj-lt"/>
              </a:rPr>
              <a:t>specimens</a:t>
            </a:r>
            <a:endParaRPr lang="en-US" altLang="en-US" sz="2200" dirty="0" smtClean="0">
              <a:latin typeface="+mj-lt"/>
            </a:endParaRPr>
          </a:p>
          <a:p>
            <a:pPr>
              <a:lnSpc>
                <a:spcPct val="80000"/>
              </a:lnSpc>
            </a:pPr>
            <a:r>
              <a:rPr lang="en-US" altLang="en-US" sz="2200" dirty="0" smtClean="0">
                <a:latin typeface="+mj-lt"/>
              </a:rPr>
              <a:t>Proof </a:t>
            </a:r>
            <a:r>
              <a:rPr lang="en-US" altLang="en-US" sz="2200" dirty="0" smtClean="0">
                <a:latin typeface="+mj-lt"/>
              </a:rPr>
              <a:t>of assigned quota and harvest/production within </a:t>
            </a:r>
            <a:r>
              <a:rPr lang="en-US" altLang="en-US" sz="2200" dirty="0" smtClean="0">
                <a:latin typeface="+mj-lt"/>
              </a:rPr>
              <a:t>quota</a:t>
            </a:r>
            <a:endParaRPr lang="en-US" altLang="en-US" sz="2200" dirty="0" smtClean="0">
              <a:latin typeface="+mj-lt"/>
            </a:endParaRPr>
          </a:p>
          <a:p>
            <a:pPr>
              <a:lnSpc>
                <a:spcPct val="80000"/>
              </a:lnSpc>
            </a:pPr>
            <a:r>
              <a:rPr lang="en-US" altLang="en-US" sz="2200" dirty="0" smtClean="0">
                <a:latin typeface="+mj-lt"/>
              </a:rPr>
              <a:t>Documentation </a:t>
            </a:r>
            <a:r>
              <a:rPr lang="en-US" altLang="en-US" sz="2200" dirty="0" smtClean="0">
                <a:latin typeface="+mj-lt"/>
              </a:rPr>
              <a:t>showing lawful transport from place of harvest to </a:t>
            </a:r>
            <a:r>
              <a:rPr lang="en-US" altLang="en-US" sz="2200" dirty="0" smtClean="0">
                <a:latin typeface="+mj-lt"/>
              </a:rPr>
              <a:t>place </a:t>
            </a:r>
            <a:r>
              <a:rPr lang="en-US" altLang="en-US" sz="2200" dirty="0" smtClean="0">
                <a:latin typeface="+mj-lt"/>
              </a:rPr>
              <a:t>of storage and/or export (e.g. transport guides</a:t>
            </a:r>
            <a:r>
              <a:rPr lang="en-US" altLang="en-US" sz="2200" dirty="0" smtClean="0">
                <a:latin typeface="+mj-lt"/>
              </a:rPr>
              <a:t>)</a:t>
            </a:r>
            <a:endParaRPr lang="en-US" altLang="en-US" sz="2200" dirty="0" smtClean="0">
              <a:latin typeface="+mj-lt"/>
            </a:endParaRPr>
          </a:p>
          <a:p>
            <a:pPr>
              <a:lnSpc>
                <a:spcPct val="80000"/>
              </a:lnSpc>
            </a:pPr>
            <a:r>
              <a:rPr lang="en-US" altLang="en-US" sz="2200" dirty="0" smtClean="0">
                <a:latin typeface="+mj-lt"/>
              </a:rPr>
              <a:t>Records </a:t>
            </a:r>
            <a:r>
              <a:rPr lang="en-US" altLang="en-US" sz="2200" dirty="0" smtClean="0">
                <a:latin typeface="+mj-lt"/>
              </a:rPr>
              <a:t>kept by registered artificial propagation or cultivation operation; periodic government </a:t>
            </a:r>
            <a:r>
              <a:rPr lang="en-US" altLang="en-US" sz="2200" dirty="0" smtClean="0">
                <a:latin typeface="+mj-lt"/>
              </a:rPr>
              <a:t>inspections</a:t>
            </a:r>
            <a:endParaRPr lang="en-US" altLang="en-US" sz="2200" dirty="0" smtClean="0">
              <a:latin typeface="+mj-lt"/>
            </a:endParaRPr>
          </a:p>
          <a:p>
            <a:pPr>
              <a:lnSpc>
                <a:spcPct val="80000"/>
              </a:lnSpc>
            </a:pPr>
            <a:r>
              <a:rPr lang="en-US" altLang="en-US" sz="2200" dirty="0" smtClean="0">
                <a:latin typeface="+mj-lt"/>
              </a:rPr>
              <a:t>Other</a:t>
            </a:r>
            <a:endParaRPr lang="en-US" altLang="en-US" sz="2200" dirty="0" smtClean="0">
              <a:latin typeface="+mj-lt"/>
            </a:endParaRPr>
          </a:p>
          <a:p>
            <a:pPr marL="0" indent="0">
              <a:buNone/>
            </a:pPr>
            <a:endParaRPr lang="en-GB" dirty="0"/>
          </a:p>
        </p:txBody>
      </p:sp>
    </p:spTree>
    <p:extLst>
      <p:ext uri="{BB962C8B-B14F-4D97-AF65-F5344CB8AC3E}">
        <p14:creationId xmlns:p14="http://schemas.microsoft.com/office/powerpoint/2010/main" val="3470593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solidFill>
                  <a:schemeClr val="accent1"/>
                </a:solidFill>
              </a:rPr>
              <a:t>Traceability - permits</a:t>
            </a:r>
            <a:endParaRPr lang="en-GB" dirty="0">
              <a:solidFill>
                <a:schemeClr val="accent1"/>
              </a:solidFill>
            </a:endParaRPr>
          </a:p>
        </p:txBody>
      </p:sp>
      <p:sp>
        <p:nvSpPr>
          <p:cNvPr id="3" name="Content Placeholder 2"/>
          <p:cNvSpPr>
            <a:spLocks noGrp="1"/>
          </p:cNvSpPr>
          <p:nvPr>
            <p:ph idx="1"/>
          </p:nvPr>
        </p:nvSpPr>
        <p:spPr>
          <a:xfrm>
            <a:off x="457200" y="1412776"/>
            <a:ext cx="8229600" cy="4525963"/>
          </a:xfrm>
        </p:spPr>
        <p:txBody>
          <a:bodyPr>
            <a:normAutofit/>
          </a:bodyPr>
          <a:lstStyle/>
          <a:p>
            <a:r>
              <a:rPr lang="en-US" sz="2400" dirty="0" smtClean="0"/>
              <a:t>Opacity vs. </a:t>
            </a:r>
            <a:r>
              <a:rPr lang="en-US" sz="2400" dirty="0" smtClean="0"/>
              <a:t>transparency</a:t>
            </a:r>
            <a:endParaRPr lang="en-US" sz="2400" dirty="0" smtClean="0"/>
          </a:p>
          <a:p>
            <a:r>
              <a:rPr lang="en-US" sz="2400" dirty="0" smtClean="0"/>
              <a:t>Traceability systems facilitate </a:t>
            </a:r>
            <a:r>
              <a:rPr lang="en-US" sz="2400" dirty="0"/>
              <a:t>the work of enforcement authorities </a:t>
            </a:r>
            <a:r>
              <a:rPr lang="en-US" sz="2400" dirty="0" smtClean="0"/>
              <a:t>(better </a:t>
            </a:r>
            <a:r>
              <a:rPr lang="en-US" sz="2400" dirty="0"/>
              <a:t>equipped to </a:t>
            </a:r>
            <a:r>
              <a:rPr lang="en-US" sz="2400" dirty="0" smtClean="0"/>
              <a:t>confirm legal shipments and identify </a:t>
            </a:r>
            <a:r>
              <a:rPr lang="en-US" sz="2400" dirty="0"/>
              <a:t>fraudulent </a:t>
            </a:r>
            <a:r>
              <a:rPr lang="en-US" sz="2400" dirty="0" smtClean="0"/>
              <a:t>suppliers</a:t>
            </a:r>
            <a:r>
              <a:rPr lang="en-US" sz="2400" dirty="0" smtClean="0"/>
              <a:t>) </a:t>
            </a:r>
            <a:endParaRPr lang="en-US" sz="2400" dirty="0"/>
          </a:p>
          <a:p>
            <a:r>
              <a:rPr lang="en-US" sz="2400" dirty="0" smtClean="0"/>
              <a:t>Help </a:t>
            </a:r>
            <a:r>
              <a:rPr lang="en-US" sz="2400" dirty="0"/>
              <a:t>consumers to distinguish between legal and illegal products by creating a higher level of reliability and precision of the CITES permit </a:t>
            </a:r>
            <a:r>
              <a:rPr lang="en-US" sz="2400" dirty="0" smtClean="0"/>
              <a:t>system </a:t>
            </a:r>
            <a:endParaRPr lang="en-US" sz="2400" dirty="0"/>
          </a:p>
          <a:p>
            <a:r>
              <a:rPr lang="en-US" sz="2400" dirty="0" smtClean="0"/>
              <a:t>More </a:t>
            </a:r>
            <a:r>
              <a:rPr lang="en-US" sz="2400" dirty="0"/>
              <a:t>importantly, a robust system will increase species conservation </a:t>
            </a:r>
            <a:r>
              <a:rPr lang="en-US" sz="2400" dirty="0" smtClean="0"/>
              <a:t>efforts and local livelihoods </a:t>
            </a:r>
            <a:r>
              <a:rPr lang="en-US" sz="2400" dirty="0"/>
              <a:t>and reward law-abiding </a:t>
            </a:r>
            <a:r>
              <a:rPr lang="en-US" sz="2400" dirty="0" smtClean="0"/>
              <a:t>companies</a:t>
            </a:r>
            <a:endParaRPr lang="en-US" sz="2400" dirty="0"/>
          </a:p>
          <a:p>
            <a:endParaRPr lang="en-GB" dirty="0"/>
          </a:p>
        </p:txBody>
      </p:sp>
    </p:spTree>
    <p:extLst>
      <p:ext uri="{BB962C8B-B14F-4D97-AF65-F5344CB8AC3E}">
        <p14:creationId xmlns:p14="http://schemas.microsoft.com/office/powerpoint/2010/main" val="2372393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31800" y="620688"/>
            <a:ext cx="8278813"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1945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1"/>
          <p:cNvSpPr>
            <a:spLocks noGrp="1"/>
          </p:cNvSpPr>
          <p:nvPr>
            <p:ph type="sldNum" sz="quarter" idx="12"/>
          </p:nvPr>
        </p:nvSpPr>
        <p:spPr/>
        <p:txBody>
          <a:bodyPr/>
          <a:lstStyle/>
          <a:p>
            <a:fld id="{6A24DE74-0B4C-4087-B295-7322A071C675}" type="slidenum">
              <a:rPr lang="en-US" altLang="en-US"/>
              <a:pPr/>
              <a:t>13</a:t>
            </a:fld>
            <a:endParaRPr lang="en-US" altLang="en-US"/>
          </a:p>
        </p:txBody>
      </p:sp>
      <p:graphicFrame>
        <p:nvGraphicFramePr>
          <p:cNvPr id="533508" name="Object 4"/>
          <p:cNvGraphicFramePr>
            <a:graphicFrameLocks noChangeAspect="1"/>
          </p:cNvGraphicFramePr>
          <p:nvPr>
            <p:extLst>
              <p:ext uri="{D42A27DB-BD31-4B8C-83A1-F6EECF244321}">
                <p14:modId xmlns:p14="http://schemas.microsoft.com/office/powerpoint/2010/main" val="1238502445"/>
              </p:ext>
            </p:extLst>
          </p:nvPr>
        </p:nvGraphicFramePr>
        <p:xfrm>
          <a:off x="5749429" y="3576984"/>
          <a:ext cx="2566987" cy="728663"/>
        </p:xfrm>
        <a:graphic>
          <a:graphicData uri="http://schemas.openxmlformats.org/presentationml/2006/ole">
            <mc:AlternateContent xmlns:mc="http://schemas.openxmlformats.org/markup-compatibility/2006">
              <mc:Choice xmlns:v="urn:schemas-microsoft-com:vml" Requires="v">
                <p:oleObj spid="_x0000_s3070" name="Clip" r:id="rId4" imgW="1796796" imgH="511150" progId="MS_ClipArt_Gallery.5">
                  <p:embed/>
                </p:oleObj>
              </mc:Choice>
              <mc:Fallback>
                <p:oleObj name="Clip" r:id="rId4" imgW="1796796" imgH="511150" progId="MS_ClipArt_Gallery.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9429" y="3576984"/>
                        <a:ext cx="2566987" cy="728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3509" name="Text Box 5"/>
          <p:cNvSpPr txBox="1">
            <a:spLocks noChangeArrowheads="1"/>
          </p:cNvSpPr>
          <p:nvPr/>
        </p:nvSpPr>
        <p:spPr bwMode="auto">
          <a:xfrm>
            <a:off x="698004" y="2540347"/>
            <a:ext cx="2330450" cy="27084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54864" tIns="27432" rIns="54864" bIns="27432">
            <a:spAutoFit/>
          </a:bodyPr>
          <a:lstStyle/>
          <a:p>
            <a:r>
              <a:rPr lang="en-GB" altLang="en-US" sz="1400" b="1" dirty="0">
                <a:latin typeface="+mj-lt"/>
                <a:cs typeface="Times New Roman" pitchFamily="18" charset="0"/>
              </a:rPr>
              <a:t>Defined Forest Area</a:t>
            </a:r>
            <a:endParaRPr lang="en-GB" altLang="en-US" dirty="0">
              <a:latin typeface="+mj-lt"/>
            </a:endParaRPr>
          </a:p>
        </p:txBody>
      </p:sp>
      <p:sp>
        <p:nvSpPr>
          <p:cNvPr id="533510" name="AutoShape 6"/>
          <p:cNvSpPr>
            <a:spLocks noChangeArrowheads="1"/>
          </p:cNvSpPr>
          <p:nvPr/>
        </p:nvSpPr>
        <p:spPr bwMode="auto">
          <a:xfrm>
            <a:off x="4134941" y="3689697"/>
            <a:ext cx="896938" cy="298450"/>
          </a:xfrm>
          <a:prstGeom prst="leftArrow">
            <a:avLst>
              <a:gd name="adj1" fmla="val 50000"/>
              <a:gd name="adj2" fmla="val 75133"/>
            </a:avLst>
          </a:prstGeom>
          <a:solidFill>
            <a:srgbClr val="FEB134"/>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11" name="AutoShape 7"/>
          <p:cNvSpPr>
            <a:spLocks noChangeArrowheads="1"/>
          </p:cNvSpPr>
          <p:nvPr/>
        </p:nvSpPr>
        <p:spPr bwMode="auto">
          <a:xfrm>
            <a:off x="5808166" y="1895822"/>
            <a:ext cx="539750" cy="239712"/>
          </a:xfrm>
          <a:prstGeom prst="rightArrow">
            <a:avLst>
              <a:gd name="adj1" fmla="val 50000"/>
              <a:gd name="adj2" fmla="val 56292"/>
            </a:avLst>
          </a:prstGeom>
          <a:solidFill>
            <a:srgbClr val="FEB134"/>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12" name="AutoShape 8"/>
          <p:cNvSpPr>
            <a:spLocks noChangeArrowheads="1"/>
          </p:cNvSpPr>
          <p:nvPr/>
        </p:nvSpPr>
        <p:spPr bwMode="auto">
          <a:xfrm>
            <a:off x="3118941" y="1956147"/>
            <a:ext cx="657225" cy="238125"/>
          </a:xfrm>
          <a:prstGeom prst="rightArrow">
            <a:avLst>
              <a:gd name="adj1" fmla="val 50000"/>
              <a:gd name="adj2" fmla="val 69000"/>
            </a:avLst>
          </a:prstGeom>
          <a:solidFill>
            <a:srgbClr val="FEB134"/>
          </a:soli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13" name="Text Box 9"/>
          <p:cNvSpPr txBox="1">
            <a:spLocks noChangeArrowheads="1"/>
          </p:cNvSpPr>
          <p:nvPr/>
        </p:nvSpPr>
        <p:spPr bwMode="auto">
          <a:xfrm>
            <a:off x="2222004" y="4526309"/>
            <a:ext cx="1195387" cy="27084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54864" tIns="27432" rIns="54864" bIns="27432">
            <a:spAutoFit/>
          </a:bodyPr>
          <a:lstStyle/>
          <a:p>
            <a:r>
              <a:rPr lang="en-GB" altLang="en-US" sz="1400" b="1" dirty="0">
                <a:latin typeface="+mj-lt"/>
                <a:cs typeface="Times New Roman" pitchFamily="18" charset="0"/>
              </a:rPr>
              <a:t>Retailer</a:t>
            </a:r>
            <a:endParaRPr lang="en-GB" altLang="en-US" b="1" dirty="0">
              <a:latin typeface="+mj-lt"/>
            </a:endParaRPr>
          </a:p>
        </p:txBody>
      </p:sp>
      <p:sp>
        <p:nvSpPr>
          <p:cNvPr id="533514" name="Text Box 10"/>
          <p:cNvSpPr txBox="1">
            <a:spLocks noChangeArrowheads="1"/>
          </p:cNvSpPr>
          <p:nvPr/>
        </p:nvSpPr>
        <p:spPr bwMode="auto">
          <a:xfrm>
            <a:off x="3955554" y="2732434"/>
            <a:ext cx="1612900" cy="27084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54864" tIns="27432" rIns="54864" bIns="27432">
            <a:spAutoFit/>
          </a:bodyPr>
          <a:lstStyle/>
          <a:p>
            <a:r>
              <a:rPr lang="en-GB" altLang="en-US" sz="1400" b="1" dirty="0">
                <a:latin typeface="+mj-lt"/>
                <a:cs typeface="Simplified Arabic Fixed" panose="02070309020205020404" pitchFamily="49" charset="-78"/>
              </a:rPr>
              <a:t>Certified Logs</a:t>
            </a:r>
            <a:endParaRPr lang="en-GB" altLang="en-US" dirty="0">
              <a:latin typeface="+mj-lt"/>
              <a:cs typeface="Simplified Arabic Fixed" panose="02070309020205020404" pitchFamily="49" charset="-78"/>
            </a:endParaRPr>
          </a:p>
        </p:txBody>
      </p:sp>
      <p:sp>
        <p:nvSpPr>
          <p:cNvPr id="533515" name="Text Box 11"/>
          <p:cNvSpPr txBox="1">
            <a:spLocks noChangeArrowheads="1"/>
          </p:cNvSpPr>
          <p:nvPr/>
        </p:nvSpPr>
        <p:spPr bwMode="auto">
          <a:xfrm>
            <a:off x="6097091" y="4473922"/>
            <a:ext cx="1974850" cy="27084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54864" tIns="27432" rIns="54864" bIns="27432">
            <a:spAutoFit/>
          </a:bodyPr>
          <a:lstStyle/>
          <a:p>
            <a:r>
              <a:rPr lang="en-GB" altLang="en-US" sz="1400" b="1" dirty="0">
                <a:latin typeface="+mj-lt"/>
                <a:cs typeface="Times New Roman" pitchFamily="18" charset="0"/>
              </a:rPr>
              <a:t>Certified Lumber</a:t>
            </a:r>
            <a:endParaRPr lang="en-GB" altLang="en-US" dirty="0">
              <a:latin typeface="+mj-lt"/>
            </a:endParaRPr>
          </a:p>
        </p:txBody>
      </p:sp>
      <p:graphicFrame>
        <p:nvGraphicFramePr>
          <p:cNvPr id="533516" name="Object 12"/>
          <p:cNvGraphicFramePr>
            <a:graphicFrameLocks noChangeAspect="1"/>
          </p:cNvGraphicFramePr>
          <p:nvPr>
            <p:extLst>
              <p:ext uri="{D42A27DB-BD31-4B8C-83A1-F6EECF244321}">
                <p14:modId xmlns:p14="http://schemas.microsoft.com/office/powerpoint/2010/main" val="2618154952"/>
              </p:ext>
            </p:extLst>
          </p:nvPr>
        </p:nvGraphicFramePr>
        <p:xfrm>
          <a:off x="694829" y="1117947"/>
          <a:ext cx="2236787" cy="1238250"/>
        </p:xfrm>
        <a:graphic>
          <a:graphicData uri="http://schemas.openxmlformats.org/presentationml/2006/ole">
            <mc:AlternateContent xmlns:mc="http://schemas.openxmlformats.org/markup-compatibility/2006">
              <mc:Choice xmlns:v="urn:schemas-microsoft-com:vml" Requires="v">
                <p:oleObj spid="_x0000_s3071" name="Clip" r:id="rId6" imgW="1667866" imgH="923544" progId="MS_ClipArt_Gallery.5">
                  <p:embed/>
                </p:oleObj>
              </mc:Choice>
              <mc:Fallback>
                <p:oleObj name="Clip" r:id="rId6" imgW="1667866" imgH="923544" progId="MS_ClipArt_Gallery.5">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4829" y="1117947"/>
                        <a:ext cx="2236787" cy="123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17" name="Object 13"/>
          <p:cNvGraphicFramePr>
            <a:graphicFrameLocks noChangeAspect="1"/>
          </p:cNvGraphicFramePr>
          <p:nvPr>
            <p:extLst>
              <p:ext uri="{D42A27DB-BD31-4B8C-83A1-F6EECF244321}">
                <p14:modId xmlns:p14="http://schemas.microsoft.com/office/powerpoint/2010/main" val="691713218"/>
              </p:ext>
            </p:extLst>
          </p:nvPr>
        </p:nvGraphicFramePr>
        <p:xfrm>
          <a:off x="1282204" y="3319809"/>
          <a:ext cx="2152650" cy="1008063"/>
        </p:xfrm>
        <a:graphic>
          <a:graphicData uri="http://schemas.openxmlformats.org/presentationml/2006/ole">
            <mc:AlternateContent xmlns:mc="http://schemas.openxmlformats.org/markup-compatibility/2006">
              <mc:Choice xmlns:v="urn:schemas-microsoft-com:vml" Requires="v">
                <p:oleObj spid="_x0000_s5120" name="Clip" r:id="rId8" imgW="1810512" imgH="848563" progId="MS_ClipArt_Gallery.5">
                  <p:embed/>
                </p:oleObj>
              </mc:Choice>
              <mc:Fallback>
                <p:oleObj name="Clip" r:id="rId8" imgW="1810512" imgH="848563" progId="MS_ClipArt_Gallery.5">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82204" y="3319809"/>
                        <a:ext cx="2152650"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18" name="Object 14"/>
          <p:cNvGraphicFramePr>
            <a:graphicFrameLocks noChangeAspect="1"/>
          </p:cNvGraphicFramePr>
          <p:nvPr>
            <p:extLst>
              <p:ext uri="{D42A27DB-BD31-4B8C-83A1-F6EECF244321}">
                <p14:modId xmlns:p14="http://schemas.microsoft.com/office/powerpoint/2010/main" val="2622670195"/>
              </p:ext>
            </p:extLst>
          </p:nvPr>
        </p:nvGraphicFramePr>
        <p:xfrm>
          <a:off x="4074616" y="1117947"/>
          <a:ext cx="1443038" cy="1468437"/>
        </p:xfrm>
        <a:graphic>
          <a:graphicData uri="http://schemas.openxmlformats.org/presentationml/2006/ole">
            <mc:AlternateContent xmlns:mc="http://schemas.openxmlformats.org/markup-compatibility/2006">
              <mc:Choice xmlns:v="urn:schemas-microsoft-com:vml" Requires="v">
                <p:oleObj spid="_x0000_s5121" name="Clip" r:id="rId10" imgW="1838858" imgH="1869948" progId="MS_ClipArt_Gallery.5">
                  <p:embed/>
                </p:oleObj>
              </mc:Choice>
              <mc:Fallback>
                <p:oleObj name="Clip" r:id="rId10" imgW="1838858" imgH="1869948" progId="MS_ClipArt_Gallery.5">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74616" y="1117947"/>
                        <a:ext cx="1443038" cy="1468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19" name="Object 15"/>
          <p:cNvGraphicFramePr>
            <a:graphicFrameLocks noChangeAspect="1"/>
          </p:cNvGraphicFramePr>
          <p:nvPr>
            <p:extLst>
              <p:ext uri="{D42A27DB-BD31-4B8C-83A1-F6EECF244321}">
                <p14:modId xmlns:p14="http://schemas.microsoft.com/office/powerpoint/2010/main" val="3852762993"/>
              </p:ext>
            </p:extLst>
          </p:nvPr>
        </p:nvGraphicFramePr>
        <p:xfrm>
          <a:off x="6765429" y="1246534"/>
          <a:ext cx="1314450" cy="1214438"/>
        </p:xfrm>
        <a:graphic>
          <a:graphicData uri="http://schemas.openxmlformats.org/presentationml/2006/ole">
            <mc:AlternateContent xmlns:mc="http://schemas.openxmlformats.org/markup-compatibility/2006">
              <mc:Choice xmlns:v="urn:schemas-microsoft-com:vml" Requires="v">
                <p:oleObj spid="_x0000_s5122" name="Clip" r:id="rId12" imgW="1686154" imgH="1558138" progId="MS_ClipArt_Gallery.5">
                  <p:embed/>
                </p:oleObj>
              </mc:Choice>
              <mc:Fallback>
                <p:oleObj name="Clip" r:id="rId12" imgW="1686154" imgH="1558138" progId="MS_ClipArt_Gallery.5">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65429" y="1246534"/>
                        <a:ext cx="1314450" cy="1214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20" name="Object 16"/>
          <p:cNvGraphicFramePr>
            <a:graphicFrameLocks noChangeAspect="1"/>
          </p:cNvGraphicFramePr>
          <p:nvPr>
            <p:extLst>
              <p:ext uri="{D42A27DB-BD31-4B8C-83A1-F6EECF244321}">
                <p14:modId xmlns:p14="http://schemas.microsoft.com/office/powerpoint/2010/main" val="1063712356"/>
              </p:ext>
            </p:extLst>
          </p:nvPr>
        </p:nvGraphicFramePr>
        <p:xfrm>
          <a:off x="6408241" y="3935759"/>
          <a:ext cx="1344613" cy="271463"/>
        </p:xfrm>
        <a:graphic>
          <a:graphicData uri="http://schemas.openxmlformats.org/presentationml/2006/ole">
            <mc:AlternateContent xmlns:mc="http://schemas.openxmlformats.org/markup-compatibility/2006">
              <mc:Choice xmlns:v="urn:schemas-microsoft-com:vml" Requires="v">
                <p:oleObj spid="_x0000_s5123" name="Clip" r:id="rId14" imgW="942857" imgH="190426" progId="MS_ClipArt_Gallery.5">
                  <p:embed/>
                </p:oleObj>
              </mc:Choice>
              <mc:Fallback>
                <p:oleObj name="Clip" r:id="rId14" imgW="942857" imgH="190426" progId="MS_ClipArt_Gallery.5">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08241" y="3935759"/>
                        <a:ext cx="1344613" cy="271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21" name="Object 17"/>
          <p:cNvGraphicFramePr>
            <a:graphicFrameLocks noChangeAspect="1"/>
          </p:cNvGraphicFramePr>
          <p:nvPr>
            <p:extLst>
              <p:ext uri="{D42A27DB-BD31-4B8C-83A1-F6EECF244321}">
                <p14:modId xmlns:p14="http://schemas.microsoft.com/office/powerpoint/2010/main" val="2277686040"/>
              </p:ext>
            </p:extLst>
          </p:nvPr>
        </p:nvGraphicFramePr>
        <p:xfrm>
          <a:off x="6408241" y="3875434"/>
          <a:ext cx="1344613" cy="274638"/>
        </p:xfrm>
        <a:graphic>
          <a:graphicData uri="http://schemas.openxmlformats.org/presentationml/2006/ole">
            <mc:AlternateContent xmlns:mc="http://schemas.openxmlformats.org/markup-compatibility/2006">
              <mc:Choice xmlns:v="urn:schemas-microsoft-com:vml" Requires="v">
                <p:oleObj spid="_x0000_s5124" name="Clip" r:id="rId16" imgW="942857" imgH="190426" progId="MS_ClipArt_Gallery.5">
                  <p:embed/>
                </p:oleObj>
              </mc:Choice>
              <mc:Fallback>
                <p:oleObj name="Clip" r:id="rId16" imgW="942857" imgH="190426" progId="MS_ClipArt_Gallery.5">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08241" y="3875434"/>
                        <a:ext cx="1344613" cy="274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22" name="Object 18"/>
          <p:cNvGraphicFramePr>
            <a:graphicFrameLocks noChangeAspect="1"/>
          </p:cNvGraphicFramePr>
          <p:nvPr>
            <p:extLst>
              <p:ext uri="{D42A27DB-BD31-4B8C-83A1-F6EECF244321}">
                <p14:modId xmlns:p14="http://schemas.microsoft.com/office/powerpoint/2010/main" val="4163075835"/>
              </p:ext>
            </p:extLst>
          </p:nvPr>
        </p:nvGraphicFramePr>
        <p:xfrm>
          <a:off x="6408241" y="3816697"/>
          <a:ext cx="1344613" cy="271462"/>
        </p:xfrm>
        <a:graphic>
          <a:graphicData uri="http://schemas.openxmlformats.org/presentationml/2006/ole">
            <mc:AlternateContent xmlns:mc="http://schemas.openxmlformats.org/markup-compatibility/2006">
              <mc:Choice xmlns:v="urn:schemas-microsoft-com:vml" Requires="v">
                <p:oleObj spid="_x0000_s5125" name="Clip" r:id="rId17" imgW="942857" imgH="190426" progId="MS_ClipArt_Gallery.5">
                  <p:embed/>
                </p:oleObj>
              </mc:Choice>
              <mc:Fallback>
                <p:oleObj name="Clip" r:id="rId17" imgW="942857" imgH="190426" progId="MS_ClipArt_Gallery.5">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08241" y="3816697"/>
                        <a:ext cx="1344613" cy="271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23" name="Object 19"/>
          <p:cNvGraphicFramePr>
            <a:graphicFrameLocks noChangeAspect="1"/>
          </p:cNvGraphicFramePr>
          <p:nvPr>
            <p:extLst>
              <p:ext uri="{D42A27DB-BD31-4B8C-83A1-F6EECF244321}">
                <p14:modId xmlns:p14="http://schemas.microsoft.com/office/powerpoint/2010/main" val="389690974"/>
              </p:ext>
            </p:extLst>
          </p:nvPr>
        </p:nvGraphicFramePr>
        <p:xfrm>
          <a:off x="6408241" y="3756372"/>
          <a:ext cx="1344613" cy="271462"/>
        </p:xfrm>
        <a:graphic>
          <a:graphicData uri="http://schemas.openxmlformats.org/presentationml/2006/ole">
            <mc:AlternateContent xmlns:mc="http://schemas.openxmlformats.org/markup-compatibility/2006">
              <mc:Choice xmlns:v="urn:schemas-microsoft-com:vml" Requires="v">
                <p:oleObj spid="_x0000_s5126" name="Clip" r:id="rId18" imgW="942857" imgH="190426" progId="MS_ClipArt_Gallery.5">
                  <p:embed/>
                </p:oleObj>
              </mc:Choice>
              <mc:Fallback>
                <p:oleObj name="Clip" r:id="rId18" imgW="942857" imgH="190426" progId="MS_ClipArt_Gallery.5">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08241" y="3756372"/>
                        <a:ext cx="1344613" cy="271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524" name="Object 20"/>
          <p:cNvGraphicFramePr>
            <a:graphicFrameLocks noChangeAspect="1"/>
          </p:cNvGraphicFramePr>
          <p:nvPr>
            <p:extLst>
              <p:ext uri="{D42A27DB-BD31-4B8C-83A1-F6EECF244321}">
                <p14:modId xmlns:p14="http://schemas.microsoft.com/office/powerpoint/2010/main" val="2438216906"/>
              </p:ext>
            </p:extLst>
          </p:nvPr>
        </p:nvGraphicFramePr>
        <p:xfrm>
          <a:off x="6408241" y="3696047"/>
          <a:ext cx="1344613" cy="274637"/>
        </p:xfrm>
        <a:graphic>
          <a:graphicData uri="http://schemas.openxmlformats.org/presentationml/2006/ole">
            <mc:AlternateContent xmlns:mc="http://schemas.openxmlformats.org/markup-compatibility/2006">
              <mc:Choice xmlns:v="urn:schemas-microsoft-com:vml" Requires="v">
                <p:oleObj spid="_x0000_s5127" name="Clip" r:id="rId19" imgW="942857" imgH="190426" progId="MS_ClipArt_Gallery.5">
                  <p:embed/>
                </p:oleObj>
              </mc:Choice>
              <mc:Fallback>
                <p:oleObj name="Clip" r:id="rId19" imgW="942857" imgH="190426" progId="MS_ClipArt_Gallery.5">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08241" y="3696047"/>
                        <a:ext cx="1344613" cy="274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3525" name="Rectangle 21"/>
          <p:cNvSpPr>
            <a:spLocks noChangeArrowheads="1"/>
          </p:cNvSpPr>
          <p:nvPr/>
        </p:nvSpPr>
        <p:spPr bwMode="auto">
          <a:xfrm>
            <a:off x="6347916" y="3696047"/>
            <a:ext cx="109538" cy="368300"/>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26" name="Text Box 22"/>
          <p:cNvSpPr txBox="1">
            <a:spLocks noChangeArrowheads="1"/>
          </p:cNvSpPr>
          <p:nvPr/>
        </p:nvSpPr>
        <p:spPr bwMode="auto">
          <a:xfrm>
            <a:off x="7114679" y="2673697"/>
            <a:ext cx="957262" cy="27084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54864" tIns="27432" rIns="54864" bIns="27432">
            <a:spAutoFit/>
          </a:bodyPr>
          <a:lstStyle/>
          <a:p>
            <a:r>
              <a:rPr lang="en-GB" altLang="en-US" sz="1400" b="1" dirty="0">
                <a:latin typeface="+mj-lt"/>
                <a:cs typeface="Times New Roman" pitchFamily="18" charset="0"/>
              </a:rPr>
              <a:t>Mill</a:t>
            </a:r>
            <a:endParaRPr lang="en-GB" altLang="en-US" sz="1400" b="1" dirty="0">
              <a:latin typeface="+mj-lt"/>
            </a:endParaRPr>
          </a:p>
        </p:txBody>
      </p:sp>
      <p:sp>
        <p:nvSpPr>
          <p:cNvPr id="533527" name="Line 23"/>
          <p:cNvSpPr>
            <a:spLocks noChangeShapeType="1"/>
          </p:cNvSpPr>
          <p:nvPr/>
        </p:nvSpPr>
        <p:spPr bwMode="auto">
          <a:xfrm>
            <a:off x="1623516" y="4167534"/>
            <a:ext cx="657225" cy="1793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28" name="Line 24"/>
          <p:cNvSpPr>
            <a:spLocks noChangeShapeType="1"/>
          </p:cNvSpPr>
          <p:nvPr/>
        </p:nvSpPr>
        <p:spPr bwMode="auto">
          <a:xfrm>
            <a:off x="1683841" y="3902422"/>
            <a:ext cx="657225" cy="1793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29" name="Rectangle 25"/>
          <p:cNvSpPr>
            <a:spLocks noChangeArrowheads="1"/>
          </p:cNvSpPr>
          <p:nvPr/>
        </p:nvSpPr>
        <p:spPr bwMode="auto">
          <a:xfrm>
            <a:off x="1623516" y="3570634"/>
            <a:ext cx="657225" cy="58738"/>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0" name="Freeform 26"/>
          <p:cNvSpPr>
            <a:spLocks/>
          </p:cNvSpPr>
          <p:nvPr/>
        </p:nvSpPr>
        <p:spPr bwMode="auto">
          <a:xfrm>
            <a:off x="1660029" y="3865909"/>
            <a:ext cx="641350" cy="254000"/>
          </a:xfrm>
          <a:custGeom>
            <a:avLst/>
            <a:gdLst>
              <a:gd name="T0" fmla="*/ 0 w 514"/>
              <a:gd name="T1" fmla="*/ 195 h 204"/>
              <a:gd name="T2" fmla="*/ 105 w 514"/>
              <a:gd name="T3" fmla="*/ 204 h 204"/>
              <a:gd name="T4" fmla="*/ 351 w 514"/>
              <a:gd name="T5" fmla="*/ 189 h 204"/>
              <a:gd name="T6" fmla="*/ 504 w 514"/>
              <a:gd name="T7" fmla="*/ 192 h 204"/>
              <a:gd name="T8" fmla="*/ 495 w 514"/>
              <a:gd name="T9" fmla="*/ 102 h 204"/>
              <a:gd name="T10" fmla="*/ 504 w 514"/>
              <a:gd name="T11" fmla="*/ 69 h 204"/>
              <a:gd name="T12" fmla="*/ 513 w 514"/>
              <a:gd name="T13" fmla="*/ 0 h 204"/>
              <a:gd name="T14" fmla="*/ 498 w 514"/>
              <a:gd name="T15" fmla="*/ 99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4" h="204">
                <a:moveTo>
                  <a:pt x="0" y="195"/>
                </a:moveTo>
                <a:cubicBezTo>
                  <a:pt x="32" y="192"/>
                  <a:pt x="85" y="174"/>
                  <a:pt x="105" y="204"/>
                </a:cubicBezTo>
                <a:cubicBezTo>
                  <a:pt x="189" y="200"/>
                  <a:pt x="265" y="191"/>
                  <a:pt x="351" y="189"/>
                </a:cubicBezTo>
                <a:cubicBezTo>
                  <a:pt x="400" y="186"/>
                  <a:pt x="457" y="176"/>
                  <a:pt x="504" y="192"/>
                </a:cubicBezTo>
                <a:cubicBezTo>
                  <a:pt x="479" y="167"/>
                  <a:pt x="492" y="146"/>
                  <a:pt x="495" y="102"/>
                </a:cubicBezTo>
                <a:cubicBezTo>
                  <a:pt x="496" y="91"/>
                  <a:pt x="504" y="69"/>
                  <a:pt x="504" y="69"/>
                </a:cubicBezTo>
                <a:cubicBezTo>
                  <a:pt x="507" y="46"/>
                  <a:pt x="514" y="19"/>
                  <a:pt x="513" y="0"/>
                </a:cubicBezTo>
                <a:lnTo>
                  <a:pt x="498" y="99"/>
                </a:lnTo>
              </a:path>
            </a:pathLst>
          </a:cu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1" name="Freeform 27"/>
          <p:cNvSpPr>
            <a:spLocks/>
          </p:cNvSpPr>
          <p:nvPr/>
        </p:nvSpPr>
        <p:spPr bwMode="auto">
          <a:xfrm>
            <a:off x="1644154" y="3589684"/>
            <a:ext cx="636587" cy="428625"/>
          </a:xfrm>
          <a:custGeom>
            <a:avLst/>
            <a:gdLst>
              <a:gd name="T0" fmla="*/ 16 w 589"/>
              <a:gd name="T1" fmla="*/ 411 h 594"/>
              <a:gd name="T2" fmla="*/ 31 w 589"/>
              <a:gd name="T3" fmla="*/ 423 h 594"/>
              <a:gd name="T4" fmla="*/ 94 w 589"/>
              <a:gd name="T5" fmla="*/ 447 h 594"/>
              <a:gd name="T6" fmla="*/ 154 w 589"/>
              <a:gd name="T7" fmla="*/ 465 h 594"/>
              <a:gd name="T8" fmla="*/ 184 w 589"/>
              <a:gd name="T9" fmla="*/ 480 h 594"/>
              <a:gd name="T10" fmla="*/ 271 w 589"/>
              <a:gd name="T11" fmla="*/ 504 h 594"/>
              <a:gd name="T12" fmla="*/ 373 w 589"/>
              <a:gd name="T13" fmla="*/ 537 h 594"/>
              <a:gd name="T14" fmla="*/ 484 w 589"/>
              <a:gd name="T15" fmla="*/ 576 h 594"/>
              <a:gd name="T16" fmla="*/ 520 w 589"/>
              <a:gd name="T17" fmla="*/ 588 h 594"/>
              <a:gd name="T18" fmla="*/ 538 w 589"/>
              <a:gd name="T19" fmla="*/ 594 h 594"/>
              <a:gd name="T20" fmla="*/ 535 w 589"/>
              <a:gd name="T21" fmla="*/ 498 h 594"/>
              <a:gd name="T22" fmla="*/ 529 w 589"/>
              <a:gd name="T23" fmla="*/ 306 h 594"/>
              <a:gd name="T24" fmla="*/ 520 w 589"/>
              <a:gd name="T25" fmla="*/ 132 h 594"/>
              <a:gd name="T26" fmla="*/ 523 w 589"/>
              <a:gd name="T27" fmla="*/ 63 h 594"/>
              <a:gd name="T28" fmla="*/ 520 w 589"/>
              <a:gd name="T29" fmla="*/ 18 h 594"/>
              <a:gd name="T30" fmla="*/ 514 w 589"/>
              <a:gd name="T31" fmla="*/ 0 h 594"/>
              <a:gd name="T32" fmla="*/ 505 w 589"/>
              <a:gd name="T33" fmla="*/ 117 h 594"/>
              <a:gd name="T34" fmla="*/ 454 w 589"/>
              <a:gd name="T35" fmla="*/ 411 h 594"/>
              <a:gd name="T36" fmla="*/ 253 w 589"/>
              <a:gd name="T37" fmla="*/ 408 h 594"/>
              <a:gd name="T38" fmla="*/ 196 w 589"/>
              <a:gd name="T39" fmla="*/ 417 h 594"/>
              <a:gd name="T40" fmla="*/ 79 w 589"/>
              <a:gd name="T41" fmla="*/ 408 h 594"/>
              <a:gd name="T42" fmla="*/ 16 w 589"/>
              <a:gd name="T43" fmla="*/ 411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9" h="594">
                <a:moveTo>
                  <a:pt x="16" y="411"/>
                </a:moveTo>
                <a:cubicBezTo>
                  <a:pt x="49" y="422"/>
                  <a:pt x="0" y="404"/>
                  <a:pt x="31" y="423"/>
                </a:cubicBezTo>
                <a:cubicBezTo>
                  <a:pt x="48" y="434"/>
                  <a:pt x="75" y="439"/>
                  <a:pt x="94" y="447"/>
                </a:cubicBezTo>
                <a:cubicBezTo>
                  <a:pt x="113" y="455"/>
                  <a:pt x="135" y="459"/>
                  <a:pt x="154" y="465"/>
                </a:cubicBezTo>
                <a:cubicBezTo>
                  <a:pt x="165" y="469"/>
                  <a:pt x="174" y="476"/>
                  <a:pt x="184" y="480"/>
                </a:cubicBezTo>
                <a:cubicBezTo>
                  <a:pt x="211" y="490"/>
                  <a:pt x="243" y="496"/>
                  <a:pt x="271" y="504"/>
                </a:cubicBezTo>
                <a:cubicBezTo>
                  <a:pt x="305" y="514"/>
                  <a:pt x="338" y="532"/>
                  <a:pt x="373" y="537"/>
                </a:cubicBezTo>
                <a:cubicBezTo>
                  <a:pt x="411" y="550"/>
                  <a:pt x="447" y="564"/>
                  <a:pt x="484" y="576"/>
                </a:cubicBezTo>
                <a:cubicBezTo>
                  <a:pt x="496" y="580"/>
                  <a:pt x="508" y="584"/>
                  <a:pt x="520" y="588"/>
                </a:cubicBezTo>
                <a:cubicBezTo>
                  <a:pt x="526" y="590"/>
                  <a:pt x="538" y="594"/>
                  <a:pt x="538" y="594"/>
                </a:cubicBezTo>
                <a:cubicBezTo>
                  <a:pt x="549" y="562"/>
                  <a:pt x="541" y="530"/>
                  <a:pt x="535" y="498"/>
                </a:cubicBezTo>
                <a:cubicBezTo>
                  <a:pt x="539" y="436"/>
                  <a:pt x="539" y="367"/>
                  <a:pt x="529" y="306"/>
                </a:cubicBezTo>
                <a:cubicBezTo>
                  <a:pt x="527" y="235"/>
                  <a:pt x="523" y="197"/>
                  <a:pt x="520" y="132"/>
                </a:cubicBezTo>
                <a:cubicBezTo>
                  <a:pt x="521" y="109"/>
                  <a:pt x="523" y="86"/>
                  <a:pt x="523" y="63"/>
                </a:cubicBezTo>
                <a:cubicBezTo>
                  <a:pt x="523" y="48"/>
                  <a:pt x="522" y="33"/>
                  <a:pt x="520" y="18"/>
                </a:cubicBezTo>
                <a:cubicBezTo>
                  <a:pt x="519" y="12"/>
                  <a:pt x="514" y="0"/>
                  <a:pt x="514" y="0"/>
                </a:cubicBezTo>
                <a:cubicBezTo>
                  <a:pt x="502" y="37"/>
                  <a:pt x="511" y="78"/>
                  <a:pt x="505" y="117"/>
                </a:cubicBezTo>
                <a:cubicBezTo>
                  <a:pt x="502" y="362"/>
                  <a:pt x="589" y="398"/>
                  <a:pt x="454" y="411"/>
                </a:cubicBezTo>
                <a:cubicBezTo>
                  <a:pt x="387" y="409"/>
                  <a:pt x="320" y="403"/>
                  <a:pt x="253" y="408"/>
                </a:cubicBezTo>
                <a:cubicBezTo>
                  <a:pt x="233" y="411"/>
                  <a:pt x="217" y="415"/>
                  <a:pt x="196" y="417"/>
                </a:cubicBezTo>
                <a:cubicBezTo>
                  <a:pt x="146" y="415"/>
                  <a:pt x="120" y="418"/>
                  <a:pt x="79" y="408"/>
                </a:cubicBezTo>
                <a:cubicBezTo>
                  <a:pt x="58" y="409"/>
                  <a:pt x="16" y="411"/>
                  <a:pt x="16" y="411"/>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2" name="Freeform 28"/>
          <p:cNvSpPr>
            <a:spLocks/>
          </p:cNvSpPr>
          <p:nvPr/>
        </p:nvSpPr>
        <p:spPr bwMode="auto">
          <a:xfrm>
            <a:off x="2222004" y="3570634"/>
            <a:ext cx="57150" cy="209550"/>
          </a:xfrm>
          <a:custGeom>
            <a:avLst/>
            <a:gdLst>
              <a:gd name="T0" fmla="*/ 36 w 46"/>
              <a:gd name="T1" fmla="*/ 0 h 168"/>
              <a:gd name="T2" fmla="*/ 33 w 46"/>
              <a:gd name="T3" fmla="*/ 120 h 168"/>
              <a:gd name="T4" fmla="*/ 30 w 46"/>
              <a:gd name="T5" fmla="*/ 168 h 168"/>
              <a:gd name="T6" fmla="*/ 27 w 46"/>
              <a:gd name="T7" fmla="*/ 120 h 168"/>
              <a:gd name="T8" fmla="*/ 0 w 46"/>
              <a:gd name="T9" fmla="*/ 48 h 168"/>
            </a:gdLst>
            <a:ahLst/>
            <a:cxnLst>
              <a:cxn ang="0">
                <a:pos x="T0" y="T1"/>
              </a:cxn>
              <a:cxn ang="0">
                <a:pos x="T2" y="T3"/>
              </a:cxn>
              <a:cxn ang="0">
                <a:pos x="T4" y="T5"/>
              </a:cxn>
              <a:cxn ang="0">
                <a:pos x="T6" y="T7"/>
              </a:cxn>
              <a:cxn ang="0">
                <a:pos x="T8" y="T9"/>
              </a:cxn>
            </a:cxnLst>
            <a:rect l="0" t="0" r="r" b="b"/>
            <a:pathLst>
              <a:path w="46" h="168">
                <a:moveTo>
                  <a:pt x="36" y="0"/>
                </a:moveTo>
                <a:cubicBezTo>
                  <a:pt x="35" y="40"/>
                  <a:pt x="34" y="80"/>
                  <a:pt x="33" y="120"/>
                </a:cubicBezTo>
                <a:cubicBezTo>
                  <a:pt x="32" y="136"/>
                  <a:pt x="46" y="168"/>
                  <a:pt x="30" y="168"/>
                </a:cubicBezTo>
                <a:cubicBezTo>
                  <a:pt x="14" y="168"/>
                  <a:pt x="32" y="140"/>
                  <a:pt x="27" y="120"/>
                </a:cubicBezTo>
                <a:lnTo>
                  <a:pt x="0" y="48"/>
                </a:lnTo>
              </a:path>
            </a:pathLst>
          </a:cu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3" name="Freeform 29"/>
          <p:cNvSpPr>
            <a:spLocks/>
          </p:cNvSpPr>
          <p:nvPr/>
        </p:nvSpPr>
        <p:spPr bwMode="auto">
          <a:xfrm>
            <a:off x="2242641" y="3729384"/>
            <a:ext cx="68263" cy="387350"/>
          </a:xfrm>
          <a:custGeom>
            <a:avLst/>
            <a:gdLst>
              <a:gd name="T0" fmla="*/ 25 w 55"/>
              <a:gd name="T1" fmla="*/ 44 h 311"/>
              <a:gd name="T2" fmla="*/ 16 w 55"/>
              <a:gd name="T3" fmla="*/ 164 h 311"/>
              <a:gd name="T4" fmla="*/ 25 w 55"/>
              <a:gd name="T5" fmla="*/ 311 h 311"/>
              <a:gd name="T6" fmla="*/ 55 w 55"/>
              <a:gd name="T7" fmla="*/ 275 h 311"/>
              <a:gd name="T8" fmla="*/ 43 w 55"/>
              <a:gd name="T9" fmla="*/ 128 h 311"/>
              <a:gd name="T10" fmla="*/ 40 w 55"/>
              <a:gd name="T11" fmla="*/ 11 h 311"/>
              <a:gd name="T12" fmla="*/ 25 w 55"/>
              <a:gd name="T13" fmla="*/ 44 h 311"/>
            </a:gdLst>
            <a:ahLst/>
            <a:cxnLst>
              <a:cxn ang="0">
                <a:pos x="T0" y="T1"/>
              </a:cxn>
              <a:cxn ang="0">
                <a:pos x="T2" y="T3"/>
              </a:cxn>
              <a:cxn ang="0">
                <a:pos x="T4" y="T5"/>
              </a:cxn>
              <a:cxn ang="0">
                <a:pos x="T6" y="T7"/>
              </a:cxn>
              <a:cxn ang="0">
                <a:pos x="T8" y="T9"/>
              </a:cxn>
              <a:cxn ang="0">
                <a:pos x="T10" y="T11"/>
              </a:cxn>
              <a:cxn ang="0">
                <a:pos x="T12" y="T13"/>
              </a:cxn>
            </a:cxnLst>
            <a:rect l="0" t="0" r="r" b="b"/>
            <a:pathLst>
              <a:path w="55" h="311">
                <a:moveTo>
                  <a:pt x="25" y="44"/>
                </a:moveTo>
                <a:cubicBezTo>
                  <a:pt x="23" y="84"/>
                  <a:pt x="24" y="124"/>
                  <a:pt x="16" y="164"/>
                </a:cubicBezTo>
                <a:cubicBezTo>
                  <a:pt x="15" y="202"/>
                  <a:pt x="0" y="274"/>
                  <a:pt x="25" y="311"/>
                </a:cubicBezTo>
                <a:cubicBezTo>
                  <a:pt x="50" y="307"/>
                  <a:pt x="50" y="298"/>
                  <a:pt x="55" y="275"/>
                </a:cubicBezTo>
                <a:cubicBezTo>
                  <a:pt x="53" y="226"/>
                  <a:pt x="47" y="177"/>
                  <a:pt x="43" y="128"/>
                </a:cubicBezTo>
                <a:cubicBezTo>
                  <a:pt x="42" y="89"/>
                  <a:pt x="44" y="50"/>
                  <a:pt x="40" y="11"/>
                </a:cubicBezTo>
                <a:cubicBezTo>
                  <a:pt x="39" y="0"/>
                  <a:pt x="25" y="58"/>
                  <a:pt x="25" y="44"/>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4" name="Freeform 30"/>
          <p:cNvSpPr>
            <a:spLocks/>
          </p:cNvSpPr>
          <p:nvPr/>
        </p:nvSpPr>
        <p:spPr bwMode="auto">
          <a:xfrm>
            <a:off x="1569541" y="3370609"/>
            <a:ext cx="1458913" cy="434975"/>
          </a:xfrm>
          <a:custGeom>
            <a:avLst/>
            <a:gdLst>
              <a:gd name="T0" fmla="*/ 571 w 1171"/>
              <a:gd name="T1" fmla="*/ 166 h 349"/>
              <a:gd name="T2" fmla="*/ 721 w 1171"/>
              <a:gd name="T3" fmla="*/ 154 h 349"/>
              <a:gd name="T4" fmla="*/ 901 w 1171"/>
              <a:gd name="T5" fmla="*/ 109 h 349"/>
              <a:gd name="T6" fmla="*/ 943 w 1171"/>
              <a:gd name="T7" fmla="*/ 100 h 349"/>
              <a:gd name="T8" fmla="*/ 985 w 1171"/>
              <a:gd name="T9" fmla="*/ 94 h 349"/>
              <a:gd name="T10" fmla="*/ 1159 w 1171"/>
              <a:gd name="T11" fmla="*/ 61 h 349"/>
              <a:gd name="T12" fmla="*/ 1138 w 1171"/>
              <a:gd name="T13" fmla="*/ 43 h 349"/>
              <a:gd name="T14" fmla="*/ 1024 w 1171"/>
              <a:gd name="T15" fmla="*/ 40 h 349"/>
              <a:gd name="T16" fmla="*/ 820 w 1171"/>
              <a:gd name="T17" fmla="*/ 31 h 349"/>
              <a:gd name="T18" fmla="*/ 577 w 1171"/>
              <a:gd name="T19" fmla="*/ 13 h 349"/>
              <a:gd name="T20" fmla="*/ 481 w 1171"/>
              <a:gd name="T21" fmla="*/ 1 h 349"/>
              <a:gd name="T22" fmla="*/ 436 w 1171"/>
              <a:gd name="T23" fmla="*/ 4 h 349"/>
              <a:gd name="T24" fmla="*/ 433 w 1171"/>
              <a:gd name="T25" fmla="*/ 13 h 349"/>
              <a:gd name="T26" fmla="*/ 343 w 1171"/>
              <a:gd name="T27" fmla="*/ 34 h 349"/>
              <a:gd name="T28" fmla="*/ 139 w 1171"/>
              <a:gd name="T29" fmla="*/ 76 h 349"/>
              <a:gd name="T30" fmla="*/ 67 w 1171"/>
              <a:gd name="T31" fmla="*/ 94 h 349"/>
              <a:gd name="T32" fmla="*/ 40 w 1171"/>
              <a:gd name="T33" fmla="*/ 103 h 349"/>
              <a:gd name="T34" fmla="*/ 40 w 1171"/>
              <a:gd name="T35" fmla="*/ 349 h 349"/>
              <a:gd name="T36" fmla="*/ 55 w 1171"/>
              <a:gd name="T37" fmla="*/ 274 h 349"/>
              <a:gd name="T38" fmla="*/ 64 w 1171"/>
              <a:gd name="T39" fmla="*/ 172 h 349"/>
              <a:gd name="T40" fmla="*/ 91 w 1171"/>
              <a:gd name="T41" fmla="*/ 163 h 349"/>
              <a:gd name="T42" fmla="*/ 112 w 1171"/>
              <a:gd name="T43" fmla="*/ 166 h 349"/>
              <a:gd name="T44" fmla="*/ 130 w 1171"/>
              <a:gd name="T45" fmla="*/ 172 h 349"/>
              <a:gd name="T46" fmla="*/ 163 w 1171"/>
              <a:gd name="T47" fmla="*/ 169 h 349"/>
              <a:gd name="T48" fmla="*/ 190 w 1171"/>
              <a:gd name="T49" fmla="*/ 160 h 349"/>
              <a:gd name="T50" fmla="*/ 241 w 1171"/>
              <a:gd name="T51" fmla="*/ 166 h 349"/>
              <a:gd name="T52" fmla="*/ 250 w 1171"/>
              <a:gd name="T53" fmla="*/ 160 h 349"/>
              <a:gd name="T54" fmla="*/ 268 w 1171"/>
              <a:gd name="T55" fmla="*/ 166 h 349"/>
              <a:gd name="T56" fmla="*/ 307 w 1171"/>
              <a:gd name="T57" fmla="*/ 160 h 349"/>
              <a:gd name="T58" fmla="*/ 484 w 1171"/>
              <a:gd name="T59" fmla="*/ 175 h 349"/>
              <a:gd name="T60" fmla="*/ 571 w 1171"/>
              <a:gd name="T61" fmla="*/ 166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71" h="349">
                <a:moveTo>
                  <a:pt x="571" y="166"/>
                </a:moveTo>
                <a:cubicBezTo>
                  <a:pt x="606" y="154"/>
                  <a:pt x="680" y="156"/>
                  <a:pt x="721" y="154"/>
                </a:cubicBezTo>
                <a:cubicBezTo>
                  <a:pt x="780" y="134"/>
                  <a:pt x="840" y="121"/>
                  <a:pt x="901" y="109"/>
                </a:cubicBezTo>
                <a:cubicBezTo>
                  <a:pt x="915" y="106"/>
                  <a:pt x="929" y="102"/>
                  <a:pt x="943" y="100"/>
                </a:cubicBezTo>
                <a:cubicBezTo>
                  <a:pt x="957" y="98"/>
                  <a:pt x="985" y="94"/>
                  <a:pt x="985" y="94"/>
                </a:cubicBezTo>
                <a:cubicBezTo>
                  <a:pt x="1046" y="74"/>
                  <a:pt x="1095" y="70"/>
                  <a:pt x="1159" y="61"/>
                </a:cubicBezTo>
                <a:cubicBezTo>
                  <a:pt x="1171" y="43"/>
                  <a:pt x="1152" y="48"/>
                  <a:pt x="1138" y="43"/>
                </a:cubicBezTo>
                <a:cubicBezTo>
                  <a:pt x="1102" y="31"/>
                  <a:pt x="1062" y="41"/>
                  <a:pt x="1024" y="40"/>
                </a:cubicBezTo>
                <a:cubicBezTo>
                  <a:pt x="959" y="27"/>
                  <a:pt x="880" y="32"/>
                  <a:pt x="820" y="31"/>
                </a:cubicBezTo>
                <a:cubicBezTo>
                  <a:pt x="739" y="15"/>
                  <a:pt x="661" y="15"/>
                  <a:pt x="577" y="13"/>
                </a:cubicBezTo>
                <a:cubicBezTo>
                  <a:pt x="545" y="10"/>
                  <a:pt x="513" y="6"/>
                  <a:pt x="481" y="1"/>
                </a:cubicBezTo>
                <a:cubicBezTo>
                  <a:pt x="466" y="2"/>
                  <a:pt x="451" y="0"/>
                  <a:pt x="436" y="4"/>
                </a:cubicBezTo>
                <a:cubicBezTo>
                  <a:pt x="433" y="5"/>
                  <a:pt x="436" y="11"/>
                  <a:pt x="433" y="13"/>
                </a:cubicBezTo>
                <a:cubicBezTo>
                  <a:pt x="415" y="26"/>
                  <a:pt x="365" y="32"/>
                  <a:pt x="343" y="34"/>
                </a:cubicBezTo>
                <a:cubicBezTo>
                  <a:pt x="276" y="51"/>
                  <a:pt x="207" y="61"/>
                  <a:pt x="139" y="76"/>
                </a:cubicBezTo>
                <a:cubicBezTo>
                  <a:pt x="115" y="81"/>
                  <a:pt x="91" y="88"/>
                  <a:pt x="67" y="94"/>
                </a:cubicBezTo>
                <a:cubicBezTo>
                  <a:pt x="58" y="96"/>
                  <a:pt x="40" y="103"/>
                  <a:pt x="40" y="103"/>
                </a:cubicBezTo>
                <a:cubicBezTo>
                  <a:pt x="0" y="163"/>
                  <a:pt x="36" y="276"/>
                  <a:pt x="40" y="349"/>
                </a:cubicBezTo>
                <a:cubicBezTo>
                  <a:pt x="42" y="323"/>
                  <a:pt x="40" y="296"/>
                  <a:pt x="55" y="274"/>
                </a:cubicBezTo>
                <a:cubicBezTo>
                  <a:pt x="63" y="240"/>
                  <a:pt x="56" y="206"/>
                  <a:pt x="64" y="172"/>
                </a:cubicBezTo>
                <a:cubicBezTo>
                  <a:pt x="66" y="163"/>
                  <a:pt x="91" y="163"/>
                  <a:pt x="91" y="163"/>
                </a:cubicBezTo>
                <a:cubicBezTo>
                  <a:pt x="98" y="164"/>
                  <a:pt x="105" y="164"/>
                  <a:pt x="112" y="166"/>
                </a:cubicBezTo>
                <a:cubicBezTo>
                  <a:pt x="118" y="167"/>
                  <a:pt x="130" y="172"/>
                  <a:pt x="130" y="172"/>
                </a:cubicBezTo>
                <a:cubicBezTo>
                  <a:pt x="141" y="171"/>
                  <a:pt x="152" y="171"/>
                  <a:pt x="163" y="169"/>
                </a:cubicBezTo>
                <a:cubicBezTo>
                  <a:pt x="172" y="167"/>
                  <a:pt x="190" y="160"/>
                  <a:pt x="190" y="160"/>
                </a:cubicBezTo>
                <a:cubicBezTo>
                  <a:pt x="216" y="166"/>
                  <a:pt x="207" y="169"/>
                  <a:pt x="241" y="166"/>
                </a:cubicBezTo>
                <a:cubicBezTo>
                  <a:pt x="244" y="164"/>
                  <a:pt x="246" y="160"/>
                  <a:pt x="250" y="160"/>
                </a:cubicBezTo>
                <a:cubicBezTo>
                  <a:pt x="256" y="160"/>
                  <a:pt x="268" y="166"/>
                  <a:pt x="268" y="166"/>
                </a:cubicBezTo>
                <a:cubicBezTo>
                  <a:pt x="280" y="158"/>
                  <a:pt x="291" y="162"/>
                  <a:pt x="307" y="160"/>
                </a:cubicBezTo>
                <a:cubicBezTo>
                  <a:pt x="367" y="165"/>
                  <a:pt x="423" y="173"/>
                  <a:pt x="484" y="175"/>
                </a:cubicBezTo>
                <a:cubicBezTo>
                  <a:pt x="573" y="172"/>
                  <a:pt x="571" y="201"/>
                  <a:pt x="571" y="166"/>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5" name="Freeform 31"/>
          <p:cNvSpPr>
            <a:spLocks/>
          </p:cNvSpPr>
          <p:nvPr/>
        </p:nvSpPr>
        <p:spPr bwMode="auto">
          <a:xfrm>
            <a:off x="1594941" y="3565872"/>
            <a:ext cx="169863" cy="311150"/>
          </a:xfrm>
          <a:custGeom>
            <a:avLst/>
            <a:gdLst>
              <a:gd name="T0" fmla="*/ 65 w 92"/>
              <a:gd name="T1" fmla="*/ 0 h 444"/>
              <a:gd name="T2" fmla="*/ 29 w 92"/>
              <a:gd name="T3" fmla="*/ 87 h 444"/>
              <a:gd name="T4" fmla="*/ 17 w 92"/>
              <a:gd name="T5" fmla="*/ 153 h 444"/>
              <a:gd name="T6" fmla="*/ 17 w 92"/>
              <a:gd name="T7" fmla="*/ 345 h 444"/>
              <a:gd name="T8" fmla="*/ 50 w 92"/>
              <a:gd name="T9" fmla="*/ 429 h 444"/>
              <a:gd name="T10" fmla="*/ 77 w 92"/>
              <a:gd name="T11" fmla="*/ 444 h 444"/>
              <a:gd name="T12" fmla="*/ 92 w 92"/>
              <a:gd name="T13" fmla="*/ 393 h 444"/>
              <a:gd name="T14" fmla="*/ 83 w 92"/>
              <a:gd name="T15" fmla="*/ 348 h 444"/>
              <a:gd name="T16" fmla="*/ 74 w 92"/>
              <a:gd name="T17" fmla="*/ 228 h 444"/>
              <a:gd name="T18" fmla="*/ 86 w 92"/>
              <a:gd name="T19" fmla="*/ 63 h 444"/>
              <a:gd name="T20" fmla="*/ 83 w 92"/>
              <a:gd name="T21" fmla="*/ 21 h 444"/>
              <a:gd name="T22" fmla="*/ 65 w 92"/>
              <a:gd name="T23"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 h="444">
                <a:moveTo>
                  <a:pt x="65" y="0"/>
                </a:moveTo>
                <a:cubicBezTo>
                  <a:pt x="31" y="22"/>
                  <a:pt x="37" y="48"/>
                  <a:pt x="29" y="87"/>
                </a:cubicBezTo>
                <a:cubicBezTo>
                  <a:pt x="27" y="111"/>
                  <a:pt x="22" y="130"/>
                  <a:pt x="17" y="153"/>
                </a:cubicBezTo>
                <a:cubicBezTo>
                  <a:pt x="19" y="216"/>
                  <a:pt x="28" y="282"/>
                  <a:pt x="17" y="345"/>
                </a:cubicBezTo>
                <a:cubicBezTo>
                  <a:pt x="20" y="415"/>
                  <a:pt x="0" y="422"/>
                  <a:pt x="50" y="429"/>
                </a:cubicBezTo>
                <a:cubicBezTo>
                  <a:pt x="60" y="432"/>
                  <a:pt x="77" y="444"/>
                  <a:pt x="77" y="444"/>
                </a:cubicBezTo>
                <a:cubicBezTo>
                  <a:pt x="83" y="427"/>
                  <a:pt x="88" y="410"/>
                  <a:pt x="92" y="393"/>
                </a:cubicBezTo>
                <a:cubicBezTo>
                  <a:pt x="89" y="378"/>
                  <a:pt x="88" y="363"/>
                  <a:pt x="83" y="348"/>
                </a:cubicBezTo>
                <a:cubicBezTo>
                  <a:pt x="77" y="308"/>
                  <a:pt x="78" y="268"/>
                  <a:pt x="74" y="228"/>
                </a:cubicBezTo>
                <a:cubicBezTo>
                  <a:pt x="77" y="173"/>
                  <a:pt x="82" y="118"/>
                  <a:pt x="86" y="63"/>
                </a:cubicBezTo>
                <a:cubicBezTo>
                  <a:pt x="85" y="49"/>
                  <a:pt x="86" y="35"/>
                  <a:pt x="83" y="21"/>
                </a:cubicBezTo>
                <a:cubicBezTo>
                  <a:pt x="81" y="12"/>
                  <a:pt x="65" y="13"/>
                  <a:pt x="65" y="0"/>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6" name="Freeform 32"/>
          <p:cNvSpPr>
            <a:spLocks/>
          </p:cNvSpPr>
          <p:nvPr/>
        </p:nvSpPr>
        <p:spPr bwMode="auto">
          <a:xfrm>
            <a:off x="1617166" y="3557934"/>
            <a:ext cx="114300" cy="65088"/>
          </a:xfrm>
          <a:custGeom>
            <a:avLst/>
            <a:gdLst>
              <a:gd name="T0" fmla="*/ 8 w 92"/>
              <a:gd name="T1" fmla="*/ 1 h 52"/>
              <a:gd name="T2" fmla="*/ 11 w 92"/>
              <a:gd name="T3" fmla="*/ 49 h 52"/>
              <a:gd name="T4" fmla="*/ 65 w 92"/>
              <a:gd name="T5" fmla="*/ 40 h 52"/>
              <a:gd name="T6" fmla="*/ 2 w 92"/>
              <a:gd name="T7" fmla="*/ 4 h 52"/>
              <a:gd name="T8" fmla="*/ 8 w 92"/>
              <a:gd name="T9" fmla="*/ 1 h 52"/>
            </a:gdLst>
            <a:ahLst/>
            <a:cxnLst>
              <a:cxn ang="0">
                <a:pos x="T0" y="T1"/>
              </a:cxn>
              <a:cxn ang="0">
                <a:pos x="T2" y="T3"/>
              </a:cxn>
              <a:cxn ang="0">
                <a:pos x="T4" y="T5"/>
              </a:cxn>
              <a:cxn ang="0">
                <a:pos x="T6" y="T7"/>
              </a:cxn>
              <a:cxn ang="0">
                <a:pos x="T8" y="T9"/>
              </a:cxn>
            </a:cxnLst>
            <a:rect l="0" t="0" r="r" b="b"/>
            <a:pathLst>
              <a:path w="92" h="52">
                <a:moveTo>
                  <a:pt x="8" y="1"/>
                </a:moveTo>
                <a:cubicBezTo>
                  <a:pt x="9" y="17"/>
                  <a:pt x="3" y="35"/>
                  <a:pt x="11" y="49"/>
                </a:cubicBezTo>
                <a:cubicBezTo>
                  <a:pt x="13" y="52"/>
                  <a:pt x="60" y="41"/>
                  <a:pt x="65" y="40"/>
                </a:cubicBezTo>
                <a:cubicBezTo>
                  <a:pt x="92" y="0"/>
                  <a:pt x="23" y="11"/>
                  <a:pt x="2" y="4"/>
                </a:cubicBezTo>
                <a:cubicBezTo>
                  <a:pt x="0" y="3"/>
                  <a:pt x="6" y="2"/>
                  <a:pt x="8" y="1"/>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7" name="Freeform 33"/>
          <p:cNvSpPr>
            <a:spLocks/>
          </p:cNvSpPr>
          <p:nvPr/>
        </p:nvSpPr>
        <p:spPr bwMode="auto">
          <a:xfrm>
            <a:off x="2239466" y="3546822"/>
            <a:ext cx="92075" cy="534987"/>
          </a:xfrm>
          <a:custGeom>
            <a:avLst/>
            <a:gdLst>
              <a:gd name="T0" fmla="*/ 64 w 73"/>
              <a:gd name="T1" fmla="*/ 624 h 624"/>
              <a:gd name="T2" fmla="*/ 55 w 73"/>
              <a:gd name="T3" fmla="*/ 306 h 624"/>
              <a:gd name="T4" fmla="*/ 49 w 73"/>
              <a:gd name="T5" fmla="*/ 222 h 624"/>
              <a:gd name="T6" fmla="*/ 55 w 73"/>
              <a:gd name="T7" fmla="*/ 72 h 624"/>
              <a:gd name="T8" fmla="*/ 34 w 73"/>
              <a:gd name="T9" fmla="*/ 0 h 624"/>
              <a:gd name="T10" fmla="*/ 7 w 73"/>
              <a:gd name="T11" fmla="*/ 3 h 624"/>
              <a:gd name="T12" fmla="*/ 7 w 73"/>
              <a:gd name="T13" fmla="*/ 24 h 624"/>
              <a:gd name="T14" fmla="*/ 34 w 73"/>
              <a:gd name="T15" fmla="*/ 111 h 624"/>
              <a:gd name="T16" fmla="*/ 25 w 73"/>
              <a:gd name="T17" fmla="*/ 270 h 624"/>
              <a:gd name="T18" fmla="*/ 28 w 73"/>
              <a:gd name="T19" fmla="*/ 537 h 624"/>
              <a:gd name="T20" fmla="*/ 52 w 73"/>
              <a:gd name="T21" fmla="*/ 597 h 624"/>
              <a:gd name="T22" fmla="*/ 64 w 73"/>
              <a:gd name="T23"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24">
                <a:moveTo>
                  <a:pt x="64" y="624"/>
                </a:moveTo>
                <a:cubicBezTo>
                  <a:pt x="52" y="518"/>
                  <a:pt x="73" y="412"/>
                  <a:pt x="55" y="306"/>
                </a:cubicBezTo>
                <a:cubicBezTo>
                  <a:pt x="54" y="297"/>
                  <a:pt x="49" y="228"/>
                  <a:pt x="49" y="222"/>
                </a:cubicBezTo>
                <a:cubicBezTo>
                  <a:pt x="50" y="172"/>
                  <a:pt x="55" y="72"/>
                  <a:pt x="55" y="72"/>
                </a:cubicBezTo>
                <a:cubicBezTo>
                  <a:pt x="53" y="48"/>
                  <a:pt x="56" y="15"/>
                  <a:pt x="34" y="0"/>
                </a:cubicBezTo>
                <a:cubicBezTo>
                  <a:pt x="25" y="1"/>
                  <a:pt x="15" y="0"/>
                  <a:pt x="7" y="3"/>
                </a:cubicBezTo>
                <a:cubicBezTo>
                  <a:pt x="0" y="6"/>
                  <a:pt x="7" y="22"/>
                  <a:pt x="7" y="24"/>
                </a:cubicBezTo>
                <a:cubicBezTo>
                  <a:pt x="13" y="54"/>
                  <a:pt x="27" y="81"/>
                  <a:pt x="34" y="111"/>
                </a:cubicBezTo>
                <a:cubicBezTo>
                  <a:pt x="32" y="167"/>
                  <a:pt x="32" y="216"/>
                  <a:pt x="25" y="270"/>
                </a:cubicBezTo>
                <a:cubicBezTo>
                  <a:pt x="26" y="359"/>
                  <a:pt x="26" y="448"/>
                  <a:pt x="28" y="537"/>
                </a:cubicBezTo>
                <a:cubicBezTo>
                  <a:pt x="28" y="553"/>
                  <a:pt x="47" y="581"/>
                  <a:pt x="52" y="597"/>
                </a:cubicBezTo>
                <a:cubicBezTo>
                  <a:pt x="55" y="605"/>
                  <a:pt x="72" y="624"/>
                  <a:pt x="64" y="624"/>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8" name="Freeform 34"/>
          <p:cNvSpPr>
            <a:spLocks/>
          </p:cNvSpPr>
          <p:nvPr/>
        </p:nvSpPr>
        <p:spPr bwMode="auto">
          <a:xfrm>
            <a:off x="2201366" y="3554759"/>
            <a:ext cx="100013" cy="579438"/>
          </a:xfrm>
          <a:custGeom>
            <a:avLst/>
            <a:gdLst>
              <a:gd name="T0" fmla="*/ 8 w 80"/>
              <a:gd name="T1" fmla="*/ 0 h 464"/>
              <a:gd name="T2" fmla="*/ 0 w 80"/>
              <a:gd name="T3" fmla="*/ 50 h 464"/>
              <a:gd name="T4" fmla="*/ 6 w 80"/>
              <a:gd name="T5" fmla="*/ 102 h 464"/>
              <a:gd name="T6" fmla="*/ 10 w 80"/>
              <a:gd name="T7" fmla="*/ 210 h 464"/>
              <a:gd name="T8" fmla="*/ 8 w 80"/>
              <a:gd name="T9" fmla="*/ 252 h 464"/>
              <a:gd name="T10" fmla="*/ 2 w 80"/>
              <a:gd name="T11" fmla="*/ 274 h 464"/>
              <a:gd name="T12" fmla="*/ 4 w 80"/>
              <a:gd name="T13" fmla="*/ 424 h 464"/>
              <a:gd name="T14" fmla="*/ 14 w 80"/>
              <a:gd name="T15" fmla="*/ 448 h 464"/>
              <a:gd name="T16" fmla="*/ 44 w 80"/>
              <a:gd name="T17" fmla="*/ 456 h 464"/>
              <a:gd name="T18" fmla="*/ 56 w 80"/>
              <a:gd name="T19" fmla="*/ 448 h 464"/>
              <a:gd name="T20" fmla="*/ 64 w 80"/>
              <a:gd name="T21" fmla="*/ 436 h 464"/>
              <a:gd name="T22" fmla="*/ 74 w 80"/>
              <a:gd name="T23" fmla="*/ 332 h 464"/>
              <a:gd name="T24" fmla="*/ 80 w 80"/>
              <a:gd name="T25" fmla="*/ 248 h 464"/>
              <a:gd name="T26" fmla="*/ 72 w 80"/>
              <a:gd name="T27" fmla="*/ 110 h 464"/>
              <a:gd name="T28" fmla="*/ 16 w 80"/>
              <a:gd name="T29" fmla="*/ 2 h 464"/>
              <a:gd name="T30" fmla="*/ 8 w 80"/>
              <a:gd name="T31" fmla="*/ 0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 h="464">
                <a:moveTo>
                  <a:pt x="8" y="0"/>
                </a:moveTo>
                <a:cubicBezTo>
                  <a:pt x="4" y="16"/>
                  <a:pt x="3" y="33"/>
                  <a:pt x="0" y="50"/>
                </a:cubicBezTo>
                <a:cubicBezTo>
                  <a:pt x="1" y="68"/>
                  <a:pt x="2" y="85"/>
                  <a:pt x="6" y="102"/>
                </a:cubicBezTo>
                <a:cubicBezTo>
                  <a:pt x="11" y="146"/>
                  <a:pt x="10" y="133"/>
                  <a:pt x="10" y="210"/>
                </a:cubicBezTo>
                <a:cubicBezTo>
                  <a:pt x="10" y="224"/>
                  <a:pt x="9" y="238"/>
                  <a:pt x="8" y="252"/>
                </a:cubicBezTo>
                <a:cubicBezTo>
                  <a:pt x="7" y="260"/>
                  <a:pt x="2" y="274"/>
                  <a:pt x="2" y="274"/>
                </a:cubicBezTo>
                <a:cubicBezTo>
                  <a:pt x="3" y="324"/>
                  <a:pt x="3" y="374"/>
                  <a:pt x="4" y="424"/>
                </a:cubicBezTo>
                <a:cubicBezTo>
                  <a:pt x="5" y="446"/>
                  <a:pt x="1" y="441"/>
                  <a:pt x="14" y="448"/>
                </a:cubicBezTo>
                <a:cubicBezTo>
                  <a:pt x="25" y="464"/>
                  <a:pt x="13" y="461"/>
                  <a:pt x="44" y="456"/>
                </a:cubicBezTo>
                <a:cubicBezTo>
                  <a:pt x="48" y="453"/>
                  <a:pt x="52" y="451"/>
                  <a:pt x="56" y="448"/>
                </a:cubicBezTo>
                <a:cubicBezTo>
                  <a:pt x="60" y="445"/>
                  <a:pt x="64" y="436"/>
                  <a:pt x="64" y="436"/>
                </a:cubicBezTo>
                <a:cubicBezTo>
                  <a:pt x="67" y="402"/>
                  <a:pt x="66" y="364"/>
                  <a:pt x="74" y="332"/>
                </a:cubicBezTo>
                <a:cubicBezTo>
                  <a:pt x="77" y="304"/>
                  <a:pt x="77" y="276"/>
                  <a:pt x="80" y="248"/>
                </a:cubicBezTo>
                <a:cubicBezTo>
                  <a:pt x="79" y="197"/>
                  <a:pt x="78" y="158"/>
                  <a:pt x="72" y="110"/>
                </a:cubicBezTo>
                <a:cubicBezTo>
                  <a:pt x="69" y="57"/>
                  <a:pt x="78" y="10"/>
                  <a:pt x="16" y="2"/>
                </a:cubicBezTo>
                <a:cubicBezTo>
                  <a:pt x="9" y="0"/>
                  <a:pt x="12" y="0"/>
                  <a:pt x="8" y="0"/>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39" name="Freeform 35"/>
          <p:cNvSpPr>
            <a:spLocks/>
          </p:cNvSpPr>
          <p:nvPr/>
        </p:nvSpPr>
        <p:spPr bwMode="auto">
          <a:xfrm>
            <a:off x="1671141" y="3537297"/>
            <a:ext cx="114300" cy="339725"/>
          </a:xfrm>
          <a:custGeom>
            <a:avLst/>
            <a:gdLst>
              <a:gd name="T0" fmla="*/ 14 w 92"/>
              <a:gd name="T1" fmla="*/ 8 h 458"/>
              <a:gd name="T2" fmla="*/ 6 w 92"/>
              <a:gd name="T3" fmla="*/ 70 h 458"/>
              <a:gd name="T4" fmla="*/ 0 w 92"/>
              <a:gd name="T5" fmla="*/ 342 h 458"/>
              <a:gd name="T6" fmla="*/ 16 w 92"/>
              <a:gd name="T7" fmla="*/ 410 h 458"/>
              <a:gd name="T8" fmla="*/ 26 w 92"/>
              <a:gd name="T9" fmla="*/ 458 h 458"/>
              <a:gd name="T10" fmla="*/ 68 w 92"/>
              <a:gd name="T11" fmla="*/ 452 h 458"/>
              <a:gd name="T12" fmla="*/ 66 w 92"/>
              <a:gd name="T13" fmla="*/ 318 h 458"/>
              <a:gd name="T14" fmla="*/ 60 w 92"/>
              <a:gd name="T15" fmla="*/ 238 h 458"/>
              <a:gd name="T16" fmla="*/ 74 w 92"/>
              <a:gd name="T17" fmla="*/ 162 h 458"/>
              <a:gd name="T18" fmla="*/ 92 w 92"/>
              <a:gd name="T19" fmla="*/ 36 h 458"/>
              <a:gd name="T20" fmla="*/ 14 w 92"/>
              <a:gd name="T21" fmla="*/ 8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458">
                <a:moveTo>
                  <a:pt x="14" y="8"/>
                </a:moveTo>
                <a:cubicBezTo>
                  <a:pt x="11" y="29"/>
                  <a:pt x="9" y="49"/>
                  <a:pt x="6" y="70"/>
                </a:cubicBezTo>
                <a:cubicBezTo>
                  <a:pt x="1" y="162"/>
                  <a:pt x="1" y="248"/>
                  <a:pt x="0" y="342"/>
                </a:cubicBezTo>
                <a:cubicBezTo>
                  <a:pt x="2" y="367"/>
                  <a:pt x="10" y="386"/>
                  <a:pt x="16" y="410"/>
                </a:cubicBezTo>
                <a:cubicBezTo>
                  <a:pt x="17" y="423"/>
                  <a:pt x="13" y="449"/>
                  <a:pt x="26" y="458"/>
                </a:cubicBezTo>
                <a:cubicBezTo>
                  <a:pt x="41" y="457"/>
                  <a:pt x="54" y="456"/>
                  <a:pt x="68" y="452"/>
                </a:cubicBezTo>
                <a:cubicBezTo>
                  <a:pt x="86" y="425"/>
                  <a:pt x="78" y="354"/>
                  <a:pt x="66" y="318"/>
                </a:cubicBezTo>
                <a:cubicBezTo>
                  <a:pt x="62" y="289"/>
                  <a:pt x="61" y="271"/>
                  <a:pt x="60" y="238"/>
                </a:cubicBezTo>
                <a:cubicBezTo>
                  <a:pt x="62" y="212"/>
                  <a:pt x="66" y="187"/>
                  <a:pt x="74" y="162"/>
                </a:cubicBezTo>
                <a:cubicBezTo>
                  <a:pt x="79" y="120"/>
                  <a:pt x="88" y="79"/>
                  <a:pt x="92" y="36"/>
                </a:cubicBezTo>
                <a:cubicBezTo>
                  <a:pt x="87" y="0"/>
                  <a:pt x="43" y="9"/>
                  <a:pt x="14" y="8"/>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40" name="Freeform 36"/>
          <p:cNvSpPr>
            <a:spLocks/>
          </p:cNvSpPr>
          <p:nvPr/>
        </p:nvSpPr>
        <p:spPr bwMode="auto">
          <a:xfrm>
            <a:off x="2250579" y="3537297"/>
            <a:ext cx="107950" cy="68262"/>
          </a:xfrm>
          <a:custGeom>
            <a:avLst/>
            <a:gdLst>
              <a:gd name="T0" fmla="*/ 0 w 86"/>
              <a:gd name="T1" fmla="*/ 0 h 54"/>
              <a:gd name="T2" fmla="*/ 14 w 86"/>
              <a:gd name="T3" fmla="*/ 54 h 54"/>
              <a:gd name="T4" fmla="*/ 86 w 86"/>
              <a:gd name="T5" fmla="*/ 16 h 54"/>
              <a:gd name="T6" fmla="*/ 0 w 86"/>
              <a:gd name="T7" fmla="*/ 0 h 54"/>
            </a:gdLst>
            <a:ahLst/>
            <a:cxnLst>
              <a:cxn ang="0">
                <a:pos x="T0" y="T1"/>
              </a:cxn>
              <a:cxn ang="0">
                <a:pos x="T2" y="T3"/>
              </a:cxn>
              <a:cxn ang="0">
                <a:pos x="T4" y="T5"/>
              </a:cxn>
              <a:cxn ang="0">
                <a:pos x="T6" y="T7"/>
              </a:cxn>
            </a:cxnLst>
            <a:rect l="0" t="0" r="r" b="b"/>
            <a:pathLst>
              <a:path w="86" h="54">
                <a:moveTo>
                  <a:pt x="0" y="0"/>
                </a:moveTo>
                <a:cubicBezTo>
                  <a:pt x="4" y="18"/>
                  <a:pt x="4" y="39"/>
                  <a:pt x="14" y="54"/>
                </a:cubicBezTo>
                <a:cubicBezTo>
                  <a:pt x="38" y="50"/>
                  <a:pt x="65" y="30"/>
                  <a:pt x="86" y="16"/>
                </a:cubicBezTo>
                <a:cubicBezTo>
                  <a:pt x="58" y="5"/>
                  <a:pt x="30" y="5"/>
                  <a:pt x="0" y="0"/>
                </a:cubicBezTo>
                <a:close/>
              </a:path>
            </a:pathLst>
          </a:custGeom>
          <a:solidFill>
            <a:srgbClr val="FFFFFF"/>
          </a:solidFill>
          <a:ln>
            <a:noFill/>
          </a:ln>
          <a:effectLst/>
          <a:extLs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41" name="Freeform 37"/>
          <p:cNvSpPr>
            <a:spLocks/>
          </p:cNvSpPr>
          <p:nvPr/>
        </p:nvSpPr>
        <p:spPr bwMode="auto">
          <a:xfrm>
            <a:off x="2222004" y="3964334"/>
            <a:ext cx="109537" cy="363538"/>
          </a:xfrm>
          <a:custGeom>
            <a:avLst/>
            <a:gdLst>
              <a:gd name="T0" fmla="*/ 70 w 88"/>
              <a:gd name="T1" fmla="*/ 0 h 292"/>
              <a:gd name="T2" fmla="*/ 64 w 88"/>
              <a:gd name="T3" fmla="*/ 30 h 292"/>
              <a:gd name="T4" fmla="*/ 72 w 88"/>
              <a:gd name="T5" fmla="*/ 72 h 292"/>
              <a:gd name="T6" fmla="*/ 76 w 88"/>
              <a:gd name="T7" fmla="*/ 92 h 292"/>
              <a:gd name="T8" fmla="*/ 76 w 88"/>
              <a:gd name="T9" fmla="*/ 150 h 292"/>
              <a:gd name="T10" fmla="*/ 82 w 88"/>
              <a:gd name="T11" fmla="*/ 168 h 292"/>
              <a:gd name="T12" fmla="*/ 84 w 88"/>
              <a:gd name="T13" fmla="*/ 222 h 292"/>
              <a:gd name="T14" fmla="*/ 86 w 88"/>
              <a:gd name="T15" fmla="*/ 292 h 292"/>
              <a:gd name="T16" fmla="*/ 68 w 88"/>
              <a:gd name="T17" fmla="*/ 284 h 292"/>
              <a:gd name="T18" fmla="*/ 80 w 88"/>
              <a:gd name="T19" fmla="*/ 182 h 292"/>
              <a:gd name="T20" fmla="*/ 80 w 88"/>
              <a:gd name="T21" fmla="*/ 96 h 292"/>
              <a:gd name="T22" fmla="*/ 0 w 88"/>
              <a:gd name="T23" fmla="*/ 164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 h="292">
                <a:moveTo>
                  <a:pt x="70" y="0"/>
                </a:moveTo>
                <a:cubicBezTo>
                  <a:pt x="68" y="10"/>
                  <a:pt x="67" y="20"/>
                  <a:pt x="64" y="30"/>
                </a:cubicBezTo>
                <a:cubicBezTo>
                  <a:pt x="66" y="45"/>
                  <a:pt x="69" y="57"/>
                  <a:pt x="72" y="72"/>
                </a:cubicBezTo>
                <a:cubicBezTo>
                  <a:pt x="74" y="79"/>
                  <a:pt x="76" y="92"/>
                  <a:pt x="76" y="92"/>
                </a:cubicBezTo>
                <a:cubicBezTo>
                  <a:pt x="75" y="115"/>
                  <a:pt x="72" y="129"/>
                  <a:pt x="76" y="150"/>
                </a:cubicBezTo>
                <a:cubicBezTo>
                  <a:pt x="77" y="156"/>
                  <a:pt x="82" y="168"/>
                  <a:pt x="82" y="168"/>
                </a:cubicBezTo>
                <a:cubicBezTo>
                  <a:pt x="81" y="187"/>
                  <a:pt x="78" y="204"/>
                  <a:pt x="84" y="222"/>
                </a:cubicBezTo>
                <a:cubicBezTo>
                  <a:pt x="86" y="248"/>
                  <a:pt x="88" y="265"/>
                  <a:pt x="86" y="292"/>
                </a:cubicBezTo>
                <a:cubicBezTo>
                  <a:pt x="79" y="290"/>
                  <a:pt x="75" y="286"/>
                  <a:pt x="68" y="284"/>
                </a:cubicBezTo>
                <a:cubicBezTo>
                  <a:pt x="59" y="257"/>
                  <a:pt x="73" y="209"/>
                  <a:pt x="80" y="182"/>
                </a:cubicBezTo>
                <a:cubicBezTo>
                  <a:pt x="83" y="151"/>
                  <a:pt x="85" y="75"/>
                  <a:pt x="80" y="96"/>
                </a:cubicBezTo>
                <a:lnTo>
                  <a:pt x="0" y="164"/>
                </a:lnTo>
              </a:path>
            </a:pathLst>
          </a:cu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sp>
        <p:nvSpPr>
          <p:cNvPr id="533542" name="Rectangle 38"/>
          <p:cNvSpPr>
            <a:spLocks noChangeArrowheads="1"/>
          </p:cNvSpPr>
          <p:nvPr/>
        </p:nvSpPr>
        <p:spPr bwMode="auto">
          <a:xfrm>
            <a:off x="6765429" y="3637309"/>
            <a:ext cx="1306512" cy="1103313"/>
          </a:xfrm>
          <a:prstGeom prst="rect">
            <a:avLst/>
          </a:prstGeom>
          <a:noFill/>
          <a:ln>
            <a:noFill/>
          </a:ln>
          <a:effectLst/>
          <a:extLst>
            <a:ext uri="{909E8E84-426E-40DD-AFC4-6F175D3DCCD1}">
              <a14:hiddenFill xmlns:a14="http://schemas.microsoft.com/office/drawing/2010/main">
                <a:solidFill>
                  <a:srgbClr val="FEB134"/>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anchor="ctr"/>
          <a:lstStyle/>
          <a:p>
            <a:endParaRPr lang="en-GB"/>
          </a:p>
        </p:txBody>
      </p:sp>
      <p:pic>
        <p:nvPicPr>
          <p:cNvPr id="533543" name="Picture 39"/>
          <p:cNvPicPr>
            <a:picLocks noChangeAspect="1" noChangeArrowheads="1"/>
          </p:cNvPicPr>
          <p:nvPr/>
        </p:nvPicPr>
        <p:blipFill>
          <a:blip r:embed="rId20" cstate="screen">
            <a:extLst>
              <a:ext uri="{28A0092B-C50C-407E-A947-70E740481C1C}">
                <a14:useLocalDpi xmlns:a14="http://schemas.microsoft.com/office/drawing/2010/main"/>
              </a:ext>
            </a:extLst>
          </a:blip>
          <a:srcRect l="2272" t="-1193" r="3146" b="3279"/>
          <a:stretch>
            <a:fillRect/>
          </a:stretch>
        </p:blipFill>
        <p:spPr bwMode="auto">
          <a:xfrm>
            <a:off x="1617166" y="3546822"/>
            <a:ext cx="59372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3544" name="Picture 40"/>
          <p:cNvPicPr>
            <a:picLocks noChangeAspect="1" noChangeArrowheads="1"/>
          </p:cNvPicPr>
          <p:nvPr/>
        </p:nvPicPr>
        <p:blipFill>
          <a:blip r:embed="rId20" cstate="screen">
            <a:extLst>
              <a:ext uri="{28A0092B-C50C-407E-A947-70E740481C1C}">
                <a14:useLocalDpi xmlns:a14="http://schemas.microsoft.com/office/drawing/2010/main"/>
              </a:ext>
            </a:extLst>
          </a:blip>
          <a:srcRect l="2272" t="-1193" r="3146" b="3279"/>
          <a:stretch>
            <a:fillRect/>
          </a:stretch>
        </p:blipFill>
        <p:spPr bwMode="auto">
          <a:xfrm>
            <a:off x="6765429" y="3756372"/>
            <a:ext cx="6191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130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a:bodyPr>
          <a:lstStyle/>
          <a:p>
            <a:pPr algn="ctr"/>
            <a:r>
              <a:rPr lang="en-GB" dirty="0" smtClean="0">
                <a:solidFill>
                  <a:schemeClr val="accent1"/>
                </a:solidFill>
              </a:rPr>
              <a:t>Harmonised Customs </a:t>
            </a:r>
            <a:r>
              <a:rPr lang="en-GB" dirty="0" smtClean="0">
                <a:solidFill>
                  <a:schemeClr val="accent1"/>
                </a:solidFill>
              </a:rPr>
              <a:t>Codes</a:t>
            </a:r>
            <a:endParaRPr lang="en-GB" dirty="0">
              <a:solidFill>
                <a:schemeClr val="accent1"/>
              </a:solidFill>
            </a:endParaRPr>
          </a:p>
        </p:txBody>
      </p:sp>
      <p:sp>
        <p:nvSpPr>
          <p:cNvPr id="3" name="Content Placeholder 2"/>
          <p:cNvSpPr>
            <a:spLocks noGrp="1"/>
          </p:cNvSpPr>
          <p:nvPr>
            <p:ph idx="1"/>
          </p:nvPr>
        </p:nvSpPr>
        <p:spPr>
          <a:xfrm>
            <a:off x="467544" y="1124744"/>
            <a:ext cx="8424936" cy="4896544"/>
          </a:xfrm>
        </p:spPr>
        <p:txBody>
          <a:bodyPr>
            <a:normAutofit fontScale="85000" lnSpcReduction="10000"/>
          </a:bodyPr>
          <a:lstStyle/>
          <a:p>
            <a:pPr marL="0" indent="0">
              <a:buNone/>
            </a:pPr>
            <a:r>
              <a:rPr lang="en-US" sz="2000" b="1" dirty="0"/>
              <a:t>Proposal: to insert shark fins and fish heads, tails, maws and other edible fish offal in fresh or chilled and frozen forms, with a major emphasis on shark fins, and to introduce shark fins in prepared and preserved form.</a:t>
            </a:r>
            <a:r>
              <a:rPr lang="en-US" sz="2000" dirty="0"/>
              <a:t>	</a:t>
            </a:r>
          </a:p>
          <a:p>
            <a:endParaRPr lang="en-GB" sz="2000" dirty="0" smtClean="0"/>
          </a:p>
          <a:p>
            <a:pPr marL="0" indent="0">
              <a:buNone/>
            </a:pPr>
            <a:r>
              <a:rPr lang="en-GB" sz="2000" dirty="0"/>
              <a:t>HS 2012 Structure </a:t>
            </a:r>
          </a:p>
          <a:p>
            <a:r>
              <a:rPr lang="en-GB" sz="2000" dirty="0"/>
              <a:t>0302.90 -- Livers and roes </a:t>
            </a:r>
            <a:endParaRPr lang="en-GB" sz="2000" dirty="0" smtClean="0"/>
          </a:p>
          <a:p>
            <a:endParaRPr lang="en-GB" sz="2000" dirty="0"/>
          </a:p>
          <a:p>
            <a:pPr marL="0" indent="0">
              <a:buNone/>
            </a:pPr>
            <a:r>
              <a:rPr lang="en-GB" sz="2000" dirty="0" smtClean="0"/>
              <a:t>HS </a:t>
            </a:r>
            <a:r>
              <a:rPr lang="en-GB" sz="2000" dirty="0"/>
              <a:t>2017 Proposed Structure </a:t>
            </a:r>
          </a:p>
          <a:p>
            <a:r>
              <a:rPr lang="en-US" sz="2000" dirty="0"/>
              <a:t>- Fish fins, heads, tails, maws and other edible fish offal : </a:t>
            </a:r>
          </a:p>
          <a:p>
            <a:r>
              <a:rPr lang="en-US" sz="2000" dirty="0" smtClean="0"/>
              <a:t>0305.73 </a:t>
            </a:r>
            <a:r>
              <a:rPr lang="en-US" sz="2000" dirty="0"/>
              <a:t>-- Dried, whether or not salted, fins of hammerhead sharks (</a:t>
            </a:r>
            <a:r>
              <a:rPr lang="en-US" sz="2000" i="1" dirty="0" err="1"/>
              <a:t>Sphyrnidae</a:t>
            </a:r>
            <a:r>
              <a:rPr lang="en-US" sz="2000" dirty="0"/>
              <a:t>), with skin and cartilage </a:t>
            </a:r>
          </a:p>
          <a:p>
            <a:r>
              <a:rPr lang="en-US" sz="2000" dirty="0"/>
              <a:t>0305.74 -- Dried, whether or not salted, fins of oceanic </a:t>
            </a:r>
            <a:r>
              <a:rPr lang="en-US" sz="2000" dirty="0" err="1"/>
              <a:t>whitetip</a:t>
            </a:r>
            <a:r>
              <a:rPr lang="en-US" sz="2000" dirty="0"/>
              <a:t> shark (</a:t>
            </a:r>
            <a:r>
              <a:rPr lang="en-US" sz="2000" i="1" dirty="0" err="1"/>
              <a:t>Carcharhinus</a:t>
            </a:r>
            <a:r>
              <a:rPr lang="en-US" sz="2000" i="1" dirty="0"/>
              <a:t> </a:t>
            </a:r>
            <a:r>
              <a:rPr lang="en-US" sz="2000" i="1" dirty="0" err="1"/>
              <a:t>longimanus</a:t>
            </a:r>
            <a:r>
              <a:rPr lang="en-US" sz="2000" dirty="0"/>
              <a:t>), with skin and cartilage </a:t>
            </a:r>
          </a:p>
          <a:p>
            <a:r>
              <a:rPr lang="en-US" sz="2000" dirty="0"/>
              <a:t>0305.75 -- Dried, whether or not salted, fins of blue shark (</a:t>
            </a:r>
            <a:r>
              <a:rPr lang="en-US" sz="2000" i="1" dirty="0" err="1"/>
              <a:t>Prionace</a:t>
            </a:r>
            <a:r>
              <a:rPr lang="en-US" sz="2000" i="1" dirty="0"/>
              <a:t> </a:t>
            </a:r>
            <a:r>
              <a:rPr lang="en-US" sz="2000" i="1" dirty="0" err="1"/>
              <a:t>glauca</a:t>
            </a:r>
            <a:r>
              <a:rPr lang="en-US" sz="2000" dirty="0"/>
              <a:t>), with skin and cartilage </a:t>
            </a:r>
          </a:p>
          <a:p>
            <a:r>
              <a:rPr lang="en-US" sz="2000" dirty="0"/>
              <a:t>0305.76 -- Dried, whether or not salted, fins of </a:t>
            </a:r>
            <a:r>
              <a:rPr lang="en-US" sz="2000" dirty="0" err="1"/>
              <a:t>porbeagle</a:t>
            </a:r>
            <a:r>
              <a:rPr lang="en-US" sz="2000" dirty="0"/>
              <a:t> shark (</a:t>
            </a:r>
            <a:r>
              <a:rPr lang="en-US" sz="2000" i="1" dirty="0" err="1"/>
              <a:t>Lamna</a:t>
            </a:r>
            <a:r>
              <a:rPr lang="en-US" sz="2000" i="1" dirty="0"/>
              <a:t> </a:t>
            </a:r>
            <a:r>
              <a:rPr lang="en-US" sz="2000" i="1" dirty="0" err="1"/>
              <a:t>nasus</a:t>
            </a:r>
            <a:r>
              <a:rPr lang="en-US" sz="2000" dirty="0"/>
              <a:t>), with skin and cartilage </a:t>
            </a:r>
          </a:p>
          <a:p>
            <a:r>
              <a:rPr lang="en-GB" sz="2000" dirty="0"/>
              <a:t>0305.77 -- Other shark fins </a:t>
            </a:r>
            <a:endParaRPr lang="en-GB" dirty="0"/>
          </a:p>
        </p:txBody>
      </p:sp>
    </p:spTree>
    <p:extLst>
      <p:ext uri="{BB962C8B-B14F-4D97-AF65-F5344CB8AC3E}">
        <p14:creationId xmlns:p14="http://schemas.microsoft.com/office/powerpoint/2010/main" val="3211442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1143000"/>
          </a:xfrm>
        </p:spPr>
        <p:txBody>
          <a:bodyPr/>
          <a:lstStyle/>
          <a:p>
            <a:pPr algn="ctr"/>
            <a:r>
              <a:rPr lang="en-US" dirty="0" smtClean="0">
                <a:solidFill>
                  <a:schemeClr val="accent1"/>
                </a:solidFill>
                <a:effectLst>
                  <a:outerShdw blurRad="38100" dist="38100" dir="2700000" algn="tl">
                    <a:srgbClr val="000000">
                      <a:alpha val="43137"/>
                    </a:srgbClr>
                  </a:outerShdw>
                </a:effectLst>
              </a:rPr>
              <a:t>Conclusion</a:t>
            </a:r>
            <a:endParaRPr lang="en-GB"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The capacity of range States to implement the shark and manta ray listings strongly </a:t>
            </a:r>
            <a:r>
              <a:rPr lang="en-US" sz="2400" dirty="0" smtClean="0"/>
              <a:t>depends on </a:t>
            </a:r>
            <a:r>
              <a:rPr lang="en-US" sz="2400" dirty="0" smtClean="0"/>
              <a:t>their ability to verify the origin of specimens in trade and establish reliable </a:t>
            </a:r>
            <a:r>
              <a:rPr lang="en-US" sz="2400" dirty="0" smtClean="0"/>
              <a:t>legal </a:t>
            </a:r>
            <a:r>
              <a:rPr lang="en-US" sz="2400" dirty="0" smtClean="0"/>
              <a:t>acquisition findings.</a:t>
            </a:r>
          </a:p>
          <a:p>
            <a:r>
              <a:rPr lang="en-US" sz="2400" dirty="0" smtClean="0"/>
              <a:t>Applicants </a:t>
            </a:r>
            <a:r>
              <a:rPr lang="en-US" sz="2400" dirty="0"/>
              <a:t>for an export permit </a:t>
            </a:r>
            <a:r>
              <a:rPr lang="en-US" sz="2400" dirty="0" smtClean="0"/>
              <a:t>are </a:t>
            </a:r>
            <a:r>
              <a:rPr lang="en-US" sz="2400" dirty="0"/>
              <a:t>required to provide sufficient information regarding how the specimens were first </a:t>
            </a:r>
            <a:r>
              <a:rPr lang="en-US" sz="2400" dirty="0" smtClean="0"/>
              <a:t>acquired.</a:t>
            </a:r>
          </a:p>
          <a:p>
            <a:r>
              <a:rPr lang="en-US" sz="2400" dirty="0"/>
              <a:t>CITES Management Authorities of Range States are entitled to scrutinize applications prior to issuing export permits.</a:t>
            </a:r>
          </a:p>
          <a:p>
            <a:r>
              <a:rPr lang="en-US" sz="2400" dirty="0" smtClean="0"/>
              <a:t>Controls should add value not the contrary (non-intrusive).</a:t>
            </a:r>
          </a:p>
          <a:p>
            <a:pPr marL="0" indent="0">
              <a:buNone/>
            </a:pPr>
            <a:endParaRPr lang="en-GB" sz="2400" dirty="0"/>
          </a:p>
        </p:txBody>
      </p:sp>
    </p:spTree>
    <p:extLst>
      <p:ext uri="{BB962C8B-B14F-4D97-AF65-F5344CB8AC3E}">
        <p14:creationId xmlns:p14="http://schemas.microsoft.com/office/powerpoint/2010/main" val="596592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2"/>
          </p:nvPr>
        </p:nvSpPr>
        <p:spPr/>
        <p:txBody>
          <a:bodyPr/>
          <a:lstStyle/>
          <a:p>
            <a:fld id="{AF40F638-1FF2-49E7-A596-FF086C618F2F}" type="slidenum">
              <a:rPr lang="en-US" altLang="en-US"/>
              <a:pPr/>
              <a:t>2</a:t>
            </a:fld>
            <a:endParaRPr lang="en-US" altLang="en-US" dirty="0"/>
          </a:p>
        </p:txBody>
      </p:sp>
      <p:sp>
        <p:nvSpPr>
          <p:cNvPr id="582658" name="Slide Number Placeholder 3"/>
          <p:cNvSpPr txBox="1">
            <a:spLocks noGrp="1"/>
          </p:cNvSpPr>
          <p:nvPr/>
        </p:nvSpPr>
        <p:spPr bwMode="auto">
          <a:xfrm>
            <a:off x="8534400" y="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sz="2400">
                <a:solidFill>
                  <a:schemeClr val="tx1"/>
                </a:solidFill>
                <a:latin typeface="Arial" charset="0"/>
              </a:defRPr>
            </a:lvl1pPr>
            <a:lvl2pPr marL="742950" indent="-285750" algn="l">
              <a:defRPr sz="2400">
                <a:solidFill>
                  <a:schemeClr val="tx1"/>
                </a:solidFill>
                <a:latin typeface="Arial" charset="0"/>
              </a:defRPr>
            </a:lvl2pPr>
            <a:lvl3pPr marL="1143000" indent="-228600" algn="l">
              <a:defRPr sz="2400">
                <a:solidFill>
                  <a:schemeClr val="tx1"/>
                </a:solidFill>
                <a:latin typeface="Arial" charset="0"/>
              </a:defRPr>
            </a:lvl3pPr>
            <a:lvl4pPr marL="1600200" indent="-228600" algn="l">
              <a:defRPr sz="2400">
                <a:solidFill>
                  <a:schemeClr val="tx1"/>
                </a:solidFill>
                <a:latin typeface="Arial" charset="0"/>
              </a:defRPr>
            </a:lvl4pPr>
            <a:lvl5pPr marL="2057400" indent="-228600" algn="l">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fld id="{D1CAC1BE-9DD9-4294-9D8D-6A5B34400564}" type="slidenum">
              <a:rPr lang="en-US" altLang="en-US" sz="1400">
                <a:solidFill>
                  <a:srgbClr val="FFCC00"/>
                </a:solidFill>
                <a:effectLst/>
                <a:cs typeface="Arial" charset="0"/>
              </a:rPr>
              <a:pPr algn="r" eaLnBrk="1" hangingPunct="1"/>
              <a:t>2</a:t>
            </a:fld>
            <a:endParaRPr lang="en-US" altLang="en-US" sz="1400" dirty="0">
              <a:solidFill>
                <a:srgbClr val="FFCC00"/>
              </a:solidFill>
              <a:effectLst/>
              <a:cs typeface="Arial" charset="0"/>
            </a:endParaRPr>
          </a:p>
        </p:txBody>
      </p:sp>
      <p:sp>
        <p:nvSpPr>
          <p:cNvPr id="5" name="Rectangle 2"/>
          <p:cNvSpPr txBox="1">
            <a:spLocks noChangeArrowheads="1"/>
          </p:cNvSpPr>
          <p:nvPr/>
        </p:nvSpPr>
        <p:spPr>
          <a:xfrm>
            <a:off x="457200" y="457200"/>
            <a:ext cx="8229600" cy="85010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solidFill>
                  <a:schemeClr val="accent1"/>
                </a:solidFill>
              </a:rPr>
              <a:t>CITES priorities / requirements</a:t>
            </a:r>
            <a:endParaRPr lang="en-GB" sz="4000" dirty="0">
              <a:solidFill>
                <a:schemeClr val="accent1"/>
              </a:solidFill>
            </a:endParaRPr>
          </a:p>
        </p:txBody>
      </p:sp>
      <p:sp>
        <p:nvSpPr>
          <p:cNvPr id="6" name="Rectangle 3"/>
          <p:cNvSpPr txBox="1">
            <a:spLocks noChangeArrowheads="1"/>
          </p:cNvSpPr>
          <p:nvPr/>
        </p:nvSpPr>
        <p:spPr>
          <a:xfrm>
            <a:off x="797496" y="1420962"/>
            <a:ext cx="7416824" cy="34563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3600" dirty="0" smtClean="0"/>
              <a:t>Legality</a:t>
            </a:r>
          </a:p>
          <a:p>
            <a:pPr>
              <a:lnSpc>
                <a:spcPct val="90000"/>
              </a:lnSpc>
            </a:pPr>
            <a:r>
              <a:rPr lang="en-US" sz="3600" dirty="0" smtClean="0"/>
              <a:t>Sustainability</a:t>
            </a:r>
          </a:p>
          <a:p>
            <a:pPr>
              <a:lnSpc>
                <a:spcPct val="90000"/>
              </a:lnSpc>
            </a:pPr>
            <a:r>
              <a:rPr lang="en-US" sz="3600" dirty="0" smtClean="0"/>
              <a:t>Traceability</a:t>
            </a:r>
          </a:p>
        </p:txBody>
      </p:sp>
    </p:spTree>
    <p:extLst>
      <p:ext uri="{BB962C8B-B14F-4D97-AF65-F5344CB8AC3E}">
        <p14:creationId xmlns:p14="http://schemas.microsoft.com/office/powerpoint/2010/main" val="3803130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pPr algn="ctr"/>
            <a:r>
              <a:rPr lang="en-US" dirty="0" smtClean="0">
                <a:solidFill>
                  <a:schemeClr val="accent1"/>
                </a:solidFill>
              </a:rPr>
              <a:t>Appendix II – legal acquisition</a:t>
            </a:r>
            <a:endParaRPr lang="en-GB" dirty="0">
              <a:solidFill>
                <a:schemeClr val="accent1"/>
              </a:solidFill>
            </a:endParaRPr>
          </a:p>
        </p:txBody>
      </p:sp>
      <p:sp>
        <p:nvSpPr>
          <p:cNvPr id="3" name="Content Placeholder 2"/>
          <p:cNvSpPr>
            <a:spLocks noGrp="1"/>
          </p:cNvSpPr>
          <p:nvPr>
            <p:ph idx="1"/>
          </p:nvPr>
        </p:nvSpPr>
        <p:spPr>
          <a:xfrm>
            <a:off x="323528" y="1556792"/>
            <a:ext cx="8568952" cy="3528392"/>
          </a:xfrm>
        </p:spPr>
        <p:txBody>
          <a:bodyPr>
            <a:normAutofit fontScale="85000" lnSpcReduction="10000"/>
          </a:bodyPr>
          <a:lstStyle/>
          <a:p>
            <a:pPr marL="0" indent="0">
              <a:buNone/>
            </a:pPr>
            <a:r>
              <a:rPr lang="en-US" b="1" dirty="0" smtClean="0"/>
              <a:t>Article IV, </a:t>
            </a:r>
            <a:r>
              <a:rPr lang="en-US" b="1" dirty="0" err="1" smtClean="0"/>
              <a:t>para</a:t>
            </a:r>
            <a:r>
              <a:rPr lang="en-US" b="1" dirty="0" smtClean="0"/>
              <a:t> </a:t>
            </a:r>
            <a:r>
              <a:rPr lang="en-US" b="1" dirty="0" smtClean="0"/>
              <a:t>2 : </a:t>
            </a:r>
            <a:r>
              <a:rPr lang="en-US" dirty="0" smtClean="0"/>
              <a:t> An export permit shall only be granted when the following conditions have been met:</a:t>
            </a:r>
            <a:endParaRPr lang="en-US" b="1" dirty="0" smtClean="0"/>
          </a:p>
          <a:p>
            <a:pPr marL="0" indent="0">
              <a:buNone/>
            </a:pPr>
            <a:endParaRPr lang="en-US" sz="2200" dirty="0" smtClean="0"/>
          </a:p>
          <a:p>
            <a:pPr marL="0" indent="0">
              <a:buNone/>
            </a:pPr>
            <a:r>
              <a:rPr lang="en-US" sz="2200" dirty="0" smtClean="0"/>
              <a:t>…</a:t>
            </a:r>
            <a:endParaRPr lang="en-US" sz="2200" dirty="0" smtClean="0"/>
          </a:p>
          <a:p>
            <a:pPr marL="0" indent="0">
              <a:buNone/>
            </a:pPr>
            <a:endParaRPr lang="en-US" sz="2200" dirty="0" smtClean="0"/>
          </a:p>
          <a:p>
            <a:pPr marL="0" indent="0">
              <a:buNone/>
            </a:pPr>
            <a:r>
              <a:rPr lang="en-US" dirty="0" smtClean="0"/>
              <a:t>(b)</a:t>
            </a:r>
            <a:r>
              <a:rPr lang="en-US" dirty="0" smtClean="0"/>
              <a:t>a </a:t>
            </a:r>
            <a:r>
              <a:rPr lang="en-US" dirty="0" smtClean="0"/>
              <a:t>Management Authority of the </a:t>
            </a:r>
            <a:r>
              <a:rPr lang="en-US" b="1" dirty="0" smtClean="0"/>
              <a:t>State of export </a:t>
            </a:r>
            <a:r>
              <a:rPr lang="en-US" dirty="0" smtClean="0"/>
              <a:t>is satisfied that the specimen was </a:t>
            </a:r>
            <a:r>
              <a:rPr lang="en-US" b="1" dirty="0" smtClean="0"/>
              <a:t>not obtained in contravention of the laws of that State</a:t>
            </a:r>
            <a:r>
              <a:rPr lang="en-US" dirty="0" smtClean="0"/>
              <a:t> for the protection of fauna and flora.</a:t>
            </a:r>
          </a:p>
          <a:p>
            <a:pPr marL="0" indent="0">
              <a:buNone/>
            </a:pPr>
            <a:endParaRPr lang="en-US" sz="2200" dirty="0"/>
          </a:p>
        </p:txBody>
      </p:sp>
    </p:spTree>
    <p:extLst>
      <p:ext uri="{BB962C8B-B14F-4D97-AF65-F5344CB8AC3E}">
        <p14:creationId xmlns:p14="http://schemas.microsoft.com/office/powerpoint/2010/main" val="184642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116632"/>
            <a:ext cx="8229600" cy="1143000"/>
          </a:xfrm>
        </p:spPr>
        <p:txBody>
          <a:bodyPr>
            <a:normAutofit/>
          </a:bodyPr>
          <a:lstStyle/>
          <a:p>
            <a:pPr algn="ctr"/>
            <a:r>
              <a:rPr lang="en-GB" dirty="0" smtClean="0">
                <a:solidFill>
                  <a:schemeClr val="accent1"/>
                </a:solidFill>
              </a:rPr>
              <a:t>Note: legal acquisition and IFS</a:t>
            </a:r>
            <a:endParaRPr lang="en-GB" dirty="0">
              <a:solidFill>
                <a:schemeClr val="accent1"/>
              </a:solidFill>
            </a:endParaRPr>
          </a:p>
        </p:txBody>
      </p:sp>
      <p:sp>
        <p:nvSpPr>
          <p:cNvPr id="3" name="Content Placeholder 2"/>
          <p:cNvSpPr>
            <a:spLocks noGrp="1"/>
          </p:cNvSpPr>
          <p:nvPr>
            <p:ph idx="1"/>
          </p:nvPr>
        </p:nvSpPr>
        <p:spPr>
          <a:xfrm>
            <a:off x="395536" y="1484784"/>
            <a:ext cx="8424936" cy="4896544"/>
          </a:xfrm>
        </p:spPr>
        <p:txBody>
          <a:bodyPr>
            <a:normAutofit/>
          </a:bodyPr>
          <a:lstStyle/>
          <a:p>
            <a:pPr marL="0" indent="0">
              <a:lnSpc>
                <a:spcPct val="80000"/>
              </a:lnSpc>
              <a:buNone/>
            </a:pPr>
            <a:r>
              <a:rPr lang="en-US" sz="2400" b="1" dirty="0" smtClean="0"/>
              <a:t>One-state transaction (Article IV, </a:t>
            </a:r>
            <a:r>
              <a:rPr lang="en-US" sz="2400" b="1" dirty="0" err="1" smtClean="0"/>
              <a:t>para</a:t>
            </a:r>
            <a:r>
              <a:rPr lang="en-US" sz="2400" b="1" dirty="0" smtClean="0"/>
              <a:t> 6)</a:t>
            </a:r>
          </a:p>
          <a:p>
            <a:pPr>
              <a:lnSpc>
                <a:spcPct val="80000"/>
              </a:lnSpc>
            </a:pPr>
            <a:r>
              <a:rPr lang="en-US" sz="2400" dirty="0" smtClean="0"/>
              <a:t>MA of </a:t>
            </a:r>
            <a:r>
              <a:rPr lang="en-US" sz="2400" dirty="0" smtClean="0"/>
              <a:t>the State of Introduction does not require a legal acquisition finding.</a:t>
            </a:r>
            <a:r>
              <a:rPr lang="en-US" sz="2400" dirty="0"/>
              <a:t> </a:t>
            </a:r>
            <a:endParaRPr lang="en-US" sz="2400" dirty="0" smtClean="0"/>
          </a:p>
          <a:p>
            <a:pPr>
              <a:lnSpc>
                <a:spcPct val="80000"/>
              </a:lnSpc>
            </a:pPr>
            <a:r>
              <a:rPr lang="en-US" sz="2400" dirty="0" smtClean="0"/>
              <a:t>However, Resolution </a:t>
            </a:r>
            <a:r>
              <a:rPr lang="en-US" sz="2400" dirty="0" smtClean="0"/>
              <a:t>Conf. 14.6 </a:t>
            </a:r>
            <a:r>
              <a:rPr lang="en-US" sz="2400" dirty="0" smtClean="0"/>
              <a:t>(Rev.CoP16) seeks </a:t>
            </a:r>
            <a:r>
              <a:rPr lang="en-US" sz="2400" dirty="0"/>
              <a:t>to ensure consistency with RFMO and other measures and to prevent IUU fishing. </a:t>
            </a:r>
            <a:endParaRPr lang="en-US" sz="2400" dirty="0" smtClean="0"/>
          </a:p>
          <a:p>
            <a:pPr marL="0" indent="0">
              <a:lnSpc>
                <a:spcPct val="80000"/>
              </a:lnSpc>
              <a:buNone/>
            </a:pPr>
            <a:endParaRPr lang="en-US" sz="2400" dirty="0" smtClean="0"/>
          </a:p>
          <a:p>
            <a:pPr marL="0" indent="0">
              <a:lnSpc>
                <a:spcPct val="80000"/>
              </a:lnSpc>
              <a:buNone/>
            </a:pPr>
            <a:r>
              <a:rPr lang="en-US" sz="2400" b="1" dirty="0" smtClean="0"/>
              <a:t>Two-state transaction (Article IV, </a:t>
            </a:r>
            <a:r>
              <a:rPr lang="en-US" sz="2400" b="1" dirty="0" err="1" smtClean="0"/>
              <a:t>paras</a:t>
            </a:r>
            <a:r>
              <a:rPr lang="en-US" sz="2400" b="1" dirty="0" smtClean="0"/>
              <a:t> 2, 3 and 4)</a:t>
            </a:r>
            <a:endParaRPr lang="en-US" sz="2400" b="1" dirty="0"/>
          </a:p>
          <a:p>
            <a:pPr>
              <a:lnSpc>
                <a:spcPct val="80000"/>
              </a:lnSpc>
            </a:pPr>
            <a:r>
              <a:rPr lang="en-US" sz="2400" dirty="0" smtClean="0"/>
              <a:t>Appropriate </a:t>
            </a:r>
            <a:r>
              <a:rPr lang="en-US" sz="2400" dirty="0"/>
              <a:t>legal acquisition </a:t>
            </a:r>
            <a:r>
              <a:rPr lang="en-US" sz="2400" dirty="0" smtClean="0"/>
              <a:t>findings are required. </a:t>
            </a:r>
            <a:endParaRPr lang="en-US" sz="2400" dirty="0"/>
          </a:p>
          <a:p>
            <a:pPr>
              <a:lnSpc>
                <a:spcPct val="80000"/>
              </a:lnSpc>
            </a:pPr>
            <a:endParaRPr lang="en-US" sz="2000" dirty="0" smtClean="0"/>
          </a:p>
          <a:p>
            <a:pPr>
              <a:lnSpc>
                <a:spcPct val="80000"/>
              </a:lnSpc>
            </a:pPr>
            <a:endParaRPr lang="en-US" sz="2000" dirty="0" smtClean="0"/>
          </a:p>
        </p:txBody>
      </p:sp>
    </p:spTree>
    <p:extLst>
      <p:ext uri="{BB962C8B-B14F-4D97-AF65-F5344CB8AC3E}">
        <p14:creationId xmlns:p14="http://schemas.microsoft.com/office/powerpoint/2010/main" val="3633101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NZ" dirty="0" smtClean="0">
                <a:solidFill>
                  <a:schemeClr val="accent1"/>
                </a:solidFill>
              </a:rPr>
              <a:t>Legality = “Legal acquisition finding”</a:t>
            </a:r>
            <a:endParaRPr lang="en-NZ" dirty="0">
              <a:solidFill>
                <a:schemeClr val="accent1"/>
              </a:solidFill>
            </a:endParaRPr>
          </a:p>
        </p:txBody>
      </p:sp>
      <p:pic>
        <p:nvPicPr>
          <p:cNvPr id="5" name="Picture 3"/>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rot="10800000">
            <a:off x="1041077" y="1315081"/>
            <a:ext cx="1085182" cy="92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C:\Users\picourt\Desktop\images.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929232" y="1335589"/>
            <a:ext cx="1084237" cy="9236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picourt\Desktop\depositphotos_4860342-3d-question-mark-circle.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555776" y="2780928"/>
            <a:ext cx="3456384" cy="345638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507925" y="2910145"/>
            <a:ext cx="1800200" cy="369332"/>
          </a:xfrm>
          <a:prstGeom prst="rect">
            <a:avLst/>
          </a:prstGeom>
          <a:noFill/>
        </p:spPr>
        <p:txBody>
          <a:bodyPr wrap="square" rtlCol="0">
            <a:spAutoFit/>
          </a:bodyPr>
          <a:lstStyle/>
          <a:p>
            <a:r>
              <a:rPr lang="en-US" dirty="0" smtClean="0"/>
              <a:t>WILD??</a:t>
            </a:r>
            <a:endParaRPr lang="en-GB" dirty="0"/>
          </a:p>
        </p:txBody>
      </p:sp>
      <p:sp>
        <p:nvSpPr>
          <p:cNvPr id="9" name="TextBox 8"/>
          <p:cNvSpPr txBox="1"/>
          <p:nvPr/>
        </p:nvSpPr>
        <p:spPr>
          <a:xfrm>
            <a:off x="251520" y="3952410"/>
            <a:ext cx="2304256" cy="369332"/>
          </a:xfrm>
          <a:prstGeom prst="rect">
            <a:avLst/>
          </a:prstGeom>
          <a:noFill/>
        </p:spPr>
        <p:txBody>
          <a:bodyPr wrap="square" rtlCol="0">
            <a:spAutoFit/>
          </a:bodyPr>
          <a:lstStyle/>
          <a:p>
            <a:r>
              <a:rPr lang="en-US" dirty="0" smtClean="0"/>
              <a:t>AQUACULTURE??</a:t>
            </a:r>
            <a:endParaRPr lang="en-GB" dirty="0"/>
          </a:p>
        </p:txBody>
      </p:sp>
      <p:sp>
        <p:nvSpPr>
          <p:cNvPr id="10" name="TextBox 9"/>
          <p:cNvSpPr txBox="1"/>
          <p:nvPr/>
        </p:nvSpPr>
        <p:spPr>
          <a:xfrm>
            <a:off x="1403648" y="2919765"/>
            <a:ext cx="1440160" cy="369332"/>
          </a:xfrm>
          <a:prstGeom prst="rect">
            <a:avLst/>
          </a:prstGeom>
          <a:noFill/>
        </p:spPr>
        <p:txBody>
          <a:bodyPr wrap="square" rtlCol="0">
            <a:spAutoFit/>
          </a:bodyPr>
          <a:lstStyle/>
          <a:p>
            <a:r>
              <a:rPr lang="en-US" dirty="0" smtClean="0"/>
              <a:t>ORIGIN??</a:t>
            </a:r>
            <a:endParaRPr lang="en-GB" dirty="0"/>
          </a:p>
        </p:txBody>
      </p:sp>
      <p:sp>
        <p:nvSpPr>
          <p:cNvPr id="11" name="TextBox 10"/>
          <p:cNvSpPr txBox="1"/>
          <p:nvPr/>
        </p:nvSpPr>
        <p:spPr>
          <a:xfrm>
            <a:off x="6372199" y="3952410"/>
            <a:ext cx="1999251" cy="369332"/>
          </a:xfrm>
          <a:prstGeom prst="rect">
            <a:avLst/>
          </a:prstGeom>
          <a:noFill/>
        </p:spPr>
        <p:txBody>
          <a:bodyPr wrap="square" rtlCol="0">
            <a:spAutoFit/>
          </a:bodyPr>
          <a:lstStyle/>
          <a:p>
            <a:r>
              <a:rPr lang="en-US" dirty="0" smtClean="0"/>
              <a:t>TRACEABILITY??</a:t>
            </a:r>
            <a:endParaRPr lang="en-GB" dirty="0"/>
          </a:p>
        </p:txBody>
      </p:sp>
      <p:sp>
        <p:nvSpPr>
          <p:cNvPr id="12" name="TextBox 11"/>
          <p:cNvSpPr txBox="1"/>
          <p:nvPr/>
        </p:nvSpPr>
        <p:spPr>
          <a:xfrm>
            <a:off x="395536" y="5224021"/>
            <a:ext cx="2448272" cy="369332"/>
          </a:xfrm>
          <a:prstGeom prst="rect">
            <a:avLst/>
          </a:prstGeom>
          <a:noFill/>
        </p:spPr>
        <p:txBody>
          <a:bodyPr wrap="square" rtlCol="0">
            <a:spAutoFit/>
          </a:bodyPr>
          <a:lstStyle/>
          <a:p>
            <a:r>
              <a:rPr lang="en-US" dirty="0" smtClean="0"/>
              <a:t>IDENTIFICATION???</a:t>
            </a:r>
            <a:endParaRPr lang="en-GB" dirty="0"/>
          </a:p>
        </p:txBody>
      </p:sp>
      <p:sp>
        <p:nvSpPr>
          <p:cNvPr id="13" name="TextBox 12"/>
          <p:cNvSpPr txBox="1"/>
          <p:nvPr/>
        </p:nvSpPr>
        <p:spPr>
          <a:xfrm>
            <a:off x="6571251" y="5128796"/>
            <a:ext cx="1800200" cy="369332"/>
          </a:xfrm>
          <a:prstGeom prst="rect">
            <a:avLst/>
          </a:prstGeom>
          <a:noFill/>
        </p:spPr>
        <p:txBody>
          <a:bodyPr wrap="square" rtlCol="0">
            <a:spAutoFit/>
          </a:bodyPr>
          <a:lstStyle/>
          <a:p>
            <a:r>
              <a:rPr lang="en-US" dirty="0" smtClean="0"/>
              <a:t>PURPOSE???</a:t>
            </a:r>
            <a:endParaRPr lang="en-GB" dirty="0"/>
          </a:p>
        </p:txBody>
      </p:sp>
      <p:sp>
        <p:nvSpPr>
          <p:cNvPr id="14" name="TextBox 13"/>
          <p:cNvSpPr txBox="1"/>
          <p:nvPr/>
        </p:nvSpPr>
        <p:spPr>
          <a:xfrm>
            <a:off x="3635896" y="4224428"/>
            <a:ext cx="1368152" cy="523220"/>
          </a:xfrm>
          <a:prstGeom prst="rect">
            <a:avLst/>
          </a:prstGeom>
          <a:noFill/>
        </p:spPr>
        <p:txBody>
          <a:bodyPr wrap="square" rtlCol="0">
            <a:spAutoFit/>
          </a:bodyPr>
          <a:lstStyle/>
          <a:p>
            <a:r>
              <a:rPr lang="en-US" sz="2700" b="1" dirty="0" smtClean="0"/>
              <a:t>SOURCE</a:t>
            </a:r>
            <a:endParaRPr lang="en-GB" sz="2700" b="1" dirty="0"/>
          </a:p>
        </p:txBody>
      </p:sp>
      <p:sp>
        <p:nvSpPr>
          <p:cNvPr id="15" name="Title 1"/>
          <p:cNvSpPr txBox="1">
            <a:spLocks/>
          </p:cNvSpPr>
          <p:nvPr/>
        </p:nvSpPr>
        <p:spPr>
          <a:xfrm>
            <a:off x="2478553" y="1467110"/>
            <a:ext cx="4032448" cy="792088"/>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smtClean="0"/>
              <a:t>WHERE IS IT FROM</a:t>
            </a:r>
            <a:endParaRPr lang="en-GB" sz="4000" b="1" dirty="0"/>
          </a:p>
        </p:txBody>
      </p:sp>
    </p:spTree>
    <p:extLst>
      <p:ext uri="{BB962C8B-B14F-4D97-AF65-F5344CB8AC3E}">
        <p14:creationId xmlns:p14="http://schemas.microsoft.com/office/powerpoint/2010/main" val="316758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pPr algn="ctr"/>
            <a:r>
              <a:rPr lang="en-US" dirty="0" smtClean="0">
                <a:solidFill>
                  <a:schemeClr val="accent1"/>
                </a:solidFill>
              </a:rPr>
              <a:t>Legal acquisition</a:t>
            </a:r>
            <a:endParaRPr lang="en-GB" dirty="0">
              <a:solidFill>
                <a:schemeClr val="accent1"/>
              </a:solidFill>
            </a:endParaRPr>
          </a:p>
        </p:txBody>
      </p:sp>
      <p:sp>
        <p:nvSpPr>
          <p:cNvPr id="3" name="Content Placeholder 2"/>
          <p:cNvSpPr>
            <a:spLocks noGrp="1"/>
          </p:cNvSpPr>
          <p:nvPr>
            <p:ph idx="1"/>
          </p:nvPr>
        </p:nvSpPr>
        <p:spPr>
          <a:xfrm>
            <a:off x="467544" y="1484784"/>
            <a:ext cx="8352928" cy="4824536"/>
          </a:xfrm>
        </p:spPr>
        <p:txBody>
          <a:bodyPr>
            <a:normAutofit lnSpcReduction="10000"/>
          </a:bodyPr>
          <a:lstStyle/>
          <a:p>
            <a:r>
              <a:rPr lang="en-US" sz="3200" dirty="0" smtClean="0"/>
              <a:t>A legal acquisition finding determines whether the specimen and its parental stock were:</a:t>
            </a:r>
          </a:p>
          <a:p>
            <a:pPr>
              <a:buFontTx/>
              <a:buChar char="-"/>
            </a:pPr>
            <a:r>
              <a:rPr lang="en-US" sz="3200" dirty="0" smtClean="0"/>
              <a:t>Obtained in accordance with the provisions of national laws for the protection of wildlife and plants;</a:t>
            </a:r>
          </a:p>
          <a:p>
            <a:pPr>
              <a:buFontTx/>
              <a:buChar char="-"/>
            </a:pPr>
            <a:r>
              <a:rPr lang="en-US" sz="3200" dirty="0" smtClean="0"/>
              <a:t>If previously traded, traded internationally in accordance with the provisions of CITES. </a:t>
            </a:r>
          </a:p>
          <a:p>
            <a:pPr marL="0" lvl="0" indent="0" algn="r">
              <a:buClr>
                <a:srgbClr val="0BD0D9"/>
              </a:buClr>
              <a:buNone/>
            </a:pPr>
            <a:r>
              <a:rPr lang="en-US" sz="2200" dirty="0" smtClean="0">
                <a:solidFill>
                  <a:prstClr val="black"/>
                </a:solidFill>
              </a:rPr>
              <a:t>		    			[</a:t>
            </a:r>
            <a:r>
              <a:rPr lang="en-US" sz="1800" i="1" dirty="0">
                <a:solidFill>
                  <a:prstClr val="black"/>
                </a:solidFill>
              </a:rPr>
              <a:t>US Code of Federal Regulations  for Wildlife and Fisheries, 2011</a:t>
            </a:r>
            <a:r>
              <a:rPr lang="en-US" sz="2200" dirty="0" smtClean="0">
                <a:solidFill>
                  <a:prstClr val="black"/>
                </a:solidFill>
              </a:rPr>
              <a:t>]</a:t>
            </a:r>
          </a:p>
          <a:p>
            <a:pPr marL="0" indent="0" algn="r">
              <a:buNone/>
            </a:pPr>
            <a:r>
              <a:rPr lang="en-US" sz="2200" dirty="0"/>
              <a:t>	</a:t>
            </a:r>
            <a:r>
              <a:rPr lang="en-US" sz="2200" dirty="0" smtClean="0"/>
              <a:t>			</a:t>
            </a:r>
          </a:p>
        </p:txBody>
      </p:sp>
    </p:spTree>
    <p:extLst>
      <p:ext uri="{BB962C8B-B14F-4D97-AF65-F5344CB8AC3E}">
        <p14:creationId xmlns:p14="http://schemas.microsoft.com/office/powerpoint/2010/main" val="2893044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pPr algn="ctr"/>
            <a:r>
              <a:rPr lang="en-US" dirty="0" smtClean="0">
                <a:solidFill>
                  <a:schemeClr val="accent1"/>
                </a:solidFill>
              </a:rPr>
              <a:t>Who: shared </a:t>
            </a:r>
            <a:r>
              <a:rPr lang="en-US" dirty="0">
                <a:solidFill>
                  <a:schemeClr val="accent1"/>
                </a:solidFill>
              </a:rPr>
              <a:t>r</a:t>
            </a:r>
            <a:r>
              <a:rPr lang="en-US" dirty="0" smtClean="0">
                <a:solidFill>
                  <a:schemeClr val="accent1"/>
                </a:solidFill>
              </a:rPr>
              <a:t>esponsibility</a:t>
            </a:r>
            <a:endParaRPr lang="en-GB" dirty="0">
              <a:solidFill>
                <a:schemeClr val="accent1"/>
              </a:solidFill>
            </a:endParaRPr>
          </a:p>
        </p:txBody>
      </p:sp>
      <p:sp>
        <p:nvSpPr>
          <p:cNvPr id="3" name="Content Placeholder 2"/>
          <p:cNvSpPr>
            <a:spLocks noGrp="1"/>
          </p:cNvSpPr>
          <p:nvPr>
            <p:ph idx="1"/>
          </p:nvPr>
        </p:nvSpPr>
        <p:spPr>
          <a:xfrm>
            <a:off x="467544" y="1340768"/>
            <a:ext cx="8229600" cy="4680520"/>
          </a:xfrm>
        </p:spPr>
        <p:txBody>
          <a:bodyPr>
            <a:normAutofit/>
          </a:bodyPr>
          <a:lstStyle/>
          <a:p>
            <a:r>
              <a:rPr lang="en-US" sz="2200" b="1" dirty="0" smtClean="0"/>
              <a:t>Exporter’s responsibility:</a:t>
            </a:r>
          </a:p>
          <a:p>
            <a:pPr>
              <a:buFontTx/>
              <a:buChar char="-"/>
            </a:pPr>
            <a:r>
              <a:rPr lang="en-US" sz="2200" dirty="0" smtClean="0"/>
              <a:t>Commercial exporters should know and be able to verify the origin of the specimens they have purchased.</a:t>
            </a:r>
          </a:p>
          <a:p>
            <a:pPr>
              <a:buFontTx/>
              <a:buChar char="-"/>
            </a:pPr>
            <a:r>
              <a:rPr lang="en-US" sz="2200" dirty="0"/>
              <a:t>MAs </a:t>
            </a:r>
            <a:r>
              <a:rPr lang="en-US" sz="2200" dirty="0" smtClean="0"/>
              <a:t>are </a:t>
            </a:r>
            <a:r>
              <a:rPr lang="en-US" sz="2200" dirty="0"/>
              <a:t>responsible for verifying the legal acquisition before issuing an export permit </a:t>
            </a:r>
            <a:endParaRPr lang="en-US" sz="2200" dirty="0" smtClean="0"/>
          </a:p>
          <a:p>
            <a:pPr>
              <a:buFontTx/>
              <a:buChar char="-"/>
            </a:pPr>
            <a:r>
              <a:rPr lang="en-US" sz="2200" dirty="0" smtClean="0"/>
              <a:t>MA can review provided information and require additional information </a:t>
            </a:r>
            <a:endParaRPr lang="en-US" sz="2200" dirty="0"/>
          </a:p>
          <a:p>
            <a:pPr marL="0" indent="0">
              <a:buNone/>
            </a:pPr>
            <a:endParaRPr lang="en-US" sz="2200" dirty="0" smtClean="0"/>
          </a:p>
          <a:p>
            <a:pPr>
              <a:buFont typeface="Arial" panose="020B0604020202020204" pitchFamily="34" charset="0"/>
              <a:buChar char="•"/>
            </a:pPr>
            <a:r>
              <a:rPr lang="en-US" sz="2200" b="1" dirty="0" smtClean="0"/>
              <a:t>Importer's responsibility:</a:t>
            </a:r>
          </a:p>
          <a:p>
            <a:pPr>
              <a:buFontTx/>
              <a:buChar char="-"/>
            </a:pPr>
            <a:r>
              <a:rPr lang="en-US" sz="2200" dirty="0" smtClean="0"/>
              <a:t>Resolution Conf. 12.3 (Rev.CoP16) recommends that ‘Parties not authorize the import of any specimen if they have reason to believe that it was not legally acquired in the country of origin’.</a:t>
            </a:r>
          </a:p>
          <a:p>
            <a:pPr>
              <a:buFontTx/>
              <a:buChar char="-"/>
            </a:pPr>
            <a:endParaRPr lang="en-US" sz="2200" dirty="0" smtClean="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318529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normAutofit/>
          </a:bodyPr>
          <a:lstStyle/>
          <a:p>
            <a:pPr algn="ctr"/>
            <a:r>
              <a:rPr lang="en-US" altLang="en-US" dirty="0" smtClean="0">
                <a:solidFill>
                  <a:schemeClr val="accent1"/>
                </a:solidFill>
              </a:rPr>
              <a:t>What: “…laws of that State…”</a:t>
            </a:r>
            <a:endParaRPr lang="en-US" altLang="en-US" dirty="0">
              <a:solidFill>
                <a:schemeClr val="accent1"/>
              </a:solidFill>
            </a:endParaRPr>
          </a:p>
        </p:txBody>
      </p:sp>
      <p:sp>
        <p:nvSpPr>
          <p:cNvPr id="4" name="Slide Number Placeholder 3"/>
          <p:cNvSpPr>
            <a:spLocks noGrp="1"/>
          </p:cNvSpPr>
          <p:nvPr>
            <p:ph type="sldNum" sz="quarter" idx="12"/>
          </p:nvPr>
        </p:nvSpPr>
        <p:spPr/>
        <p:txBody>
          <a:bodyPr/>
          <a:lstStyle/>
          <a:p>
            <a:fld id="{4B97C47D-193F-480A-AAD5-A7DAD3EDA541}" type="slidenum">
              <a:rPr lang="en-US" altLang="en-US"/>
              <a:pPr/>
              <a:t>8</a:t>
            </a:fld>
            <a:endParaRPr lang="en-US"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9563" y="1628800"/>
            <a:ext cx="8523287"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14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229600" cy="1143000"/>
          </a:xfrm>
        </p:spPr>
        <p:txBody>
          <a:bodyPr/>
          <a:lstStyle/>
          <a:p>
            <a:pPr algn="ctr"/>
            <a:r>
              <a:rPr lang="en-US" dirty="0" smtClean="0">
                <a:solidFill>
                  <a:schemeClr val="accent1"/>
                </a:solidFill>
              </a:rPr>
              <a:t>Process (</a:t>
            </a:r>
            <a:r>
              <a:rPr lang="en-US" dirty="0" smtClean="0">
                <a:solidFill>
                  <a:schemeClr val="accent1"/>
                </a:solidFill>
              </a:rPr>
              <a:t>US </a:t>
            </a:r>
            <a:r>
              <a:rPr lang="en-US" dirty="0" smtClean="0">
                <a:solidFill>
                  <a:schemeClr val="accent1"/>
                </a:solidFill>
              </a:rPr>
              <a:t>example)</a:t>
            </a:r>
            <a:endParaRPr lang="en-GB" dirty="0">
              <a:solidFill>
                <a:schemeClr val="accent1"/>
              </a:solidFill>
            </a:endParaRPr>
          </a:p>
        </p:txBody>
      </p:sp>
      <p:sp>
        <p:nvSpPr>
          <p:cNvPr id="3" name="Content Placeholder 2"/>
          <p:cNvSpPr>
            <a:spLocks noGrp="1"/>
          </p:cNvSpPr>
          <p:nvPr>
            <p:ph idx="1"/>
          </p:nvPr>
        </p:nvSpPr>
        <p:spPr>
          <a:xfrm>
            <a:off x="467544" y="1484784"/>
            <a:ext cx="8229600" cy="4389120"/>
          </a:xfrm>
        </p:spPr>
        <p:txBody>
          <a:bodyPr>
            <a:normAutofit/>
          </a:bodyPr>
          <a:lstStyle/>
          <a:p>
            <a:r>
              <a:rPr lang="en-US" sz="2400" dirty="0" smtClean="0"/>
              <a:t>A finding that a specimen was legally acquired may require that:</a:t>
            </a:r>
          </a:p>
          <a:p>
            <a:pPr>
              <a:buFontTx/>
              <a:buChar char="-"/>
            </a:pPr>
            <a:r>
              <a:rPr lang="en-US" sz="2400" dirty="0"/>
              <a:t>S</a:t>
            </a:r>
            <a:r>
              <a:rPr lang="en-US" sz="2400" dirty="0" smtClean="0"/>
              <a:t>ufficient information is provided (evidence);</a:t>
            </a:r>
          </a:p>
          <a:p>
            <a:pPr>
              <a:buFontTx/>
              <a:buChar char="-"/>
            </a:pPr>
            <a:r>
              <a:rPr lang="en-US" sz="2400" dirty="0" smtClean="0"/>
              <a:t>All available information is considered;</a:t>
            </a:r>
          </a:p>
          <a:p>
            <a:pPr>
              <a:buFontTx/>
              <a:buChar char="-"/>
            </a:pPr>
            <a:r>
              <a:rPr lang="en-US" sz="2400" dirty="0" smtClean="0"/>
              <a:t>Review of information is based on specific criteria;</a:t>
            </a:r>
          </a:p>
          <a:p>
            <a:pPr>
              <a:buFontTx/>
              <a:buChar char="-"/>
            </a:pPr>
            <a:r>
              <a:rPr lang="en-US" sz="2400" dirty="0" smtClean="0"/>
              <a:t>As necessary, foreign Management and Scientific Authorities, CITES Secretariat and other relevant agencies are consulted.</a:t>
            </a:r>
            <a:endParaRPr lang="en-GB" sz="2400" dirty="0"/>
          </a:p>
        </p:txBody>
      </p:sp>
    </p:spTree>
    <p:extLst>
      <p:ext uri="{BB962C8B-B14F-4D97-AF65-F5344CB8AC3E}">
        <p14:creationId xmlns:p14="http://schemas.microsoft.com/office/powerpoint/2010/main" val="290869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3011</TotalTime>
  <Words>701</Words>
  <Application>Microsoft Office PowerPoint</Application>
  <PresentationFormat>On-screen Show (4:3)</PresentationFormat>
  <Paragraphs>98</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Clip</vt:lpstr>
      <vt:lpstr>PowerPoint Presentation</vt:lpstr>
      <vt:lpstr>PowerPoint Presentation</vt:lpstr>
      <vt:lpstr>Appendix II – legal acquisition</vt:lpstr>
      <vt:lpstr>Note: legal acquisition and IFS</vt:lpstr>
      <vt:lpstr>Legality = “Legal acquisition finding”</vt:lpstr>
      <vt:lpstr>Legal acquisition</vt:lpstr>
      <vt:lpstr>Who: shared responsibility</vt:lpstr>
      <vt:lpstr>What: “…laws of that State…”</vt:lpstr>
      <vt:lpstr>Process (US example)</vt:lpstr>
      <vt:lpstr>The chain of responsibility</vt:lpstr>
      <vt:lpstr>Traceability - permits</vt:lpstr>
      <vt:lpstr>PowerPoint Presentation</vt:lpstr>
      <vt:lpstr>PowerPoint Presentation</vt:lpstr>
      <vt:lpstr>Harmonised Customs Codes</vt:lpstr>
      <vt:lpstr>Conclusion</vt:lpstr>
    </vt:vector>
  </TitlesOfParts>
  <Company>United Nations Office at Geneva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ACQUISITION</dc:title>
  <dc:creator>PICOURT;Juan Carlos Vasquez</dc:creator>
  <cp:lastModifiedBy>JACKSON, Wendy (ENV)</cp:lastModifiedBy>
  <cp:revision>117</cp:revision>
  <dcterms:created xsi:type="dcterms:W3CDTF">2013-11-21T15:24:25Z</dcterms:created>
  <dcterms:modified xsi:type="dcterms:W3CDTF">2013-12-09T11:30:09Z</dcterms:modified>
</cp:coreProperties>
</file>