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9" r:id="rId2"/>
    <p:sldId id="297" r:id="rId3"/>
    <p:sldId id="295" r:id="rId4"/>
    <p:sldId id="300" r:id="rId5"/>
    <p:sldId id="311" r:id="rId6"/>
    <p:sldId id="301" r:id="rId7"/>
    <p:sldId id="304" r:id="rId8"/>
    <p:sldId id="303" r:id="rId9"/>
    <p:sldId id="305" r:id="rId10"/>
    <p:sldId id="322" r:id="rId11"/>
    <p:sldId id="316" r:id="rId12"/>
    <p:sldId id="307" r:id="rId13"/>
    <p:sldId id="265" r:id="rId14"/>
    <p:sldId id="289" r:id="rId15"/>
    <p:sldId id="308" r:id="rId16"/>
    <p:sldId id="313" r:id="rId17"/>
    <p:sldId id="292" r:id="rId18"/>
    <p:sldId id="309" r:id="rId19"/>
    <p:sldId id="317" r:id="rId20"/>
    <p:sldId id="314" r:id="rId21"/>
    <p:sldId id="315" r:id="rId22"/>
    <p:sldId id="294" r:id="rId23"/>
    <p:sldId id="310" r:id="rId24"/>
    <p:sldId id="318" r:id="rId25"/>
    <p:sldId id="321" r:id="rId26"/>
    <p:sldId id="323" r:id="rId27"/>
    <p:sldId id="319" r:id="rId28"/>
    <p:sldId id="320" r:id="rId29"/>
    <p:sldId id="293" r:id="rId30"/>
    <p:sldId id="290" r:id="rId31"/>
    <p:sldId id="287" r:id="rId32"/>
    <p:sldId id="273" r:id="rId33"/>
    <p:sldId id="312" r:id="rId34"/>
    <p:sldId id="30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97" autoAdjust="0"/>
  </p:normalViewPr>
  <p:slideViewPr>
    <p:cSldViewPr>
      <p:cViewPr>
        <p:scale>
          <a:sx n="72" d="100"/>
          <a:sy n="72" d="100"/>
        </p:scale>
        <p:origin x="-1326"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D37F6E-CC04-414D-8DE8-732E5AE866A8}" type="datetimeFigureOut">
              <a:rPr lang="en-US" smtClean="0"/>
              <a:t>12/11/2013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DE1C74-9A97-E54E-AE94-C016003D3EE8}" type="slidenum">
              <a:rPr lang="en-US" smtClean="0"/>
              <a:t>‹#›</a:t>
            </a:fld>
            <a:endParaRPr lang="en-US"/>
          </a:p>
        </p:txBody>
      </p:sp>
    </p:spTree>
    <p:extLst>
      <p:ext uri="{BB962C8B-B14F-4D97-AF65-F5344CB8AC3E}">
        <p14:creationId xmlns:p14="http://schemas.microsoft.com/office/powerpoint/2010/main" val="18710504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9E30C-ABDB-4FB9-BDBC-F3E6FE065845}" type="datetimeFigureOut">
              <a:rPr lang="en-GB" smtClean="0"/>
              <a:t>11/12/2013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8F2A7-71E5-4610-8243-A99A4B9EA8DA}" type="slidenum">
              <a:rPr lang="en-GB" smtClean="0"/>
              <a:t>‹#›</a:t>
            </a:fld>
            <a:endParaRPr lang="en-GB"/>
          </a:p>
        </p:txBody>
      </p:sp>
    </p:spTree>
    <p:extLst>
      <p:ext uri="{BB962C8B-B14F-4D97-AF65-F5344CB8AC3E}">
        <p14:creationId xmlns:p14="http://schemas.microsoft.com/office/powerpoint/2010/main" val="39690622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800">
                <a:solidFill>
                  <a:schemeClr val="tx1"/>
                </a:solidFill>
                <a:latin typeface="Arial"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800">
                <a:solidFill>
                  <a:schemeClr val="tx1"/>
                </a:solidFill>
                <a:latin typeface="Arial"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800">
                <a:solidFill>
                  <a:schemeClr val="tx1"/>
                </a:solidFill>
                <a:latin typeface="Arial"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800">
                <a:solidFill>
                  <a:schemeClr val="tx1"/>
                </a:solidFill>
                <a:latin typeface="Arial" pitchFamily="34" charset="0"/>
                <a:ea typeface="ＭＳ Ｐゴシック" pitchFamily="34" charset="-128"/>
              </a:defRPr>
            </a:lvl9pPr>
          </a:lstStyle>
          <a:p>
            <a:pPr eaLnBrk="1" hangingPunct="1"/>
            <a:fld id="{6BC204A5-93D7-43A8-9EF0-38150E1CD7AC}" type="slidenum">
              <a:rPr lang="en-GB" sz="1200"/>
              <a:pPr eaLnBrk="1" hangingPunct="1"/>
              <a:t>2</a:t>
            </a:fld>
            <a:endParaRPr lang="en-GB"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NZ"/>
              <a:t>Under CITES, there are four types of trade: import, export, re-export and introduction from the sea. </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default position is that the flag state issues the documents. However</a:t>
            </a:r>
            <a:r>
              <a:rPr lang="en-NZ" baseline="0" dirty="0" smtClean="0"/>
              <a:t> the chartering state can be the state of export and issue documents if authorised in the written agreement.  </a:t>
            </a:r>
            <a:endParaRPr lang="en-NZ" dirty="0"/>
          </a:p>
        </p:txBody>
      </p:sp>
      <p:sp>
        <p:nvSpPr>
          <p:cNvPr id="4" name="Slide Number Placeholder 3"/>
          <p:cNvSpPr>
            <a:spLocks noGrp="1"/>
          </p:cNvSpPr>
          <p:nvPr>
            <p:ph type="sldNum" sz="quarter" idx="10"/>
          </p:nvPr>
        </p:nvSpPr>
        <p:spPr/>
        <p:txBody>
          <a:bodyPr/>
          <a:lstStyle/>
          <a:p>
            <a:fld id="{6FB8F2A7-71E5-4610-8243-A99A4B9EA8DA}" type="slidenum">
              <a:rPr lang="en-GB" smtClean="0"/>
              <a:t>28</a:t>
            </a:fld>
            <a:endParaRPr lang="en-GB"/>
          </a:p>
        </p:txBody>
      </p:sp>
    </p:spTree>
    <p:extLst>
      <p:ext uri="{BB962C8B-B14F-4D97-AF65-F5344CB8AC3E}">
        <p14:creationId xmlns:p14="http://schemas.microsoft.com/office/powerpoint/2010/main" val="105850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xfrm>
            <a:off x="1144588" y="685800"/>
            <a:ext cx="4573587" cy="3429000"/>
          </a:xfrm>
          <a:noFill/>
          <a:ln>
            <a:solidFill>
              <a:srgbClr val="000000"/>
            </a:solidFill>
            <a:miter lim="800000"/>
            <a:headEnd/>
            <a:tailEnd/>
          </a:ln>
        </p:spPr>
      </p:sp>
      <p:sp>
        <p:nvSpPr>
          <p:cNvPr id="19458" name="Rectangle 3"/>
          <p:cNvSpPr>
            <a:spLocks noGrp="1" noChangeArrowheads="1"/>
          </p:cNvSpPr>
          <p:nvPr>
            <p:ph type="body" idx="1"/>
          </p:nvPr>
        </p:nvSpPr>
        <p:spPr bwMode="auto">
          <a:xfrm>
            <a:off x="915988" y="4343400"/>
            <a:ext cx="5026025" cy="4114800"/>
          </a:xfrm>
          <a:noFill/>
        </p:spPr>
        <p:txBody>
          <a:bodyPr wrap="square" numCol="1" anchor="t" anchorCtr="0" compatLnSpc="1">
            <a:prstTxWarp prst="textNoShape">
              <a:avLst/>
            </a:prstTxWarp>
          </a:bodyPr>
          <a:lstStyle/>
          <a:p>
            <a:pPr>
              <a:spcBef>
                <a:spcPct val="0"/>
              </a:spcBef>
            </a:pPr>
            <a:r>
              <a:rPr lang="en-US" dirty="0" smtClean="0"/>
              <a:t>RECALLING that ‘introduction from the sea’ is defined in Article I, paragraph e), of the Convention as "transportation into a State of specimens of any species which were taken in the marine environment not under the jurisdiction of any State";</a:t>
            </a:r>
          </a:p>
          <a:p>
            <a:pPr>
              <a:spcBef>
                <a:spcPct val="0"/>
              </a:spcBef>
            </a:pPr>
            <a:r>
              <a:rPr lang="en-US" dirty="0" smtClean="0"/>
              <a:t>RECALLING ALSO that Article III, paragraph 5, and Article IV, paragraphs 6 and 7, of the Convention, provide a framework to regulate the introduction from the sea of specimens of species included in Appendices I and II, respectively;</a:t>
            </a:r>
          </a:p>
          <a:p>
            <a:pPr>
              <a:spcBef>
                <a:spcPct val="0"/>
              </a:spcBef>
            </a:pPr>
            <a:r>
              <a:rPr lang="en-US" dirty="0" smtClean="0"/>
              <a:t>NOTING that ‘State of introduction’ is not defined in the Convention and that Article III, paragraph 5, Article IV, paragraph 6, and Article XIV, paragraph 5, place certain obligations on the State of introduction;</a:t>
            </a:r>
          </a:p>
          <a:p>
            <a:pPr>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Specimens of</a:t>
            </a:r>
            <a:r>
              <a:rPr lang="en-NZ" baseline="0" dirty="0" smtClean="0"/>
              <a:t> </a:t>
            </a:r>
            <a:r>
              <a:rPr lang="en-NZ" dirty="0" smtClean="0"/>
              <a:t>Appendix-I species that have been taken off the high seas (cetaceans</a:t>
            </a:r>
            <a:r>
              <a:rPr lang="en-NZ" baseline="0" dirty="0" smtClean="0"/>
              <a:t> taken by Japan)</a:t>
            </a:r>
            <a:endParaRPr lang="en-NZ" dirty="0"/>
          </a:p>
        </p:txBody>
      </p:sp>
      <p:sp>
        <p:nvSpPr>
          <p:cNvPr id="4" name="Slide Number Placeholder 3"/>
          <p:cNvSpPr>
            <a:spLocks noGrp="1"/>
          </p:cNvSpPr>
          <p:nvPr>
            <p:ph type="sldNum" sz="quarter" idx="10"/>
          </p:nvPr>
        </p:nvSpPr>
        <p:spPr/>
        <p:txBody>
          <a:bodyPr/>
          <a:lstStyle/>
          <a:p>
            <a:fld id="{6FB8F2A7-71E5-4610-8243-A99A4B9EA8DA}" type="slidenum">
              <a:rPr lang="en-GB" smtClean="0"/>
              <a:t>7</a:t>
            </a:fld>
            <a:endParaRPr lang="en-GB"/>
          </a:p>
        </p:txBody>
      </p:sp>
    </p:spTree>
    <p:extLst>
      <p:ext uri="{BB962C8B-B14F-4D97-AF65-F5344CB8AC3E}">
        <p14:creationId xmlns:p14="http://schemas.microsoft.com/office/powerpoint/2010/main" val="417828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Specimens of Appendix-II</a:t>
            </a:r>
            <a:r>
              <a:rPr lang="en-NZ" baseline="0" dirty="0" smtClean="0"/>
              <a:t> species taken off the high seas – cetaceans and corals taken by Japan. </a:t>
            </a:r>
            <a:endParaRPr lang="en-NZ" dirty="0"/>
          </a:p>
        </p:txBody>
      </p:sp>
      <p:sp>
        <p:nvSpPr>
          <p:cNvPr id="4" name="Slide Number Placeholder 3"/>
          <p:cNvSpPr>
            <a:spLocks noGrp="1"/>
          </p:cNvSpPr>
          <p:nvPr>
            <p:ph type="sldNum" sz="quarter" idx="10"/>
          </p:nvPr>
        </p:nvSpPr>
        <p:spPr/>
        <p:txBody>
          <a:bodyPr/>
          <a:lstStyle/>
          <a:p>
            <a:fld id="{6FB8F2A7-71E5-4610-8243-A99A4B9EA8DA}" type="slidenum">
              <a:rPr lang="en-GB" smtClean="0"/>
              <a:t>9</a:t>
            </a:fld>
            <a:endParaRPr lang="en-GB"/>
          </a:p>
        </p:txBody>
      </p:sp>
    </p:spTree>
    <p:extLst>
      <p:ext uri="{BB962C8B-B14F-4D97-AF65-F5344CB8AC3E}">
        <p14:creationId xmlns:p14="http://schemas.microsoft.com/office/powerpoint/2010/main" val="277143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endParaRPr lang="en-GB" smtClean="0"/>
          </a:p>
        </p:txBody>
      </p:sp>
      <p:sp>
        <p:nvSpPr>
          <p:cNvPr id="4" name="Slide Number Placeholder 3"/>
          <p:cNvSpPr>
            <a:spLocks noGrp="1"/>
          </p:cNvSpPr>
          <p:nvPr>
            <p:ph type="sldNum" sz="quarter" idx="5"/>
          </p:nvPr>
        </p:nvSpPr>
        <p:spPr/>
        <p:txBody>
          <a:bodyP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fld id="{53E58BA2-0F3B-4410-BCBB-7681FFB5F8B9}" type="slidenum">
              <a:rPr lang="en-US" sz="1200">
                <a:solidFill>
                  <a:schemeClr val="tx1"/>
                </a:solidFill>
              </a:rPr>
              <a:pPr/>
              <a:t>13</a:t>
            </a:fld>
            <a:endParaRPr 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These are the export/import provisions that apply when it is a two-state transaction.</a:t>
            </a:r>
            <a:r>
              <a:rPr lang="en-NZ" baseline="0" dirty="0" smtClean="0"/>
              <a:t> </a:t>
            </a:r>
            <a:endParaRPr lang="en-NZ" dirty="0"/>
          </a:p>
        </p:txBody>
      </p:sp>
      <p:sp>
        <p:nvSpPr>
          <p:cNvPr id="4" name="Slide Number Placeholder 3"/>
          <p:cNvSpPr>
            <a:spLocks noGrp="1"/>
          </p:cNvSpPr>
          <p:nvPr>
            <p:ph type="sldNum" sz="quarter" idx="10"/>
          </p:nvPr>
        </p:nvSpPr>
        <p:spPr/>
        <p:txBody>
          <a:bodyPr/>
          <a:lstStyle/>
          <a:p>
            <a:fld id="{6FB8F2A7-71E5-4610-8243-A99A4B9EA8DA}" type="slidenum">
              <a:rPr lang="en-GB" smtClean="0"/>
              <a:t>19</a:t>
            </a:fld>
            <a:endParaRPr lang="en-GB"/>
          </a:p>
        </p:txBody>
      </p:sp>
    </p:spTree>
    <p:extLst>
      <p:ext uri="{BB962C8B-B14F-4D97-AF65-F5344CB8AC3E}">
        <p14:creationId xmlns:p14="http://schemas.microsoft.com/office/powerpoint/2010/main" val="1361725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FB8F2A7-71E5-4610-8243-A99A4B9EA8DA}" type="slidenum">
              <a:rPr lang="en-GB" smtClean="0"/>
              <a:t>20</a:t>
            </a:fld>
            <a:endParaRPr lang="en-GB"/>
          </a:p>
        </p:txBody>
      </p:sp>
    </p:spTree>
    <p:extLst>
      <p:ext uri="{BB962C8B-B14F-4D97-AF65-F5344CB8AC3E}">
        <p14:creationId xmlns:p14="http://schemas.microsoft.com/office/powerpoint/2010/main" val="855707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 all listed on here are RFMOs, but just to give an indication</a:t>
            </a:r>
            <a:r>
              <a:rPr lang="en-NZ" baseline="0" dirty="0" smtClean="0"/>
              <a:t> of those RFMOs that might be relevant. </a:t>
            </a:r>
            <a:endParaRPr lang="en-NZ" dirty="0"/>
          </a:p>
        </p:txBody>
      </p:sp>
      <p:sp>
        <p:nvSpPr>
          <p:cNvPr id="4" name="Slide Number Placeholder 3"/>
          <p:cNvSpPr>
            <a:spLocks noGrp="1"/>
          </p:cNvSpPr>
          <p:nvPr>
            <p:ph type="sldNum" sz="quarter" idx="10"/>
          </p:nvPr>
        </p:nvSpPr>
        <p:spPr/>
        <p:txBody>
          <a:bodyPr/>
          <a:lstStyle/>
          <a:p>
            <a:fld id="{6FB8F2A7-71E5-4610-8243-A99A4B9EA8DA}" type="slidenum">
              <a:rPr lang="en-GB" smtClean="0"/>
              <a:t>23</a:t>
            </a:fld>
            <a:endParaRPr lang="en-GB"/>
          </a:p>
        </p:txBody>
      </p:sp>
    </p:spTree>
    <p:extLst>
      <p:ext uri="{BB962C8B-B14F-4D97-AF65-F5344CB8AC3E}">
        <p14:creationId xmlns:p14="http://schemas.microsoft.com/office/powerpoint/2010/main" val="1968116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Note that in</a:t>
            </a:r>
            <a:r>
              <a:rPr lang="en-NZ" baseline="0" dirty="0" smtClean="0"/>
              <a:t> the situation on the right where the flag state issues the documents, the charter state has no control over what is produced – this might be an issue. </a:t>
            </a:r>
            <a:endParaRPr lang="en-NZ" dirty="0"/>
          </a:p>
        </p:txBody>
      </p:sp>
      <p:sp>
        <p:nvSpPr>
          <p:cNvPr id="4" name="Slide Number Placeholder 3"/>
          <p:cNvSpPr>
            <a:spLocks noGrp="1"/>
          </p:cNvSpPr>
          <p:nvPr>
            <p:ph type="sldNum" sz="quarter" idx="10"/>
          </p:nvPr>
        </p:nvSpPr>
        <p:spPr/>
        <p:txBody>
          <a:bodyPr/>
          <a:lstStyle/>
          <a:p>
            <a:fld id="{6FB8F2A7-71E5-4610-8243-A99A4B9EA8DA}" type="slidenum">
              <a:rPr lang="en-GB" smtClean="0"/>
              <a:t>26</a:t>
            </a:fld>
            <a:endParaRPr lang="en-GB"/>
          </a:p>
        </p:txBody>
      </p:sp>
    </p:spTree>
    <p:extLst>
      <p:ext uri="{BB962C8B-B14F-4D97-AF65-F5344CB8AC3E}">
        <p14:creationId xmlns:p14="http://schemas.microsoft.com/office/powerpoint/2010/main" val="4190762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E34571-6F29-2544-A420-2061844FCBAB}" type="datetime1">
              <a:rPr lang="en-NZ" smtClean="0"/>
              <a:t>11/12/2013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3F9E9-E9A3-4B23-92B2-84A378F5FBF1}" type="slidenum">
              <a:rPr lang="en-GB" smtClean="0"/>
              <a:t>‹#›</a:t>
            </a:fld>
            <a:endParaRPr lang="en-GB"/>
          </a:p>
        </p:txBody>
      </p:sp>
    </p:spTree>
    <p:extLst>
      <p:ext uri="{BB962C8B-B14F-4D97-AF65-F5344CB8AC3E}">
        <p14:creationId xmlns:p14="http://schemas.microsoft.com/office/powerpoint/2010/main" val="16692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453816-D8C6-5741-B7FD-41B6F390D454}" type="datetime1">
              <a:rPr lang="en-NZ" smtClean="0"/>
              <a:t>11/12/2013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3F9E9-E9A3-4B23-92B2-84A378F5FBF1}" type="slidenum">
              <a:rPr lang="en-GB" smtClean="0"/>
              <a:t>‹#›</a:t>
            </a:fld>
            <a:endParaRPr lang="en-GB"/>
          </a:p>
        </p:txBody>
      </p:sp>
    </p:spTree>
    <p:extLst>
      <p:ext uri="{BB962C8B-B14F-4D97-AF65-F5344CB8AC3E}">
        <p14:creationId xmlns:p14="http://schemas.microsoft.com/office/powerpoint/2010/main" val="263524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45DEED-F5DE-764E-8CB3-4C35D709C092}" type="datetime1">
              <a:rPr lang="en-NZ" smtClean="0"/>
              <a:t>11/12/2013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3F9E9-E9A3-4B23-92B2-84A378F5FBF1}" type="slidenum">
              <a:rPr lang="en-GB" smtClean="0"/>
              <a:t>‹#›</a:t>
            </a:fld>
            <a:endParaRPr lang="en-GB"/>
          </a:p>
        </p:txBody>
      </p:sp>
    </p:spTree>
    <p:extLst>
      <p:ext uri="{BB962C8B-B14F-4D97-AF65-F5344CB8AC3E}">
        <p14:creationId xmlns:p14="http://schemas.microsoft.com/office/powerpoint/2010/main" val="85878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6994525" cy="1143000"/>
          </a:xfrm>
        </p:spPr>
        <p:txBody>
          <a:bodyPr/>
          <a:lstStyle/>
          <a:p>
            <a:r>
              <a:rPr lang="en-US" smtClean="0"/>
              <a:t>Click to edit Master title style</a:t>
            </a:r>
            <a:endParaRPr lang="en-NZ"/>
          </a:p>
        </p:txBody>
      </p:sp>
      <p:sp>
        <p:nvSpPr>
          <p:cNvPr id="3" name="Content Placeholder 2"/>
          <p:cNvSpPr>
            <a:spLocks noGrp="1"/>
          </p:cNvSpPr>
          <p:nvPr>
            <p:ph sz="quarter" idx="1"/>
          </p:nvPr>
        </p:nvSpPr>
        <p:spPr>
          <a:xfrm>
            <a:off x="539750" y="1628775"/>
            <a:ext cx="342106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quarter" idx="2"/>
          </p:nvPr>
        </p:nvSpPr>
        <p:spPr>
          <a:xfrm>
            <a:off x="4113213" y="1628775"/>
            <a:ext cx="3421062"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Content Placeholder 4"/>
          <p:cNvSpPr>
            <a:spLocks noGrp="1"/>
          </p:cNvSpPr>
          <p:nvPr>
            <p:ph sz="quarter" idx="3"/>
          </p:nvPr>
        </p:nvSpPr>
        <p:spPr>
          <a:xfrm>
            <a:off x="539750" y="3967163"/>
            <a:ext cx="342106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Content Placeholder 5"/>
          <p:cNvSpPr>
            <a:spLocks noGrp="1"/>
          </p:cNvSpPr>
          <p:nvPr>
            <p:ph sz="quarter" idx="4"/>
          </p:nvPr>
        </p:nvSpPr>
        <p:spPr>
          <a:xfrm>
            <a:off x="4113213" y="3967163"/>
            <a:ext cx="3421062"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410865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F0CB68-DB22-5142-BEF5-2D129FC5A792}" type="datetime1">
              <a:rPr lang="en-NZ" smtClean="0"/>
              <a:t>11/12/2013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3F9E9-E9A3-4B23-92B2-84A378F5FBF1}" type="slidenum">
              <a:rPr lang="en-GB" smtClean="0"/>
              <a:t>‹#›</a:t>
            </a:fld>
            <a:endParaRPr lang="en-GB"/>
          </a:p>
        </p:txBody>
      </p:sp>
    </p:spTree>
    <p:extLst>
      <p:ext uri="{BB962C8B-B14F-4D97-AF65-F5344CB8AC3E}">
        <p14:creationId xmlns:p14="http://schemas.microsoft.com/office/powerpoint/2010/main" val="234589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6532B7-1C9E-DC4B-9DAE-8094BBA4B486}" type="datetime1">
              <a:rPr lang="en-NZ" smtClean="0"/>
              <a:t>11/12/2013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83F9E9-E9A3-4B23-92B2-84A378F5FBF1}" type="slidenum">
              <a:rPr lang="en-GB" smtClean="0"/>
              <a:t>‹#›</a:t>
            </a:fld>
            <a:endParaRPr lang="en-GB"/>
          </a:p>
        </p:txBody>
      </p:sp>
    </p:spTree>
    <p:extLst>
      <p:ext uri="{BB962C8B-B14F-4D97-AF65-F5344CB8AC3E}">
        <p14:creationId xmlns:p14="http://schemas.microsoft.com/office/powerpoint/2010/main" val="232445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EB17FD-7EF0-E14F-8775-14AD26B4C2B3}" type="datetime1">
              <a:rPr lang="en-NZ" smtClean="0"/>
              <a:t>11/12/2013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3F9E9-E9A3-4B23-92B2-84A378F5FBF1}" type="slidenum">
              <a:rPr lang="en-GB" smtClean="0"/>
              <a:t>‹#›</a:t>
            </a:fld>
            <a:endParaRPr lang="en-GB"/>
          </a:p>
        </p:txBody>
      </p:sp>
    </p:spTree>
    <p:extLst>
      <p:ext uri="{BB962C8B-B14F-4D97-AF65-F5344CB8AC3E}">
        <p14:creationId xmlns:p14="http://schemas.microsoft.com/office/powerpoint/2010/main" val="208623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5923B8-1434-0B46-9EA8-691DDD97020C}" type="datetime1">
              <a:rPr lang="en-NZ" smtClean="0"/>
              <a:t>11/12/2013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83F9E9-E9A3-4B23-92B2-84A378F5FBF1}" type="slidenum">
              <a:rPr lang="en-GB" smtClean="0"/>
              <a:t>‹#›</a:t>
            </a:fld>
            <a:endParaRPr lang="en-GB"/>
          </a:p>
        </p:txBody>
      </p:sp>
    </p:spTree>
    <p:extLst>
      <p:ext uri="{BB962C8B-B14F-4D97-AF65-F5344CB8AC3E}">
        <p14:creationId xmlns:p14="http://schemas.microsoft.com/office/powerpoint/2010/main" val="363741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BC405AE-3DAA-2C41-884B-5533B301DFF8}" type="datetime1">
              <a:rPr lang="en-NZ" smtClean="0"/>
              <a:t>11/12/2013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83F9E9-E9A3-4B23-92B2-84A378F5FBF1}" type="slidenum">
              <a:rPr lang="en-GB" smtClean="0"/>
              <a:t>‹#›</a:t>
            </a:fld>
            <a:endParaRPr lang="en-GB"/>
          </a:p>
        </p:txBody>
      </p:sp>
    </p:spTree>
    <p:extLst>
      <p:ext uri="{BB962C8B-B14F-4D97-AF65-F5344CB8AC3E}">
        <p14:creationId xmlns:p14="http://schemas.microsoft.com/office/powerpoint/2010/main" val="63510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7E826-6035-4B4B-99AA-3CB247148DF1}" type="datetime1">
              <a:rPr lang="en-NZ" smtClean="0"/>
              <a:t>11/12/2013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83F9E9-E9A3-4B23-92B2-84A378F5FBF1}" type="slidenum">
              <a:rPr lang="en-GB" smtClean="0"/>
              <a:t>‹#›</a:t>
            </a:fld>
            <a:endParaRPr lang="en-GB"/>
          </a:p>
        </p:txBody>
      </p:sp>
    </p:spTree>
    <p:extLst>
      <p:ext uri="{BB962C8B-B14F-4D97-AF65-F5344CB8AC3E}">
        <p14:creationId xmlns:p14="http://schemas.microsoft.com/office/powerpoint/2010/main" val="321646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7BE1B-5958-214B-B0DD-C4E734329D4E}" type="datetime1">
              <a:rPr lang="en-NZ" smtClean="0"/>
              <a:t>11/12/2013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3F9E9-E9A3-4B23-92B2-84A378F5FBF1}" type="slidenum">
              <a:rPr lang="en-GB" smtClean="0"/>
              <a:t>‹#›</a:t>
            </a:fld>
            <a:endParaRPr lang="en-GB"/>
          </a:p>
        </p:txBody>
      </p:sp>
    </p:spTree>
    <p:extLst>
      <p:ext uri="{BB962C8B-B14F-4D97-AF65-F5344CB8AC3E}">
        <p14:creationId xmlns:p14="http://schemas.microsoft.com/office/powerpoint/2010/main" val="347682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D3633-11A3-6541-AF95-515E4ED1E66B}" type="datetime1">
              <a:rPr lang="en-NZ" smtClean="0"/>
              <a:t>11/12/2013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83F9E9-E9A3-4B23-92B2-84A378F5FBF1}" type="slidenum">
              <a:rPr lang="en-GB" smtClean="0"/>
              <a:t>‹#›</a:t>
            </a:fld>
            <a:endParaRPr lang="en-GB"/>
          </a:p>
        </p:txBody>
      </p:sp>
    </p:spTree>
    <p:extLst>
      <p:ext uri="{BB962C8B-B14F-4D97-AF65-F5344CB8AC3E}">
        <p14:creationId xmlns:p14="http://schemas.microsoft.com/office/powerpoint/2010/main" val="365828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27367-FB7A-D34C-A9E7-8C593E354374}" type="datetime1">
              <a:rPr lang="en-NZ" smtClean="0"/>
              <a:t>11/12/2013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3F9E9-E9A3-4B23-92B2-84A378F5FBF1}" type="slidenum">
              <a:rPr lang="en-GB" smtClean="0"/>
              <a:t>‹#›</a:t>
            </a:fld>
            <a:endParaRPr lang="en-GB"/>
          </a:p>
        </p:txBody>
      </p:sp>
    </p:spTree>
    <p:extLst>
      <p:ext uri="{BB962C8B-B14F-4D97-AF65-F5344CB8AC3E}">
        <p14:creationId xmlns:p14="http://schemas.microsoft.com/office/powerpoint/2010/main" val="1592056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4.jpe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jp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4.jpeg"/><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0.jp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484784"/>
            <a:ext cx="9036496" cy="36009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endParaRPr lang="en-US" sz="4000" b="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endParaRPr>
          </a:p>
          <a:p>
            <a:pPr algn="ctr"/>
            <a:r>
              <a:rPr lang="en-NZ" sz="4400" dirty="0" smtClean="0">
                <a:solidFill>
                  <a:schemeClr val="accent1"/>
                </a:solidFill>
              </a:rPr>
              <a:t>An introduction to… </a:t>
            </a:r>
          </a:p>
          <a:p>
            <a:pPr algn="ctr"/>
            <a:r>
              <a:rPr lang="en-NZ" sz="4400" b="1" dirty="0">
                <a:solidFill>
                  <a:schemeClr val="accent1"/>
                </a:solidFill>
              </a:rPr>
              <a:t>I</a:t>
            </a:r>
            <a:r>
              <a:rPr lang="en-NZ" sz="4400" b="1" dirty="0" smtClean="0">
                <a:solidFill>
                  <a:schemeClr val="accent1"/>
                </a:solidFill>
              </a:rPr>
              <a:t>NTRODUCTION FROM THE SEA</a:t>
            </a:r>
          </a:p>
          <a:p>
            <a:pPr algn="ctr"/>
            <a:endParaRPr lang="en-NZ" sz="4400" b="1" dirty="0">
              <a:solidFill>
                <a:schemeClr val="accent1"/>
              </a:solidFill>
            </a:endParaRPr>
          </a:p>
          <a:p>
            <a:pPr algn="ctr"/>
            <a:r>
              <a:rPr lang="en-NZ" sz="2800" b="1" dirty="0" smtClean="0">
                <a:solidFill>
                  <a:schemeClr val="accent1"/>
                </a:solidFill>
              </a:rPr>
              <a:t>Wendy Jackson</a:t>
            </a:r>
          </a:p>
          <a:p>
            <a:pPr algn="ctr"/>
            <a:r>
              <a:rPr lang="en-NZ" sz="2800" dirty="0" smtClean="0">
                <a:solidFill>
                  <a:schemeClr val="accent1"/>
                </a:solidFill>
              </a:rPr>
              <a:t>NZ Ministry of Foreign Affairs and Trade</a:t>
            </a:r>
          </a:p>
        </p:txBody>
      </p:sp>
      <p:sp>
        <p:nvSpPr>
          <p:cNvPr id="2" name="Slide Number Placeholder 1"/>
          <p:cNvSpPr>
            <a:spLocks noGrp="1"/>
          </p:cNvSpPr>
          <p:nvPr>
            <p:ph type="sldNum" sz="quarter" idx="12"/>
          </p:nvPr>
        </p:nvSpPr>
        <p:spPr/>
        <p:txBody>
          <a:bodyPr/>
          <a:lstStyle/>
          <a:p>
            <a:fld id="{5383F9E9-E9A3-4B23-92B2-84A378F5FBF1}" type="slidenum">
              <a:rPr lang="en-GB" smtClean="0"/>
              <a:t>1</a:t>
            </a:fld>
            <a:endParaRPr lang="en-GB"/>
          </a:p>
        </p:txBody>
      </p:sp>
    </p:spTree>
    <p:extLst>
      <p:ext uri="{BB962C8B-B14F-4D97-AF65-F5344CB8AC3E}">
        <p14:creationId xmlns:p14="http://schemas.microsoft.com/office/powerpoint/2010/main" val="1736710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NZ" sz="4000" b="1" dirty="0" smtClean="0">
                <a:solidFill>
                  <a:schemeClr val="accent2"/>
                </a:solidFill>
              </a:rPr>
              <a:t>Note</a:t>
            </a:r>
            <a:r>
              <a:rPr lang="en-NZ" sz="4000" dirty="0" smtClean="0"/>
              <a:t>: Introduction from the sea does not apply to Appendix-III species</a:t>
            </a:r>
            <a:endParaRPr lang="en-NZ" sz="4000" dirty="0"/>
          </a:p>
        </p:txBody>
      </p:sp>
      <p:sp>
        <p:nvSpPr>
          <p:cNvPr id="4" name="Slide Number Placeholder 3"/>
          <p:cNvSpPr>
            <a:spLocks noGrp="1"/>
          </p:cNvSpPr>
          <p:nvPr>
            <p:ph type="sldNum" sz="quarter" idx="12"/>
          </p:nvPr>
        </p:nvSpPr>
        <p:spPr/>
        <p:txBody>
          <a:bodyPr/>
          <a:lstStyle/>
          <a:p>
            <a:fld id="{5383F9E9-E9A3-4B23-92B2-84A378F5FBF1}" type="slidenum">
              <a:rPr lang="en-GB" smtClean="0"/>
              <a:t>10</a:t>
            </a:fld>
            <a:endParaRPr lang="en-GB"/>
          </a:p>
        </p:txBody>
      </p:sp>
    </p:spTree>
    <p:extLst>
      <p:ext uri="{BB962C8B-B14F-4D97-AF65-F5344CB8AC3E}">
        <p14:creationId xmlns:p14="http://schemas.microsoft.com/office/powerpoint/2010/main" val="992291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83F9E9-E9A3-4B23-92B2-84A378F5FBF1}" type="slidenum">
              <a:rPr lang="en-GB" smtClean="0"/>
              <a:t>11</a:t>
            </a:fld>
            <a:endParaRPr lang="en-GB"/>
          </a:p>
        </p:txBody>
      </p:sp>
      <p:sp>
        <p:nvSpPr>
          <p:cNvPr id="5" name="Rectangle 2"/>
          <p:cNvSpPr txBox="1">
            <a:spLocks noChangeArrowheads="1"/>
          </p:cNvSpPr>
          <p:nvPr/>
        </p:nvSpPr>
        <p:spPr>
          <a:xfrm>
            <a:off x="457200" y="413792"/>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accent1"/>
                </a:solidFill>
              </a:rPr>
              <a:t>Article XIV – Effect on domestic legislation and international conventions</a:t>
            </a:r>
            <a:endParaRPr lang="en-GB" sz="4000" dirty="0">
              <a:solidFill>
                <a:schemeClr val="accent1"/>
              </a:solidFill>
            </a:endParaRPr>
          </a:p>
        </p:txBody>
      </p:sp>
      <p:sp>
        <p:nvSpPr>
          <p:cNvPr id="6" name="Rectangle 3"/>
          <p:cNvSpPr txBox="1">
            <a:spLocks noChangeArrowheads="1"/>
          </p:cNvSpPr>
          <p:nvPr/>
        </p:nvSpPr>
        <p:spPr>
          <a:xfrm>
            <a:off x="827584" y="1844824"/>
            <a:ext cx="7416824"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smtClean="0"/>
              <a:t>Other international treaties, conventions, or international agreements that afford protection to marine species included in Appendix II</a:t>
            </a:r>
          </a:p>
          <a:p>
            <a:pPr>
              <a:lnSpc>
                <a:spcPct val="90000"/>
              </a:lnSpc>
            </a:pPr>
            <a:r>
              <a:rPr lang="en-US" sz="2400" dirty="0" smtClean="0"/>
              <a:t>UN Convention on the Law of the Sea </a:t>
            </a:r>
          </a:p>
          <a:p>
            <a:pPr>
              <a:lnSpc>
                <a:spcPct val="90000"/>
              </a:lnSpc>
            </a:pPr>
            <a:endParaRPr lang="en-US" sz="2400" dirty="0" smtClean="0"/>
          </a:p>
        </p:txBody>
      </p:sp>
    </p:spTree>
    <p:extLst>
      <p:ext uri="{BB962C8B-B14F-4D97-AF65-F5344CB8AC3E}">
        <p14:creationId xmlns:p14="http://schemas.microsoft.com/office/powerpoint/2010/main" val="2434921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4F81BD"/>
                </a:solidFill>
              </a:rPr>
              <a:t>Resolution Conf. 14.6 (Rev.CoP16)</a:t>
            </a:r>
            <a:endParaRPr lang="en-US" dirty="0"/>
          </a:p>
        </p:txBody>
      </p:sp>
      <p:sp>
        <p:nvSpPr>
          <p:cNvPr id="3" name="Content Placeholder 2"/>
          <p:cNvSpPr>
            <a:spLocks noGrp="1"/>
          </p:cNvSpPr>
          <p:nvPr>
            <p:ph idx="1"/>
          </p:nvPr>
        </p:nvSpPr>
        <p:spPr/>
        <p:txBody>
          <a:bodyPr/>
          <a:lstStyle/>
          <a:p>
            <a:r>
              <a:rPr lang="en-US" dirty="0" smtClean="0"/>
              <a:t>Provides important definitions</a:t>
            </a:r>
          </a:p>
          <a:p>
            <a:r>
              <a:rPr lang="en-US" dirty="0" smtClean="0"/>
              <a:t>Clarifies when something is an IFS transaction, and when it is not</a:t>
            </a:r>
          </a:p>
          <a:p>
            <a:r>
              <a:rPr lang="en-US" dirty="0" smtClean="0"/>
              <a:t>Provides guidance on chartering situations</a:t>
            </a:r>
          </a:p>
          <a:p>
            <a:r>
              <a:rPr lang="en-US" dirty="0" smtClean="0"/>
              <a:t>Takes into account other considerations (e.g. other agreements, etc.)</a:t>
            </a:r>
            <a:endParaRPr lang="en-US" dirty="0"/>
          </a:p>
        </p:txBody>
      </p:sp>
      <p:sp>
        <p:nvSpPr>
          <p:cNvPr id="4" name="Slide Number Placeholder 3"/>
          <p:cNvSpPr>
            <a:spLocks noGrp="1"/>
          </p:cNvSpPr>
          <p:nvPr>
            <p:ph type="sldNum" sz="quarter" idx="12"/>
          </p:nvPr>
        </p:nvSpPr>
        <p:spPr/>
        <p:txBody>
          <a:bodyPr/>
          <a:lstStyle/>
          <a:p>
            <a:fld id="{5383F9E9-E9A3-4B23-92B2-84A378F5FBF1}" type="slidenum">
              <a:rPr lang="en-GB" smtClean="0"/>
              <a:t>12</a:t>
            </a:fld>
            <a:endParaRPr lang="en-GB"/>
          </a:p>
        </p:txBody>
      </p:sp>
    </p:spTree>
    <p:extLst>
      <p:ext uri="{BB962C8B-B14F-4D97-AF65-F5344CB8AC3E}">
        <p14:creationId xmlns:p14="http://schemas.microsoft.com/office/powerpoint/2010/main" val="3059571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228600"/>
            <a:ext cx="7772400" cy="725488"/>
          </a:xfrm>
        </p:spPr>
        <p:txBody>
          <a:bodyPr>
            <a:normAutofit fontScale="90000"/>
          </a:bodyPr>
          <a:lstStyle/>
          <a:p>
            <a:pPr eaLnBrk="1" hangingPunct="1"/>
            <a:r>
              <a:rPr lang="en-GB" dirty="0">
                <a:solidFill>
                  <a:srgbClr val="4F81BD"/>
                </a:solidFill>
              </a:rPr>
              <a:t>IFS: </a:t>
            </a:r>
            <a:r>
              <a:rPr lang="en-GB" dirty="0" smtClean="0">
                <a:solidFill>
                  <a:srgbClr val="4F81BD"/>
                </a:solidFill>
              </a:rPr>
              <a:t>Definitions</a:t>
            </a:r>
            <a:endParaRPr lang="en-GB" dirty="0">
              <a:solidFill>
                <a:srgbClr val="4F81BD"/>
              </a:solidFill>
            </a:endParaRPr>
          </a:p>
        </p:txBody>
      </p:sp>
      <p:sp>
        <p:nvSpPr>
          <p:cNvPr id="4099" name="Content Placeholder 2"/>
          <p:cNvSpPr>
            <a:spLocks noGrp="1"/>
          </p:cNvSpPr>
          <p:nvPr>
            <p:ph idx="1"/>
          </p:nvPr>
        </p:nvSpPr>
        <p:spPr>
          <a:xfrm>
            <a:off x="179512" y="980729"/>
            <a:ext cx="8712968" cy="3888432"/>
          </a:xfrm>
        </p:spPr>
        <p:txBody>
          <a:bodyPr/>
          <a:lstStyle/>
          <a:p>
            <a:pPr marL="0" indent="0" eaLnBrk="1" hangingPunct="1">
              <a:buNone/>
            </a:pPr>
            <a:endParaRPr lang="en-GB" sz="2400" dirty="0" smtClean="0"/>
          </a:p>
          <a:p>
            <a:pPr eaLnBrk="1" hangingPunct="1"/>
            <a:r>
              <a:rPr lang="en-GB" sz="2400" i="1" dirty="0" smtClean="0"/>
              <a:t>Introduction from the sea</a:t>
            </a:r>
            <a:r>
              <a:rPr lang="en-GB" sz="2400" dirty="0" smtClean="0"/>
              <a:t>: “transportation into a State of specimens of any species which were taken in the marine environment not under the jurisdiction of any State”</a:t>
            </a:r>
          </a:p>
          <a:p>
            <a:pPr marL="0" indent="0" eaLnBrk="1" hangingPunct="1">
              <a:buNone/>
            </a:pPr>
            <a:endParaRPr lang="en-GB" sz="2400" i="1" dirty="0" smtClean="0"/>
          </a:p>
          <a:p>
            <a:pPr eaLnBrk="1" hangingPunct="1"/>
            <a:r>
              <a:rPr lang="en-GB" sz="2400" i="1" dirty="0"/>
              <a:t>M</a:t>
            </a:r>
            <a:r>
              <a:rPr lang="en-GB" sz="2400" i="1" dirty="0" smtClean="0"/>
              <a:t>arine environment not under the jurisdiction of any State</a:t>
            </a:r>
            <a:r>
              <a:rPr lang="en-GB" sz="2400" dirty="0" smtClean="0"/>
              <a:t>: “those marine areas </a:t>
            </a:r>
            <a:r>
              <a:rPr lang="en-GB" sz="2400" u="sng" dirty="0" smtClean="0"/>
              <a:t>beyond the areas</a:t>
            </a:r>
            <a:r>
              <a:rPr lang="en-GB" sz="2400" dirty="0" smtClean="0"/>
              <a:t> subject to the sovereignty or sovereign rights of a State consistent with international law, as reflected in the United Nations Convention on the Law of the Sea”</a:t>
            </a:r>
            <a:endParaRPr lang="en-GB" sz="2400" i="1" dirty="0" smtClean="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FFF00"/>
                </a:solidFill>
                <a:latin typeface="Arial" charset="0"/>
              </a:defRPr>
            </a:lvl1pPr>
            <a:lvl2pPr marL="742950" indent="-285750">
              <a:defRPr sz="2800">
                <a:solidFill>
                  <a:srgbClr val="FFFF00"/>
                </a:solidFill>
                <a:latin typeface="Arial" charset="0"/>
              </a:defRPr>
            </a:lvl2pPr>
            <a:lvl3pPr marL="1143000" indent="-228600">
              <a:defRPr sz="2800">
                <a:solidFill>
                  <a:srgbClr val="FFFF00"/>
                </a:solidFill>
                <a:latin typeface="Arial" charset="0"/>
              </a:defRPr>
            </a:lvl3pPr>
            <a:lvl4pPr marL="1600200" indent="-228600">
              <a:defRPr sz="2800">
                <a:solidFill>
                  <a:srgbClr val="FFFF00"/>
                </a:solidFill>
                <a:latin typeface="Arial" charset="0"/>
              </a:defRPr>
            </a:lvl4pPr>
            <a:lvl5pPr marL="2057400" indent="-228600">
              <a:defRPr sz="2800">
                <a:solidFill>
                  <a:srgbClr val="FFFF00"/>
                </a:solidFill>
                <a:latin typeface="Arial" charset="0"/>
              </a:defRPr>
            </a:lvl5pPr>
            <a:lvl6pPr marL="2514600" indent="-228600" algn="ctr" eaLnBrk="0" fontAlgn="base" hangingPunct="0">
              <a:spcBef>
                <a:spcPct val="0"/>
              </a:spcBef>
              <a:spcAft>
                <a:spcPct val="0"/>
              </a:spcAft>
              <a:defRPr sz="2800">
                <a:solidFill>
                  <a:srgbClr val="FFFF00"/>
                </a:solidFill>
                <a:latin typeface="Arial" charset="0"/>
              </a:defRPr>
            </a:lvl6pPr>
            <a:lvl7pPr marL="2971800" indent="-228600" algn="ctr" eaLnBrk="0" fontAlgn="base" hangingPunct="0">
              <a:spcBef>
                <a:spcPct val="0"/>
              </a:spcBef>
              <a:spcAft>
                <a:spcPct val="0"/>
              </a:spcAft>
              <a:defRPr sz="2800">
                <a:solidFill>
                  <a:srgbClr val="FFFF00"/>
                </a:solidFill>
                <a:latin typeface="Arial" charset="0"/>
              </a:defRPr>
            </a:lvl7pPr>
            <a:lvl8pPr marL="3429000" indent="-228600" algn="ctr" eaLnBrk="0" fontAlgn="base" hangingPunct="0">
              <a:spcBef>
                <a:spcPct val="0"/>
              </a:spcBef>
              <a:spcAft>
                <a:spcPct val="0"/>
              </a:spcAft>
              <a:defRPr sz="2800">
                <a:solidFill>
                  <a:srgbClr val="FFFF00"/>
                </a:solidFill>
                <a:latin typeface="Arial" charset="0"/>
              </a:defRPr>
            </a:lvl8pPr>
            <a:lvl9pPr marL="3886200" indent="-228600" algn="ctr" eaLnBrk="0" fontAlgn="base" hangingPunct="0">
              <a:spcBef>
                <a:spcPct val="0"/>
              </a:spcBef>
              <a:spcAft>
                <a:spcPct val="0"/>
              </a:spcAft>
              <a:defRPr sz="2800">
                <a:solidFill>
                  <a:srgbClr val="FFFF00"/>
                </a:solidFill>
                <a:latin typeface="Arial" charset="0"/>
              </a:defRPr>
            </a:lvl9pPr>
          </a:lstStyle>
          <a:p>
            <a:fld id="{78B3C422-7E57-4805-A559-25C369B27F0D}" type="slidenum">
              <a:rPr lang="en-US" sz="1400">
                <a:solidFill>
                  <a:srgbClr val="FFCC00"/>
                </a:solidFill>
              </a:rPr>
              <a:pPr/>
              <a:t>13</a:t>
            </a:fld>
            <a:endParaRPr lang="en-US" sz="1400">
              <a:solidFill>
                <a:srgbClr val="FFCC00"/>
              </a:solidFill>
            </a:endParaRPr>
          </a:p>
        </p:txBody>
      </p:sp>
    </p:spTree>
    <p:extLst>
      <p:ext uri="{BB962C8B-B14F-4D97-AF65-F5344CB8AC3E}">
        <p14:creationId xmlns:p14="http://schemas.microsoft.com/office/powerpoint/2010/main" val="156555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GB" sz="4000" dirty="0" smtClean="0">
                <a:solidFill>
                  <a:srgbClr val="4F81BD"/>
                </a:solidFill>
              </a:rPr>
              <a:t>Transaction – Scenario 1 </a:t>
            </a:r>
            <a:endParaRPr lang="en-GB" sz="4000" dirty="0">
              <a:solidFill>
                <a:srgbClr val="4F81BD"/>
              </a:solidFill>
            </a:endParaRPr>
          </a:p>
        </p:txBody>
      </p:sp>
      <p:sp>
        <p:nvSpPr>
          <p:cNvPr id="3" name="Content Placeholder 2"/>
          <p:cNvSpPr>
            <a:spLocks noGrp="1"/>
          </p:cNvSpPr>
          <p:nvPr>
            <p:ph idx="1"/>
          </p:nvPr>
        </p:nvSpPr>
        <p:spPr>
          <a:xfrm>
            <a:off x="395536" y="980729"/>
            <a:ext cx="8229600" cy="2088232"/>
          </a:xfrm>
        </p:spPr>
        <p:txBody>
          <a:bodyPr>
            <a:noAutofit/>
          </a:bodyPr>
          <a:lstStyle/>
          <a:p>
            <a:pPr marL="0" lvl="0" indent="0">
              <a:buNone/>
            </a:pPr>
            <a:r>
              <a:rPr lang="en-US" sz="2000" b="1" dirty="0" smtClean="0">
                <a:solidFill>
                  <a:prstClr val="black"/>
                </a:solidFill>
              </a:rPr>
              <a:t>SCENARIO 1</a:t>
            </a:r>
            <a:r>
              <a:rPr lang="en-US" sz="2000" dirty="0" smtClean="0">
                <a:solidFill>
                  <a:prstClr val="black"/>
                </a:solidFill>
              </a:rPr>
              <a:t>: Vessel and port = same state (i.e. one-state transaction)</a:t>
            </a:r>
          </a:p>
          <a:p>
            <a:pPr marL="0" lvl="0" indent="0">
              <a:buNone/>
            </a:pPr>
            <a:endParaRPr lang="en-US" sz="1000" dirty="0" smtClean="0">
              <a:solidFill>
                <a:prstClr val="black"/>
              </a:solidFill>
            </a:endParaRPr>
          </a:p>
          <a:p>
            <a:pPr lvl="0"/>
            <a:r>
              <a:rPr lang="en-US" sz="2400" dirty="0" smtClean="0">
                <a:solidFill>
                  <a:schemeClr val="bg2">
                    <a:lumMod val="50000"/>
                  </a:schemeClr>
                </a:solidFill>
              </a:rPr>
              <a:t>“whenever any specimen of a species included in Appendix I or II is taken in the marine environment not under the jurisdiction of any State by a vessel registered in one State and is transported into that </a:t>
            </a:r>
            <a:r>
              <a:rPr lang="en-US" sz="2400" u="sng" dirty="0" smtClean="0">
                <a:solidFill>
                  <a:schemeClr val="bg2">
                    <a:lumMod val="50000"/>
                  </a:schemeClr>
                </a:solidFill>
              </a:rPr>
              <a:t>same</a:t>
            </a:r>
            <a:r>
              <a:rPr lang="en-US" sz="2400" dirty="0" smtClean="0">
                <a:solidFill>
                  <a:schemeClr val="bg2">
                    <a:lumMod val="50000"/>
                  </a:schemeClr>
                </a:solidFill>
              </a:rPr>
              <a:t> State… </a:t>
            </a:r>
          </a:p>
        </p:txBody>
      </p:sp>
      <p:pic>
        <p:nvPicPr>
          <p:cNvPr id="9" name="Picture 8" descr="boat.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8381" y="3362867"/>
            <a:ext cx="3206204" cy="3810549"/>
          </a:xfrm>
          <a:prstGeom prst="rect">
            <a:avLst/>
          </a:prstGeom>
        </p:spPr>
      </p:pic>
      <p:pic>
        <p:nvPicPr>
          <p:cNvPr id="11" name="Picture 10" descr="Por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72200" y="4437112"/>
            <a:ext cx="2049760" cy="2049760"/>
          </a:xfrm>
          <a:prstGeom prst="rect">
            <a:avLst/>
          </a:prstGeom>
        </p:spPr>
      </p:pic>
      <p:sp>
        <p:nvSpPr>
          <p:cNvPr id="13" name="Right Arrow 12"/>
          <p:cNvSpPr/>
          <p:nvPr/>
        </p:nvSpPr>
        <p:spPr>
          <a:xfrm rot="518114">
            <a:off x="3839026" y="4965566"/>
            <a:ext cx="2286865" cy="576064"/>
          </a:xfrm>
          <a:prstGeom prst="rightArrow">
            <a:avLst>
              <a:gd name="adj1" fmla="val 50000"/>
              <a:gd name="adj2" fmla="val 591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5383F9E9-E9A3-4B23-92B2-84A378F5FBF1}" type="slidenum">
              <a:rPr lang="en-GB" smtClean="0"/>
              <a:t>14</a:t>
            </a:fld>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477" y="3362867"/>
            <a:ext cx="792088" cy="39604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2689" y="4224232"/>
            <a:ext cx="792088" cy="396044"/>
          </a:xfrm>
          <a:prstGeom prst="rect">
            <a:avLst/>
          </a:prstGeom>
        </p:spPr>
      </p:pic>
    </p:spTree>
    <p:extLst>
      <p:ext uri="{BB962C8B-B14F-4D97-AF65-F5344CB8AC3E}">
        <p14:creationId xmlns:p14="http://schemas.microsoft.com/office/powerpoint/2010/main" val="317332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7544" y="1412776"/>
            <a:ext cx="8352928" cy="1200328"/>
          </a:xfrm>
          <a:prstGeom prst="rect">
            <a:avLst/>
          </a:prstGeom>
          <a:noFill/>
        </p:spPr>
        <p:txBody>
          <a:bodyPr wrap="square" rtlCol="0">
            <a:spAutoFit/>
          </a:bodyPr>
          <a:lstStyle/>
          <a:p>
            <a:r>
              <a:rPr lang="en-US" sz="2400" dirty="0" smtClean="0">
                <a:solidFill>
                  <a:schemeClr val="bg2">
                    <a:lumMod val="50000"/>
                  </a:schemeClr>
                </a:solidFill>
              </a:rPr>
              <a:t>…the </a:t>
            </a:r>
            <a:r>
              <a:rPr lang="en-US" sz="2400" dirty="0">
                <a:solidFill>
                  <a:schemeClr val="bg2">
                    <a:lumMod val="50000"/>
                  </a:schemeClr>
                </a:solidFill>
              </a:rPr>
              <a:t>provisions of Article III, paragraph 5, or Article IV, paragraphs 6 and 7, respectively, should be applied; with that State being the State of </a:t>
            </a:r>
            <a:r>
              <a:rPr lang="en-US" sz="2400" dirty="0" smtClean="0">
                <a:solidFill>
                  <a:schemeClr val="bg2">
                    <a:lumMod val="50000"/>
                  </a:schemeClr>
                </a:solidFill>
              </a:rPr>
              <a:t>introduction”</a:t>
            </a:r>
            <a:endParaRPr lang="en-US" sz="2400" dirty="0">
              <a:solidFill>
                <a:schemeClr val="bg2">
                  <a:lumMod val="50000"/>
                </a:schemeClr>
              </a:solidFill>
            </a:endParaRPr>
          </a:p>
        </p:txBody>
      </p:sp>
      <p:sp>
        <p:nvSpPr>
          <p:cNvPr id="13" name="Slide Number Placeholder 12"/>
          <p:cNvSpPr>
            <a:spLocks noGrp="1"/>
          </p:cNvSpPr>
          <p:nvPr>
            <p:ph type="sldNum" sz="quarter" idx="12"/>
          </p:nvPr>
        </p:nvSpPr>
        <p:spPr/>
        <p:txBody>
          <a:bodyPr/>
          <a:lstStyle/>
          <a:p>
            <a:fld id="{5383F9E9-E9A3-4B23-92B2-84A378F5FBF1}" type="slidenum">
              <a:rPr lang="en-GB" smtClean="0"/>
              <a:t>15</a:t>
            </a:fld>
            <a:endParaRPr lang="en-GB"/>
          </a:p>
        </p:txBody>
      </p:sp>
      <p:pic>
        <p:nvPicPr>
          <p:cNvPr id="14" name="Picture 13"/>
          <p:cNvPicPr>
            <a:picLocks noChangeAspect="1"/>
          </p:cNvPicPr>
          <p:nvPr/>
        </p:nvPicPr>
        <p:blipFill>
          <a:blip r:embed="rId2"/>
          <a:stretch>
            <a:fillRect/>
          </a:stretch>
        </p:blipFill>
        <p:spPr>
          <a:xfrm>
            <a:off x="467544" y="3212976"/>
            <a:ext cx="3928864" cy="2916884"/>
          </a:xfrm>
          <a:prstGeom prst="rect">
            <a:avLst/>
          </a:prstGeom>
        </p:spPr>
      </p:pic>
      <p:pic>
        <p:nvPicPr>
          <p:cNvPr id="15" name="Picture 14"/>
          <p:cNvPicPr>
            <a:picLocks noChangeAspect="1"/>
          </p:cNvPicPr>
          <p:nvPr/>
        </p:nvPicPr>
        <p:blipFill>
          <a:blip r:embed="rId3"/>
          <a:stretch>
            <a:fillRect/>
          </a:stretch>
        </p:blipFill>
        <p:spPr>
          <a:xfrm>
            <a:off x="4716016" y="3212976"/>
            <a:ext cx="3911899" cy="2890751"/>
          </a:xfrm>
          <a:prstGeom prst="rect">
            <a:avLst/>
          </a:prstGeom>
        </p:spPr>
      </p:pic>
      <p:sp>
        <p:nvSpPr>
          <p:cNvPr id="6" name="Title 1"/>
          <p:cNvSpPr>
            <a:spLocks noGrp="1"/>
          </p:cNvSpPr>
          <p:nvPr>
            <p:ph type="title"/>
          </p:nvPr>
        </p:nvSpPr>
        <p:spPr>
          <a:xfrm>
            <a:off x="467544" y="44624"/>
            <a:ext cx="8229600" cy="1143000"/>
          </a:xfrm>
        </p:spPr>
        <p:txBody>
          <a:bodyPr/>
          <a:lstStyle/>
          <a:p>
            <a:r>
              <a:rPr lang="en-GB" sz="4000" dirty="0" smtClean="0">
                <a:solidFill>
                  <a:srgbClr val="4F81BD"/>
                </a:solidFill>
              </a:rPr>
              <a:t>One-state transaction (IFS) </a:t>
            </a:r>
            <a:endParaRPr lang="en-GB" sz="4000" dirty="0">
              <a:solidFill>
                <a:srgbClr val="4F81BD"/>
              </a:solidFill>
            </a:endParaRPr>
          </a:p>
        </p:txBody>
      </p:sp>
    </p:spTree>
    <p:extLst>
      <p:ext uri="{BB962C8B-B14F-4D97-AF65-F5344CB8AC3E}">
        <p14:creationId xmlns:p14="http://schemas.microsoft.com/office/powerpoint/2010/main" val="1809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accent1"/>
                </a:solidFill>
              </a:rPr>
              <a:t>One-state transaction</a:t>
            </a:r>
            <a:endParaRPr lang="en-NZ" dirty="0">
              <a:solidFill>
                <a:schemeClr val="accent1"/>
              </a:solidFill>
            </a:endParaRPr>
          </a:p>
        </p:txBody>
      </p:sp>
      <p:sp>
        <p:nvSpPr>
          <p:cNvPr id="3" name="Content Placeholder 2"/>
          <p:cNvSpPr>
            <a:spLocks noGrp="1"/>
          </p:cNvSpPr>
          <p:nvPr>
            <p:ph idx="1"/>
          </p:nvPr>
        </p:nvSpPr>
        <p:spPr/>
        <p:txBody>
          <a:bodyPr/>
          <a:lstStyle/>
          <a:p>
            <a:r>
              <a:rPr lang="en-NZ" dirty="0" smtClean="0"/>
              <a:t>One-state transaction = IFS certificate</a:t>
            </a:r>
            <a:endParaRPr lang="en-NZ" dirty="0"/>
          </a:p>
        </p:txBody>
      </p:sp>
      <p:sp>
        <p:nvSpPr>
          <p:cNvPr id="4" name="Slide Number Placeholder 3"/>
          <p:cNvSpPr>
            <a:spLocks noGrp="1"/>
          </p:cNvSpPr>
          <p:nvPr>
            <p:ph type="sldNum" sz="quarter" idx="12"/>
          </p:nvPr>
        </p:nvSpPr>
        <p:spPr/>
        <p:txBody>
          <a:bodyPr/>
          <a:lstStyle/>
          <a:p>
            <a:fld id="{5383F9E9-E9A3-4B23-92B2-84A378F5FBF1}" type="slidenum">
              <a:rPr lang="en-GB" smtClean="0"/>
              <a:t>16</a:t>
            </a:fld>
            <a:endParaRPr lang="en-GB"/>
          </a:p>
        </p:txBody>
      </p:sp>
      <p:pic>
        <p:nvPicPr>
          <p:cNvPr id="5" name="Picture 4" descr="boat.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552" y="3002827"/>
            <a:ext cx="3206204" cy="3810549"/>
          </a:xfrm>
          <a:prstGeom prst="rect">
            <a:avLst/>
          </a:prstGeom>
        </p:spPr>
      </p:pic>
      <p:pic>
        <p:nvPicPr>
          <p:cNvPr id="6" name="Picture 5" descr="Por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72200" y="4437112"/>
            <a:ext cx="2049760" cy="2049760"/>
          </a:xfrm>
          <a:prstGeom prst="rect">
            <a:avLst/>
          </a:prstGeom>
        </p:spPr>
      </p:pic>
      <p:sp>
        <p:nvSpPr>
          <p:cNvPr id="7" name="Right Arrow 6"/>
          <p:cNvSpPr/>
          <p:nvPr/>
        </p:nvSpPr>
        <p:spPr>
          <a:xfrm rot="518114">
            <a:off x="3810197" y="5037574"/>
            <a:ext cx="2286865" cy="576064"/>
          </a:xfrm>
          <a:prstGeom prst="rightArrow">
            <a:avLst>
              <a:gd name="adj1" fmla="val 50000"/>
              <a:gd name="adj2" fmla="val 591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3002827"/>
            <a:ext cx="792088" cy="3960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2689" y="4224232"/>
            <a:ext cx="792088" cy="396044"/>
          </a:xfrm>
          <a:prstGeom prst="rect">
            <a:avLst/>
          </a:prstGeom>
        </p:spPr>
      </p:pic>
    </p:spTree>
    <p:extLst>
      <p:ext uri="{BB962C8B-B14F-4D97-AF65-F5344CB8AC3E}">
        <p14:creationId xmlns:p14="http://schemas.microsoft.com/office/powerpoint/2010/main" val="4290287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GB" sz="3600" dirty="0" smtClean="0">
                <a:solidFill>
                  <a:srgbClr val="4F81BD"/>
                </a:solidFill>
              </a:rPr>
              <a:t>Transaction – Scenario 2</a:t>
            </a:r>
            <a:endParaRPr lang="en-GB" sz="3600" b="1" dirty="0"/>
          </a:p>
        </p:txBody>
      </p:sp>
      <p:sp>
        <p:nvSpPr>
          <p:cNvPr id="3" name="Content Placeholder 2"/>
          <p:cNvSpPr>
            <a:spLocks noGrp="1"/>
          </p:cNvSpPr>
          <p:nvPr>
            <p:ph idx="1"/>
          </p:nvPr>
        </p:nvSpPr>
        <p:spPr>
          <a:xfrm>
            <a:off x="457200" y="1052737"/>
            <a:ext cx="8229600" cy="2016224"/>
          </a:xfrm>
        </p:spPr>
        <p:txBody>
          <a:bodyPr>
            <a:normAutofit fontScale="92500" lnSpcReduction="20000"/>
          </a:bodyPr>
          <a:lstStyle/>
          <a:p>
            <a:pPr marL="0" lvl="0" indent="0">
              <a:buNone/>
            </a:pPr>
            <a:r>
              <a:rPr lang="en-US" sz="2000" b="1" dirty="0" smtClean="0">
                <a:solidFill>
                  <a:prstClr val="black"/>
                </a:solidFill>
              </a:rPr>
              <a:t>SCENARIO 2</a:t>
            </a:r>
            <a:r>
              <a:rPr lang="en-US" sz="2000" dirty="0" smtClean="0">
                <a:solidFill>
                  <a:prstClr val="black"/>
                </a:solidFill>
              </a:rPr>
              <a:t>: Vessel and port = different </a:t>
            </a:r>
            <a:r>
              <a:rPr lang="en-US" sz="2000" dirty="0">
                <a:solidFill>
                  <a:prstClr val="black"/>
                </a:solidFill>
              </a:rPr>
              <a:t>s</a:t>
            </a:r>
            <a:r>
              <a:rPr lang="en-US" sz="2000" dirty="0" smtClean="0">
                <a:solidFill>
                  <a:prstClr val="black"/>
                </a:solidFill>
              </a:rPr>
              <a:t>tates (i.e. two-state transaction)</a:t>
            </a:r>
          </a:p>
          <a:p>
            <a:pPr marL="0" lvl="0" indent="0">
              <a:buNone/>
            </a:pPr>
            <a:endParaRPr lang="en-US" sz="2000" dirty="0" smtClean="0">
              <a:solidFill>
                <a:prstClr val="black"/>
              </a:solidFill>
            </a:endParaRPr>
          </a:p>
          <a:p>
            <a:pPr lvl="0"/>
            <a:r>
              <a:rPr lang="en-US" sz="2600" dirty="0" smtClean="0">
                <a:solidFill>
                  <a:schemeClr val="bg2">
                    <a:lumMod val="50000"/>
                  </a:schemeClr>
                </a:solidFill>
              </a:rPr>
              <a:t>“whenever any specimen of a species included in Appendix I or II is taken in the marine environment not under the jurisdiction of any State by a vessel registered in one State and is transported into a </a:t>
            </a:r>
            <a:r>
              <a:rPr lang="en-US" sz="2600" u="sng" dirty="0" smtClean="0">
                <a:solidFill>
                  <a:schemeClr val="bg2">
                    <a:lumMod val="50000"/>
                  </a:schemeClr>
                </a:solidFill>
              </a:rPr>
              <a:t>different</a:t>
            </a:r>
            <a:r>
              <a:rPr lang="en-US" sz="2600" dirty="0" smtClean="0">
                <a:solidFill>
                  <a:schemeClr val="bg2">
                    <a:lumMod val="50000"/>
                  </a:schemeClr>
                </a:solidFill>
              </a:rPr>
              <a:t> State…</a:t>
            </a:r>
            <a:endParaRPr lang="en-GB" sz="2600" dirty="0">
              <a:solidFill>
                <a:schemeClr val="bg2">
                  <a:lumMod val="50000"/>
                </a:schemeClr>
              </a:solidFill>
            </a:endParaRPr>
          </a:p>
          <a:p>
            <a:endParaRPr lang="en-GB" dirty="0"/>
          </a:p>
        </p:txBody>
      </p:sp>
      <p:sp>
        <p:nvSpPr>
          <p:cNvPr id="4" name="Slide Number Placeholder 3"/>
          <p:cNvSpPr>
            <a:spLocks noGrp="1"/>
          </p:cNvSpPr>
          <p:nvPr>
            <p:ph type="sldNum" sz="quarter" idx="12"/>
          </p:nvPr>
        </p:nvSpPr>
        <p:spPr/>
        <p:txBody>
          <a:bodyPr/>
          <a:lstStyle/>
          <a:p>
            <a:fld id="{5383F9E9-E9A3-4B23-92B2-84A378F5FBF1}" type="slidenum">
              <a:rPr lang="en-GB" smtClean="0"/>
              <a:t>17</a:t>
            </a:fld>
            <a:endParaRPr lang="en-GB"/>
          </a:p>
        </p:txBody>
      </p:sp>
      <p:pic>
        <p:nvPicPr>
          <p:cNvPr id="5" name="Picture 4" descr="boat.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3528" y="3226674"/>
            <a:ext cx="2952328" cy="3508819"/>
          </a:xfrm>
          <a:prstGeom prst="rect">
            <a:avLst/>
          </a:prstGeom>
        </p:spPr>
      </p:pic>
      <p:pic>
        <p:nvPicPr>
          <p:cNvPr id="7" name="Picture 6" descr="Por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56176" y="3933056"/>
            <a:ext cx="2265784" cy="2265784"/>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3826" y="3645024"/>
            <a:ext cx="756523" cy="477246"/>
          </a:xfrm>
          <a:prstGeom prst="rect">
            <a:avLst/>
          </a:prstGeom>
        </p:spPr>
      </p:pic>
      <p:sp>
        <p:nvSpPr>
          <p:cNvPr id="9" name="Right Arrow 8"/>
          <p:cNvSpPr/>
          <p:nvPr/>
        </p:nvSpPr>
        <p:spPr>
          <a:xfrm rot="741586">
            <a:off x="3380775" y="4839888"/>
            <a:ext cx="2480139" cy="576064"/>
          </a:xfrm>
          <a:prstGeom prst="rightArrow">
            <a:avLst>
              <a:gd name="adj1" fmla="val 50000"/>
              <a:gd name="adj2" fmla="val 591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3248980"/>
            <a:ext cx="792088" cy="396044"/>
          </a:xfrm>
          <a:prstGeom prst="rect">
            <a:avLst/>
          </a:prstGeom>
        </p:spPr>
      </p:pic>
    </p:spTree>
    <p:extLst>
      <p:ext uri="{BB962C8B-B14F-4D97-AF65-F5344CB8AC3E}">
        <p14:creationId xmlns:p14="http://schemas.microsoft.com/office/powerpoint/2010/main" val="38282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383F9E9-E9A3-4B23-92B2-84A378F5FBF1}" type="slidenum">
              <a:rPr lang="en-GB" smtClean="0"/>
              <a:t>18</a:t>
            </a:fld>
            <a:endParaRPr lang="en-GB"/>
          </a:p>
        </p:txBody>
      </p:sp>
      <p:sp>
        <p:nvSpPr>
          <p:cNvPr id="10" name="TextBox 9"/>
          <p:cNvSpPr txBox="1"/>
          <p:nvPr/>
        </p:nvSpPr>
        <p:spPr>
          <a:xfrm>
            <a:off x="611560" y="1201976"/>
            <a:ext cx="7992888" cy="1577035"/>
          </a:xfrm>
          <a:prstGeom prst="rect">
            <a:avLst/>
          </a:prstGeom>
          <a:noFill/>
        </p:spPr>
        <p:txBody>
          <a:bodyPr wrap="square" rtlCol="0">
            <a:spAutoFit/>
          </a:bodyPr>
          <a:lstStyle/>
          <a:p>
            <a:pPr marL="342900" indent="-342900">
              <a:lnSpc>
                <a:spcPct val="80000"/>
              </a:lnSpc>
              <a:spcBef>
                <a:spcPct val="20000"/>
              </a:spcBef>
              <a:buFont typeface="Arial" pitchFamily="34" charset="0"/>
              <a:buChar char="•"/>
            </a:pPr>
            <a:r>
              <a:rPr lang="en-US" sz="2400" dirty="0">
                <a:solidFill>
                  <a:schemeClr val="bg2">
                    <a:lumMod val="50000"/>
                  </a:schemeClr>
                </a:solidFill>
              </a:rPr>
              <a:t>…the provisions of Article III, paragraphs 2 and 3, or Article IV, paragraphs 2, 3 and 4, respectively, should be applied, with the State in which the vessel that took the specimen is registered being the State of export and the State into which the specimen is transported being the State of import”</a:t>
            </a:r>
          </a:p>
        </p:txBody>
      </p:sp>
      <p:pic>
        <p:nvPicPr>
          <p:cNvPr id="11" name="Picture 10" descr="boat.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7544" y="3664597"/>
            <a:ext cx="2952328" cy="3508819"/>
          </a:xfrm>
          <a:prstGeom prst="rect">
            <a:avLst/>
          </a:prstGeom>
        </p:spPr>
      </p:pic>
      <p:pic>
        <p:nvPicPr>
          <p:cNvPr id="13" name="Picture 12" descr="Por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56176" y="3933056"/>
            <a:ext cx="2265784" cy="2265784"/>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4699" y="3645024"/>
            <a:ext cx="790391" cy="498611"/>
          </a:xfrm>
          <a:prstGeom prst="rect">
            <a:avLst/>
          </a:prstGeom>
        </p:spPr>
      </p:pic>
      <p:sp>
        <p:nvSpPr>
          <p:cNvPr id="15" name="TextBox 14"/>
          <p:cNvSpPr txBox="1"/>
          <p:nvPr/>
        </p:nvSpPr>
        <p:spPr>
          <a:xfrm>
            <a:off x="611560" y="3275692"/>
            <a:ext cx="2664296" cy="369332"/>
          </a:xfrm>
          <a:prstGeom prst="rect">
            <a:avLst/>
          </a:prstGeom>
          <a:noFill/>
        </p:spPr>
        <p:txBody>
          <a:bodyPr wrap="square" rtlCol="0">
            <a:spAutoFit/>
          </a:bodyPr>
          <a:lstStyle/>
          <a:p>
            <a:r>
              <a:rPr lang="en-US" dirty="0" smtClean="0"/>
              <a:t>STATE OF EXPORT</a:t>
            </a:r>
            <a:endParaRPr lang="en-US" dirty="0"/>
          </a:p>
        </p:txBody>
      </p:sp>
      <p:sp>
        <p:nvSpPr>
          <p:cNvPr id="16" name="TextBox 15"/>
          <p:cNvSpPr txBox="1"/>
          <p:nvPr/>
        </p:nvSpPr>
        <p:spPr>
          <a:xfrm>
            <a:off x="6012160" y="3275692"/>
            <a:ext cx="2664296" cy="369332"/>
          </a:xfrm>
          <a:prstGeom prst="rect">
            <a:avLst/>
          </a:prstGeom>
          <a:noFill/>
        </p:spPr>
        <p:txBody>
          <a:bodyPr wrap="square" rtlCol="0">
            <a:spAutoFit/>
          </a:bodyPr>
          <a:lstStyle/>
          <a:p>
            <a:r>
              <a:rPr lang="en-US" dirty="0" smtClean="0"/>
              <a:t>STATE OF IMPORT</a:t>
            </a:r>
            <a:endParaRPr lang="en-US" dirty="0"/>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624" y="3664597"/>
            <a:ext cx="792088" cy="396044"/>
          </a:xfrm>
          <a:prstGeom prst="rect">
            <a:avLst/>
          </a:prstGeom>
        </p:spPr>
      </p:pic>
      <p:sp>
        <p:nvSpPr>
          <p:cNvPr id="18" name="Title 1"/>
          <p:cNvSpPr>
            <a:spLocks noGrp="1"/>
          </p:cNvSpPr>
          <p:nvPr>
            <p:ph type="title"/>
          </p:nvPr>
        </p:nvSpPr>
        <p:spPr>
          <a:xfrm>
            <a:off x="467544" y="44624"/>
            <a:ext cx="8229600" cy="1143000"/>
          </a:xfrm>
        </p:spPr>
        <p:txBody>
          <a:bodyPr/>
          <a:lstStyle/>
          <a:p>
            <a:r>
              <a:rPr lang="en-GB" sz="4000" dirty="0" smtClean="0">
                <a:solidFill>
                  <a:srgbClr val="4F81BD"/>
                </a:solidFill>
              </a:rPr>
              <a:t>Two-state transaction (export/import) </a:t>
            </a:r>
            <a:endParaRPr lang="en-GB" sz="4000" dirty="0">
              <a:solidFill>
                <a:srgbClr val="4F81BD"/>
              </a:solidFill>
            </a:endParaRPr>
          </a:p>
        </p:txBody>
      </p:sp>
    </p:spTree>
    <p:extLst>
      <p:ext uri="{BB962C8B-B14F-4D97-AF65-F5344CB8AC3E}">
        <p14:creationId xmlns:p14="http://schemas.microsoft.com/office/powerpoint/2010/main" val="303734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accent1"/>
                </a:solidFill>
              </a:rPr>
              <a:t>Two-state transaction</a:t>
            </a:r>
            <a:endParaRPr lang="en-NZ" dirty="0">
              <a:solidFill>
                <a:schemeClr val="accent1"/>
              </a:solidFill>
            </a:endParaRPr>
          </a:p>
        </p:txBody>
      </p:sp>
      <p:sp>
        <p:nvSpPr>
          <p:cNvPr id="3" name="Content Placeholder 2"/>
          <p:cNvSpPr>
            <a:spLocks noGrp="1"/>
          </p:cNvSpPr>
          <p:nvPr>
            <p:ph sz="half" idx="1"/>
          </p:nvPr>
        </p:nvSpPr>
        <p:spPr>
          <a:xfrm>
            <a:off x="457200" y="1412776"/>
            <a:ext cx="4038600" cy="4525963"/>
          </a:xfrm>
          <a:solidFill>
            <a:schemeClr val="accent1">
              <a:lumMod val="40000"/>
              <a:lumOff val="60000"/>
              <a:alpha val="48000"/>
            </a:schemeClr>
          </a:solidFill>
          <a:effectLst/>
        </p:spPr>
        <p:txBody>
          <a:bodyPr>
            <a:normAutofit fontScale="92500" lnSpcReduction="10000"/>
          </a:bodyPr>
          <a:lstStyle/>
          <a:p>
            <a:pPr marL="0" indent="0">
              <a:buNone/>
            </a:pPr>
            <a:r>
              <a:rPr lang="en-NZ" b="1" dirty="0" smtClean="0"/>
              <a:t>Article III, </a:t>
            </a:r>
            <a:r>
              <a:rPr lang="en-NZ" b="1" dirty="0" err="1" smtClean="0"/>
              <a:t>paras</a:t>
            </a:r>
            <a:r>
              <a:rPr lang="en-NZ" b="1" dirty="0" smtClean="0"/>
              <a:t> 2 and 3</a:t>
            </a:r>
          </a:p>
          <a:p>
            <a:pPr marL="0" indent="0">
              <a:buNone/>
            </a:pPr>
            <a:r>
              <a:rPr lang="en-NZ" b="1" dirty="0" smtClean="0"/>
              <a:t>(Appendix I)</a:t>
            </a:r>
          </a:p>
          <a:p>
            <a:r>
              <a:rPr lang="en-NZ" dirty="0" smtClean="0">
                <a:solidFill>
                  <a:schemeClr val="bg2">
                    <a:lumMod val="25000"/>
                  </a:schemeClr>
                </a:solidFill>
              </a:rPr>
              <a:t>Export requirements – prior grant and presentation of export permit</a:t>
            </a:r>
          </a:p>
          <a:p>
            <a:r>
              <a:rPr lang="en-NZ" dirty="0" smtClean="0">
                <a:solidFill>
                  <a:schemeClr val="bg2">
                    <a:lumMod val="25000"/>
                  </a:schemeClr>
                </a:solidFill>
              </a:rPr>
              <a:t>Import requirements – prior grant and presentation of import permit </a:t>
            </a:r>
            <a:r>
              <a:rPr lang="en-NZ" u="sng" dirty="0" smtClean="0">
                <a:solidFill>
                  <a:schemeClr val="bg2">
                    <a:lumMod val="25000"/>
                  </a:schemeClr>
                </a:solidFill>
              </a:rPr>
              <a:t>and</a:t>
            </a:r>
            <a:r>
              <a:rPr lang="en-NZ" dirty="0" smtClean="0">
                <a:solidFill>
                  <a:schemeClr val="bg2">
                    <a:lumMod val="25000"/>
                  </a:schemeClr>
                </a:solidFill>
              </a:rPr>
              <a:t> export or re-export permit</a:t>
            </a:r>
            <a:endParaRPr lang="en-NZ" dirty="0">
              <a:solidFill>
                <a:schemeClr val="bg2">
                  <a:lumMod val="25000"/>
                </a:schemeClr>
              </a:solidFill>
            </a:endParaRPr>
          </a:p>
        </p:txBody>
      </p:sp>
      <p:sp>
        <p:nvSpPr>
          <p:cNvPr id="4" name="Content Placeholder 3"/>
          <p:cNvSpPr>
            <a:spLocks noGrp="1"/>
          </p:cNvSpPr>
          <p:nvPr>
            <p:ph sz="half" idx="2"/>
          </p:nvPr>
        </p:nvSpPr>
        <p:spPr>
          <a:xfrm>
            <a:off x="4648200" y="1412776"/>
            <a:ext cx="4038600" cy="4525963"/>
          </a:xfrm>
          <a:solidFill>
            <a:schemeClr val="accent1">
              <a:lumMod val="40000"/>
              <a:lumOff val="60000"/>
              <a:alpha val="51000"/>
            </a:schemeClr>
          </a:solidFill>
        </p:spPr>
        <p:txBody>
          <a:bodyPr>
            <a:normAutofit fontScale="92500" lnSpcReduction="10000"/>
          </a:bodyPr>
          <a:lstStyle/>
          <a:p>
            <a:pPr marL="0" indent="0">
              <a:buNone/>
            </a:pPr>
            <a:r>
              <a:rPr lang="en-NZ" b="1" dirty="0" smtClean="0"/>
              <a:t>Article IV, </a:t>
            </a:r>
            <a:r>
              <a:rPr lang="en-NZ" b="1" dirty="0" err="1" smtClean="0"/>
              <a:t>paras</a:t>
            </a:r>
            <a:r>
              <a:rPr lang="en-NZ" b="1" dirty="0" smtClean="0"/>
              <a:t> 2, 3 and 4</a:t>
            </a:r>
          </a:p>
          <a:p>
            <a:pPr marL="0" indent="0">
              <a:buNone/>
            </a:pPr>
            <a:r>
              <a:rPr lang="en-NZ" b="1" dirty="0" smtClean="0"/>
              <a:t>(Appendix II)</a:t>
            </a:r>
          </a:p>
          <a:p>
            <a:r>
              <a:rPr lang="en-NZ" dirty="0" smtClean="0">
                <a:solidFill>
                  <a:schemeClr val="bg2">
                    <a:lumMod val="25000"/>
                  </a:schemeClr>
                </a:solidFill>
              </a:rPr>
              <a:t>Export requirements – prior grant and presentation of export permit</a:t>
            </a:r>
          </a:p>
          <a:p>
            <a:r>
              <a:rPr lang="en-NZ" dirty="0" smtClean="0">
                <a:solidFill>
                  <a:schemeClr val="bg2">
                    <a:lumMod val="25000"/>
                  </a:schemeClr>
                </a:solidFill>
              </a:rPr>
              <a:t>Limits on exports (SA)</a:t>
            </a:r>
          </a:p>
          <a:p>
            <a:r>
              <a:rPr lang="en-NZ" dirty="0" smtClean="0">
                <a:solidFill>
                  <a:schemeClr val="bg2">
                    <a:lumMod val="25000"/>
                  </a:schemeClr>
                </a:solidFill>
              </a:rPr>
              <a:t>Import requirements – prior grant and presentation of export or re-export permit</a:t>
            </a:r>
          </a:p>
          <a:p>
            <a:endParaRPr lang="en-NZ" dirty="0">
              <a:solidFill>
                <a:schemeClr val="bg2">
                  <a:lumMod val="25000"/>
                </a:schemeClr>
              </a:solidFill>
            </a:endParaRPr>
          </a:p>
        </p:txBody>
      </p:sp>
      <p:sp>
        <p:nvSpPr>
          <p:cNvPr id="5" name="Slide Number Placeholder 4"/>
          <p:cNvSpPr>
            <a:spLocks noGrp="1"/>
          </p:cNvSpPr>
          <p:nvPr>
            <p:ph type="sldNum" sz="quarter" idx="12"/>
          </p:nvPr>
        </p:nvSpPr>
        <p:spPr/>
        <p:txBody>
          <a:bodyPr/>
          <a:lstStyle/>
          <a:p>
            <a:fld id="{5383F9E9-E9A3-4B23-92B2-84A378F5FBF1}" type="slidenum">
              <a:rPr lang="en-GB" smtClean="0"/>
              <a:t>19</a:t>
            </a:fld>
            <a:endParaRPr lang="en-GB"/>
          </a:p>
        </p:txBody>
      </p:sp>
    </p:spTree>
    <p:extLst>
      <p:ext uri="{BB962C8B-B14F-4D97-AF65-F5344CB8AC3E}">
        <p14:creationId xmlns:p14="http://schemas.microsoft.com/office/powerpoint/2010/main" val="2376412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sz="quarter"/>
          </p:nvPr>
        </p:nvSpPr>
        <p:spPr>
          <a:xfrm>
            <a:off x="323850" y="115888"/>
            <a:ext cx="6553200" cy="576262"/>
          </a:xfrm>
        </p:spPr>
        <p:txBody>
          <a:bodyPr>
            <a:normAutofit fontScale="90000"/>
          </a:bodyPr>
          <a:lstStyle/>
          <a:p>
            <a:pPr eaLnBrk="1" hangingPunct="1">
              <a:defRPr/>
            </a:pPr>
            <a:r>
              <a:rPr lang="en-NZ" dirty="0">
                <a:solidFill>
                  <a:schemeClr val="accent1"/>
                </a:solidFill>
              </a:rPr>
              <a:t>Four types of CITES trade</a:t>
            </a:r>
            <a:endParaRPr lang="en-GB" dirty="0">
              <a:solidFill>
                <a:schemeClr val="accent1"/>
              </a:solidFill>
            </a:endParaRPr>
          </a:p>
        </p:txBody>
      </p:sp>
      <p:pic>
        <p:nvPicPr>
          <p:cNvPr id="11266" name="Picture 8" descr="Map-australasia-import"/>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1114425" y="1206500"/>
            <a:ext cx="3313113"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9" descr="Map-australasia-export"/>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4859338" y="1206500"/>
            <a:ext cx="3313112"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10" descr="Map-australasia-Reexport"/>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1114425" y="4068763"/>
            <a:ext cx="3241675" cy="238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11" descr="Map-australasia-IFS"/>
          <p:cNvPicPr>
            <a:picLocks noGrp="1" noChangeAspect="1" noChangeArrowheads="1"/>
          </p:cNvPicPr>
          <p:nvPr>
            <p:ph sz="quarter" idx="4"/>
          </p:nvPr>
        </p:nvPicPr>
        <p:blipFill>
          <a:blip r:embed="rId6">
            <a:extLst>
              <a:ext uri="{28A0092B-C50C-407E-A947-70E740481C1C}">
                <a14:useLocalDpi xmlns:a14="http://schemas.microsoft.com/office/drawing/2010/main"/>
              </a:ext>
            </a:extLst>
          </a:blip>
          <a:srcRect/>
          <a:stretch>
            <a:fillRect/>
          </a:stretch>
        </p:blipFill>
        <p:spPr>
          <a:xfrm>
            <a:off x="4859338" y="4062413"/>
            <a:ext cx="3313112" cy="239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3" name="Text Box 12"/>
          <p:cNvSpPr txBox="1">
            <a:spLocks noChangeArrowheads="1"/>
          </p:cNvSpPr>
          <p:nvPr/>
        </p:nvSpPr>
        <p:spPr bwMode="auto">
          <a:xfrm>
            <a:off x="1835150" y="836613"/>
            <a:ext cx="1368425" cy="384175"/>
          </a:xfrm>
          <a:prstGeom prst="rect">
            <a:avLst/>
          </a:prstGeom>
          <a:noFill/>
          <a:ln>
            <a:noFill/>
          </a:ln>
          <a:effectLst/>
          <a:extLst>
            <a:ext uri="{909E8E84-426E-40DD-AFC4-6F175D3DCCD1}">
              <a14:hiddenFill xmlns:a14="http://schemas.microsoft.com/office/drawing/2010/main">
                <a:solidFill>
                  <a:srgbClr val="FFB871">
                    <a:alpha val="45882"/>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800">
                <a:solidFill>
                  <a:schemeClr val="tx1"/>
                </a:solidFill>
                <a:latin typeface="Arial" charset="0"/>
                <a:ea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9pPr>
          </a:lstStyle>
          <a:p>
            <a:pPr eaLnBrk="1" hangingPunct="1">
              <a:spcBef>
                <a:spcPct val="50000"/>
              </a:spcBef>
              <a:buFontTx/>
              <a:buNone/>
              <a:defRPr/>
            </a:pPr>
            <a:r>
              <a:rPr lang="en-NZ" sz="2400" smtClean="0"/>
              <a:t>Import</a:t>
            </a:r>
            <a:endParaRPr lang="en-GB" sz="2400" smtClean="0"/>
          </a:p>
        </p:txBody>
      </p:sp>
      <p:sp>
        <p:nvSpPr>
          <p:cNvPr id="14344" name="Text Box 13"/>
          <p:cNvSpPr txBox="1">
            <a:spLocks noChangeArrowheads="1"/>
          </p:cNvSpPr>
          <p:nvPr/>
        </p:nvSpPr>
        <p:spPr bwMode="auto">
          <a:xfrm>
            <a:off x="5508625" y="836613"/>
            <a:ext cx="1368425" cy="384175"/>
          </a:xfrm>
          <a:prstGeom prst="rect">
            <a:avLst/>
          </a:prstGeom>
          <a:noFill/>
          <a:ln>
            <a:noFill/>
          </a:ln>
          <a:effectLst/>
          <a:extLst>
            <a:ext uri="{909E8E84-426E-40DD-AFC4-6F175D3DCCD1}">
              <a14:hiddenFill xmlns:a14="http://schemas.microsoft.com/office/drawing/2010/main">
                <a:solidFill>
                  <a:srgbClr val="FFB871">
                    <a:alpha val="45882"/>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800">
                <a:solidFill>
                  <a:schemeClr val="tx1"/>
                </a:solidFill>
                <a:latin typeface="Arial" charset="0"/>
                <a:ea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9pPr>
          </a:lstStyle>
          <a:p>
            <a:pPr eaLnBrk="1" hangingPunct="1">
              <a:spcBef>
                <a:spcPct val="50000"/>
              </a:spcBef>
              <a:buFontTx/>
              <a:buNone/>
              <a:defRPr/>
            </a:pPr>
            <a:r>
              <a:rPr lang="en-NZ" sz="2400" smtClean="0"/>
              <a:t>Export</a:t>
            </a:r>
            <a:endParaRPr lang="en-GB" sz="2400" smtClean="0"/>
          </a:p>
        </p:txBody>
      </p:sp>
      <p:sp>
        <p:nvSpPr>
          <p:cNvPr id="14345" name="Text Box 14"/>
          <p:cNvSpPr txBox="1">
            <a:spLocks noChangeArrowheads="1"/>
          </p:cNvSpPr>
          <p:nvPr/>
        </p:nvSpPr>
        <p:spPr bwMode="auto">
          <a:xfrm>
            <a:off x="1403350" y="3716338"/>
            <a:ext cx="1584325" cy="384175"/>
          </a:xfrm>
          <a:prstGeom prst="rect">
            <a:avLst/>
          </a:prstGeom>
          <a:noFill/>
          <a:ln>
            <a:noFill/>
          </a:ln>
          <a:effectLst/>
          <a:extLst>
            <a:ext uri="{909E8E84-426E-40DD-AFC4-6F175D3DCCD1}">
              <a14:hiddenFill xmlns:a14="http://schemas.microsoft.com/office/drawing/2010/main">
                <a:solidFill>
                  <a:srgbClr val="FFB871">
                    <a:alpha val="45882"/>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800">
                <a:solidFill>
                  <a:schemeClr val="tx1"/>
                </a:solidFill>
                <a:latin typeface="Arial" charset="0"/>
                <a:ea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9pPr>
          </a:lstStyle>
          <a:p>
            <a:pPr eaLnBrk="1" hangingPunct="1">
              <a:spcBef>
                <a:spcPct val="50000"/>
              </a:spcBef>
              <a:buFontTx/>
              <a:buNone/>
              <a:defRPr/>
            </a:pPr>
            <a:r>
              <a:rPr lang="en-NZ" sz="2400" smtClean="0"/>
              <a:t>Re-export</a:t>
            </a:r>
            <a:endParaRPr lang="en-GB" sz="2400" smtClean="0"/>
          </a:p>
        </p:txBody>
      </p:sp>
      <p:sp>
        <p:nvSpPr>
          <p:cNvPr id="14346" name="Text Box 15"/>
          <p:cNvSpPr txBox="1">
            <a:spLocks noChangeArrowheads="1"/>
          </p:cNvSpPr>
          <p:nvPr/>
        </p:nvSpPr>
        <p:spPr bwMode="auto">
          <a:xfrm>
            <a:off x="4643438" y="3716338"/>
            <a:ext cx="3744912" cy="384175"/>
          </a:xfrm>
          <a:prstGeom prst="rect">
            <a:avLst/>
          </a:prstGeom>
          <a:noFill/>
          <a:ln>
            <a:noFill/>
          </a:ln>
          <a:effectLst/>
          <a:extLst>
            <a:ext uri="{909E8E84-426E-40DD-AFC4-6F175D3DCCD1}">
              <a14:hiddenFill xmlns:a14="http://schemas.microsoft.com/office/drawing/2010/main">
                <a:solidFill>
                  <a:srgbClr val="FFB871">
                    <a:alpha val="45882"/>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sz="2800">
                <a:solidFill>
                  <a:schemeClr val="tx1"/>
                </a:solidFill>
                <a:latin typeface="Arial" charset="0"/>
                <a:ea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buChar char="•"/>
              <a:defRPr sz="2800">
                <a:solidFill>
                  <a:schemeClr val="tx1"/>
                </a:solidFill>
                <a:latin typeface="Arial" charset="0"/>
                <a:ea typeface="ＭＳ Ｐゴシック" charset="0"/>
              </a:defRPr>
            </a:lvl9pPr>
          </a:lstStyle>
          <a:p>
            <a:pPr eaLnBrk="1" hangingPunct="1">
              <a:spcBef>
                <a:spcPct val="50000"/>
              </a:spcBef>
              <a:buFontTx/>
              <a:buNone/>
              <a:defRPr/>
            </a:pPr>
            <a:r>
              <a:rPr lang="en-NZ" sz="2400" smtClean="0"/>
              <a:t>Introduction from the sea</a:t>
            </a:r>
            <a:endParaRPr lang="en-GB" sz="2400" smtClean="0"/>
          </a:p>
        </p:txBody>
      </p:sp>
    </p:spTree>
    <p:extLst>
      <p:ext uri="{BB962C8B-B14F-4D97-AF65-F5344CB8AC3E}">
        <p14:creationId xmlns:p14="http://schemas.microsoft.com/office/powerpoint/2010/main" val="2038837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accent1"/>
                </a:solidFill>
              </a:rPr>
              <a:t>Two-state transaction</a:t>
            </a:r>
            <a:endParaRPr lang="en-NZ" dirty="0">
              <a:solidFill>
                <a:schemeClr val="accent1"/>
              </a:solidFill>
            </a:endParaRPr>
          </a:p>
        </p:txBody>
      </p:sp>
      <p:sp>
        <p:nvSpPr>
          <p:cNvPr id="3" name="Content Placeholder 2"/>
          <p:cNvSpPr>
            <a:spLocks noGrp="1"/>
          </p:cNvSpPr>
          <p:nvPr>
            <p:ph idx="1"/>
          </p:nvPr>
        </p:nvSpPr>
        <p:spPr/>
        <p:txBody>
          <a:bodyPr/>
          <a:lstStyle/>
          <a:p>
            <a:r>
              <a:rPr lang="en-NZ" dirty="0" smtClean="0"/>
              <a:t>Two-state transaction = </a:t>
            </a:r>
            <a:r>
              <a:rPr lang="en-NZ" dirty="0" smtClean="0"/>
              <a:t>export or </a:t>
            </a:r>
            <a:r>
              <a:rPr lang="en-NZ" dirty="0" smtClean="0"/>
              <a:t>import documents</a:t>
            </a:r>
            <a:endParaRPr lang="en-NZ" dirty="0"/>
          </a:p>
        </p:txBody>
      </p:sp>
      <p:sp>
        <p:nvSpPr>
          <p:cNvPr id="4" name="Slide Number Placeholder 3"/>
          <p:cNvSpPr>
            <a:spLocks noGrp="1"/>
          </p:cNvSpPr>
          <p:nvPr>
            <p:ph type="sldNum" sz="quarter" idx="12"/>
          </p:nvPr>
        </p:nvSpPr>
        <p:spPr/>
        <p:txBody>
          <a:bodyPr/>
          <a:lstStyle/>
          <a:p>
            <a:fld id="{5383F9E9-E9A3-4B23-92B2-84A378F5FBF1}" type="slidenum">
              <a:rPr lang="en-GB" smtClean="0"/>
              <a:t>20</a:t>
            </a:fld>
            <a:endParaRPr lang="en-GB"/>
          </a:p>
        </p:txBody>
      </p:sp>
      <p:pic>
        <p:nvPicPr>
          <p:cNvPr id="10" name="Picture 9" descr="boa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3528" y="3226674"/>
            <a:ext cx="2952328" cy="3508819"/>
          </a:xfrm>
          <a:prstGeom prst="rect">
            <a:avLst/>
          </a:prstGeom>
        </p:spPr>
      </p:pic>
      <p:pic>
        <p:nvPicPr>
          <p:cNvPr id="11" name="Picture 10" descr="Por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56176" y="3933056"/>
            <a:ext cx="2265784" cy="2265784"/>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3826" y="3645024"/>
            <a:ext cx="756523" cy="477246"/>
          </a:xfrm>
          <a:prstGeom prst="rect">
            <a:avLst/>
          </a:prstGeom>
        </p:spPr>
      </p:pic>
      <p:sp>
        <p:nvSpPr>
          <p:cNvPr id="13" name="Right Arrow 12"/>
          <p:cNvSpPr/>
          <p:nvPr/>
        </p:nvSpPr>
        <p:spPr>
          <a:xfrm rot="741586">
            <a:off x="3380775" y="4839888"/>
            <a:ext cx="2480139" cy="576064"/>
          </a:xfrm>
          <a:prstGeom prst="rightArrow">
            <a:avLst>
              <a:gd name="adj1" fmla="val 50000"/>
              <a:gd name="adj2" fmla="val 591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608" y="3248980"/>
            <a:ext cx="792088" cy="396044"/>
          </a:xfrm>
          <a:prstGeom prst="rect">
            <a:avLst/>
          </a:prstGeom>
        </p:spPr>
      </p:pic>
    </p:spTree>
    <p:extLst>
      <p:ext uri="{BB962C8B-B14F-4D97-AF65-F5344CB8AC3E}">
        <p14:creationId xmlns:p14="http://schemas.microsoft.com/office/powerpoint/2010/main" val="2068558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accent1"/>
                </a:solidFill>
              </a:rPr>
              <a:t>Chartering scenarios</a:t>
            </a:r>
            <a:endParaRPr lang="en-NZ" dirty="0">
              <a:solidFill>
                <a:schemeClr val="accent1"/>
              </a:solidFill>
            </a:endParaRPr>
          </a:p>
        </p:txBody>
      </p:sp>
      <p:sp>
        <p:nvSpPr>
          <p:cNvPr id="3" name="Content Placeholder 2"/>
          <p:cNvSpPr>
            <a:spLocks noGrp="1"/>
          </p:cNvSpPr>
          <p:nvPr>
            <p:ph idx="1"/>
          </p:nvPr>
        </p:nvSpPr>
        <p:spPr>
          <a:xfrm>
            <a:off x="457200" y="1268760"/>
            <a:ext cx="8229600" cy="4525963"/>
          </a:xfrm>
        </p:spPr>
        <p:txBody>
          <a:bodyPr/>
          <a:lstStyle/>
          <a:p>
            <a:pPr marL="0" lvl="0" indent="0">
              <a:buNone/>
            </a:pPr>
            <a:r>
              <a:rPr lang="en-US" sz="2000" b="1" dirty="0">
                <a:solidFill>
                  <a:prstClr val="black"/>
                </a:solidFill>
              </a:rPr>
              <a:t>SCENARIO </a:t>
            </a:r>
            <a:r>
              <a:rPr lang="en-US" sz="2000" b="1" dirty="0" smtClean="0">
                <a:solidFill>
                  <a:prstClr val="black"/>
                </a:solidFill>
              </a:rPr>
              <a:t>3</a:t>
            </a:r>
            <a:r>
              <a:rPr lang="en-US" sz="2000" dirty="0" smtClean="0">
                <a:solidFill>
                  <a:prstClr val="black"/>
                </a:solidFill>
              </a:rPr>
              <a:t>: </a:t>
            </a:r>
            <a:r>
              <a:rPr lang="en-US" sz="2000" dirty="0">
                <a:solidFill>
                  <a:prstClr val="black"/>
                </a:solidFill>
              </a:rPr>
              <a:t>Vessel </a:t>
            </a:r>
            <a:r>
              <a:rPr lang="en-US" sz="2000" dirty="0" smtClean="0">
                <a:solidFill>
                  <a:prstClr val="black"/>
                </a:solidFill>
              </a:rPr>
              <a:t>registration state and chartering state = different states</a:t>
            </a:r>
            <a:endParaRPr lang="en-US" sz="2000" dirty="0">
              <a:solidFill>
                <a:prstClr val="black"/>
              </a:solidFill>
            </a:endParaRPr>
          </a:p>
          <a:p>
            <a:pPr marL="0" lvl="0" indent="0">
              <a:buNone/>
            </a:pPr>
            <a:endParaRPr lang="en-US" dirty="0">
              <a:solidFill>
                <a:prstClr val="black"/>
              </a:solidFill>
            </a:endParaRPr>
          </a:p>
          <a:p>
            <a:endParaRPr lang="en-NZ" dirty="0"/>
          </a:p>
        </p:txBody>
      </p:sp>
      <p:sp>
        <p:nvSpPr>
          <p:cNvPr id="4" name="Slide Number Placeholder 3"/>
          <p:cNvSpPr>
            <a:spLocks noGrp="1"/>
          </p:cNvSpPr>
          <p:nvPr>
            <p:ph type="sldNum" sz="quarter" idx="12"/>
          </p:nvPr>
        </p:nvSpPr>
        <p:spPr/>
        <p:txBody>
          <a:bodyPr/>
          <a:lstStyle/>
          <a:p>
            <a:fld id="{5383F9E9-E9A3-4B23-92B2-84A378F5FBF1}" type="slidenum">
              <a:rPr lang="en-GB" smtClean="0"/>
              <a:t>21</a:t>
            </a:fld>
            <a:endParaRPr lang="en-GB"/>
          </a:p>
        </p:txBody>
      </p:sp>
      <p:sp>
        <p:nvSpPr>
          <p:cNvPr id="5" name="Left-Right Arrow 4"/>
          <p:cNvSpPr/>
          <p:nvPr/>
        </p:nvSpPr>
        <p:spPr>
          <a:xfrm>
            <a:off x="2771799" y="3486319"/>
            <a:ext cx="2808075" cy="46805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838" y="2567631"/>
            <a:ext cx="680826" cy="429321"/>
          </a:xfrm>
          <a:prstGeom prst="rect">
            <a:avLst/>
          </a:prstGeom>
        </p:spPr>
      </p:pic>
      <p:pic>
        <p:nvPicPr>
          <p:cNvPr id="7" name="Picture 6" descr="boa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5772" y="2632010"/>
            <a:ext cx="2225276" cy="2644723"/>
          </a:xfrm>
          <a:prstGeom prst="rect">
            <a:avLst/>
          </a:prstGeom>
        </p:spPr>
      </p:pic>
      <p:pic>
        <p:nvPicPr>
          <p:cNvPr id="8" name="Picture 7" descr="BoatHir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56309" y="2475301"/>
            <a:ext cx="3088490" cy="222371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3343175"/>
            <a:ext cx="975931" cy="487966"/>
          </a:xfrm>
          <a:prstGeom prst="rect">
            <a:avLst/>
          </a:prstGeom>
        </p:spPr>
      </p:pic>
    </p:spTree>
    <p:extLst>
      <p:ext uri="{BB962C8B-B14F-4D97-AF65-F5344CB8AC3E}">
        <p14:creationId xmlns:p14="http://schemas.microsoft.com/office/powerpoint/2010/main" val="272935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4F81BD"/>
                </a:solidFill>
              </a:rPr>
              <a:t>Chartering provisions</a:t>
            </a:r>
            <a:endParaRPr lang="en-GB" sz="3600" dirty="0">
              <a:solidFill>
                <a:srgbClr val="4F81BD"/>
              </a:solidFill>
            </a:endParaRPr>
          </a:p>
        </p:txBody>
      </p:sp>
      <p:sp>
        <p:nvSpPr>
          <p:cNvPr id="3" name="Content Placeholder 2"/>
          <p:cNvSpPr>
            <a:spLocks noGrp="1"/>
          </p:cNvSpPr>
          <p:nvPr>
            <p:ph idx="1"/>
          </p:nvPr>
        </p:nvSpPr>
        <p:spPr>
          <a:xfrm>
            <a:off x="457200" y="1340768"/>
            <a:ext cx="8229600" cy="4785395"/>
          </a:xfrm>
        </p:spPr>
        <p:txBody>
          <a:bodyPr>
            <a:noAutofit/>
          </a:bodyPr>
          <a:lstStyle/>
          <a:p>
            <a:r>
              <a:rPr lang="en-US" sz="2800" dirty="0" smtClean="0"/>
              <a:t>Apply when:</a:t>
            </a:r>
          </a:p>
          <a:p>
            <a:pPr lvl="1"/>
            <a:r>
              <a:rPr lang="en-US" dirty="0" smtClean="0"/>
              <a:t>(</a:t>
            </a:r>
            <a:r>
              <a:rPr lang="en-US" dirty="0" err="1" smtClean="0"/>
              <a:t>i</a:t>
            </a:r>
            <a:r>
              <a:rPr lang="en-US" dirty="0" smtClean="0"/>
              <a:t>) the operation is under a </a:t>
            </a:r>
            <a:r>
              <a:rPr lang="en-US" u="sng" dirty="0" smtClean="0"/>
              <a:t>written agreement</a:t>
            </a:r>
            <a:r>
              <a:rPr lang="en-US" dirty="0" smtClean="0"/>
              <a:t> between the State where the vessel is registered and the chartering State, </a:t>
            </a:r>
            <a:r>
              <a:rPr lang="en-US" u="sng" dirty="0" smtClean="0"/>
              <a:t>consistent with the</a:t>
            </a:r>
            <a:r>
              <a:rPr lang="en-US" dirty="0" smtClean="0"/>
              <a:t> </a:t>
            </a:r>
            <a:r>
              <a:rPr lang="en-US" u="sng" dirty="0" smtClean="0"/>
              <a:t>framework on chartering operations</a:t>
            </a:r>
            <a:r>
              <a:rPr lang="en-US" dirty="0" smtClean="0"/>
              <a:t> of a relevant RFMO/A</a:t>
            </a:r>
          </a:p>
          <a:p>
            <a:pPr lvl="1"/>
            <a:r>
              <a:rPr lang="en-US" dirty="0" smtClean="0"/>
              <a:t>(ii) the </a:t>
            </a:r>
            <a:r>
              <a:rPr lang="en-US" u="sng" dirty="0" smtClean="0"/>
              <a:t>CITES Secretariat has been informed</a:t>
            </a:r>
            <a:r>
              <a:rPr lang="en-US" dirty="0" smtClean="0"/>
              <a:t> of this arrangement in advance of its entry into effect and that the CITES Secretariat makes this arrangement available to all Parties and to any relevant RFMO/A</a:t>
            </a:r>
            <a:endParaRPr lang="en-GB" dirty="0"/>
          </a:p>
        </p:txBody>
      </p:sp>
      <p:sp>
        <p:nvSpPr>
          <p:cNvPr id="4" name="Slide Number Placeholder 3"/>
          <p:cNvSpPr>
            <a:spLocks noGrp="1"/>
          </p:cNvSpPr>
          <p:nvPr>
            <p:ph type="sldNum" sz="quarter" idx="12"/>
          </p:nvPr>
        </p:nvSpPr>
        <p:spPr/>
        <p:txBody>
          <a:bodyPr/>
          <a:lstStyle/>
          <a:p>
            <a:fld id="{5383F9E9-E9A3-4B23-92B2-84A378F5FBF1}" type="slidenum">
              <a:rPr lang="en-GB" smtClean="0"/>
              <a:t>22</a:t>
            </a:fld>
            <a:endParaRPr lang="en-GB"/>
          </a:p>
        </p:txBody>
      </p:sp>
    </p:spTree>
    <p:extLst>
      <p:ext uri="{BB962C8B-B14F-4D97-AF65-F5344CB8AC3E}">
        <p14:creationId xmlns:p14="http://schemas.microsoft.com/office/powerpoint/2010/main" val="3592143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83F9E9-E9A3-4B23-92B2-84A378F5FBF1}" type="slidenum">
              <a:rPr lang="en-GB" smtClean="0"/>
              <a:t>23</a:t>
            </a:fld>
            <a:endParaRPr lang="en-GB"/>
          </a:p>
        </p:txBody>
      </p:sp>
      <p:pic>
        <p:nvPicPr>
          <p:cNvPr id="10" name="Picture 9" descr="RFMO-map.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540" y="1760240"/>
            <a:ext cx="7992888" cy="4745778"/>
          </a:xfrm>
          <a:prstGeom prst="rect">
            <a:avLst/>
          </a:prstGeom>
        </p:spPr>
      </p:pic>
      <p:pic>
        <p:nvPicPr>
          <p:cNvPr id="5" name="Picture 4" descr="Contract.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79912" y="159611"/>
            <a:ext cx="1296144" cy="1613205"/>
          </a:xfrm>
          <a:prstGeom prst="rect">
            <a:avLst/>
          </a:prstGeom>
        </p:spPr>
      </p:pic>
    </p:spTree>
    <p:extLst>
      <p:ext uri="{BB962C8B-B14F-4D97-AF65-F5344CB8AC3E}">
        <p14:creationId xmlns:p14="http://schemas.microsoft.com/office/powerpoint/2010/main" val="1098679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2">
                    <a:lumMod val="40000"/>
                    <a:lumOff val="60000"/>
                  </a:schemeClr>
                </a:solidFill>
              </a:rPr>
              <a:t>Chartering - documentation</a:t>
            </a:r>
            <a:endParaRPr lang="en-NZ" dirty="0">
              <a:solidFill>
                <a:schemeClr val="tx2">
                  <a:lumMod val="40000"/>
                  <a:lumOff val="60000"/>
                </a:schemeClr>
              </a:solidFill>
            </a:endParaRPr>
          </a:p>
        </p:txBody>
      </p:sp>
      <p:sp>
        <p:nvSpPr>
          <p:cNvPr id="3" name="Content Placeholder 2"/>
          <p:cNvSpPr>
            <a:spLocks noGrp="1"/>
          </p:cNvSpPr>
          <p:nvPr>
            <p:ph idx="1"/>
          </p:nvPr>
        </p:nvSpPr>
        <p:spPr/>
        <p:txBody>
          <a:bodyPr/>
          <a:lstStyle/>
          <a:p>
            <a:pPr marL="0" lvl="0" indent="0">
              <a:buNone/>
            </a:pPr>
            <a:r>
              <a:rPr lang="en-US" sz="2400" b="1" dirty="0">
                <a:solidFill>
                  <a:prstClr val="black"/>
                </a:solidFill>
              </a:rPr>
              <a:t>SCENARIO </a:t>
            </a:r>
            <a:r>
              <a:rPr lang="en-US" sz="2400" b="1" dirty="0" smtClean="0">
                <a:solidFill>
                  <a:prstClr val="black"/>
                </a:solidFill>
              </a:rPr>
              <a:t>3a</a:t>
            </a:r>
            <a:r>
              <a:rPr lang="en-US" sz="2400" dirty="0" smtClean="0">
                <a:solidFill>
                  <a:prstClr val="black"/>
                </a:solidFill>
              </a:rPr>
              <a:t>: </a:t>
            </a:r>
            <a:r>
              <a:rPr lang="en-US" sz="2400" dirty="0">
                <a:solidFill>
                  <a:prstClr val="black"/>
                </a:solidFill>
              </a:rPr>
              <a:t>Vessel </a:t>
            </a:r>
            <a:r>
              <a:rPr lang="en-US" sz="2400" dirty="0" smtClean="0">
                <a:solidFill>
                  <a:prstClr val="black"/>
                </a:solidFill>
              </a:rPr>
              <a:t>registration state A and charter state B and port state B </a:t>
            </a:r>
            <a:endParaRPr lang="en-US" sz="2400" dirty="0">
              <a:solidFill>
                <a:prstClr val="black"/>
              </a:solidFill>
            </a:endParaRPr>
          </a:p>
          <a:p>
            <a:pPr marL="0" indent="0">
              <a:buNone/>
            </a:pPr>
            <a:endParaRPr lang="en-NZ" dirty="0"/>
          </a:p>
        </p:txBody>
      </p:sp>
      <p:sp>
        <p:nvSpPr>
          <p:cNvPr id="4" name="Slide Number Placeholder 3"/>
          <p:cNvSpPr>
            <a:spLocks noGrp="1"/>
          </p:cNvSpPr>
          <p:nvPr>
            <p:ph type="sldNum" sz="quarter" idx="12"/>
          </p:nvPr>
        </p:nvSpPr>
        <p:spPr/>
        <p:txBody>
          <a:bodyPr/>
          <a:lstStyle/>
          <a:p>
            <a:fld id="{5383F9E9-E9A3-4B23-92B2-84A378F5FBF1}" type="slidenum">
              <a:rPr lang="en-GB" smtClean="0"/>
              <a:t>24</a:t>
            </a:fld>
            <a:endParaRPr lang="en-GB"/>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6019" y="3251893"/>
            <a:ext cx="680826" cy="429321"/>
          </a:xfrm>
          <a:prstGeom prst="rect">
            <a:avLst/>
          </a:prstGeom>
        </p:spPr>
      </p:pic>
      <p:pic>
        <p:nvPicPr>
          <p:cNvPr id="7" name="Picture 6" descr="boa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953" y="3316272"/>
            <a:ext cx="2225276" cy="2644723"/>
          </a:xfrm>
          <a:prstGeom prst="rect">
            <a:avLst/>
          </a:prstGeom>
        </p:spPr>
      </p:pic>
      <p:pic>
        <p:nvPicPr>
          <p:cNvPr id="8" name="Picture 7" descr="BoatHir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19872" y="3316272"/>
            <a:ext cx="1905000" cy="1371600"/>
          </a:xfrm>
          <a:prstGeom prst="rect">
            <a:avLst/>
          </a:prstGeom>
        </p:spPr>
      </p:pic>
      <p:pic>
        <p:nvPicPr>
          <p:cNvPr id="10" name="Picture 9" descr="Port.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16216" y="4638634"/>
            <a:ext cx="1737319" cy="173731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7864" y="3806720"/>
            <a:ext cx="781406" cy="39070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0152" y="4408547"/>
            <a:ext cx="827854" cy="413927"/>
          </a:xfrm>
          <a:prstGeom prst="rect">
            <a:avLst/>
          </a:prstGeom>
        </p:spPr>
      </p:pic>
      <p:sp>
        <p:nvSpPr>
          <p:cNvPr id="12" name="Right Arrow 11"/>
          <p:cNvSpPr/>
          <p:nvPr/>
        </p:nvSpPr>
        <p:spPr>
          <a:xfrm rot="1116807">
            <a:off x="3380775" y="4839888"/>
            <a:ext cx="2480139" cy="576064"/>
          </a:xfrm>
          <a:prstGeom prst="rightArrow">
            <a:avLst>
              <a:gd name="adj1" fmla="val 50000"/>
              <a:gd name="adj2" fmla="val 591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9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NZ" dirty="0" smtClean="0">
                <a:solidFill>
                  <a:schemeClr val="tx2">
                    <a:lumMod val="40000"/>
                    <a:lumOff val="60000"/>
                  </a:schemeClr>
                </a:solidFill>
              </a:rPr>
              <a:t>Chartering – scenario 3a</a:t>
            </a:r>
            <a:endParaRPr lang="en-NZ" dirty="0">
              <a:solidFill>
                <a:schemeClr val="tx2">
                  <a:lumMod val="40000"/>
                  <a:lumOff val="60000"/>
                </a:schemeClr>
              </a:solidFill>
            </a:endParaRPr>
          </a:p>
        </p:txBody>
      </p:sp>
      <p:sp>
        <p:nvSpPr>
          <p:cNvPr id="4" name="Slide Number Placeholder 3"/>
          <p:cNvSpPr>
            <a:spLocks noGrp="1"/>
          </p:cNvSpPr>
          <p:nvPr>
            <p:ph type="sldNum" sz="quarter" idx="12"/>
          </p:nvPr>
        </p:nvSpPr>
        <p:spPr/>
        <p:txBody>
          <a:bodyPr/>
          <a:lstStyle/>
          <a:p>
            <a:fld id="{5383F9E9-E9A3-4B23-92B2-84A378F5FBF1}" type="slidenum">
              <a:rPr lang="en-GB" smtClean="0"/>
              <a:t>25</a:t>
            </a:fld>
            <a:endParaRPr lang="en-GB"/>
          </a:p>
        </p:txBody>
      </p:sp>
      <p:sp>
        <p:nvSpPr>
          <p:cNvPr id="5" name="Content Placeholder 3"/>
          <p:cNvSpPr>
            <a:spLocks noGrp="1"/>
          </p:cNvSpPr>
          <p:nvPr>
            <p:ph idx="1"/>
          </p:nvPr>
        </p:nvSpPr>
        <p:spPr>
          <a:xfrm>
            <a:off x="457200" y="1600201"/>
            <a:ext cx="3682752" cy="3223590"/>
          </a:xfrm>
          <a:solidFill>
            <a:schemeClr val="accent1">
              <a:lumMod val="40000"/>
              <a:lumOff val="60000"/>
              <a:alpha val="51000"/>
            </a:schemeClr>
          </a:solidFill>
        </p:spPr>
        <p:txBody>
          <a:bodyPr>
            <a:normAutofit/>
          </a:bodyPr>
          <a:lstStyle/>
          <a:p>
            <a:pPr marL="0" indent="0">
              <a:buNone/>
            </a:pPr>
            <a:r>
              <a:rPr lang="en-NZ" dirty="0" smtClean="0"/>
              <a:t>-could be either IFS or ‘export’ scenario, depending on agreement</a:t>
            </a:r>
          </a:p>
          <a:p>
            <a:pPr marL="0" indent="0">
              <a:buNone/>
            </a:pPr>
            <a:endParaRPr lang="en-NZ" b="1" dirty="0" smtClean="0"/>
          </a:p>
          <a:p>
            <a:endParaRPr lang="en-NZ" dirty="0">
              <a:solidFill>
                <a:schemeClr val="bg2">
                  <a:lumMod val="25000"/>
                </a:schemeClr>
              </a:solidFill>
            </a:endParaRP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5793" y="1375877"/>
            <a:ext cx="545065" cy="343712"/>
          </a:xfrm>
          <a:prstGeom prst="rect">
            <a:avLst/>
          </a:prstGeom>
        </p:spPr>
      </p:pic>
      <p:pic>
        <p:nvPicPr>
          <p:cNvPr id="23" name="Picture 22" descr="boa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97761" y="1441477"/>
            <a:ext cx="1672306" cy="1987523"/>
          </a:xfrm>
          <a:prstGeom prst="rect">
            <a:avLst/>
          </a:prstGeom>
        </p:spPr>
      </p:pic>
      <p:pic>
        <p:nvPicPr>
          <p:cNvPr id="24" name="Picture 23" descr="BoatHir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67200" y="3156198"/>
            <a:ext cx="1905000" cy="137160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5192" y="3646646"/>
            <a:ext cx="781406" cy="390703"/>
          </a:xfrm>
          <a:prstGeom prst="rect">
            <a:avLst/>
          </a:prstGeom>
        </p:spPr>
      </p:pic>
      <p:sp>
        <p:nvSpPr>
          <p:cNvPr id="26" name="TextBox 25"/>
          <p:cNvSpPr txBox="1"/>
          <p:nvPr/>
        </p:nvSpPr>
        <p:spPr>
          <a:xfrm>
            <a:off x="6588224" y="1780165"/>
            <a:ext cx="2664296" cy="553998"/>
          </a:xfrm>
          <a:prstGeom prst="rect">
            <a:avLst/>
          </a:prstGeom>
          <a:noFill/>
        </p:spPr>
        <p:txBody>
          <a:bodyPr wrap="square" rtlCol="0">
            <a:spAutoFit/>
          </a:bodyPr>
          <a:lstStyle/>
          <a:p>
            <a:r>
              <a:rPr lang="en-US" dirty="0" smtClean="0"/>
              <a:t>STATE OF EXPORT*</a:t>
            </a:r>
          </a:p>
          <a:p>
            <a:r>
              <a:rPr lang="en-US" sz="1200" dirty="0" smtClean="0"/>
              <a:t>*as mutually agreed</a:t>
            </a:r>
            <a:endParaRPr lang="en-US" sz="1200" dirty="0"/>
          </a:p>
        </p:txBody>
      </p:sp>
      <p:sp>
        <p:nvSpPr>
          <p:cNvPr id="27" name="TextBox 26"/>
          <p:cNvSpPr txBox="1"/>
          <p:nvPr/>
        </p:nvSpPr>
        <p:spPr>
          <a:xfrm>
            <a:off x="6140897" y="3483351"/>
            <a:ext cx="2664296" cy="646331"/>
          </a:xfrm>
          <a:prstGeom prst="rect">
            <a:avLst/>
          </a:prstGeom>
          <a:noFill/>
        </p:spPr>
        <p:txBody>
          <a:bodyPr wrap="square" rtlCol="0">
            <a:spAutoFit/>
          </a:bodyPr>
          <a:lstStyle/>
          <a:p>
            <a:endParaRPr lang="en-US" dirty="0" smtClean="0"/>
          </a:p>
          <a:p>
            <a:endParaRPr lang="en-US" dirty="0"/>
          </a:p>
        </p:txBody>
      </p:sp>
      <p:sp>
        <p:nvSpPr>
          <p:cNvPr id="28" name="TextBox 27"/>
          <p:cNvSpPr txBox="1"/>
          <p:nvPr/>
        </p:nvSpPr>
        <p:spPr>
          <a:xfrm>
            <a:off x="6361487" y="3395780"/>
            <a:ext cx="2664296" cy="1107996"/>
          </a:xfrm>
          <a:prstGeom prst="rect">
            <a:avLst/>
          </a:prstGeom>
          <a:noFill/>
        </p:spPr>
        <p:txBody>
          <a:bodyPr wrap="square" rtlCol="0">
            <a:spAutoFit/>
          </a:bodyPr>
          <a:lstStyle/>
          <a:p>
            <a:r>
              <a:rPr lang="en-US" dirty="0" smtClean="0"/>
              <a:t>STATE OF INTRODUCTION*</a:t>
            </a:r>
          </a:p>
          <a:p>
            <a:r>
              <a:rPr lang="en-US" sz="1200" dirty="0"/>
              <a:t>*as mutually agreed</a:t>
            </a:r>
          </a:p>
          <a:p>
            <a:endParaRPr lang="en-US" dirty="0" smtClean="0"/>
          </a:p>
          <a:p>
            <a:endParaRPr lang="en-US" dirty="0"/>
          </a:p>
        </p:txBody>
      </p:sp>
    </p:spTree>
    <p:extLst>
      <p:ext uri="{BB962C8B-B14F-4D97-AF65-F5344CB8AC3E}">
        <p14:creationId xmlns:p14="http://schemas.microsoft.com/office/powerpoint/2010/main" val="4099461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83F9E9-E9A3-4B23-92B2-84A378F5FBF1}" type="slidenum">
              <a:rPr lang="en-GB" smtClean="0"/>
              <a:t>26</a:t>
            </a:fld>
            <a:endParaRPr lang="en-GB"/>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2" y="959853"/>
            <a:ext cx="545065" cy="343712"/>
          </a:xfrm>
          <a:prstGeom prst="rect">
            <a:avLst/>
          </a:prstGeom>
        </p:spPr>
      </p:pic>
      <p:pic>
        <p:nvPicPr>
          <p:cNvPr id="6" name="Picture 5" descr="boa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1560" y="1025453"/>
            <a:ext cx="1672306" cy="1987523"/>
          </a:xfrm>
          <a:prstGeom prst="rect">
            <a:avLst/>
          </a:prstGeom>
        </p:spPr>
      </p:pic>
      <p:pic>
        <p:nvPicPr>
          <p:cNvPr id="7" name="Picture 6" descr="BoatHire.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0636" y="3012976"/>
            <a:ext cx="1905000" cy="1371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628" y="3503424"/>
            <a:ext cx="781406" cy="390703"/>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4451" y="959853"/>
            <a:ext cx="545065" cy="343712"/>
          </a:xfrm>
          <a:prstGeom prst="rect">
            <a:avLst/>
          </a:prstGeom>
        </p:spPr>
      </p:pic>
      <p:pic>
        <p:nvPicPr>
          <p:cNvPr id="10" name="Picture 9" descr="boa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6419" y="1025453"/>
            <a:ext cx="1672306" cy="1987523"/>
          </a:xfrm>
          <a:prstGeom prst="rect">
            <a:avLst/>
          </a:prstGeom>
        </p:spPr>
      </p:pic>
      <p:pic>
        <p:nvPicPr>
          <p:cNvPr id="11" name="Picture 10" descr="BoatHire.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20072" y="2970024"/>
            <a:ext cx="1905000" cy="13716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8064" y="3460472"/>
            <a:ext cx="781406" cy="390703"/>
          </a:xfrm>
          <a:prstGeom prst="rect">
            <a:avLst/>
          </a:prstGeom>
        </p:spPr>
      </p:pic>
      <p:sp>
        <p:nvSpPr>
          <p:cNvPr id="13" name="TextBox 12"/>
          <p:cNvSpPr txBox="1"/>
          <p:nvPr/>
        </p:nvSpPr>
        <p:spPr>
          <a:xfrm>
            <a:off x="680998" y="188640"/>
            <a:ext cx="3746985" cy="646331"/>
          </a:xfrm>
          <a:prstGeom prst="rect">
            <a:avLst/>
          </a:prstGeom>
          <a:noFill/>
        </p:spPr>
        <p:txBody>
          <a:bodyPr wrap="square" rtlCol="0">
            <a:spAutoFit/>
          </a:bodyPr>
          <a:lstStyle/>
          <a:p>
            <a:r>
              <a:rPr lang="en-US" dirty="0" smtClean="0"/>
              <a:t>IF agreement is that charter state issues documents</a:t>
            </a:r>
            <a:endParaRPr lang="en-US" sz="1200" dirty="0"/>
          </a:p>
        </p:txBody>
      </p:sp>
      <p:sp>
        <p:nvSpPr>
          <p:cNvPr id="15" name="TextBox 14"/>
          <p:cNvSpPr txBox="1"/>
          <p:nvPr/>
        </p:nvSpPr>
        <p:spPr>
          <a:xfrm>
            <a:off x="7000273" y="1376560"/>
            <a:ext cx="2664296" cy="553998"/>
          </a:xfrm>
          <a:prstGeom prst="rect">
            <a:avLst/>
          </a:prstGeom>
          <a:noFill/>
        </p:spPr>
        <p:txBody>
          <a:bodyPr wrap="square" rtlCol="0">
            <a:spAutoFit/>
          </a:bodyPr>
          <a:lstStyle/>
          <a:p>
            <a:r>
              <a:rPr lang="en-US" dirty="0" smtClean="0"/>
              <a:t>STATE OF EXPORT*</a:t>
            </a:r>
          </a:p>
          <a:p>
            <a:r>
              <a:rPr lang="en-US" sz="1200" dirty="0" smtClean="0"/>
              <a:t>*as mutually agreed</a:t>
            </a:r>
            <a:endParaRPr lang="en-US" sz="1200" dirty="0"/>
          </a:p>
        </p:txBody>
      </p:sp>
      <p:sp>
        <p:nvSpPr>
          <p:cNvPr id="16" name="TextBox 15"/>
          <p:cNvSpPr txBox="1"/>
          <p:nvPr/>
        </p:nvSpPr>
        <p:spPr>
          <a:xfrm>
            <a:off x="2267744" y="3460472"/>
            <a:ext cx="2664296" cy="1107996"/>
          </a:xfrm>
          <a:prstGeom prst="rect">
            <a:avLst/>
          </a:prstGeom>
          <a:noFill/>
        </p:spPr>
        <p:txBody>
          <a:bodyPr wrap="square" rtlCol="0">
            <a:spAutoFit/>
          </a:bodyPr>
          <a:lstStyle/>
          <a:p>
            <a:r>
              <a:rPr lang="en-US" dirty="0" smtClean="0"/>
              <a:t>STATE OF INTRODUCTION*</a:t>
            </a:r>
          </a:p>
          <a:p>
            <a:r>
              <a:rPr lang="en-US" sz="1200" dirty="0"/>
              <a:t>*as mutually agreed</a:t>
            </a:r>
          </a:p>
          <a:p>
            <a:endParaRPr lang="en-US" dirty="0" smtClean="0"/>
          </a:p>
          <a:p>
            <a:endParaRPr lang="en-US" dirty="0"/>
          </a:p>
        </p:txBody>
      </p:sp>
      <p:sp>
        <p:nvSpPr>
          <p:cNvPr id="17" name="TextBox 16"/>
          <p:cNvSpPr txBox="1"/>
          <p:nvPr/>
        </p:nvSpPr>
        <p:spPr>
          <a:xfrm>
            <a:off x="5812532" y="4725144"/>
            <a:ext cx="720080" cy="369332"/>
          </a:xfrm>
          <a:prstGeom prst="rect">
            <a:avLst/>
          </a:prstGeom>
          <a:noFill/>
        </p:spPr>
        <p:txBody>
          <a:bodyPr wrap="square" rtlCol="0">
            <a:spAutoFit/>
          </a:bodyPr>
          <a:lstStyle/>
          <a:p>
            <a:r>
              <a:rPr lang="en-US" dirty="0" smtClean="0"/>
              <a:t>THEN</a:t>
            </a:r>
            <a:endParaRPr lang="en-US" sz="1200" dirty="0"/>
          </a:p>
        </p:txBody>
      </p:sp>
      <p:sp>
        <p:nvSpPr>
          <p:cNvPr id="18" name="TextBox 17"/>
          <p:cNvSpPr txBox="1"/>
          <p:nvPr/>
        </p:nvSpPr>
        <p:spPr>
          <a:xfrm>
            <a:off x="1528593" y="4797152"/>
            <a:ext cx="720080" cy="369332"/>
          </a:xfrm>
          <a:prstGeom prst="rect">
            <a:avLst/>
          </a:prstGeom>
          <a:noFill/>
        </p:spPr>
        <p:txBody>
          <a:bodyPr wrap="square" rtlCol="0">
            <a:spAutoFit/>
          </a:bodyPr>
          <a:lstStyle/>
          <a:p>
            <a:r>
              <a:rPr lang="en-US" dirty="0" smtClean="0"/>
              <a:t>THEN</a:t>
            </a:r>
            <a:endParaRPr lang="en-US" sz="1200" dirty="0"/>
          </a:p>
        </p:txBody>
      </p:sp>
      <p:sp>
        <p:nvSpPr>
          <p:cNvPr id="19" name="TextBox 18"/>
          <p:cNvSpPr txBox="1"/>
          <p:nvPr/>
        </p:nvSpPr>
        <p:spPr>
          <a:xfrm>
            <a:off x="6610484" y="5166485"/>
            <a:ext cx="1921956" cy="1200329"/>
          </a:xfrm>
          <a:prstGeom prst="rect">
            <a:avLst/>
          </a:prstGeom>
          <a:noFill/>
        </p:spPr>
        <p:txBody>
          <a:bodyPr wrap="square" rtlCol="0">
            <a:spAutoFit/>
          </a:bodyPr>
          <a:lstStyle/>
          <a:p>
            <a:r>
              <a:rPr lang="en-US" dirty="0" smtClean="0"/>
              <a:t>Issues export documentation</a:t>
            </a:r>
            <a:endParaRPr lang="en-US" sz="1200" dirty="0"/>
          </a:p>
          <a:p>
            <a:endParaRPr lang="en-US" dirty="0" smtClean="0"/>
          </a:p>
          <a:p>
            <a:endParaRPr lang="en-US" dirty="0"/>
          </a:p>
        </p:txBody>
      </p:sp>
      <p:sp>
        <p:nvSpPr>
          <p:cNvPr id="21" name="TextBox 20"/>
          <p:cNvSpPr txBox="1"/>
          <p:nvPr/>
        </p:nvSpPr>
        <p:spPr>
          <a:xfrm>
            <a:off x="5624451" y="260648"/>
            <a:ext cx="3196021" cy="646331"/>
          </a:xfrm>
          <a:prstGeom prst="rect">
            <a:avLst/>
          </a:prstGeom>
          <a:noFill/>
        </p:spPr>
        <p:txBody>
          <a:bodyPr wrap="square" rtlCol="0">
            <a:spAutoFit/>
          </a:bodyPr>
          <a:lstStyle/>
          <a:p>
            <a:r>
              <a:rPr lang="en-US" dirty="0" smtClean="0"/>
              <a:t>IF agreed that flag state issues documents </a:t>
            </a:r>
            <a:endParaRPr lang="en-US" sz="1200" dirty="0"/>
          </a:p>
        </p:txBody>
      </p:sp>
      <p:sp>
        <p:nvSpPr>
          <p:cNvPr id="23" name="TextBox 22"/>
          <p:cNvSpPr txBox="1"/>
          <p:nvPr/>
        </p:nvSpPr>
        <p:spPr>
          <a:xfrm>
            <a:off x="2123005" y="5318884"/>
            <a:ext cx="2664296" cy="923330"/>
          </a:xfrm>
          <a:prstGeom prst="rect">
            <a:avLst/>
          </a:prstGeom>
          <a:noFill/>
        </p:spPr>
        <p:txBody>
          <a:bodyPr wrap="square" rtlCol="0">
            <a:spAutoFit/>
          </a:bodyPr>
          <a:lstStyle/>
          <a:p>
            <a:r>
              <a:rPr lang="en-US" dirty="0" smtClean="0"/>
              <a:t>Issues IFS certificate</a:t>
            </a:r>
            <a:endParaRPr lang="en-US" sz="1200" dirty="0"/>
          </a:p>
          <a:p>
            <a:endParaRPr lang="en-US" dirty="0" smtClean="0"/>
          </a:p>
          <a:p>
            <a:endParaRPr lang="en-US" dirty="0"/>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53" y="5457094"/>
            <a:ext cx="781406" cy="390703"/>
          </a:xfrm>
          <a:prstGeom prst="rect">
            <a:avLst/>
          </a:prstGeom>
        </p:spPr>
      </p:pic>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2797" y="5345827"/>
            <a:ext cx="689389" cy="434721"/>
          </a:xfrm>
          <a:prstGeom prst="rect">
            <a:avLst/>
          </a:prstGeom>
        </p:spPr>
      </p:pic>
    </p:spTree>
    <p:extLst>
      <p:ext uri="{BB962C8B-B14F-4D97-AF65-F5344CB8AC3E}">
        <p14:creationId xmlns:p14="http://schemas.microsoft.com/office/powerpoint/2010/main" val="15627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2">
                    <a:lumMod val="40000"/>
                    <a:lumOff val="60000"/>
                  </a:schemeClr>
                </a:solidFill>
              </a:rPr>
              <a:t>Chartering – Scenario 3b</a:t>
            </a:r>
            <a:endParaRPr lang="en-NZ" dirty="0">
              <a:solidFill>
                <a:schemeClr val="tx2">
                  <a:lumMod val="40000"/>
                  <a:lumOff val="60000"/>
                </a:schemeClr>
              </a:solidFill>
            </a:endParaRPr>
          </a:p>
        </p:txBody>
      </p:sp>
      <p:sp>
        <p:nvSpPr>
          <p:cNvPr id="3" name="Content Placeholder 2"/>
          <p:cNvSpPr>
            <a:spLocks noGrp="1"/>
          </p:cNvSpPr>
          <p:nvPr>
            <p:ph idx="1"/>
          </p:nvPr>
        </p:nvSpPr>
        <p:spPr>
          <a:xfrm>
            <a:off x="457200" y="1412776"/>
            <a:ext cx="8229600" cy="4525963"/>
          </a:xfrm>
        </p:spPr>
        <p:txBody>
          <a:bodyPr/>
          <a:lstStyle/>
          <a:p>
            <a:pPr marL="0" lvl="0" indent="0">
              <a:buNone/>
            </a:pPr>
            <a:r>
              <a:rPr lang="en-US" sz="2400" b="1" dirty="0">
                <a:solidFill>
                  <a:prstClr val="black"/>
                </a:solidFill>
              </a:rPr>
              <a:t>SCENARIO </a:t>
            </a:r>
            <a:r>
              <a:rPr lang="en-US" sz="2400" b="1" dirty="0" smtClean="0">
                <a:solidFill>
                  <a:prstClr val="black"/>
                </a:solidFill>
              </a:rPr>
              <a:t>3b</a:t>
            </a:r>
            <a:r>
              <a:rPr lang="en-US" sz="2400" dirty="0" smtClean="0">
                <a:solidFill>
                  <a:prstClr val="black"/>
                </a:solidFill>
              </a:rPr>
              <a:t>: </a:t>
            </a:r>
            <a:r>
              <a:rPr lang="en-US" sz="2400" dirty="0">
                <a:solidFill>
                  <a:prstClr val="black"/>
                </a:solidFill>
              </a:rPr>
              <a:t>Vessel </a:t>
            </a:r>
            <a:r>
              <a:rPr lang="en-US" sz="2400" dirty="0" smtClean="0">
                <a:solidFill>
                  <a:prstClr val="black"/>
                </a:solidFill>
              </a:rPr>
              <a:t>registration A and charter state B and port state C </a:t>
            </a:r>
            <a:endParaRPr lang="en-US" sz="2400" dirty="0">
              <a:solidFill>
                <a:prstClr val="black"/>
              </a:solidFill>
            </a:endParaRPr>
          </a:p>
          <a:p>
            <a:pPr marL="0" indent="0">
              <a:buNone/>
            </a:pPr>
            <a:endParaRPr lang="en-NZ" dirty="0"/>
          </a:p>
        </p:txBody>
      </p:sp>
      <p:sp>
        <p:nvSpPr>
          <p:cNvPr id="4" name="Slide Number Placeholder 3"/>
          <p:cNvSpPr>
            <a:spLocks noGrp="1"/>
          </p:cNvSpPr>
          <p:nvPr>
            <p:ph type="sldNum" sz="quarter" idx="12"/>
          </p:nvPr>
        </p:nvSpPr>
        <p:spPr/>
        <p:txBody>
          <a:bodyPr/>
          <a:lstStyle/>
          <a:p>
            <a:fld id="{5383F9E9-E9A3-4B23-92B2-84A378F5FBF1}" type="slidenum">
              <a:rPr lang="en-GB" smtClean="0"/>
              <a:t>27</a:t>
            </a:fld>
            <a:endParaRPr lang="en-GB"/>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6019" y="3251893"/>
            <a:ext cx="680826" cy="429321"/>
          </a:xfrm>
          <a:prstGeom prst="rect">
            <a:avLst/>
          </a:prstGeom>
        </p:spPr>
      </p:pic>
      <p:pic>
        <p:nvPicPr>
          <p:cNvPr id="7" name="Picture 6" descr="boa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953" y="3316272"/>
            <a:ext cx="2225276" cy="2644723"/>
          </a:xfrm>
          <a:prstGeom prst="rect">
            <a:avLst/>
          </a:prstGeom>
        </p:spPr>
      </p:pic>
      <p:pic>
        <p:nvPicPr>
          <p:cNvPr id="8" name="Picture 7" descr="BoatHir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19872" y="3316272"/>
            <a:ext cx="1905000" cy="1371600"/>
          </a:xfrm>
          <a:prstGeom prst="rect">
            <a:avLst/>
          </a:prstGeom>
        </p:spPr>
      </p:pic>
      <p:pic>
        <p:nvPicPr>
          <p:cNvPr id="10" name="Picture 9" descr="Port.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16216" y="4638634"/>
            <a:ext cx="1737319" cy="173731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7864" y="3806720"/>
            <a:ext cx="781406" cy="390703"/>
          </a:xfrm>
          <a:prstGeom prst="rect">
            <a:avLst/>
          </a:prstGeom>
        </p:spPr>
      </p:pic>
      <p:sp>
        <p:nvSpPr>
          <p:cNvPr id="12" name="Right Arrow 11"/>
          <p:cNvSpPr/>
          <p:nvPr/>
        </p:nvSpPr>
        <p:spPr>
          <a:xfrm rot="1116807">
            <a:off x="3380775" y="4839888"/>
            <a:ext cx="2480139" cy="576064"/>
          </a:xfrm>
          <a:prstGeom prst="rightArrow">
            <a:avLst>
              <a:gd name="adj1" fmla="val 50000"/>
              <a:gd name="adj2" fmla="val 591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12160" y="4293096"/>
            <a:ext cx="756523" cy="477246"/>
          </a:xfrm>
          <a:prstGeom prst="rect">
            <a:avLst/>
          </a:prstGeom>
        </p:spPr>
      </p:pic>
    </p:spTree>
    <p:extLst>
      <p:ext uri="{BB962C8B-B14F-4D97-AF65-F5344CB8AC3E}">
        <p14:creationId xmlns:p14="http://schemas.microsoft.com/office/powerpoint/2010/main" val="15962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2">
                    <a:lumMod val="40000"/>
                    <a:lumOff val="60000"/>
                  </a:schemeClr>
                </a:solidFill>
              </a:rPr>
              <a:t>Vessel/charter/port states differ</a:t>
            </a:r>
            <a:endParaRPr lang="en-NZ" dirty="0">
              <a:solidFill>
                <a:schemeClr val="tx2">
                  <a:lumMod val="40000"/>
                  <a:lumOff val="60000"/>
                </a:schemeClr>
              </a:solidFill>
            </a:endParaRPr>
          </a:p>
        </p:txBody>
      </p:sp>
      <p:sp>
        <p:nvSpPr>
          <p:cNvPr id="4" name="Slide Number Placeholder 3"/>
          <p:cNvSpPr>
            <a:spLocks noGrp="1"/>
          </p:cNvSpPr>
          <p:nvPr>
            <p:ph type="sldNum" sz="quarter" idx="12"/>
          </p:nvPr>
        </p:nvSpPr>
        <p:spPr/>
        <p:txBody>
          <a:bodyPr/>
          <a:lstStyle/>
          <a:p>
            <a:fld id="{5383F9E9-E9A3-4B23-92B2-84A378F5FBF1}" type="slidenum">
              <a:rPr lang="en-GB" smtClean="0"/>
              <a:t>28</a:t>
            </a:fld>
            <a:endParaRPr lang="en-GB"/>
          </a:p>
        </p:txBody>
      </p:sp>
      <p:sp>
        <p:nvSpPr>
          <p:cNvPr id="5" name="Content Placeholder 3"/>
          <p:cNvSpPr>
            <a:spLocks noGrp="1"/>
          </p:cNvSpPr>
          <p:nvPr>
            <p:ph idx="1"/>
          </p:nvPr>
        </p:nvSpPr>
        <p:spPr>
          <a:xfrm>
            <a:off x="457200" y="1600200"/>
            <a:ext cx="3898900" cy="4525963"/>
          </a:xfrm>
          <a:solidFill>
            <a:schemeClr val="accent1">
              <a:lumMod val="40000"/>
              <a:lumOff val="60000"/>
              <a:alpha val="51000"/>
            </a:schemeClr>
          </a:solidFill>
        </p:spPr>
        <p:txBody>
          <a:bodyPr>
            <a:normAutofit fontScale="85000" lnSpcReduction="10000"/>
          </a:bodyPr>
          <a:lstStyle/>
          <a:p>
            <a:pPr marL="0" indent="0">
              <a:buNone/>
            </a:pPr>
            <a:r>
              <a:rPr lang="en-NZ" b="1" dirty="0" smtClean="0"/>
              <a:t>Article IV, </a:t>
            </a:r>
            <a:r>
              <a:rPr lang="en-NZ" b="1" dirty="0" err="1" smtClean="0"/>
              <a:t>paras</a:t>
            </a:r>
            <a:r>
              <a:rPr lang="en-NZ" b="1" dirty="0" smtClean="0"/>
              <a:t> 2, 3 and 4</a:t>
            </a:r>
          </a:p>
          <a:p>
            <a:pPr marL="0" indent="0">
              <a:buNone/>
            </a:pPr>
            <a:r>
              <a:rPr lang="en-NZ" b="1" dirty="0" smtClean="0"/>
              <a:t>(Appendix II)</a:t>
            </a:r>
          </a:p>
          <a:p>
            <a:r>
              <a:rPr lang="en-NZ" dirty="0" smtClean="0">
                <a:solidFill>
                  <a:schemeClr val="bg2">
                    <a:lumMod val="25000"/>
                  </a:schemeClr>
                </a:solidFill>
              </a:rPr>
              <a:t>Export requirements – prior grant and presentation of export permit</a:t>
            </a:r>
          </a:p>
          <a:p>
            <a:r>
              <a:rPr lang="en-NZ" dirty="0" smtClean="0">
                <a:solidFill>
                  <a:schemeClr val="bg2">
                    <a:lumMod val="25000"/>
                  </a:schemeClr>
                </a:solidFill>
              </a:rPr>
              <a:t>Limits on exports (SA)</a:t>
            </a:r>
          </a:p>
          <a:p>
            <a:r>
              <a:rPr lang="en-NZ" dirty="0" smtClean="0">
                <a:solidFill>
                  <a:schemeClr val="bg2">
                    <a:lumMod val="25000"/>
                  </a:schemeClr>
                </a:solidFill>
              </a:rPr>
              <a:t>Import requirements – prior grant and presentation of export or re-export permit</a:t>
            </a:r>
          </a:p>
          <a:p>
            <a:endParaRPr lang="en-NZ" dirty="0">
              <a:solidFill>
                <a:schemeClr val="bg2">
                  <a:lumMod val="25000"/>
                </a:schemeClr>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0032" y="1268760"/>
            <a:ext cx="545065" cy="343712"/>
          </a:xfrm>
          <a:prstGeom prst="rect">
            <a:avLst/>
          </a:prstGeom>
        </p:spPr>
      </p:pic>
      <p:pic>
        <p:nvPicPr>
          <p:cNvPr id="7" name="Picture 6" descr="boat.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0" y="1334360"/>
            <a:ext cx="1672306" cy="1987523"/>
          </a:xfrm>
          <a:prstGeom prst="rect">
            <a:avLst/>
          </a:prstGeom>
        </p:spPr>
      </p:pic>
      <p:pic>
        <p:nvPicPr>
          <p:cNvPr id="8" name="Picture 7" descr="BoatHire.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44008" y="2852936"/>
            <a:ext cx="1905000" cy="1371600"/>
          </a:xfrm>
          <a:prstGeom prst="rect">
            <a:avLst/>
          </a:prstGeom>
        </p:spPr>
      </p:pic>
      <p:pic>
        <p:nvPicPr>
          <p:cNvPr id="9" name="Picture 8" descr="Port.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808341" y="4770342"/>
            <a:ext cx="1737319" cy="173731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3343384"/>
            <a:ext cx="781406" cy="390703"/>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2000" y="4400010"/>
            <a:ext cx="756523" cy="477246"/>
          </a:xfrm>
          <a:prstGeom prst="rect">
            <a:avLst/>
          </a:prstGeom>
        </p:spPr>
      </p:pic>
      <p:sp>
        <p:nvSpPr>
          <p:cNvPr id="12" name="TextBox 11"/>
          <p:cNvSpPr txBox="1"/>
          <p:nvPr/>
        </p:nvSpPr>
        <p:spPr>
          <a:xfrm>
            <a:off x="6244306" y="1774123"/>
            <a:ext cx="2664296" cy="738664"/>
          </a:xfrm>
          <a:prstGeom prst="rect">
            <a:avLst/>
          </a:prstGeom>
          <a:noFill/>
        </p:spPr>
        <p:txBody>
          <a:bodyPr wrap="square" rtlCol="0">
            <a:spAutoFit/>
          </a:bodyPr>
          <a:lstStyle/>
          <a:p>
            <a:r>
              <a:rPr lang="en-US" dirty="0" smtClean="0"/>
              <a:t>STATE OF EXPORT*</a:t>
            </a:r>
          </a:p>
          <a:p>
            <a:r>
              <a:rPr lang="en-US" sz="1200" dirty="0" smtClean="0"/>
              <a:t>*by default; based </a:t>
            </a:r>
            <a:r>
              <a:rPr lang="en-US" sz="1200" dirty="0" smtClean="0"/>
              <a:t>on prior consultation and agreement of chartering state</a:t>
            </a:r>
            <a:endParaRPr lang="en-US" sz="1200" dirty="0"/>
          </a:p>
        </p:txBody>
      </p:sp>
      <p:sp>
        <p:nvSpPr>
          <p:cNvPr id="13" name="TextBox 12"/>
          <p:cNvSpPr txBox="1"/>
          <p:nvPr/>
        </p:nvSpPr>
        <p:spPr>
          <a:xfrm>
            <a:off x="6545660" y="5454335"/>
            <a:ext cx="2664296" cy="369332"/>
          </a:xfrm>
          <a:prstGeom prst="rect">
            <a:avLst/>
          </a:prstGeom>
          <a:noFill/>
        </p:spPr>
        <p:txBody>
          <a:bodyPr wrap="square" rtlCol="0">
            <a:spAutoFit/>
          </a:bodyPr>
          <a:lstStyle/>
          <a:p>
            <a:r>
              <a:rPr lang="en-US" dirty="0" smtClean="0"/>
              <a:t>STATE OF IMPORT</a:t>
            </a:r>
            <a:endParaRPr lang="en-US" dirty="0"/>
          </a:p>
        </p:txBody>
      </p:sp>
      <p:sp>
        <p:nvSpPr>
          <p:cNvPr id="14" name="TextBox 13"/>
          <p:cNvSpPr txBox="1"/>
          <p:nvPr/>
        </p:nvSpPr>
        <p:spPr>
          <a:xfrm>
            <a:off x="6456036" y="3321883"/>
            <a:ext cx="2664296" cy="646331"/>
          </a:xfrm>
          <a:prstGeom prst="rect">
            <a:avLst/>
          </a:prstGeom>
          <a:noFill/>
        </p:spPr>
        <p:txBody>
          <a:bodyPr wrap="square" rtlCol="0">
            <a:spAutoFit/>
          </a:bodyPr>
          <a:lstStyle/>
          <a:p>
            <a:r>
              <a:rPr lang="en-US" sz="1200" dirty="0" smtClean="0"/>
              <a:t>(can be state of export and issue documents if </a:t>
            </a:r>
            <a:r>
              <a:rPr lang="en-US" sz="1200" dirty="0" err="1" smtClean="0"/>
              <a:t>authorised</a:t>
            </a:r>
            <a:r>
              <a:rPr lang="en-US" sz="1200" dirty="0" smtClean="0"/>
              <a:t> in written arrangement)</a:t>
            </a:r>
            <a:endParaRPr lang="en-US" sz="1200" dirty="0"/>
          </a:p>
        </p:txBody>
      </p:sp>
    </p:spTree>
    <p:extLst>
      <p:ext uri="{BB962C8B-B14F-4D97-AF65-F5344CB8AC3E}">
        <p14:creationId xmlns:p14="http://schemas.microsoft.com/office/powerpoint/2010/main" val="15127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4F81BD"/>
                </a:solidFill>
              </a:rPr>
              <a:t>Other</a:t>
            </a:r>
            <a:r>
              <a:rPr lang="en-US" sz="3600" dirty="0" smtClean="0">
                <a:solidFill>
                  <a:srgbClr val="4F81BD"/>
                </a:solidFill>
              </a:rPr>
              <a:t> considerations</a:t>
            </a:r>
            <a:endParaRPr lang="en-GB" sz="3600" dirty="0">
              <a:solidFill>
                <a:srgbClr val="4F81BD"/>
              </a:solidFill>
            </a:endParaRPr>
          </a:p>
        </p:txBody>
      </p:sp>
      <p:sp>
        <p:nvSpPr>
          <p:cNvPr id="3" name="Content Placeholder 2"/>
          <p:cNvSpPr>
            <a:spLocks noGrp="1"/>
          </p:cNvSpPr>
          <p:nvPr>
            <p:ph idx="1"/>
          </p:nvPr>
        </p:nvSpPr>
        <p:spPr>
          <a:xfrm>
            <a:off x="457200" y="1340768"/>
            <a:ext cx="8229600" cy="4785395"/>
          </a:xfrm>
        </p:spPr>
        <p:txBody>
          <a:bodyPr>
            <a:normAutofit/>
          </a:bodyPr>
          <a:lstStyle/>
          <a:p>
            <a:pPr lvl="0"/>
            <a:r>
              <a:rPr lang="en-US" sz="2400" dirty="0">
                <a:solidFill>
                  <a:prstClr val="black"/>
                </a:solidFill>
              </a:rPr>
              <a:t>The </a:t>
            </a:r>
            <a:r>
              <a:rPr lang="en-US" sz="2400" dirty="0" err="1" smtClean="0">
                <a:solidFill>
                  <a:prstClr val="black"/>
                </a:solidFill>
              </a:rPr>
              <a:t>CoP</a:t>
            </a:r>
            <a:r>
              <a:rPr lang="en-US" sz="2400" dirty="0" smtClean="0">
                <a:solidFill>
                  <a:prstClr val="black"/>
                </a:solidFill>
              </a:rPr>
              <a:t> </a:t>
            </a:r>
            <a:r>
              <a:rPr lang="en-US" sz="2400" dirty="0">
                <a:solidFill>
                  <a:prstClr val="black"/>
                </a:solidFill>
              </a:rPr>
              <a:t>has recommended </a:t>
            </a:r>
            <a:r>
              <a:rPr lang="en-US" sz="2400" dirty="0" smtClean="0">
                <a:solidFill>
                  <a:prstClr val="black"/>
                </a:solidFill>
              </a:rPr>
              <a:t>that the State of introduction, State of export or State of import, in satisfying itself that the provisions of the Convention have been met:</a:t>
            </a:r>
            <a:endParaRPr lang="en-US" sz="2400" dirty="0">
              <a:solidFill>
                <a:prstClr val="black"/>
              </a:solidFill>
            </a:endParaRPr>
          </a:p>
          <a:p>
            <a:pPr lvl="0"/>
            <a:r>
              <a:rPr lang="en-US" sz="2400" dirty="0">
                <a:solidFill>
                  <a:prstClr val="black"/>
                </a:solidFill>
              </a:rPr>
              <a:t>take into account whether or not </a:t>
            </a:r>
            <a:r>
              <a:rPr lang="en-US" sz="2400" dirty="0" smtClean="0">
                <a:solidFill>
                  <a:prstClr val="black"/>
                </a:solidFill>
              </a:rPr>
              <a:t>the specimen was </a:t>
            </a:r>
            <a:r>
              <a:rPr lang="en-US" sz="2400" dirty="0">
                <a:solidFill>
                  <a:prstClr val="black"/>
                </a:solidFill>
              </a:rPr>
              <a:t>or will be acquired and </a:t>
            </a:r>
            <a:r>
              <a:rPr lang="en-US" sz="2400" dirty="0" smtClean="0">
                <a:solidFill>
                  <a:prstClr val="black"/>
                </a:solidFill>
              </a:rPr>
              <a:t>landed:</a:t>
            </a:r>
          </a:p>
          <a:p>
            <a:pPr lvl="1"/>
            <a:r>
              <a:rPr lang="en-US" sz="2200" dirty="0" smtClean="0">
                <a:solidFill>
                  <a:prstClr val="black"/>
                </a:solidFill>
              </a:rPr>
              <a:t>in </a:t>
            </a:r>
            <a:r>
              <a:rPr lang="en-US" sz="2200" dirty="0">
                <a:solidFill>
                  <a:prstClr val="black"/>
                </a:solidFill>
              </a:rPr>
              <a:t>a manner </a:t>
            </a:r>
            <a:r>
              <a:rPr lang="en-US" sz="2200" u="sng" dirty="0">
                <a:solidFill>
                  <a:prstClr val="black"/>
                </a:solidFill>
              </a:rPr>
              <a:t>consistent with applicable measures under international law</a:t>
            </a:r>
            <a:r>
              <a:rPr lang="en-US" sz="2200" dirty="0">
                <a:solidFill>
                  <a:prstClr val="black"/>
                </a:solidFill>
              </a:rPr>
              <a:t> for </a:t>
            </a:r>
            <a:r>
              <a:rPr lang="en-US" sz="2200" dirty="0" smtClean="0">
                <a:solidFill>
                  <a:prstClr val="black"/>
                </a:solidFill>
              </a:rPr>
              <a:t>the conservation </a:t>
            </a:r>
            <a:r>
              <a:rPr lang="en-US" sz="2200" dirty="0">
                <a:solidFill>
                  <a:prstClr val="black"/>
                </a:solidFill>
              </a:rPr>
              <a:t>and management of living marine </a:t>
            </a:r>
            <a:r>
              <a:rPr lang="en-US" sz="2200" dirty="0" smtClean="0">
                <a:solidFill>
                  <a:prstClr val="black"/>
                </a:solidFill>
              </a:rPr>
              <a:t>resources, including those of any other treaty, convention or agreement with conservation and management measures for the marine species in question; and</a:t>
            </a:r>
          </a:p>
          <a:p>
            <a:pPr lvl="1"/>
            <a:r>
              <a:rPr lang="en-US" sz="2200" dirty="0" smtClean="0">
                <a:solidFill>
                  <a:prstClr val="black"/>
                </a:solidFill>
              </a:rPr>
              <a:t>through </a:t>
            </a:r>
            <a:r>
              <a:rPr lang="en-US" sz="2200" dirty="0">
                <a:solidFill>
                  <a:prstClr val="black"/>
                </a:solidFill>
              </a:rPr>
              <a:t>any </a:t>
            </a:r>
            <a:r>
              <a:rPr lang="en-US" sz="2200" u="sng" dirty="0">
                <a:solidFill>
                  <a:prstClr val="black"/>
                </a:solidFill>
              </a:rPr>
              <a:t>illegal, unreported or unregulated </a:t>
            </a:r>
            <a:r>
              <a:rPr lang="en-US" sz="2200" u="sng" dirty="0" smtClean="0">
                <a:solidFill>
                  <a:prstClr val="black"/>
                </a:solidFill>
              </a:rPr>
              <a:t>(IUU) fishing</a:t>
            </a:r>
            <a:r>
              <a:rPr lang="en-US" sz="2200" dirty="0" smtClean="0">
                <a:solidFill>
                  <a:prstClr val="black"/>
                </a:solidFill>
              </a:rPr>
              <a:t> </a:t>
            </a:r>
            <a:r>
              <a:rPr lang="en-US" sz="2200" dirty="0">
                <a:solidFill>
                  <a:prstClr val="black"/>
                </a:solidFill>
              </a:rPr>
              <a:t>activity. </a:t>
            </a:r>
            <a:endParaRPr lang="en-GB" sz="2200" dirty="0">
              <a:solidFill>
                <a:prstClr val="black"/>
              </a:solidFill>
            </a:endParaRPr>
          </a:p>
          <a:p>
            <a:endParaRPr lang="en-GB" dirty="0"/>
          </a:p>
        </p:txBody>
      </p:sp>
      <p:sp>
        <p:nvSpPr>
          <p:cNvPr id="4" name="Slide Number Placeholder 3"/>
          <p:cNvSpPr>
            <a:spLocks noGrp="1"/>
          </p:cNvSpPr>
          <p:nvPr>
            <p:ph type="sldNum" sz="quarter" idx="12"/>
          </p:nvPr>
        </p:nvSpPr>
        <p:spPr/>
        <p:txBody>
          <a:bodyPr/>
          <a:lstStyle/>
          <a:p>
            <a:fld id="{5383F9E9-E9A3-4B23-92B2-84A378F5FBF1}" type="slidenum">
              <a:rPr lang="en-GB" smtClean="0"/>
              <a:t>29</a:t>
            </a:fld>
            <a:endParaRPr lang="en-GB"/>
          </a:p>
        </p:txBody>
      </p:sp>
    </p:spTree>
    <p:extLst>
      <p:ext uri="{BB962C8B-B14F-4D97-AF65-F5344CB8AC3E}">
        <p14:creationId xmlns:p14="http://schemas.microsoft.com/office/powerpoint/2010/main" val="1221850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normAutofit/>
          </a:bodyPr>
          <a:lstStyle/>
          <a:p>
            <a:r>
              <a:rPr lang="en-US" sz="4000" dirty="0" smtClean="0">
                <a:solidFill>
                  <a:schemeClr val="accent1"/>
                </a:solidFill>
              </a:rPr>
              <a:t>CITES provisions </a:t>
            </a:r>
            <a:r>
              <a:rPr lang="en-US" sz="4000" dirty="0">
                <a:solidFill>
                  <a:schemeClr val="accent1"/>
                </a:solidFill>
              </a:rPr>
              <a:t>relating to IFS</a:t>
            </a:r>
            <a:endParaRPr lang="en-GB" sz="4000" dirty="0">
              <a:solidFill>
                <a:schemeClr val="accent1"/>
              </a:solidFill>
            </a:endParaRPr>
          </a:p>
        </p:txBody>
      </p:sp>
      <p:sp>
        <p:nvSpPr>
          <p:cNvPr id="18434" name="Rectangle 3"/>
          <p:cNvSpPr>
            <a:spLocks noGrp="1" noChangeArrowheads="1"/>
          </p:cNvSpPr>
          <p:nvPr>
            <p:ph type="body" idx="1"/>
          </p:nvPr>
        </p:nvSpPr>
        <p:spPr>
          <a:xfrm>
            <a:off x="827584" y="1844824"/>
            <a:ext cx="7416824" cy="3456384"/>
          </a:xfrm>
        </p:spPr>
        <p:txBody>
          <a:bodyPr/>
          <a:lstStyle/>
          <a:p>
            <a:pPr>
              <a:lnSpc>
                <a:spcPct val="90000"/>
              </a:lnSpc>
            </a:pPr>
            <a:r>
              <a:rPr lang="en-US" sz="2400" dirty="0" smtClean="0"/>
              <a:t>Article I – Definition</a:t>
            </a:r>
          </a:p>
          <a:p>
            <a:pPr>
              <a:lnSpc>
                <a:spcPct val="90000"/>
              </a:lnSpc>
            </a:pPr>
            <a:r>
              <a:rPr lang="en-US" sz="2400" dirty="0" smtClean="0"/>
              <a:t>Article III – Regulation of trade in Appendix-I specimens</a:t>
            </a:r>
          </a:p>
          <a:p>
            <a:pPr>
              <a:lnSpc>
                <a:spcPct val="90000"/>
              </a:lnSpc>
            </a:pPr>
            <a:r>
              <a:rPr lang="en-US" sz="2400" dirty="0" smtClean="0"/>
              <a:t>Article IV – Regulation of trade in Appendix-II specimens</a:t>
            </a:r>
          </a:p>
          <a:p>
            <a:pPr>
              <a:lnSpc>
                <a:spcPct val="90000"/>
              </a:lnSpc>
            </a:pPr>
            <a:r>
              <a:rPr lang="en-US" sz="2400" dirty="0" smtClean="0"/>
              <a:t>Article XIV – Effect on domestic legislation and international conventions</a:t>
            </a:r>
          </a:p>
        </p:txBody>
      </p:sp>
      <p:sp>
        <p:nvSpPr>
          <p:cNvPr id="2" name="Slide Number Placeholder 1"/>
          <p:cNvSpPr>
            <a:spLocks noGrp="1"/>
          </p:cNvSpPr>
          <p:nvPr>
            <p:ph type="sldNum" sz="quarter" idx="12"/>
          </p:nvPr>
        </p:nvSpPr>
        <p:spPr/>
        <p:txBody>
          <a:bodyPr/>
          <a:lstStyle/>
          <a:p>
            <a:fld id="{5383F9E9-E9A3-4B23-92B2-84A378F5FBF1}" type="slidenum">
              <a:rPr lang="en-GB" smtClean="0"/>
              <a:t>3</a:t>
            </a:fld>
            <a:endParaRPr lang="en-GB"/>
          </a:p>
        </p:txBody>
      </p:sp>
    </p:spTree>
    <p:extLst>
      <p:ext uri="{BB962C8B-B14F-4D97-AF65-F5344CB8AC3E}">
        <p14:creationId xmlns:p14="http://schemas.microsoft.com/office/powerpoint/2010/main" val="162508079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60032" y="1340768"/>
            <a:ext cx="3384376" cy="44522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44624"/>
            <a:ext cx="8229600" cy="1143000"/>
          </a:xfrm>
        </p:spPr>
        <p:txBody>
          <a:bodyPr>
            <a:noAutofit/>
          </a:bodyPr>
          <a:lstStyle/>
          <a:p>
            <a:r>
              <a:rPr lang="en-US" sz="3600" dirty="0" smtClean="0">
                <a:solidFill>
                  <a:srgbClr val="4F81BD"/>
                </a:solidFill>
              </a:rPr>
              <a:t>Source code – new one for IFS</a:t>
            </a:r>
            <a:endParaRPr lang="en-GB" sz="3600" dirty="0">
              <a:solidFill>
                <a:srgbClr val="4F81BD"/>
              </a:solidFill>
            </a:endParaRPr>
          </a:p>
        </p:txBody>
      </p:sp>
      <p:sp>
        <p:nvSpPr>
          <p:cNvPr id="3" name="Content Placeholder 2"/>
          <p:cNvSpPr>
            <a:spLocks noGrp="1"/>
          </p:cNvSpPr>
          <p:nvPr>
            <p:ph idx="1"/>
          </p:nvPr>
        </p:nvSpPr>
        <p:spPr>
          <a:xfrm>
            <a:off x="323528" y="1196752"/>
            <a:ext cx="4104456" cy="4680520"/>
          </a:xfrm>
        </p:spPr>
        <p:txBody>
          <a:bodyPr>
            <a:normAutofit/>
          </a:bodyPr>
          <a:lstStyle/>
          <a:p>
            <a:pPr marL="0" indent="0">
              <a:buNone/>
            </a:pPr>
            <a:endParaRPr lang="en-US" sz="2400" dirty="0" smtClean="0"/>
          </a:p>
          <a:p>
            <a:r>
              <a:rPr lang="en-US" sz="2400" dirty="0" smtClean="0"/>
              <a:t>Source code ‘X’ be used to indicate</a:t>
            </a:r>
            <a:r>
              <a:rPr lang="en-US" sz="2400" dirty="0"/>
              <a:t> </a:t>
            </a:r>
            <a:r>
              <a:rPr lang="en-US" sz="2400" dirty="0" smtClean="0"/>
              <a:t>specimens taken in “the marine environment not under the jurisdiction of any State” </a:t>
            </a:r>
          </a:p>
          <a:p>
            <a:pPr marL="0" indent="0">
              <a:buNone/>
            </a:pPr>
            <a:r>
              <a:rPr lang="en-US" sz="2400" i="1" dirty="0" smtClean="0"/>
              <a:t>    </a:t>
            </a:r>
            <a:endParaRPr lang="en-US" sz="2400" dirty="0" smtClean="0"/>
          </a:p>
          <a:p>
            <a:pPr marL="0" indent="0">
              <a:buNone/>
            </a:pPr>
            <a:r>
              <a:rPr lang="en-US" sz="1800" i="1" dirty="0" smtClean="0"/>
              <a:t>(from Resolution Conf. 12.3 (Rev.CoP16)</a:t>
            </a:r>
          </a:p>
        </p:txBody>
      </p:sp>
      <p:sp>
        <p:nvSpPr>
          <p:cNvPr id="4" name="Slide Number Placeholder 3"/>
          <p:cNvSpPr>
            <a:spLocks noGrp="1"/>
          </p:cNvSpPr>
          <p:nvPr>
            <p:ph type="sldNum" sz="quarter" idx="12"/>
          </p:nvPr>
        </p:nvSpPr>
        <p:spPr/>
        <p:txBody>
          <a:bodyPr/>
          <a:lstStyle/>
          <a:p>
            <a:fld id="{5383F9E9-E9A3-4B23-92B2-84A378F5FBF1}" type="slidenum">
              <a:rPr lang="en-GB" smtClean="0"/>
              <a:t>30</a:t>
            </a:fld>
            <a:endParaRPr lang="en-GB"/>
          </a:p>
        </p:txBody>
      </p:sp>
    </p:spTree>
    <p:extLst>
      <p:ext uri="{BB962C8B-B14F-4D97-AF65-F5344CB8AC3E}">
        <p14:creationId xmlns:p14="http://schemas.microsoft.com/office/powerpoint/2010/main" val="3685405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Autofit/>
          </a:bodyPr>
          <a:lstStyle/>
          <a:p>
            <a:r>
              <a:rPr lang="en-US" sz="3600" dirty="0">
                <a:solidFill>
                  <a:srgbClr val="4F81BD"/>
                </a:solidFill>
              </a:rPr>
              <a:t>CoP16 </a:t>
            </a:r>
            <a:r>
              <a:rPr lang="en-US" sz="3600" dirty="0" smtClean="0">
                <a:solidFill>
                  <a:srgbClr val="4F81BD"/>
                </a:solidFill>
              </a:rPr>
              <a:t>decisions on IFS - chartering</a:t>
            </a:r>
            <a:endParaRPr lang="en-US" sz="3600" dirty="0">
              <a:solidFill>
                <a:srgbClr val="4F81BD"/>
              </a:solidFill>
            </a:endParaRPr>
          </a:p>
        </p:txBody>
      </p:sp>
      <p:sp>
        <p:nvSpPr>
          <p:cNvPr id="220163" name="Rectangle 3"/>
          <p:cNvSpPr>
            <a:spLocks noGrp="1" noChangeArrowheads="1"/>
          </p:cNvSpPr>
          <p:nvPr>
            <p:ph type="body" idx="1"/>
          </p:nvPr>
        </p:nvSpPr>
        <p:spPr>
          <a:xfrm>
            <a:off x="251520" y="1556792"/>
            <a:ext cx="8712968" cy="4680520"/>
          </a:xfrm>
        </p:spPr>
        <p:txBody>
          <a:bodyPr>
            <a:normAutofit/>
          </a:bodyPr>
          <a:lstStyle/>
          <a:p>
            <a:r>
              <a:rPr lang="en-US" sz="2000" dirty="0" smtClean="0"/>
              <a:t>The Secretariat shall report to the CITES Standing Committee on the implementation of the Convention by Parties concerned in relation to the provision on chartering arrangements provided for in Resolution Conf. 14.6 (Rev. CoP16)</a:t>
            </a:r>
          </a:p>
          <a:p>
            <a:r>
              <a:rPr lang="en-US" sz="2000" dirty="0" smtClean="0"/>
              <a:t>The report should focus on the conditions under which non-detriment findings are made and permits and certificates are issued and assess the capacity of chartering States and States in which the vessels are registered to control compliance with the provisions of the CITES Convention.</a:t>
            </a:r>
          </a:p>
          <a:p>
            <a:r>
              <a:rPr lang="en-US" sz="2000" dirty="0" smtClean="0"/>
              <a:t>On the basis of the assessment of the Standing Committee and any other relevant information, the Parties should review at CoP17 (2016) the provisions on chartering provided for in Resolution Conf. 14.6 (Rev. CoP16). </a:t>
            </a:r>
          </a:p>
        </p:txBody>
      </p:sp>
      <p:sp>
        <p:nvSpPr>
          <p:cNvPr id="2" name="Slide Number Placeholder 1"/>
          <p:cNvSpPr>
            <a:spLocks noGrp="1"/>
          </p:cNvSpPr>
          <p:nvPr>
            <p:ph type="sldNum" sz="quarter" idx="12"/>
          </p:nvPr>
        </p:nvSpPr>
        <p:spPr/>
        <p:txBody>
          <a:bodyPr/>
          <a:lstStyle/>
          <a:p>
            <a:fld id="{5383F9E9-E9A3-4B23-92B2-84A378F5FBF1}" type="slidenum">
              <a:rPr lang="en-GB" smtClean="0"/>
              <a:t>31</a:t>
            </a:fld>
            <a:endParaRPr lang="en-GB"/>
          </a:p>
        </p:txBody>
      </p:sp>
    </p:spTree>
    <p:extLst>
      <p:ext uri="{BB962C8B-B14F-4D97-AF65-F5344CB8AC3E}">
        <p14:creationId xmlns:p14="http://schemas.microsoft.com/office/powerpoint/2010/main" val="422031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539552" y="188640"/>
            <a:ext cx="8229600" cy="1143000"/>
          </a:xfrm>
        </p:spPr>
        <p:txBody>
          <a:bodyPr>
            <a:noAutofit/>
          </a:bodyPr>
          <a:lstStyle/>
          <a:p>
            <a:r>
              <a:rPr lang="en-US" sz="3600" dirty="0">
                <a:solidFill>
                  <a:srgbClr val="4F81BD"/>
                </a:solidFill>
              </a:rPr>
              <a:t>CoP16 </a:t>
            </a:r>
            <a:r>
              <a:rPr lang="en-US" sz="3600" dirty="0" smtClean="0">
                <a:solidFill>
                  <a:srgbClr val="4F81BD"/>
                </a:solidFill>
              </a:rPr>
              <a:t>decision on IFS </a:t>
            </a:r>
            <a:r>
              <a:rPr lang="en-US" sz="3600" dirty="0">
                <a:solidFill>
                  <a:srgbClr val="4F81BD"/>
                </a:solidFill>
              </a:rPr>
              <a:t>- Capacity </a:t>
            </a:r>
            <a:r>
              <a:rPr lang="en-US" sz="3600" dirty="0" smtClean="0">
                <a:solidFill>
                  <a:srgbClr val="4F81BD"/>
                </a:solidFill>
              </a:rPr>
              <a:t>building</a:t>
            </a:r>
            <a:endParaRPr lang="en-US" sz="3600" dirty="0">
              <a:solidFill>
                <a:srgbClr val="4F81BD"/>
              </a:solidFill>
            </a:endParaRPr>
          </a:p>
        </p:txBody>
      </p:sp>
      <p:sp>
        <p:nvSpPr>
          <p:cNvPr id="220163" name="Rectangle 3"/>
          <p:cNvSpPr>
            <a:spLocks noGrp="1" noChangeArrowheads="1"/>
          </p:cNvSpPr>
          <p:nvPr>
            <p:ph type="body" idx="1"/>
          </p:nvPr>
        </p:nvSpPr>
        <p:spPr>
          <a:xfrm>
            <a:off x="395536" y="1196752"/>
            <a:ext cx="8229600" cy="4525963"/>
          </a:xfrm>
        </p:spPr>
        <p:txBody>
          <a:bodyPr>
            <a:normAutofit/>
          </a:bodyPr>
          <a:lstStyle/>
          <a:p>
            <a:pPr marL="0" indent="0">
              <a:buNone/>
            </a:pPr>
            <a:r>
              <a:rPr lang="en-US" sz="2000" dirty="0" smtClean="0"/>
              <a:t>The Secretariat shall:</a:t>
            </a:r>
          </a:p>
          <a:p>
            <a:pPr marL="0" indent="0">
              <a:buNone/>
            </a:pPr>
            <a:endParaRPr lang="en-US" sz="2000" dirty="0" smtClean="0"/>
          </a:p>
          <a:p>
            <a:r>
              <a:rPr lang="en-US" sz="2000" dirty="0" smtClean="0"/>
              <a:t>Develop capacity-building tools and materials for use by Parties (e.g., a module in the CITES Virtual College) related to the implementation of the Convention for specimens taken from the marine environment not under the jurisdiction of any State.</a:t>
            </a:r>
          </a:p>
          <a:p>
            <a:pPr marL="0" indent="0">
              <a:buNone/>
            </a:pPr>
            <a:endParaRPr lang="en-US" sz="2000" dirty="0" smtClean="0"/>
          </a:p>
        </p:txBody>
      </p:sp>
      <p:pic>
        <p:nvPicPr>
          <p:cNvPr id="5123" name="Picture 3" descr="C:\Users\picourt\Sharks\shot virtual colleg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91680" y="3501008"/>
            <a:ext cx="5688632" cy="28272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383F9E9-E9A3-4B23-92B2-84A378F5FBF1}" type="slidenum">
              <a:rPr lang="en-GB" smtClean="0"/>
              <a:t>32</a:t>
            </a:fld>
            <a:endParaRPr lang="en-GB"/>
          </a:p>
        </p:txBody>
      </p:sp>
    </p:spTree>
    <p:extLst>
      <p:ext uri="{BB962C8B-B14F-4D97-AF65-F5344CB8AC3E}">
        <p14:creationId xmlns:p14="http://schemas.microsoft.com/office/powerpoint/2010/main" val="383833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accent1"/>
                </a:solidFill>
              </a:rPr>
              <a:t>So what does it all mean?</a:t>
            </a:r>
            <a:endParaRPr lang="en-NZ" dirty="0">
              <a:solidFill>
                <a:schemeClr val="accent1"/>
              </a:solidFill>
            </a:endParaRPr>
          </a:p>
        </p:txBody>
      </p:sp>
      <p:sp>
        <p:nvSpPr>
          <p:cNvPr id="4" name="Slide Number Placeholder 3"/>
          <p:cNvSpPr>
            <a:spLocks noGrp="1"/>
          </p:cNvSpPr>
          <p:nvPr>
            <p:ph type="sldNum" sz="quarter" idx="12"/>
          </p:nvPr>
        </p:nvSpPr>
        <p:spPr/>
        <p:txBody>
          <a:bodyPr/>
          <a:lstStyle/>
          <a:p>
            <a:fld id="{5383F9E9-E9A3-4B23-92B2-84A378F5FBF1}" type="slidenum">
              <a:rPr lang="en-GB" smtClean="0"/>
              <a:t>33</a:t>
            </a:fld>
            <a:endParaRPr lang="en-GB"/>
          </a:p>
        </p:txBody>
      </p:sp>
      <p:pic>
        <p:nvPicPr>
          <p:cNvPr id="5" name="Picture 2" descr="http://www.pewenvironment.org/uploadedImages/PEG/Publications/Fact_Sheet/ip-cites-logo-RC.jpg"/>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259632" y="1844824"/>
            <a:ext cx="6378396" cy="3505773"/>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What to consider…</a:t>
            </a:r>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5383F9E9-E9A3-4B23-92B2-84A378F5FBF1}" type="slidenum">
              <a:rPr lang="en-GB" smtClean="0"/>
              <a:t>34</a:t>
            </a:fld>
            <a:endParaRPr lang="en-GB"/>
          </a:p>
        </p:txBody>
      </p:sp>
      <p:sp>
        <p:nvSpPr>
          <p:cNvPr id="3" name="Content Placeholder 2"/>
          <p:cNvSpPr>
            <a:spLocks noGrp="1"/>
          </p:cNvSpPr>
          <p:nvPr>
            <p:ph idx="1"/>
          </p:nvPr>
        </p:nvSpPr>
        <p:spPr/>
        <p:txBody>
          <a:bodyPr/>
          <a:lstStyle/>
          <a:p>
            <a:r>
              <a:rPr lang="en-NZ" dirty="0" smtClean="0"/>
              <a:t>Does your country fish for CITES shark species?</a:t>
            </a:r>
          </a:p>
          <a:p>
            <a:r>
              <a:rPr lang="en-NZ" dirty="0" smtClean="0"/>
              <a:t>Are they fished in the EEZ or on the high seas?</a:t>
            </a:r>
          </a:p>
          <a:p>
            <a:r>
              <a:rPr lang="en-NZ" dirty="0" smtClean="0"/>
              <a:t>Are specimens </a:t>
            </a:r>
            <a:r>
              <a:rPr lang="en-NZ" dirty="0" smtClean="0"/>
              <a:t>that come off the high seas exported</a:t>
            </a:r>
            <a:r>
              <a:rPr lang="en-NZ" dirty="0" smtClean="0"/>
              <a:t>? </a:t>
            </a:r>
          </a:p>
          <a:p>
            <a:r>
              <a:rPr lang="en-NZ" dirty="0" smtClean="0"/>
              <a:t>Are charter vessels active in shark fisheries? </a:t>
            </a:r>
            <a:endParaRPr lang="en-NZ" dirty="0"/>
          </a:p>
        </p:txBody>
      </p:sp>
    </p:spTree>
    <p:extLst>
      <p:ext uri="{BB962C8B-B14F-4D97-AF65-F5344CB8AC3E}">
        <p14:creationId xmlns:p14="http://schemas.microsoft.com/office/powerpoint/2010/main" val="3242689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Definition – Article I</a:t>
            </a:r>
            <a:endParaRPr lang="en-US" dirty="0"/>
          </a:p>
        </p:txBody>
      </p:sp>
      <p:sp>
        <p:nvSpPr>
          <p:cNvPr id="3" name="Content Placeholder 2"/>
          <p:cNvSpPr>
            <a:spLocks noGrp="1"/>
          </p:cNvSpPr>
          <p:nvPr>
            <p:ph idx="1"/>
          </p:nvPr>
        </p:nvSpPr>
        <p:spPr/>
        <p:txBody>
          <a:bodyPr/>
          <a:lstStyle/>
          <a:p>
            <a:pPr marL="0" indent="0" algn="ctr">
              <a:buNone/>
            </a:pPr>
            <a:r>
              <a:rPr lang="en-US" sz="3600" dirty="0" smtClean="0"/>
              <a:t>Introduction from the sea: </a:t>
            </a:r>
          </a:p>
          <a:p>
            <a:pPr marL="0" indent="0" algn="ctr">
              <a:buNone/>
            </a:pPr>
            <a:r>
              <a:rPr lang="en-US" sz="3600" dirty="0" smtClean="0"/>
              <a:t>“Transportation </a:t>
            </a:r>
            <a:r>
              <a:rPr lang="en-US" sz="3600" dirty="0"/>
              <a:t>into a State of specimens of any species which were taken in the marine environment not under the jurisdiction of any </a:t>
            </a:r>
            <a:r>
              <a:rPr lang="en-US" sz="3600" dirty="0" smtClean="0"/>
              <a:t>State”</a:t>
            </a:r>
            <a:endParaRPr lang="en-US" sz="3600" dirty="0"/>
          </a:p>
          <a:p>
            <a:pPr marL="0" indent="0">
              <a:buNone/>
            </a:pPr>
            <a:endParaRPr lang="en-US" dirty="0"/>
          </a:p>
        </p:txBody>
      </p:sp>
      <p:sp>
        <p:nvSpPr>
          <p:cNvPr id="4" name="Slide Number Placeholder 3"/>
          <p:cNvSpPr>
            <a:spLocks noGrp="1"/>
          </p:cNvSpPr>
          <p:nvPr>
            <p:ph type="sldNum" sz="quarter" idx="12"/>
          </p:nvPr>
        </p:nvSpPr>
        <p:spPr/>
        <p:txBody>
          <a:bodyPr/>
          <a:lstStyle/>
          <a:p>
            <a:fld id="{5383F9E9-E9A3-4B23-92B2-84A378F5FBF1}" type="slidenum">
              <a:rPr lang="en-GB" smtClean="0"/>
              <a:t>4</a:t>
            </a:fld>
            <a:endParaRPr lang="en-GB"/>
          </a:p>
        </p:txBody>
      </p:sp>
    </p:spTree>
    <p:extLst>
      <p:ext uri="{BB962C8B-B14F-4D97-AF65-F5344CB8AC3E}">
        <p14:creationId xmlns:p14="http://schemas.microsoft.com/office/powerpoint/2010/main" val="292456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25506" y="1196752"/>
            <a:ext cx="8910990" cy="4752528"/>
          </a:xfrm>
        </p:spPr>
      </p:pic>
      <p:sp>
        <p:nvSpPr>
          <p:cNvPr id="2" name="Slide Number Placeholder 1"/>
          <p:cNvSpPr>
            <a:spLocks noGrp="1"/>
          </p:cNvSpPr>
          <p:nvPr>
            <p:ph type="sldNum" sz="quarter" idx="12"/>
          </p:nvPr>
        </p:nvSpPr>
        <p:spPr/>
        <p:txBody>
          <a:bodyPr/>
          <a:lstStyle/>
          <a:p>
            <a:fld id="{5383F9E9-E9A3-4B23-92B2-84A378F5FBF1}" type="slidenum">
              <a:rPr lang="en-GB" smtClean="0"/>
              <a:t>5</a:t>
            </a:fld>
            <a:endParaRPr lang="en-GB"/>
          </a:p>
        </p:txBody>
      </p:sp>
    </p:spTree>
    <p:extLst>
      <p:ext uri="{BB962C8B-B14F-4D97-AF65-F5344CB8AC3E}">
        <p14:creationId xmlns:p14="http://schemas.microsoft.com/office/powerpoint/2010/main" val="55335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F81BD"/>
                </a:solidFill>
              </a:rPr>
              <a:t>Article III – trade in Appendix-I species</a:t>
            </a:r>
            <a:endParaRPr lang="en-US" dirty="0">
              <a:solidFill>
                <a:srgbClr val="4F81BD"/>
              </a:solidFill>
            </a:endParaRPr>
          </a:p>
        </p:txBody>
      </p:sp>
      <p:sp>
        <p:nvSpPr>
          <p:cNvPr id="3" name="Content Placeholder 2"/>
          <p:cNvSpPr>
            <a:spLocks noGrp="1"/>
          </p:cNvSpPr>
          <p:nvPr>
            <p:ph idx="1"/>
          </p:nvPr>
        </p:nvSpPr>
        <p:spPr>
          <a:xfrm>
            <a:off x="457200" y="1240160"/>
            <a:ext cx="8229600" cy="3412976"/>
          </a:xfrm>
        </p:spPr>
        <p:txBody>
          <a:bodyPr/>
          <a:lstStyle/>
          <a:p>
            <a:r>
              <a:rPr lang="en-US" dirty="0" smtClean="0"/>
              <a:t>Conditions before an IFS certificate is granted</a:t>
            </a:r>
          </a:p>
          <a:p>
            <a:pPr lvl="1"/>
            <a:r>
              <a:rPr lang="en-US" dirty="0" smtClean="0"/>
              <a:t>Non-detriment finding</a:t>
            </a:r>
          </a:p>
          <a:p>
            <a:pPr lvl="1"/>
            <a:r>
              <a:rPr lang="en-US" dirty="0" smtClean="0"/>
              <a:t>Suitably equipped to house and care (living specimens)</a:t>
            </a:r>
          </a:p>
          <a:p>
            <a:pPr lvl="1"/>
            <a:r>
              <a:rPr lang="en-US" dirty="0" smtClean="0"/>
              <a:t>Not for primary commercial purposes</a:t>
            </a:r>
          </a:p>
          <a:p>
            <a:r>
              <a:rPr lang="en-US" dirty="0" smtClean="0"/>
              <a:t>All done by the State of Introduction</a:t>
            </a:r>
            <a:endParaRPr lang="en-US" dirty="0"/>
          </a:p>
        </p:txBody>
      </p:sp>
      <p:sp>
        <p:nvSpPr>
          <p:cNvPr id="4" name="Slide Number Placeholder 3"/>
          <p:cNvSpPr>
            <a:spLocks noGrp="1"/>
          </p:cNvSpPr>
          <p:nvPr>
            <p:ph type="sldNum" sz="quarter" idx="12"/>
          </p:nvPr>
        </p:nvSpPr>
        <p:spPr/>
        <p:txBody>
          <a:bodyPr/>
          <a:lstStyle/>
          <a:p>
            <a:fld id="{5383F9E9-E9A3-4B23-92B2-84A378F5FBF1}" type="slidenum">
              <a:rPr lang="en-GB" smtClean="0"/>
              <a:t>6</a:t>
            </a:fld>
            <a:endParaRPr lang="en-GB"/>
          </a:p>
        </p:txBody>
      </p:sp>
      <p:pic>
        <p:nvPicPr>
          <p:cNvPr id="5" name="Picture 4" descr="Whale-Sci-Sampl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03648" y="4675597"/>
            <a:ext cx="2691816" cy="1791281"/>
          </a:xfrm>
          <a:prstGeom prst="rect">
            <a:avLst/>
          </a:prstGeom>
        </p:spPr>
      </p:pic>
      <p:pic>
        <p:nvPicPr>
          <p:cNvPr id="6" name="Picture 5" descr="Loggerhead_ted-noa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7984" y="4437112"/>
            <a:ext cx="3024336" cy="2268252"/>
          </a:xfrm>
          <a:prstGeom prst="rect">
            <a:avLst/>
          </a:prstGeom>
        </p:spPr>
      </p:pic>
    </p:spTree>
    <p:extLst>
      <p:ext uri="{BB962C8B-B14F-4D97-AF65-F5344CB8AC3E}">
        <p14:creationId xmlns:p14="http://schemas.microsoft.com/office/powerpoint/2010/main" val="3006406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 y="980728"/>
            <a:ext cx="8903431" cy="4896544"/>
          </a:xfrm>
        </p:spPr>
      </p:pic>
      <p:sp>
        <p:nvSpPr>
          <p:cNvPr id="7" name="Slide Number Placeholder 6"/>
          <p:cNvSpPr>
            <a:spLocks noGrp="1"/>
          </p:cNvSpPr>
          <p:nvPr>
            <p:ph type="sldNum" sz="quarter" idx="12"/>
          </p:nvPr>
        </p:nvSpPr>
        <p:spPr/>
        <p:txBody>
          <a:bodyPr/>
          <a:lstStyle/>
          <a:p>
            <a:fld id="{5383F9E9-E9A3-4B23-92B2-84A378F5FBF1}" type="slidenum">
              <a:rPr lang="en-GB" smtClean="0"/>
              <a:t>7</a:t>
            </a:fld>
            <a:endParaRPr lang="en-GB"/>
          </a:p>
        </p:txBody>
      </p:sp>
    </p:spTree>
    <p:extLst>
      <p:ext uri="{BB962C8B-B14F-4D97-AF65-F5344CB8AC3E}">
        <p14:creationId xmlns:p14="http://schemas.microsoft.com/office/powerpoint/2010/main" val="417679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40960" cy="1143000"/>
          </a:xfrm>
        </p:spPr>
        <p:txBody>
          <a:bodyPr>
            <a:normAutofit fontScale="90000"/>
          </a:bodyPr>
          <a:lstStyle/>
          <a:p>
            <a:r>
              <a:rPr lang="en-US" dirty="0" smtClean="0">
                <a:solidFill>
                  <a:srgbClr val="4F81BD"/>
                </a:solidFill>
              </a:rPr>
              <a:t>Article IV – trade in Appendix-II species</a:t>
            </a:r>
            <a:endParaRPr lang="en-US" dirty="0">
              <a:solidFill>
                <a:srgbClr val="4F81BD"/>
              </a:solidFill>
            </a:endParaRPr>
          </a:p>
        </p:txBody>
      </p:sp>
      <p:sp>
        <p:nvSpPr>
          <p:cNvPr id="3" name="Content Placeholder 2"/>
          <p:cNvSpPr>
            <a:spLocks noGrp="1"/>
          </p:cNvSpPr>
          <p:nvPr>
            <p:ph idx="1"/>
          </p:nvPr>
        </p:nvSpPr>
        <p:spPr>
          <a:xfrm>
            <a:off x="457200" y="1240160"/>
            <a:ext cx="8229600" cy="2404864"/>
          </a:xfrm>
        </p:spPr>
        <p:txBody>
          <a:bodyPr>
            <a:normAutofit lnSpcReduction="10000"/>
          </a:bodyPr>
          <a:lstStyle/>
          <a:p>
            <a:r>
              <a:rPr lang="en-US" dirty="0" smtClean="0"/>
              <a:t>Conditions before an IFS certificate is granted</a:t>
            </a:r>
          </a:p>
          <a:p>
            <a:pPr lvl="1"/>
            <a:r>
              <a:rPr lang="en-US" dirty="0" smtClean="0"/>
              <a:t>Non-detriment finding</a:t>
            </a:r>
          </a:p>
          <a:p>
            <a:pPr lvl="1"/>
            <a:r>
              <a:rPr lang="en-US" dirty="0" smtClean="0"/>
              <a:t>Suitably equipped to house and care (living specimens)</a:t>
            </a:r>
          </a:p>
          <a:p>
            <a:r>
              <a:rPr lang="en-US" dirty="0"/>
              <a:t>All done by the State of Introduction</a:t>
            </a:r>
          </a:p>
          <a:p>
            <a:pPr lvl="1"/>
            <a:endParaRPr lang="en-US" dirty="0" smtClean="0"/>
          </a:p>
        </p:txBody>
      </p:sp>
      <p:sp>
        <p:nvSpPr>
          <p:cNvPr id="4" name="Slide Number Placeholder 3"/>
          <p:cNvSpPr>
            <a:spLocks noGrp="1"/>
          </p:cNvSpPr>
          <p:nvPr>
            <p:ph type="sldNum" sz="quarter" idx="12"/>
          </p:nvPr>
        </p:nvSpPr>
        <p:spPr/>
        <p:txBody>
          <a:bodyPr/>
          <a:lstStyle/>
          <a:p>
            <a:fld id="{5383F9E9-E9A3-4B23-92B2-84A378F5FBF1}" type="slidenum">
              <a:rPr lang="en-GB" smtClean="0"/>
              <a:t>8</a:t>
            </a:fld>
            <a:endParaRPr lang="en-GB"/>
          </a:p>
        </p:txBody>
      </p:sp>
      <p:pic>
        <p:nvPicPr>
          <p:cNvPr id="5" name="Picture 4" descr="Black-coral.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7584" y="3773997"/>
            <a:ext cx="2448272" cy="2515599"/>
          </a:xfrm>
          <a:prstGeom prst="rect">
            <a:avLst/>
          </a:prstGeom>
        </p:spPr>
      </p:pic>
      <p:pic>
        <p:nvPicPr>
          <p:cNvPr id="6" name="Picture 5" descr="Lamna_nasus_noa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7904" y="3861048"/>
            <a:ext cx="4678536" cy="2360985"/>
          </a:xfrm>
          <a:prstGeom prst="rect">
            <a:avLst/>
          </a:prstGeom>
        </p:spPr>
      </p:pic>
    </p:spTree>
    <p:extLst>
      <p:ext uri="{BB962C8B-B14F-4D97-AF65-F5344CB8AC3E}">
        <p14:creationId xmlns:p14="http://schemas.microsoft.com/office/powerpoint/2010/main" val="2898894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496" y="836712"/>
            <a:ext cx="9144000" cy="462844"/>
          </a:xfrm>
          <a:prstGeom prst="rect">
            <a:avLst/>
          </a:prstGeom>
        </p:spPr>
      </p:pic>
      <p:pic>
        <p:nvPicPr>
          <p:cNvPr id="5" name="Picture 4"/>
          <p:cNvPicPr>
            <a:picLocks noChangeAspect="1"/>
          </p:cNvPicPr>
          <p:nvPr/>
        </p:nvPicPr>
        <p:blipFill>
          <a:blip r:embed="rId4"/>
          <a:stretch>
            <a:fillRect/>
          </a:stretch>
        </p:blipFill>
        <p:spPr>
          <a:xfrm>
            <a:off x="36512" y="1268760"/>
            <a:ext cx="9144000" cy="5072502"/>
          </a:xfrm>
          <a:prstGeom prst="rect">
            <a:avLst/>
          </a:prstGeom>
        </p:spPr>
      </p:pic>
      <p:sp>
        <p:nvSpPr>
          <p:cNvPr id="6" name="Slide Number Placeholder 5"/>
          <p:cNvSpPr>
            <a:spLocks noGrp="1"/>
          </p:cNvSpPr>
          <p:nvPr>
            <p:ph type="sldNum" sz="quarter" idx="12"/>
          </p:nvPr>
        </p:nvSpPr>
        <p:spPr/>
        <p:txBody>
          <a:bodyPr/>
          <a:lstStyle/>
          <a:p>
            <a:fld id="{5383F9E9-E9A3-4B23-92B2-84A378F5FBF1}" type="slidenum">
              <a:rPr lang="en-GB" smtClean="0"/>
              <a:t>9</a:t>
            </a:fld>
            <a:endParaRPr lang="en-GB"/>
          </a:p>
        </p:txBody>
      </p:sp>
    </p:spTree>
    <p:extLst>
      <p:ext uri="{BB962C8B-B14F-4D97-AF65-F5344CB8AC3E}">
        <p14:creationId xmlns:p14="http://schemas.microsoft.com/office/powerpoint/2010/main" val="1469593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1597</TotalTime>
  <Words>1656</Words>
  <Application>Microsoft Office PowerPoint</Application>
  <PresentationFormat>On-screen Show (4:3)</PresentationFormat>
  <Paragraphs>184</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Four types of CITES trade</vt:lpstr>
      <vt:lpstr>CITES provisions relating to IFS</vt:lpstr>
      <vt:lpstr>Definition – Article I</vt:lpstr>
      <vt:lpstr>PowerPoint Presentation</vt:lpstr>
      <vt:lpstr>Article III – trade in Appendix-I species</vt:lpstr>
      <vt:lpstr>PowerPoint Presentation</vt:lpstr>
      <vt:lpstr>Article IV – trade in Appendix-II species</vt:lpstr>
      <vt:lpstr>PowerPoint Presentation</vt:lpstr>
      <vt:lpstr>PowerPoint Presentation</vt:lpstr>
      <vt:lpstr>PowerPoint Presentation</vt:lpstr>
      <vt:lpstr>Resolution Conf. 14.6 (Rev.CoP16)</vt:lpstr>
      <vt:lpstr>IFS: Definitions</vt:lpstr>
      <vt:lpstr>Transaction – Scenario 1 </vt:lpstr>
      <vt:lpstr>One-state transaction (IFS) </vt:lpstr>
      <vt:lpstr>One-state transaction</vt:lpstr>
      <vt:lpstr>Transaction – Scenario 2</vt:lpstr>
      <vt:lpstr>Two-state transaction (export/import) </vt:lpstr>
      <vt:lpstr>Two-state transaction</vt:lpstr>
      <vt:lpstr>Two-state transaction</vt:lpstr>
      <vt:lpstr>Chartering scenarios</vt:lpstr>
      <vt:lpstr>Chartering provisions</vt:lpstr>
      <vt:lpstr>PowerPoint Presentation</vt:lpstr>
      <vt:lpstr>Chartering - documentation</vt:lpstr>
      <vt:lpstr>Chartering – scenario 3a</vt:lpstr>
      <vt:lpstr>PowerPoint Presentation</vt:lpstr>
      <vt:lpstr>Chartering – Scenario 3b</vt:lpstr>
      <vt:lpstr>Vessel/charter/port states differ</vt:lpstr>
      <vt:lpstr>Other considerations</vt:lpstr>
      <vt:lpstr>Source code – new one for IFS</vt:lpstr>
      <vt:lpstr>CoP16 decisions on IFS - chartering</vt:lpstr>
      <vt:lpstr>CoP16 decision on IFS - Capacity building</vt:lpstr>
      <vt:lpstr>So what does it all mean?</vt:lpstr>
      <vt:lpstr>What to consider…</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SCHLINGEMANN</dc:creator>
  <cp:lastModifiedBy>JACKSON, Wendy (ENV)</cp:lastModifiedBy>
  <cp:revision>142</cp:revision>
  <dcterms:created xsi:type="dcterms:W3CDTF">2013-09-26T12:45:58Z</dcterms:created>
  <dcterms:modified xsi:type="dcterms:W3CDTF">2013-12-11T00:06:04Z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