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98" r:id="rId3"/>
    <p:sldId id="257" r:id="rId4"/>
    <p:sldId id="282" r:id="rId5"/>
    <p:sldId id="328" r:id="rId6"/>
    <p:sldId id="299" r:id="rId7"/>
    <p:sldId id="305" r:id="rId8"/>
    <p:sldId id="316" r:id="rId9"/>
    <p:sldId id="304" r:id="rId10"/>
    <p:sldId id="306" r:id="rId11"/>
    <p:sldId id="307" r:id="rId12"/>
    <p:sldId id="303" r:id="rId13"/>
    <p:sldId id="319" r:id="rId14"/>
    <p:sldId id="311" r:id="rId15"/>
    <p:sldId id="312" r:id="rId16"/>
    <p:sldId id="264" r:id="rId17"/>
    <p:sldId id="314" r:id="rId18"/>
    <p:sldId id="313" r:id="rId19"/>
    <p:sldId id="326" r:id="rId20"/>
    <p:sldId id="278" r:id="rId21"/>
    <p:sldId id="265" r:id="rId22"/>
    <p:sldId id="258" r:id="rId23"/>
    <p:sldId id="327" r:id="rId24"/>
    <p:sldId id="317" r:id="rId25"/>
    <p:sldId id="318" r:id="rId26"/>
    <p:sldId id="325" r:id="rId27"/>
    <p:sldId id="322" r:id="rId28"/>
    <p:sldId id="323" r:id="rId29"/>
    <p:sldId id="324" r:id="rId30"/>
    <p:sldId id="291" r:id="rId31"/>
    <p:sldId id="320" r:id="rId32"/>
    <p:sldId id="279"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KUSU" initials="" lastIdx="0" clrIdx="0"/>
  <p:cmAuthor id="1" name="Daniel Kachelriess" initials="DK" lastIdx="13" clrIdx="1"/>
  <p:cmAuthor id="2" name="SVDP" initials="" lastIdx="3" clrIdx="2"/>
  <p:cmAuthor id="3" name="Daniel Kachelriess" initials="D.K." lastIdx="13" clrIdx="3"/>
  <p:cmAuthor id="4" name="SVDP" initials="SVDP" lastIdx="5"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996633"/>
    <a:srgbClr val="006600"/>
    <a:srgbClr val="A7C4FF"/>
    <a:srgbClr val="9BFF9B"/>
    <a:srgbClr val="99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5" autoAdjust="0"/>
    <p:restoredTop sz="62142" autoAdjust="0"/>
  </p:normalViewPr>
  <p:slideViewPr>
    <p:cSldViewPr>
      <p:cViewPr>
        <p:scale>
          <a:sx n="80" d="100"/>
          <a:sy n="80" d="100"/>
        </p:scale>
        <p:origin x="-1326" y="-840"/>
      </p:cViewPr>
      <p:guideLst>
        <p:guide orient="horz" pos="2160"/>
        <p:guide pos="2880"/>
      </p:guideLst>
    </p:cSldViewPr>
  </p:slideViewPr>
  <p:outlineViewPr>
    <p:cViewPr>
      <p:scale>
        <a:sx n="33" d="100"/>
        <a:sy n="33" d="100"/>
      </p:scale>
      <p:origin x="258" y="140856"/>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6" d="100"/>
          <a:sy n="76" d="100"/>
        </p:scale>
        <p:origin x="-22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4FD193E-57BB-4B84-8423-E4388BC0A6CA}" type="datetimeFigureOut">
              <a:rPr lang="en-GB"/>
              <a:pPr>
                <a:defRPr/>
              </a:pPr>
              <a:t>02/11/2015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1E5786E-7010-453F-8070-D70FFDA00E71}" type="slidenum">
              <a:rPr lang="en-GB"/>
              <a:pPr>
                <a:defRPr/>
              </a:pPr>
              <a:t>‹#›</a:t>
            </a:fld>
            <a:endParaRPr lang="en-GB"/>
          </a:p>
        </p:txBody>
      </p:sp>
    </p:spTree>
    <p:extLst>
      <p:ext uri="{BB962C8B-B14F-4D97-AF65-F5344CB8AC3E}">
        <p14:creationId xmlns:p14="http://schemas.microsoft.com/office/powerpoint/2010/main" val="728917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BAF9BA0-7DED-40C6-8301-8A9E399DC053}" type="datetimeFigureOut">
              <a:rPr lang="en-US"/>
              <a:pPr>
                <a:defRPr/>
              </a:pPr>
              <a:t>02/11/2015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647306-0169-41B6-A31B-0E53A9169AC0}" type="slidenum">
              <a:rPr lang="en-US"/>
              <a:pPr>
                <a:defRPr/>
              </a:pPr>
              <a:t>‹#›</a:t>
            </a:fld>
            <a:endParaRPr lang="en-US"/>
          </a:p>
        </p:txBody>
      </p:sp>
    </p:spTree>
    <p:extLst>
      <p:ext uri="{BB962C8B-B14F-4D97-AF65-F5344CB8AC3E}">
        <p14:creationId xmlns:p14="http://schemas.microsoft.com/office/powerpoint/2010/main" val="9861668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F80B79-A11F-406E-B0EF-72D2B6D5F7BF}"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0F69D9-7FE7-44C2-8BE2-60C5754C0435}"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b="1"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128AF-82F3-414B-8777-A0503055E2FD}"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baseline="0" noProof="0" dirty="0" smtClean="0">
                <a:solidFill>
                  <a:schemeClr val="tx1"/>
                </a:solidFill>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noProof="0" dirty="0" smtClean="0">
                <a:solidFill>
                  <a:schemeClr val="tx1"/>
                </a:solidFill>
                <a:latin typeface="+mn-lt"/>
                <a:ea typeface="+mn-ea"/>
                <a:cs typeface="+mn-cs"/>
              </a:rPr>
              <a:t>Pour de plus amples informations générales sur la CNUDM, consulter le site web de la Division des affaires maritimes et du droit de la mer à l’adresse : http://www.un.org/depts/los/convention_agreements/texts/unclos/unclos_f.pdf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sz="1200" b="0" i="0" u="none" strike="noStrike" kern="1200" baseline="0" noProof="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noProof="0" dirty="0" smtClean="0">
                <a:solidFill>
                  <a:schemeClr val="tx1"/>
                </a:solidFill>
                <a:latin typeface="+mn-lt"/>
                <a:ea typeface="+mn-ea"/>
                <a:cs typeface="+mn-cs"/>
              </a:rPr>
              <a:t>Le texte intégral de la CNUDM </a:t>
            </a:r>
            <a:r>
              <a:rPr lang="fr-FR" sz="1200" b="0" i="0" u="none" strike="noStrike" kern="1200" baseline="0" dirty="0" smtClean="0">
                <a:solidFill>
                  <a:schemeClr val="tx1"/>
                </a:solidFill>
                <a:latin typeface="+mn-lt"/>
                <a:ea typeface="+mn-ea"/>
                <a:cs typeface="+mn-cs"/>
              </a:rPr>
              <a:t>peut être consulté à l’adresse : http://www.un.org/depts/los/convention_agreements/texts/unclos/unclos_f.pdf</a:t>
            </a:r>
            <a:endParaRPr lang="fr-FR" sz="1200" b="0" i="0" u="none" strike="noStrike" kern="1200" baseline="0" noProof="0" dirty="0" smtClean="0">
              <a:solidFill>
                <a:schemeClr val="tx1"/>
              </a:solidFill>
              <a:latin typeface="+mn-lt"/>
              <a:ea typeface="+mn-ea"/>
              <a:cs typeface="+mn-cs"/>
            </a:endParaRPr>
          </a:p>
          <a:p>
            <a:pPr rtl="0"/>
            <a:r>
              <a:rPr lang="fr-FR" sz="1200" b="0" i="0" u="none" strike="noStrike" kern="1200" baseline="0" noProof="0" dirty="0" smtClean="0">
                <a:solidFill>
                  <a:schemeClr val="tx1"/>
                </a:solidFill>
                <a:latin typeface="+mn-lt"/>
                <a:ea typeface="+mn-ea"/>
                <a:cs typeface="+mn-cs"/>
              </a:rPr>
              <a:t> </a:t>
            </a:r>
          </a:p>
          <a:p>
            <a:pPr rtl="0"/>
            <a:r>
              <a:rPr lang="fr-FR" sz="1200" b="0" i="0" u="none" strike="noStrike" kern="1200" baseline="0" noProof="0" dirty="0" smtClean="0">
                <a:solidFill>
                  <a:schemeClr val="tx1"/>
                </a:solidFill>
                <a:latin typeface="+mn-lt"/>
                <a:ea typeface="+mn-ea"/>
                <a:cs typeface="+mn-cs"/>
              </a:rPr>
              <a:t>Quelques définitions en lien avec la discussion relative aux ZADJN :</a:t>
            </a:r>
          </a:p>
          <a:p>
            <a:pPr rtl="0"/>
            <a:r>
              <a:rPr lang="fr-FR" sz="1200" b="0" i="0" u="none" strike="noStrike" kern="1200" baseline="0" noProof="0" dirty="0" smtClean="0">
                <a:solidFill>
                  <a:schemeClr val="tx1"/>
                </a:solidFill>
                <a:latin typeface="+mn-lt"/>
                <a:ea typeface="+mn-ea"/>
                <a:cs typeface="+mn-cs"/>
              </a:rPr>
              <a:t>- Le terme "zone" est défini à l’art. 1.1) de la Partie I (fonds marins y compris)</a:t>
            </a:r>
          </a:p>
          <a:p>
            <a:pPr rtl="0"/>
            <a:r>
              <a:rPr lang="fr-FR" sz="1200" b="0" i="0" u="none" strike="noStrike" kern="1200" baseline="0" noProof="0" dirty="0" smtClean="0">
                <a:solidFill>
                  <a:schemeClr val="tx1"/>
                </a:solidFill>
                <a:latin typeface="+mn-lt"/>
                <a:ea typeface="+mn-ea"/>
                <a:cs typeface="+mn-cs"/>
              </a:rPr>
              <a:t>- La Partie VII présente une définition du terme "haute mer" ainsi que les dispositions </a:t>
            </a:r>
          </a:p>
          <a:p>
            <a:pPr rtl="0"/>
            <a:r>
              <a:rPr lang="fr-FR" sz="1200" b="0" i="0" u="none" strike="noStrike" kern="1200" baseline="0" noProof="0" dirty="0" smtClean="0">
                <a:solidFill>
                  <a:schemeClr val="tx1"/>
                </a:solidFill>
                <a:latin typeface="+mn-lt"/>
                <a:ea typeface="+mn-ea"/>
                <a:cs typeface="+mn-cs"/>
              </a:rPr>
              <a:t> </a:t>
            </a:r>
          </a:p>
          <a:p>
            <a:pPr rtl="0"/>
            <a:r>
              <a:rPr lang="fr-FR" sz="1200" b="0" i="0" u="none" strike="noStrike" kern="1200" baseline="0" noProof="0" dirty="0" smtClean="0">
                <a:solidFill>
                  <a:schemeClr val="tx1"/>
                </a:solidFill>
                <a:latin typeface="+mn-lt"/>
                <a:ea typeface="+mn-ea"/>
                <a:cs typeface="+mn-cs"/>
              </a:rPr>
              <a:t>Le paragraphe 73 du document A/RES/59/24 porte création du groupe de travail sur les ZADJN (http://www.un.org/ga/search/view_doc.asp?symbol=A/RES/59/24&amp;referer=/english/&amp;Lang=F)</a:t>
            </a:r>
          </a:p>
          <a:p>
            <a:pPr rtl="0"/>
            <a:r>
              <a:rPr lang="fr-FR" sz="1200" b="0" i="0" u="none" strike="noStrike" kern="1200" baseline="0" noProof="0" dirty="0" smtClean="0">
                <a:solidFill>
                  <a:schemeClr val="tx1"/>
                </a:solidFill>
                <a:latin typeface="+mn-lt"/>
                <a:ea typeface="+mn-ea"/>
                <a:cs typeface="+mn-cs"/>
              </a:rPr>
              <a:t> </a:t>
            </a:r>
          </a:p>
          <a:p>
            <a:r>
              <a:rPr lang="fr-FR" sz="1200" b="0" i="0" u="none" strike="noStrike" kern="1200" baseline="0" noProof="0" dirty="0" smtClean="0">
                <a:solidFill>
                  <a:schemeClr val="tx1"/>
                </a:solidFill>
                <a:latin typeface="+mn-lt"/>
                <a:ea typeface="+mn-ea"/>
                <a:cs typeface="+mn-cs"/>
              </a:rPr>
              <a:t>Le paragraphe 162 du document final de Rio+20 donne pour délai l</a:t>
            </a:r>
            <a:r>
              <a:rPr lang="fr-FR" sz="1200" kern="1200" dirty="0" smtClean="0">
                <a:solidFill>
                  <a:schemeClr val="tx1"/>
                </a:solidFill>
                <a:latin typeface="+mn-lt"/>
                <a:ea typeface="+mn-ea"/>
                <a:cs typeface="+mn-cs"/>
              </a:rPr>
              <a:t>a fin de la 69</a:t>
            </a:r>
            <a:r>
              <a:rPr lang="fr-FR" sz="1200" kern="1200" baseline="30000" dirty="0" smtClean="0">
                <a:solidFill>
                  <a:schemeClr val="tx1"/>
                </a:solidFill>
                <a:latin typeface="+mn-lt"/>
                <a:ea typeface="+mn-ea"/>
                <a:cs typeface="+mn-cs"/>
              </a:rPr>
              <a:t>e</a:t>
            </a:r>
            <a:r>
              <a:rPr lang="fr-FR" sz="1200" kern="1200" baseline="0" dirty="0" smtClean="0">
                <a:solidFill>
                  <a:schemeClr val="tx1"/>
                </a:solidFill>
                <a:latin typeface="+mn-lt"/>
                <a:ea typeface="+mn-ea"/>
                <a:cs typeface="+mn-cs"/>
              </a:rPr>
              <a:t> s</a:t>
            </a:r>
            <a:r>
              <a:rPr lang="fr-FR" sz="1200" kern="1200" dirty="0" smtClean="0">
                <a:solidFill>
                  <a:schemeClr val="tx1"/>
                </a:solidFill>
                <a:latin typeface="+mn-lt"/>
                <a:ea typeface="+mn-ea"/>
                <a:cs typeface="+mn-cs"/>
              </a:rPr>
              <a:t>ession de l’Assemblée générale des Nations Unies pour</a:t>
            </a:r>
            <a:r>
              <a:rPr lang="fr-FR" sz="1200" kern="1200" baseline="0" dirty="0" smtClean="0">
                <a:solidFill>
                  <a:schemeClr val="tx1"/>
                </a:solidFill>
                <a:latin typeface="+mn-lt"/>
                <a:ea typeface="+mn-ea"/>
                <a:cs typeface="+mn-cs"/>
              </a:rPr>
              <a:t> </a:t>
            </a:r>
            <a:r>
              <a:rPr lang="fr-FR" sz="1200" b="0" i="0" u="none" strike="noStrike" kern="1200" baseline="0" noProof="0" dirty="0" smtClean="0">
                <a:solidFill>
                  <a:schemeClr val="tx1"/>
                </a:solidFill>
                <a:latin typeface="+mn-lt"/>
                <a:ea typeface="+mn-ea"/>
                <a:cs typeface="+mn-cs"/>
              </a:rPr>
              <a:t>"prendre une décision sur l’élaboration d’un instrument international dans le cadre de la Convention sur le droit de la mer"</a:t>
            </a:r>
          </a:p>
          <a:p>
            <a:pPr rtl="0"/>
            <a:r>
              <a:rPr lang="fr-FR" sz="1200" b="0" i="0" u="none" strike="noStrike" kern="1200" baseline="0" noProof="0" dirty="0" smtClean="0">
                <a:solidFill>
                  <a:schemeClr val="tx1"/>
                </a:solidFill>
                <a:latin typeface="+mn-lt"/>
                <a:ea typeface="+mn-ea"/>
                <a:cs typeface="+mn-cs"/>
              </a:rPr>
              <a:t>(http://www.un.org/en/ga/search/view_doc.asp?symbol=A/RES/66/288&amp;Lang=F)</a:t>
            </a:r>
            <a:endParaRPr lang="en-GB" dirty="0"/>
          </a:p>
        </p:txBody>
      </p:sp>
      <p:sp>
        <p:nvSpPr>
          <p:cNvPr id="4" name="Slide Number Placeholder 3"/>
          <p:cNvSpPr>
            <a:spLocks noGrp="1"/>
          </p:cNvSpPr>
          <p:nvPr>
            <p:ph type="sldNum" sz="quarter" idx="10"/>
          </p:nvPr>
        </p:nvSpPr>
        <p:spPr/>
        <p:txBody>
          <a:bodyPr/>
          <a:lstStyle/>
          <a:p>
            <a:pPr>
              <a:defRPr/>
            </a:pPr>
            <a:fld id="{2A647306-0169-41B6-A31B-0E53A9169AC0}" type="slidenum">
              <a:rPr lang="en-US" smtClean="0"/>
              <a:pPr>
                <a:defRPr/>
              </a:pPr>
              <a:t>22</a:t>
            </a:fld>
            <a:endParaRPr lang="en-US"/>
          </a:p>
        </p:txBody>
      </p:sp>
    </p:spTree>
    <p:extLst>
      <p:ext uri="{BB962C8B-B14F-4D97-AF65-F5344CB8AC3E}">
        <p14:creationId xmlns:p14="http://schemas.microsoft.com/office/powerpoint/2010/main" val="939956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baseline="0" dirty="0" smtClean="0">
                <a:solidFill>
                  <a:schemeClr val="tx1"/>
                </a:solidFill>
                <a:latin typeface="+mn-lt"/>
                <a:ea typeface="+mn-ea"/>
                <a:cs typeface="+mn-cs"/>
              </a:rPr>
              <a:t> </a:t>
            </a:r>
            <a:endParaRPr lang="fr-FR" sz="1200" b="0" i="0" u="none" strike="noStrike" kern="1200" baseline="0" noProof="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noProof="0" dirty="0" smtClean="0">
                <a:solidFill>
                  <a:schemeClr val="tx1"/>
                </a:solidFill>
                <a:latin typeface="+mn-lt"/>
                <a:ea typeface="+mn-ea"/>
                <a:cs typeface="+mn-cs"/>
              </a:rPr>
              <a:t>Pour de plus amples informations générales sur la CNUDM, consulter le site web de la Division des affaires maritimes et du droit de la mer à l’adresse : http://www.un.org/depts/los/convention_agreements/texts/unclos/unclos_f.pdf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sz="1200" b="0" i="0" u="none" strike="noStrike" kern="1200" baseline="0" noProof="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noProof="0" dirty="0" smtClean="0">
                <a:solidFill>
                  <a:schemeClr val="tx1"/>
                </a:solidFill>
                <a:latin typeface="+mn-lt"/>
                <a:ea typeface="+mn-ea"/>
                <a:cs typeface="+mn-cs"/>
              </a:rPr>
              <a:t>Le texte intégral de la CNUDM </a:t>
            </a:r>
            <a:r>
              <a:rPr lang="fr-FR" sz="1200" b="0" i="0" u="none" strike="noStrike" kern="1200" baseline="0" dirty="0" smtClean="0">
                <a:solidFill>
                  <a:schemeClr val="tx1"/>
                </a:solidFill>
                <a:latin typeface="+mn-lt"/>
                <a:ea typeface="+mn-ea"/>
                <a:cs typeface="+mn-cs"/>
              </a:rPr>
              <a:t>peut être consulté à l’adresse : http://www.un.org/depts/los/convention_agreements/texts/unclos/unclos_f.pdf</a:t>
            </a:r>
            <a:endParaRPr lang="fr-FR" sz="1200" b="0" i="0" u="none" strike="noStrike" kern="1200" baseline="0" noProof="0" dirty="0" smtClean="0">
              <a:solidFill>
                <a:schemeClr val="tx1"/>
              </a:solidFill>
              <a:latin typeface="+mn-lt"/>
              <a:ea typeface="+mn-ea"/>
              <a:cs typeface="+mn-cs"/>
            </a:endParaRPr>
          </a:p>
          <a:p>
            <a:pPr rtl="0"/>
            <a:r>
              <a:rPr lang="fr-FR" sz="1200" b="0" i="0" u="none" strike="noStrike" kern="1200" baseline="0" noProof="0" dirty="0" smtClean="0">
                <a:solidFill>
                  <a:schemeClr val="tx1"/>
                </a:solidFill>
                <a:latin typeface="+mn-lt"/>
                <a:ea typeface="+mn-ea"/>
                <a:cs typeface="+mn-cs"/>
              </a:rPr>
              <a:t> </a:t>
            </a:r>
          </a:p>
          <a:p>
            <a:pPr rtl="0"/>
            <a:r>
              <a:rPr lang="fr-FR" sz="1200" b="0" i="0" u="none" strike="noStrike" kern="1200" baseline="0" noProof="0" dirty="0" smtClean="0">
                <a:solidFill>
                  <a:schemeClr val="tx1"/>
                </a:solidFill>
                <a:latin typeface="+mn-lt"/>
                <a:ea typeface="+mn-ea"/>
                <a:cs typeface="+mn-cs"/>
              </a:rPr>
              <a:t>Quelques définitions en lien avec la discussion relative aux ZADJN :</a:t>
            </a:r>
          </a:p>
          <a:p>
            <a:pPr rtl="0"/>
            <a:r>
              <a:rPr lang="fr-FR" sz="1200" b="0" i="0" u="none" strike="noStrike" kern="1200" baseline="0" noProof="0" dirty="0" smtClean="0">
                <a:solidFill>
                  <a:schemeClr val="tx1"/>
                </a:solidFill>
                <a:latin typeface="+mn-lt"/>
                <a:ea typeface="+mn-ea"/>
                <a:cs typeface="+mn-cs"/>
              </a:rPr>
              <a:t>- Le terme "zone" est défini à l’art. 1.1) de la Partie I (fonds marins y compris )</a:t>
            </a:r>
          </a:p>
          <a:p>
            <a:pPr rtl="0"/>
            <a:r>
              <a:rPr lang="fr-FR" sz="1200" b="0" i="0" u="none" strike="noStrike" kern="1200" baseline="0" noProof="0" dirty="0" smtClean="0">
                <a:solidFill>
                  <a:schemeClr val="tx1"/>
                </a:solidFill>
                <a:latin typeface="+mn-lt"/>
                <a:ea typeface="+mn-ea"/>
                <a:cs typeface="+mn-cs"/>
              </a:rPr>
              <a:t>- La Partie VII présente une définition du terme "haute mer" ainsi que les dispositions applicables en la matière.</a:t>
            </a:r>
          </a:p>
          <a:p>
            <a:pPr rtl="0"/>
            <a:r>
              <a:rPr lang="fr-FR" sz="1200" b="0" i="0" u="none" strike="noStrike" kern="1200" baseline="0" noProof="0" dirty="0" smtClean="0">
                <a:solidFill>
                  <a:schemeClr val="tx1"/>
                </a:solidFill>
                <a:latin typeface="+mn-lt"/>
                <a:ea typeface="+mn-ea"/>
                <a:cs typeface="+mn-cs"/>
              </a:rPr>
              <a:t> </a:t>
            </a:r>
          </a:p>
          <a:p>
            <a:pPr rtl="0"/>
            <a:r>
              <a:rPr lang="fr-FR" sz="1200" b="0" i="0" u="none" strike="noStrike" kern="1200" baseline="0" noProof="0" dirty="0" smtClean="0">
                <a:solidFill>
                  <a:schemeClr val="tx1"/>
                </a:solidFill>
                <a:latin typeface="+mn-lt"/>
                <a:ea typeface="+mn-ea"/>
                <a:cs typeface="+mn-cs"/>
              </a:rPr>
              <a:t>Le paragraphe 73 du document A/RES/59/24 porte création du groupe de travail sur les ZADJN (http://www.un.org/ga/search/view_doc.asp?symbol=A/RES/59/24&amp;referer=/english/&amp;Lang=F)</a:t>
            </a:r>
          </a:p>
          <a:p>
            <a:pPr rtl="0"/>
            <a:r>
              <a:rPr lang="fr-FR" sz="1200" b="0" i="0" u="none" strike="noStrike" kern="1200" baseline="0" noProof="0" dirty="0" smtClean="0">
                <a:solidFill>
                  <a:schemeClr val="tx1"/>
                </a:solidFill>
                <a:latin typeface="+mn-lt"/>
                <a:ea typeface="+mn-ea"/>
                <a:cs typeface="+mn-cs"/>
              </a:rPr>
              <a:t> </a:t>
            </a:r>
          </a:p>
          <a:p>
            <a:r>
              <a:rPr lang="fr-FR" sz="1200" b="0" i="0" u="none" strike="noStrike" kern="1200" baseline="0" noProof="0" dirty="0" smtClean="0">
                <a:solidFill>
                  <a:schemeClr val="tx1"/>
                </a:solidFill>
                <a:latin typeface="+mn-lt"/>
                <a:ea typeface="+mn-ea"/>
                <a:cs typeface="+mn-cs"/>
              </a:rPr>
              <a:t>Le paragraphe 162 du document final de Rio+20 donne pour délai l</a:t>
            </a:r>
            <a:r>
              <a:rPr lang="fr-FR" sz="1200" kern="1200" dirty="0" smtClean="0">
                <a:solidFill>
                  <a:schemeClr val="tx1"/>
                </a:solidFill>
                <a:latin typeface="+mn-lt"/>
                <a:ea typeface="+mn-ea"/>
                <a:cs typeface="+mn-cs"/>
              </a:rPr>
              <a:t>a fin de la 69</a:t>
            </a:r>
            <a:r>
              <a:rPr lang="fr-FR" sz="1200" kern="1200" baseline="30000" dirty="0" smtClean="0">
                <a:solidFill>
                  <a:schemeClr val="tx1"/>
                </a:solidFill>
                <a:latin typeface="+mn-lt"/>
                <a:ea typeface="+mn-ea"/>
                <a:cs typeface="+mn-cs"/>
              </a:rPr>
              <a:t>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session de l’Assemblée générale des Nations Unies pour</a:t>
            </a:r>
            <a:r>
              <a:rPr lang="fr-FR" sz="1200" kern="1200" baseline="0" dirty="0" smtClean="0">
                <a:solidFill>
                  <a:schemeClr val="tx1"/>
                </a:solidFill>
                <a:latin typeface="+mn-lt"/>
                <a:ea typeface="+mn-ea"/>
                <a:cs typeface="+mn-cs"/>
              </a:rPr>
              <a:t> </a:t>
            </a:r>
            <a:r>
              <a:rPr lang="fr-FR" sz="1200" b="0" i="0" u="none" strike="noStrike" kern="1200" baseline="0" noProof="0" dirty="0" smtClean="0">
                <a:solidFill>
                  <a:schemeClr val="tx1"/>
                </a:solidFill>
                <a:latin typeface="+mn-lt"/>
                <a:ea typeface="+mn-ea"/>
                <a:cs typeface="+mn-cs"/>
              </a:rPr>
              <a:t>"prendre une décision sur l’élaboration d’un instrument international dans le cadre de la Convention sur le droit de la mer"</a:t>
            </a:r>
          </a:p>
          <a:p>
            <a:pPr rtl="0"/>
            <a:r>
              <a:rPr lang="fr-FR" sz="1200" b="0" i="0" u="none" strike="noStrike" kern="1200" baseline="0" noProof="0" dirty="0" smtClean="0">
                <a:solidFill>
                  <a:schemeClr val="tx1"/>
                </a:solidFill>
                <a:latin typeface="+mn-lt"/>
                <a:ea typeface="+mn-ea"/>
                <a:cs typeface="+mn-cs"/>
              </a:rPr>
              <a:t>(http://www.un.org/en/ga/search/view_doc.asp?symbol=A/RES/66/288&amp;Lang=F)</a:t>
            </a:r>
            <a:endParaRPr lang="en-GB" dirty="0" smtClean="0"/>
          </a:p>
        </p:txBody>
      </p:sp>
      <p:sp>
        <p:nvSpPr>
          <p:cNvPr id="4" name="Slide Number Placeholder 3"/>
          <p:cNvSpPr>
            <a:spLocks noGrp="1"/>
          </p:cNvSpPr>
          <p:nvPr>
            <p:ph type="sldNum" sz="quarter" idx="10"/>
          </p:nvPr>
        </p:nvSpPr>
        <p:spPr/>
        <p:txBody>
          <a:bodyPr/>
          <a:lstStyle/>
          <a:p>
            <a:pPr>
              <a:defRPr/>
            </a:pPr>
            <a:fld id="{2A647306-0169-41B6-A31B-0E53A9169AC0}" type="slidenum">
              <a:rPr lang="en-US" smtClean="0"/>
              <a:pPr>
                <a:defRPr/>
              </a:pPr>
              <a:t>23</a:t>
            </a:fld>
            <a:endParaRPr lang="en-US"/>
          </a:p>
        </p:txBody>
      </p:sp>
    </p:spTree>
    <p:extLst>
      <p:ext uri="{BB962C8B-B14F-4D97-AF65-F5344CB8AC3E}">
        <p14:creationId xmlns:p14="http://schemas.microsoft.com/office/powerpoint/2010/main" val="939956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b="0" i="0" u="none" strike="noStrike" kern="1200" baseline="0" noProof="0" dirty="0" smtClean="0">
                <a:solidFill>
                  <a:schemeClr val="tx1"/>
                </a:solidFill>
                <a:latin typeface="+mn-lt"/>
                <a:ea typeface="+mn-ea"/>
                <a:cs typeface="+mn-cs"/>
              </a:rPr>
              <a:t>Pour un résumé (théorique) succinct et de qualité sur l’état des négociations à la date de 2013, y compris l’ensemble des données de 2011 sur lesquelles repose la présente recommandation, voir : </a:t>
            </a:r>
            <a:r>
              <a:rPr lang="fr-FR" sz="1200" b="0" i="0" u="none" strike="noStrike" kern="1200" baseline="0" noProof="0" dirty="0" err="1" smtClean="0">
                <a:solidFill>
                  <a:schemeClr val="tx1"/>
                </a:solidFill>
                <a:latin typeface="+mn-lt"/>
                <a:ea typeface="+mn-ea"/>
                <a:cs typeface="+mn-cs"/>
              </a:rPr>
              <a:t>Druel</a:t>
            </a:r>
            <a:r>
              <a:rPr lang="fr-FR" sz="1200" b="0" i="0" u="none" strike="noStrike" kern="1200" baseline="0" noProof="0" dirty="0" smtClean="0">
                <a:solidFill>
                  <a:schemeClr val="tx1"/>
                </a:solidFill>
                <a:latin typeface="+mn-lt"/>
                <a:ea typeface="+mn-ea"/>
                <a:cs typeface="+mn-cs"/>
              </a:rPr>
              <a:t>, E., Billé, R., Rochette, J. (2013) </a:t>
            </a:r>
            <a:r>
              <a:rPr lang="fr-FR" sz="1200" b="0" i="0" u="none" strike="noStrike" kern="1200" baseline="0" noProof="0" dirty="0" err="1" smtClean="0">
                <a:solidFill>
                  <a:schemeClr val="tx1"/>
                </a:solidFill>
                <a:latin typeface="+mn-lt"/>
                <a:ea typeface="+mn-ea"/>
                <a:cs typeface="+mn-cs"/>
              </a:rPr>
              <a:t>Getting</a:t>
            </a:r>
            <a:r>
              <a:rPr lang="fr-FR" sz="1200" b="0" i="0" u="none" strike="noStrike" kern="1200" baseline="0" noProof="0" dirty="0" smtClean="0">
                <a:solidFill>
                  <a:schemeClr val="tx1"/>
                </a:solidFill>
                <a:latin typeface="+mn-lt"/>
                <a:ea typeface="+mn-ea"/>
                <a:cs typeface="+mn-cs"/>
              </a:rPr>
              <a:t> to </a:t>
            </a:r>
            <a:r>
              <a:rPr lang="fr-FR" sz="1200" b="0" i="0" u="none" strike="noStrike" kern="1200" baseline="0" noProof="0" dirty="0" err="1" smtClean="0">
                <a:solidFill>
                  <a:schemeClr val="tx1"/>
                </a:solidFill>
                <a:latin typeface="+mn-lt"/>
                <a:ea typeface="+mn-ea"/>
                <a:cs typeface="+mn-cs"/>
              </a:rPr>
              <a:t>yes</a:t>
            </a:r>
            <a:r>
              <a:rPr lang="fr-FR" sz="1200" b="0" i="0" u="none" strike="noStrike" kern="1200" baseline="0" noProof="0" dirty="0" smtClean="0">
                <a:solidFill>
                  <a:schemeClr val="tx1"/>
                </a:solidFill>
                <a:latin typeface="+mn-lt"/>
                <a:ea typeface="+mn-ea"/>
                <a:cs typeface="+mn-cs"/>
              </a:rPr>
              <a:t>? Discussions </a:t>
            </a:r>
            <a:r>
              <a:rPr lang="fr-FR" sz="1200" b="0" i="0" u="none" strike="noStrike" kern="1200" baseline="0" noProof="0" dirty="0" err="1" smtClean="0">
                <a:solidFill>
                  <a:schemeClr val="tx1"/>
                </a:solidFill>
                <a:latin typeface="+mn-lt"/>
                <a:ea typeface="+mn-ea"/>
                <a:cs typeface="+mn-cs"/>
              </a:rPr>
              <a:t>towards</a:t>
            </a:r>
            <a:r>
              <a:rPr lang="fr-FR" sz="1200" b="0" i="0" u="none" strike="noStrike" kern="1200" baseline="0" noProof="0" dirty="0" smtClean="0">
                <a:solidFill>
                  <a:schemeClr val="tx1"/>
                </a:solidFill>
                <a:latin typeface="+mn-lt"/>
                <a:ea typeface="+mn-ea"/>
                <a:cs typeface="+mn-cs"/>
              </a:rPr>
              <a:t> an </a:t>
            </a:r>
            <a:r>
              <a:rPr lang="fr-FR" sz="1200" b="0" i="0" u="none" strike="noStrike" kern="1200" baseline="0" noProof="0" dirty="0" err="1" smtClean="0">
                <a:solidFill>
                  <a:schemeClr val="tx1"/>
                </a:solidFill>
                <a:latin typeface="+mn-lt"/>
                <a:ea typeface="+mn-ea"/>
                <a:cs typeface="+mn-cs"/>
              </a:rPr>
              <a:t>Implementing</a:t>
            </a:r>
            <a:r>
              <a:rPr lang="fr-FR" sz="1200" b="0" i="0" u="none" strike="noStrike" kern="1200" baseline="0" noProof="0" dirty="0" smtClean="0">
                <a:solidFill>
                  <a:schemeClr val="tx1"/>
                </a:solidFill>
                <a:latin typeface="+mn-lt"/>
                <a:ea typeface="+mn-ea"/>
                <a:cs typeface="+mn-cs"/>
              </a:rPr>
              <a:t> Agreement to UNCLOS on </a:t>
            </a:r>
            <a:r>
              <a:rPr lang="fr-FR" sz="1200" b="0" i="0" u="none" strike="noStrike" kern="1200" baseline="0" noProof="0" dirty="0" err="1" smtClean="0">
                <a:solidFill>
                  <a:schemeClr val="tx1"/>
                </a:solidFill>
                <a:latin typeface="+mn-lt"/>
                <a:ea typeface="+mn-ea"/>
                <a:cs typeface="+mn-cs"/>
              </a:rPr>
              <a:t>biodiversity</a:t>
            </a:r>
            <a:r>
              <a:rPr lang="fr-FR" sz="1200" b="0" i="0" u="none" strike="noStrike" kern="1200" baseline="0" noProof="0" dirty="0" smtClean="0">
                <a:solidFill>
                  <a:schemeClr val="tx1"/>
                </a:solidFill>
                <a:latin typeface="+mn-lt"/>
                <a:ea typeface="+mn-ea"/>
                <a:cs typeface="+mn-cs"/>
              </a:rPr>
              <a:t> in ABNJ, IDDRI Policy </a:t>
            </a:r>
            <a:r>
              <a:rPr lang="fr-FR" sz="1200" b="0" i="0" u="none" strike="noStrike" kern="1200" baseline="0" noProof="0" dirty="0" err="1" smtClean="0">
                <a:solidFill>
                  <a:schemeClr val="tx1"/>
                </a:solidFill>
                <a:latin typeface="+mn-lt"/>
                <a:ea typeface="+mn-ea"/>
                <a:cs typeface="+mn-cs"/>
              </a:rPr>
              <a:t>Briefs</a:t>
            </a:r>
            <a:r>
              <a:rPr lang="fr-FR" sz="1200" b="0" i="0" u="none" strike="noStrike" kern="1200" baseline="0" noProof="0" dirty="0" smtClean="0">
                <a:solidFill>
                  <a:schemeClr val="tx1"/>
                </a:solidFill>
                <a:latin typeface="+mn-lt"/>
                <a:ea typeface="+mn-ea"/>
                <a:cs typeface="+mn-cs"/>
              </a:rPr>
              <a:t> N°10/2013 </a:t>
            </a:r>
            <a:r>
              <a:rPr lang="fr-FR" sz="1200" b="0" i="0" u="none" strike="noStrike" kern="1200" baseline="0" noProof="0" dirty="0" err="1" smtClean="0">
                <a:solidFill>
                  <a:schemeClr val="tx1"/>
                </a:solidFill>
                <a:latin typeface="+mn-lt"/>
                <a:ea typeface="+mn-ea"/>
                <a:cs typeface="+mn-cs"/>
              </a:rPr>
              <a:t>Biodiversity</a:t>
            </a:r>
            <a:endParaRPr lang="fr-FR" sz="1200" b="0" i="0" u="none" strike="noStrike" kern="1200" baseline="0" noProof="0" dirty="0" smtClean="0">
              <a:solidFill>
                <a:schemeClr val="tx1"/>
              </a:solidFill>
              <a:latin typeface="+mn-lt"/>
              <a:ea typeface="+mn-ea"/>
              <a:cs typeface="+mn-cs"/>
            </a:endParaRPr>
          </a:p>
          <a:p>
            <a:pPr rtl="0"/>
            <a:r>
              <a:rPr lang="fr-FR" sz="1200" b="0" i="0" u="none" strike="noStrike" kern="1200" baseline="0" noProof="0" dirty="0" smtClean="0">
                <a:solidFill>
                  <a:schemeClr val="tx1"/>
                </a:solidFill>
                <a:latin typeface="+mn-lt"/>
                <a:ea typeface="+mn-ea"/>
                <a:cs typeface="+mn-cs"/>
              </a:rPr>
              <a:t>(http://www.iddri.org/Publications/Getting-to-yes-Discussions-towards-an-Implementing-Agreement-to-UNCLOS-on-biodiversity-in-ABNJ=</a:t>
            </a:r>
          </a:p>
          <a:p>
            <a:pPr rtl="0"/>
            <a:r>
              <a:rPr lang="fr-FR" sz="1200" b="0" i="0" u="none" strike="noStrike" kern="1200" baseline="0" noProof="0" dirty="0" smtClean="0">
                <a:solidFill>
                  <a:schemeClr val="tx1"/>
                </a:solidFill>
                <a:latin typeface="+mn-lt"/>
                <a:ea typeface="+mn-ea"/>
                <a:cs typeface="+mn-cs"/>
              </a:rPr>
              <a:t> </a:t>
            </a:r>
          </a:p>
          <a:p>
            <a:pPr rtl="0"/>
            <a:r>
              <a:rPr lang="fr-FR" sz="1200" b="0" i="0" u="none" strike="noStrike" kern="1200" baseline="0" noProof="0" dirty="0" smtClean="0">
                <a:solidFill>
                  <a:schemeClr val="tx1"/>
                </a:solidFill>
                <a:latin typeface="+mn-lt"/>
                <a:ea typeface="+mn-ea"/>
                <a:cs typeface="+mn-cs"/>
              </a:rPr>
              <a:t>Pour de plus amples informations sur les recommandations formulées en janvier 2015 et pour avoir un aperçu du calendrier des négociations à venir, voir : http://www.un.org/ga/search/view_doc.asp?symbol=A/69/780&amp;referer=/english/&amp;Lang=F</a:t>
            </a:r>
          </a:p>
          <a:p>
            <a:pPr rtl="0"/>
            <a:r>
              <a:rPr lang="fr-FR" sz="1200" b="0" i="0" u="none" strike="noStrike" kern="1200" baseline="0" noProof="0" dirty="0" smtClean="0">
                <a:solidFill>
                  <a:schemeClr val="tx1"/>
                </a:solidFill>
                <a:latin typeface="+mn-lt"/>
                <a:ea typeface="+mn-ea"/>
                <a:cs typeface="+mn-cs"/>
              </a:rPr>
              <a:t> </a:t>
            </a:r>
          </a:p>
          <a:p>
            <a:pPr rtl="0"/>
            <a:r>
              <a:rPr lang="fr-FR" sz="1200" b="0" i="0" u="none" strike="noStrike" kern="1200" baseline="0" noProof="0" dirty="0" smtClean="0">
                <a:solidFill>
                  <a:schemeClr val="tx1"/>
                </a:solidFill>
                <a:latin typeface="+mn-lt"/>
                <a:ea typeface="+mn-ea"/>
                <a:cs typeface="+mn-cs"/>
              </a:rPr>
              <a:t>Les recommandations figurant dans le document en question (A/69/780) doivent à présent être adoptées au moyen d’une résolution de l’Assemblée générale, laquelle fixera également les dates précises et les modalités du processus. </a:t>
            </a:r>
          </a:p>
          <a:p>
            <a:endParaRPr lang="en-GB" dirty="0"/>
          </a:p>
        </p:txBody>
      </p:sp>
      <p:sp>
        <p:nvSpPr>
          <p:cNvPr id="4" name="Slide Number Placeholder 3"/>
          <p:cNvSpPr>
            <a:spLocks noGrp="1"/>
          </p:cNvSpPr>
          <p:nvPr>
            <p:ph type="sldNum" sz="quarter" idx="10"/>
          </p:nvPr>
        </p:nvSpPr>
        <p:spPr/>
        <p:txBody>
          <a:bodyPr/>
          <a:lstStyle/>
          <a:p>
            <a:pPr>
              <a:defRPr/>
            </a:pPr>
            <a:fld id="{2A647306-0169-41B6-A31B-0E53A9169AC0}" type="slidenum">
              <a:rPr lang="en-US" smtClean="0"/>
              <a:pPr>
                <a:defRPr/>
              </a:pPr>
              <a:t>24</a:t>
            </a:fld>
            <a:endParaRPr lang="en-US"/>
          </a:p>
        </p:txBody>
      </p:sp>
    </p:spTree>
    <p:extLst>
      <p:ext uri="{BB962C8B-B14F-4D97-AF65-F5344CB8AC3E}">
        <p14:creationId xmlns:p14="http://schemas.microsoft.com/office/powerpoint/2010/main" val="3532853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2AF563-2042-45DC-8C92-45162EF737FA}"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F1E57A-500F-4FDF-835A-BAF819EE5B7D}"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5BE21A-D9C2-4415-8BCC-6CFBE3607AA0}" type="slidenum">
              <a:rPr lang="en-GB" smtClean="0"/>
              <a:pPr/>
              <a:t>5</a:t>
            </a:fld>
            <a:endParaRPr lang="en-GB"/>
          </a:p>
        </p:txBody>
      </p:sp>
    </p:spTree>
    <p:extLst>
      <p:ext uri="{BB962C8B-B14F-4D97-AF65-F5344CB8AC3E}">
        <p14:creationId xmlns:p14="http://schemas.microsoft.com/office/powerpoint/2010/main" val="289663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A647306-0169-41B6-A31B-0E53A9169A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365A088-8E5A-4C7E-B2DC-52E12E73D31A}"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3083B7-04EA-4A03-A3E0-E2F8F9F95D3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E26C7B-8571-4B20-91E2-0EB542DF8B00}"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EE2193-D583-4D65-AA67-81507F119A2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C55C72B-7283-4329-994D-F1A12B0C8947}"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A8490BB-D099-4319-9B97-429440BC05C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42802F9-87AC-42E9-8414-0D28BD8D686D}"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75F159-2344-495F-B22C-703657A05B58}" type="datetime1">
              <a:rPr lang="en-GB"/>
              <a:pPr>
                <a:defRPr/>
              </a:pPr>
              <a:t>02/11/2015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BE720F-5DB2-4B76-B615-790403B30FE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0432E86-A9AC-4962-B94A-70C7E5AF5327}" type="datetime1">
              <a:rPr lang="en-GB"/>
              <a:pPr>
                <a:defRPr/>
              </a:pPr>
              <a:t>02/11/2015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AE5521A-D730-4AA2-B733-8F7F68D70F5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DA05769-DFF4-4618-8DA2-59B93A72D92A}" type="datetime1">
              <a:rPr lang="en-GB"/>
              <a:pPr>
                <a:defRPr/>
              </a:pPr>
              <a:t>02/11/2015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CCB0656-910C-463A-8769-56ABB349662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6A98F01-8AEC-4F0B-B8EA-BFC20ABC5C36}" type="datetime1">
              <a:rPr lang="en-GB"/>
              <a:pPr>
                <a:defRPr/>
              </a:pPr>
              <a:t>02/11/2015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4C04CA4-E231-4AA5-A760-AAB2988CEC7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102B81-645E-4ACE-AFB5-3E7AB7C6E9B2}" type="datetime1">
              <a:rPr lang="en-GB"/>
              <a:pPr>
                <a:defRPr/>
              </a:pPr>
              <a:t>02/11/2015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3441346-C1F3-4874-B365-9A9A798CA68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6657A6-ADD6-41C9-8E68-ECA561804FEB}" type="datetime1">
              <a:rPr lang="en-GB"/>
              <a:pPr>
                <a:defRPr/>
              </a:pPr>
              <a:t>02/11/2015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5B76F6F-A76E-46C8-BF26-5DC65CFA204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932391-8177-4412-BDAB-F2B25508221D}" type="datetime1">
              <a:rPr lang="en-GB"/>
              <a:pPr>
                <a:defRPr/>
              </a:pPr>
              <a:t>02/11/2015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C6A16F-8C4E-4333-8DBA-9E80EA7352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FE662DF-AE70-4692-9CC1-88D51DB21036}" type="datetime1">
              <a:rPr lang="en-GB"/>
              <a:pPr>
                <a:defRPr/>
              </a:pPr>
              <a:t>02/11/2015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09515A3-9CD0-4589-A1A6-E5D7F496D9DD}" type="slidenum">
              <a:rPr lang="en-GB"/>
              <a:pPr>
                <a:defRPr/>
              </a:pPr>
              <a:t>‹#›</a:t>
            </a:fld>
            <a:endParaRPr lang="en-GB"/>
          </a:p>
        </p:txBody>
      </p:sp>
      <p:pic>
        <p:nvPicPr>
          <p:cNvPr id="8" name="Picture 7"/>
          <p:cNvPicPr>
            <a:picLocks noChangeAspect="1"/>
          </p:cNvPicPr>
          <p:nvPr/>
        </p:nvPicPr>
        <p:blipFill>
          <a:blip r:embed="rId13" cstate="print">
            <a:duotone>
              <a:schemeClr val="bg2">
                <a:shade val="45000"/>
                <a:satMod val="135000"/>
              </a:schemeClr>
              <a:prstClr val="white"/>
            </a:duotone>
            <a:extLst/>
          </a:blip>
          <a:stretch>
            <a:fillRect/>
          </a:stretch>
        </p:blipFill>
        <p:spPr>
          <a:xfrm>
            <a:off x="35496" y="6201376"/>
            <a:ext cx="1086395" cy="612000"/>
          </a:xfrm>
          <a:prstGeom prst="rect">
            <a:avLst/>
          </a:prstGeom>
        </p:spPr>
      </p:pic>
      <p:pic>
        <p:nvPicPr>
          <p:cNvPr id="9" name="Picture 8"/>
          <p:cNvPicPr>
            <a:picLocks noChangeAspect="1"/>
          </p:cNvPicPr>
          <p:nvPr/>
        </p:nvPicPr>
        <p:blipFill>
          <a:blip r:embed="rId14" cstate="print">
            <a:duotone>
              <a:schemeClr val="bg2">
                <a:shade val="45000"/>
                <a:satMod val="135000"/>
              </a:schemeClr>
              <a:prstClr val="white"/>
            </a:duotone>
            <a:extLst/>
          </a:blip>
          <a:stretch>
            <a:fillRect/>
          </a:stretch>
        </p:blipFill>
        <p:spPr>
          <a:xfrm>
            <a:off x="8460504" y="6165376"/>
            <a:ext cx="648000" cy="648000"/>
          </a:xfrm>
          <a:prstGeom prst="rect">
            <a:avLst/>
          </a:prstGeom>
        </p:spPr>
      </p:pic>
      <p:sp>
        <p:nvSpPr>
          <p:cNvPr id="10" name="Slide Number Placeholder 5"/>
          <p:cNvSpPr txBox="1">
            <a:spLocks/>
          </p:cNvSpPr>
          <p:nvPr/>
        </p:nvSpPr>
        <p:spPr>
          <a:xfrm>
            <a:off x="6997700" y="952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7B4B88D1-499C-41B3-B0AB-B4A859357490}" type="slidenum">
              <a:rPr lang="en-GB" smtClean="0">
                <a:solidFill>
                  <a:schemeClr val="tx1">
                    <a:lumMod val="50000"/>
                    <a:lumOff val="50000"/>
                  </a:schemeClr>
                </a:solidFill>
              </a:rPr>
              <a:pPr algn="r" fontAlgn="auto">
                <a:spcBef>
                  <a:spcPts val="0"/>
                </a:spcBef>
                <a:spcAft>
                  <a:spcPts val="0"/>
                </a:spcAft>
                <a:defRPr/>
              </a:pPr>
              <a:t>‹#›</a:t>
            </a:fld>
            <a:endParaRPr lang="en-GB">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70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50825" y="1125538"/>
            <a:ext cx="8424863" cy="1223962"/>
          </a:xfrm>
        </p:spPr>
        <p:txBody>
          <a:bodyPr/>
          <a:lstStyle/>
          <a:p>
            <a:r>
              <a:rPr lang="fr-FR" sz="5000" dirty="0" smtClean="0"/>
              <a:t>Introduction en provenance de la mer (IPM)</a:t>
            </a:r>
          </a:p>
        </p:txBody>
      </p:sp>
      <p:pic>
        <p:nvPicPr>
          <p:cNvPr id="4" name="Picture 2" descr="http://upload.wikimedia.org/wikipedia/commons/2/2d/Krabbenkutter_Ivonne_Pellworm_P5242390jm.JPG"/>
          <p:cNvPicPr>
            <a:picLocks noChangeAspect="1" noChangeArrowheads="1"/>
          </p:cNvPicPr>
          <p:nvPr/>
        </p:nvPicPr>
        <p:blipFill rotWithShape="1">
          <a:blip r:embed="rId3" cstate="print">
            <a:extLst/>
          </a:blip>
          <a:srcRect t="13325" r="10840" b="5126"/>
          <a:stretch/>
        </p:blipFill>
        <p:spPr bwMode="auto">
          <a:xfrm>
            <a:off x="2483768" y="2708920"/>
            <a:ext cx="3888432" cy="2660088"/>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2" descr="boat.png"/>
          <p:cNvPicPr>
            <a:picLocks noChangeAspect="1"/>
          </p:cNvPicPr>
          <p:nvPr/>
        </p:nvPicPr>
        <p:blipFill>
          <a:blip r:embed="rId3" cstate="print"/>
          <a:srcRect/>
          <a:stretch>
            <a:fillRect/>
          </a:stretch>
        </p:blipFill>
        <p:spPr bwMode="auto">
          <a:xfrm>
            <a:off x="422275" y="1773238"/>
            <a:ext cx="3205163" cy="3095625"/>
          </a:xfrm>
          <a:prstGeom prst="rect">
            <a:avLst/>
          </a:prstGeom>
          <a:noFill/>
          <a:ln w="9525">
            <a:noFill/>
            <a:miter lim="800000"/>
            <a:headEnd/>
            <a:tailEnd/>
          </a:ln>
        </p:spPr>
      </p:pic>
      <p:sp>
        <p:nvSpPr>
          <p:cNvPr id="12" name="Right Arrow 11"/>
          <p:cNvSpPr/>
          <p:nvPr/>
        </p:nvSpPr>
        <p:spPr>
          <a:xfrm rot="796410">
            <a:off x="3382963" y="2886075"/>
            <a:ext cx="2787650" cy="6365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FFFF00"/>
                </a:solidFill>
              </a:rPr>
              <a:t>I </a:t>
            </a:r>
            <a:r>
              <a:rPr lang="en-US" sz="3200" b="1" dirty="0" smtClean="0">
                <a:solidFill>
                  <a:srgbClr val="FFFF00"/>
                </a:solidFill>
              </a:rPr>
              <a:t>P M</a:t>
            </a:r>
            <a:endParaRPr lang="en-US" sz="3200" b="1" dirty="0">
              <a:solidFill>
                <a:srgbClr val="FFFF00"/>
              </a:solidFill>
            </a:endParaRPr>
          </a:p>
        </p:txBody>
      </p:sp>
      <p:sp>
        <p:nvSpPr>
          <p:cNvPr id="2" name="Title 1"/>
          <p:cNvSpPr>
            <a:spLocks noGrp="1"/>
          </p:cNvSpPr>
          <p:nvPr>
            <p:ph type="title"/>
          </p:nvPr>
        </p:nvSpPr>
        <p:spPr/>
        <p:txBody>
          <a:bodyPr rtlCol="0">
            <a:normAutofit/>
          </a:bodyPr>
          <a:lstStyle/>
          <a:p>
            <a:pPr fontAlgn="auto">
              <a:spcAft>
                <a:spcPts val="0"/>
              </a:spcAft>
              <a:defRPr/>
            </a:pPr>
            <a:r>
              <a:rPr lang="fr-FR" sz="3400" dirty="0" smtClean="0"/>
              <a:t>L’IPM n’implique qu’un seul État</a:t>
            </a:r>
            <a:endParaRPr lang="fr-FR" sz="3400" dirty="0"/>
          </a:p>
        </p:txBody>
      </p:sp>
      <p:sp>
        <p:nvSpPr>
          <p:cNvPr id="6" name="Content Placeholder 2"/>
          <p:cNvSpPr txBox="1">
            <a:spLocks/>
          </p:cNvSpPr>
          <p:nvPr/>
        </p:nvSpPr>
        <p:spPr>
          <a:xfrm>
            <a:off x="755650" y="4292600"/>
            <a:ext cx="7159625" cy="172878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NZ" sz="2800" dirty="0" smtClean="0">
                <a:latin typeface="+mj-lt"/>
              </a:rPr>
              <a:t>Cet État :</a:t>
            </a:r>
          </a:p>
          <a:p>
            <a:pPr fontAlgn="auto">
              <a:spcAft>
                <a:spcPts val="0"/>
              </a:spcAft>
              <a:defRPr/>
            </a:pPr>
            <a:r>
              <a:rPr lang="en-NZ" sz="2800" dirty="0" smtClean="0">
                <a:latin typeface="+mj-lt"/>
              </a:rPr>
              <a:t>prélève les spécimens en haute mer;</a:t>
            </a:r>
          </a:p>
          <a:p>
            <a:pPr fontAlgn="auto">
              <a:spcAft>
                <a:spcPts val="0"/>
              </a:spcAft>
              <a:defRPr/>
            </a:pPr>
            <a:r>
              <a:rPr lang="en-NZ" sz="2800" dirty="0" smtClean="0">
                <a:latin typeface="+mj-lt"/>
              </a:rPr>
              <a:t>tient lieu d’État </a:t>
            </a:r>
            <a:r>
              <a:rPr lang="en-NZ" sz="2800" dirty="0" err="1" smtClean="0">
                <a:latin typeface="+mj-lt"/>
              </a:rPr>
              <a:t>d’introduction</a:t>
            </a:r>
            <a:r>
              <a:rPr lang="en-NZ" sz="2800" dirty="0" smtClean="0">
                <a:latin typeface="+mj-lt"/>
              </a:rPr>
              <a:t>; et</a:t>
            </a:r>
          </a:p>
          <a:p>
            <a:pPr fontAlgn="auto">
              <a:spcAft>
                <a:spcPts val="0"/>
              </a:spcAft>
              <a:defRPr/>
            </a:pPr>
            <a:r>
              <a:rPr lang="en-NZ" sz="2800" dirty="0" smtClean="0">
                <a:latin typeface="+mj-lt"/>
              </a:rPr>
              <a:t>délivre un certificat IPM.</a:t>
            </a:r>
            <a:endParaRPr lang="en-NZ" sz="2800" dirty="0">
              <a:latin typeface="+mj-lt"/>
            </a:endParaRPr>
          </a:p>
        </p:txBody>
      </p:sp>
      <p:pic>
        <p:nvPicPr>
          <p:cNvPr id="26629" name="Picture 7" descr="Port.jpg"/>
          <p:cNvPicPr>
            <a:picLocks noChangeAspect="1"/>
          </p:cNvPicPr>
          <p:nvPr/>
        </p:nvPicPr>
        <p:blipFill>
          <a:blip r:embed="rId4" cstate="print"/>
          <a:srcRect/>
          <a:stretch>
            <a:fillRect/>
          </a:stretch>
        </p:blipFill>
        <p:spPr bwMode="auto">
          <a:xfrm>
            <a:off x="6542088" y="2592388"/>
            <a:ext cx="2049462" cy="2049462"/>
          </a:xfrm>
          <a:prstGeom prst="rect">
            <a:avLst/>
          </a:prstGeom>
          <a:noFill/>
          <a:ln w="9525">
            <a:noFill/>
            <a:miter lim="800000"/>
            <a:headEnd/>
            <a:tailEnd/>
          </a:ln>
        </p:spPr>
      </p:pic>
      <p:sp>
        <p:nvSpPr>
          <p:cNvPr id="10" name="Wave 9"/>
          <p:cNvSpPr/>
          <p:nvPr/>
        </p:nvSpPr>
        <p:spPr>
          <a:xfrm>
            <a:off x="1124743" y="1628800"/>
            <a:ext cx="900113" cy="719138"/>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A</a:t>
            </a:r>
          </a:p>
        </p:txBody>
      </p:sp>
      <p:sp>
        <p:nvSpPr>
          <p:cNvPr id="11" name="Wave 10"/>
          <p:cNvSpPr/>
          <p:nvPr/>
        </p:nvSpPr>
        <p:spPr>
          <a:xfrm>
            <a:off x="5868144" y="2179638"/>
            <a:ext cx="836663" cy="720725"/>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boat.png"/>
          <p:cNvPicPr>
            <a:picLocks noChangeAspect="1"/>
          </p:cNvPicPr>
          <p:nvPr/>
        </p:nvPicPr>
        <p:blipFill>
          <a:blip r:embed="rId3" cstate="print"/>
          <a:srcRect/>
          <a:stretch>
            <a:fillRect/>
          </a:stretch>
        </p:blipFill>
        <p:spPr bwMode="auto">
          <a:xfrm>
            <a:off x="345281" y="1989559"/>
            <a:ext cx="3205163" cy="3095625"/>
          </a:xfrm>
          <a:prstGeom prst="rect">
            <a:avLst/>
          </a:prstGeom>
          <a:noFill/>
          <a:ln w="9525">
            <a:noFill/>
            <a:miter lim="800000"/>
            <a:headEnd/>
            <a:tailEnd/>
          </a:ln>
        </p:spPr>
      </p:pic>
      <p:sp>
        <p:nvSpPr>
          <p:cNvPr id="2" name="Title 1"/>
          <p:cNvSpPr>
            <a:spLocks noGrp="1"/>
          </p:cNvSpPr>
          <p:nvPr>
            <p:ph type="title"/>
          </p:nvPr>
        </p:nvSpPr>
        <p:spPr>
          <a:xfrm>
            <a:off x="369537" y="312712"/>
            <a:ext cx="8326189" cy="1244079"/>
          </a:xfrm>
        </p:spPr>
        <p:txBody>
          <a:bodyPr rtlCol="0">
            <a:noAutofit/>
          </a:bodyPr>
          <a:lstStyle/>
          <a:p>
            <a:pPr fontAlgn="auto">
              <a:spcAft>
                <a:spcPts val="0"/>
              </a:spcAft>
              <a:defRPr/>
            </a:pPr>
            <a:r>
              <a:rPr lang="fr-FR" sz="3600" dirty="0" smtClean="0">
                <a:solidFill>
                  <a:prstClr val="black"/>
                </a:solidFill>
              </a:rPr>
              <a:t>Plusieurs États impliqués  </a:t>
            </a:r>
            <a:br>
              <a:rPr lang="fr-FR" sz="3600" dirty="0" smtClean="0">
                <a:solidFill>
                  <a:prstClr val="black"/>
                </a:solidFill>
              </a:rPr>
            </a:br>
            <a:r>
              <a:rPr lang="fr-FR" sz="3600" dirty="0" smtClean="0">
                <a:solidFill>
                  <a:prstClr val="black"/>
                </a:solidFill>
              </a:rPr>
              <a:t>= exportation/importation</a:t>
            </a:r>
            <a:endParaRPr lang="fr-FR" sz="3600" dirty="0"/>
          </a:p>
        </p:txBody>
      </p:sp>
      <p:pic>
        <p:nvPicPr>
          <p:cNvPr id="27651" name="Picture 7" descr="Port.jpg"/>
          <p:cNvPicPr>
            <a:picLocks noChangeAspect="1"/>
          </p:cNvPicPr>
          <p:nvPr/>
        </p:nvPicPr>
        <p:blipFill>
          <a:blip r:embed="rId4" cstate="print"/>
          <a:srcRect/>
          <a:stretch>
            <a:fillRect/>
          </a:stretch>
        </p:blipFill>
        <p:spPr bwMode="auto">
          <a:xfrm>
            <a:off x="6542088" y="2939473"/>
            <a:ext cx="2049462" cy="2049462"/>
          </a:xfrm>
          <a:prstGeom prst="rect">
            <a:avLst/>
          </a:prstGeom>
          <a:noFill/>
          <a:ln w="9525">
            <a:noFill/>
            <a:miter lim="800000"/>
            <a:headEnd/>
            <a:tailEnd/>
          </a:ln>
        </p:spPr>
      </p:pic>
      <p:sp>
        <p:nvSpPr>
          <p:cNvPr id="10" name="Wave 9"/>
          <p:cNvSpPr/>
          <p:nvPr/>
        </p:nvSpPr>
        <p:spPr>
          <a:xfrm>
            <a:off x="1074615" y="1845469"/>
            <a:ext cx="900113" cy="719138"/>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A</a:t>
            </a:r>
          </a:p>
        </p:txBody>
      </p:sp>
      <p:sp>
        <p:nvSpPr>
          <p:cNvPr id="11" name="Wave 10"/>
          <p:cNvSpPr/>
          <p:nvPr/>
        </p:nvSpPr>
        <p:spPr>
          <a:xfrm>
            <a:off x="5908036" y="2481026"/>
            <a:ext cx="900113" cy="719137"/>
          </a:xfrm>
          <a:prstGeom prst="wav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B</a:t>
            </a:r>
          </a:p>
        </p:txBody>
      </p:sp>
      <p:sp>
        <p:nvSpPr>
          <p:cNvPr id="12" name="Right Arrow 11"/>
          <p:cNvSpPr/>
          <p:nvPr/>
        </p:nvSpPr>
        <p:spPr>
          <a:xfrm rot="796410">
            <a:off x="3265978" y="3152113"/>
            <a:ext cx="2787650" cy="6365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5" name="TextBox 12"/>
          <p:cNvSpPr txBox="1">
            <a:spLocks noChangeArrowheads="1"/>
          </p:cNvSpPr>
          <p:nvPr/>
        </p:nvSpPr>
        <p:spPr bwMode="auto">
          <a:xfrm>
            <a:off x="605632" y="4407272"/>
            <a:ext cx="2944812" cy="461962"/>
          </a:xfrm>
          <a:prstGeom prst="rect">
            <a:avLst/>
          </a:prstGeom>
          <a:noFill/>
          <a:ln w="9525">
            <a:noFill/>
            <a:miter lim="800000"/>
            <a:headEnd/>
            <a:tailEnd/>
          </a:ln>
        </p:spPr>
        <p:txBody>
          <a:bodyPr>
            <a:spAutoFit/>
          </a:bodyPr>
          <a:lstStyle/>
          <a:p>
            <a:pPr algn="ctr"/>
            <a:r>
              <a:rPr lang="fr-FR" sz="2400" dirty="0" smtClean="0">
                <a:latin typeface="Calibri" pitchFamily="34" charset="0"/>
              </a:rPr>
              <a:t>État d’exportation </a:t>
            </a:r>
            <a:endParaRPr lang="fr-FR" sz="2400" dirty="0">
              <a:latin typeface="Calibri" pitchFamily="34" charset="0"/>
            </a:endParaRPr>
          </a:p>
        </p:txBody>
      </p:sp>
      <p:sp>
        <p:nvSpPr>
          <p:cNvPr id="27656" name="TextBox 13"/>
          <p:cNvSpPr txBox="1">
            <a:spLocks noChangeArrowheads="1"/>
          </p:cNvSpPr>
          <p:nvPr/>
        </p:nvSpPr>
        <p:spPr bwMode="auto">
          <a:xfrm>
            <a:off x="6089472" y="5085184"/>
            <a:ext cx="2944812" cy="461962"/>
          </a:xfrm>
          <a:prstGeom prst="rect">
            <a:avLst/>
          </a:prstGeom>
          <a:noFill/>
          <a:ln w="9525">
            <a:noFill/>
            <a:miter lim="800000"/>
            <a:headEnd/>
            <a:tailEnd/>
          </a:ln>
        </p:spPr>
        <p:txBody>
          <a:bodyPr>
            <a:spAutoFit/>
          </a:bodyPr>
          <a:lstStyle/>
          <a:p>
            <a:pPr algn="ctr"/>
            <a:r>
              <a:rPr lang="fr-FR" sz="2400" dirty="0" smtClean="0">
                <a:latin typeface="Calibri" pitchFamily="34" charset="0"/>
              </a:rPr>
              <a:t>État d’importation</a:t>
            </a:r>
            <a:endParaRPr lang="fr-FR" sz="2400"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algn="ctr" fontAlgn="auto">
              <a:spcAft>
                <a:spcPts val="0"/>
              </a:spcAft>
              <a:defRPr/>
            </a:pPr>
            <a:r>
              <a:rPr lang="en-US" sz="3600" dirty="0" smtClean="0"/>
              <a:t>COMMENT PROCÉDER?</a:t>
            </a:r>
            <a:endParaRPr lang="en-US" sz="3600" dirty="0"/>
          </a:p>
        </p:txBody>
      </p:sp>
      <p:sp>
        <p:nvSpPr>
          <p:cNvPr id="6" name="Text Placeholder 5"/>
          <p:cNvSpPr>
            <a:spLocks noGrp="1"/>
          </p:cNvSpPr>
          <p:nvPr>
            <p:ph type="body" idx="1"/>
          </p:nvPr>
        </p:nvSpPr>
        <p:spPr>
          <a:xfrm>
            <a:off x="722313" y="2133600"/>
            <a:ext cx="7772400" cy="2273300"/>
          </a:xfrm>
        </p:spPr>
        <p:txBody>
          <a:bodyPr rtlCol="0">
            <a:normAutofit fontScale="85000" lnSpcReduction="20000"/>
          </a:bodyPr>
          <a:lstStyle/>
          <a:p>
            <a:pPr marL="342900" indent="-342900" fontAlgn="auto">
              <a:spcAft>
                <a:spcPts val="0"/>
              </a:spcAft>
              <a:buFont typeface="Arial" panose="020B0604020202020204" pitchFamily="34" charset="0"/>
              <a:buChar char="•"/>
              <a:defRPr/>
            </a:pPr>
            <a:r>
              <a:rPr lang="fr-FR" dirty="0" smtClean="0">
                <a:solidFill>
                  <a:srgbClr val="0070C0"/>
                </a:solidFill>
              </a:rPr>
              <a:t>Cette diapositive est masquée en mode présentation. Lors de l’impression, assurez-vous que l’option “Imprimer les diapositives masquées” n’est pas cochée.</a:t>
            </a:r>
          </a:p>
          <a:p>
            <a:pPr marL="342900" indent="-342900" fontAlgn="auto">
              <a:spcAft>
                <a:spcPts val="0"/>
              </a:spcAft>
              <a:buFont typeface="Arial" panose="020B0604020202020204" pitchFamily="34" charset="0"/>
              <a:buChar char="•"/>
              <a:defRPr/>
            </a:pPr>
            <a:endParaRPr lang="fr-FR" dirty="0" smtClean="0"/>
          </a:p>
          <a:p>
            <a:pPr marL="342900" indent="-342900" fontAlgn="auto">
              <a:spcAft>
                <a:spcPts val="0"/>
              </a:spcAft>
              <a:buFont typeface="Arial" panose="020B0604020202020204" pitchFamily="34" charset="0"/>
              <a:buChar char="•"/>
              <a:defRPr/>
            </a:pPr>
            <a:r>
              <a:rPr lang="fr-FR" dirty="0" smtClean="0"/>
              <a:t>Cette section récapitule les dispositions à prendre par les Parties pour délivrer un certificat IPM.</a:t>
            </a:r>
          </a:p>
          <a:p>
            <a:pPr marL="342900" indent="-342900" fontAlgn="auto">
              <a:spcAft>
                <a:spcPts val="0"/>
              </a:spcAft>
              <a:buFont typeface="Arial" panose="020B0604020202020204" pitchFamily="34" charset="0"/>
              <a:buChar char="•"/>
              <a:defRPr/>
            </a:pPr>
            <a:r>
              <a:rPr lang="fr-FR" dirty="0" smtClean="0"/>
              <a:t>Si l’auditoire connaît mal le processus des avis de commerce non préjudiciable (ACNP), n’hésitez pas à rajouter des diapositives extraites du document “Les avis de commerce non préjudiciable (ACNP) de la CITES et l'étude du commerce important”.</a:t>
            </a:r>
          </a:p>
        </p:txBody>
      </p:sp>
      <p:sp>
        <p:nvSpPr>
          <p:cNvPr id="4" name="Slide Number Placeholder 3"/>
          <p:cNvSpPr>
            <a:spLocks noGrp="1"/>
          </p:cNvSpPr>
          <p:nvPr>
            <p:ph type="sldNum" sz="quarter" idx="12"/>
          </p:nvPr>
        </p:nvSpPr>
        <p:spPr/>
        <p:txBody>
          <a:bodyPr/>
          <a:lstStyle/>
          <a:p>
            <a:pPr>
              <a:defRPr/>
            </a:pPr>
            <a:fld id="{0B7BE6D7-463C-47E6-854D-6841046C2E0F}" type="slidenum">
              <a:rPr lang="en-GB"/>
              <a:pPr>
                <a:defRPr/>
              </a:pPr>
              <a:t>12</a:t>
            </a:fld>
            <a:endParaRPr lang="en-GB"/>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dirty="0" smtClean="0"/>
              <a:t>Certificat IPM = traçabilité</a:t>
            </a:r>
            <a:endParaRPr lang="fr-FR" dirty="0"/>
          </a:p>
        </p:txBody>
      </p:sp>
      <p:sp>
        <p:nvSpPr>
          <p:cNvPr id="4" name="Rounded Rectangle 3"/>
          <p:cNvSpPr/>
          <p:nvPr/>
        </p:nvSpPr>
        <p:spPr>
          <a:xfrm>
            <a:off x="539750" y="1600200"/>
            <a:ext cx="7993063" cy="165735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3000" dirty="0" smtClean="0">
                <a:latin typeface="+mj-lt"/>
              </a:rPr>
              <a:t>L’État d’introduction est tenu de délivrer un certificat CITES et d’utiliser le </a:t>
            </a:r>
            <a:r>
              <a:rPr lang="fr-FR" sz="3000" dirty="0" smtClean="0">
                <a:solidFill>
                  <a:srgbClr val="FFFF00"/>
                </a:solidFill>
                <a:latin typeface="+mj-lt"/>
              </a:rPr>
              <a:t>code source ‘X’</a:t>
            </a:r>
            <a:r>
              <a:rPr lang="fr-FR" sz="3000" dirty="0" smtClean="0">
                <a:latin typeface="+mj-lt"/>
              </a:rPr>
              <a:t> pour indiquer IPM</a:t>
            </a:r>
            <a:endParaRPr lang="fr-FR" sz="3000" dirty="0">
              <a:latin typeface="+mj-lt"/>
            </a:endParaRPr>
          </a:p>
        </p:txBody>
      </p:sp>
      <p:sp>
        <p:nvSpPr>
          <p:cNvPr id="5" name="Rectangle 4"/>
          <p:cNvSpPr/>
          <p:nvPr/>
        </p:nvSpPr>
        <p:spPr>
          <a:xfrm>
            <a:off x="2915816" y="6308725"/>
            <a:ext cx="5472534" cy="369332"/>
          </a:xfrm>
          <a:prstGeom prst="rect">
            <a:avLst/>
          </a:prstGeom>
        </p:spPr>
        <p:txBody>
          <a:bodyPr wrap="square">
            <a:spAutoFit/>
          </a:bodyPr>
          <a:lstStyle/>
          <a:p>
            <a:pPr algn="r" fontAlgn="auto">
              <a:spcBef>
                <a:spcPts val="0"/>
              </a:spcBef>
              <a:spcAft>
                <a:spcPts val="0"/>
              </a:spcAft>
              <a:defRPr/>
            </a:pPr>
            <a:r>
              <a:rPr lang="fr-FR" dirty="0" smtClean="0">
                <a:solidFill>
                  <a:schemeClr val="bg1">
                    <a:lumMod val="65000"/>
                  </a:schemeClr>
                </a:solidFill>
                <a:latin typeface="+mj-lt"/>
                <a:cs typeface="+mn-cs"/>
              </a:rPr>
              <a:t>[Résolution </a:t>
            </a:r>
            <a:r>
              <a:rPr lang="fr-FR" dirty="0" err="1" smtClean="0">
                <a:solidFill>
                  <a:schemeClr val="bg1">
                    <a:lumMod val="65000"/>
                  </a:schemeClr>
                </a:solidFill>
                <a:latin typeface="+mj-lt"/>
                <a:cs typeface="+mn-cs"/>
              </a:rPr>
              <a:t>Conf</a:t>
            </a:r>
            <a:r>
              <a:rPr lang="fr-FR" dirty="0" smtClean="0">
                <a:solidFill>
                  <a:schemeClr val="bg1">
                    <a:lumMod val="65000"/>
                  </a:schemeClr>
                </a:solidFill>
                <a:latin typeface="+mj-lt"/>
                <a:cs typeface="+mn-cs"/>
              </a:rPr>
              <a:t>. 12.3 (</a:t>
            </a:r>
            <a:r>
              <a:rPr lang="fr-FR" dirty="0" err="1" smtClean="0">
                <a:solidFill>
                  <a:schemeClr val="bg1">
                    <a:lumMod val="65000"/>
                  </a:schemeClr>
                </a:solidFill>
                <a:latin typeface="+mj-lt"/>
                <a:cs typeface="+mn-cs"/>
              </a:rPr>
              <a:t>Rev</a:t>
            </a:r>
            <a:r>
              <a:rPr lang="fr-FR" dirty="0" smtClean="0">
                <a:solidFill>
                  <a:schemeClr val="bg1">
                    <a:lumMod val="65000"/>
                  </a:schemeClr>
                </a:solidFill>
                <a:latin typeface="+mj-lt"/>
                <a:cs typeface="+mn-cs"/>
              </a:rPr>
              <a:t>. CoP16) p</a:t>
            </a:r>
            <a:r>
              <a:rPr lang="fr-FR" dirty="0" smtClean="0">
                <a:solidFill>
                  <a:schemeClr val="bg1">
                    <a:lumMod val="65000"/>
                  </a:schemeClr>
                </a:solidFill>
              </a:rPr>
              <a:t>aragraphe I(i</a:t>
            </a:r>
            <a:r>
              <a:rPr lang="fr-FR" dirty="0">
                <a:solidFill>
                  <a:schemeClr val="bg1">
                    <a:lumMod val="65000"/>
                  </a:schemeClr>
                </a:solidFill>
              </a:rPr>
              <a:t>) </a:t>
            </a:r>
            <a:r>
              <a:rPr lang="fr-FR" dirty="0" smtClean="0">
                <a:solidFill>
                  <a:schemeClr val="bg1">
                    <a:lumMod val="65000"/>
                  </a:schemeClr>
                </a:solidFill>
                <a:latin typeface="+mj-lt"/>
                <a:cs typeface="+mn-cs"/>
              </a:rPr>
              <a:t>]</a:t>
            </a:r>
            <a:endParaRPr lang="fr-FR" dirty="0">
              <a:solidFill>
                <a:schemeClr val="bg1">
                  <a:lumMod val="65000"/>
                </a:schemeClr>
              </a:solidFill>
              <a:latin typeface="+mj-lt"/>
              <a:cs typeface="+mn-cs"/>
            </a:endParaRPr>
          </a:p>
        </p:txBody>
      </p:sp>
      <p:pic>
        <p:nvPicPr>
          <p:cNvPr id="29700" name="Picture 2" descr="http://www.slim400.com/rc1/cert/CITES_Certificate.jpg"/>
          <p:cNvPicPr>
            <a:picLocks noChangeAspect="1" noChangeArrowheads="1"/>
          </p:cNvPicPr>
          <p:nvPr/>
        </p:nvPicPr>
        <p:blipFill>
          <a:blip r:embed="rId3" cstate="print"/>
          <a:srcRect b="-407"/>
          <a:stretch>
            <a:fillRect/>
          </a:stretch>
        </p:blipFill>
        <p:spPr bwMode="auto">
          <a:xfrm>
            <a:off x="1428750" y="3690938"/>
            <a:ext cx="1193800" cy="1655762"/>
          </a:xfrm>
          <a:prstGeom prst="rect">
            <a:avLst/>
          </a:prstGeom>
          <a:noFill/>
          <a:ln w="9525">
            <a:noFill/>
            <a:miter lim="800000"/>
            <a:headEnd/>
            <a:tailEnd/>
          </a:ln>
        </p:spPr>
      </p:pic>
      <p:sp>
        <p:nvSpPr>
          <p:cNvPr id="7" name="Rectangle 6"/>
          <p:cNvSpPr/>
          <p:nvPr/>
        </p:nvSpPr>
        <p:spPr>
          <a:xfrm>
            <a:off x="1428750" y="3697288"/>
            <a:ext cx="1193800" cy="1663700"/>
          </a:xfrm>
          <a:prstGeom prst="rect">
            <a:avLst/>
          </a:prstGeom>
          <a:solidFill>
            <a:srgbClr val="FFFFFF">
              <a:alpha val="60000"/>
            </a:srgbClr>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lumMod val="95000"/>
                    <a:lumOff val="5000"/>
                  </a:schemeClr>
                </a:solidFill>
              </a:rPr>
              <a:t>           </a:t>
            </a:r>
          </a:p>
          <a:p>
            <a:pPr algn="r" fontAlgn="auto">
              <a:spcBef>
                <a:spcPts val="0"/>
              </a:spcBef>
              <a:spcAft>
                <a:spcPts val="0"/>
              </a:spcAft>
              <a:defRPr/>
            </a:pPr>
            <a:r>
              <a:rPr lang="en-US" sz="2800" b="1" dirty="0">
                <a:solidFill>
                  <a:schemeClr val="tx1">
                    <a:lumMod val="95000"/>
                    <a:lumOff val="5000"/>
                  </a:schemeClr>
                </a:solidFill>
              </a:rPr>
              <a:t>                     </a:t>
            </a:r>
            <a:r>
              <a:rPr lang="en-US" sz="2800" b="1" dirty="0">
                <a:solidFill>
                  <a:schemeClr val="tx1"/>
                </a:solidFill>
                <a:latin typeface="Arial Black" panose="020B0A04020102020204" pitchFamily="34" charset="0"/>
              </a:rPr>
              <a:t>X</a:t>
            </a:r>
          </a:p>
        </p:txBody>
      </p:sp>
      <p:pic>
        <p:nvPicPr>
          <p:cNvPr id="29702" name="Picture 4" descr="C:\Users\Okusu\AppData\Local\Microsoft\Windows\Temporary Internet Files\Content.IE5\SSBZQXAD\MC900012878[1].wmf"/>
          <p:cNvPicPr>
            <a:picLocks noChangeAspect="1" noChangeArrowheads="1"/>
          </p:cNvPicPr>
          <p:nvPr/>
        </p:nvPicPr>
        <p:blipFill>
          <a:blip r:embed="rId4" cstate="print"/>
          <a:srcRect/>
          <a:stretch>
            <a:fillRect/>
          </a:stretch>
        </p:blipFill>
        <p:spPr bwMode="auto">
          <a:xfrm>
            <a:off x="3416300" y="3768725"/>
            <a:ext cx="1928813" cy="1306513"/>
          </a:xfrm>
          <a:prstGeom prst="rect">
            <a:avLst/>
          </a:prstGeom>
          <a:noFill/>
          <a:ln w="9525">
            <a:noFill/>
            <a:miter lim="800000"/>
            <a:headEnd/>
            <a:tailEnd/>
          </a:ln>
        </p:spPr>
      </p:pic>
      <p:sp>
        <p:nvSpPr>
          <p:cNvPr id="9" name="TextBox 8"/>
          <p:cNvSpPr txBox="1"/>
          <p:nvPr/>
        </p:nvSpPr>
        <p:spPr>
          <a:xfrm>
            <a:off x="3098800" y="5332413"/>
            <a:ext cx="2725738" cy="400050"/>
          </a:xfrm>
          <a:prstGeom prst="rect">
            <a:avLst/>
          </a:prstGeom>
          <a:noFill/>
        </p:spPr>
        <p:txBody>
          <a:bodyPr>
            <a:spAutoFit/>
          </a:bodyPr>
          <a:lstStyle/>
          <a:p>
            <a:pPr algn="ctr" fontAlgn="auto">
              <a:spcBef>
                <a:spcPts val="0"/>
              </a:spcBef>
              <a:spcAft>
                <a:spcPts val="0"/>
              </a:spcAft>
              <a:defRPr/>
            </a:pPr>
            <a:r>
              <a:rPr lang="fr-FR" sz="2000" dirty="0" smtClean="0">
                <a:solidFill>
                  <a:srgbClr val="002060"/>
                </a:solidFill>
                <a:latin typeface="+mj-lt"/>
                <a:cs typeface="+mn-cs"/>
              </a:rPr>
              <a:t>Rapports annuels</a:t>
            </a:r>
            <a:endParaRPr lang="fr-FR" sz="2000" dirty="0">
              <a:solidFill>
                <a:srgbClr val="002060"/>
              </a:solidFill>
              <a:latin typeface="+mj-lt"/>
              <a:cs typeface="+mn-cs"/>
            </a:endParaRPr>
          </a:p>
        </p:txBody>
      </p:sp>
      <p:pic>
        <p:nvPicPr>
          <p:cNvPr id="29704" name="Picture 9" descr="C:\Users\Okusu\AppData\Local\Microsoft\Windows\Temporary Internet Files\Content.IE5\JUI49MTS\MC900044991[1].wmf"/>
          <p:cNvPicPr>
            <a:picLocks noChangeAspect="1" noChangeArrowheads="1"/>
          </p:cNvPicPr>
          <p:nvPr/>
        </p:nvPicPr>
        <p:blipFill>
          <a:blip r:embed="rId5" cstate="print"/>
          <a:srcRect b="15228"/>
          <a:stretch>
            <a:fillRect/>
          </a:stretch>
        </p:blipFill>
        <p:spPr bwMode="auto">
          <a:xfrm>
            <a:off x="5943600" y="3697288"/>
            <a:ext cx="1781175" cy="1543050"/>
          </a:xfrm>
          <a:prstGeom prst="rect">
            <a:avLst/>
          </a:prstGeom>
          <a:noFill/>
          <a:ln w="9525">
            <a:noFill/>
            <a:miter lim="800000"/>
            <a:headEnd/>
            <a:tailEnd/>
          </a:ln>
        </p:spPr>
      </p:pic>
      <p:sp>
        <p:nvSpPr>
          <p:cNvPr id="11" name="TextBox 10"/>
          <p:cNvSpPr txBox="1"/>
          <p:nvPr/>
        </p:nvSpPr>
        <p:spPr>
          <a:xfrm>
            <a:off x="5449888" y="5332413"/>
            <a:ext cx="3154362" cy="707886"/>
          </a:xfrm>
          <a:prstGeom prst="rect">
            <a:avLst/>
          </a:prstGeom>
          <a:noFill/>
        </p:spPr>
        <p:txBody>
          <a:bodyPr>
            <a:spAutoFit/>
          </a:bodyPr>
          <a:lstStyle/>
          <a:p>
            <a:pPr algn="ctr" fontAlgn="auto">
              <a:spcBef>
                <a:spcPts val="0"/>
              </a:spcBef>
              <a:spcAft>
                <a:spcPts val="0"/>
              </a:spcAft>
              <a:defRPr/>
            </a:pPr>
            <a:r>
              <a:rPr lang="fr-FR" sz="2000" dirty="0" smtClean="0">
                <a:solidFill>
                  <a:srgbClr val="002060"/>
                </a:solidFill>
                <a:latin typeface="+mj-lt"/>
                <a:cs typeface="+mn-cs"/>
              </a:rPr>
              <a:t>Base de données sur le commerce CITES</a:t>
            </a:r>
            <a:endParaRPr lang="fr-FR" sz="2000" dirty="0">
              <a:solidFill>
                <a:srgbClr val="002060"/>
              </a:solidFill>
              <a:latin typeface="+mj-lt"/>
              <a:cs typeface="+mn-cs"/>
            </a:endParaRPr>
          </a:p>
        </p:txBody>
      </p:sp>
      <p:sp>
        <p:nvSpPr>
          <p:cNvPr id="12" name="TextBox 11"/>
          <p:cNvSpPr txBox="1"/>
          <p:nvPr/>
        </p:nvSpPr>
        <p:spPr>
          <a:xfrm>
            <a:off x="920750" y="5332413"/>
            <a:ext cx="2173288" cy="400050"/>
          </a:xfrm>
          <a:prstGeom prst="rect">
            <a:avLst/>
          </a:prstGeom>
          <a:noFill/>
        </p:spPr>
        <p:txBody>
          <a:bodyPr>
            <a:spAutoFit/>
          </a:bodyPr>
          <a:lstStyle/>
          <a:p>
            <a:pPr algn="ctr" fontAlgn="auto">
              <a:spcBef>
                <a:spcPts val="0"/>
              </a:spcBef>
              <a:spcAft>
                <a:spcPts val="0"/>
              </a:spcAft>
              <a:defRPr/>
            </a:pPr>
            <a:r>
              <a:rPr lang="fr-FR" sz="2000" dirty="0" smtClean="0">
                <a:solidFill>
                  <a:srgbClr val="002060"/>
                </a:solidFill>
                <a:latin typeface="+mj-lt"/>
                <a:cs typeface="+mn-cs"/>
              </a:rPr>
              <a:t>Certificat CITES</a:t>
            </a:r>
            <a:endParaRPr lang="fr-FR" sz="2000" dirty="0">
              <a:solidFill>
                <a:srgbClr val="FF0000"/>
              </a:solidFill>
              <a:latin typeface="+mj-lt"/>
              <a:cs typeface="+mn-cs"/>
            </a:endParaRPr>
          </a:p>
        </p:txBody>
      </p:sp>
      <p:sp>
        <p:nvSpPr>
          <p:cNvPr id="29707" name="Rectangle 12"/>
          <p:cNvSpPr>
            <a:spLocks noChangeArrowheads="1"/>
          </p:cNvSpPr>
          <p:nvPr/>
        </p:nvSpPr>
        <p:spPr bwMode="auto">
          <a:xfrm rot="1774263">
            <a:off x="3751263" y="3984625"/>
            <a:ext cx="363537" cy="369888"/>
          </a:xfrm>
          <a:prstGeom prst="rect">
            <a:avLst/>
          </a:prstGeom>
          <a:noFill/>
          <a:ln w="9525">
            <a:noFill/>
            <a:miter lim="800000"/>
            <a:headEnd/>
            <a:tailEnd/>
          </a:ln>
        </p:spPr>
        <p:txBody>
          <a:bodyPr wrap="none">
            <a:spAutoFit/>
          </a:bodyPr>
          <a:lstStyle/>
          <a:p>
            <a:pPr algn="ctr"/>
            <a:r>
              <a:rPr lang="en-US" b="1">
                <a:latin typeface="Arial Black" pitchFamily="34" charset="0"/>
              </a:rPr>
              <a:t>X</a:t>
            </a:r>
          </a:p>
        </p:txBody>
      </p:sp>
      <p:sp>
        <p:nvSpPr>
          <p:cNvPr id="14" name="Cloud Callout 13"/>
          <p:cNvSpPr/>
          <p:nvPr/>
        </p:nvSpPr>
        <p:spPr>
          <a:xfrm>
            <a:off x="7389813" y="3630613"/>
            <a:ext cx="793750" cy="720725"/>
          </a:xfrm>
          <a:prstGeom prst="cloudCallout">
            <a:avLst>
              <a:gd name="adj1" fmla="val -82895"/>
              <a:gd name="adj2" fmla="val -15543"/>
            </a:avLst>
          </a:prstGeom>
          <a:solidFill>
            <a:srgbClr val="FF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Arial Black" panose="020B0A04020102020204" pitchFamily="34" charset="0"/>
              </a:rPr>
              <a:t>X</a:t>
            </a:r>
          </a:p>
        </p:txBody>
      </p:sp>
      <p:sp>
        <p:nvSpPr>
          <p:cNvPr id="15" name="Right Arrow 14"/>
          <p:cNvSpPr/>
          <p:nvPr/>
        </p:nvSpPr>
        <p:spPr>
          <a:xfrm>
            <a:off x="2792413" y="4419600"/>
            <a:ext cx="504825" cy="21272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a:off x="5384800" y="4413250"/>
            <a:ext cx="504825" cy="21272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gerhead_ted-noaa.jpg"/>
          <p:cNvPicPr>
            <a:picLocks noChangeAspect="1"/>
          </p:cNvPicPr>
          <p:nvPr/>
        </p:nvPicPr>
        <p:blipFill>
          <a:blip r:embed="rId3" cstate="screen">
            <a:extLst/>
          </a:blip>
          <a:stretch>
            <a:fillRect/>
          </a:stretch>
        </p:blipFill>
        <p:spPr>
          <a:xfrm>
            <a:off x="5018698" y="5085184"/>
            <a:ext cx="1919999" cy="1440000"/>
          </a:xfrm>
          <a:prstGeom prst="rect">
            <a:avLst/>
          </a:prstGeom>
          <a:ln>
            <a:noFill/>
          </a:ln>
          <a:effectLst>
            <a:softEdge rad="112500"/>
          </a:effectLst>
        </p:spPr>
      </p:pic>
      <p:sp>
        <p:nvSpPr>
          <p:cNvPr id="12" name="Rounded Rectangle 11"/>
          <p:cNvSpPr/>
          <p:nvPr/>
        </p:nvSpPr>
        <p:spPr>
          <a:xfrm>
            <a:off x="3132138" y="2636838"/>
            <a:ext cx="5616575"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fr-FR" b="1" dirty="0" smtClean="0">
                <a:solidFill>
                  <a:srgbClr val="002060"/>
                </a:solidFill>
              </a:rPr>
              <a:t>Organe de gestion</a:t>
            </a:r>
            <a:endParaRPr lang="fr-FR" b="1" dirty="0">
              <a:solidFill>
                <a:srgbClr val="002060"/>
              </a:solidFill>
            </a:endParaRPr>
          </a:p>
        </p:txBody>
      </p:sp>
      <p:sp>
        <p:nvSpPr>
          <p:cNvPr id="3" name="Rounded Rectangle 2"/>
          <p:cNvSpPr/>
          <p:nvPr/>
        </p:nvSpPr>
        <p:spPr>
          <a:xfrm>
            <a:off x="395288" y="2636838"/>
            <a:ext cx="2592387"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fr-FR" b="1" dirty="0" smtClean="0">
                <a:solidFill>
                  <a:srgbClr val="006600"/>
                </a:solidFill>
              </a:rPr>
              <a:t>Autorité scientifique</a:t>
            </a:r>
            <a:endParaRPr lang="fr-FR" b="1" dirty="0">
              <a:solidFill>
                <a:srgbClr val="006600"/>
              </a:solidFill>
            </a:endParaRPr>
          </a:p>
        </p:txBody>
      </p:sp>
      <p:sp>
        <p:nvSpPr>
          <p:cNvPr id="2" name="Title 1"/>
          <p:cNvSpPr>
            <a:spLocks noGrp="1"/>
          </p:cNvSpPr>
          <p:nvPr>
            <p:ph type="title"/>
          </p:nvPr>
        </p:nvSpPr>
        <p:spPr/>
        <p:txBody>
          <a:bodyPr rtlCol="0">
            <a:normAutofit fontScale="90000"/>
          </a:bodyPr>
          <a:lstStyle/>
          <a:p>
            <a:pPr fontAlgn="auto">
              <a:spcAft>
                <a:spcPts val="0"/>
              </a:spcAft>
              <a:defRPr/>
            </a:pPr>
            <a:r>
              <a:rPr lang="fr-FR" sz="4000" dirty="0" smtClean="0"/>
              <a:t>L’IPM concernant l’Annexe-I spécimens</a:t>
            </a:r>
            <a:endParaRPr lang="fr-FR" sz="4000" dirty="0"/>
          </a:p>
        </p:txBody>
      </p:sp>
      <p:sp>
        <p:nvSpPr>
          <p:cNvPr id="30725" name="Content Placeholder 2"/>
          <p:cNvSpPr>
            <a:spLocks noGrp="1"/>
          </p:cNvSpPr>
          <p:nvPr>
            <p:ph idx="1"/>
          </p:nvPr>
        </p:nvSpPr>
        <p:spPr>
          <a:xfrm>
            <a:off x="457200" y="1600200"/>
            <a:ext cx="8229600" cy="2981325"/>
          </a:xfrm>
        </p:spPr>
        <p:txBody>
          <a:bodyPr/>
          <a:lstStyle/>
          <a:p>
            <a:pPr marL="0" indent="0">
              <a:buFont typeface="Arial" charset="0"/>
              <a:buNone/>
            </a:pPr>
            <a:r>
              <a:rPr lang="fr-FR" sz="2800" dirty="0" smtClean="0"/>
              <a:t>Avant de délivrer un certificat IPM, l’État d’introduction doit s’assurer que:</a:t>
            </a:r>
          </a:p>
          <a:p>
            <a:pPr marL="0" indent="0">
              <a:buFont typeface="Arial" charset="0"/>
              <a:buNone/>
            </a:pPr>
            <a:endParaRPr lang="en-US" dirty="0" smtClean="0"/>
          </a:p>
        </p:txBody>
      </p:sp>
      <p:sp>
        <p:nvSpPr>
          <p:cNvPr id="6" name="Rectangle 5"/>
          <p:cNvSpPr/>
          <p:nvPr/>
        </p:nvSpPr>
        <p:spPr>
          <a:xfrm>
            <a:off x="7236296" y="4868863"/>
            <a:ext cx="1583854" cy="369332"/>
          </a:xfrm>
          <a:prstGeom prst="rect">
            <a:avLst/>
          </a:prstGeom>
        </p:spPr>
        <p:txBody>
          <a:bodyPr wrap="square">
            <a:spAutoFit/>
          </a:bodyPr>
          <a:lstStyle/>
          <a:p>
            <a:pPr algn="r" fontAlgn="auto">
              <a:spcBef>
                <a:spcPts val="0"/>
              </a:spcBef>
              <a:spcAft>
                <a:spcPts val="0"/>
              </a:spcAft>
              <a:defRPr/>
            </a:pPr>
            <a:r>
              <a:rPr lang="fr-FR" dirty="0" smtClean="0">
                <a:solidFill>
                  <a:schemeClr val="bg1">
                    <a:lumMod val="65000"/>
                  </a:schemeClr>
                </a:solidFill>
                <a:latin typeface="+mn-lt"/>
                <a:cs typeface="+mn-cs"/>
              </a:rPr>
              <a:t>[CITES Art III 5]</a:t>
            </a:r>
            <a:endParaRPr lang="en-GB" sz="1400" dirty="0">
              <a:solidFill>
                <a:schemeClr val="bg1">
                  <a:lumMod val="65000"/>
                </a:schemeClr>
              </a:solidFill>
              <a:latin typeface="+mj-lt"/>
              <a:cs typeface="+mn-cs"/>
            </a:endParaRPr>
          </a:p>
        </p:txBody>
      </p:sp>
      <p:sp>
        <p:nvSpPr>
          <p:cNvPr id="7" name="Rounded Rectangle 6"/>
          <p:cNvSpPr/>
          <p:nvPr/>
        </p:nvSpPr>
        <p:spPr>
          <a:xfrm>
            <a:off x="547688" y="2784475"/>
            <a:ext cx="2303462" cy="149383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sz="2000" dirty="0" smtClean="0"/>
              <a:t>L'introduction ne nuit pas à la survie de l’espèce</a:t>
            </a:r>
            <a:r>
              <a:rPr lang="fr-FR" sz="2000" dirty="0" smtClean="0">
                <a:latin typeface="+mj-lt"/>
              </a:rPr>
              <a:t> (ACNP) - Durabilité</a:t>
            </a:r>
            <a:endParaRPr lang="fr-FR" sz="2000" dirty="0">
              <a:latin typeface="+mj-lt"/>
            </a:endParaRPr>
          </a:p>
        </p:txBody>
      </p:sp>
      <p:sp>
        <p:nvSpPr>
          <p:cNvPr id="8" name="Rounded Rectangle 7"/>
          <p:cNvSpPr/>
          <p:nvPr/>
        </p:nvSpPr>
        <p:spPr>
          <a:xfrm>
            <a:off x="5994101" y="2784476"/>
            <a:ext cx="2663825" cy="149383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sz="2000" dirty="0" smtClean="0"/>
              <a:t>Le destinataire a les installations adéquates pour le conserver et le traiter le spécimen avec soin</a:t>
            </a:r>
            <a:endParaRPr lang="fr-FR" sz="2000" dirty="0">
              <a:latin typeface="+mj-lt"/>
            </a:endParaRPr>
          </a:p>
        </p:txBody>
      </p:sp>
      <p:sp>
        <p:nvSpPr>
          <p:cNvPr id="9" name="Rounded Rectangle 8"/>
          <p:cNvSpPr/>
          <p:nvPr/>
        </p:nvSpPr>
        <p:spPr>
          <a:xfrm>
            <a:off x="3357909" y="2784476"/>
            <a:ext cx="2554288" cy="149383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sz="2000" dirty="0" smtClean="0"/>
              <a:t>Le spécimen ne sera pas utilisé à des fins principalement commerciales</a:t>
            </a:r>
            <a:endParaRPr lang="fr-FR" sz="2000" dirty="0">
              <a:latin typeface="+mj-lt"/>
            </a:endParaRPr>
          </a:p>
        </p:txBody>
      </p:sp>
      <p:pic>
        <p:nvPicPr>
          <p:cNvPr id="13" name="Picture 12" descr="http://www.elasmodiver.com/Sharkive%20images/Green%20Sawfish%20003.jpg"/>
          <p:cNvPicPr>
            <a:picLocks noChangeAspect="1" noChangeArrowheads="1"/>
          </p:cNvPicPr>
          <p:nvPr/>
        </p:nvPicPr>
        <p:blipFill rotWithShape="1">
          <a:blip r:embed="rId4" cstate="print">
            <a:extLst/>
          </a:blip>
          <a:srcRect l="9425" t="16808" r="6277" b="27968"/>
          <a:stretch/>
        </p:blipFill>
        <p:spPr bwMode="auto">
          <a:xfrm>
            <a:off x="2123728" y="5013176"/>
            <a:ext cx="2492028" cy="144000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sz="3600" dirty="0" smtClean="0"/>
              <a:t>L’IPM concernant l’Annexe-II spécimens</a:t>
            </a:r>
            <a:endParaRPr lang="fr-FR" sz="3600" dirty="0"/>
          </a:p>
        </p:txBody>
      </p:sp>
      <p:sp>
        <p:nvSpPr>
          <p:cNvPr id="31746" name="Content Placeholder 2"/>
          <p:cNvSpPr>
            <a:spLocks noGrp="1"/>
          </p:cNvSpPr>
          <p:nvPr>
            <p:ph idx="1"/>
          </p:nvPr>
        </p:nvSpPr>
        <p:spPr>
          <a:xfrm>
            <a:off x="462408" y="1575162"/>
            <a:ext cx="8229600" cy="2692400"/>
          </a:xfrm>
        </p:spPr>
        <p:txBody>
          <a:bodyPr/>
          <a:lstStyle/>
          <a:p>
            <a:pPr marL="0" indent="0">
              <a:buNone/>
            </a:pPr>
            <a:r>
              <a:rPr lang="fr-FR" sz="2600" dirty="0" smtClean="0"/>
              <a:t>Avant de délivrer un certificat IPM, l’État d’introduction doit s’assurer que:</a:t>
            </a:r>
          </a:p>
        </p:txBody>
      </p:sp>
      <p:pic>
        <p:nvPicPr>
          <p:cNvPr id="5" name="Picture 4" descr="Lamna_nasus_noaa.jpg"/>
          <p:cNvPicPr>
            <a:picLocks noChangeAspect="1"/>
          </p:cNvPicPr>
          <p:nvPr/>
        </p:nvPicPr>
        <p:blipFill>
          <a:blip r:embed="rId3" cstate="screen">
            <a:extLst/>
          </a:blip>
          <a:stretch>
            <a:fillRect/>
          </a:stretch>
        </p:blipFill>
        <p:spPr>
          <a:xfrm>
            <a:off x="5580112" y="4925827"/>
            <a:ext cx="3091926" cy="1560315"/>
          </a:xfrm>
          <a:prstGeom prst="rect">
            <a:avLst/>
          </a:prstGeom>
          <a:ln>
            <a:noFill/>
          </a:ln>
          <a:effectLst>
            <a:softEdge rad="112500"/>
          </a:effectLst>
        </p:spPr>
      </p:pic>
      <p:sp>
        <p:nvSpPr>
          <p:cNvPr id="9" name="Rectangle 8"/>
          <p:cNvSpPr/>
          <p:nvPr/>
        </p:nvSpPr>
        <p:spPr>
          <a:xfrm>
            <a:off x="6876256" y="4149080"/>
            <a:ext cx="2197100" cy="369332"/>
          </a:xfrm>
          <a:prstGeom prst="rect">
            <a:avLst/>
          </a:prstGeom>
        </p:spPr>
        <p:txBody>
          <a:bodyPr wrap="square">
            <a:spAutoFit/>
          </a:bodyPr>
          <a:lstStyle/>
          <a:p>
            <a:pPr algn="r" fontAlgn="auto">
              <a:spcBef>
                <a:spcPts val="0"/>
              </a:spcBef>
              <a:spcAft>
                <a:spcPts val="0"/>
              </a:spcAft>
              <a:defRPr/>
            </a:pPr>
            <a:r>
              <a:rPr lang="en-US" dirty="0" smtClean="0">
                <a:solidFill>
                  <a:schemeClr val="bg1">
                    <a:lumMod val="65000"/>
                  </a:schemeClr>
                </a:solidFill>
                <a:latin typeface="+mn-lt"/>
                <a:cs typeface="+mn-cs"/>
              </a:rPr>
              <a:t>[</a:t>
            </a:r>
            <a:r>
              <a:rPr lang="fr-FR" dirty="0" smtClean="0">
                <a:solidFill>
                  <a:schemeClr val="bg1">
                    <a:lumMod val="65000"/>
                  </a:schemeClr>
                </a:solidFill>
                <a:latin typeface="+mn-lt"/>
                <a:cs typeface="+mn-cs"/>
              </a:rPr>
              <a:t>CITES Art IV 6 et 7]</a:t>
            </a:r>
            <a:endParaRPr lang="fr-FR" dirty="0">
              <a:solidFill>
                <a:schemeClr val="bg1">
                  <a:lumMod val="65000"/>
                </a:schemeClr>
              </a:solidFill>
              <a:latin typeface="+mj-lt"/>
              <a:cs typeface="+mn-cs"/>
            </a:endParaRPr>
          </a:p>
        </p:txBody>
      </p:sp>
      <p:sp>
        <p:nvSpPr>
          <p:cNvPr id="10" name="Rounded Rectangle 9"/>
          <p:cNvSpPr/>
          <p:nvPr/>
        </p:nvSpPr>
        <p:spPr>
          <a:xfrm>
            <a:off x="395288" y="2636838"/>
            <a:ext cx="2592387"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fr-FR" b="1" dirty="0" smtClean="0">
                <a:solidFill>
                  <a:srgbClr val="006600"/>
                </a:solidFill>
              </a:rPr>
              <a:t>Autorité scientifique</a:t>
            </a:r>
            <a:endParaRPr lang="fr-FR" b="1" dirty="0">
              <a:solidFill>
                <a:srgbClr val="006600"/>
              </a:solidFill>
            </a:endParaRPr>
          </a:p>
        </p:txBody>
      </p:sp>
      <p:sp>
        <p:nvSpPr>
          <p:cNvPr id="11" name="Rounded Rectangle 10"/>
          <p:cNvSpPr/>
          <p:nvPr/>
        </p:nvSpPr>
        <p:spPr>
          <a:xfrm>
            <a:off x="547688" y="2784475"/>
            <a:ext cx="2303462" cy="1493838"/>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sz="2000" dirty="0" smtClean="0"/>
              <a:t>L'introduction ne nuit pas à la survie de l’espèce (ACNP) </a:t>
            </a:r>
            <a:endParaRPr lang="fr-FR" sz="2000" dirty="0"/>
          </a:p>
        </p:txBody>
      </p:sp>
      <p:sp>
        <p:nvSpPr>
          <p:cNvPr id="8" name="Rounded Rectangular Callout 7"/>
          <p:cNvSpPr/>
          <p:nvPr/>
        </p:nvSpPr>
        <p:spPr>
          <a:xfrm>
            <a:off x="1835150" y="5084763"/>
            <a:ext cx="3384550" cy="1401762"/>
          </a:xfrm>
          <a:prstGeom prst="wedgeRoundRectCallout">
            <a:avLst>
              <a:gd name="adj1" fmla="val -55732"/>
              <a:gd name="adj2" fmla="val -72702"/>
              <a:gd name="adj3" fmla="val 16667"/>
            </a:avLst>
          </a:prstGeom>
          <a:noFill/>
          <a:ln>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sz="2000" dirty="0" smtClean="0">
                <a:solidFill>
                  <a:schemeClr val="tx1">
                    <a:lumMod val="85000"/>
                    <a:lumOff val="15000"/>
                  </a:schemeClr>
                </a:solidFill>
                <a:latin typeface="+mj-lt"/>
              </a:rPr>
              <a:t>Il conviendra parfois de consulter d’autres autorités scientifiques nationales ou internationales</a:t>
            </a:r>
            <a:endParaRPr lang="fr-FR" sz="2000" dirty="0">
              <a:solidFill>
                <a:schemeClr val="tx1">
                  <a:lumMod val="85000"/>
                  <a:lumOff val="15000"/>
                </a:schemeClr>
              </a:solidFill>
              <a:latin typeface="+mj-lt"/>
            </a:endParaRPr>
          </a:p>
        </p:txBody>
      </p:sp>
      <p:sp>
        <p:nvSpPr>
          <p:cNvPr id="12" name="Rounded Rectangle 11"/>
          <p:cNvSpPr/>
          <p:nvPr/>
        </p:nvSpPr>
        <p:spPr>
          <a:xfrm>
            <a:off x="3132138" y="2636838"/>
            <a:ext cx="3744118" cy="22320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fr-FR" b="1" dirty="0" smtClean="0">
                <a:solidFill>
                  <a:srgbClr val="002060"/>
                </a:solidFill>
              </a:rPr>
              <a:t>Organe de gestion</a:t>
            </a:r>
            <a:endParaRPr lang="fr-FR" b="1" dirty="0">
              <a:solidFill>
                <a:srgbClr val="002060"/>
              </a:solidFill>
            </a:endParaRPr>
          </a:p>
        </p:txBody>
      </p:sp>
      <p:sp>
        <p:nvSpPr>
          <p:cNvPr id="13" name="Rounded Rectangle 12"/>
          <p:cNvSpPr/>
          <p:nvPr/>
        </p:nvSpPr>
        <p:spPr>
          <a:xfrm>
            <a:off x="3276600" y="2811463"/>
            <a:ext cx="3463528" cy="149383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fr-FR" sz="2000" dirty="0" smtClean="0"/>
              <a:t>Tout spécimen vivant sera mis en état et transporté de façon à éviter les risques de blessures, de maladie, ou de traitement rigoureux</a:t>
            </a:r>
            <a:endParaRPr lang="fr-FR" sz="20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fr-FR" sz="3600" dirty="0" smtClean="0">
                <a:solidFill>
                  <a:srgbClr val="0000FF"/>
                </a:solidFill>
              </a:rPr>
              <a:t>Pas </a:t>
            </a:r>
            <a:r>
              <a:rPr lang="fr-FR" sz="3600" dirty="0" smtClean="0"/>
              <a:t>d’IPM</a:t>
            </a:r>
            <a:r>
              <a:rPr lang="fr-FR" sz="3600" dirty="0" smtClean="0">
                <a:solidFill>
                  <a:srgbClr val="0000FF"/>
                </a:solidFill>
              </a:rPr>
              <a:t> </a:t>
            </a:r>
            <a:r>
              <a:rPr lang="fr-FR" sz="3600" dirty="0" smtClean="0">
                <a:solidFill>
                  <a:prstClr val="black"/>
                </a:solidFill>
              </a:rPr>
              <a:t>nécessaire pour l’Annexe-III spécimens</a:t>
            </a:r>
            <a:endParaRPr lang="fr-FR" sz="3600" dirty="0"/>
          </a:p>
        </p:txBody>
      </p:sp>
      <p:sp>
        <p:nvSpPr>
          <p:cNvPr id="32770" name="Content Placeholder 2"/>
          <p:cNvSpPr>
            <a:spLocks noGrp="1"/>
          </p:cNvSpPr>
          <p:nvPr>
            <p:ph idx="1"/>
          </p:nvPr>
        </p:nvSpPr>
        <p:spPr>
          <a:xfrm>
            <a:off x="420688" y="1628775"/>
            <a:ext cx="8229600" cy="4133850"/>
          </a:xfrm>
        </p:spPr>
        <p:txBody>
          <a:bodyPr/>
          <a:lstStyle/>
          <a:p>
            <a:pPr marL="0" indent="0" algn="ctr">
              <a:buNone/>
            </a:pPr>
            <a:r>
              <a:rPr lang="fr-FR" sz="3000" dirty="0" smtClean="0"/>
              <a:t>L’Introduction en provenance de la mer </a:t>
            </a:r>
            <a:r>
              <a:rPr lang="fr-FR" sz="3000" b="1" u="sng" dirty="0" smtClean="0"/>
              <a:t>ne</a:t>
            </a:r>
            <a:r>
              <a:rPr lang="fr-FR" sz="3000" b="1" dirty="0" smtClean="0"/>
              <a:t> </a:t>
            </a:r>
            <a:r>
              <a:rPr lang="fr-FR" sz="3000" b="1" u="sng" dirty="0" smtClean="0"/>
              <a:t>concerne pas</a:t>
            </a:r>
            <a:r>
              <a:rPr lang="fr-FR" sz="3000" dirty="0" smtClean="0"/>
              <a:t> Annexe-III spécimens</a:t>
            </a:r>
          </a:p>
        </p:txBody>
      </p:sp>
      <p:pic>
        <p:nvPicPr>
          <p:cNvPr id="5" name="Picture 2" descr="http://researcharchive.calacademy.org/research/izg/CoralReefOrganisms/SeaCucumbers/Isostichopus_fuscus.jpg"/>
          <p:cNvPicPr>
            <a:picLocks noChangeAspect="1" noChangeArrowheads="1"/>
          </p:cNvPicPr>
          <p:nvPr/>
        </p:nvPicPr>
        <p:blipFill>
          <a:blip r:embed="rId3" cstate="print">
            <a:extLst/>
          </a:blip>
          <a:srcRect/>
          <a:stretch>
            <a:fillRect/>
          </a:stretch>
        </p:blipFill>
        <p:spPr bwMode="auto">
          <a:xfrm>
            <a:off x="2140372" y="2834223"/>
            <a:ext cx="4800492" cy="3224573"/>
          </a:xfrm>
          <a:prstGeom prst="rect">
            <a:avLst/>
          </a:prstGeom>
          <a:ln>
            <a:noFill/>
          </a:ln>
          <a:effectLst>
            <a:softEdge rad="112500"/>
          </a:effectLst>
          <a:extLst/>
        </p:spPr>
      </p:pic>
      <p:sp>
        <p:nvSpPr>
          <p:cNvPr id="6" name="TextBox 5"/>
          <p:cNvSpPr txBox="1"/>
          <p:nvPr/>
        </p:nvSpPr>
        <p:spPr>
          <a:xfrm>
            <a:off x="2466896" y="6079638"/>
            <a:ext cx="4105275" cy="646331"/>
          </a:xfrm>
          <a:prstGeom prst="rect">
            <a:avLst/>
          </a:prstGeom>
          <a:noFill/>
        </p:spPr>
        <p:txBody>
          <a:bodyPr>
            <a:spAutoFit/>
          </a:bodyPr>
          <a:lstStyle/>
          <a:p>
            <a:pPr algn="ctr" fontAlgn="auto">
              <a:spcBef>
                <a:spcPts val="0"/>
              </a:spcBef>
              <a:spcAft>
                <a:spcPts val="0"/>
              </a:spcAft>
              <a:defRPr/>
            </a:pPr>
            <a:r>
              <a:rPr lang="fr-FR" dirty="0" smtClean="0">
                <a:solidFill>
                  <a:schemeClr val="accent4">
                    <a:lumMod val="75000"/>
                  </a:schemeClr>
                </a:solidFill>
                <a:latin typeface="+mj-lt"/>
                <a:cs typeface="+mn-cs"/>
              </a:rPr>
              <a:t>Concombre de mer </a:t>
            </a:r>
            <a:r>
              <a:rPr lang="fr-FR" i="1" dirty="0" smtClean="0">
                <a:solidFill>
                  <a:schemeClr val="accent4">
                    <a:lumMod val="75000"/>
                  </a:schemeClr>
                </a:solidFill>
                <a:latin typeface="+mj-lt"/>
                <a:cs typeface="+mn-cs"/>
              </a:rPr>
              <a:t>(</a:t>
            </a:r>
            <a:r>
              <a:rPr lang="fr-FR" i="1" dirty="0" err="1" smtClean="0">
                <a:solidFill>
                  <a:schemeClr val="accent4">
                    <a:lumMod val="75000"/>
                  </a:schemeClr>
                </a:solidFill>
                <a:latin typeface="+mj-lt"/>
                <a:cs typeface="+mn-cs"/>
              </a:rPr>
              <a:t>Isostichopus</a:t>
            </a:r>
            <a:r>
              <a:rPr lang="fr-FR" i="1" dirty="0" smtClean="0">
                <a:solidFill>
                  <a:schemeClr val="accent4">
                    <a:lumMod val="75000"/>
                  </a:schemeClr>
                </a:solidFill>
                <a:latin typeface="+mj-lt"/>
                <a:cs typeface="+mn-cs"/>
              </a:rPr>
              <a:t> </a:t>
            </a:r>
            <a:r>
              <a:rPr lang="fr-FR" i="1" dirty="0" err="1" smtClean="0">
                <a:solidFill>
                  <a:schemeClr val="accent4">
                    <a:lumMod val="75000"/>
                  </a:schemeClr>
                </a:solidFill>
                <a:latin typeface="+mj-lt"/>
                <a:cs typeface="+mn-cs"/>
              </a:rPr>
              <a:t>fuscus</a:t>
            </a:r>
            <a:r>
              <a:rPr lang="fr-FR" i="1" dirty="0" smtClean="0">
                <a:solidFill>
                  <a:schemeClr val="accent4">
                    <a:lumMod val="75000"/>
                  </a:schemeClr>
                </a:solidFill>
                <a:latin typeface="+mj-lt"/>
                <a:cs typeface="+mn-cs"/>
              </a:rPr>
              <a:t>) (inscrit à l’Annexe III par l’Équateur)</a:t>
            </a:r>
            <a:endParaRPr lang="fr-FR" i="1" dirty="0">
              <a:solidFill>
                <a:schemeClr val="accent4">
                  <a:lumMod val="75000"/>
                </a:schemeClr>
              </a:solidFill>
              <a:latin typeface="+mj-lt"/>
              <a:cs typeface="+mn-cs"/>
            </a:endParaRPr>
          </a:p>
        </p:txBody>
      </p:sp>
      <p:sp>
        <p:nvSpPr>
          <p:cNvPr id="7" name="Rectangle 6"/>
          <p:cNvSpPr/>
          <p:nvPr/>
        </p:nvSpPr>
        <p:spPr>
          <a:xfrm>
            <a:off x="6372200" y="2564904"/>
            <a:ext cx="2320183" cy="369332"/>
          </a:xfrm>
          <a:prstGeom prst="rect">
            <a:avLst/>
          </a:prstGeom>
        </p:spPr>
        <p:txBody>
          <a:bodyPr wrap="square">
            <a:spAutoFit/>
          </a:bodyPr>
          <a:lstStyle/>
          <a:p>
            <a:pPr algn="r" fontAlgn="auto">
              <a:spcBef>
                <a:spcPts val="0"/>
              </a:spcBef>
              <a:spcAft>
                <a:spcPts val="0"/>
              </a:spcAft>
              <a:defRPr/>
            </a:pPr>
            <a:r>
              <a:rPr lang="en-US" dirty="0" smtClean="0">
                <a:solidFill>
                  <a:schemeClr val="bg1">
                    <a:lumMod val="65000"/>
                  </a:schemeClr>
                </a:solidFill>
                <a:latin typeface="+mn-lt"/>
                <a:cs typeface="+mn-cs"/>
              </a:rPr>
              <a:t>[CITES Art V]</a:t>
            </a:r>
            <a:endParaRPr lang="en-GB" dirty="0">
              <a:solidFill>
                <a:schemeClr val="bg1">
                  <a:lumMod val="65000"/>
                </a:schemeClr>
              </a:solidFill>
              <a:latin typeface="+mj-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lgn="ctr" fontAlgn="auto">
              <a:spcAft>
                <a:spcPts val="0"/>
              </a:spcAft>
              <a:defRPr/>
            </a:pPr>
            <a:r>
              <a:rPr lang="fr-FR" sz="3600" dirty="0" smtClean="0"/>
              <a:t>L’IPM DANS UN CONTEXTE PLUS LARGE</a:t>
            </a:r>
            <a:endParaRPr lang="fr-FR" sz="3600" dirty="0"/>
          </a:p>
        </p:txBody>
      </p:sp>
      <p:sp>
        <p:nvSpPr>
          <p:cNvPr id="5" name="Text Placeholder 4"/>
          <p:cNvSpPr>
            <a:spLocks noGrp="1"/>
          </p:cNvSpPr>
          <p:nvPr>
            <p:ph type="body" idx="1"/>
          </p:nvPr>
        </p:nvSpPr>
        <p:spPr>
          <a:xfrm>
            <a:off x="722313" y="2492896"/>
            <a:ext cx="7772400" cy="1914005"/>
          </a:xfrm>
        </p:spPr>
        <p:txBody>
          <a:bodyPr rtlCol="0">
            <a:normAutofit fontScale="77500" lnSpcReduction="20000"/>
          </a:bodyPr>
          <a:lstStyle/>
          <a:p>
            <a:pPr marL="342900" indent="-342900" fontAlgn="auto">
              <a:spcAft>
                <a:spcPts val="0"/>
              </a:spcAft>
              <a:buFont typeface="Arial" panose="020B0604020202020204" pitchFamily="34" charset="0"/>
              <a:buChar char="•"/>
              <a:defRPr/>
            </a:pPr>
            <a:r>
              <a:rPr lang="fr-FR" dirty="0" smtClean="0">
                <a:solidFill>
                  <a:srgbClr val="0070C0"/>
                </a:solidFill>
              </a:rPr>
              <a:t>Cette diapositive est masquée en mode présentation. Lors de l’impression, assurez-vous que l’option “Imprimer les diapositives masquées” n’est pas cochée.</a:t>
            </a:r>
            <a:br>
              <a:rPr lang="fr-FR" dirty="0" smtClean="0">
                <a:solidFill>
                  <a:srgbClr val="0070C0"/>
                </a:solidFill>
              </a:rPr>
            </a:br>
            <a:endParaRPr lang="fr-FR" dirty="0" smtClean="0">
              <a:solidFill>
                <a:srgbClr val="0070C0"/>
              </a:solidFill>
            </a:endParaRPr>
          </a:p>
          <a:p>
            <a:pPr marL="342900" indent="-342900" fontAlgn="auto">
              <a:spcAft>
                <a:spcPts val="0"/>
              </a:spcAft>
              <a:defRPr/>
            </a:pPr>
            <a:endParaRPr lang="en-US" dirty="0" smtClean="0"/>
          </a:p>
          <a:p>
            <a:pPr marL="342900" indent="-342900" fontAlgn="auto">
              <a:spcAft>
                <a:spcPts val="0"/>
              </a:spcAft>
              <a:buFont typeface="Arial" panose="020B0604020202020204" pitchFamily="34" charset="0"/>
              <a:buChar char="•"/>
              <a:defRPr/>
            </a:pPr>
            <a:r>
              <a:rPr lang="fr-FR" dirty="0" smtClean="0"/>
              <a:t>Cette section met en regard la CITES/l’IPM et d’autres instruments juridiques connexes.</a:t>
            </a:r>
          </a:p>
          <a:p>
            <a:pPr marL="342900" indent="-342900" fontAlgn="auto">
              <a:spcAft>
                <a:spcPts val="0"/>
              </a:spcAft>
              <a:buFont typeface="Arial" panose="020B0604020202020204" pitchFamily="34" charset="0"/>
              <a:buChar char="•"/>
              <a:defRPr/>
            </a:pPr>
            <a:r>
              <a:rPr lang="fr-FR" dirty="0" smtClean="0"/>
              <a:t>Cette section a pour objet de montrer que les mesures prévues au titre de la CITES et de l’IPM s’inscrivent en complément d’autres instruments juridiques, notamment les réglementations relatives à la gestion des pêches</a:t>
            </a:r>
            <a:r>
              <a:rPr lang="en-US" dirty="0" smtClean="0"/>
              <a:t>.</a:t>
            </a:r>
            <a:endParaRPr 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85225" cy="1143000"/>
          </a:xfrm>
        </p:spPr>
        <p:txBody>
          <a:bodyPr rtlCol="0">
            <a:noAutofit/>
          </a:bodyPr>
          <a:lstStyle/>
          <a:p>
            <a:pPr fontAlgn="auto">
              <a:spcAft>
                <a:spcPts val="0"/>
              </a:spcAft>
              <a:defRPr/>
            </a:pPr>
            <a:r>
              <a:rPr lang="fr-FR" sz="3300" dirty="0" smtClean="0"/>
              <a:t>L’IPM repose sur la consultation et la coopération</a:t>
            </a:r>
            <a:endParaRPr lang="fr-FR" sz="3300" dirty="0"/>
          </a:p>
        </p:txBody>
      </p:sp>
      <p:sp>
        <p:nvSpPr>
          <p:cNvPr id="35842" name="Content Placeholder 2"/>
          <p:cNvSpPr>
            <a:spLocks noGrp="1"/>
          </p:cNvSpPr>
          <p:nvPr>
            <p:ph idx="1"/>
          </p:nvPr>
        </p:nvSpPr>
        <p:spPr>
          <a:xfrm>
            <a:off x="467544" y="2059782"/>
            <a:ext cx="8229600" cy="3817143"/>
          </a:xfrm>
        </p:spPr>
        <p:txBody>
          <a:bodyPr/>
          <a:lstStyle/>
          <a:p>
            <a:pPr lvl="1">
              <a:buFont typeface="Wingdings" pitchFamily="2" charset="2"/>
              <a:buChar char="§"/>
            </a:pPr>
            <a:r>
              <a:rPr lang="fr-FR" sz="2600" dirty="0" smtClean="0"/>
              <a:t>avec les </a:t>
            </a:r>
            <a:r>
              <a:rPr lang="fr-FR" sz="2600" b="1" dirty="0" smtClean="0"/>
              <a:t>Organisations/Accords</a:t>
            </a:r>
          </a:p>
          <a:p>
            <a:pPr lvl="1">
              <a:buNone/>
            </a:pPr>
            <a:r>
              <a:rPr lang="fr-FR" sz="2600" b="1" dirty="0" smtClean="0"/>
              <a:t>régionaux de gestion des pêches</a:t>
            </a:r>
          </a:p>
          <a:p>
            <a:pPr lvl="1">
              <a:buNone/>
            </a:pPr>
            <a:r>
              <a:rPr lang="fr-FR" sz="2600" b="1" dirty="0" smtClean="0"/>
              <a:t>(ORGP/ARGP)</a:t>
            </a:r>
          </a:p>
          <a:p>
            <a:pPr lvl="1">
              <a:buFont typeface="Wingdings" pitchFamily="2" charset="2"/>
              <a:buChar char="§"/>
            </a:pPr>
            <a:endParaRPr lang="fr-FR" sz="2400" b="1" dirty="0" smtClean="0"/>
          </a:p>
          <a:p>
            <a:pPr lvl="1">
              <a:buFont typeface="Wingdings" pitchFamily="2" charset="2"/>
              <a:buChar char="§"/>
            </a:pPr>
            <a:r>
              <a:rPr lang="fr-FR" sz="2600" dirty="0" smtClean="0"/>
              <a:t>avec les dispositifs mis en place par la FAO pour promouvoir une pêche responsable, à l’image du </a:t>
            </a:r>
            <a:r>
              <a:rPr lang="fr-FR" sz="2600" b="1" dirty="0" smtClean="0"/>
              <a:t>PAI-Requins </a:t>
            </a:r>
            <a:r>
              <a:rPr lang="fr-FR" sz="2600" dirty="0" smtClean="0"/>
              <a:t>et de l’</a:t>
            </a:r>
            <a:r>
              <a:rPr lang="fr-FR" sz="2600" b="1" dirty="0" smtClean="0"/>
              <a:t>Accord de 2009 sur les mesures du ressort de l'État du port</a:t>
            </a:r>
            <a:endParaRPr lang="fr-FR" sz="2600" dirty="0" smtClean="0"/>
          </a:p>
          <a:p>
            <a:endParaRPr lang="en-US" sz="2800" dirty="0" smtClean="0"/>
          </a:p>
        </p:txBody>
      </p:sp>
      <p:sp>
        <p:nvSpPr>
          <p:cNvPr id="4" name="Rectangle 3"/>
          <p:cNvSpPr/>
          <p:nvPr/>
        </p:nvSpPr>
        <p:spPr>
          <a:xfrm>
            <a:off x="4859500" y="5876925"/>
            <a:ext cx="3538213" cy="369332"/>
          </a:xfrm>
          <a:prstGeom prst="rect">
            <a:avLst/>
          </a:prstGeom>
        </p:spPr>
        <p:txBody>
          <a:bodyPr wrap="none">
            <a:spAutoFit/>
          </a:bodyPr>
          <a:lstStyle/>
          <a:p>
            <a:pPr algn="ctr" fontAlgn="auto">
              <a:spcBef>
                <a:spcPts val="0"/>
              </a:spcBef>
              <a:spcAft>
                <a:spcPts val="0"/>
              </a:spcAft>
              <a:defRPr/>
            </a:pPr>
            <a:r>
              <a:rPr lang="fr-FR" dirty="0" smtClean="0">
                <a:solidFill>
                  <a:schemeClr val="accent4">
                    <a:lumMod val="60000"/>
                    <a:lumOff val="40000"/>
                  </a:schemeClr>
                </a:solidFill>
                <a:latin typeface="+mn-lt"/>
                <a:cs typeface="+mn-cs"/>
              </a:rPr>
              <a:t>[Résolution </a:t>
            </a:r>
            <a:r>
              <a:rPr lang="fr-FR" dirty="0" err="1" smtClean="0">
                <a:solidFill>
                  <a:schemeClr val="accent4">
                    <a:lumMod val="60000"/>
                    <a:lumOff val="40000"/>
                  </a:schemeClr>
                </a:solidFill>
                <a:latin typeface="+mn-lt"/>
                <a:cs typeface="+mn-cs"/>
              </a:rPr>
              <a:t>Conf</a:t>
            </a:r>
            <a:r>
              <a:rPr lang="fr-FR" dirty="0" smtClean="0">
                <a:solidFill>
                  <a:schemeClr val="accent4">
                    <a:lumMod val="60000"/>
                    <a:lumOff val="40000"/>
                  </a:schemeClr>
                </a:solidFill>
                <a:latin typeface="+mn-lt"/>
                <a:cs typeface="+mn-cs"/>
              </a:rPr>
              <a:t>. 14.6 (</a:t>
            </a:r>
            <a:r>
              <a:rPr lang="fr-FR" dirty="0" err="1" smtClean="0">
                <a:solidFill>
                  <a:schemeClr val="accent4">
                    <a:lumMod val="60000"/>
                    <a:lumOff val="40000"/>
                  </a:schemeClr>
                </a:solidFill>
                <a:latin typeface="+mn-lt"/>
                <a:cs typeface="+mn-cs"/>
              </a:rPr>
              <a:t>Rev</a:t>
            </a:r>
            <a:r>
              <a:rPr lang="fr-FR" dirty="0" smtClean="0">
                <a:solidFill>
                  <a:schemeClr val="accent4">
                    <a:lumMod val="60000"/>
                    <a:lumOff val="40000"/>
                  </a:schemeClr>
                </a:solidFill>
                <a:latin typeface="+mn-lt"/>
                <a:cs typeface="+mn-cs"/>
              </a:rPr>
              <a:t>. CoP16)]</a:t>
            </a:r>
            <a:endParaRPr lang="fr-FR" dirty="0">
              <a:solidFill>
                <a:schemeClr val="accent4">
                  <a:lumMod val="60000"/>
                  <a:lumOff val="40000"/>
                </a:schemeClr>
              </a:solidFill>
              <a:latin typeface="+mn-lt"/>
              <a:cs typeface="+mn-cs"/>
            </a:endParaRPr>
          </a:p>
        </p:txBody>
      </p:sp>
      <p:pic>
        <p:nvPicPr>
          <p:cNvPr id="6" name="Picture 5"/>
          <p:cNvPicPr>
            <a:picLocks noChangeAspect="1"/>
          </p:cNvPicPr>
          <p:nvPr/>
        </p:nvPicPr>
        <p:blipFill rotWithShape="1">
          <a:blip r:embed="rId3" cstate="print">
            <a:extLst/>
          </a:blip>
          <a:srcRect l="7717" t="8644" r="2392" b="9610"/>
          <a:stretch/>
        </p:blipFill>
        <p:spPr>
          <a:xfrm>
            <a:off x="5508104" y="1700808"/>
            <a:ext cx="3519540" cy="18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435975" cy="1143000"/>
          </a:xfrm>
        </p:spPr>
        <p:txBody>
          <a:bodyPr rtlCol="0">
            <a:noAutofit/>
          </a:bodyPr>
          <a:lstStyle/>
          <a:p>
            <a:pPr fontAlgn="auto">
              <a:spcAft>
                <a:spcPts val="0"/>
              </a:spcAft>
              <a:defRPr/>
            </a:pPr>
            <a:r>
              <a:rPr lang="fr-FR" sz="3000" dirty="0" smtClean="0"/>
              <a:t>Les </a:t>
            </a:r>
            <a:r>
              <a:rPr lang="fr-FR" sz="3000" dirty="0"/>
              <a:t>O</a:t>
            </a:r>
            <a:r>
              <a:rPr lang="fr-FR" sz="3000" dirty="0" smtClean="0"/>
              <a:t>rganisations régionales de gestion des pêches (ORGP) et les Organes régionaux des pêches (ORP)</a:t>
            </a:r>
            <a:endParaRPr lang="fr-FR" sz="3000" dirty="0"/>
          </a:p>
        </p:txBody>
      </p:sp>
      <p:pic>
        <p:nvPicPr>
          <p:cNvPr id="36866" name="Picture 2"/>
          <p:cNvPicPr>
            <a:picLocks noChangeAspect="1"/>
          </p:cNvPicPr>
          <p:nvPr/>
        </p:nvPicPr>
        <p:blipFill>
          <a:blip r:embed="rId3" cstate="print"/>
          <a:srcRect l="583" t="1936" r="500" b="1326"/>
          <a:stretch>
            <a:fillRect/>
          </a:stretch>
        </p:blipFill>
        <p:spPr bwMode="auto">
          <a:xfrm>
            <a:off x="63500" y="1846263"/>
            <a:ext cx="9045575" cy="496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algn="ctr" fontAlgn="auto">
              <a:spcAft>
                <a:spcPts val="0"/>
              </a:spcAft>
              <a:defRPr/>
            </a:pPr>
            <a:r>
              <a:rPr lang="fr-FR" sz="3600" dirty="0" smtClean="0"/>
              <a:t>INFORMATIONS GÉNÉRALES</a:t>
            </a:r>
            <a:r>
              <a:rPr lang="en-US" sz="3600" dirty="0" smtClean="0"/>
              <a:t/>
            </a:r>
            <a:br>
              <a:rPr lang="en-US" sz="3600" dirty="0" smtClean="0"/>
            </a:br>
            <a:endParaRPr lang="en-US" sz="3600" dirty="0"/>
          </a:p>
        </p:txBody>
      </p:sp>
      <p:sp>
        <p:nvSpPr>
          <p:cNvPr id="6" name="Text Placeholder 5"/>
          <p:cNvSpPr>
            <a:spLocks noGrp="1"/>
          </p:cNvSpPr>
          <p:nvPr>
            <p:ph type="body" idx="1"/>
          </p:nvPr>
        </p:nvSpPr>
        <p:spPr>
          <a:xfrm>
            <a:off x="722313" y="1700213"/>
            <a:ext cx="7772400" cy="2706687"/>
          </a:xfrm>
        </p:spPr>
        <p:txBody>
          <a:bodyPr rtlCol="0">
            <a:normAutofit fontScale="77500" lnSpcReduction="20000"/>
          </a:bodyPr>
          <a:lstStyle/>
          <a:p>
            <a:pPr marL="342900" indent="-342900" fontAlgn="auto">
              <a:spcAft>
                <a:spcPts val="0"/>
              </a:spcAft>
              <a:buFont typeface="Arial" panose="020B0604020202020204" pitchFamily="34" charset="0"/>
              <a:buChar char="•"/>
              <a:defRPr/>
            </a:pPr>
            <a:r>
              <a:rPr lang="fr-FR" dirty="0" smtClean="0">
                <a:solidFill>
                  <a:srgbClr val="0070C0"/>
                </a:solidFill>
              </a:rPr>
              <a:t>Cette diapositive est masquée en mode présentation. Lors de l’impression, assurez-vous que l’option “Imprimer les diapositives masquées” n’est pas cochée.</a:t>
            </a:r>
            <a:br>
              <a:rPr lang="fr-FR" dirty="0" smtClean="0">
                <a:solidFill>
                  <a:srgbClr val="0070C0"/>
                </a:solidFill>
              </a:rPr>
            </a:br>
            <a:endParaRPr lang="fr-FR" dirty="0" smtClean="0">
              <a:solidFill>
                <a:srgbClr val="0070C0"/>
              </a:solidFill>
            </a:endParaRPr>
          </a:p>
          <a:p>
            <a:pPr marL="342900" indent="-342900" fontAlgn="auto">
              <a:spcAft>
                <a:spcPts val="0"/>
              </a:spcAft>
              <a:buFont typeface="Arial" panose="020B0604020202020204" pitchFamily="34" charset="0"/>
              <a:buChar char="•"/>
              <a:defRPr/>
            </a:pPr>
            <a:r>
              <a:rPr lang="fr-FR" dirty="0" smtClean="0"/>
              <a:t>Cette section a pour objet de donner des informations générales sur la définition de l’expression “Introduction en provenance de la mer” et sur la notion de “haute mer”(spécimens d’espèces qui ont été pris dans l’environnement marin n’étant pas sous la juridiction d’un État).</a:t>
            </a:r>
          </a:p>
          <a:p>
            <a:pPr marL="342900" indent="-342900" fontAlgn="auto">
              <a:spcAft>
                <a:spcPts val="0"/>
              </a:spcAft>
              <a:buFont typeface="Arial" panose="020B0604020202020204" pitchFamily="34" charset="0"/>
              <a:buChar char="•"/>
              <a:defRPr/>
            </a:pPr>
            <a:r>
              <a:rPr lang="fr-FR" dirty="0" smtClean="0"/>
              <a:t>Si l’auditoire connaît mal les activités de la CITES en général, n’hésitez pas à rajouter des diapositives extraites du document “La CITES : présentation”.</a:t>
            </a:r>
          </a:p>
          <a:p>
            <a:pPr marL="342900" indent="-342900" fontAlgn="auto">
              <a:spcAft>
                <a:spcPts val="0"/>
              </a:spcAft>
              <a:buFont typeface="Arial" panose="020B0604020202020204" pitchFamily="34" charset="0"/>
              <a:buChar char="•"/>
              <a:defRPr/>
            </a:pPr>
            <a:r>
              <a:rPr lang="fr-FR" dirty="0" smtClean="0"/>
              <a:t>Si vous avez besoin d’informations générales supplémentaires sur les espèces de requins et de raies </a:t>
            </a:r>
            <a:r>
              <a:rPr lang="fr-FR" dirty="0" err="1" smtClean="0"/>
              <a:t>manta</a:t>
            </a:r>
            <a:r>
              <a:rPr lang="fr-FR" dirty="0" smtClean="0"/>
              <a:t> inscrites aux annexes CITES, n’hésitez pas à ajouter des diapositives extraites du document “La CITES, les requins et les raies </a:t>
            </a:r>
            <a:r>
              <a:rPr lang="fr-FR" dirty="0" err="1" smtClean="0"/>
              <a:t>manta</a:t>
            </a:r>
            <a:r>
              <a:rPr lang="fr-FR" dirty="0" smtClean="0"/>
              <a:t>”.</a:t>
            </a:r>
            <a:endParaRPr lang="fr-FR" dirty="0"/>
          </a:p>
        </p:txBody>
      </p:sp>
      <p:sp>
        <p:nvSpPr>
          <p:cNvPr id="4" name="Slide Number Placeholder 3"/>
          <p:cNvSpPr>
            <a:spLocks noGrp="1"/>
          </p:cNvSpPr>
          <p:nvPr>
            <p:ph type="sldNum" sz="quarter" idx="12"/>
          </p:nvPr>
        </p:nvSpPr>
        <p:spPr/>
        <p:txBody>
          <a:bodyPr/>
          <a:lstStyle/>
          <a:p>
            <a:pPr>
              <a:defRPr/>
            </a:pPr>
            <a:fld id="{AA9F43AE-3A2A-4112-B927-5404BFEA6F25}" type="slidenum">
              <a:rPr lang="en-GB"/>
              <a:pPr>
                <a:defRPr/>
              </a:pPr>
              <a:t>2</a:t>
            </a:fld>
            <a:endParaRPr lang="en-GB"/>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4813"/>
            <a:ext cx="8569325" cy="1071562"/>
          </a:xfrm>
        </p:spPr>
        <p:txBody>
          <a:bodyPr rtlCol="0">
            <a:noAutofit/>
          </a:bodyPr>
          <a:lstStyle/>
          <a:p>
            <a:pPr fontAlgn="auto">
              <a:spcAft>
                <a:spcPts val="0"/>
              </a:spcAft>
              <a:defRPr/>
            </a:pPr>
            <a:r>
              <a:rPr lang="fr-FR" sz="3600" dirty="0" smtClean="0"/>
              <a:t>L’IPM : </a:t>
            </a:r>
            <a:r>
              <a:rPr lang="fr-FR" sz="3600" dirty="0"/>
              <a:t>la conformité avec </a:t>
            </a:r>
            <a:r>
              <a:rPr lang="fr-FR" sz="3600" dirty="0" smtClean="0"/>
              <a:t>d’autres mesures applicables</a:t>
            </a:r>
            <a:endParaRPr lang="fr-FR" sz="3600" dirty="0"/>
          </a:p>
        </p:txBody>
      </p:sp>
      <p:sp>
        <p:nvSpPr>
          <p:cNvPr id="3" name="Content Placeholder 2"/>
          <p:cNvSpPr>
            <a:spLocks noGrp="1"/>
          </p:cNvSpPr>
          <p:nvPr>
            <p:ph idx="1"/>
          </p:nvPr>
        </p:nvSpPr>
        <p:spPr>
          <a:xfrm>
            <a:off x="467544" y="1628800"/>
            <a:ext cx="8230369" cy="3816325"/>
          </a:xfrm>
        </p:spPr>
        <p:txBody>
          <a:bodyPr rtlCol="0">
            <a:normAutofit/>
          </a:bodyPr>
          <a:lstStyle/>
          <a:p>
            <a:pPr marL="0" indent="0" fontAlgn="auto">
              <a:spcAft>
                <a:spcPts val="0"/>
              </a:spcAft>
              <a:buFont typeface="Arial" pitchFamily="34" charset="0"/>
              <a:buNone/>
              <a:defRPr/>
            </a:pPr>
            <a:r>
              <a:rPr lang="fr-FR" sz="2400" dirty="0" smtClean="0">
                <a:solidFill>
                  <a:prstClr val="black"/>
                </a:solidFill>
              </a:rPr>
              <a:t>Les Parties examinent si le spécimen a été </a:t>
            </a:r>
            <a:r>
              <a:rPr lang="fr-FR" sz="2400" b="1" dirty="0" smtClean="0">
                <a:solidFill>
                  <a:prstClr val="black"/>
                </a:solidFill>
              </a:rPr>
              <a:t>acquis et débarqué </a:t>
            </a:r>
            <a:r>
              <a:rPr lang="fr-FR" sz="2400" dirty="0" smtClean="0">
                <a:solidFill>
                  <a:prstClr val="black"/>
                </a:solidFill>
              </a:rPr>
              <a:t>:</a:t>
            </a:r>
            <a:endParaRPr lang="fr-FR" sz="2400" dirty="0" smtClean="0"/>
          </a:p>
          <a:p>
            <a:pPr fontAlgn="auto">
              <a:spcAft>
                <a:spcPts val="0"/>
              </a:spcAft>
              <a:buFont typeface="Arial" pitchFamily="34" charset="0"/>
              <a:buChar char="•"/>
              <a:defRPr/>
            </a:pPr>
            <a:endParaRPr lang="en-US" sz="1200" dirty="0" smtClean="0"/>
          </a:p>
          <a:p>
            <a:pPr fontAlgn="auto">
              <a:spcAft>
                <a:spcPts val="0"/>
              </a:spcAft>
              <a:buFont typeface="Arial" pitchFamily="34" charset="0"/>
              <a:buChar char="•"/>
              <a:defRPr/>
            </a:pPr>
            <a:endParaRPr lang="en-US" sz="2000" dirty="0" smtClean="0"/>
          </a:p>
          <a:p>
            <a:pPr fontAlgn="auto">
              <a:spcAft>
                <a:spcPts val="0"/>
              </a:spcAft>
              <a:buFont typeface="Arial" pitchFamily="34" charset="0"/>
              <a:buChar char="•"/>
              <a:defRPr/>
            </a:pPr>
            <a:endParaRPr lang="en-US" sz="2000" dirty="0" smtClean="0"/>
          </a:p>
          <a:p>
            <a:pPr fontAlgn="auto">
              <a:spcAft>
                <a:spcPts val="0"/>
              </a:spcAft>
              <a:buFont typeface="Arial" pitchFamily="34" charset="0"/>
              <a:buChar char="•"/>
              <a:defRPr/>
            </a:pPr>
            <a:endParaRPr lang="en-US" sz="2000" dirty="0" smtClean="0"/>
          </a:p>
          <a:p>
            <a:pPr fontAlgn="auto">
              <a:spcAft>
                <a:spcPts val="0"/>
              </a:spcAft>
              <a:buFont typeface="Arial" pitchFamily="34" charset="0"/>
              <a:buChar char="•"/>
              <a:defRPr/>
            </a:pPr>
            <a:endParaRPr lang="en-US" sz="2000" dirty="0" smtClean="0"/>
          </a:p>
          <a:p>
            <a:pPr fontAlgn="auto">
              <a:spcAft>
                <a:spcPts val="0"/>
              </a:spcAft>
              <a:buFont typeface="Arial" pitchFamily="34" charset="0"/>
              <a:buChar char="•"/>
              <a:defRPr/>
            </a:pPr>
            <a:endParaRPr lang="en-US" sz="2000" dirty="0" smtClean="0"/>
          </a:p>
        </p:txBody>
      </p:sp>
      <p:sp>
        <p:nvSpPr>
          <p:cNvPr id="4" name="Rounded Rectangle 3"/>
          <p:cNvSpPr/>
          <p:nvPr/>
        </p:nvSpPr>
        <p:spPr>
          <a:xfrm>
            <a:off x="622299" y="2492896"/>
            <a:ext cx="4608513" cy="30956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2800" dirty="0" smtClean="0">
                <a:solidFill>
                  <a:srgbClr val="FFFF00"/>
                </a:solidFill>
              </a:rPr>
              <a:t>conformément aux mesures du droit international applicables</a:t>
            </a:r>
            <a:r>
              <a:rPr lang="fr-FR" sz="2800" dirty="0" smtClean="0">
                <a:latin typeface="+mj-lt"/>
              </a:rPr>
              <a:t>, c.-à-d. </a:t>
            </a:r>
            <a:r>
              <a:rPr lang="fr-FR" sz="2800" dirty="0" smtClean="0"/>
              <a:t>au titre de tout autre traité, convention ou accord; et</a:t>
            </a:r>
            <a:endParaRPr lang="fr-FR" sz="2800" dirty="0">
              <a:latin typeface="+mj-lt"/>
            </a:endParaRPr>
          </a:p>
        </p:txBody>
      </p:sp>
      <p:sp>
        <p:nvSpPr>
          <p:cNvPr id="5" name="Rounded Rectangle 4"/>
          <p:cNvSpPr/>
          <p:nvPr/>
        </p:nvSpPr>
        <p:spPr>
          <a:xfrm>
            <a:off x="5467350" y="2519121"/>
            <a:ext cx="3024188" cy="30956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2800" dirty="0" smtClean="0"/>
              <a:t>par le biais de toute </a:t>
            </a:r>
            <a:r>
              <a:rPr lang="fr-FR" sz="2800" dirty="0" smtClean="0">
                <a:solidFill>
                  <a:srgbClr val="FFFF00"/>
                </a:solidFill>
              </a:rPr>
              <a:t>activité de pêche illégale, non déclarée et non réglementée (INN)</a:t>
            </a:r>
            <a:r>
              <a:rPr lang="fr-FR" sz="2800" dirty="0" smtClean="0">
                <a:solidFill>
                  <a:schemeClr val="bg1"/>
                </a:solidFill>
                <a:latin typeface="+mj-lt"/>
              </a:rPr>
              <a:t>.</a:t>
            </a:r>
            <a:endParaRPr lang="fr-FR" sz="2800" dirty="0">
              <a:solidFill>
                <a:schemeClr val="bg1"/>
              </a:solidFill>
              <a:latin typeface="+mj-lt"/>
            </a:endParaRPr>
          </a:p>
        </p:txBody>
      </p:sp>
      <p:sp>
        <p:nvSpPr>
          <p:cNvPr id="6" name="Rectangle 5"/>
          <p:cNvSpPr/>
          <p:nvPr/>
        </p:nvSpPr>
        <p:spPr>
          <a:xfrm>
            <a:off x="4953957" y="6021388"/>
            <a:ext cx="3538213" cy="369332"/>
          </a:xfrm>
          <a:prstGeom prst="rect">
            <a:avLst/>
          </a:prstGeom>
        </p:spPr>
        <p:txBody>
          <a:bodyPr wrap="none">
            <a:spAutoFit/>
          </a:bodyPr>
          <a:lstStyle/>
          <a:p>
            <a:pPr algn="ctr" fontAlgn="auto">
              <a:spcBef>
                <a:spcPts val="0"/>
              </a:spcBef>
              <a:spcAft>
                <a:spcPts val="0"/>
              </a:spcAft>
              <a:defRPr/>
            </a:pPr>
            <a:r>
              <a:rPr lang="en-US" dirty="0" smtClean="0">
                <a:solidFill>
                  <a:schemeClr val="bg1">
                    <a:lumMod val="65000"/>
                  </a:schemeClr>
                </a:solidFill>
                <a:latin typeface="+mn-lt"/>
                <a:cs typeface="+mn-cs"/>
              </a:rPr>
              <a:t>[</a:t>
            </a:r>
            <a:r>
              <a:rPr lang="fr-FR" dirty="0" smtClean="0">
                <a:solidFill>
                  <a:schemeClr val="bg1">
                    <a:lumMod val="65000"/>
                  </a:schemeClr>
                </a:solidFill>
                <a:latin typeface="+mn-lt"/>
                <a:cs typeface="+mn-cs"/>
              </a:rPr>
              <a:t>Résolution </a:t>
            </a:r>
            <a:r>
              <a:rPr lang="fr-FR" dirty="0" err="1" smtClean="0">
                <a:solidFill>
                  <a:schemeClr val="bg1">
                    <a:lumMod val="65000"/>
                  </a:schemeClr>
                </a:solidFill>
                <a:latin typeface="+mn-lt"/>
                <a:cs typeface="+mn-cs"/>
              </a:rPr>
              <a:t>Conf</a:t>
            </a:r>
            <a:r>
              <a:rPr lang="fr-FR" dirty="0" smtClean="0">
                <a:solidFill>
                  <a:schemeClr val="bg1">
                    <a:lumMod val="65000"/>
                  </a:schemeClr>
                </a:solidFill>
                <a:latin typeface="+mn-lt"/>
                <a:cs typeface="+mn-cs"/>
              </a:rPr>
              <a:t>. 14.6 (</a:t>
            </a:r>
            <a:r>
              <a:rPr lang="fr-FR" dirty="0" err="1" smtClean="0">
                <a:solidFill>
                  <a:schemeClr val="bg1">
                    <a:lumMod val="65000"/>
                  </a:schemeClr>
                </a:solidFill>
                <a:latin typeface="+mn-lt"/>
                <a:cs typeface="+mn-cs"/>
              </a:rPr>
              <a:t>Rev</a:t>
            </a:r>
            <a:r>
              <a:rPr lang="fr-FR" dirty="0" smtClean="0">
                <a:solidFill>
                  <a:schemeClr val="bg1">
                    <a:lumMod val="65000"/>
                  </a:schemeClr>
                </a:solidFill>
                <a:latin typeface="+mn-lt"/>
                <a:cs typeface="+mn-cs"/>
              </a:rPr>
              <a:t>. CoP16)]</a:t>
            </a:r>
            <a:endParaRPr lang="fr-FR" dirty="0">
              <a:solidFill>
                <a:schemeClr val="bg1">
                  <a:lumMod val="65000"/>
                </a:schemeClr>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2808288" y="4583113"/>
            <a:ext cx="1619250" cy="720725"/>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28663" y="4030663"/>
            <a:ext cx="1619250" cy="720725"/>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rot="796152">
            <a:off x="1500188" y="3079750"/>
            <a:ext cx="2125662" cy="46038"/>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1521" y="404813"/>
            <a:ext cx="8568952" cy="1143000"/>
          </a:xfrm>
        </p:spPr>
        <p:txBody>
          <a:bodyPr rtlCol="0">
            <a:noAutofit/>
          </a:bodyPr>
          <a:lstStyle/>
          <a:p>
            <a:pPr fontAlgn="auto">
              <a:spcAft>
                <a:spcPts val="0"/>
              </a:spcAft>
              <a:defRPr/>
            </a:pPr>
            <a:r>
              <a:rPr lang="fr-FR" sz="3600" dirty="0" smtClean="0"/>
              <a:t>Le rapport entre IPM et d’autres </a:t>
            </a:r>
            <a:br>
              <a:rPr lang="fr-FR" sz="3600" dirty="0" smtClean="0"/>
            </a:br>
            <a:r>
              <a:rPr lang="fr-FR" sz="3600" dirty="0" smtClean="0"/>
              <a:t>législations et conventions</a:t>
            </a:r>
            <a:endParaRPr lang="fr-FR" sz="3600" dirty="0"/>
          </a:p>
        </p:txBody>
      </p:sp>
      <p:sp>
        <p:nvSpPr>
          <p:cNvPr id="4" name="Rectangle 3"/>
          <p:cNvSpPr/>
          <p:nvPr/>
        </p:nvSpPr>
        <p:spPr>
          <a:xfrm>
            <a:off x="1385888" y="6083300"/>
            <a:ext cx="2195512" cy="369332"/>
          </a:xfrm>
          <a:prstGeom prst="rect">
            <a:avLst/>
          </a:prstGeom>
        </p:spPr>
        <p:txBody>
          <a:bodyPr>
            <a:spAutoFit/>
          </a:bodyPr>
          <a:lstStyle/>
          <a:p>
            <a:pPr algn="r" fontAlgn="auto">
              <a:spcBef>
                <a:spcPts val="0"/>
              </a:spcBef>
              <a:spcAft>
                <a:spcPts val="0"/>
              </a:spcAft>
              <a:defRPr/>
            </a:pPr>
            <a:r>
              <a:rPr lang="en-US" dirty="0" smtClean="0">
                <a:solidFill>
                  <a:schemeClr val="bg1">
                    <a:lumMod val="65000"/>
                  </a:schemeClr>
                </a:solidFill>
                <a:latin typeface="+mn-lt"/>
                <a:cs typeface="+mn-cs"/>
              </a:rPr>
              <a:t>[CITES </a:t>
            </a:r>
            <a:r>
              <a:rPr lang="en-US" dirty="0" smtClean="0">
                <a:solidFill>
                  <a:schemeClr val="bg1">
                    <a:lumMod val="65000"/>
                  </a:schemeClr>
                </a:solidFill>
              </a:rPr>
              <a:t>Art XIV</a:t>
            </a:r>
            <a:r>
              <a:rPr lang="en-US" dirty="0" smtClean="0">
                <a:solidFill>
                  <a:schemeClr val="bg1">
                    <a:lumMod val="65000"/>
                  </a:schemeClr>
                </a:solidFill>
                <a:latin typeface="+mn-lt"/>
                <a:cs typeface="+mn-cs"/>
              </a:rPr>
              <a:t>]</a:t>
            </a:r>
            <a:endParaRPr lang="en-GB" dirty="0">
              <a:solidFill>
                <a:schemeClr val="bg1">
                  <a:lumMod val="65000"/>
                </a:schemeClr>
              </a:solidFill>
              <a:latin typeface="+mj-lt"/>
              <a:cs typeface="+mn-cs"/>
            </a:endParaRPr>
          </a:p>
        </p:txBody>
      </p:sp>
      <p:sp>
        <p:nvSpPr>
          <p:cNvPr id="8" name="Content Placeholder 7"/>
          <p:cNvSpPr>
            <a:spLocks noGrp="1"/>
          </p:cNvSpPr>
          <p:nvPr>
            <p:ph idx="1"/>
          </p:nvPr>
        </p:nvSpPr>
        <p:spPr>
          <a:xfrm>
            <a:off x="398463" y="1700808"/>
            <a:ext cx="8229600" cy="893762"/>
          </a:xfrm>
        </p:spPr>
        <p:txBody>
          <a:bodyPr rtlCol="0">
            <a:normAutofit/>
          </a:bodyPr>
          <a:lstStyle/>
          <a:p>
            <a:pPr marL="0" indent="0" fontAlgn="auto">
              <a:spcAft>
                <a:spcPts val="0"/>
              </a:spcAft>
              <a:buFont typeface="Arial" pitchFamily="34" charset="0"/>
              <a:buNone/>
              <a:defRPr/>
            </a:pPr>
            <a:r>
              <a:rPr lang="fr-FR" sz="2800" dirty="0" smtClean="0"/>
              <a:t>Les Parties sont tenues de respecter les obligations…</a:t>
            </a:r>
            <a:endParaRPr lang="fr-FR" sz="2800" dirty="0"/>
          </a:p>
        </p:txBody>
      </p:sp>
      <p:sp>
        <p:nvSpPr>
          <p:cNvPr id="10" name="Rounded Rectangle 9"/>
          <p:cNvSpPr/>
          <p:nvPr/>
        </p:nvSpPr>
        <p:spPr>
          <a:xfrm>
            <a:off x="1016000" y="3954463"/>
            <a:ext cx="1044575" cy="61277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t>IPM</a:t>
            </a:r>
            <a:endParaRPr lang="en-US" sz="2800" dirty="0"/>
          </a:p>
        </p:txBody>
      </p:sp>
      <p:sp>
        <p:nvSpPr>
          <p:cNvPr id="11" name="Isosceles Triangle 10"/>
          <p:cNvSpPr/>
          <p:nvPr/>
        </p:nvSpPr>
        <p:spPr>
          <a:xfrm>
            <a:off x="2382838" y="3057525"/>
            <a:ext cx="360362" cy="2603500"/>
          </a:xfrm>
          <a:prstGeom prst="triangl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9" idx="1"/>
            <a:endCxn id="12" idx="2"/>
          </p:cNvCxnSpPr>
          <p:nvPr/>
        </p:nvCxnSpPr>
        <p:spPr>
          <a:xfrm flipH="1">
            <a:off x="728663" y="2859088"/>
            <a:ext cx="800100" cy="15319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1"/>
            <a:endCxn id="12" idx="6"/>
          </p:cNvCxnSpPr>
          <p:nvPr/>
        </p:nvCxnSpPr>
        <p:spPr>
          <a:xfrm>
            <a:off x="1528763" y="2859088"/>
            <a:ext cx="819150" cy="1531937"/>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21" idx="2"/>
          </p:cNvCxnSpPr>
          <p:nvPr/>
        </p:nvCxnSpPr>
        <p:spPr>
          <a:xfrm flipH="1">
            <a:off x="2808288" y="3346450"/>
            <a:ext cx="788987" cy="1597025"/>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21" idx="6"/>
          </p:cNvCxnSpPr>
          <p:nvPr/>
        </p:nvCxnSpPr>
        <p:spPr>
          <a:xfrm>
            <a:off x="3597275" y="3346450"/>
            <a:ext cx="830263" cy="1597025"/>
          </a:xfrm>
          <a:prstGeom prst="line">
            <a:avLst/>
          </a:prstGeom>
          <a:ln w="28575">
            <a:solidFill>
              <a:srgbClr val="996633"/>
            </a:solidFill>
          </a:ln>
        </p:spPr>
        <p:style>
          <a:lnRef idx="1">
            <a:schemeClr val="accent1"/>
          </a:lnRef>
          <a:fillRef idx="0">
            <a:schemeClr val="accent1"/>
          </a:fillRef>
          <a:effectRef idx="0">
            <a:schemeClr val="accent1"/>
          </a:effectRef>
          <a:fontRef idx="minor">
            <a:schemeClr val="tx1"/>
          </a:fontRef>
        </p:style>
      </p:cxnSp>
      <p:sp>
        <p:nvSpPr>
          <p:cNvPr id="59" name="Rounded Rectangular Callout 58"/>
          <p:cNvSpPr/>
          <p:nvPr/>
        </p:nvSpPr>
        <p:spPr>
          <a:xfrm>
            <a:off x="4673526" y="2347912"/>
            <a:ext cx="4146946" cy="1873175"/>
          </a:xfrm>
          <a:prstGeom prst="wedgeRoundRectCallout">
            <a:avLst>
              <a:gd name="adj1" fmla="val -61495"/>
              <a:gd name="adj2" fmla="val 47351"/>
              <a:gd name="adj3" fmla="val 16667"/>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smtClean="0">
                <a:solidFill>
                  <a:schemeClr val="tx1"/>
                </a:solidFill>
              </a:rPr>
              <a:t>découlant d’autres conventions en vigueur au moment de l'entrée en vigueur de la CITES et dont les dispositions accordent une protection aux espèces marines inscrites à l'Annexe II</a:t>
            </a:r>
            <a:endParaRPr lang="fr-FR" sz="2000" dirty="0">
              <a:solidFill>
                <a:schemeClr val="tx1"/>
              </a:solidFill>
            </a:endParaRPr>
          </a:p>
        </p:txBody>
      </p:sp>
      <p:sp>
        <p:nvSpPr>
          <p:cNvPr id="60" name="Rounded Rectangular Callout 59"/>
          <p:cNvSpPr/>
          <p:nvPr/>
        </p:nvSpPr>
        <p:spPr>
          <a:xfrm>
            <a:off x="4668838" y="4391025"/>
            <a:ext cx="4151634" cy="1674813"/>
          </a:xfrm>
          <a:prstGeom prst="wedgeRoundRectCallout">
            <a:avLst>
              <a:gd name="adj1" fmla="val -61674"/>
              <a:gd name="adj2" fmla="val -49384"/>
              <a:gd name="adj3" fmla="val 16667"/>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smtClean="0">
                <a:solidFill>
                  <a:schemeClr val="tx1"/>
                </a:solidFill>
              </a:rPr>
              <a:t>relatives à la codification et l'élaboration du droit de la mer par la </a:t>
            </a:r>
            <a:r>
              <a:rPr lang="fr-FR" sz="2000" b="1" dirty="0" smtClean="0">
                <a:solidFill>
                  <a:schemeClr val="tx1"/>
                </a:solidFill>
              </a:rPr>
              <a:t>Conférence des Nations Unies sur le droit de la mer (CNUDM)</a:t>
            </a:r>
            <a:endParaRPr lang="fr-FR" sz="2000" b="1" dirty="0">
              <a:solidFill>
                <a:schemeClr val="tx1"/>
              </a:solidFill>
            </a:endParaRPr>
          </a:p>
        </p:txBody>
      </p:sp>
      <p:sp>
        <p:nvSpPr>
          <p:cNvPr id="2075" name="Vertical Scroll 2074"/>
          <p:cNvSpPr/>
          <p:nvPr/>
        </p:nvSpPr>
        <p:spPr>
          <a:xfrm>
            <a:off x="2987675" y="4237038"/>
            <a:ext cx="1296293" cy="920154"/>
          </a:xfrm>
          <a:prstGeom prst="verticalScroll">
            <a:avLst>
              <a:gd name="adj" fmla="val 22148"/>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050" b="1" dirty="0" smtClean="0">
              <a:solidFill>
                <a:schemeClr val="tx1"/>
              </a:solidFill>
            </a:endParaRPr>
          </a:p>
          <a:p>
            <a:pPr algn="ctr" fontAlgn="auto">
              <a:spcBef>
                <a:spcPts val="0"/>
              </a:spcBef>
              <a:spcAft>
                <a:spcPts val="0"/>
              </a:spcAft>
              <a:defRPr/>
            </a:pPr>
            <a:r>
              <a:rPr lang="fr-FR" sz="1050" b="1" dirty="0" smtClean="0">
                <a:solidFill>
                  <a:schemeClr val="tx1"/>
                </a:solidFill>
              </a:rPr>
              <a:t>Autres législations et conventions</a:t>
            </a:r>
            <a:endParaRPr lang="fr-FR" sz="105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fr-FR" dirty="0" smtClean="0"/>
              <a:t>La CNUDM et les ZADJN</a:t>
            </a:r>
          </a:p>
        </p:txBody>
      </p:sp>
      <p:sp>
        <p:nvSpPr>
          <p:cNvPr id="3" name="Content Placeholder 2"/>
          <p:cNvSpPr>
            <a:spLocks noGrp="1"/>
          </p:cNvSpPr>
          <p:nvPr>
            <p:ph idx="1"/>
          </p:nvPr>
        </p:nvSpPr>
        <p:spPr>
          <a:xfrm>
            <a:off x="307975" y="2924944"/>
            <a:ext cx="8569325" cy="3024336"/>
          </a:xfrm>
        </p:spPr>
        <p:txBody>
          <a:bodyPr>
            <a:noAutofit/>
          </a:bodyPr>
          <a:lstStyle/>
          <a:p>
            <a:pPr marL="400050" lvl="2" indent="0">
              <a:lnSpc>
                <a:spcPct val="80000"/>
              </a:lnSpc>
              <a:buNone/>
            </a:pPr>
            <a:r>
              <a:rPr lang="fr-FR" sz="3000" b="1" dirty="0" smtClean="0"/>
              <a:t>La CNUDM :</a:t>
            </a:r>
          </a:p>
          <a:p>
            <a:pPr marL="400050" lvl="2" indent="0">
              <a:lnSpc>
                <a:spcPct val="80000"/>
              </a:lnSpc>
              <a:buNone/>
            </a:pPr>
            <a:endParaRPr lang="fr-FR" sz="1400" dirty="0" smtClean="0"/>
          </a:p>
          <a:p>
            <a:pPr marL="742950" lvl="2" indent="-342900">
              <a:lnSpc>
                <a:spcPct val="80000"/>
              </a:lnSpc>
            </a:pPr>
            <a:r>
              <a:rPr lang="fr-FR" sz="3000" dirty="0" smtClean="0"/>
              <a:t>établit le cadre juridique de toutes les activités menées dans les océans et les mers </a:t>
            </a:r>
          </a:p>
          <a:p>
            <a:pPr marL="742950" lvl="2" indent="-342900">
              <a:lnSpc>
                <a:spcPct val="80000"/>
              </a:lnSpc>
            </a:pPr>
            <a:endParaRPr lang="fr-FR" sz="1400" dirty="0" smtClean="0"/>
          </a:p>
          <a:p>
            <a:pPr marL="742950" lvl="2" indent="-342900">
              <a:lnSpc>
                <a:spcPct val="80000"/>
              </a:lnSpc>
            </a:pPr>
            <a:r>
              <a:rPr lang="fr-FR" sz="3000" dirty="0" smtClean="0"/>
              <a:t>présente des lacunes en ce qui concerne la biodiversité dans les zones situées au-delà de la juridiction nationale (ZADJN)</a:t>
            </a:r>
          </a:p>
          <a:p>
            <a:pPr marL="742950" lvl="2" indent="-342900">
              <a:lnSpc>
                <a:spcPct val="80000"/>
              </a:lnSpc>
              <a:buFont typeface="Arial" charset="0"/>
              <a:buNone/>
            </a:pPr>
            <a:endParaRPr lang="en-US" sz="3200" dirty="0" smtClean="0"/>
          </a:p>
        </p:txBody>
      </p:sp>
      <p:sp>
        <p:nvSpPr>
          <p:cNvPr id="4" name="AutoShape 4" descr="Bildergebnis für unclo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Bildergebnis für unclo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556792"/>
            <a:ext cx="2016224" cy="15121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994122"/>
          </a:xfrm>
        </p:spPr>
        <p:txBody>
          <a:bodyPr>
            <a:normAutofit/>
          </a:bodyPr>
          <a:lstStyle/>
          <a:p>
            <a:r>
              <a:rPr lang="fr-FR" dirty="0" smtClean="0"/>
              <a:t>La CNUDM et les ZADJN</a:t>
            </a:r>
          </a:p>
        </p:txBody>
      </p:sp>
      <p:sp>
        <p:nvSpPr>
          <p:cNvPr id="3" name="Content Placeholder 2"/>
          <p:cNvSpPr>
            <a:spLocks noGrp="1"/>
          </p:cNvSpPr>
          <p:nvPr>
            <p:ph idx="1"/>
          </p:nvPr>
        </p:nvSpPr>
        <p:spPr>
          <a:xfrm>
            <a:off x="250825" y="1412776"/>
            <a:ext cx="8569325" cy="4533999"/>
          </a:xfrm>
        </p:spPr>
        <p:txBody>
          <a:bodyPr>
            <a:normAutofit fontScale="92500" lnSpcReduction="20000"/>
          </a:bodyPr>
          <a:lstStyle/>
          <a:p>
            <a:pPr marL="742950" lvl="2" indent="-342900">
              <a:lnSpc>
                <a:spcPct val="80000"/>
              </a:lnSpc>
            </a:pPr>
            <a:r>
              <a:rPr lang="fr-FR" sz="2200" dirty="0" smtClean="0"/>
              <a:t>Depuis 2004 : existence d’un groupe de travail officieux à composition non limitée (</a:t>
            </a:r>
            <a:r>
              <a:rPr lang="fr-FR" sz="2200" i="1" dirty="0" smtClean="0"/>
              <a:t>alias groupe de travail sur la </a:t>
            </a:r>
            <a:r>
              <a:rPr lang="fr-FR" sz="2200" b="1" i="1" dirty="0" smtClean="0"/>
              <a:t>biodiversité dans les zones situées au-delà de la juridiction nationale </a:t>
            </a:r>
            <a:r>
              <a:rPr lang="fr-FR" sz="2200" i="1" dirty="0" smtClean="0"/>
              <a:t>ou groupe de travail sur les </a:t>
            </a:r>
            <a:r>
              <a:rPr lang="fr-FR" sz="2200" b="1" i="1" dirty="0" smtClean="0"/>
              <a:t>ZADJN</a:t>
            </a:r>
            <a:r>
              <a:rPr lang="fr-FR" sz="2200" dirty="0" smtClean="0"/>
              <a:t>)</a:t>
            </a:r>
          </a:p>
          <a:p>
            <a:pPr marL="742950" lvl="2" indent="-342900">
              <a:lnSpc>
                <a:spcPct val="80000"/>
              </a:lnSpc>
            </a:pPr>
            <a:endParaRPr lang="fr-FR" sz="1100" dirty="0" smtClean="0"/>
          </a:p>
          <a:p>
            <a:pPr marL="742950" lvl="2" indent="-342900">
              <a:lnSpc>
                <a:spcPct val="80000"/>
              </a:lnSpc>
            </a:pPr>
            <a:r>
              <a:rPr lang="fr-FR" sz="2200" dirty="0" smtClean="0"/>
              <a:t>Aux termes du document final de Rio+20, les États s’engagent à prendre une décision sur l’élaboration d’un instrument international dans le cadre de la CNUDM avant la fin de la 69</a:t>
            </a:r>
            <a:r>
              <a:rPr lang="fr-FR" sz="2200" baseline="30000" dirty="0" smtClean="0"/>
              <a:t>e</a:t>
            </a:r>
            <a:r>
              <a:rPr lang="fr-FR" sz="2200" dirty="0" smtClean="0"/>
              <a:t> session de l’Assemblée générale des Nations Unies</a:t>
            </a:r>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endParaRPr lang="en-US" sz="2000" dirty="0" smtClean="0"/>
          </a:p>
          <a:p>
            <a:pPr marL="742950" lvl="2" indent="-342900">
              <a:lnSpc>
                <a:spcPct val="80000"/>
              </a:lnSpc>
              <a:buFont typeface="Arial" charset="0"/>
              <a:buNone/>
            </a:pPr>
            <a:r>
              <a:rPr lang="en-US" sz="2000" dirty="0" smtClean="0"/>
              <a:t>			   Scope: high seas and deep seabed</a:t>
            </a:r>
            <a:endParaRPr lang="en-US" sz="1000" dirty="0" smtClean="0">
              <a:solidFill>
                <a:srgbClr val="404040"/>
              </a:solidFill>
            </a:endParaRPr>
          </a:p>
        </p:txBody>
      </p:sp>
      <p:pic>
        <p:nvPicPr>
          <p:cNvPr id="41991" name="Picture 7" descr="marittime-zones"/>
          <p:cNvPicPr>
            <a:picLocks noChangeAspect="1" noChangeArrowheads="1"/>
          </p:cNvPicPr>
          <p:nvPr/>
        </p:nvPicPr>
        <p:blipFill>
          <a:blip r:embed="rId3" cstate="print"/>
          <a:srcRect/>
          <a:stretch>
            <a:fillRect/>
          </a:stretch>
        </p:blipFill>
        <p:spPr bwMode="auto">
          <a:xfrm>
            <a:off x="1142169" y="3232593"/>
            <a:ext cx="7344816" cy="3162524"/>
          </a:xfrm>
          <a:prstGeom prst="rect">
            <a:avLst/>
          </a:prstGeom>
          <a:noFill/>
        </p:spPr>
      </p:pic>
      <p:sp>
        <p:nvSpPr>
          <p:cNvPr id="4" name="TextBox 3"/>
          <p:cNvSpPr txBox="1"/>
          <p:nvPr/>
        </p:nvSpPr>
        <p:spPr>
          <a:xfrm>
            <a:off x="2483768" y="6368603"/>
            <a:ext cx="4968552" cy="338554"/>
          </a:xfrm>
          <a:prstGeom prst="rect">
            <a:avLst/>
          </a:prstGeom>
          <a:noFill/>
        </p:spPr>
        <p:txBody>
          <a:bodyPr wrap="square" rtlCol="0">
            <a:spAutoFit/>
          </a:bodyPr>
          <a:lstStyle/>
          <a:p>
            <a:r>
              <a:rPr lang="it-IT" sz="1600" dirty="0" smtClean="0">
                <a:solidFill>
                  <a:schemeClr val="accent4">
                    <a:lumMod val="60000"/>
                    <a:lumOff val="40000"/>
                  </a:schemeClr>
                </a:solidFill>
                <a:latin typeface="+mn-lt"/>
              </a:rPr>
              <a:t>[Source : </a:t>
            </a:r>
            <a:r>
              <a:rPr lang="it-IT" sz="1600" dirty="0">
                <a:solidFill>
                  <a:schemeClr val="accent4">
                    <a:lumMod val="60000"/>
                    <a:lumOff val="40000"/>
                  </a:schemeClr>
                </a:solidFill>
                <a:latin typeface="+mn-lt"/>
              </a:rPr>
              <a:t>Riccardo Pravettoni, </a:t>
            </a:r>
            <a:r>
              <a:rPr lang="it-IT" sz="1600" dirty="0" smtClean="0">
                <a:solidFill>
                  <a:schemeClr val="accent4">
                    <a:lumMod val="60000"/>
                    <a:lumOff val="40000"/>
                  </a:schemeClr>
                </a:solidFill>
                <a:latin typeface="+mn-lt"/>
              </a:rPr>
              <a:t>PNUE/GRID-Arendal</a:t>
            </a:r>
            <a:r>
              <a:rPr lang="it-IT" sz="1600" dirty="0">
                <a:solidFill>
                  <a:schemeClr val="accent4">
                    <a:lumMod val="60000"/>
                    <a:lumOff val="40000"/>
                  </a:schemeClr>
                </a:solidFill>
                <a:latin typeface="+mn-lt"/>
              </a:rPr>
              <a:t>, </a:t>
            </a:r>
            <a:r>
              <a:rPr lang="it-IT" sz="1600" dirty="0" smtClean="0">
                <a:solidFill>
                  <a:schemeClr val="accent4">
                    <a:lumMod val="60000"/>
                    <a:lumOff val="40000"/>
                  </a:schemeClr>
                </a:solidFill>
                <a:latin typeface="+mn-lt"/>
              </a:rPr>
              <a:t>2009]</a:t>
            </a:r>
            <a:endParaRPr lang="en-GB" sz="1600" dirty="0">
              <a:solidFill>
                <a:schemeClr val="accent4">
                  <a:lumMod val="60000"/>
                  <a:lumOff val="40000"/>
                </a:schemeClr>
              </a:solidFill>
              <a:latin typeface="+mn-lt"/>
            </a:endParaRPr>
          </a:p>
        </p:txBody>
      </p:sp>
    </p:spTree>
    <p:extLst>
      <p:ext uri="{BB962C8B-B14F-4D97-AF65-F5344CB8AC3E}">
        <p14:creationId xmlns:p14="http://schemas.microsoft.com/office/powerpoint/2010/main" val="3161280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La CNUDM et les ZADJN</a:t>
            </a:r>
            <a:endParaRPr lang="fr-FR" dirty="0" smtClean="0">
              <a:solidFill>
                <a:srgbClr val="FF0000"/>
              </a:solidFill>
            </a:endParaRPr>
          </a:p>
        </p:txBody>
      </p:sp>
      <p:sp>
        <p:nvSpPr>
          <p:cNvPr id="43010" name="Content Placeholder 2"/>
          <p:cNvSpPr>
            <a:spLocks noGrp="1"/>
          </p:cNvSpPr>
          <p:nvPr>
            <p:ph idx="1"/>
          </p:nvPr>
        </p:nvSpPr>
        <p:spPr/>
        <p:txBody>
          <a:bodyPr/>
          <a:lstStyle/>
          <a:p>
            <a:r>
              <a:rPr lang="fr-FR" sz="2100" dirty="0" smtClean="0"/>
              <a:t>Janvier 2015 : le groupe de travail sur les ZADJN recommande à l’Assemblée générale d’élaborer un instrument international au titre de la CNUDM concernant :</a:t>
            </a:r>
          </a:p>
          <a:p>
            <a:endParaRPr lang="fr-FR" sz="1100" dirty="0" smtClean="0"/>
          </a:p>
          <a:p>
            <a:pPr lvl="1"/>
            <a:r>
              <a:rPr lang="fr-FR" sz="2100" dirty="0" smtClean="0"/>
              <a:t>les ressources génétiques marines, y compris celles liées au partage des retombées de l’exploitation de ces ressources</a:t>
            </a:r>
          </a:p>
          <a:p>
            <a:pPr lvl="1"/>
            <a:r>
              <a:rPr lang="fr-FR" sz="2100" b="1" dirty="0" smtClean="0"/>
              <a:t>des outils de gestion par zone, y compris les aires matines protégées</a:t>
            </a:r>
            <a:endParaRPr lang="fr-FR" sz="2100" dirty="0" smtClean="0"/>
          </a:p>
          <a:p>
            <a:pPr lvl="1"/>
            <a:r>
              <a:rPr lang="fr-FR" sz="2100" dirty="0" smtClean="0"/>
              <a:t>des évaluations d’impact sur l’environnement</a:t>
            </a:r>
          </a:p>
          <a:p>
            <a:pPr lvl="1"/>
            <a:r>
              <a:rPr lang="fr-FR" sz="2100" dirty="0" smtClean="0"/>
              <a:t>le renforcement des capacités et le transfert de technologie</a:t>
            </a:r>
          </a:p>
          <a:p>
            <a:pPr lvl="1">
              <a:buFont typeface="Arial" charset="0"/>
              <a:buNone/>
            </a:pPr>
            <a:endParaRPr lang="fr-FR" sz="1100" dirty="0" smtClean="0"/>
          </a:p>
          <a:p>
            <a:r>
              <a:rPr lang="fr-FR" sz="2100" dirty="0" smtClean="0"/>
              <a:t>Cet instrument ne portera pas sur la pêche (à titre temporaire).</a:t>
            </a:r>
          </a:p>
          <a:p>
            <a:r>
              <a:rPr lang="fr-FR" sz="2100" dirty="0" smtClean="0"/>
              <a:t>Le comité préparatoire entamera ses travaux en 2016 et fera rapport avant la fin de 2017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sz="4200" dirty="0" smtClean="0"/>
              <a:t>L’IPM : les questions à approfondir</a:t>
            </a:r>
            <a:endParaRPr lang="fr-FR" sz="4200"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fr-FR" dirty="0" smtClean="0"/>
              <a:t>Dispositions d’affrètement</a:t>
            </a:r>
          </a:p>
          <a:p>
            <a:pPr lvl="1" fontAlgn="auto">
              <a:spcAft>
                <a:spcPts val="0"/>
              </a:spcAft>
              <a:buFont typeface="Arial" pitchFamily="34" charset="0"/>
              <a:buChar char="–"/>
              <a:defRPr/>
            </a:pPr>
            <a:r>
              <a:rPr lang="fr-FR" sz="2400" dirty="0" smtClean="0">
                <a:solidFill>
                  <a:prstClr val="black"/>
                </a:solidFill>
              </a:rPr>
              <a:t>L’affrètement ne concerne qu’un très faible pourcentage de cas</a:t>
            </a:r>
          </a:p>
          <a:p>
            <a:pPr lvl="1" fontAlgn="auto">
              <a:spcAft>
                <a:spcPts val="0"/>
              </a:spcAft>
              <a:buFont typeface="Arial" pitchFamily="34" charset="0"/>
              <a:buChar char="–"/>
              <a:defRPr/>
            </a:pPr>
            <a:r>
              <a:rPr lang="fr-FR" sz="2400" dirty="0">
                <a:solidFill>
                  <a:prstClr val="black"/>
                </a:solidFill>
              </a:rPr>
              <a:t>L’affrètement </a:t>
            </a:r>
            <a:r>
              <a:rPr lang="fr-FR" sz="2400" dirty="0" smtClean="0">
                <a:solidFill>
                  <a:prstClr val="black"/>
                </a:solidFill>
              </a:rPr>
              <a:t>fait l’objet de règles particulières</a:t>
            </a:r>
          </a:p>
          <a:p>
            <a:pPr marL="457200" lvl="1" indent="0" algn="r" fontAlgn="auto">
              <a:spcAft>
                <a:spcPts val="0"/>
              </a:spcAft>
              <a:buFont typeface="Arial" pitchFamily="34" charset="0"/>
              <a:buNone/>
              <a:defRPr/>
            </a:pPr>
            <a:r>
              <a:rPr lang="fr-FR" sz="2000" dirty="0" smtClean="0">
                <a:solidFill>
                  <a:schemeClr val="accent4">
                    <a:lumMod val="60000"/>
                    <a:lumOff val="40000"/>
                  </a:schemeClr>
                </a:solidFill>
              </a:rPr>
              <a:t>[Décisions 16.48 à 16.51]</a:t>
            </a:r>
            <a:br>
              <a:rPr lang="fr-FR" sz="2000" dirty="0" smtClean="0">
                <a:solidFill>
                  <a:schemeClr val="accent4">
                    <a:lumMod val="60000"/>
                    <a:lumOff val="40000"/>
                  </a:schemeClr>
                </a:solidFill>
              </a:rPr>
            </a:br>
            <a:endParaRPr lang="fr-FR" sz="2000" dirty="0" smtClean="0"/>
          </a:p>
          <a:p>
            <a:pPr fontAlgn="auto">
              <a:spcAft>
                <a:spcPts val="0"/>
              </a:spcAft>
              <a:buFont typeface="Arial" pitchFamily="34" charset="0"/>
              <a:buChar char="•"/>
              <a:defRPr/>
            </a:pPr>
            <a:endParaRPr lang="en-US" dirty="0"/>
          </a:p>
        </p:txBody>
      </p:sp>
      <p:pic>
        <p:nvPicPr>
          <p:cNvPr id="44035" name="Picture 2" descr="C:\Program Files (x86)\Microsoft Office\MEDIA\CAGCAT10\j0205462.wmf"/>
          <p:cNvPicPr>
            <a:picLocks noChangeAspect="1" noChangeArrowheads="1"/>
          </p:cNvPicPr>
          <p:nvPr/>
        </p:nvPicPr>
        <p:blipFill>
          <a:blip r:embed="rId3" cstate="print"/>
          <a:srcRect/>
          <a:stretch>
            <a:fillRect/>
          </a:stretch>
        </p:blipFill>
        <p:spPr bwMode="auto">
          <a:xfrm>
            <a:off x="1938338" y="4530725"/>
            <a:ext cx="1266825" cy="1260475"/>
          </a:xfrm>
          <a:prstGeom prst="rect">
            <a:avLst/>
          </a:prstGeom>
          <a:noFill/>
          <a:ln w="9525">
            <a:noFill/>
            <a:miter lim="800000"/>
            <a:headEnd/>
            <a:tailEnd/>
          </a:ln>
        </p:spPr>
      </p:pic>
      <p:pic>
        <p:nvPicPr>
          <p:cNvPr id="44036" name="Picture 6" descr="boat.png"/>
          <p:cNvPicPr>
            <a:picLocks noChangeAspect="1"/>
          </p:cNvPicPr>
          <p:nvPr/>
        </p:nvPicPr>
        <p:blipFill>
          <a:blip r:embed="rId4" cstate="print"/>
          <a:srcRect/>
          <a:stretch>
            <a:fillRect/>
          </a:stretch>
        </p:blipFill>
        <p:spPr bwMode="auto">
          <a:xfrm>
            <a:off x="5907088" y="4760913"/>
            <a:ext cx="1149350" cy="1260475"/>
          </a:xfrm>
          <a:prstGeom prst="rect">
            <a:avLst/>
          </a:prstGeom>
          <a:noFill/>
          <a:ln w="9525">
            <a:noFill/>
            <a:miter lim="800000"/>
            <a:headEnd/>
            <a:tailEnd/>
          </a:ln>
        </p:spPr>
      </p:pic>
      <p:sp>
        <p:nvSpPr>
          <p:cNvPr id="8" name="Wave 7"/>
          <p:cNvSpPr/>
          <p:nvPr/>
        </p:nvSpPr>
        <p:spPr>
          <a:xfrm>
            <a:off x="1547813" y="4451350"/>
            <a:ext cx="647700" cy="539750"/>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latin typeface="+mj-lt"/>
              </a:rPr>
              <a:t>C</a:t>
            </a:r>
          </a:p>
        </p:txBody>
      </p:sp>
      <p:pic>
        <p:nvPicPr>
          <p:cNvPr id="44038" name="Picture 8" descr="BoatHire.jpg"/>
          <p:cNvPicPr>
            <a:picLocks noChangeAspect="1"/>
          </p:cNvPicPr>
          <p:nvPr/>
        </p:nvPicPr>
        <p:blipFill>
          <a:blip r:embed="rId5" cstate="print"/>
          <a:srcRect t="22427" b="22746"/>
          <a:stretch>
            <a:fillRect/>
          </a:stretch>
        </p:blipFill>
        <p:spPr bwMode="auto">
          <a:xfrm>
            <a:off x="3887788" y="4829175"/>
            <a:ext cx="1368425" cy="576263"/>
          </a:xfrm>
          <a:prstGeom prst="rect">
            <a:avLst/>
          </a:prstGeom>
          <a:noFill/>
          <a:ln w="9525">
            <a:noFill/>
            <a:miter lim="800000"/>
            <a:headEnd/>
            <a:tailEnd/>
          </a:ln>
        </p:spPr>
      </p:pic>
      <p:sp>
        <p:nvSpPr>
          <p:cNvPr id="10" name="Right Arrow 9"/>
          <p:cNvSpPr/>
          <p:nvPr/>
        </p:nvSpPr>
        <p:spPr>
          <a:xfrm>
            <a:off x="3162300" y="5018088"/>
            <a:ext cx="581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Wave 11"/>
          <p:cNvSpPr/>
          <p:nvPr/>
        </p:nvSpPr>
        <p:spPr>
          <a:xfrm>
            <a:off x="5910263" y="4483100"/>
            <a:ext cx="608012" cy="53975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bg1"/>
                </a:solidFill>
                <a:latin typeface="Arial" panose="020B0604020202020204" pitchFamily="34" charset="0"/>
                <a:cs typeface="Arial" panose="020B0604020202020204" pitchFamily="34" charset="0"/>
              </a:rPr>
              <a:t>A</a:t>
            </a:r>
          </a:p>
        </p:txBody>
      </p:sp>
      <p:sp>
        <p:nvSpPr>
          <p:cNvPr id="13" name="Right Arrow 12"/>
          <p:cNvSpPr/>
          <p:nvPr/>
        </p:nvSpPr>
        <p:spPr>
          <a:xfrm>
            <a:off x="5327650" y="5040313"/>
            <a:ext cx="582613"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77572" cy="1143000"/>
          </a:xfrm>
        </p:spPr>
        <p:txBody>
          <a:bodyPr rtlCol="0">
            <a:noAutofit/>
          </a:bodyPr>
          <a:lstStyle/>
          <a:p>
            <a:pPr fontAlgn="auto">
              <a:spcAft>
                <a:spcPts val="0"/>
              </a:spcAft>
              <a:defRPr/>
            </a:pPr>
            <a:r>
              <a:rPr lang="fr-FR" sz="3600" dirty="0" smtClean="0"/>
              <a:t>Situations courantes en matière d’affrètement</a:t>
            </a:r>
            <a:endParaRPr lang="fr-FR" sz="3600" dirty="0"/>
          </a:p>
        </p:txBody>
      </p:sp>
      <p:sp>
        <p:nvSpPr>
          <p:cNvPr id="45058" name="Content Placeholder 2"/>
          <p:cNvSpPr>
            <a:spLocks noGrp="1"/>
          </p:cNvSpPr>
          <p:nvPr>
            <p:ph idx="1"/>
          </p:nvPr>
        </p:nvSpPr>
        <p:spPr/>
        <p:txBody>
          <a:bodyPr/>
          <a:lstStyle/>
          <a:p>
            <a:r>
              <a:rPr lang="fr-FR" dirty="0" smtClean="0">
                <a:solidFill>
                  <a:srgbClr val="000000"/>
                </a:solidFill>
              </a:rPr>
              <a:t>L’État d’affrètement et l’État d’immatriculation du navire sont deux pays distincts</a:t>
            </a:r>
          </a:p>
          <a:p>
            <a:endParaRPr lang="fr-FR" dirty="0" smtClean="0"/>
          </a:p>
        </p:txBody>
      </p:sp>
      <p:pic>
        <p:nvPicPr>
          <p:cNvPr id="45059" name="Picture 2" descr="C:\Program Files (x86)\Microsoft Office\MEDIA\CAGCAT10\j0205462.wmf"/>
          <p:cNvPicPr>
            <a:picLocks noChangeAspect="1" noChangeArrowheads="1"/>
          </p:cNvPicPr>
          <p:nvPr/>
        </p:nvPicPr>
        <p:blipFill>
          <a:blip r:embed="rId3" cstate="print"/>
          <a:srcRect/>
          <a:stretch>
            <a:fillRect/>
          </a:stretch>
        </p:blipFill>
        <p:spPr bwMode="auto">
          <a:xfrm>
            <a:off x="468313" y="3249613"/>
            <a:ext cx="1817687" cy="1809750"/>
          </a:xfrm>
          <a:prstGeom prst="rect">
            <a:avLst/>
          </a:prstGeom>
          <a:noFill/>
          <a:ln w="9525">
            <a:noFill/>
            <a:miter lim="800000"/>
            <a:headEnd/>
            <a:tailEnd/>
          </a:ln>
        </p:spPr>
      </p:pic>
      <p:pic>
        <p:nvPicPr>
          <p:cNvPr id="45060" name="Picture 4" descr="boat.png"/>
          <p:cNvPicPr>
            <a:picLocks noChangeAspect="1"/>
          </p:cNvPicPr>
          <p:nvPr/>
        </p:nvPicPr>
        <p:blipFill>
          <a:blip r:embed="rId4" cstate="print"/>
          <a:srcRect/>
          <a:stretch>
            <a:fillRect/>
          </a:stretch>
        </p:blipFill>
        <p:spPr bwMode="auto">
          <a:xfrm>
            <a:off x="6473825" y="2962275"/>
            <a:ext cx="2327275" cy="2554288"/>
          </a:xfrm>
          <a:prstGeom prst="rect">
            <a:avLst/>
          </a:prstGeom>
          <a:noFill/>
          <a:ln w="9525">
            <a:noFill/>
            <a:miter lim="800000"/>
            <a:headEnd/>
            <a:tailEnd/>
          </a:ln>
        </p:spPr>
      </p:pic>
      <p:sp>
        <p:nvSpPr>
          <p:cNvPr id="6" name="Wave 5"/>
          <p:cNvSpPr/>
          <p:nvPr/>
        </p:nvSpPr>
        <p:spPr>
          <a:xfrm>
            <a:off x="468313" y="3206750"/>
            <a:ext cx="647700" cy="568325"/>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latin typeface="+mj-lt"/>
              </a:rPr>
              <a:t>C</a:t>
            </a:r>
          </a:p>
        </p:txBody>
      </p:sp>
      <p:pic>
        <p:nvPicPr>
          <p:cNvPr id="45062" name="Picture 6" descr="BoatHire.jpg"/>
          <p:cNvPicPr>
            <a:picLocks noChangeAspect="1"/>
          </p:cNvPicPr>
          <p:nvPr/>
        </p:nvPicPr>
        <p:blipFill>
          <a:blip r:embed="rId5" cstate="print"/>
          <a:srcRect t="22427" b="22746"/>
          <a:stretch>
            <a:fillRect/>
          </a:stretch>
        </p:blipFill>
        <p:spPr bwMode="auto">
          <a:xfrm>
            <a:off x="3492500" y="3714750"/>
            <a:ext cx="2087563" cy="881063"/>
          </a:xfrm>
          <a:prstGeom prst="rect">
            <a:avLst/>
          </a:prstGeom>
          <a:noFill/>
          <a:ln w="9525">
            <a:noFill/>
            <a:miter lim="800000"/>
            <a:headEnd/>
            <a:tailEnd/>
          </a:ln>
        </p:spPr>
      </p:pic>
      <p:sp>
        <p:nvSpPr>
          <p:cNvPr id="8" name="Right Arrow 7"/>
          <p:cNvSpPr/>
          <p:nvPr/>
        </p:nvSpPr>
        <p:spPr>
          <a:xfrm>
            <a:off x="2449513" y="3957638"/>
            <a:ext cx="827087" cy="39528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795963" y="3929063"/>
            <a:ext cx="827087" cy="39528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Wave 9"/>
          <p:cNvSpPr/>
          <p:nvPr/>
        </p:nvSpPr>
        <p:spPr>
          <a:xfrm>
            <a:off x="7029450" y="2852738"/>
            <a:ext cx="608013" cy="504825"/>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bg1"/>
                </a:solidFill>
                <a:latin typeface="Arial" panose="020B0604020202020204" pitchFamily="34" charset="0"/>
                <a:cs typeface="Arial" panose="020B0604020202020204" pitchFamily="34" charset="0"/>
              </a:rPr>
              <a:t>A</a:t>
            </a:r>
          </a:p>
        </p:txBody>
      </p:sp>
      <p:sp>
        <p:nvSpPr>
          <p:cNvPr id="11" name="TextBox 10"/>
          <p:cNvSpPr txBox="1"/>
          <p:nvPr/>
        </p:nvSpPr>
        <p:spPr>
          <a:xfrm>
            <a:off x="449262" y="5059363"/>
            <a:ext cx="2682578" cy="646331"/>
          </a:xfrm>
          <a:prstGeom prst="rect">
            <a:avLst/>
          </a:prstGeom>
          <a:noFill/>
        </p:spPr>
        <p:txBody>
          <a:bodyPr wrap="square">
            <a:spAutoFit/>
          </a:bodyPr>
          <a:lstStyle/>
          <a:p>
            <a:pPr fontAlgn="auto">
              <a:spcBef>
                <a:spcPts val="0"/>
              </a:spcBef>
              <a:spcAft>
                <a:spcPts val="0"/>
              </a:spcAft>
              <a:defRPr/>
            </a:pPr>
            <a:r>
              <a:rPr lang="fr-FR" dirty="0" smtClean="0">
                <a:latin typeface="+mj-lt"/>
                <a:cs typeface="+mn-cs"/>
              </a:rPr>
              <a:t>Société basée dans l’État C = État d’affrètement</a:t>
            </a:r>
            <a:endParaRPr lang="fr-FR" dirty="0">
              <a:latin typeface="+mj-lt"/>
              <a:cs typeface="+mn-cs"/>
            </a:endParaRPr>
          </a:p>
        </p:txBody>
      </p:sp>
      <p:sp>
        <p:nvSpPr>
          <p:cNvPr id="12" name="TextBox 11"/>
          <p:cNvSpPr txBox="1"/>
          <p:nvPr/>
        </p:nvSpPr>
        <p:spPr>
          <a:xfrm>
            <a:off x="5364088" y="5059363"/>
            <a:ext cx="3211587" cy="646331"/>
          </a:xfrm>
          <a:prstGeom prst="rect">
            <a:avLst/>
          </a:prstGeom>
          <a:noFill/>
        </p:spPr>
        <p:txBody>
          <a:bodyPr wrap="square">
            <a:spAutoFit/>
          </a:bodyPr>
          <a:lstStyle/>
          <a:p>
            <a:pPr algn="r" fontAlgn="auto">
              <a:spcBef>
                <a:spcPts val="0"/>
              </a:spcBef>
              <a:spcAft>
                <a:spcPts val="0"/>
              </a:spcAft>
              <a:defRPr/>
            </a:pPr>
            <a:r>
              <a:rPr lang="fr-FR" dirty="0" smtClean="0">
                <a:latin typeface="+mj-lt"/>
                <a:cs typeface="+mn-cs"/>
              </a:rPr>
              <a:t>Navire immatriculé dans l’État A</a:t>
            </a:r>
            <a:br>
              <a:rPr lang="fr-FR" dirty="0" smtClean="0">
                <a:latin typeface="+mj-lt"/>
                <a:cs typeface="+mn-cs"/>
              </a:rPr>
            </a:br>
            <a:r>
              <a:rPr lang="fr-FR" dirty="0" smtClean="0">
                <a:latin typeface="+mj-lt"/>
                <a:cs typeface="+mn-cs"/>
              </a:rPr>
              <a:t>= État d’affrètement</a:t>
            </a:r>
            <a:endParaRPr lang="fr-FR" dirty="0">
              <a:latin typeface="+mj-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8" descr="boat.png"/>
          <p:cNvPicPr>
            <a:picLocks noChangeAspect="1"/>
          </p:cNvPicPr>
          <p:nvPr/>
        </p:nvPicPr>
        <p:blipFill>
          <a:blip r:embed="rId3" cstate="print"/>
          <a:srcRect/>
          <a:stretch>
            <a:fillRect/>
          </a:stretch>
        </p:blipFill>
        <p:spPr bwMode="auto">
          <a:xfrm>
            <a:off x="307975" y="4341813"/>
            <a:ext cx="1670050" cy="1833562"/>
          </a:xfrm>
          <a:prstGeom prst="rect">
            <a:avLst/>
          </a:prstGeom>
          <a:noFill/>
          <a:ln w="9525">
            <a:noFill/>
            <a:miter lim="800000"/>
            <a:headEnd/>
            <a:tailEnd/>
          </a:ln>
        </p:spPr>
      </p:pic>
      <p:pic>
        <p:nvPicPr>
          <p:cNvPr id="46082" name="Picture 2" descr="C:\Program Files (x86)\Microsoft Office\MEDIA\CAGCAT10\j0205462.wmf"/>
          <p:cNvPicPr>
            <a:picLocks noChangeAspect="1" noChangeArrowheads="1"/>
          </p:cNvPicPr>
          <p:nvPr/>
        </p:nvPicPr>
        <p:blipFill>
          <a:blip r:embed="rId4" cstate="print"/>
          <a:srcRect/>
          <a:stretch>
            <a:fillRect/>
          </a:stretch>
        </p:blipFill>
        <p:spPr bwMode="auto">
          <a:xfrm>
            <a:off x="666750" y="1784350"/>
            <a:ext cx="1085850" cy="1081088"/>
          </a:xfrm>
          <a:prstGeom prst="rect">
            <a:avLst/>
          </a:prstGeom>
          <a:noFill/>
          <a:ln w="9525">
            <a:noFill/>
            <a:miter lim="800000"/>
            <a:headEnd/>
            <a:tailEnd/>
          </a:ln>
        </p:spPr>
      </p:pic>
      <p:sp>
        <p:nvSpPr>
          <p:cNvPr id="2" name="Title 1"/>
          <p:cNvSpPr>
            <a:spLocks noGrp="1"/>
          </p:cNvSpPr>
          <p:nvPr>
            <p:ph type="title"/>
          </p:nvPr>
        </p:nvSpPr>
        <p:spPr>
          <a:xfrm>
            <a:off x="307975" y="274638"/>
            <a:ext cx="8512497" cy="1143000"/>
          </a:xfrm>
        </p:spPr>
        <p:txBody>
          <a:bodyPr rtlCol="0">
            <a:noAutofit/>
          </a:bodyPr>
          <a:lstStyle/>
          <a:p>
            <a:pPr fontAlgn="auto">
              <a:spcAft>
                <a:spcPts val="0"/>
              </a:spcAft>
              <a:defRPr/>
            </a:pPr>
            <a:r>
              <a:rPr lang="fr-FR" sz="3600" dirty="0" smtClean="0"/>
              <a:t>Situations courantes en matière d’affrètement</a:t>
            </a:r>
            <a:endParaRPr lang="fr-FR" sz="3600" dirty="0"/>
          </a:p>
        </p:txBody>
      </p:sp>
      <p:sp>
        <p:nvSpPr>
          <p:cNvPr id="9" name="Wave 8"/>
          <p:cNvSpPr/>
          <p:nvPr/>
        </p:nvSpPr>
        <p:spPr>
          <a:xfrm>
            <a:off x="720725" y="1681163"/>
            <a:ext cx="404813" cy="346075"/>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mj-lt"/>
              </a:rPr>
              <a:t>C</a:t>
            </a:r>
          </a:p>
        </p:txBody>
      </p:sp>
      <p:pic>
        <p:nvPicPr>
          <p:cNvPr id="46085" name="Picture 10" descr="Port.jpg"/>
          <p:cNvPicPr>
            <a:picLocks noChangeAspect="1"/>
          </p:cNvPicPr>
          <p:nvPr/>
        </p:nvPicPr>
        <p:blipFill>
          <a:blip r:embed="rId5" cstate="print"/>
          <a:srcRect/>
          <a:stretch>
            <a:fillRect/>
          </a:stretch>
        </p:blipFill>
        <p:spPr bwMode="auto">
          <a:xfrm>
            <a:off x="3890963" y="2054225"/>
            <a:ext cx="1384300" cy="1382713"/>
          </a:xfrm>
          <a:prstGeom prst="rect">
            <a:avLst/>
          </a:prstGeom>
          <a:noFill/>
          <a:ln w="9525">
            <a:noFill/>
            <a:miter lim="800000"/>
            <a:headEnd/>
            <a:tailEnd/>
          </a:ln>
        </p:spPr>
      </p:pic>
      <p:sp>
        <p:nvSpPr>
          <p:cNvPr id="16" name="Rounded Rectangle 15"/>
          <p:cNvSpPr/>
          <p:nvPr/>
        </p:nvSpPr>
        <p:spPr>
          <a:xfrm>
            <a:off x="5424488" y="2036763"/>
            <a:ext cx="2965450" cy="141763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2200" dirty="0" smtClean="0">
                <a:solidFill>
                  <a:schemeClr val="bg1"/>
                </a:solidFill>
                <a:latin typeface="+mj-lt"/>
              </a:rPr>
              <a:t>Transport de spécimens vers l’État d’affrètement </a:t>
            </a:r>
            <a:r>
              <a:rPr lang="fr-FR" sz="2200" b="1" dirty="0" smtClean="0">
                <a:solidFill>
                  <a:schemeClr val="bg1"/>
                </a:solidFill>
                <a:latin typeface="+mj-lt"/>
              </a:rPr>
              <a:t>=</a:t>
            </a:r>
            <a:r>
              <a:rPr lang="fr-FR" sz="2200" b="1" dirty="0" smtClean="0">
                <a:solidFill>
                  <a:srgbClr val="FFFF00"/>
                </a:solidFill>
                <a:latin typeface="+mj-lt"/>
              </a:rPr>
              <a:t> IPM </a:t>
            </a:r>
            <a:endParaRPr lang="fr-FR" sz="2200" b="1" dirty="0">
              <a:solidFill>
                <a:srgbClr val="FFFF00"/>
              </a:solidFill>
              <a:latin typeface="+mj-lt"/>
            </a:endParaRPr>
          </a:p>
        </p:txBody>
      </p:sp>
      <p:sp>
        <p:nvSpPr>
          <p:cNvPr id="17" name="Rounded Rectangle 16"/>
          <p:cNvSpPr/>
          <p:nvPr/>
        </p:nvSpPr>
        <p:spPr>
          <a:xfrm>
            <a:off x="5424488" y="4608513"/>
            <a:ext cx="3251968" cy="155733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2200" dirty="0" smtClean="0">
                <a:solidFill>
                  <a:schemeClr val="bg1"/>
                </a:solidFill>
                <a:latin typeface="+mj-lt"/>
              </a:rPr>
              <a:t>Transport de spécimens vers un autre État</a:t>
            </a:r>
            <a:br>
              <a:rPr lang="fr-FR" sz="2200" dirty="0" smtClean="0">
                <a:solidFill>
                  <a:schemeClr val="bg1"/>
                </a:solidFill>
                <a:latin typeface="+mj-lt"/>
              </a:rPr>
            </a:br>
            <a:r>
              <a:rPr lang="fr-FR" sz="2200" b="1" dirty="0" smtClean="0">
                <a:solidFill>
                  <a:schemeClr val="bg1"/>
                </a:solidFill>
                <a:latin typeface="+mj-lt"/>
              </a:rPr>
              <a:t>= exportation/importation</a:t>
            </a:r>
            <a:endParaRPr lang="fr-FR" sz="2200" b="1" dirty="0">
              <a:latin typeface="+mj-lt"/>
            </a:endParaRPr>
          </a:p>
        </p:txBody>
      </p:sp>
      <p:pic>
        <p:nvPicPr>
          <p:cNvPr id="46088" name="Picture 20" descr="BoatHire.jpg"/>
          <p:cNvPicPr>
            <a:picLocks noChangeAspect="1"/>
          </p:cNvPicPr>
          <p:nvPr/>
        </p:nvPicPr>
        <p:blipFill>
          <a:blip r:embed="rId6" cstate="print"/>
          <a:srcRect t="22427" b="22746"/>
          <a:stretch>
            <a:fillRect/>
          </a:stretch>
        </p:blipFill>
        <p:spPr bwMode="auto">
          <a:xfrm>
            <a:off x="658813" y="3335338"/>
            <a:ext cx="1062037" cy="449262"/>
          </a:xfrm>
          <a:prstGeom prst="rect">
            <a:avLst/>
          </a:prstGeom>
          <a:noFill/>
          <a:ln w="9525">
            <a:noFill/>
            <a:miter lim="800000"/>
            <a:headEnd/>
            <a:tailEnd/>
          </a:ln>
        </p:spPr>
      </p:pic>
      <p:sp>
        <p:nvSpPr>
          <p:cNvPr id="25" name="Wave 24"/>
          <p:cNvSpPr/>
          <p:nvPr/>
        </p:nvSpPr>
        <p:spPr>
          <a:xfrm>
            <a:off x="763588" y="4311650"/>
            <a:ext cx="423862" cy="36195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Arial" panose="020B0604020202020204" pitchFamily="34" charset="0"/>
                <a:cs typeface="Arial" panose="020B0604020202020204" pitchFamily="34" charset="0"/>
              </a:rPr>
              <a:t>A</a:t>
            </a:r>
          </a:p>
        </p:txBody>
      </p:sp>
      <p:sp>
        <p:nvSpPr>
          <p:cNvPr id="35" name="Right Arrow 34"/>
          <p:cNvSpPr/>
          <p:nvPr/>
        </p:nvSpPr>
        <p:spPr>
          <a:xfrm rot="5400000">
            <a:off x="1026319" y="2929732"/>
            <a:ext cx="327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ight Arrow 36"/>
          <p:cNvSpPr/>
          <p:nvPr/>
        </p:nvSpPr>
        <p:spPr>
          <a:xfrm rot="5400000">
            <a:off x="1026319" y="4029869"/>
            <a:ext cx="327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6092" name="Picture 37" descr="Port.jpg"/>
          <p:cNvPicPr>
            <a:picLocks noChangeAspect="1"/>
          </p:cNvPicPr>
          <p:nvPr/>
        </p:nvPicPr>
        <p:blipFill>
          <a:blip r:embed="rId7" cstate="print"/>
          <a:srcRect/>
          <a:stretch>
            <a:fillRect/>
          </a:stretch>
        </p:blipFill>
        <p:spPr bwMode="auto">
          <a:xfrm>
            <a:off x="4321175" y="4473575"/>
            <a:ext cx="971550" cy="969963"/>
          </a:xfrm>
          <a:prstGeom prst="rect">
            <a:avLst/>
          </a:prstGeom>
          <a:noFill/>
          <a:ln w="9525">
            <a:noFill/>
            <a:miter lim="800000"/>
            <a:headEnd/>
            <a:tailEnd/>
          </a:ln>
        </p:spPr>
      </p:pic>
      <p:sp>
        <p:nvSpPr>
          <p:cNvPr id="39" name="Wave 38"/>
          <p:cNvSpPr/>
          <p:nvPr/>
        </p:nvSpPr>
        <p:spPr>
          <a:xfrm>
            <a:off x="4005263" y="4057650"/>
            <a:ext cx="698500" cy="622300"/>
          </a:xfrm>
          <a:prstGeom prst="wave">
            <a:avLst/>
          </a:prstGeom>
          <a:solidFill>
            <a:srgbClr val="CC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A</a:t>
            </a:r>
          </a:p>
        </p:txBody>
      </p:sp>
      <p:sp>
        <p:nvSpPr>
          <p:cNvPr id="22" name="Wave 21"/>
          <p:cNvSpPr/>
          <p:nvPr/>
        </p:nvSpPr>
        <p:spPr>
          <a:xfrm>
            <a:off x="3487738" y="1773238"/>
            <a:ext cx="698500" cy="622300"/>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latin typeface="+mj-lt"/>
              </a:rPr>
              <a:t>C</a:t>
            </a:r>
          </a:p>
        </p:txBody>
      </p:sp>
      <p:pic>
        <p:nvPicPr>
          <p:cNvPr id="46095" name="Picture 22" descr="Port.jpg"/>
          <p:cNvPicPr>
            <a:picLocks noChangeAspect="1"/>
          </p:cNvPicPr>
          <p:nvPr/>
        </p:nvPicPr>
        <p:blipFill>
          <a:blip r:embed="rId8" cstate="print"/>
          <a:srcRect/>
          <a:stretch>
            <a:fillRect/>
          </a:stretch>
        </p:blipFill>
        <p:spPr bwMode="auto">
          <a:xfrm>
            <a:off x="4324350" y="5699125"/>
            <a:ext cx="969963" cy="969963"/>
          </a:xfrm>
          <a:prstGeom prst="rect">
            <a:avLst/>
          </a:prstGeom>
          <a:noFill/>
          <a:ln w="9525">
            <a:noFill/>
            <a:miter lim="800000"/>
            <a:headEnd/>
            <a:tailEnd/>
          </a:ln>
        </p:spPr>
      </p:pic>
      <p:sp>
        <p:nvSpPr>
          <p:cNvPr id="24" name="Wave 23"/>
          <p:cNvSpPr/>
          <p:nvPr/>
        </p:nvSpPr>
        <p:spPr>
          <a:xfrm>
            <a:off x="3975100" y="5356225"/>
            <a:ext cx="698500" cy="622300"/>
          </a:xfrm>
          <a:prstGeom prst="wave">
            <a:avLst/>
          </a:prstGeom>
          <a:solidFill>
            <a:srgbClr val="FF66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B</a:t>
            </a:r>
          </a:p>
        </p:txBody>
      </p:sp>
      <p:sp>
        <p:nvSpPr>
          <p:cNvPr id="26" name="Right Arrow 25"/>
          <p:cNvSpPr/>
          <p:nvPr/>
        </p:nvSpPr>
        <p:spPr>
          <a:xfrm rot="796410">
            <a:off x="1925638" y="5573713"/>
            <a:ext cx="1944687" cy="40957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ight Arrow 27"/>
          <p:cNvSpPr/>
          <p:nvPr/>
        </p:nvSpPr>
        <p:spPr>
          <a:xfrm rot="20804320">
            <a:off x="1925638" y="4826000"/>
            <a:ext cx="1944687" cy="4079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ight Arrow 28"/>
          <p:cNvSpPr/>
          <p:nvPr/>
        </p:nvSpPr>
        <p:spPr>
          <a:xfrm rot="19351064">
            <a:off x="1611313" y="3910013"/>
            <a:ext cx="2108200" cy="407987"/>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I </a:t>
            </a:r>
            <a:r>
              <a:rPr lang="en-US" b="1" dirty="0" smtClean="0">
                <a:solidFill>
                  <a:srgbClr val="FFFF00"/>
                </a:solidFill>
              </a:rPr>
              <a:t>PM</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blip>
          <a:srcRect/>
          <a:stretch>
            <a:fillRect/>
          </a:stretch>
        </p:blipFill>
        <p:spPr bwMode="auto">
          <a:xfrm>
            <a:off x="4932040" y="4950168"/>
            <a:ext cx="3512388" cy="1975719"/>
          </a:xfrm>
          <a:prstGeom prst="rect">
            <a:avLst/>
          </a:prstGeom>
          <a:ln>
            <a:noFill/>
          </a:ln>
          <a:effectLst>
            <a:softEdge rad="112500"/>
          </a:effectLst>
          <a:extLst/>
        </p:spPr>
      </p:pic>
      <p:sp>
        <p:nvSpPr>
          <p:cNvPr id="2" name="Title 1"/>
          <p:cNvSpPr>
            <a:spLocks noGrp="1"/>
          </p:cNvSpPr>
          <p:nvPr>
            <p:ph type="title"/>
          </p:nvPr>
        </p:nvSpPr>
        <p:spPr/>
        <p:txBody>
          <a:bodyPr rtlCol="0">
            <a:normAutofit/>
          </a:bodyPr>
          <a:lstStyle/>
          <a:p>
            <a:pPr fontAlgn="auto">
              <a:spcAft>
                <a:spcPts val="0"/>
              </a:spcAft>
              <a:defRPr/>
            </a:pPr>
            <a:r>
              <a:rPr lang="fr-FR" sz="3400" dirty="0" smtClean="0"/>
              <a:t>L’IPM : orientations pour répondre aux situations d’affrètement</a:t>
            </a:r>
            <a:endParaRPr lang="fr-FR" sz="3400" dirty="0"/>
          </a:p>
        </p:txBody>
      </p:sp>
      <p:sp>
        <p:nvSpPr>
          <p:cNvPr id="47107" name="Content Placeholder 2"/>
          <p:cNvSpPr>
            <a:spLocks noGrp="1"/>
          </p:cNvSpPr>
          <p:nvPr>
            <p:ph idx="1"/>
          </p:nvPr>
        </p:nvSpPr>
        <p:spPr>
          <a:xfrm>
            <a:off x="457200" y="1557338"/>
            <a:ext cx="8229600" cy="4568825"/>
          </a:xfrm>
        </p:spPr>
        <p:txBody>
          <a:bodyPr/>
          <a:lstStyle/>
          <a:p>
            <a:pPr marL="0" indent="0">
              <a:buFont typeface="Arial" charset="0"/>
              <a:buNone/>
            </a:pPr>
            <a:r>
              <a:rPr lang="fr-FR" sz="2000" dirty="0" smtClean="0"/>
              <a:t>applicables dans les cas suivants :</a:t>
            </a:r>
          </a:p>
        </p:txBody>
      </p:sp>
      <p:sp>
        <p:nvSpPr>
          <p:cNvPr id="4" name="Rounded Rectangle 3"/>
          <p:cNvSpPr/>
          <p:nvPr/>
        </p:nvSpPr>
        <p:spPr>
          <a:xfrm>
            <a:off x="1408113" y="1984735"/>
            <a:ext cx="6337300" cy="115180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2200" dirty="0" smtClean="0">
                <a:solidFill>
                  <a:schemeClr val="bg1"/>
                </a:solidFill>
                <a:latin typeface="+mj-lt"/>
              </a:rPr>
              <a:t>L’opération fait l’objet d’un </a:t>
            </a:r>
            <a:r>
              <a:rPr lang="fr-FR" sz="2200" dirty="0" smtClean="0">
                <a:solidFill>
                  <a:srgbClr val="FFFF00"/>
                </a:solidFill>
                <a:latin typeface="+mj-lt"/>
              </a:rPr>
              <a:t>accord écrit</a:t>
            </a:r>
          </a:p>
          <a:p>
            <a:pPr algn="ctr" fontAlgn="auto">
              <a:spcBef>
                <a:spcPct val="20000"/>
              </a:spcBef>
              <a:spcAft>
                <a:spcPts val="0"/>
              </a:spcAft>
              <a:defRPr/>
            </a:pPr>
            <a:endParaRPr lang="fr-FR" sz="800" dirty="0" smtClean="0">
              <a:solidFill>
                <a:schemeClr val="bg1"/>
              </a:solidFill>
              <a:latin typeface="+mj-lt"/>
            </a:endParaRPr>
          </a:p>
          <a:p>
            <a:pPr algn="ctr" fontAlgn="auto">
              <a:spcBef>
                <a:spcPct val="20000"/>
              </a:spcBef>
              <a:spcAft>
                <a:spcPts val="0"/>
              </a:spcAft>
              <a:defRPr/>
            </a:pPr>
            <a:r>
              <a:rPr lang="fr-FR" sz="1400" dirty="0" smtClean="0">
                <a:solidFill>
                  <a:schemeClr val="bg1"/>
                </a:solidFill>
                <a:latin typeface="+mj-lt"/>
              </a:rPr>
              <a:t>(entre l’État d’immatriculation du navire et l’État d’affrètement, conformément aux dispositions relatives à l’affrètement de l’ORGP/ARGP concerné)</a:t>
            </a:r>
            <a:endParaRPr lang="fr-FR" sz="1400" dirty="0">
              <a:solidFill>
                <a:schemeClr val="bg1"/>
              </a:solidFill>
              <a:latin typeface="+mj-lt"/>
            </a:endParaRPr>
          </a:p>
        </p:txBody>
      </p:sp>
      <p:sp>
        <p:nvSpPr>
          <p:cNvPr id="5" name="Rounded Rectangle 4"/>
          <p:cNvSpPr/>
          <p:nvPr/>
        </p:nvSpPr>
        <p:spPr>
          <a:xfrm>
            <a:off x="1436316" y="3263901"/>
            <a:ext cx="6330950" cy="7461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2200" dirty="0" smtClean="0">
                <a:solidFill>
                  <a:srgbClr val="FFFF00"/>
                </a:solidFill>
                <a:latin typeface="+mj-lt"/>
              </a:rPr>
              <a:t>Le Secrétariat CITES est informé </a:t>
            </a:r>
            <a:r>
              <a:rPr lang="fr-FR" sz="2200" dirty="0" smtClean="0">
                <a:solidFill>
                  <a:schemeClr val="bg1"/>
                </a:solidFill>
                <a:latin typeface="+mj-lt"/>
              </a:rPr>
              <a:t>de cet accord avant son entrée en vigueur</a:t>
            </a:r>
            <a:endParaRPr lang="fr-FR" sz="2200" dirty="0">
              <a:solidFill>
                <a:schemeClr val="bg1"/>
              </a:solidFill>
              <a:latin typeface="+mj-lt"/>
            </a:endParaRPr>
          </a:p>
        </p:txBody>
      </p:sp>
      <p:sp>
        <p:nvSpPr>
          <p:cNvPr id="6" name="TextBox 5"/>
          <p:cNvSpPr txBox="1"/>
          <p:nvPr/>
        </p:nvSpPr>
        <p:spPr>
          <a:xfrm>
            <a:off x="311572" y="5126038"/>
            <a:ext cx="3744913" cy="368300"/>
          </a:xfrm>
          <a:prstGeom prst="rect">
            <a:avLst/>
          </a:prstGeom>
          <a:noFill/>
        </p:spPr>
        <p:txBody>
          <a:bodyPr>
            <a:spAutoFit/>
          </a:bodyPr>
          <a:lstStyle/>
          <a:p>
            <a:pPr algn="r" fontAlgn="auto">
              <a:spcBef>
                <a:spcPts val="0"/>
              </a:spcBef>
              <a:spcAft>
                <a:spcPts val="0"/>
              </a:spcAft>
              <a:defRPr/>
            </a:pPr>
            <a:r>
              <a:rPr lang="fr-FR" dirty="0" smtClean="0">
                <a:solidFill>
                  <a:schemeClr val="bg1">
                    <a:lumMod val="65000"/>
                  </a:schemeClr>
                </a:solidFill>
                <a:latin typeface="+mn-lt"/>
                <a:cs typeface="+mn-cs"/>
              </a:rPr>
              <a:t>[Résolution </a:t>
            </a:r>
            <a:r>
              <a:rPr lang="fr-FR" dirty="0" err="1" smtClean="0">
                <a:solidFill>
                  <a:schemeClr val="bg1">
                    <a:lumMod val="65000"/>
                  </a:schemeClr>
                </a:solidFill>
                <a:latin typeface="+mn-lt"/>
                <a:cs typeface="+mn-cs"/>
              </a:rPr>
              <a:t>Conf</a:t>
            </a:r>
            <a:r>
              <a:rPr lang="fr-FR" dirty="0" smtClean="0">
                <a:solidFill>
                  <a:schemeClr val="bg1">
                    <a:lumMod val="65000"/>
                  </a:schemeClr>
                </a:solidFill>
                <a:latin typeface="+mn-lt"/>
                <a:cs typeface="+mn-cs"/>
              </a:rPr>
              <a:t>. 14.6 (</a:t>
            </a:r>
            <a:r>
              <a:rPr lang="fr-FR" dirty="0" err="1" smtClean="0">
                <a:solidFill>
                  <a:schemeClr val="bg1">
                    <a:lumMod val="65000"/>
                  </a:schemeClr>
                </a:solidFill>
                <a:latin typeface="+mn-lt"/>
                <a:cs typeface="+mn-cs"/>
              </a:rPr>
              <a:t>Rev</a:t>
            </a:r>
            <a:r>
              <a:rPr lang="fr-FR" dirty="0" smtClean="0">
                <a:solidFill>
                  <a:schemeClr val="bg1">
                    <a:lumMod val="65000"/>
                  </a:schemeClr>
                </a:solidFill>
                <a:latin typeface="+mn-lt"/>
                <a:cs typeface="+mn-cs"/>
              </a:rPr>
              <a:t>. CoP16)]</a:t>
            </a:r>
            <a:endParaRPr lang="fr-FR" dirty="0">
              <a:solidFill>
                <a:schemeClr val="bg1">
                  <a:lumMod val="65000"/>
                </a:schemeClr>
              </a:solidFill>
              <a:latin typeface="+mn-lt"/>
              <a:cs typeface="+mn-cs"/>
            </a:endParaRPr>
          </a:p>
        </p:txBody>
      </p:sp>
      <p:sp>
        <p:nvSpPr>
          <p:cNvPr id="7" name="Rounded Rectangle 6"/>
          <p:cNvSpPr/>
          <p:nvPr/>
        </p:nvSpPr>
        <p:spPr>
          <a:xfrm>
            <a:off x="1436316" y="4165601"/>
            <a:ext cx="6330950" cy="77628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20000"/>
              </a:spcBef>
              <a:spcAft>
                <a:spcPts val="0"/>
              </a:spcAft>
              <a:defRPr/>
            </a:pPr>
            <a:r>
              <a:rPr lang="fr-FR" sz="2200" dirty="0" smtClean="0">
                <a:solidFill>
                  <a:srgbClr val="FFFF00"/>
                </a:solidFill>
              </a:rPr>
              <a:t>Le Secrétariat CITES met cet accord à la disposition </a:t>
            </a:r>
            <a:r>
              <a:rPr lang="fr-FR" sz="2200" dirty="0" smtClean="0">
                <a:solidFill>
                  <a:schemeClr val="bg1"/>
                </a:solidFill>
                <a:latin typeface="+mj-lt"/>
              </a:rPr>
              <a:t>de toutes les Parties et des ORGP/ARGP concernés</a:t>
            </a:r>
            <a:endParaRPr lang="fr-FR" sz="2200" dirty="0">
              <a:solidFill>
                <a:schemeClr val="bg1"/>
              </a:solidFill>
              <a:latin typeface="+mj-lt"/>
            </a:endParaRPr>
          </a:p>
        </p:txBody>
      </p:sp>
      <p:sp>
        <p:nvSpPr>
          <p:cNvPr id="47112" name="TextBox 7"/>
          <p:cNvSpPr txBox="1">
            <a:spLocks noChangeArrowheads="1"/>
          </p:cNvSpPr>
          <p:nvPr/>
        </p:nvSpPr>
        <p:spPr bwMode="auto">
          <a:xfrm>
            <a:off x="488950" y="2052638"/>
            <a:ext cx="935038" cy="1016000"/>
          </a:xfrm>
          <a:prstGeom prst="rect">
            <a:avLst/>
          </a:prstGeom>
          <a:noFill/>
          <a:ln w="9525">
            <a:noFill/>
            <a:miter lim="800000"/>
            <a:headEnd/>
            <a:tailEnd/>
          </a:ln>
        </p:spPr>
        <p:txBody>
          <a:bodyPr>
            <a:spAutoFit/>
          </a:bodyPr>
          <a:lstStyle/>
          <a:p>
            <a:r>
              <a:rPr lang="en-US" sz="6000" dirty="0">
                <a:latin typeface="Calibri" pitchFamily="34" charset="0"/>
                <a:sym typeface="Wingdings" pitchFamily="2" charset="2"/>
              </a:rPr>
              <a:t></a:t>
            </a:r>
            <a:endParaRPr lang="en-US" sz="6000" dirty="0">
              <a:latin typeface="Calibri" pitchFamily="34" charset="0"/>
            </a:endParaRPr>
          </a:p>
        </p:txBody>
      </p:sp>
      <p:sp>
        <p:nvSpPr>
          <p:cNvPr id="47113" name="TextBox 8"/>
          <p:cNvSpPr txBox="1">
            <a:spLocks noChangeArrowheads="1"/>
          </p:cNvSpPr>
          <p:nvPr/>
        </p:nvSpPr>
        <p:spPr bwMode="auto">
          <a:xfrm>
            <a:off x="468312" y="3086101"/>
            <a:ext cx="935038" cy="1016000"/>
          </a:xfrm>
          <a:prstGeom prst="rect">
            <a:avLst/>
          </a:prstGeom>
          <a:noFill/>
          <a:ln w="9525">
            <a:noFill/>
            <a:miter lim="800000"/>
            <a:headEnd/>
            <a:tailEnd/>
          </a:ln>
        </p:spPr>
        <p:txBody>
          <a:bodyPr>
            <a:spAutoFit/>
          </a:bodyPr>
          <a:lstStyle/>
          <a:p>
            <a:r>
              <a:rPr lang="en-US" sz="6000" dirty="0">
                <a:latin typeface="Calibri" pitchFamily="34" charset="0"/>
                <a:sym typeface="Wingdings" pitchFamily="2" charset="2"/>
              </a:rPr>
              <a:t></a:t>
            </a:r>
            <a:endParaRPr lang="en-US" sz="6000" dirty="0">
              <a:latin typeface="Calibri" pitchFamily="34" charset="0"/>
            </a:endParaRPr>
          </a:p>
        </p:txBody>
      </p:sp>
      <p:sp>
        <p:nvSpPr>
          <p:cNvPr id="47114" name="TextBox 9"/>
          <p:cNvSpPr txBox="1">
            <a:spLocks noChangeArrowheads="1"/>
          </p:cNvSpPr>
          <p:nvPr/>
        </p:nvSpPr>
        <p:spPr bwMode="auto">
          <a:xfrm>
            <a:off x="488950" y="4045744"/>
            <a:ext cx="935037" cy="1016000"/>
          </a:xfrm>
          <a:prstGeom prst="rect">
            <a:avLst/>
          </a:prstGeom>
          <a:noFill/>
          <a:ln w="9525">
            <a:noFill/>
            <a:miter lim="800000"/>
            <a:headEnd/>
            <a:tailEnd/>
          </a:ln>
        </p:spPr>
        <p:txBody>
          <a:bodyPr>
            <a:spAutoFit/>
          </a:bodyPr>
          <a:lstStyle/>
          <a:p>
            <a:r>
              <a:rPr lang="en-US" sz="6000" dirty="0">
                <a:latin typeface="Calibri" pitchFamily="34" charset="0"/>
                <a:sym typeface="Wingdings" pitchFamily="2" charset="2"/>
              </a:rPr>
              <a:t></a:t>
            </a:r>
            <a:endParaRPr lang="en-US" sz="6000"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08912" cy="1282154"/>
          </a:xfrm>
        </p:spPr>
        <p:txBody>
          <a:bodyPr rtlCol="0">
            <a:noAutofit/>
          </a:bodyPr>
          <a:lstStyle/>
          <a:p>
            <a:pPr fontAlgn="auto">
              <a:spcAft>
                <a:spcPts val="0"/>
              </a:spcAft>
              <a:defRPr/>
            </a:pPr>
            <a:r>
              <a:rPr lang="fr-FR" sz="3600" dirty="0" smtClean="0"/>
              <a:t>L’IPM : les questions à approfondir en matière d’affrètement</a:t>
            </a:r>
            <a:endParaRPr lang="fr-FR" sz="3600" dirty="0"/>
          </a:p>
        </p:txBody>
      </p:sp>
      <p:sp>
        <p:nvSpPr>
          <p:cNvPr id="3" name="Content Placeholder 2"/>
          <p:cNvSpPr>
            <a:spLocks noGrp="1"/>
          </p:cNvSpPr>
          <p:nvPr>
            <p:ph idx="1"/>
          </p:nvPr>
        </p:nvSpPr>
        <p:spPr>
          <a:xfrm>
            <a:off x="457200" y="1700808"/>
            <a:ext cx="8229600" cy="4425355"/>
          </a:xfrm>
        </p:spPr>
        <p:txBody>
          <a:bodyPr rtlCol="0">
            <a:normAutofit/>
          </a:bodyPr>
          <a:lstStyle/>
          <a:p>
            <a:pPr fontAlgn="auto">
              <a:spcAft>
                <a:spcPts val="0"/>
              </a:spcAft>
              <a:buFont typeface="Arial" pitchFamily="34" charset="0"/>
              <a:buChar char="•"/>
              <a:defRPr/>
            </a:pPr>
            <a:r>
              <a:rPr lang="fr-FR" sz="2200" dirty="0" smtClean="0"/>
              <a:t>Conditions d’émission des ACNP</a:t>
            </a:r>
          </a:p>
          <a:p>
            <a:pPr fontAlgn="auto">
              <a:spcAft>
                <a:spcPts val="0"/>
              </a:spcAft>
              <a:buFont typeface="Arial" pitchFamily="34" charset="0"/>
              <a:buChar char="•"/>
              <a:defRPr/>
            </a:pPr>
            <a:r>
              <a:rPr lang="fr-FR" sz="2200" dirty="0" smtClean="0"/>
              <a:t>Conditions de délivrance des certificats IPM</a:t>
            </a:r>
          </a:p>
          <a:p>
            <a:pPr fontAlgn="auto">
              <a:spcAft>
                <a:spcPts val="0"/>
              </a:spcAft>
              <a:buFont typeface="Arial" pitchFamily="34" charset="0"/>
              <a:buChar char="•"/>
              <a:defRPr/>
            </a:pPr>
            <a:r>
              <a:rPr lang="fr-FR" sz="2200" dirty="0" smtClean="0"/>
              <a:t>Relations entre l’État d’affrètement et l’État d’immatriculation du navire</a:t>
            </a:r>
          </a:p>
          <a:p>
            <a:r>
              <a:rPr lang="fr-FR" sz="2200" dirty="0" smtClean="0"/>
              <a:t>Capacité de l’État d’affrètement et de l’État d’immatriculation du navire d’assurer le respect des dispositions de la Convention</a:t>
            </a:r>
          </a:p>
          <a:p>
            <a:pPr marL="457200" lvl="1" indent="0" algn="r" fontAlgn="auto">
              <a:spcAft>
                <a:spcPts val="0"/>
              </a:spcAft>
              <a:buFont typeface="Arial" pitchFamily="34" charset="0"/>
              <a:buNone/>
              <a:defRPr/>
            </a:pPr>
            <a:r>
              <a:rPr lang="fr-FR" sz="1800" dirty="0" smtClean="0">
                <a:solidFill>
                  <a:schemeClr val="bg1">
                    <a:lumMod val="65000"/>
                  </a:schemeClr>
                </a:solidFill>
              </a:rPr>
              <a:t>[Décisions 16.48 à 16.51 de la </a:t>
            </a:r>
            <a:r>
              <a:rPr lang="fr-FR" sz="1800" dirty="0" err="1" smtClean="0">
                <a:solidFill>
                  <a:schemeClr val="bg1">
                    <a:lumMod val="65000"/>
                  </a:schemeClr>
                </a:solidFill>
              </a:rPr>
              <a:t>CoP</a:t>
            </a:r>
            <a:r>
              <a:rPr lang="fr-FR" sz="1800" dirty="0" smtClean="0">
                <a:solidFill>
                  <a:schemeClr val="bg1">
                    <a:lumMod val="65000"/>
                  </a:schemeClr>
                </a:solidFill>
              </a:rPr>
              <a:t>]</a:t>
            </a:r>
            <a:br>
              <a:rPr lang="fr-FR" sz="1800" dirty="0" smtClean="0">
                <a:solidFill>
                  <a:schemeClr val="bg1">
                    <a:lumMod val="65000"/>
                  </a:schemeClr>
                </a:solidFill>
              </a:rPr>
            </a:br>
            <a:endParaRPr lang="fr-FR" sz="1800" dirty="0" smtClean="0">
              <a:solidFill>
                <a:schemeClr val="bg1">
                  <a:lumMod val="65000"/>
                </a:schemeClr>
              </a:solidFill>
            </a:endParaRPr>
          </a:p>
          <a:p>
            <a:pPr fontAlgn="auto">
              <a:spcAft>
                <a:spcPts val="0"/>
              </a:spcAft>
              <a:buFont typeface="Arial" pitchFamily="34" charset="0"/>
              <a:buChar char="•"/>
              <a:defRPr/>
            </a:pPr>
            <a:endParaRPr lang="en-US" dirty="0"/>
          </a:p>
        </p:txBody>
      </p:sp>
      <p:pic>
        <p:nvPicPr>
          <p:cNvPr id="48131" name="Picture 2" descr="C:\Program Files (x86)\Microsoft Office\MEDIA\CAGCAT10\j0205462.wmf"/>
          <p:cNvPicPr>
            <a:picLocks noChangeAspect="1" noChangeArrowheads="1"/>
          </p:cNvPicPr>
          <p:nvPr/>
        </p:nvPicPr>
        <p:blipFill>
          <a:blip r:embed="rId3" cstate="print"/>
          <a:srcRect/>
          <a:stretch>
            <a:fillRect/>
          </a:stretch>
        </p:blipFill>
        <p:spPr bwMode="auto">
          <a:xfrm>
            <a:off x="1938338" y="4530725"/>
            <a:ext cx="1266825" cy="1260475"/>
          </a:xfrm>
          <a:prstGeom prst="rect">
            <a:avLst/>
          </a:prstGeom>
          <a:noFill/>
          <a:ln w="9525">
            <a:noFill/>
            <a:miter lim="800000"/>
            <a:headEnd/>
            <a:tailEnd/>
          </a:ln>
        </p:spPr>
      </p:pic>
      <p:pic>
        <p:nvPicPr>
          <p:cNvPr id="48132" name="Picture 6" descr="boat.png"/>
          <p:cNvPicPr>
            <a:picLocks noChangeAspect="1"/>
          </p:cNvPicPr>
          <p:nvPr/>
        </p:nvPicPr>
        <p:blipFill>
          <a:blip r:embed="rId4" cstate="print"/>
          <a:srcRect/>
          <a:stretch>
            <a:fillRect/>
          </a:stretch>
        </p:blipFill>
        <p:spPr bwMode="auto">
          <a:xfrm>
            <a:off x="5907088" y="4760913"/>
            <a:ext cx="1149350" cy="1260475"/>
          </a:xfrm>
          <a:prstGeom prst="rect">
            <a:avLst/>
          </a:prstGeom>
          <a:noFill/>
          <a:ln w="9525">
            <a:noFill/>
            <a:miter lim="800000"/>
            <a:headEnd/>
            <a:tailEnd/>
          </a:ln>
        </p:spPr>
      </p:pic>
      <p:sp>
        <p:nvSpPr>
          <p:cNvPr id="8" name="Wave 7"/>
          <p:cNvSpPr/>
          <p:nvPr/>
        </p:nvSpPr>
        <p:spPr>
          <a:xfrm>
            <a:off x="1547813" y="4451350"/>
            <a:ext cx="647700" cy="539750"/>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latin typeface="+mj-lt"/>
              </a:rPr>
              <a:t>C</a:t>
            </a:r>
          </a:p>
        </p:txBody>
      </p:sp>
      <p:pic>
        <p:nvPicPr>
          <p:cNvPr id="48134" name="Picture 8" descr="BoatHire.jpg"/>
          <p:cNvPicPr>
            <a:picLocks noChangeAspect="1"/>
          </p:cNvPicPr>
          <p:nvPr/>
        </p:nvPicPr>
        <p:blipFill>
          <a:blip r:embed="rId5" cstate="print"/>
          <a:srcRect t="22427" b="22746"/>
          <a:stretch>
            <a:fillRect/>
          </a:stretch>
        </p:blipFill>
        <p:spPr bwMode="auto">
          <a:xfrm>
            <a:off x="3887788" y="4829175"/>
            <a:ext cx="1368425" cy="576263"/>
          </a:xfrm>
          <a:prstGeom prst="rect">
            <a:avLst/>
          </a:prstGeom>
          <a:noFill/>
          <a:ln w="9525">
            <a:noFill/>
            <a:miter lim="800000"/>
            <a:headEnd/>
            <a:tailEnd/>
          </a:ln>
        </p:spPr>
      </p:pic>
      <p:sp>
        <p:nvSpPr>
          <p:cNvPr id="10" name="Right Arrow 9"/>
          <p:cNvSpPr/>
          <p:nvPr/>
        </p:nvSpPr>
        <p:spPr>
          <a:xfrm>
            <a:off x="3162300" y="5018088"/>
            <a:ext cx="581025"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Wave 11"/>
          <p:cNvSpPr/>
          <p:nvPr/>
        </p:nvSpPr>
        <p:spPr>
          <a:xfrm>
            <a:off x="5910263" y="4483100"/>
            <a:ext cx="608012" cy="539750"/>
          </a:xfrm>
          <a:prstGeom prst="wav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bg1"/>
                </a:solidFill>
                <a:latin typeface="Arial" panose="020B0604020202020204" pitchFamily="34" charset="0"/>
                <a:cs typeface="Arial" panose="020B0604020202020204" pitchFamily="34" charset="0"/>
              </a:rPr>
              <a:t>A</a:t>
            </a:r>
          </a:p>
        </p:txBody>
      </p:sp>
      <p:sp>
        <p:nvSpPr>
          <p:cNvPr id="13" name="Right Arrow 12"/>
          <p:cNvSpPr/>
          <p:nvPr/>
        </p:nvSpPr>
        <p:spPr>
          <a:xfrm>
            <a:off x="5327650" y="5040313"/>
            <a:ext cx="582613" cy="198437"/>
          </a:xfrm>
          <a:prstGeom prst="rightArrow">
            <a:avLst>
              <a:gd name="adj1" fmla="val 50000"/>
              <a:gd name="adj2" fmla="val 59186"/>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http://www.stickthisgraphics.com/images/Hammerhead%20Shark%20Silhouette%201%20(Small).jpg"/>
          <p:cNvPicPr>
            <a:picLocks noChangeAspect="1" noChangeArrowheads="1"/>
          </p:cNvPicPr>
          <p:nvPr/>
        </p:nvPicPr>
        <p:blipFill>
          <a:blip r:embed="rId3" cstate="print"/>
          <a:srcRect/>
          <a:stretch>
            <a:fillRect/>
          </a:stretch>
        </p:blipFill>
        <p:spPr bwMode="auto">
          <a:xfrm>
            <a:off x="3155950" y="5278438"/>
            <a:ext cx="2489200" cy="1463675"/>
          </a:xfrm>
          <a:prstGeom prst="rect">
            <a:avLst/>
          </a:prstGeom>
          <a:noFill/>
          <a:ln w="9525">
            <a:noFill/>
            <a:miter lim="800000"/>
            <a:headEnd/>
            <a:tailEnd/>
          </a:ln>
        </p:spPr>
      </p:pic>
      <p:sp>
        <p:nvSpPr>
          <p:cNvPr id="2" name="Title 1"/>
          <p:cNvSpPr>
            <a:spLocks noGrp="1"/>
          </p:cNvSpPr>
          <p:nvPr>
            <p:ph type="title"/>
          </p:nvPr>
        </p:nvSpPr>
        <p:spPr>
          <a:xfrm>
            <a:off x="251520" y="332656"/>
            <a:ext cx="8640960" cy="926232"/>
          </a:xfrm>
        </p:spPr>
        <p:txBody>
          <a:bodyPr rtlCol="0">
            <a:noAutofit/>
          </a:bodyPr>
          <a:lstStyle/>
          <a:p>
            <a:pPr fontAlgn="auto">
              <a:spcAft>
                <a:spcPts val="0"/>
              </a:spcAft>
              <a:defRPr/>
            </a:pPr>
            <a:r>
              <a:rPr lang="fr-FR" sz="3400" dirty="0" smtClean="0"/>
              <a:t>L’Introduction en provenance de la mer (l’IPM)</a:t>
            </a:r>
            <a:endParaRPr lang="fr-FR" sz="3400" dirty="0"/>
          </a:p>
        </p:txBody>
      </p:sp>
      <p:sp>
        <p:nvSpPr>
          <p:cNvPr id="3" name="Content Placeholder 2"/>
          <p:cNvSpPr>
            <a:spLocks noGrp="1"/>
          </p:cNvSpPr>
          <p:nvPr>
            <p:ph idx="1"/>
          </p:nvPr>
        </p:nvSpPr>
        <p:spPr>
          <a:xfrm>
            <a:off x="398463" y="1341438"/>
            <a:ext cx="8229600" cy="2663825"/>
          </a:xfrm>
        </p:spPr>
        <p:txBody>
          <a:bodyPr rtlCol="0">
            <a:normAutofit fontScale="85000" lnSpcReduction="10000"/>
          </a:bodyPr>
          <a:lstStyle/>
          <a:p>
            <a:pPr fontAlgn="auto">
              <a:spcAft>
                <a:spcPts val="0"/>
              </a:spcAft>
              <a:buFont typeface="Arial" pitchFamily="34" charset="0"/>
              <a:buChar char="•"/>
              <a:defRPr/>
            </a:pPr>
            <a:r>
              <a:rPr lang="fr-FR" dirty="0" smtClean="0"/>
              <a:t>L’un des </a:t>
            </a:r>
            <a:r>
              <a:rPr lang="fr-FR" b="1" dirty="0" smtClean="0"/>
              <a:t>4 types d’échanges réglementés par la CITES</a:t>
            </a:r>
            <a:endParaRPr lang="fr-FR" dirty="0" smtClean="0"/>
          </a:p>
          <a:p>
            <a:pPr fontAlgn="auto">
              <a:spcAft>
                <a:spcPts val="0"/>
              </a:spcAft>
              <a:buFont typeface="Arial" pitchFamily="34" charset="0"/>
              <a:buChar char="•"/>
              <a:defRPr/>
            </a:pPr>
            <a:r>
              <a:rPr lang="fr-FR" dirty="0" smtClean="0"/>
              <a:t>Nécessite la délivrance préalable d'un </a:t>
            </a:r>
            <a:r>
              <a:rPr lang="fr-FR" b="1" dirty="0" smtClean="0"/>
              <a:t>certificat IPM</a:t>
            </a:r>
            <a:r>
              <a:rPr lang="fr-FR" dirty="0" smtClean="0"/>
              <a:t/>
            </a:r>
            <a:br>
              <a:rPr lang="fr-FR" dirty="0" smtClean="0"/>
            </a:br>
            <a:r>
              <a:rPr lang="fr-FR" sz="1900" dirty="0" smtClean="0">
                <a:solidFill>
                  <a:schemeClr val="bg1">
                    <a:lumMod val="65000"/>
                  </a:schemeClr>
                </a:solidFill>
              </a:rPr>
              <a:t>[Convention Article III </a:t>
            </a:r>
            <a:r>
              <a:rPr lang="fr-FR" sz="1900" dirty="0" err="1" smtClean="0">
                <a:solidFill>
                  <a:schemeClr val="bg1">
                    <a:lumMod val="65000"/>
                  </a:schemeClr>
                </a:solidFill>
              </a:rPr>
              <a:t>alin</a:t>
            </a:r>
            <a:r>
              <a:rPr lang="fr-CH" sz="1900" dirty="0" err="1" smtClean="0">
                <a:solidFill>
                  <a:schemeClr val="bg1">
                    <a:lumMod val="65000"/>
                  </a:schemeClr>
                </a:solidFill>
              </a:rPr>
              <a:t>éa</a:t>
            </a:r>
            <a:r>
              <a:rPr lang="fr-CH" sz="1900" dirty="0" smtClean="0">
                <a:solidFill>
                  <a:schemeClr val="bg1">
                    <a:lumMod val="65000"/>
                  </a:schemeClr>
                </a:solidFill>
              </a:rPr>
              <a:t> 5</a:t>
            </a:r>
            <a:r>
              <a:rPr lang="fr-FR" sz="1900" dirty="0" smtClean="0">
                <a:solidFill>
                  <a:schemeClr val="bg1">
                    <a:lumMod val="65000"/>
                  </a:schemeClr>
                </a:solidFill>
              </a:rPr>
              <a:t> et Article IV alinéas 6 </a:t>
            </a:r>
            <a:r>
              <a:rPr lang="fr-FR" sz="1900" dirty="0">
                <a:solidFill>
                  <a:schemeClr val="bg1">
                    <a:lumMod val="65000"/>
                  </a:schemeClr>
                </a:solidFill>
              </a:rPr>
              <a:t>et </a:t>
            </a:r>
            <a:r>
              <a:rPr lang="fr-FR" sz="1900" dirty="0" smtClean="0">
                <a:solidFill>
                  <a:schemeClr val="bg1">
                    <a:lumMod val="65000"/>
                  </a:schemeClr>
                </a:solidFill>
              </a:rPr>
              <a:t>7]</a:t>
            </a:r>
          </a:p>
          <a:p>
            <a:pPr fontAlgn="auto">
              <a:spcAft>
                <a:spcPts val="0"/>
              </a:spcAft>
              <a:buFont typeface="Arial" pitchFamily="34" charset="0"/>
              <a:buChar char="•"/>
              <a:defRPr/>
            </a:pPr>
            <a:r>
              <a:rPr lang="fr-FR" dirty="0" smtClean="0"/>
              <a:t>Porte sur des “</a:t>
            </a:r>
            <a:r>
              <a:rPr lang="fr-FR" b="1" dirty="0" smtClean="0"/>
              <a:t>spécimens d’espèces qui ont été pris dans l’environnement marin n’étant pas sous la juridiction d’un État</a:t>
            </a:r>
            <a:r>
              <a:rPr lang="fr-FR" dirty="0" smtClean="0"/>
              <a:t>”</a:t>
            </a:r>
            <a:br>
              <a:rPr lang="fr-FR" dirty="0" smtClean="0"/>
            </a:br>
            <a:r>
              <a:rPr lang="fr-FR" sz="1900" dirty="0" smtClean="0">
                <a:solidFill>
                  <a:schemeClr val="bg1">
                    <a:lumMod val="65000"/>
                  </a:schemeClr>
                </a:solidFill>
              </a:rPr>
              <a:t>[Convention Article I(e)]</a:t>
            </a:r>
          </a:p>
          <a:p>
            <a:pPr fontAlgn="auto">
              <a:spcAft>
                <a:spcPts val="0"/>
              </a:spcAft>
              <a:buFont typeface="Arial" pitchFamily="34" charset="0"/>
              <a:buChar char="•"/>
              <a:defRPr/>
            </a:pPr>
            <a:endParaRPr lang="en-US" dirty="0" smtClean="0"/>
          </a:p>
        </p:txBody>
      </p:sp>
      <p:sp>
        <p:nvSpPr>
          <p:cNvPr id="4" name="AutoShape 27"/>
          <p:cNvSpPr>
            <a:spLocks noChangeArrowheads="1"/>
          </p:cNvSpPr>
          <p:nvPr/>
        </p:nvSpPr>
        <p:spPr bwMode="auto">
          <a:xfrm>
            <a:off x="1115616" y="5170488"/>
            <a:ext cx="1722834" cy="611187"/>
          </a:xfrm>
          <a:prstGeom prst="wedgeRoundRectCallout">
            <a:avLst>
              <a:gd name="adj1" fmla="val 198837"/>
              <a:gd name="adj2" fmla="val -5743"/>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fr-FR" sz="2400" dirty="0" smtClean="0">
                <a:solidFill>
                  <a:schemeClr val="bg1"/>
                </a:solidFill>
                <a:latin typeface="+mj-lt"/>
                <a:cs typeface="+mn-cs"/>
              </a:rPr>
              <a:t>Importation</a:t>
            </a:r>
            <a:endParaRPr lang="fr-FR" sz="2400" dirty="0">
              <a:solidFill>
                <a:schemeClr val="bg1"/>
              </a:solidFill>
              <a:latin typeface="+mj-lt"/>
              <a:cs typeface="+mn-cs"/>
            </a:endParaRPr>
          </a:p>
        </p:txBody>
      </p:sp>
      <p:sp>
        <p:nvSpPr>
          <p:cNvPr id="5" name="AutoShape 29"/>
          <p:cNvSpPr>
            <a:spLocks noChangeArrowheads="1"/>
          </p:cNvSpPr>
          <p:nvPr/>
        </p:nvSpPr>
        <p:spPr bwMode="auto">
          <a:xfrm>
            <a:off x="1907704" y="4383088"/>
            <a:ext cx="1722909" cy="611187"/>
          </a:xfrm>
          <a:prstGeom prst="wedgeRoundRectCallout">
            <a:avLst>
              <a:gd name="adj1" fmla="val 146341"/>
              <a:gd name="adj2" fmla="val 111181"/>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n-US" sz="2400" dirty="0" smtClean="0">
                <a:solidFill>
                  <a:schemeClr val="bg1"/>
                </a:solidFill>
                <a:latin typeface="+mj-lt"/>
                <a:cs typeface="+mn-cs"/>
              </a:rPr>
              <a:t>Exportation</a:t>
            </a:r>
            <a:endParaRPr lang="en-US" sz="2400" dirty="0">
              <a:solidFill>
                <a:schemeClr val="bg1"/>
              </a:solidFill>
              <a:latin typeface="+mj-lt"/>
              <a:cs typeface="+mn-cs"/>
            </a:endParaRPr>
          </a:p>
        </p:txBody>
      </p:sp>
      <p:sp>
        <p:nvSpPr>
          <p:cNvPr id="6" name="AutoShape 30"/>
          <p:cNvSpPr>
            <a:spLocks noChangeArrowheads="1"/>
          </p:cNvSpPr>
          <p:nvPr/>
        </p:nvSpPr>
        <p:spPr bwMode="auto">
          <a:xfrm>
            <a:off x="3779912" y="4130675"/>
            <a:ext cx="1944216" cy="611188"/>
          </a:xfrm>
          <a:prstGeom prst="wedgeRoundRectCallout">
            <a:avLst>
              <a:gd name="adj1" fmla="val 21617"/>
              <a:gd name="adj2" fmla="val 150981"/>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en-US" sz="2400" dirty="0" smtClean="0">
                <a:solidFill>
                  <a:schemeClr val="bg1"/>
                </a:solidFill>
                <a:latin typeface="+mj-lt"/>
                <a:cs typeface="+mn-cs"/>
              </a:rPr>
              <a:t>Réexportation</a:t>
            </a:r>
            <a:endParaRPr lang="en-US" sz="2400" dirty="0">
              <a:solidFill>
                <a:schemeClr val="bg1"/>
              </a:solidFill>
              <a:latin typeface="+mj-lt"/>
              <a:cs typeface="+mn-cs"/>
            </a:endParaRPr>
          </a:p>
        </p:txBody>
      </p:sp>
      <p:sp>
        <p:nvSpPr>
          <p:cNvPr id="7" name="AutoShape 31"/>
          <p:cNvSpPr>
            <a:spLocks noChangeArrowheads="1"/>
          </p:cNvSpPr>
          <p:nvPr/>
        </p:nvSpPr>
        <p:spPr bwMode="auto">
          <a:xfrm>
            <a:off x="5791200" y="4106863"/>
            <a:ext cx="2736850" cy="1239837"/>
          </a:xfrm>
          <a:prstGeom prst="wedgeRoundRectCallout">
            <a:avLst>
              <a:gd name="adj1" fmla="val -67139"/>
              <a:gd name="adj2" fmla="val 52750"/>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fr-FR" sz="2700" dirty="0" smtClean="0">
                <a:solidFill>
                  <a:srgbClr val="FFFF00"/>
                </a:solidFill>
                <a:latin typeface="+mj-lt"/>
                <a:cs typeface="+mn-cs"/>
              </a:rPr>
              <a:t>Introduction en provenance de la mer</a:t>
            </a:r>
            <a:endParaRPr lang="fr-FR" sz="2700" dirty="0">
              <a:solidFill>
                <a:srgbClr val="FFFF00"/>
              </a:solidFill>
              <a:latin typeface="+mj-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2" descr="http://www.stickthisgraphics.com/images/Hammerhead%20Shark%20Silhouette%201%20(Small).jpg"/>
          <p:cNvPicPr>
            <a:picLocks noChangeAspect="1" noChangeArrowheads="1"/>
          </p:cNvPicPr>
          <p:nvPr/>
        </p:nvPicPr>
        <p:blipFill>
          <a:blip r:embed="rId3" cstate="print"/>
          <a:srcRect/>
          <a:stretch>
            <a:fillRect/>
          </a:stretch>
        </p:blipFill>
        <p:spPr bwMode="auto">
          <a:xfrm>
            <a:off x="3348038" y="3409950"/>
            <a:ext cx="1701800" cy="1001713"/>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fr-FR" sz="3800" dirty="0" smtClean="0"/>
              <a:t>L’IPM : questions à approfondir</a:t>
            </a:r>
            <a:endParaRPr lang="fr-FR" sz="3800" dirty="0"/>
          </a:p>
        </p:txBody>
      </p:sp>
      <p:sp>
        <p:nvSpPr>
          <p:cNvPr id="49155" name="Content Placeholder 2"/>
          <p:cNvSpPr>
            <a:spLocks noGrp="1"/>
          </p:cNvSpPr>
          <p:nvPr>
            <p:ph idx="1"/>
          </p:nvPr>
        </p:nvSpPr>
        <p:spPr/>
        <p:txBody>
          <a:bodyPr/>
          <a:lstStyle/>
          <a:p>
            <a:r>
              <a:rPr lang="fr-FR" sz="2800" dirty="0" smtClean="0"/>
              <a:t>Transbordement en haute mer entre des navires immatriculés dans des pays différents</a:t>
            </a:r>
            <a:endParaRPr lang="fr-FR" dirty="0" smtClean="0"/>
          </a:p>
        </p:txBody>
      </p:sp>
      <p:pic>
        <p:nvPicPr>
          <p:cNvPr id="49156" name="Picture 5" descr="boat.png"/>
          <p:cNvPicPr>
            <a:picLocks noChangeAspect="1"/>
          </p:cNvPicPr>
          <p:nvPr/>
        </p:nvPicPr>
        <p:blipFill>
          <a:blip r:embed="rId4" cstate="print"/>
          <a:srcRect/>
          <a:stretch>
            <a:fillRect/>
          </a:stretch>
        </p:blipFill>
        <p:spPr bwMode="auto">
          <a:xfrm>
            <a:off x="1217613" y="3789363"/>
            <a:ext cx="2311400" cy="2232025"/>
          </a:xfrm>
          <a:prstGeom prst="rect">
            <a:avLst/>
          </a:prstGeom>
          <a:noFill/>
          <a:ln w="9525">
            <a:noFill/>
            <a:miter lim="800000"/>
            <a:headEnd/>
            <a:tailEnd/>
          </a:ln>
        </p:spPr>
      </p:pic>
      <p:sp>
        <p:nvSpPr>
          <p:cNvPr id="7" name="Wave 6"/>
          <p:cNvSpPr/>
          <p:nvPr/>
        </p:nvSpPr>
        <p:spPr>
          <a:xfrm>
            <a:off x="1851025" y="3651250"/>
            <a:ext cx="560388" cy="519113"/>
          </a:xfrm>
          <a:prstGeom prst="wave">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9158" name="Picture 7" descr="boat.png"/>
          <p:cNvPicPr>
            <a:picLocks noChangeAspect="1"/>
          </p:cNvPicPr>
          <p:nvPr/>
        </p:nvPicPr>
        <p:blipFill>
          <a:blip r:embed="rId4" cstate="print"/>
          <a:srcRect/>
          <a:stretch>
            <a:fillRect/>
          </a:stretch>
        </p:blipFill>
        <p:spPr bwMode="auto">
          <a:xfrm>
            <a:off x="4932363" y="3789363"/>
            <a:ext cx="2311400" cy="2232025"/>
          </a:xfrm>
          <a:prstGeom prst="rect">
            <a:avLst/>
          </a:prstGeom>
          <a:noFill/>
          <a:ln w="9525">
            <a:noFill/>
            <a:miter lim="800000"/>
            <a:headEnd/>
            <a:tailEnd/>
          </a:ln>
        </p:spPr>
      </p:pic>
      <p:sp>
        <p:nvSpPr>
          <p:cNvPr id="10" name="Right Arrow 9"/>
          <p:cNvSpPr/>
          <p:nvPr/>
        </p:nvSpPr>
        <p:spPr>
          <a:xfrm>
            <a:off x="3084513" y="4170363"/>
            <a:ext cx="2479675" cy="576262"/>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Wave 10"/>
          <p:cNvSpPr/>
          <p:nvPr/>
        </p:nvSpPr>
        <p:spPr>
          <a:xfrm>
            <a:off x="5551488" y="3530600"/>
            <a:ext cx="561975" cy="517525"/>
          </a:xfrm>
          <a:prstGeom prst="wave">
            <a:avLst/>
          </a:prstGeom>
          <a:pattFill prst="solidDmnd">
            <a:fgClr>
              <a:srgbClr val="002060"/>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attFill prst="ltHorz">
                <a:fgClr>
                  <a:srgbClr val="002060"/>
                </a:fgClr>
                <a:bgClr>
                  <a:schemeClr val="bg1"/>
                </a:bgClr>
              </a:pattFill>
            </a:endParaRPr>
          </a:p>
        </p:txBody>
      </p:sp>
      <p:sp>
        <p:nvSpPr>
          <p:cNvPr id="12" name="TextBox 11"/>
          <p:cNvSpPr txBox="1"/>
          <p:nvPr/>
        </p:nvSpPr>
        <p:spPr>
          <a:xfrm>
            <a:off x="3851275" y="4318000"/>
            <a:ext cx="936625" cy="1631950"/>
          </a:xfrm>
          <a:prstGeom prst="rect">
            <a:avLst/>
          </a:prstGeom>
          <a:noFill/>
        </p:spPr>
        <p:txBody>
          <a:bodyPr>
            <a:spAutoFit/>
          </a:bodyPr>
          <a:lstStyle/>
          <a:p>
            <a:pPr fontAlgn="auto">
              <a:spcBef>
                <a:spcPts val="0"/>
              </a:spcBef>
              <a:spcAft>
                <a:spcPts val="0"/>
              </a:spcAft>
              <a:defRPr/>
            </a:pPr>
            <a:r>
              <a:rPr lang="en-US" sz="10000" b="1" dirty="0">
                <a:latin typeface="+mj-lt"/>
                <a:cs typeface="+mn-cs"/>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sz="3800" dirty="0" smtClean="0"/>
              <a:t>L’IPM : questions à approfondir</a:t>
            </a:r>
            <a:endParaRPr lang="fr-FR" sz="3800" dirty="0"/>
          </a:p>
        </p:txBody>
      </p:sp>
      <p:sp>
        <p:nvSpPr>
          <p:cNvPr id="50178" name="Content Placeholder 2"/>
          <p:cNvSpPr>
            <a:spLocks noGrp="1"/>
          </p:cNvSpPr>
          <p:nvPr>
            <p:ph idx="1"/>
          </p:nvPr>
        </p:nvSpPr>
        <p:spPr/>
        <p:txBody>
          <a:bodyPr/>
          <a:lstStyle/>
          <a:p>
            <a:r>
              <a:rPr lang="fr-FR" sz="3000" dirty="0" smtClean="0"/>
              <a:t>Renforcement des capacités et conditions particulières pour les pays en développement</a:t>
            </a:r>
          </a:p>
          <a:p>
            <a:pPr lvl="1"/>
            <a:r>
              <a:rPr lang="fr-FR" sz="2400" dirty="0" smtClean="0"/>
              <a:t>Élaborer des outils et des supports pédagogiques (p. ex. sur le Collège virtuel CITES)</a:t>
            </a:r>
          </a:p>
          <a:p>
            <a:pPr lvl="1"/>
            <a:r>
              <a:rPr lang="fr-FR" sz="2400" dirty="0" smtClean="0"/>
              <a:t>Projet UE-CITES</a:t>
            </a:r>
          </a:p>
        </p:txBody>
      </p:sp>
      <p:pic>
        <p:nvPicPr>
          <p:cNvPr id="50179" name="Picture 3" descr="C:\Users\picourt\Sharks\shot virtual college.png"/>
          <p:cNvPicPr>
            <a:picLocks noChangeAspect="1" noChangeArrowheads="1"/>
          </p:cNvPicPr>
          <p:nvPr/>
        </p:nvPicPr>
        <p:blipFill>
          <a:blip r:embed="rId3" cstate="print"/>
          <a:srcRect l="1982"/>
          <a:stretch>
            <a:fillRect/>
          </a:stretch>
        </p:blipFill>
        <p:spPr bwMode="auto">
          <a:xfrm>
            <a:off x="4233863" y="3933825"/>
            <a:ext cx="4654550" cy="2232025"/>
          </a:xfrm>
          <a:prstGeom prst="rect">
            <a:avLst/>
          </a:prstGeom>
          <a:noFill/>
          <a:ln w="9525">
            <a:noFill/>
            <a:miter lim="800000"/>
            <a:headEnd/>
            <a:tailEnd/>
          </a:ln>
        </p:spPr>
      </p:pic>
      <p:pic>
        <p:nvPicPr>
          <p:cNvPr id="50180" name="Picture 2"/>
          <p:cNvPicPr>
            <a:picLocks noChangeAspect="1" noChangeArrowheads="1"/>
          </p:cNvPicPr>
          <p:nvPr/>
        </p:nvPicPr>
        <p:blipFill>
          <a:blip r:embed="rId4" cstate="print"/>
          <a:srcRect r="5370"/>
          <a:stretch>
            <a:fillRect/>
          </a:stretch>
        </p:blipFill>
        <p:spPr bwMode="auto">
          <a:xfrm>
            <a:off x="1116013" y="4653136"/>
            <a:ext cx="2779712" cy="1233487"/>
          </a:xfrm>
          <a:prstGeom prst="rect">
            <a:avLst/>
          </a:prstGeom>
          <a:noFill/>
          <a:ln w="9525">
            <a:noFill/>
            <a:miter lim="800000"/>
            <a:headEnd/>
            <a:tailEnd/>
          </a:ln>
        </p:spPr>
      </p:pic>
      <p:pic>
        <p:nvPicPr>
          <p:cNvPr id="50181" name="Picture 4"/>
          <p:cNvPicPr>
            <a:picLocks noChangeAspect="1"/>
          </p:cNvPicPr>
          <p:nvPr/>
        </p:nvPicPr>
        <p:blipFill>
          <a:blip r:embed="rId5" cstate="print"/>
          <a:srcRect/>
          <a:stretch>
            <a:fillRect/>
          </a:stretch>
        </p:blipFill>
        <p:spPr bwMode="auto">
          <a:xfrm>
            <a:off x="900113" y="4077678"/>
            <a:ext cx="1008062" cy="100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476250" y="925513"/>
            <a:ext cx="8229600" cy="5456237"/>
          </a:xfrm>
        </p:spPr>
        <p:txBody>
          <a:bodyPr/>
          <a:lstStyle/>
          <a:p>
            <a:pPr marL="0" indent="0" algn="ctr">
              <a:buFont typeface="Arial" charset="0"/>
              <a:buNone/>
            </a:pPr>
            <a:r>
              <a:rPr lang="fr-FR" dirty="0" smtClean="0"/>
              <a:t>Merci de votre attention!</a:t>
            </a:r>
          </a:p>
          <a:p>
            <a:pPr marL="0" indent="0">
              <a:buFont typeface="Arial" charset="0"/>
              <a:buNone/>
            </a:pPr>
            <a:endParaRPr lang="fr-FR" sz="2400" dirty="0" smtClean="0"/>
          </a:p>
          <a:p>
            <a:pPr marL="0" indent="0">
              <a:buFont typeface="Arial" charset="0"/>
              <a:buNone/>
            </a:pPr>
            <a:endParaRPr lang="fr-FR" sz="2400" dirty="0" smtClean="0"/>
          </a:p>
          <a:p>
            <a:pPr marL="0" indent="0">
              <a:buFont typeface="Arial" charset="0"/>
              <a:buNone/>
            </a:pPr>
            <a:endParaRPr lang="fr-FR" sz="2400" dirty="0" smtClean="0"/>
          </a:p>
          <a:p>
            <a:pPr marL="0" indent="0">
              <a:buFont typeface="Arial" charset="0"/>
              <a:buNone/>
            </a:pPr>
            <a:endParaRPr lang="fr-FR" sz="2400" dirty="0" smtClean="0"/>
          </a:p>
          <a:p>
            <a:pPr marL="0" indent="0">
              <a:buFont typeface="Arial" charset="0"/>
              <a:buNone/>
            </a:pPr>
            <a:endParaRPr lang="fr-FR" sz="2400" dirty="0" smtClean="0"/>
          </a:p>
          <a:p>
            <a:pPr marL="0" indent="0">
              <a:buFont typeface="Arial" charset="0"/>
              <a:buNone/>
            </a:pPr>
            <a:endParaRPr lang="fr-FR" sz="2400" dirty="0" smtClean="0"/>
          </a:p>
          <a:p>
            <a:pPr marL="0" indent="0" algn="ctr">
              <a:buNone/>
            </a:pPr>
            <a:r>
              <a:rPr lang="fr-FR" i="1" dirty="0" smtClean="0"/>
              <a:t>La CITES et la FAO œuvrent en faveur de la légalité, de la durabilité et de la traçabilité du commerce international des requins et des raies </a:t>
            </a:r>
            <a:r>
              <a:rPr lang="fr-FR" i="1" dirty="0" err="1" smtClean="0"/>
              <a:t>manta</a:t>
            </a:r>
            <a:r>
              <a:rPr lang="fr-FR" i="1" dirty="0" smtClean="0"/>
              <a:t>, avec l’appui de l’Union européenne.</a:t>
            </a:r>
            <a:r>
              <a:rPr lang="en-US" dirty="0" smtClean="0">
                <a:solidFill>
                  <a:schemeClr val="bg1"/>
                </a:solidFill>
              </a:rPr>
              <a:t/>
            </a:r>
            <a:br>
              <a:rPr lang="en-US" dirty="0" smtClean="0">
                <a:solidFill>
                  <a:schemeClr val="bg1"/>
                </a:solidFill>
              </a:rPr>
            </a:br>
            <a:endParaRPr lang="en-US" dirty="0" smtClean="0"/>
          </a:p>
        </p:txBody>
      </p:sp>
      <p:grpSp>
        <p:nvGrpSpPr>
          <p:cNvPr id="51202" name="Group 10"/>
          <p:cNvGrpSpPr>
            <a:grpSpLocks/>
          </p:cNvGrpSpPr>
          <p:nvPr/>
        </p:nvGrpSpPr>
        <p:grpSpPr bwMode="auto">
          <a:xfrm>
            <a:off x="2984500" y="2133600"/>
            <a:ext cx="3392488" cy="1720850"/>
            <a:chOff x="2888711" y="4581128"/>
            <a:chExt cx="3392874" cy="1721386"/>
          </a:xfrm>
        </p:grpSpPr>
        <p:pic>
          <p:nvPicPr>
            <p:cNvPr id="51203" name="Picture 3" descr="http://www.stickthisgraphics.com/images/Hammerhead%20Shark%20Silhouette%201%20(Small).jpg"/>
            <p:cNvPicPr>
              <a:picLocks noChangeAspect="1" noChangeArrowheads="1"/>
            </p:cNvPicPr>
            <p:nvPr/>
          </p:nvPicPr>
          <p:blipFill>
            <a:blip r:embed="rId3" cstate="print"/>
            <a:srcRect/>
            <a:stretch>
              <a:fillRect/>
            </a:stretch>
          </p:blipFill>
          <p:spPr bwMode="auto">
            <a:xfrm>
              <a:off x="2888711" y="5301208"/>
              <a:ext cx="1702220" cy="1001306"/>
            </a:xfrm>
            <a:prstGeom prst="rect">
              <a:avLst/>
            </a:prstGeom>
            <a:noFill/>
            <a:ln w="9525">
              <a:noFill/>
              <a:miter lim="800000"/>
              <a:headEnd/>
              <a:tailEnd/>
            </a:ln>
          </p:spPr>
        </p:pic>
        <p:cxnSp>
          <p:nvCxnSpPr>
            <p:cNvPr id="9" name="Straight Connector 8"/>
            <p:cNvCxnSpPr/>
            <p:nvPr/>
          </p:nvCxnSpPr>
          <p:spPr>
            <a:xfrm flipV="1">
              <a:off x="4284283" y="4581128"/>
              <a:ext cx="719219" cy="13688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05" name="Picture 1"/>
            <p:cNvPicPr>
              <a:picLocks noChangeAspect="1"/>
            </p:cNvPicPr>
            <p:nvPr/>
          </p:nvPicPr>
          <p:blipFill>
            <a:blip r:embed="rId4" cstate="print"/>
            <a:srcRect/>
            <a:stretch>
              <a:fillRect/>
            </a:stretch>
          </p:blipFill>
          <p:spPr bwMode="auto">
            <a:xfrm rot="1647968">
              <a:off x="4657523" y="4865834"/>
              <a:ext cx="1624062" cy="108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08143" cy="2736155"/>
          </a:xfrm>
        </p:spPr>
        <p:txBody>
          <a:bodyPr rtlCol="0">
            <a:normAutofit fontScale="90000"/>
          </a:bodyPr>
          <a:lstStyle/>
          <a:p>
            <a:pPr fontAlgn="auto">
              <a:spcAft>
                <a:spcPts val="0"/>
              </a:spcAft>
              <a:defRPr/>
            </a:pPr>
            <a:r>
              <a:rPr lang="fr-FR" sz="4000" dirty="0" smtClean="0"/>
              <a:t>“L’environnement marin n’étant pas sous la juridiction d’un État”</a:t>
            </a:r>
            <a:br>
              <a:rPr lang="fr-FR" sz="4000" dirty="0" smtClean="0"/>
            </a:br>
            <a:r>
              <a:rPr lang="fr-FR" dirty="0" smtClean="0"/>
              <a:t/>
            </a:r>
            <a:br>
              <a:rPr lang="fr-FR" dirty="0" smtClean="0"/>
            </a:br>
            <a:r>
              <a:rPr lang="fr-FR" sz="2000" b="0" dirty="0" smtClean="0"/>
              <a:t>(plus connu sous le nom de)</a:t>
            </a:r>
            <a:r>
              <a:rPr lang="fr-FR" dirty="0" smtClean="0"/>
              <a:t/>
            </a:r>
            <a:br>
              <a:rPr lang="fr-FR" dirty="0" smtClean="0"/>
            </a:br>
            <a:r>
              <a:rPr lang="fr-FR" sz="5300" dirty="0" smtClean="0">
                <a:solidFill>
                  <a:schemeClr val="tx2">
                    <a:lumMod val="60000"/>
                    <a:lumOff val="40000"/>
                  </a:schemeClr>
                </a:solidFill>
              </a:rPr>
              <a:t>haute mer</a:t>
            </a:r>
            <a:endParaRPr lang="fr-FR" sz="5300" b="0" dirty="0">
              <a:solidFill>
                <a:schemeClr val="tx2">
                  <a:lumMod val="60000"/>
                  <a:lumOff val="40000"/>
                </a:schemeClr>
              </a:solidFill>
            </a:endParaRPr>
          </a:p>
        </p:txBody>
      </p:sp>
      <p:sp>
        <p:nvSpPr>
          <p:cNvPr id="3" name="Content Placeholder 2"/>
          <p:cNvSpPr>
            <a:spLocks noGrp="1"/>
          </p:cNvSpPr>
          <p:nvPr>
            <p:ph idx="1"/>
          </p:nvPr>
        </p:nvSpPr>
        <p:spPr>
          <a:xfrm>
            <a:off x="684213" y="3573016"/>
            <a:ext cx="7632700" cy="2664296"/>
          </a:xfrm>
        </p:spPr>
        <p:txBody>
          <a:bodyPr rtlCol="0">
            <a:noAutofit/>
          </a:bodyPr>
          <a:lstStyle/>
          <a:p>
            <a:pPr marL="0" indent="0" fontAlgn="auto">
              <a:spcAft>
                <a:spcPts val="0"/>
              </a:spcAft>
              <a:buFont typeface="Arial" pitchFamily="34" charset="0"/>
              <a:buNone/>
              <a:defRPr/>
            </a:pPr>
            <a:r>
              <a:rPr lang="fr-FR" sz="2200" dirty="0" smtClean="0"/>
              <a:t>La Conférence of the Parties (</a:t>
            </a:r>
            <a:r>
              <a:rPr lang="fr-FR" sz="2200" dirty="0" err="1" smtClean="0"/>
              <a:t>CoP</a:t>
            </a:r>
            <a:r>
              <a:rPr lang="fr-FR" sz="2200" dirty="0" smtClean="0"/>
              <a:t>) a convenu qu’il faut entendre de cette expression : </a:t>
            </a:r>
          </a:p>
          <a:p>
            <a:pPr marL="0" indent="0" fontAlgn="auto">
              <a:spcBef>
                <a:spcPts val="24"/>
              </a:spcBef>
              <a:spcAft>
                <a:spcPts val="0"/>
              </a:spcAft>
              <a:buFont typeface="Arial" pitchFamily="34" charset="0"/>
              <a:buNone/>
              <a:defRPr/>
            </a:pPr>
            <a:endParaRPr lang="fr-FR" sz="1100" dirty="0" smtClean="0"/>
          </a:p>
          <a:p>
            <a:pPr marL="0" indent="0" fontAlgn="auto">
              <a:spcBef>
                <a:spcPts val="24"/>
              </a:spcBef>
              <a:spcAft>
                <a:spcPts val="0"/>
              </a:spcAft>
              <a:buFont typeface="Arial" pitchFamily="34" charset="0"/>
              <a:buNone/>
              <a:defRPr/>
            </a:pPr>
            <a:r>
              <a:rPr lang="fr-FR" sz="2200" dirty="0" smtClean="0"/>
              <a:t>“les zones marines situées au-delà des zones soumises à la souveraineté d’un État ou à ses droits souverains, conformément au droit international stipulé dans la Convention des Nations Unies sur le droit de la mer</a:t>
            </a:r>
            <a:r>
              <a:rPr lang="en-US" sz="2400" dirty="0" smtClean="0"/>
              <a:t>" </a:t>
            </a:r>
            <a:r>
              <a:rPr lang="fr-FR" sz="2200" dirty="0" smtClean="0"/>
              <a:t> </a:t>
            </a:r>
          </a:p>
          <a:p>
            <a:pPr marL="0" indent="0" algn="r" fontAlgn="auto">
              <a:spcBef>
                <a:spcPts val="24"/>
              </a:spcBef>
              <a:spcAft>
                <a:spcPts val="0"/>
              </a:spcAft>
              <a:buFont typeface="Arial" pitchFamily="34" charset="0"/>
              <a:buNone/>
              <a:defRPr/>
            </a:pPr>
            <a:r>
              <a:rPr lang="en-US" sz="1800" dirty="0" smtClean="0">
                <a:solidFill>
                  <a:schemeClr val="bg1">
                    <a:lumMod val="65000"/>
                  </a:schemeClr>
                </a:solidFill>
              </a:rPr>
              <a:t>[</a:t>
            </a:r>
            <a:r>
              <a:rPr lang="fr-FR" sz="1800" dirty="0" smtClean="0">
                <a:solidFill>
                  <a:schemeClr val="bg1">
                    <a:lumMod val="65000"/>
                  </a:schemeClr>
                </a:solidFill>
              </a:rPr>
              <a:t>Résolution </a:t>
            </a:r>
            <a:r>
              <a:rPr lang="fr-FR" sz="1800" dirty="0" err="1" smtClean="0">
                <a:solidFill>
                  <a:schemeClr val="bg1">
                    <a:lumMod val="65000"/>
                  </a:schemeClr>
                </a:solidFill>
              </a:rPr>
              <a:t>Conf</a:t>
            </a:r>
            <a:r>
              <a:rPr lang="fr-FR" sz="1800" dirty="0" smtClean="0">
                <a:solidFill>
                  <a:schemeClr val="bg1">
                    <a:lumMod val="65000"/>
                  </a:schemeClr>
                </a:solidFill>
              </a:rPr>
              <a:t>. 14.6 (</a:t>
            </a:r>
            <a:r>
              <a:rPr lang="fr-FR" sz="1800" dirty="0" err="1" smtClean="0">
                <a:solidFill>
                  <a:schemeClr val="bg1">
                    <a:lumMod val="65000"/>
                  </a:schemeClr>
                </a:solidFill>
              </a:rPr>
              <a:t>Rev</a:t>
            </a:r>
            <a:r>
              <a:rPr lang="fr-FR" sz="1800" dirty="0" smtClean="0">
                <a:solidFill>
                  <a:schemeClr val="bg1">
                    <a:lumMod val="65000"/>
                  </a:schemeClr>
                </a:solidFill>
              </a:rPr>
              <a:t>. CoP16)]</a:t>
            </a:r>
            <a:endParaRPr lang="fr-FR" sz="1800" dirty="0">
              <a:solidFill>
                <a:schemeClr val="bg1">
                  <a:lumMod val="65000"/>
                </a:schemeClr>
              </a:solidFill>
            </a:endParaRPr>
          </a:p>
        </p:txBody>
      </p:sp>
      <p:sp>
        <p:nvSpPr>
          <p:cNvPr id="4" name="Down Arrow 3"/>
          <p:cNvSpPr/>
          <p:nvPr/>
        </p:nvSpPr>
        <p:spPr>
          <a:xfrm>
            <a:off x="4476754" y="1700808"/>
            <a:ext cx="215900" cy="43222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60648"/>
            <a:ext cx="8229600" cy="1012527"/>
          </a:xfrm>
        </p:spPr>
        <p:txBody>
          <a:bodyPr rtlCol="0">
            <a:normAutofit/>
          </a:bodyPr>
          <a:lstStyle/>
          <a:p>
            <a:pPr fontAlgn="auto">
              <a:spcAft>
                <a:spcPts val="0"/>
              </a:spcAft>
              <a:defRPr/>
            </a:pPr>
            <a:r>
              <a:rPr lang="fr-FR" sz="3900" dirty="0" smtClean="0"/>
              <a:t>La haute mer à l’échelle de la planète</a:t>
            </a:r>
            <a:r>
              <a:rPr lang="en-US" sz="4000" dirty="0" smtClean="0"/>
              <a:t/>
            </a:r>
            <a:br>
              <a:rPr lang="en-US" sz="4000" dirty="0" smtClean="0"/>
            </a:br>
            <a:endParaRPr lang="en-US" sz="1300" b="1" dirty="0"/>
          </a:p>
        </p:txBody>
      </p:sp>
      <p:sp>
        <p:nvSpPr>
          <p:cNvPr id="5" name="Content Placeholder 2"/>
          <p:cNvSpPr>
            <a:spLocks noGrp="1"/>
          </p:cNvSpPr>
          <p:nvPr>
            <p:ph idx="1"/>
          </p:nvPr>
        </p:nvSpPr>
        <p:spPr>
          <a:xfrm>
            <a:off x="533400" y="6446982"/>
            <a:ext cx="7200900" cy="431800"/>
          </a:xfrm>
        </p:spPr>
        <p:txBody>
          <a:bodyPr rtlCol="0">
            <a:normAutofit/>
          </a:bodyPr>
          <a:lstStyle/>
          <a:p>
            <a:pPr marL="0" indent="0" algn="ctr" fontAlgn="auto">
              <a:spcAft>
                <a:spcPts val="0"/>
              </a:spcAft>
              <a:buFont typeface="Arial" pitchFamily="34" charset="0"/>
              <a:buNone/>
              <a:defRPr/>
            </a:pPr>
            <a:r>
              <a:rPr lang="fr-FR" sz="1400" dirty="0" smtClean="0">
                <a:solidFill>
                  <a:schemeClr val="accent4">
                    <a:lumMod val="60000"/>
                    <a:lumOff val="40000"/>
                  </a:schemeClr>
                </a:solidFill>
              </a:rPr>
              <a:t>Source: Pêches et Océans Canada</a:t>
            </a:r>
          </a:p>
          <a:p>
            <a:pPr fontAlgn="auto">
              <a:spcAft>
                <a:spcPts val="0"/>
              </a:spcAft>
              <a:buFont typeface="Arial" pitchFamily="34" charset="0"/>
              <a:buChar char="•"/>
              <a:defRPr/>
            </a:pPr>
            <a:endParaRPr lang="en-US" dirty="0">
              <a:solidFill>
                <a:schemeClr val="accent4">
                  <a:lumMod val="60000"/>
                  <a:lumOff val="40000"/>
                </a:schemeClr>
              </a:solidFill>
            </a:endParaRPr>
          </a:p>
        </p:txBody>
      </p:sp>
      <p:pic>
        <p:nvPicPr>
          <p:cNvPr id="3074" name="Picture 2" descr="RFMO 200-Mile Map"/>
          <p:cNvPicPr>
            <a:picLocks noChangeAspect="1" noChangeArrowheads="1"/>
          </p:cNvPicPr>
          <p:nvPr/>
        </p:nvPicPr>
        <p:blipFill rotWithShape="1">
          <a:blip r:embed="rId3" cstate="print">
            <a:extLst/>
          </a:blip>
          <a:srcRect t="9818" b="13648"/>
          <a:stretch/>
        </p:blipFill>
        <p:spPr bwMode="auto">
          <a:xfrm>
            <a:off x="1763688" y="1844824"/>
            <a:ext cx="7300998" cy="3977472"/>
          </a:xfrm>
          <a:prstGeom prst="rect">
            <a:avLst/>
          </a:prstGeom>
          <a:ln>
            <a:noFill/>
          </a:ln>
          <a:effectLst>
            <a:softEdge rad="112500"/>
          </a:effectLst>
          <a:extLst/>
        </p:spPr>
      </p:pic>
      <p:sp>
        <p:nvSpPr>
          <p:cNvPr id="4" name="TextBox 3"/>
          <p:cNvSpPr txBox="1"/>
          <p:nvPr/>
        </p:nvSpPr>
        <p:spPr>
          <a:xfrm>
            <a:off x="107504" y="1540624"/>
            <a:ext cx="1863436" cy="4585871"/>
          </a:xfrm>
          <a:prstGeom prst="rect">
            <a:avLst/>
          </a:prstGeom>
          <a:noFill/>
        </p:spPr>
        <p:txBody>
          <a:bodyPr wrap="square" rtlCol="0">
            <a:spAutoFit/>
          </a:bodyPr>
          <a:lstStyle/>
          <a:p>
            <a:r>
              <a:rPr lang="fr-FR" sz="2800" dirty="0" smtClean="0">
                <a:solidFill>
                  <a:srgbClr val="002060"/>
                </a:solidFill>
              </a:rPr>
              <a:t>71%</a:t>
            </a:r>
            <a:r>
              <a:rPr lang="fr-FR" sz="1600" dirty="0" smtClean="0">
                <a:solidFill>
                  <a:srgbClr val="002060"/>
                </a:solidFill>
              </a:rPr>
              <a:t> de la surface de la planète sont recouverts d’eau</a:t>
            </a:r>
          </a:p>
          <a:p>
            <a:endParaRPr lang="fr-FR" sz="1600" dirty="0" smtClean="0"/>
          </a:p>
          <a:p>
            <a:r>
              <a:rPr lang="fr-FR" sz="1600" dirty="0" smtClean="0">
                <a:solidFill>
                  <a:srgbClr val="0070C0"/>
                </a:solidFill>
              </a:rPr>
              <a:t>Les eaux internationales/</a:t>
            </a:r>
          </a:p>
          <a:p>
            <a:r>
              <a:rPr lang="fr-FR" sz="1600" dirty="0" smtClean="0">
                <a:solidFill>
                  <a:srgbClr val="0070C0"/>
                </a:solidFill>
              </a:rPr>
              <a:t>la haute mer représente(nt) </a:t>
            </a:r>
            <a:r>
              <a:rPr lang="fr-FR" sz="2800" dirty="0" smtClean="0">
                <a:solidFill>
                  <a:srgbClr val="0070C0"/>
                </a:solidFill>
              </a:rPr>
              <a:t>64%</a:t>
            </a:r>
            <a:r>
              <a:rPr lang="fr-FR" sz="1600" dirty="0" smtClean="0">
                <a:solidFill>
                  <a:srgbClr val="0070C0"/>
                </a:solidFill>
              </a:rPr>
              <a:t> des océans</a:t>
            </a:r>
          </a:p>
          <a:p>
            <a:endParaRPr lang="fr-FR" sz="1600" dirty="0" smtClean="0"/>
          </a:p>
          <a:p>
            <a:r>
              <a:rPr lang="fr-FR" sz="1600" dirty="0" smtClean="0">
                <a:solidFill>
                  <a:schemeClr val="tx2">
                    <a:lumMod val="60000"/>
                    <a:lumOff val="40000"/>
                  </a:schemeClr>
                </a:solidFill>
              </a:rPr>
              <a:t>La haute mer représente </a:t>
            </a:r>
            <a:r>
              <a:rPr lang="fr-FR" sz="2800" dirty="0" smtClean="0">
                <a:solidFill>
                  <a:schemeClr val="tx2">
                    <a:lumMod val="60000"/>
                    <a:lumOff val="40000"/>
                  </a:schemeClr>
                </a:solidFill>
              </a:rPr>
              <a:t>45%</a:t>
            </a:r>
            <a:r>
              <a:rPr lang="fr-FR" sz="1600" dirty="0" smtClean="0">
                <a:solidFill>
                  <a:schemeClr val="tx2">
                    <a:lumMod val="60000"/>
                    <a:lumOff val="40000"/>
                  </a:schemeClr>
                </a:solidFill>
              </a:rPr>
              <a:t> de la surface du globe</a:t>
            </a:r>
            <a:endParaRPr lang="fr-FR" sz="1600" dirty="0">
              <a:solidFill>
                <a:schemeClr val="tx2">
                  <a:lumMod val="60000"/>
                  <a:lumOff val="40000"/>
                </a:schemeClr>
              </a:solidFill>
            </a:endParaRPr>
          </a:p>
        </p:txBody>
      </p:sp>
    </p:spTree>
    <p:extLst>
      <p:ext uri="{BB962C8B-B14F-4D97-AF65-F5344CB8AC3E}">
        <p14:creationId xmlns:p14="http://schemas.microsoft.com/office/powerpoint/2010/main" val="374480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algn="ctr" fontAlgn="auto">
              <a:spcAft>
                <a:spcPts val="0"/>
              </a:spcAft>
              <a:defRPr/>
            </a:pPr>
            <a:r>
              <a:rPr lang="en-US" sz="3600" dirty="0" smtClean="0"/>
              <a:t>EN QUOI CONSISTE (OU NON) L’IPM</a:t>
            </a:r>
            <a:endParaRPr lang="en-US" sz="3600" dirty="0"/>
          </a:p>
        </p:txBody>
      </p:sp>
      <p:sp>
        <p:nvSpPr>
          <p:cNvPr id="6" name="Text Placeholder 5"/>
          <p:cNvSpPr>
            <a:spLocks noGrp="1"/>
          </p:cNvSpPr>
          <p:nvPr>
            <p:ph type="body" idx="1"/>
          </p:nvPr>
        </p:nvSpPr>
        <p:spPr>
          <a:xfrm>
            <a:off x="722313" y="2420938"/>
            <a:ext cx="7772400" cy="1985962"/>
          </a:xfrm>
        </p:spPr>
        <p:txBody>
          <a:bodyPr rtlCol="0">
            <a:normAutofit fontScale="92500" lnSpcReduction="10000"/>
          </a:bodyPr>
          <a:lstStyle/>
          <a:p>
            <a:pPr marL="342900" indent="-342900" fontAlgn="auto">
              <a:spcAft>
                <a:spcPts val="0"/>
              </a:spcAft>
              <a:buFont typeface="Arial" panose="020B0604020202020204" pitchFamily="34" charset="0"/>
              <a:buChar char="•"/>
              <a:defRPr/>
            </a:pPr>
            <a:r>
              <a:rPr lang="fr-FR" dirty="0" smtClean="0">
                <a:solidFill>
                  <a:srgbClr val="0070C0"/>
                </a:solidFill>
              </a:rPr>
              <a:t>Cette diapositive est masquée en mode présentation. Lors de l’impression, assurez-vous que l’option “Imprimer les diapositives masquées” n’est pas cochée.</a:t>
            </a:r>
            <a:br>
              <a:rPr lang="fr-FR" dirty="0" smtClean="0">
                <a:solidFill>
                  <a:srgbClr val="0070C0"/>
                </a:solidFill>
              </a:rPr>
            </a:br>
            <a:endParaRPr lang="fr-FR" dirty="0" smtClean="0">
              <a:solidFill>
                <a:srgbClr val="0070C0"/>
              </a:solidFill>
            </a:endParaRPr>
          </a:p>
          <a:p>
            <a:pPr marL="342900" indent="-342900" fontAlgn="auto">
              <a:spcAft>
                <a:spcPts val="0"/>
              </a:spcAft>
              <a:buFont typeface="Arial" panose="020B0604020202020204" pitchFamily="34" charset="0"/>
              <a:buChar char="•"/>
              <a:defRPr/>
            </a:pPr>
            <a:r>
              <a:rPr lang="fr-FR" dirty="0" smtClean="0"/>
              <a:t>L’objet de cette section est d’expliquer que l’IPM s’applique à un type de transaction bien précis (et relativement simple) portant sur des spécimens CITES capturés en haute mer.</a:t>
            </a:r>
            <a:endParaRPr lang="fr-FR" dirty="0"/>
          </a:p>
        </p:txBody>
      </p:sp>
      <p:sp>
        <p:nvSpPr>
          <p:cNvPr id="4" name="Slide Number Placeholder 3"/>
          <p:cNvSpPr>
            <a:spLocks noGrp="1"/>
          </p:cNvSpPr>
          <p:nvPr>
            <p:ph type="sldNum" sz="quarter" idx="12"/>
          </p:nvPr>
        </p:nvSpPr>
        <p:spPr/>
        <p:txBody>
          <a:bodyPr/>
          <a:lstStyle/>
          <a:p>
            <a:pPr>
              <a:defRPr/>
            </a:pPr>
            <a:fld id="{AE4BB844-1FAC-456F-9A59-0067C848C4D7}" type="slidenum">
              <a:rPr lang="en-GB"/>
              <a:pPr>
                <a:defRPr/>
              </a:pPr>
              <a:t>6</a:t>
            </a:fld>
            <a:endParaRPr lang="en-GB"/>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dirty="0" smtClean="0"/>
              <a:t>En quoi consiste l’IPM?</a:t>
            </a:r>
            <a:endParaRPr lang="fr-FR" dirty="0"/>
          </a:p>
        </p:txBody>
      </p:sp>
      <p:sp>
        <p:nvSpPr>
          <p:cNvPr id="5" name="Rounded Rectangle 4"/>
          <p:cNvSpPr/>
          <p:nvPr/>
        </p:nvSpPr>
        <p:spPr>
          <a:xfrm>
            <a:off x="684213" y="1633539"/>
            <a:ext cx="7775575" cy="186747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smtClean="0">
                <a:latin typeface="+mj-lt"/>
              </a:rPr>
              <a:t>“</a:t>
            </a:r>
            <a:r>
              <a:rPr lang="fr-FR" sz="2800" dirty="0" smtClean="0"/>
              <a:t>Le transport dans un État de spécimens d’espèces qui ont été pris dans </a:t>
            </a:r>
            <a:r>
              <a:rPr lang="fr-FR" sz="2800" dirty="0" smtClean="0">
                <a:solidFill>
                  <a:srgbClr val="FFFF00"/>
                </a:solidFill>
              </a:rPr>
              <a:t>l’environnement marin n’étant pas sous la juridiction d’un État</a:t>
            </a:r>
            <a:r>
              <a:rPr lang="fr-FR" sz="2800" dirty="0" smtClean="0"/>
              <a:t>”</a:t>
            </a:r>
            <a:endParaRPr lang="en-US" sz="2800" dirty="0">
              <a:latin typeface="+mj-lt"/>
            </a:endParaRPr>
          </a:p>
        </p:txBody>
      </p:sp>
      <p:sp>
        <p:nvSpPr>
          <p:cNvPr id="6" name="Rectangle 5"/>
          <p:cNvSpPr/>
          <p:nvPr/>
        </p:nvSpPr>
        <p:spPr>
          <a:xfrm>
            <a:off x="971550" y="4527612"/>
            <a:ext cx="7200900" cy="1754326"/>
          </a:xfrm>
          <a:prstGeom prst="rect">
            <a:avLst/>
          </a:prstGeom>
        </p:spPr>
        <p:txBody>
          <a:bodyPr>
            <a:spAutoFit/>
          </a:bodyPr>
          <a:lstStyle/>
          <a:p>
            <a:pPr fontAlgn="auto">
              <a:spcBef>
                <a:spcPts val="0"/>
              </a:spcBef>
              <a:spcAft>
                <a:spcPts val="0"/>
              </a:spcAft>
              <a:defRPr/>
            </a:pPr>
            <a:r>
              <a:rPr lang="fr-FR" sz="2400" dirty="0" smtClean="0"/>
              <a:t>Nécessité d’une interprétation commune […] afin de faciliter une application uniforme des mesures de contrôle de ces spécimens</a:t>
            </a:r>
            <a:r>
              <a:rPr lang="en-US" dirty="0">
                <a:solidFill>
                  <a:prstClr val="black"/>
                </a:solidFill>
                <a:latin typeface="+mn-lt"/>
                <a:cs typeface="+mn-cs"/>
              </a:rPr>
              <a:t/>
            </a:r>
            <a:br>
              <a:rPr lang="en-US" dirty="0">
                <a:solidFill>
                  <a:prstClr val="black"/>
                </a:solidFill>
                <a:latin typeface="+mn-lt"/>
                <a:cs typeface="+mn-cs"/>
              </a:rPr>
            </a:br>
            <a:r>
              <a:rPr lang="en-US" dirty="0">
                <a:solidFill>
                  <a:prstClr val="black"/>
                </a:solidFill>
                <a:latin typeface="+mn-lt"/>
                <a:cs typeface="+mn-cs"/>
              </a:rPr>
              <a:t>		</a:t>
            </a:r>
            <a:r>
              <a:rPr lang="fr-FR" dirty="0" smtClean="0">
                <a:solidFill>
                  <a:schemeClr val="bg1">
                    <a:lumMod val="50000"/>
                  </a:schemeClr>
                </a:solidFill>
                <a:latin typeface="+mn-lt"/>
                <a:cs typeface="+mn-cs"/>
              </a:rPr>
              <a:t>         </a:t>
            </a:r>
            <a:r>
              <a:rPr lang="fr-FR" sz="1600" dirty="0" smtClean="0">
                <a:solidFill>
                  <a:schemeClr val="bg1">
                    <a:lumMod val="65000"/>
                  </a:schemeClr>
                </a:solidFill>
                <a:latin typeface="+mn-lt"/>
                <a:cs typeface="+mn-cs"/>
              </a:rPr>
              <a:t>[Préambule, Résolution </a:t>
            </a:r>
            <a:r>
              <a:rPr lang="fr-FR" sz="1600" dirty="0" err="1" smtClean="0">
                <a:solidFill>
                  <a:schemeClr val="bg1">
                    <a:lumMod val="65000"/>
                  </a:schemeClr>
                </a:solidFill>
                <a:latin typeface="+mn-lt"/>
                <a:cs typeface="+mn-cs"/>
              </a:rPr>
              <a:t>Conf</a:t>
            </a:r>
            <a:r>
              <a:rPr lang="fr-FR" sz="1600" dirty="0" smtClean="0">
                <a:solidFill>
                  <a:schemeClr val="bg1">
                    <a:lumMod val="65000"/>
                  </a:schemeClr>
                </a:solidFill>
                <a:latin typeface="+mn-lt"/>
                <a:cs typeface="+mn-cs"/>
              </a:rPr>
              <a:t>. 14.6 (</a:t>
            </a:r>
            <a:r>
              <a:rPr lang="fr-FR" sz="1600" dirty="0" err="1" smtClean="0">
                <a:solidFill>
                  <a:schemeClr val="bg1">
                    <a:lumMod val="65000"/>
                  </a:schemeClr>
                </a:solidFill>
                <a:latin typeface="+mn-lt"/>
                <a:cs typeface="+mn-cs"/>
              </a:rPr>
              <a:t>Rev</a:t>
            </a:r>
            <a:r>
              <a:rPr lang="fr-FR" sz="1600" dirty="0" smtClean="0">
                <a:solidFill>
                  <a:schemeClr val="bg1">
                    <a:lumMod val="65000"/>
                  </a:schemeClr>
                </a:solidFill>
                <a:latin typeface="+mn-lt"/>
                <a:cs typeface="+mn-cs"/>
              </a:rPr>
              <a:t>. CoP16)]</a:t>
            </a:r>
          </a:p>
          <a:p>
            <a:pPr fontAlgn="auto">
              <a:spcBef>
                <a:spcPts val="0"/>
              </a:spcBef>
              <a:spcAft>
                <a:spcPts val="0"/>
              </a:spcAft>
              <a:defRPr/>
            </a:pPr>
            <a:endParaRPr lang="en-US" dirty="0">
              <a:solidFill>
                <a:schemeClr val="bg1">
                  <a:lumMod val="65000"/>
                </a:schemeClr>
              </a:solidFill>
              <a:latin typeface="+mn-lt"/>
              <a:cs typeface="+mn-cs"/>
            </a:endParaRPr>
          </a:p>
        </p:txBody>
      </p:sp>
      <p:sp>
        <p:nvSpPr>
          <p:cNvPr id="3" name="Down Arrow 2"/>
          <p:cNvSpPr/>
          <p:nvPr/>
        </p:nvSpPr>
        <p:spPr>
          <a:xfrm>
            <a:off x="4322618" y="3717032"/>
            <a:ext cx="504502" cy="79610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fr-FR" dirty="0" smtClean="0"/>
              <a:t>En quoi consiste l’IPM?</a:t>
            </a:r>
            <a:endParaRPr lang="en-US" dirty="0"/>
          </a:p>
        </p:txBody>
      </p:sp>
      <p:sp>
        <p:nvSpPr>
          <p:cNvPr id="24580" name="TextBox 4"/>
          <p:cNvSpPr txBox="1">
            <a:spLocks noChangeArrowheads="1"/>
          </p:cNvSpPr>
          <p:nvPr/>
        </p:nvSpPr>
        <p:spPr bwMode="auto">
          <a:xfrm>
            <a:off x="2628726" y="6282532"/>
            <a:ext cx="3742531" cy="307777"/>
          </a:xfrm>
          <a:prstGeom prst="rect">
            <a:avLst/>
          </a:prstGeom>
          <a:noFill/>
          <a:ln w="9525">
            <a:noFill/>
            <a:miter lim="800000"/>
            <a:headEnd/>
            <a:tailEnd/>
          </a:ln>
        </p:spPr>
        <p:txBody>
          <a:bodyPr wrap="square">
            <a:spAutoFit/>
          </a:bodyPr>
          <a:lstStyle/>
          <a:p>
            <a:pPr marL="0" indent="0" algn="ctr" fontAlgn="auto">
              <a:spcAft>
                <a:spcPts val="0"/>
              </a:spcAft>
              <a:buFont typeface="Arial" pitchFamily="34" charset="0"/>
              <a:buNone/>
              <a:defRPr/>
            </a:pPr>
            <a:r>
              <a:rPr lang="fr-FR" sz="1400" dirty="0" smtClean="0">
                <a:solidFill>
                  <a:schemeClr val="accent4">
                    <a:lumMod val="60000"/>
                    <a:lumOff val="40000"/>
                  </a:schemeClr>
                </a:solidFill>
              </a:rPr>
              <a:t>Source: Pêches et Océans Canada</a:t>
            </a:r>
          </a:p>
        </p:txBody>
      </p:sp>
      <p:sp>
        <p:nvSpPr>
          <p:cNvPr id="5" name="TextBox 4"/>
          <p:cNvSpPr txBox="1"/>
          <p:nvPr/>
        </p:nvSpPr>
        <p:spPr>
          <a:xfrm>
            <a:off x="750590" y="1484784"/>
            <a:ext cx="7488832" cy="923330"/>
          </a:xfrm>
          <a:prstGeom prst="rect">
            <a:avLst/>
          </a:prstGeom>
          <a:noFill/>
        </p:spPr>
        <p:txBody>
          <a:bodyPr wrap="square" rtlCol="0">
            <a:spAutoFit/>
          </a:bodyPr>
          <a:lstStyle/>
          <a:p>
            <a:pPr algn="ctr"/>
            <a:r>
              <a:rPr lang="en-US" dirty="0" smtClean="0"/>
              <a:t>“</a:t>
            </a:r>
            <a:r>
              <a:rPr lang="fr-FR" dirty="0" smtClean="0"/>
              <a:t>Transport dans un État de spécimens d’espèces qui ont été pris dans </a:t>
            </a:r>
            <a:r>
              <a:rPr lang="fr-FR" i="1" dirty="0" smtClean="0"/>
              <a:t>l’environnement marin n’étant pas sous la juridiction d’un État</a:t>
            </a:r>
            <a:r>
              <a:rPr lang="en-US" dirty="0" smtClean="0"/>
              <a:t>”</a:t>
            </a:r>
            <a:endParaRPr lang="en-US" dirty="0"/>
          </a:p>
          <a:p>
            <a:endParaRPr lang="en-GB" dirty="0"/>
          </a:p>
        </p:txBody>
      </p:sp>
      <p:pic>
        <p:nvPicPr>
          <p:cNvPr id="14" name="Picture 2" descr="RFMO 200-Mile Map"/>
          <p:cNvPicPr>
            <a:picLocks noChangeAspect="1" noChangeArrowheads="1"/>
          </p:cNvPicPr>
          <p:nvPr/>
        </p:nvPicPr>
        <p:blipFill rotWithShape="1">
          <a:blip r:embed="rId3" cstate="print">
            <a:extLst/>
          </a:blip>
          <a:srcRect t="9818" b="13648"/>
          <a:stretch/>
        </p:blipFill>
        <p:spPr bwMode="auto">
          <a:xfrm>
            <a:off x="912056" y="2204864"/>
            <a:ext cx="7300998" cy="3977472"/>
          </a:xfrm>
          <a:prstGeom prst="rect">
            <a:avLst/>
          </a:prstGeom>
          <a:ln>
            <a:noFill/>
          </a:ln>
          <a:effectLst>
            <a:softEdge rad="112500"/>
          </a:effectLst>
          <a:extLst/>
        </p:spPr>
      </p:pic>
      <p:sp>
        <p:nvSpPr>
          <p:cNvPr id="15" name="TextBox 32"/>
          <p:cNvSpPr txBox="1">
            <a:spLocks noChangeArrowheads="1"/>
          </p:cNvSpPr>
          <p:nvPr/>
        </p:nvSpPr>
        <p:spPr bwMode="auto">
          <a:xfrm>
            <a:off x="1547664" y="2996952"/>
            <a:ext cx="360040" cy="831850"/>
          </a:xfrm>
          <a:prstGeom prst="rect">
            <a:avLst/>
          </a:prstGeom>
          <a:noFill/>
          <a:ln w="9525">
            <a:noFill/>
            <a:miter lim="800000"/>
            <a:headEnd/>
            <a:tailEnd/>
          </a:ln>
        </p:spPr>
        <p:txBody>
          <a:bodyPr wrap="square">
            <a:spAutoFit/>
          </a:bodyPr>
          <a:lstStyle/>
          <a:p>
            <a:r>
              <a:rPr lang="en-US" sz="4800" b="1" dirty="0">
                <a:solidFill>
                  <a:srgbClr val="FF0000"/>
                </a:solidFill>
                <a:latin typeface="Calibri" pitchFamily="34" charset="0"/>
              </a:rPr>
              <a:t>?</a:t>
            </a:r>
          </a:p>
        </p:txBody>
      </p:sp>
      <p:cxnSp>
        <p:nvCxnSpPr>
          <p:cNvPr id="16" name="Straight Arrow Connector 15"/>
          <p:cNvCxnSpPr/>
          <p:nvPr/>
        </p:nvCxnSpPr>
        <p:spPr>
          <a:xfrm flipV="1">
            <a:off x="1978819" y="2564358"/>
            <a:ext cx="2686762" cy="8651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31219" y="3573016"/>
            <a:ext cx="1360661" cy="87411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32"/>
          <p:cNvSpPr txBox="1">
            <a:spLocks noChangeArrowheads="1"/>
          </p:cNvSpPr>
          <p:nvPr/>
        </p:nvSpPr>
        <p:spPr bwMode="auto">
          <a:xfrm>
            <a:off x="1773883" y="3717032"/>
            <a:ext cx="495672" cy="830997"/>
          </a:xfrm>
          <a:prstGeom prst="rect">
            <a:avLst/>
          </a:prstGeom>
          <a:noFill/>
          <a:ln w="9525">
            <a:noFill/>
            <a:miter lim="800000"/>
            <a:headEnd/>
            <a:tailEnd/>
          </a:ln>
        </p:spPr>
        <p:txBody>
          <a:bodyPr wrap="square">
            <a:spAutoFit/>
          </a:bodyPr>
          <a:lstStyle/>
          <a:p>
            <a:endParaRPr lang="en-US" sz="4800" b="1" dirty="0">
              <a:solidFill>
                <a:srgbClr val="FF0000"/>
              </a:solidFill>
              <a:latin typeface="Calibri" pitchFamily="34" charset="0"/>
            </a:endParaRPr>
          </a:p>
        </p:txBody>
      </p:sp>
      <p:sp>
        <p:nvSpPr>
          <p:cNvPr id="26" name="TextBox 32"/>
          <p:cNvSpPr txBox="1">
            <a:spLocks noChangeArrowheads="1"/>
          </p:cNvSpPr>
          <p:nvPr/>
        </p:nvSpPr>
        <p:spPr bwMode="auto">
          <a:xfrm>
            <a:off x="1841699" y="3785915"/>
            <a:ext cx="360040" cy="831850"/>
          </a:xfrm>
          <a:prstGeom prst="rect">
            <a:avLst/>
          </a:prstGeom>
          <a:noFill/>
          <a:ln w="9525">
            <a:noFill/>
            <a:miter lim="800000"/>
            <a:headEnd/>
            <a:tailEnd/>
          </a:ln>
        </p:spPr>
        <p:txBody>
          <a:bodyPr wrap="square">
            <a:spAutoFit/>
          </a:bodyPr>
          <a:lstStyle/>
          <a:p>
            <a:r>
              <a:rPr lang="en-US" sz="4800" b="1" dirty="0">
                <a:solidFill>
                  <a:srgbClr val="FF0000"/>
                </a:solidFill>
                <a:latin typeface="Calibri" pitchFamily="34" charset="0"/>
              </a:rPr>
              <a:t>?</a:t>
            </a:r>
          </a:p>
        </p:txBody>
      </p:sp>
      <p:sp>
        <p:nvSpPr>
          <p:cNvPr id="27" name="TextBox 32"/>
          <p:cNvSpPr txBox="1">
            <a:spLocks noChangeArrowheads="1"/>
          </p:cNvSpPr>
          <p:nvPr/>
        </p:nvSpPr>
        <p:spPr bwMode="auto">
          <a:xfrm>
            <a:off x="4665581" y="2204864"/>
            <a:ext cx="360040" cy="831850"/>
          </a:xfrm>
          <a:prstGeom prst="rect">
            <a:avLst/>
          </a:prstGeom>
          <a:noFill/>
          <a:ln w="9525">
            <a:noFill/>
            <a:miter lim="800000"/>
            <a:headEnd/>
            <a:tailEnd/>
          </a:ln>
        </p:spPr>
        <p:txBody>
          <a:bodyPr wrap="square">
            <a:spAutoFit/>
          </a:bodyPr>
          <a:lstStyle/>
          <a:p>
            <a:r>
              <a:rPr lang="en-US" sz="4800" b="1" dirty="0">
                <a:solidFill>
                  <a:srgbClr val="FF0000"/>
                </a:solidFill>
                <a:latin typeface="Calibri" pitchFamily="34" charset="0"/>
              </a:rPr>
              <a:t>?</a:t>
            </a:r>
          </a:p>
        </p:txBody>
      </p:sp>
      <p:sp>
        <p:nvSpPr>
          <p:cNvPr id="28" name="TextBox 32"/>
          <p:cNvSpPr txBox="1">
            <a:spLocks noChangeArrowheads="1"/>
          </p:cNvSpPr>
          <p:nvPr/>
        </p:nvSpPr>
        <p:spPr bwMode="auto">
          <a:xfrm>
            <a:off x="6360976" y="4031209"/>
            <a:ext cx="360040" cy="831850"/>
          </a:xfrm>
          <a:prstGeom prst="rect">
            <a:avLst/>
          </a:prstGeom>
          <a:noFill/>
          <a:ln w="9525">
            <a:noFill/>
            <a:miter lim="800000"/>
            <a:headEnd/>
            <a:tailEnd/>
          </a:ln>
        </p:spPr>
        <p:txBody>
          <a:bodyPr wrap="square">
            <a:spAutoFit/>
          </a:bodyPr>
          <a:lstStyle/>
          <a:p>
            <a:r>
              <a:rPr lang="en-US" sz="4800" b="1" dirty="0">
                <a:solidFill>
                  <a:srgbClr val="FF0000"/>
                </a:solidFill>
                <a:latin typeface="Calibri" pitchFamily="34" charset="0"/>
              </a:rPr>
              <a:t>?</a:t>
            </a:r>
          </a:p>
        </p:txBody>
      </p:sp>
      <p:cxnSp>
        <p:nvCxnSpPr>
          <p:cNvPr id="29" name="Straight Arrow Connector 28"/>
          <p:cNvCxnSpPr/>
          <p:nvPr/>
        </p:nvCxnSpPr>
        <p:spPr>
          <a:xfrm flipV="1">
            <a:off x="6389700" y="3140968"/>
            <a:ext cx="1566676" cy="94371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fr-FR" sz="3400" dirty="0" smtClean="0"/>
              <a:t>En quoi consiste l’IPM : éléments à prendre en considération</a:t>
            </a:r>
            <a:endParaRPr lang="fr-FR" sz="3400" dirty="0"/>
          </a:p>
        </p:txBody>
      </p:sp>
      <p:pic>
        <p:nvPicPr>
          <p:cNvPr id="25602" name="Picture 4" descr="http://www.stickthisgraphics.com/images/Hammerhead%20Shark%20Silhouette%201%20(Small).jpg"/>
          <p:cNvPicPr>
            <a:picLocks noChangeAspect="1" noChangeArrowheads="1"/>
          </p:cNvPicPr>
          <p:nvPr/>
        </p:nvPicPr>
        <p:blipFill>
          <a:blip r:embed="rId3" cstate="print"/>
          <a:srcRect/>
          <a:stretch>
            <a:fillRect/>
          </a:stretch>
        </p:blipFill>
        <p:spPr bwMode="auto">
          <a:xfrm>
            <a:off x="3155950" y="5278438"/>
            <a:ext cx="2489200" cy="1463675"/>
          </a:xfrm>
          <a:prstGeom prst="rect">
            <a:avLst/>
          </a:prstGeom>
          <a:noFill/>
          <a:ln w="9525">
            <a:noFill/>
            <a:miter lim="800000"/>
            <a:headEnd/>
            <a:tailEnd/>
          </a:ln>
        </p:spPr>
      </p:pic>
      <p:sp>
        <p:nvSpPr>
          <p:cNvPr id="6" name="AutoShape 27"/>
          <p:cNvSpPr>
            <a:spLocks noChangeArrowheads="1"/>
          </p:cNvSpPr>
          <p:nvPr/>
        </p:nvSpPr>
        <p:spPr bwMode="auto">
          <a:xfrm>
            <a:off x="360363" y="1628800"/>
            <a:ext cx="2376487" cy="2503587"/>
          </a:xfrm>
          <a:prstGeom prst="wedgeRoundRectCallout">
            <a:avLst>
              <a:gd name="adj1" fmla="val 106713"/>
              <a:gd name="adj2" fmla="val 111235"/>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fr-FR" sz="3600" b="1" dirty="0" smtClean="0">
                <a:solidFill>
                  <a:schemeClr val="bg1"/>
                </a:solidFill>
                <a:latin typeface="+mj-lt"/>
                <a:cs typeface="+mn-cs"/>
              </a:rPr>
              <a:t>De quelle </a:t>
            </a:r>
            <a:r>
              <a:rPr lang="fr-FR" sz="2600" b="1" dirty="0" smtClean="0">
                <a:solidFill>
                  <a:schemeClr val="bg1"/>
                </a:solidFill>
                <a:latin typeface="+mj-lt"/>
                <a:cs typeface="+mn-cs"/>
              </a:rPr>
              <a:t>espèce s’agit-il?</a:t>
            </a:r>
          </a:p>
          <a:p>
            <a:pPr algn="ctr" fontAlgn="auto">
              <a:spcBef>
                <a:spcPts val="0"/>
              </a:spcBef>
              <a:spcAft>
                <a:spcPts val="0"/>
              </a:spcAft>
              <a:defRPr/>
            </a:pPr>
            <a:endParaRPr lang="fr-FR" sz="1200" i="1" dirty="0" smtClean="0">
              <a:solidFill>
                <a:schemeClr val="bg1"/>
              </a:solidFill>
              <a:latin typeface="+mj-lt"/>
              <a:cs typeface="+mn-cs"/>
            </a:endParaRPr>
          </a:p>
          <a:p>
            <a:pPr algn="ctr" fontAlgn="auto">
              <a:spcBef>
                <a:spcPts val="0"/>
              </a:spcBef>
              <a:spcAft>
                <a:spcPts val="0"/>
              </a:spcAft>
              <a:defRPr/>
            </a:pPr>
            <a:r>
              <a:rPr lang="fr-FR" sz="1600" i="1" dirty="0" smtClean="0">
                <a:solidFill>
                  <a:schemeClr val="bg1"/>
                </a:solidFill>
                <a:latin typeface="+mj-lt"/>
                <a:cs typeface="+mn-cs"/>
              </a:rPr>
              <a:t>S’agit-il d’une espèce inscrite à l’Annexe I ou </a:t>
            </a:r>
            <a:r>
              <a:rPr lang="en-US" sz="1600" i="1" dirty="0" smtClean="0">
                <a:solidFill>
                  <a:schemeClr val="bg1"/>
                </a:solidFill>
                <a:latin typeface="+mj-lt"/>
                <a:cs typeface="+mn-cs"/>
              </a:rPr>
              <a:t>II de la CITES?</a:t>
            </a:r>
            <a:endParaRPr lang="en-US" sz="1600" i="1" dirty="0">
              <a:solidFill>
                <a:schemeClr val="bg1"/>
              </a:solidFill>
              <a:latin typeface="+mj-lt"/>
              <a:cs typeface="+mn-cs"/>
            </a:endParaRPr>
          </a:p>
        </p:txBody>
      </p:sp>
      <p:sp>
        <p:nvSpPr>
          <p:cNvPr id="9" name="AutoShape 27"/>
          <p:cNvSpPr>
            <a:spLocks noChangeArrowheads="1"/>
          </p:cNvSpPr>
          <p:nvPr/>
        </p:nvSpPr>
        <p:spPr bwMode="auto">
          <a:xfrm>
            <a:off x="3059832" y="1628801"/>
            <a:ext cx="2740099" cy="2503584"/>
          </a:xfrm>
          <a:prstGeom prst="wedgeRoundRectCallout">
            <a:avLst>
              <a:gd name="adj1" fmla="val -2548"/>
              <a:gd name="adj2" fmla="val 108096"/>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fr-FR" sz="3600" b="1" dirty="0" smtClean="0">
                <a:solidFill>
                  <a:schemeClr val="bg1"/>
                </a:solidFill>
                <a:latin typeface="+mj-lt"/>
                <a:cs typeface="+mn-cs"/>
              </a:rPr>
              <a:t>Qui </a:t>
            </a:r>
          </a:p>
          <a:p>
            <a:pPr algn="ctr" fontAlgn="auto">
              <a:spcBef>
                <a:spcPts val="0"/>
              </a:spcBef>
              <a:spcAft>
                <a:spcPts val="0"/>
              </a:spcAft>
              <a:defRPr/>
            </a:pPr>
            <a:r>
              <a:rPr lang="fr-FR" sz="2600" b="1" dirty="0" smtClean="0">
                <a:solidFill>
                  <a:schemeClr val="bg1"/>
                </a:solidFill>
                <a:latin typeface="+mj-lt"/>
                <a:cs typeface="+mn-cs"/>
              </a:rPr>
              <a:t>est à l’origine des prises?</a:t>
            </a:r>
          </a:p>
          <a:p>
            <a:pPr algn="ctr" fontAlgn="auto">
              <a:spcBef>
                <a:spcPts val="0"/>
              </a:spcBef>
              <a:spcAft>
                <a:spcPts val="0"/>
              </a:spcAft>
              <a:defRPr/>
            </a:pPr>
            <a:endParaRPr lang="fr-FR" sz="1400" i="1" dirty="0" smtClean="0">
              <a:solidFill>
                <a:schemeClr val="bg1"/>
              </a:solidFill>
              <a:latin typeface="+mj-lt"/>
              <a:cs typeface="+mn-cs"/>
            </a:endParaRPr>
          </a:p>
          <a:p>
            <a:pPr algn="ctr" fontAlgn="auto">
              <a:spcBef>
                <a:spcPts val="0"/>
              </a:spcBef>
              <a:spcAft>
                <a:spcPts val="0"/>
              </a:spcAft>
              <a:defRPr/>
            </a:pPr>
            <a:r>
              <a:rPr lang="fr-FR" sz="1600" i="1" dirty="0" smtClean="0">
                <a:solidFill>
                  <a:schemeClr val="bg1"/>
                </a:solidFill>
                <a:latin typeface="+mj-lt"/>
                <a:cs typeface="+mn-cs"/>
              </a:rPr>
              <a:t>À quel État appartient le navire? S’agit-il d’un navire affrété?</a:t>
            </a:r>
          </a:p>
        </p:txBody>
      </p:sp>
      <p:sp>
        <p:nvSpPr>
          <p:cNvPr id="10" name="AutoShape 27"/>
          <p:cNvSpPr>
            <a:spLocks noChangeArrowheads="1"/>
          </p:cNvSpPr>
          <p:nvPr/>
        </p:nvSpPr>
        <p:spPr bwMode="auto">
          <a:xfrm>
            <a:off x="6091238" y="1628802"/>
            <a:ext cx="2657475" cy="2503584"/>
          </a:xfrm>
          <a:prstGeom prst="wedgeRoundRectCallout">
            <a:avLst>
              <a:gd name="adj1" fmla="val -100243"/>
              <a:gd name="adj2" fmla="val 105287"/>
              <a:gd name="adj3" fmla="val 16667"/>
            </a:avLst>
          </a:prstGeom>
          <a:solidFill>
            <a:srgbClr val="002060"/>
          </a:solidFill>
          <a:ln>
            <a:noFill/>
          </a:ln>
          <a:effectLst/>
          <a:extLst/>
        </p:spPr>
        <p:txBody>
          <a:bodyPr lIns="36000" tIns="36000" rIns="36000" bIns="36000" anchor="ctr"/>
          <a:lstStyle/>
          <a:p>
            <a:pPr algn="ctr" fontAlgn="auto">
              <a:spcBef>
                <a:spcPts val="0"/>
              </a:spcBef>
              <a:spcAft>
                <a:spcPts val="0"/>
              </a:spcAft>
              <a:defRPr/>
            </a:pPr>
            <a:r>
              <a:rPr lang="fr-FR" sz="3600" b="1" dirty="0" smtClean="0">
                <a:solidFill>
                  <a:schemeClr val="bg1"/>
                </a:solidFill>
                <a:latin typeface="+mj-lt"/>
                <a:cs typeface="+mn-cs"/>
              </a:rPr>
              <a:t>Où </a:t>
            </a:r>
          </a:p>
          <a:p>
            <a:pPr algn="ctr" fontAlgn="auto">
              <a:spcBef>
                <a:spcPts val="0"/>
              </a:spcBef>
              <a:spcAft>
                <a:spcPts val="0"/>
              </a:spcAft>
              <a:defRPr/>
            </a:pPr>
            <a:r>
              <a:rPr lang="fr-FR" sz="2600" b="1" dirty="0" smtClean="0">
                <a:solidFill>
                  <a:schemeClr val="bg1"/>
                </a:solidFill>
                <a:latin typeface="+mj-lt"/>
                <a:cs typeface="+mn-cs"/>
              </a:rPr>
              <a:t>les prises ont-elles eu lieu?</a:t>
            </a:r>
            <a:r>
              <a:rPr lang="fr-FR" sz="3200" b="1" dirty="0" smtClean="0">
                <a:solidFill>
                  <a:schemeClr val="bg1"/>
                </a:solidFill>
                <a:latin typeface="+mj-lt"/>
                <a:cs typeface="+mn-cs"/>
              </a:rPr>
              <a:t> </a:t>
            </a:r>
          </a:p>
          <a:p>
            <a:pPr algn="ctr" fontAlgn="auto">
              <a:spcBef>
                <a:spcPts val="0"/>
              </a:spcBef>
              <a:spcAft>
                <a:spcPts val="0"/>
              </a:spcAft>
              <a:defRPr/>
            </a:pPr>
            <a:endParaRPr lang="fr-FR" sz="2000" i="1" dirty="0" smtClean="0">
              <a:solidFill>
                <a:schemeClr val="bg1"/>
              </a:solidFill>
              <a:latin typeface="+mj-lt"/>
              <a:cs typeface="+mn-cs"/>
            </a:endParaRPr>
          </a:p>
          <a:p>
            <a:pPr algn="ctr" fontAlgn="auto">
              <a:spcBef>
                <a:spcPts val="0"/>
              </a:spcBef>
              <a:spcAft>
                <a:spcPts val="0"/>
              </a:spcAft>
              <a:defRPr/>
            </a:pPr>
            <a:r>
              <a:rPr lang="fr-FR" sz="1600" i="1" dirty="0" smtClean="0">
                <a:solidFill>
                  <a:schemeClr val="bg1"/>
                </a:solidFill>
                <a:latin typeface="+mj-lt"/>
                <a:cs typeface="+mn-cs"/>
              </a:rPr>
              <a:t>Dans quel État ont-elles été débarquées?</a:t>
            </a:r>
            <a:endParaRPr lang="fr-FR" sz="1600" i="1" dirty="0">
              <a:solidFill>
                <a:schemeClr val="bg1"/>
              </a:solidFill>
              <a:latin typeface="+mj-lt"/>
              <a:cs typeface="+mn-cs"/>
            </a:endParaRPr>
          </a:p>
        </p:txBody>
      </p:sp>
      <p:sp>
        <p:nvSpPr>
          <p:cNvPr id="25606" name="TextBox 10"/>
          <p:cNvSpPr txBox="1">
            <a:spLocks noChangeArrowheads="1"/>
          </p:cNvSpPr>
          <p:nvPr/>
        </p:nvSpPr>
        <p:spPr bwMode="auto">
          <a:xfrm>
            <a:off x="5508625" y="4978400"/>
            <a:ext cx="582613" cy="708025"/>
          </a:xfrm>
          <a:prstGeom prst="rect">
            <a:avLst/>
          </a:prstGeom>
          <a:noFill/>
          <a:ln w="9525">
            <a:noFill/>
            <a:miter lim="800000"/>
            <a:headEnd/>
            <a:tailEnd/>
          </a:ln>
        </p:spPr>
        <p:txBody>
          <a:bodyPr>
            <a:spAutoFit/>
          </a:bodyPr>
          <a:lstStyle/>
          <a:p>
            <a:r>
              <a:rPr lang="en-US" sz="4000" b="1">
                <a:latin typeface="Calibri" pitchFamily="34" charset="0"/>
              </a:rPr>
              <a:t>?</a:t>
            </a:r>
          </a:p>
        </p:txBody>
      </p:sp>
      <p:grpSp>
        <p:nvGrpSpPr>
          <p:cNvPr id="25607" name="Group 7"/>
          <p:cNvGrpSpPr>
            <a:grpSpLocks/>
          </p:cNvGrpSpPr>
          <p:nvPr/>
        </p:nvGrpSpPr>
        <p:grpSpPr bwMode="auto">
          <a:xfrm>
            <a:off x="3779909" y="5307013"/>
            <a:ext cx="622226" cy="569912"/>
            <a:chOff x="3707553" y="5327096"/>
            <a:chExt cx="622134" cy="569967"/>
          </a:xfrm>
        </p:grpSpPr>
        <p:sp>
          <p:nvSpPr>
            <p:cNvPr id="3" name="Wave 2"/>
            <p:cNvSpPr/>
            <p:nvPr/>
          </p:nvSpPr>
          <p:spPr>
            <a:xfrm>
              <a:off x="3707553" y="5327096"/>
              <a:ext cx="620546" cy="431842"/>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I</a:t>
              </a:r>
              <a:r>
                <a:rPr lang="en-US" sz="1600" dirty="0" smtClean="0"/>
                <a:t>PM</a:t>
              </a:r>
              <a:endParaRPr lang="en-US" sz="1600" dirty="0"/>
            </a:p>
          </p:txBody>
        </p:sp>
        <p:sp>
          <p:nvSpPr>
            <p:cNvPr id="7" name="Rectangle 6"/>
            <p:cNvSpPr/>
            <p:nvPr/>
          </p:nvSpPr>
          <p:spPr>
            <a:xfrm>
              <a:off x="4283656" y="5373137"/>
              <a:ext cx="46031" cy="5239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5608" name="Group 15"/>
          <p:cNvGrpSpPr>
            <a:grpSpLocks/>
          </p:cNvGrpSpPr>
          <p:nvPr/>
        </p:nvGrpSpPr>
        <p:grpSpPr bwMode="auto">
          <a:xfrm>
            <a:off x="5219700" y="5661025"/>
            <a:ext cx="1080492" cy="549275"/>
            <a:chOff x="5390377" y="5995923"/>
            <a:chExt cx="693791" cy="549212"/>
          </a:xfrm>
        </p:grpSpPr>
        <p:sp>
          <p:nvSpPr>
            <p:cNvPr id="14" name="Wave 13"/>
            <p:cNvSpPr/>
            <p:nvPr/>
          </p:nvSpPr>
          <p:spPr>
            <a:xfrm>
              <a:off x="5406253" y="5995923"/>
              <a:ext cx="677915" cy="431750"/>
            </a:xfrm>
            <a:prstGeom prst="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t>Exportation</a:t>
              </a:r>
              <a:endParaRPr lang="en-US" sz="1400" dirty="0"/>
            </a:p>
          </p:txBody>
        </p:sp>
        <p:sp>
          <p:nvSpPr>
            <p:cNvPr id="15" name="Rectangle 14"/>
            <p:cNvSpPr/>
            <p:nvPr/>
          </p:nvSpPr>
          <p:spPr>
            <a:xfrm>
              <a:off x="5390377" y="6021320"/>
              <a:ext cx="46042" cy="523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15579</TotalTime>
  <Words>2100</Words>
  <Application>Microsoft Office PowerPoint</Application>
  <PresentationFormat>On-screen Show (4:3)</PresentationFormat>
  <Paragraphs>288</Paragraphs>
  <Slides>32</Slides>
  <Notes>32</Notes>
  <HiddenSlides>4</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Introduction en provenance de la mer (IPM)</vt:lpstr>
      <vt:lpstr>INFORMATIONS GÉNÉRALES </vt:lpstr>
      <vt:lpstr>L’Introduction en provenance de la mer (l’IPM)</vt:lpstr>
      <vt:lpstr>“L’environnement marin n’étant pas sous la juridiction d’un État”  (plus connu sous le nom de) haute mer</vt:lpstr>
      <vt:lpstr>La haute mer à l’échelle de la planète </vt:lpstr>
      <vt:lpstr>EN QUOI CONSISTE (OU NON) L’IPM</vt:lpstr>
      <vt:lpstr>En quoi consiste l’IPM?</vt:lpstr>
      <vt:lpstr>En quoi consiste l’IPM?</vt:lpstr>
      <vt:lpstr>En quoi consiste l’IPM : éléments à prendre en considération</vt:lpstr>
      <vt:lpstr>L’IPM n’implique qu’un seul État</vt:lpstr>
      <vt:lpstr>Plusieurs États impliqués   = exportation/importation</vt:lpstr>
      <vt:lpstr>COMMENT PROCÉDER?</vt:lpstr>
      <vt:lpstr>Certificat IPM = traçabilité</vt:lpstr>
      <vt:lpstr>L’IPM concernant l’Annexe-I spécimens</vt:lpstr>
      <vt:lpstr>L’IPM concernant l’Annexe-II spécimens</vt:lpstr>
      <vt:lpstr>Pas d’IPM nécessaire pour l’Annexe-III spécimens</vt:lpstr>
      <vt:lpstr>L’IPM DANS UN CONTEXTE PLUS LARGE</vt:lpstr>
      <vt:lpstr>L’IPM repose sur la consultation et la coopération</vt:lpstr>
      <vt:lpstr>Les Organisations régionales de gestion des pêches (ORGP) et les Organes régionaux des pêches (ORP)</vt:lpstr>
      <vt:lpstr>L’IPM : la conformité avec d’autres mesures applicables</vt:lpstr>
      <vt:lpstr>Le rapport entre IPM et d’autres  législations et conventions</vt:lpstr>
      <vt:lpstr>La CNUDM et les ZADJN</vt:lpstr>
      <vt:lpstr>La CNUDM et les ZADJN</vt:lpstr>
      <vt:lpstr>La CNUDM et les ZADJN</vt:lpstr>
      <vt:lpstr>L’IPM : les questions à approfondir</vt:lpstr>
      <vt:lpstr>Situations courantes en matière d’affrètement</vt:lpstr>
      <vt:lpstr>Situations courantes en matière d’affrètement</vt:lpstr>
      <vt:lpstr>L’IPM : orientations pour répondre aux situations d’affrètement</vt:lpstr>
      <vt:lpstr>L’IPM : les questions à approfondir en matière d’affrètement</vt:lpstr>
      <vt:lpstr>L’IPM : questions à approfondir</vt:lpstr>
      <vt:lpstr>L’IPM : questions à approfondir</vt:lpstr>
      <vt:lpstr>PowerPoint Presentation</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From the Sea (IFS)</dc:title>
  <dc:creator>OKUSU</dc:creator>
  <cp:lastModifiedBy>SVDP</cp:lastModifiedBy>
  <cp:revision>1127</cp:revision>
  <cp:lastPrinted>2015-10-28T11:22:38Z</cp:lastPrinted>
  <dcterms:created xsi:type="dcterms:W3CDTF">2014-07-22T14:19:49Z</dcterms:created>
  <dcterms:modified xsi:type="dcterms:W3CDTF">2015-11-02T15:34:03Z</dcterms:modified>
</cp:coreProperties>
</file>