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396" r:id="rId4"/>
    <p:sldId id="377" r:id="rId5"/>
    <p:sldId id="379" r:id="rId6"/>
    <p:sldId id="398" r:id="rId7"/>
    <p:sldId id="432" r:id="rId8"/>
    <p:sldId id="410" r:id="rId9"/>
    <p:sldId id="403" r:id="rId10"/>
    <p:sldId id="419" r:id="rId11"/>
    <p:sldId id="420" r:id="rId12"/>
    <p:sldId id="422" r:id="rId13"/>
    <p:sldId id="383" r:id="rId14"/>
    <p:sldId id="415" r:id="rId15"/>
    <p:sldId id="429" r:id="rId16"/>
    <p:sldId id="428" r:id="rId17"/>
    <p:sldId id="414" r:id="rId18"/>
    <p:sldId id="412" r:id="rId19"/>
    <p:sldId id="431" r:id="rId20"/>
    <p:sldId id="416" r:id="rId21"/>
    <p:sldId id="392" r:id="rId22"/>
    <p:sldId id="363"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KUSU" initials="H" lastIdx="13" clrIdx="0"/>
  <p:cmAuthor id="1" name="Sarina van der Ploeg" initials="SvdP" lastIdx="1" clrIdx="1">
    <p:extLst/>
  </p:cmAuthor>
  <p:cmAuthor id="2" name="ICTS-DK7" initials="I" lastIdx="5" clrIdx="2"/>
  <p:cmAuthor id="3" name="Daniel Kachelriess" initials="DK" lastIdx="2" clrIdx="3"/>
  <p:cmAuthor id="4" name="SVDP" initials="SVDP"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1"/>
    <a:srgbClr val="0000FF"/>
    <a:srgbClr val="77933C"/>
    <a:srgbClr val="FFFFFF"/>
    <a:srgbClr val="66FFCC"/>
    <a:srgbClr val="79FFFF"/>
    <a:srgbClr val="FF7171"/>
    <a:srgbClr val="FCF570"/>
    <a:srgbClr val="3333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05" autoAdjust="0"/>
    <p:restoredTop sz="98657" autoAdjust="0"/>
  </p:normalViewPr>
  <p:slideViewPr>
    <p:cSldViewPr>
      <p:cViewPr>
        <p:scale>
          <a:sx n="100" d="100"/>
          <a:sy n="100" d="100"/>
        </p:scale>
        <p:origin x="-756" y="-4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pPr/>
              <a:t>17/11/2015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pPr/>
              <a:t>‹#›</a:t>
            </a:fld>
            <a:endParaRPr lang="en-GB"/>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pPr/>
              <a:t>17/11/2015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pPr/>
              <a:t>‹#›</a:t>
            </a:fld>
            <a:endParaRPr lang="en-GB"/>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a:t>
            </a:fld>
            <a:endParaRPr lang="en-GB"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12</a:t>
            </a:fld>
            <a:endParaRPr lang="en-GB"/>
          </a:p>
        </p:txBody>
      </p:sp>
    </p:spTree>
    <p:extLst>
      <p:ext uri="{BB962C8B-B14F-4D97-AF65-F5344CB8AC3E}">
        <p14:creationId xmlns:p14="http://schemas.microsoft.com/office/powerpoint/2010/main" val="6369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a:t>
            </a:fld>
            <a:endParaRPr lang="en-GB" dirty="0"/>
          </a:p>
        </p:txBody>
      </p:sp>
    </p:spTree>
    <p:extLst>
      <p:ext uri="{BB962C8B-B14F-4D97-AF65-F5344CB8AC3E}">
        <p14:creationId xmlns:p14="http://schemas.microsoft.com/office/powerpoint/2010/main" val="241757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21</a:t>
            </a:fld>
            <a:endParaRPr lang="en-GB"/>
          </a:p>
        </p:txBody>
      </p:sp>
    </p:spTree>
    <p:extLst>
      <p:ext uri="{BB962C8B-B14F-4D97-AF65-F5344CB8AC3E}">
        <p14:creationId xmlns:p14="http://schemas.microsoft.com/office/powerpoint/2010/main" val="350514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3</a:t>
            </a:fld>
            <a:endParaRPr lang="en-GB"/>
          </a:p>
        </p:txBody>
      </p:sp>
    </p:spTree>
    <p:extLst>
      <p:ext uri="{BB962C8B-B14F-4D97-AF65-F5344CB8AC3E}">
        <p14:creationId xmlns:p14="http://schemas.microsoft.com/office/powerpoint/2010/main" val="120899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4</a:t>
            </a:fld>
            <a:endParaRPr lang="en-GB"/>
          </a:p>
        </p:txBody>
      </p:sp>
    </p:spTree>
    <p:extLst>
      <p:ext uri="{BB962C8B-B14F-4D97-AF65-F5344CB8AC3E}">
        <p14:creationId xmlns:p14="http://schemas.microsoft.com/office/powerpoint/2010/main" val="386543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5</a:t>
            </a:fld>
            <a:endParaRPr lang="en-GB"/>
          </a:p>
        </p:txBody>
      </p:sp>
    </p:spTree>
    <p:extLst>
      <p:ext uri="{BB962C8B-B14F-4D97-AF65-F5344CB8AC3E}">
        <p14:creationId xmlns:p14="http://schemas.microsoft.com/office/powerpoint/2010/main" val="313497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7</a:t>
            </a:fld>
            <a:endParaRPr lang="en-GB"/>
          </a:p>
        </p:txBody>
      </p:sp>
    </p:spTree>
    <p:extLst>
      <p:ext uri="{BB962C8B-B14F-4D97-AF65-F5344CB8AC3E}">
        <p14:creationId xmlns:p14="http://schemas.microsoft.com/office/powerpoint/2010/main" val="320228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A767B0-4E46-4395-834E-0FE63A043D62}" type="datetime1">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B20CBD-E378-4AB8-A778-4599D66DD353}" type="datetime1">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466DD1-7AA9-4292-923D-BE57E53936A7}" type="datetime1">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83498B-DB0B-4D93-A6FE-EEEBD13F6453}" type="datetime1">
              <a:rPr lang="en-GB"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319348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01BBF-621C-4ACD-B41A-7B945A2CF755}" type="datetime1">
              <a:rPr lang="en-GB"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70154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576BB-F1C8-4C3C-A2BE-A5AC39ABA713}" type="datetime1">
              <a:rPr lang="en-GB"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175599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C411AB-1F53-4EF6-83BB-C3B4691EC940}" type="datetime1">
              <a:rPr lang="en-GB" smtClean="0"/>
              <a:pPr/>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328826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8EE53-A5FE-44B8-9E75-9370EA7D6C7A}" type="datetime1">
              <a:rPr lang="en-GB" smtClean="0"/>
              <a:pPr/>
              <a:t>17/11/2015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351291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14D3B-7877-44B5-BEEC-F8746F4B3C77}" type="datetime1">
              <a:rPr lang="en-GB" smtClean="0"/>
              <a:pPr/>
              <a:t>17/11/2015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357662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E045E-458C-48FC-BF67-0FA7CE3341AA}" type="datetime1">
              <a:rPr lang="en-GB" smtClean="0"/>
              <a:pPr/>
              <a:t>17/11/2015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249135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7C77D-D3F5-45CD-8742-F969E7FC8395}" type="datetime1">
              <a:rPr lang="en-GB" smtClean="0"/>
              <a:pPr/>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355614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BD3FE-B52B-4033-9C2D-E66FAFDE83FF}" type="datetime1">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76256" y="116632"/>
            <a:ext cx="2133600" cy="365125"/>
          </a:xfrm>
        </p:spPr>
        <p:txBody>
          <a:bodyPr/>
          <a:lstStyle/>
          <a:p>
            <a:fld id="{32C15A36-AA42-4068-A231-FC45D26FFE79}" type="slidenum">
              <a:rPr lang="en-GB" smtClean="0"/>
              <a:pPr/>
              <a:t>‹#›</a:t>
            </a:fld>
            <a:r>
              <a:rPr lang="en-GB" dirty="0" smtClean="0"/>
              <a:t>/21</a:t>
            </a:r>
            <a:endParaRPr lang="en-GB" dirty="0"/>
          </a:p>
        </p:txBody>
      </p:sp>
    </p:spTree>
    <p:extLst>
      <p:ext uri="{BB962C8B-B14F-4D97-AF65-F5344CB8AC3E}">
        <p14:creationId xmlns:p14="http://schemas.microsoft.com/office/powerpoint/2010/main" val="354683582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3DC14-73E4-4124-854D-71110281106D}" type="datetime1">
              <a:rPr lang="en-GB" smtClean="0"/>
              <a:pPr/>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342038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139D-74EF-419D-B965-1CBF42FA7700}" type="datetime1">
              <a:rPr lang="en-GB"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1549502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E381A-7D14-4E89-A28B-61BA0C18949B}" type="datetime1">
              <a:rPr lang="en-GB"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pPr/>
              <a:t>‹#›</a:t>
            </a:fld>
            <a:endParaRPr lang="en-US"/>
          </a:p>
        </p:txBody>
      </p:sp>
    </p:spTree>
    <p:extLst>
      <p:ext uri="{BB962C8B-B14F-4D97-AF65-F5344CB8AC3E}">
        <p14:creationId xmlns:p14="http://schemas.microsoft.com/office/powerpoint/2010/main" val="11559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AA5DB-CA4A-4C06-8B8D-D22FE795F1CE}" type="datetime1">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540DC4-183F-41BF-A0CB-FB3BD2E7C143}" type="datetime1">
              <a:rPr lang="en-GB"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E7FA26-DEB3-42D9-9F9F-2A028479C010}" type="datetime1">
              <a:rPr lang="en-GB" smtClean="0"/>
              <a:pPr/>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7C16FA-598E-4AB8-84F4-9660002801AF}" type="datetime1">
              <a:rPr lang="en-GB" smtClean="0"/>
              <a:pPr/>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FFC41-8C1C-4510-96FC-0AD251D9F8B0}" type="datetime1">
              <a:rPr lang="en-GB" smtClean="0"/>
              <a:pPr/>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E4BCF-C55B-4A9F-86FB-BB01C29D5AF4}" type="datetime1">
              <a:rPr lang="en-GB"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E5CC4-6BC5-4E19-ADD3-62D637FB610E}" type="datetime1">
              <a:rPr lang="en-GB"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E6B87-6938-4777-BEB6-7687E6F01DC1}" type="datetime1">
              <a:rPr lang="en-GB" smtClean="0"/>
              <a:pPr/>
              <a:t>17/11/2015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828845" y="1886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pPr/>
              <a:t>‹#›</a:t>
            </a:fld>
            <a:endParaRPr lang="en-GB" dirty="0"/>
          </a:p>
        </p:txBody>
      </p:sp>
      <p:pic>
        <p:nvPicPr>
          <p:cNvPr id="8" name="Picture 7"/>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4328" y="6271876"/>
            <a:ext cx="900000" cy="507000"/>
          </a:xfrm>
          <a:prstGeom prst="rect">
            <a:avLst/>
          </a:prstGeom>
        </p:spPr>
      </p:pic>
      <p:pic>
        <p:nvPicPr>
          <p:cNvPr id="9" name="Picture 8"/>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69138" y="6237376"/>
            <a:ext cx="576000" cy="576000"/>
          </a:xfrm>
          <a:prstGeom prst="rect">
            <a:avLst/>
          </a:prstGeom>
        </p:spPr>
      </p:pic>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5E306-67D3-4D58-A638-9543F9DCE2C6}" type="datetime1">
              <a:rPr lang="en-GB" smtClean="0"/>
              <a:pPr/>
              <a:t>17/11/2015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08E81-A3AF-4FE6-A866-6A6295BFBB42}" type="slidenum">
              <a:rPr lang="en-US" smtClean="0"/>
              <a:pPr/>
              <a:t>‹#›</a:t>
            </a:fld>
            <a:endParaRPr lang="en-US"/>
          </a:p>
        </p:txBody>
      </p:sp>
    </p:spTree>
    <p:extLst>
      <p:ext uri="{BB962C8B-B14F-4D97-AF65-F5344CB8AC3E}">
        <p14:creationId xmlns:p14="http://schemas.microsoft.com/office/powerpoint/2010/main" val="2527248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pkl28Ic1Axw"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24744"/>
            <a:ext cx="8964488" cy="1470025"/>
          </a:xfrm>
        </p:spPr>
        <p:txBody>
          <a:bodyPr>
            <a:normAutofit fontScale="90000"/>
          </a:bodyPr>
          <a:lstStyle/>
          <a:p>
            <a:r>
              <a:rPr lang="fr-FR" sz="5300" b="1" noProof="0" dirty="0" smtClean="0"/>
              <a:t>Les avis </a:t>
            </a:r>
            <a:r>
              <a:rPr lang="fr-FR" sz="5300" dirty="0" smtClean="0"/>
              <a:t>d’a</a:t>
            </a:r>
            <a:r>
              <a:rPr lang="fr-FR" sz="5300" b="1" noProof="0" dirty="0" err="1" smtClean="0"/>
              <a:t>cquisition</a:t>
            </a:r>
            <a:r>
              <a:rPr lang="fr-FR" sz="5300" b="1" noProof="0" dirty="0" smtClean="0"/>
              <a:t> légale (AAL)</a:t>
            </a:r>
            <a:r>
              <a:rPr lang="fr-FR" sz="4500" b="1" noProof="0" dirty="0" smtClean="0"/>
              <a:t/>
            </a:r>
            <a:br>
              <a:rPr lang="fr-FR" sz="4500" b="1" noProof="0" dirty="0" smtClean="0"/>
            </a:br>
            <a:r>
              <a:rPr lang="fr-FR" sz="4500" dirty="0" smtClean="0"/>
              <a:t>Requins et raies </a:t>
            </a:r>
            <a:r>
              <a:rPr lang="fr-FR" sz="4500" dirty="0" err="1" smtClean="0"/>
              <a:t>manta</a:t>
            </a:r>
            <a:endParaRPr lang="fr-FR" sz="4500" b="1" noProof="0" dirty="0"/>
          </a:p>
        </p:txBody>
      </p:sp>
      <p:grpSp>
        <p:nvGrpSpPr>
          <p:cNvPr id="8" name="Group 7"/>
          <p:cNvGrpSpPr/>
          <p:nvPr/>
        </p:nvGrpSpPr>
        <p:grpSpPr>
          <a:xfrm>
            <a:off x="2699792" y="2996952"/>
            <a:ext cx="3449581" cy="2472350"/>
            <a:chOff x="2699792" y="3043451"/>
            <a:chExt cx="3449581" cy="2472350"/>
          </a:xfrm>
        </p:grpSpPr>
        <p:pic>
          <p:nvPicPr>
            <p:cNvPr id="1034" name="Picture 10" descr="C:\Users\Okusu\AppData\Local\Microsoft\Windows\Temporary Internet Files\Content.IE5\LYXIWUZC\MC9000304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717032"/>
              <a:ext cx="1637714" cy="69359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Okusu\AppData\Local\Microsoft\Windows\Temporary Internet Files\Content.IE5\99U0BE10\MC900358145[1].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362"/>
            <a:stretch/>
          </p:blipFill>
          <p:spPr bwMode="auto">
            <a:xfrm>
              <a:off x="4496590" y="4198869"/>
              <a:ext cx="1595749" cy="882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56626" b="56745"/>
            <a:stretch/>
          </p:blipFill>
          <p:spPr>
            <a:xfrm>
              <a:off x="2843808" y="3043451"/>
              <a:ext cx="3305565" cy="2472350"/>
            </a:xfrm>
            <a:prstGeom prst="rect">
              <a:avLst/>
            </a:prstGeom>
          </p:spPr>
        </p:pic>
      </p:gr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sz="3600" dirty="0" smtClean="0"/>
              <a:t>           </a:t>
            </a:r>
            <a:r>
              <a:rPr lang="fr-FR" sz="3400" dirty="0" smtClean="0"/>
              <a:t>Normalisation des noms/codes</a:t>
            </a:r>
            <a:endParaRPr lang="fr-FR" sz="3400" dirty="0"/>
          </a:p>
        </p:txBody>
      </p:sp>
      <p:sp>
        <p:nvSpPr>
          <p:cNvPr id="3" name="Content Placeholder 2"/>
          <p:cNvSpPr>
            <a:spLocks noGrp="1"/>
          </p:cNvSpPr>
          <p:nvPr>
            <p:ph idx="1"/>
          </p:nvPr>
        </p:nvSpPr>
        <p:spPr>
          <a:xfrm>
            <a:off x="457200" y="1484784"/>
            <a:ext cx="8229600" cy="2332856"/>
          </a:xfrm>
        </p:spPr>
        <p:txBody>
          <a:bodyPr>
            <a:noAutofit/>
          </a:bodyPr>
          <a:lstStyle/>
          <a:p>
            <a:pPr marL="0" indent="0">
              <a:buNone/>
            </a:pPr>
            <a:r>
              <a:rPr lang="fr-FR" sz="2000" b="1" dirty="0" smtClean="0"/>
              <a:t>Exemple: Codes du système harmonisé (SH)</a:t>
            </a:r>
            <a:endParaRPr lang="fr-FR" sz="1800" b="1" dirty="0" smtClean="0"/>
          </a:p>
          <a:p>
            <a:r>
              <a:rPr lang="fr-FR" sz="1800" dirty="0" smtClean="0"/>
              <a:t>Utilisé pour percevoir les droits de douanes et établir des statistiques sur les échanges internationaux dans plus de 200 pays</a:t>
            </a:r>
          </a:p>
          <a:p>
            <a:r>
              <a:rPr lang="fr-FR" sz="1800" dirty="0" smtClean="0"/>
              <a:t>Dans le cadre d’une collaboration entre la FAO et l’OMD visant à améliorer la classification des produits de la pêche, une proposition de code SH fondée sur les espèces et concernant les ailerons de requins a été formulée en 2014 mais n’a pas été approuvée</a:t>
            </a:r>
          </a:p>
          <a:p>
            <a:endParaRPr lang="en-US" sz="2000" dirty="0"/>
          </a:p>
        </p:txBody>
      </p:sp>
      <p:grpSp>
        <p:nvGrpSpPr>
          <p:cNvPr id="5" name="Group 4"/>
          <p:cNvGrpSpPr/>
          <p:nvPr/>
        </p:nvGrpSpPr>
        <p:grpSpPr>
          <a:xfrm>
            <a:off x="748333" y="3842526"/>
            <a:ext cx="7560840" cy="2232248"/>
            <a:chOff x="539552" y="3430322"/>
            <a:chExt cx="7560840" cy="2512461"/>
          </a:xfrm>
        </p:grpSpPr>
        <p:sp>
          <p:nvSpPr>
            <p:cNvPr id="6" name="Rectangle 5"/>
            <p:cNvSpPr/>
            <p:nvPr/>
          </p:nvSpPr>
          <p:spPr>
            <a:xfrm>
              <a:off x="539552" y="3430322"/>
              <a:ext cx="7560840" cy="2512461"/>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	</a:t>
              </a:r>
              <a:r>
                <a:rPr lang="en-US" dirty="0" smtClean="0">
                  <a:solidFill>
                    <a:schemeClr val="tx1"/>
                  </a:solidFill>
                </a:rPr>
                <a:t>	</a:t>
              </a:r>
              <a:endParaRPr lang="en-US" b="1" u="sng" dirty="0">
                <a:solidFill>
                  <a:schemeClr val="tx1"/>
                </a:solidFill>
              </a:endParaRPr>
            </a:p>
            <a:p>
              <a:r>
                <a:rPr lang="en-US" dirty="0" smtClean="0">
                  <a:solidFill>
                    <a:schemeClr val="tx1"/>
                  </a:solidFill>
                </a:rPr>
                <a:t>	 	</a:t>
              </a:r>
              <a:r>
                <a:rPr lang="fr-FR" sz="1600" b="1" dirty="0" smtClean="0">
                  <a:solidFill>
                    <a:schemeClr val="tx1"/>
                  </a:solidFill>
                </a:rPr>
                <a:t>Aileron de requin frais</a:t>
              </a:r>
              <a:r>
                <a:rPr lang="fr-FR" b="1" dirty="0" smtClean="0">
                  <a:solidFill>
                    <a:schemeClr val="tx1"/>
                  </a:solidFill>
                </a:rPr>
                <a:t>	</a:t>
              </a:r>
              <a:r>
                <a:rPr lang="fr-FR" dirty="0" smtClean="0">
                  <a:solidFill>
                    <a:srgbClr val="FF0000"/>
                  </a:solidFill>
                </a:rPr>
                <a:t>(</a:t>
              </a:r>
              <a:r>
                <a:rPr lang="fr-FR" u="sng" dirty="0" smtClean="0">
                  <a:solidFill>
                    <a:srgbClr val="FF0000"/>
                  </a:solidFill>
                </a:rPr>
                <a:t>International)</a:t>
              </a:r>
              <a:r>
                <a:rPr lang="fr-FR" dirty="0" smtClean="0">
                  <a:solidFill>
                    <a:srgbClr val="FF0000"/>
                  </a:solidFill>
                </a:rPr>
                <a:t>     </a:t>
              </a:r>
              <a:r>
                <a:rPr lang="fr-FR" u="sng" dirty="0" smtClean="0">
                  <a:solidFill>
                    <a:srgbClr val="FF0000"/>
                  </a:solidFill>
                </a:rPr>
                <a:t>(National)</a:t>
              </a:r>
            </a:p>
            <a:p>
              <a:r>
                <a:rPr lang="fr-FR" dirty="0" smtClean="0">
                  <a:solidFill>
                    <a:schemeClr val="tx1"/>
                  </a:solidFill>
                </a:rPr>
                <a:t>		</a:t>
              </a:r>
              <a:r>
                <a:rPr lang="fr-FR" sz="1600" b="1" dirty="0" smtClean="0">
                  <a:solidFill>
                    <a:schemeClr val="tx1"/>
                  </a:solidFill>
                </a:rPr>
                <a:t>Code SH: 0302.92 </a:t>
              </a:r>
              <a:r>
                <a:rPr lang="fr-FR" b="1" dirty="0" smtClean="0">
                  <a:solidFill>
                    <a:schemeClr val="tx1"/>
                  </a:solidFill>
                </a:rPr>
                <a:t>	</a:t>
              </a:r>
              <a:r>
                <a:rPr lang="fr-FR" dirty="0" smtClean="0">
                  <a:solidFill>
                    <a:schemeClr val="tx1"/>
                  </a:solidFill>
                </a:rPr>
                <a:t>	</a:t>
              </a:r>
              <a:r>
                <a:rPr lang="fr-FR" b="1" u="sng" dirty="0" smtClean="0">
                  <a:solidFill>
                    <a:schemeClr val="tx1"/>
                  </a:solidFill>
                </a:rPr>
                <a:t>03</a:t>
              </a:r>
              <a:r>
                <a:rPr lang="fr-FR" b="1" dirty="0" smtClean="0">
                  <a:solidFill>
                    <a:schemeClr val="tx1"/>
                  </a:solidFill>
                </a:rPr>
                <a:t>     </a:t>
              </a:r>
              <a:r>
                <a:rPr lang="fr-FR" b="1" u="sng" dirty="0" smtClean="0">
                  <a:solidFill>
                    <a:schemeClr val="tx1"/>
                  </a:solidFill>
                </a:rPr>
                <a:t>02</a:t>
              </a:r>
              <a:r>
                <a:rPr lang="fr-FR" b="1" dirty="0" smtClean="0">
                  <a:solidFill>
                    <a:schemeClr val="tx1"/>
                  </a:solidFill>
                </a:rPr>
                <a:t>     </a:t>
              </a:r>
              <a:r>
                <a:rPr lang="fr-FR" b="1" u="sng" dirty="0" smtClean="0">
                  <a:solidFill>
                    <a:schemeClr val="tx1"/>
                  </a:solidFill>
                </a:rPr>
                <a:t>92</a:t>
              </a:r>
              <a:r>
                <a:rPr lang="fr-FR" b="1" dirty="0" smtClean="0">
                  <a:solidFill>
                    <a:schemeClr val="tx1"/>
                  </a:solidFill>
                </a:rPr>
                <a:t>     </a:t>
              </a:r>
              <a:r>
                <a:rPr lang="fr-FR" b="1" u="sng" dirty="0" smtClean="0">
                  <a:solidFill>
                    <a:schemeClr val="tx1"/>
                  </a:solidFill>
                </a:rPr>
                <a:t>00     </a:t>
              </a:r>
              <a:r>
                <a:rPr lang="fr-FR" b="1" u="sng" dirty="0" err="1" smtClean="0">
                  <a:solidFill>
                    <a:schemeClr val="tx1"/>
                  </a:solidFill>
                </a:rPr>
                <a:t>00</a:t>
              </a:r>
              <a:r>
                <a:rPr lang="fr-FR" b="1" u="sng" dirty="0" smtClean="0">
                  <a:solidFill>
                    <a:schemeClr val="tx1"/>
                  </a:solidFill>
                </a:rPr>
                <a:t>     </a:t>
              </a:r>
              <a:r>
                <a:rPr lang="fr-FR" b="1" u="sng" dirty="0" err="1" smtClean="0">
                  <a:solidFill>
                    <a:schemeClr val="tx1"/>
                  </a:solidFill>
                </a:rPr>
                <a:t>00</a:t>
              </a:r>
              <a:endParaRPr lang="fr-FR" b="1" u="sng" dirty="0" smtClean="0">
                <a:solidFill>
                  <a:schemeClr val="tx1"/>
                </a:solidFill>
              </a:endParaRPr>
            </a:p>
            <a:p>
              <a:endParaRPr lang="fr-FR" sz="1400" dirty="0" smtClean="0">
                <a:solidFill>
                  <a:schemeClr val="tx1"/>
                </a:solidFill>
              </a:endParaRPr>
            </a:p>
            <a:p>
              <a:r>
                <a:rPr lang="fr-FR" sz="1400" b="1" dirty="0" smtClean="0">
                  <a:solidFill>
                    <a:schemeClr val="tx1"/>
                  </a:solidFill>
                </a:rPr>
                <a:t>Section I:</a:t>
              </a:r>
              <a:r>
                <a:rPr lang="fr-FR" sz="1400" dirty="0" smtClean="0">
                  <a:solidFill>
                    <a:schemeClr val="tx1"/>
                  </a:solidFill>
                </a:rPr>
                <a:t> animaux  vivant; produits provenant d’animaux</a:t>
              </a:r>
            </a:p>
            <a:p>
              <a:r>
                <a:rPr lang="fr-FR" sz="1400" b="1" dirty="0" smtClean="0">
                  <a:solidFill>
                    <a:schemeClr val="tx1"/>
                  </a:solidFill>
                </a:rPr>
                <a:t>Chapitre 03: </a:t>
              </a:r>
              <a:r>
                <a:rPr lang="fr-FR" sz="1400" dirty="0" smtClean="0">
                  <a:solidFill>
                    <a:schemeClr val="tx1"/>
                  </a:solidFill>
                </a:rPr>
                <a:t>poissons et crustacés</a:t>
              </a:r>
              <a:endParaRPr lang="fr-FR" sz="1400" b="1" dirty="0" smtClean="0">
                <a:solidFill>
                  <a:schemeClr val="tx1"/>
                </a:solidFill>
              </a:endParaRPr>
            </a:p>
            <a:p>
              <a:r>
                <a:rPr lang="fr-FR" sz="1400" b="1" dirty="0" smtClean="0">
                  <a:solidFill>
                    <a:schemeClr val="tx1"/>
                  </a:solidFill>
                </a:rPr>
                <a:t>Rubrique 04: </a:t>
              </a:r>
              <a:r>
                <a:rPr lang="fr-FR" sz="1400" dirty="0" smtClean="0">
                  <a:solidFill>
                    <a:schemeClr val="tx1"/>
                  </a:solidFill>
                </a:rPr>
                <a:t>filets de poisson et autre chair de poisson, frais, réfrigérés ou congelés</a:t>
              </a:r>
            </a:p>
            <a:p>
              <a:r>
                <a:rPr lang="fr-FR" sz="1400" b="1" dirty="0" smtClean="0">
                  <a:solidFill>
                    <a:schemeClr val="tx1"/>
                  </a:solidFill>
                </a:rPr>
                <a:t>Sous-rubrique 92: </a:t>
              </a:r>
              <a:r>
                <a:rPr lang="fr-FR" sz="1400" dirty="0" smtClean="0">
                  <a:solidFill>
                    <a:schemeClr val="tx1"/>
                  </a:solidFill>
                </a:rPr>
                <a:t>ailerons de requin, frais ou réfrigérés</a:t>
              </a:r>
              <a:endParaRPr lang="fr-FR" sz="1400" b="1" dirty="0" smtClean="0">
                <a:solidFill>
                  <a:schemeClr val="tx1"/>
                </a:solidFill>
              </a:endParaRPr>
            </a:p>
            <a:p>
              <a:r>
                <a:rPr lang="fr-FR" sz="1400" b="1" dirty="0" smtClean="0">
                  <a:solidFill>
                    <a:schemeClr val="tx1"/>
                  </a:solidFill>
                </a:rPr>
                <a:t>Subdivisions au niveau national</a:t>
              </a:r>
              <a:endParaRPr lang="fr-FR" sz="1400" b="1"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491131"/>
              <a:ext cx="1245047" cy="83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flipV="1">
              <a:off x="3275856" y="4423735"/>
              <a:ext cx="2016224" cy="648377"/>
            </a:xfrm>
            <a:prstGeom prst="bentConnector3">
              <a:avLst>
                <a:gd name="adj1" fmla="val 9960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5400000" flipH="1" flipV="1">
              <a:off x="5525920" y="4701897"/>
              <a:ext cx="540437" cy="12700"/>
            </a:xfrm>
            <a:prstGeom prst="bentConnector3">
              <a:avLst>
                <a:gd name="adj1" fmla="val -2736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4867275" y="4423735"/>
              <a:ext cx="1432917" cy="1053614"/>
            </a:xfrm>
            <a:prstGeom prst="bentConnector3">
              <a:avLst>
                <a:gd name="adj1" fmla="val 9919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3139083" y="4423735"/>
              <a:ext cx="4169221" cy="1296754"/>
            </a:xfrm>
            <a:prstGeom prst="bentConnector3">
              <a:avLst>
                <a:gd name="adj1" fmla="val 9980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4427984" y="3916605"/>
              <a:ext cx="576064" cy="144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32C15A36-AA42-4068-A231-FC45D26FFE79}" type="slidenum">
              <a:rPr lang="en-GB" smtClean="0"/>
              <a:pPr/>
              <a:t>10</a:t>
            </a:fld>
            <a:endParaRPr lang="en-GB"/>
          </a:p>
        </p:txBody>
      </p:sp>
      <p:sp>
        <p:nvSpPr>
          <p:cNvPr id="13" name="Rounded Rectangle 12"/>
          <p:cNvSpPr/>
          <p:nvPr/>
        </p:nvSpPr>
        <p:spPr>
          <a:xfrm>
            <a:off x="755576" y="476672"/>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Quelle espèce?</a:t>
            </a:r>
            <a:endParaRPr lang="fr-FR" sz="2400" dirty="0">
              <a:solidFill>
                <a:schemeClr val="bg1"/>
              </a:solidFill>
            </a:endParaRPr>
          </a:p>
        </p:txBody>
      </p:sp>
    </p:spTree>
    <p:extLst>
      <p:ext uri="{BB962C8B-B14F-4D97-AF65-F5344CB8AC3E}">
        <p14:creationId xmlns:p14="http://schemas.microsoft.com/office/powerpoint/2010/main" val="399602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46" y="188640"/>
            <a:ext cx="8229600" cy="1008112"/>
          </a:xfrm>
          <a:solidFill>
            <a:schemeClr val="accent5">
              <a:lumMod val="20000"/>
              <a:lumOff val="80000"/>
            </a:schemeClr>
          </a:solidFill>
        </p:spPr>
        <p:txBody>
          <a:bodyPr>
            <a:normAutofit/>
          </a:bodyPr>
          <a:lstStyle/>
          <a:p>
            <a:pPr algn="ctr"/>
            <a:r>
              <a:rPr lang="fr-FR" sz="3600" b="1" dirty="0" smtClean="0"/>
              <a:t>ZEE ou haute mer? </a:t>
            </a:r>
            <a:endParaRPr lang="fr-FR" sz="3600" b="1" dirty="0"/>
          </a:p>
        </p:txBody>
      </p:sp>
      <p:sp>
        <p:nvSpPr>
          <p:cNvPr id="3" name="Slide Number Placeholder 2"/>
          <p:cNvSpPr>
            <a:spLocks noGrp="1"/>
          </p:cNvSpPr>
          <p:nvPr>
            <p:ph type="sldNum" sz="quarter" idx="12"/>
          </p:nvPr>
        </p:nvSpPr>
        <p:spPr/>
        <p:txBody>
          <a:bodyPr/>
          <a:lstStyle/>
          <a:p>
            <a:fld id="{32C15A36-AA42-4068-A231-FC45D26FFE79}" type="slidenum">
              <a:rPr lang="en-GB" smtClean="0"/>
              <a:pPr/>
              <a:t>11</a:t>
            </a:fld>
            <a:endParaRPr lang="en-GB"/>
          </a:p>
        </p:txBody>
      </p:sp>
      <p:sp>
        <p:nvSpPr>
          <p:cNvPr id="17" name="Rounded Rectangle 16"/>
          <p:cNvSpPr/>
          <p:nvPr/>
        </p:nvSpPr>
        <p:spPr>
          <a:xfrm>
            <a:off x="827584" y="332656"/>
            <a:ext cx="1440288" cy="7200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rPr>
              <a:t>Où?</a:t>
            </a:r>
            <a:endParaRPr lang="fr-FR" sz="2800" dirty="0">
              <a:solidFill>
                <a:schemeClr val="bg1"/>
              </a:solidFill>
            </a:endParaRPr>
          </a:p>
        </p:txBody>
      </p:sp>
      <p:sp>
        <p:nvSpPr>
          <p:cNvPr id="10" name="Content Placeholder 9"/>
          <p:cNvSpPr>
            <a:spLocks noGrp="1"/>
          </p:cNvSpPr>
          <p:nvPr>
            <p:ph idx="1"/>
          </p:nvPr>
        </p:nvSpPr>
        <p:spPr>
          <a:xfrm>
            <a:off x="467544" y="1844824"/>
            <a:ext cx="8229600" cy="4065315"/>
          </a:xfrm>
        </p:spPr>
        <p:txBody>
          <a:bodyPr>
            <a:normAutofit/>
          </a:bodyPr>
          <a:lstStyle/>
          <a:p>
            <a:r>
              <a:rPr lang="fr-FR" sz="3000" dirty="0" smtClean="0"/>
              <a:t>Des législations différentes peuvent s’appliquer</a:t>
            </a:r>
            <a:endParaRPr lang="fr-FR" sz="3000" dirty="0"/>
          </a:p>
        </p:txBody>
      </p:sp>
      <p:pic>
        <p:nvPicPr>
          <p:cNvPr id="22" name="Picture 2" descr="RFMO 200-Mile Map"/>
          <p:cNvPicPr>
            <a:picLocks noChangeAspect="1" noChangeArrowheads="1"/>
          </p:cNvPicPr>
          <p:nvPr/>
        </p:nvPicPr>
        <p:blipFill rotWithShape="1">
          <a:blip r:embed="rId3" cstate="print">
            <a:extLst/>
          </a:blip>
          <a:srcRect t="9818" b="13648"/>
          <a:stretch/>
        </p:blipFill>
        <p:spPr bwMode="auto">
          <a:xfrm>
            <a:off x="1475528" y="2564904"/>
            <a:ext cx="6396248" cy="3484578"/>
          </a:xfrm>
          <a:prstGeom prst="rect">
            <a:avLst/>
          </a:prstGeom>
          <a:ln>
            <a:noFill/>
          </a:ln>
          <a:effectLst>
            <a:softEdge rad="112500"/>
          </a:effectLst>
          <a:extLst/>
        </p:spPr>
      </p:pic>
      <p:sp>
        <p:nvSpPr>
          <p:cNvPr id="26" name="TextBox 32"/>
          <p:cNvSpPr txBox="1">
            <a:spLocks noChangeArrowheads="1"/>
          </p:cNvSpPr>
          <p:nvPr/>
        </p:nvSpPr>
        <p:spPr bwMode="auto">
          <a:xfrm>
            <a:off x="1773883" y="3717032"/>
            <a:ext cx="495672" cy="830997"/>
          </a:xfrm>
          <a:prstGeom prst="rect">
            <a:avLst/>
          </a:prstGeom>
          <a:noFill/>
          <a:ln w="9525">
            <a:noFill/>
            <a:miter lim="800000"/>
            <a:headEnd/>
            <a:tailEnd/>
          </a:ln>
        </p:spPr>
        <p:txBody>
          <a:bodyPr wrap="square">
            <a:spAutoFit/>
          </a:bodyPr>
          <a:lstStyle/>
          <a:p>
            <a:endParaRPr lang="en-US" sz="4800" b="1" dirty="0">
              <a:solidFill>
                <a:srgbClr val="FF0000"/>
              </a:solidFill>
              <a:latin typeface="Calibri" pitchFamily="34" charset="0"/>
            </a:endParaRPr>
          </a:p>
        </p:txBody>
      </p:sp>
    </p:spTree>
    <p:extLst>
      <p:ext uri="{BB962C8B-B14F-4D97-AF65-F5344CB8AC3E}">
        <p14:creationId xmlns:p14="http://schemas.microsoft.com/office/powerpoint/2010/main" val="107001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a:solidFill>
            <a:schemeClr val="accent5">
              <a:lumMod val="20000"/>
              <a:lumOff val="80000"/>
            </a:schemeClr>
          </a:solidFill>
        </p:spPr>
        <p:txBody>
          <a:bodyPr>
            <a:normAutofit/>
          </a:bodyPr>
          <a:lstStyle/>
          <a:p>
            <a:pPr algn="ctr"/>
            <a:r>
              <a:rPr lang="en-GB" sz="3600" dirty="0" smtClean="0"/>
              <a:t>Les prises en haute mer</a:t>
            </a:r>
            <a:endParaRPr lang="en-GB" sz="3600" dirty="0"/>
          </a:p>
        </p:txBody>
      </p:sp>
      <p:sp>
        <p:nvSpPr>
          <p:cNvPr id="3" name="Content Placeholder 2"/>
          <p:cNvSpPr>
            <a:spLocks noGrp="1"/>
          </p:cNvSpPr>
          <p:nvPr>
            <p:ph idx="1"/>
          </p:nvPr>
        </p:nvSpPr>
        <p:spPr>
          <a:xfrm>
            <a:off x="395536" y="1340768"/>
            <a:ext cx="8280920" cy="2736304"/>
          </a:xfrm>
        </p:spPr>
        <p:txBody>
          <a:bodyPr>
            <a:normAutofit fontScale="92500" lnSpcReduction="20000"/>
          </a:bodyPr>
          <a:lstStyle/>
          <a:p>
            <a:pPr>
              <a:lnSpc>
                <a:spcPct val="80000"/>
              </a:lnSpc>
            </a:pPr>
            <a:r>
              <a:rPr lang="fr-FR" sz="2600" dirty="0" smtClean="0"/>
              <a:t>Il n’est pas nécessaire d’émettre un AAL en cas de certificat IPM émis par l’organe de gestion de l’État d’introduction</a:t>
            </a:r>
          </a:p>
          <a:p>
            <a:pPr>
              <a:lnSpc>
                <a:spcPct val="80000"/>
              </a:lnSpc>
              <a:buNone/>
            </a:pPr>
            <a:r>
              <a:rPr lang="fr-FR" sz="2600" dirty="0" smtClean="0"/>
              <a:t>	</a:t>
            </a:r>
            <a:r>
              <a:rPr lang="fr-FR" sz="1900" dirty="0" smtClean="0"/>
              <a:t> </a:t>
            </a:r>
            <a:r>
              <a:rPr lang="fr-FR" sz="1900" dirty="0" smtClean="0">
                <a:solidFill>
                  <a:schemeClr val="bg1">
                    <a:lumMod val="50000"/>
                  </a:schemeClr>
                </a:solidFill>
              </a:rPr>
              <a:t>[Article IV, paragraphe 6]</a:t>
            </a:r>
          </a:p>
          <a:p>
            <a:pPr>
              <a:lnSpc>
                <a:spcPct val="80000"/>
              </a:lnSpc>
              <a:buNone/>
            </a:pPr>
            <a:endParaRPr lang="fr-FR" sz="1900" dirty="0" smtClean="0">
              <a:solidFill>
                <a:schemeClr val="bg1">
                  <a:lumMod val="50000"/>
                </a:schemeClr>
              </a:solidFill>
            </a:endParaRPr>
          </a:p>
          <a:p>
            <a:pPr lvl="1">
              <a:lnSpc>
                <a:spcPct val="80000"/>
              </a:lnSpc>
            </a:pPr>
            <a:r>
              <a:rPr lang="fr-FR" sz="1900" dirty="0" smtClean="0"/>
              <a:t>en consultation et en coopération avec les organisations et accords régionaux de gestion des pêches pertinents (ORGP/ARGP)  </a:t>
            </a:r>
          </a:p>
          <a:p>
            <a:pPr marL="457200" lvl="1" indent="0">
              <a:lnSpc>
                <a:spcPct val="80000"/>
              </a:lnSpc>
              <a:buNone/>
            </a:pPr>
            <a:r>
              <a:rPr lang="fr-FR" sz="1900" dirty="0" smtClean="0">
                <a:solidFill>
                  <a:schemeClr val="bg1">
                    <a:lumMod val="50000"/>
                  </a:schemeClr>
                </a:solidFill>
              </a:rPr>
              <a:t>[Résolution </a:t>
            </a:r>
            <a:r>
              <a:rPr lang="fr-FR" sz="1900" dirty="0" err="1" smtClean="0">
                <a:solidFill>
                  <a:schemeClr val="bg1">
                    <a:lumMod val="50000"/>
                  </a:schemeClr>
                </a:solidFill>
              </a:rPr>
              <a:t>Conf</a:t>
            </a:r>
            <a:r>
              <a:rPr lang="fr-FR" sz="1900" dirty="0" smtClean="0">
                <a:solidFill>
                  <a:schemeClr val="bg1">
                    <a:lumMod val="50000"/>
                  </a:schemeClr>
                </a:solidFill>
              </a:rPr>
              <a:t>. 14.6 (</a:t>
            </a:r>
            <a:r>
              <a:rPr lang="fr-FR" sz="1900" dirty="0" err="1" smtClean="0">
                <a:solidFill>
                  <a:schemeClr val="bg1">
                    <a:lumMod val="50000"/>
                  </a:schemeClr>
                </a:solidFill>
              </a:rPr>
              <a:t>Rev</a:t>
            </a:r>
            <a:r>
              <a:rPr lang="fr-FR" sz="1900" dirty="0" smtClean="0">
                <a:solidFill>
                  <a:schemeClr val="bg1">
                    <a:lumMod val="50000"/>
                  </a:schemeClr>
                </a:solidFill>
              </a:rPr>
              <a:t> CoP16)]</a:t>
            </a:r>
          </a:p>
          <a:p>
            <a:pPr>
              <a:lnSpc>
                <a:spcPct val="80000"/>
              </a:lnSpc>
            </a:pPr>
            <a:endParaRPr lang="fr-FR" sz="1100" dirty="0" smtClean="0">
              <a:solidFill>
                <a:schemeClr val="tx1">
                  <a:lumMod val="75000"/>
                  <a:lumOff val="25000"/>
                </a:schemeClr>
              </a:solidFill>
            </a:endParaRPr>
          </a:p>
          <a:p>
            <a:pPr>
              <a:lnSpc>
                <a:spcPct val="80000"/>
              </a:lnSpc>
            </a:pPr>
            <a:r>
              <a:rPr lang="fr-FR" sz="2600" dirty="0" smtClean="0"/>
              <a:t>Si deux États participent à une IPM dans le cadre d’exportations et d’importations, les AAL qui conviennent devront être émis</a:t>
            </a:r>
          </a:p>
          <a:p>
            <a:pPr>
              <a:lnSpc>
                <a:spcPct val="80000"/>
              </a:lnSpc>
            </a:pPr>
            <a:endParaRPr lang="en-US" sz="2000" dirty="0" smtClean="0"/>
          </a:p>
          <a:p>
            <a:pPr>
              <a:lnSpc>
                <a:spcPct val="80000"/>
              </a:lnSpc>
            </a:pPr>
            <a:endParaRPr lang="en-US" sz="2000" dirty="0" smtClean="0"/>
          </a:p>
        </p:txBody>
      </p:sp>
      <p:pic>
        <p:nvPicPr>
          <p:cNvPr id="5" name="Picture 4"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1334" y="4365104"/>
            <a:ext cx="1603102" cy="1548172"/>
          </a:xfrm>
          <a:prstGeom prst="rect">
            <a:avLst/>
          </a:prstGeom>
        </p:spPr>
      </p:pic>
      <p:sp>
        <p:nvSpPr>
          <p:cNvPr id="6" name="Right Arrow 5"/>
          <p:cNvSpPr/>
          <p:nvPr/>
        </p:nvSpPr>
        <p:spPr>
          <a:xfrm>
            <a:off x="2894436" y="4541838"/>
            <a:ext cx="2901700" cy="67141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smtClean="0">
                <a:solidFill>
                  <a:srgbClr val="FFFF00"/>
                </a:solidFill>
              </a:rPr>
              <a:t>IPM</a:t>
            </a:r>
            <a:endParaRPr lang="en-US" sz="3100" b="1" dirty="0">
              <a:solidFill>
                <a:srgbClr val="FFFF00"/>
              </a:solidFill>
            </a:endParaRPr>
          </a:p>
        </p:txBody>
      </p:sp>
      <p:pic>
        <p:nvPicPr>
          <p:cNvPr id="7" name="Picture 6" descr="Po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4556" y="4347270"/>
            <a:ext cx="1024880" cy="1024880"/>
          </a:xfrm>
          <a:prstGeom prst="rect">
            <a:avLst/>
          </a:prstGeom>
        </p:spPr>
      </p:pic>
      <p:sp>
        <p:nvSpPr>
          <p:cNvPr id="10" name="Wave 9"/>
          <p:cNvSpPr/>
          <p:nvPr/>
        </p:nvSpPr>
        <p:spPr>
          <a:xfrm>
            <a:off x="1465168" y="4205132"/>
            <a:ext cx="648000" cy="654577"/>
          </a:xfrm>
          <a:prstGeom prst="wave">
            <a:avLst>
              <a:gd name="adj1" fmla="val 12500"/>
              <a:gd name="adj2" fmla="val 448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A</a:t>
            </a:r>
            <a:endParaRPr lang="en-US" sz="3600" b="1" dirty="0">
              <a:solidFill>
                <a:schemeClr val="bg1"/>
              </a:solidFill>
            </a:endParaRPr>
          </a:p>
        </p:txBody>
      </p:sp>
      <p:sp>
        <p:nvSpPr>
          <p:cNvPr id="11" name="Wave 10"/>
          <p:cNvSpPr/>
          <p:nvPr/>
        </p:nvSpPr>
        <p:spPr>
          <a:xfrm>
            <a:off x="5791243" y="3975747"/>
            <a:ext cx="648000" cy="57604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A</a:t>
            </a:r>
            <a:endParaRPr lang="en-US" sz="3600" b="1" dirty="0">
              <a:solidFill>
                <a:schemeClr val="bg1"/>
              </a:solidFill>
            </a:endParaRPr>
          </a:p>
        </p:txBody>
      </p:sp>
      <p:pic>
        <p:nvPicPr>
          <p:cNvPr id="12" name="Picture 11" descr="Po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0477" y="5759517"/>
            <a:ext cx="1024880" cy="1024880"/>
          </a:xfrm>
          <a:prstGeom prst="rect">
            <a:avLst/>
          </a:prstGeom>
        </p:spPr>
      </p:pic>
      <p:sp>
        <p:nvSpPr>
          <p:cNvPr id="13" name="Wave 12"/>
          <p:cNvSpPr/>
          <p:nvPr/>
        </p:nvSpPr>
        <p:spPr>
          <a:xfrm>
            <a:off x="5796136" y="5372150"/>
            <a:ext cx="648000" cy="570929"/>
          </a:xfrm>
          <a:prstGeom prst="wav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B</a:t>
            </a:r>
            <a:endParaRPr lang="en-US" sz="3600" b="1" dirty="0">
              <a:solidFill>
                <a:schemeClr val="bg1"/>
              </a:solidFill>
            </a:endParaRPr>
          </a:p>
        </p:txBody>
      </p:sp>
      <p:sp>
        <p:nvSpPr>
          <p:cNvPr id="14" name="Right Arrow 13"/>
          <p:cNvSpPr/>
          <p:nvPr/>
        </p:nvSpPr>
        <p:spPr>
          <a:xfrm rot="806335">
            <a:off x="2824855" y="5481228"/>
            <a:ext cx="3063808" cy="67141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Exportation/Importation</a:t>
            </a:r>
            <a:endParaRPr lang="en-US" sz="2000" b="1" dirty="0">
              <a:solidFill>
                <a:srgbClr val="FFFF00"/>
              </a:solidFill>
            </a:endParaRPr>
          </a:p>
        </p:txBody>
      </p:sp>
      <p:sp>
        <p:nvSpPr>
          <p:cNvPr id="4" name="Slide Number Placeholder 3"/>
          <p:cNvSpPr>
            <a:spLocks noGrp="1"/>
          </p:cNvSpPr>
          <p:nvPr>
            <p:ph type="sldNum" sz="quarter" idx="12"/>
          </p:nvPr>
        </p:nvSpPr>
        <p:spPr/>
        <p:txBody>
          <a:bodyPr/>
          <a:lstStyle/>
          <a:p>
            <a:fld id="{32C15A36-AA42-4068-A231-FC45D26FFE79}" type="slidenum">
              <a:rPr lang="en-GB" smtClean="0"/>
              <a:pPr/>
              <a:t>12</a:t>
            </a:fld>
            <a:endParaRPr lang="en-GB"/>
          </a:p>
        </p:txBody>
      </p:sp>
    </p:spTree>
    <p:extLst>
      <p:ext uri="{BB962C8B-B14F-4D97-AF65-F5344CB8AC3E}">
        <p14:creationId xmlns:p14="http://schemas.microsoft.com/office/powerpoint/2010/main" val="3261573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83" y="274637"/>
            <a:ext cx="7807857" cy="994123"/>
          </a:xfrm>
          <a:solidFill>
            <a:schemeClr val="accent5">
              <a:lumMod val="20000"/>
              <a:lumOff val="80000"/>
            </a:schemeClr>
          </a:solidFill>
        </p:spPr>
        <p:txBody>
          <a:bodyPr>
            <a:normAutofit/>
          </a:bodyPr>
          <a:lstStyle/>
          <a:p>
            <a:r>
              <a:rPr lang="fr-FR" sz="3600" dirty="0" smtClean="0"/>
              <a:t>Un partage des responsabilités</a:t>
            </a:r>
            <a:endParaRPr lang="fr-FR" sz="3600" u="sng" dirty="0">
              <a:solidFill>
                <a:srgbClr val="0000FF"/>
              </a:solidFill>
            </a:endParaRPr>
          </a:p>
        </p:txBody>
      </p:sp>
      <p:sp>
        <p:nvSpPr>
          <p:cNvPr id="4" name="TextBox 3"/>
          <p:cNvSpPr txBox="1"/>
          <p:nvPr/>
        </p:nvSpPr>
        <p:spPr>
          <a:xfrm>
            <a:off x="724583" y="2820753"/>
            <a:ext cx="3226703" cy="523220"/>
          </a:xfrm>
          <a:prstGeom prst="rect">
            <a:avLst/>
          </a:prstGeom>
          <a:noFill/>
        </p:spPr>
        <p:txBody>
          <a:bodyPr wrap="square" rtlCol="0">
            <a:spAutoFit/>
          </a:bodyPr>
          <a:lstStyle/>
          <a:p>
            <a:pPr algn="ctr"/>
            <a:r>
              <a:rPr lang="fr-FR" sz="2800" b="1" u="sng" dirty="0" smtClean="0"/>
              <a:t>Pays d’exportation:</a:t>
            </a:r>
            <a:endParaRPr lang="fr-FR" sz="2800" b="1" u="sng" dirty="0"/>
          </a:p>
        </p:txBody>
      </p:sp>
      <p:sp>
        <p:nvSpPr>
          <p:cNvPr id="8" name="TextBox 7"/>
          <p:cNvSpPr txBox="1"/>
          <p:nvPr/>
        </p:nvSpPr>
        <p:spPr>
          <a:xfrm>
            <a:off x="4759727" y="2802057"/>
            <a:ext cx="3384376" cy="523220"/>
          </a:xfrm>
          <a:prstGeom prst="rect">
            <a:avLst/>
          </a:prstGeom>
          <a:noFill/>
        </p:spPr>
        <p:txBody>
          <a:bodyPr wrap="square" rtlCol="0">
            <a:spAutoFit/>
          </a:bodyPr>
          <a:lstStyle/>
          <a:p>
            <a:pPr algn="ctr"/>
            <a:r>
              <a:rPr lang="fr-FR" sz="2800" b="1" u="sng" dirty="0" smtClean="0"/>
              <a:t>Pays d’importation:</a:t>
            </a:r>
            <a:endParaRPr lang="fr-FR" sz="2800" b="1" u="sng" dirty="0"/>
          </a:p>
        </p:txBody>
      </p:sp>
      <p:sp>
        <p:nvSpPr>
          <p:cNvPr id="3" name="Slide Number Placeholder 2"/>
          <p:cNvSpPr>
            <a:spLocks noGrp="1"/>
          </p:cNvSpPr>
          <p:nvPr>
            <p:ph type="sldNum" sz="quarter" idx="12"/>
          </p:nvPr>
        </p:nvSpPr>
        <p:spPr/>
        <p:txBody>
          <a:bodyPr/>
          <a:lstStyle/>
          <a:p>
            <a:fld id="{32C15A36-AA42-4068-A231-FC45D26FFE79}" type="slidenum">
              <a:rPr lang="en-GB" smtClean="0"/>
              <a:pPr/>
              <a:t>13</a:t>
            </a:fld>
            <a:endParaRPr lang="en-GB"/>
          </a:p>
        </p:txBody>
      </p:sp>
      <p:sp>
        <p:nvSpPr>
          <p:cNvPr id="7" name="TextBox 6"/>
          <p:cNvSpPr txBox="1"/>
          <p:nvPr/>
        </p:nvSpPr>
        <p:spPr>
          <a:xfrm>
            <a:off x="866380" y="3427852"/>
            <a:ext cx="3273571" cy="3139321"/>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Doit connaître et être en mesure de </a:t>
            </a:r>
            <a:r>
              <a:rPr lang="fr-FR" sz="2000" b="1" dirty="0" smtClean="0"/>
              <a:t>vérifier l’origine </a:t>
            </a:r>
            <a:r>
              <a:rPr lang="fr-FR" sz="2000" dirty="0" smtClean="0"/>
              <a:t>des spécimens</a:t>
            </a:r>
          </a:p>
          <a:p>
            <a:pPr marL="285750" indent="-285750">
              <a:buFont typeface="Arial" panose="020B0604020202020204" pitchFamily="34" charset="0"/>
              <a:buChar char="•"/>
            </a:pPr>
            <a:r>
              <a:rPr lang="fr-FR" sz="2000" dirty="0" smtClean="0"/>
              <a:t>L’organe de gestion doit examiner les informations et </a:t>
            </a:r>
            <a:r>
              <a:rPr lang="fr-FR" sz="2000" b="1" dirty="0" smtClean="0"/>
              <a:t>établir un AAL préalablement à l’émission du permis d’exportation</a:t>
            </a:r>
            <a:endParaRPr lang="fr-FR" sz="2400" b="1" dirty="0" smtClean="0"/>
          </a:p>
          <a:p>
            <a:pPr marL="285750" indent="-285750">
              <a:buFont typeface="Arial" panose="020B0604020202020204" pitchFamily="34" charset="0"/>
              <a:buChar char="•"/>
            </a:pPr>
            <a:endParaRPr lang="fr-FR" dirty="0"/>
          </a:p>
        </p:txBody>
      </p:sp>
      <p:sp>
        <p:nvSpPr>
          <p:cNvPr id="16" name="TextBox 15"/>
          <p:cNvSpPr txBox="1"/>
          <p:nvPr/>
        </p:nvSpPr>
        <p:spPr>
          <a:xfrm>
            <a:off x="4936413" y="3427852"/>
            <a:ext cx="3744416" cy="1938992"/>
          </a:xfrm>
          <a:prstGeom prst="rect">
            <a:avLst/>
          </a:prstGeom>
          <a:noFill/>
        </p:spPr>
        <p:txBody>
          <a:bodyPr wrap="square" rtlCol="0">
            <a:spAutoFit/>
          </a:bodyPr>
          <a:lstStyle/>
          <a:p>
            <a:pPr marL="285750" indent="-285750">
              <a:buFont typeface="Arial" panose="020B0604020202020204" pitchFamily="34" charset="0"/>
              <a:buChar char="•"/>
            </a:pPr>
            <a:r>
              <a:rPr lang="fr-FR" sz="2000" b="1" dirty="0" smtClean="0"/>
              <a:t>Doit interdire ou refuser d’importer des spécimens </a:t>
            </a:r>
            <a:r>
              <a:rPr lang="fr-FR" sz="2000" dirty="0" smtClean="0"/>
              <a:t>s’il a des raisons de croire qu’ils n’ont pas été obtenus de manière légale dans le pays d’origine</a:t>
            </a:r>
            <a:endParaRPr lang="fr-FR" sz="2000" dirty="0"/>
          </a:p>
        </p:txBody>
      </p:sp>
      <p:pic>
        <p:nvPicPr>
          <p:cNvPr id="10" name="Picture 9" descr="Po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93481" y="1700219"/>
            <a:ext cx="1024880" cy="1024880"/>
          </a:xfrm>
          <a:prstGeom prst="rect">
            <a:avLst/>
          </a:prstGeom>
        </p:spPr>
      </p:pic>
      <p:sp>
        <p:nvSpPr>
          <p:cNvPr id="13" name="Wave 12"/>
          <p:cNvSpPr/>
          <p:nvPr/>
        </p:nvSpPr>
        <p:spPr>
          <a:xfrm>
            <a:off x="1160168" y="1328696"/>
            <a:ext cx="648000" cy="57604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A</a:t>
            </a:r>
            <a:endParaRPr lang="en-US" sz="3600" b="1" dirty="0">
              <a:solidFill>
                <a:schemeClr val="bg1"/>
              </a:solidFill>
            </a:endParaRPr>
          </a:p>
        </p:txBody>
      </p:sp>
      <p:pic>
        <p:nvPicPr>
          <p:cNvPr id="14" name="Picture 13" descr="Po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6256" y="1700808"/>
            <a:ext cx="1024880" cy="1024880"/>
          </a:xfrm>
          <a:prstGeom prst="rect">
            <a:avLst/>
          </a:prstGeom>
        </p:spPr>
      </p:pic>
      <p:sp>
        <p:nvSpPr>
          <p:cNvPr id="15" name="Wave 14"/>
          <p:cNvSpPr/>
          <p:nvPr/>
        </p:nvSpPr>
        <p:spPr>
          <a:xfrm>
            <a:off x="6451915" y="1313441"/>
            <a:ext cx="648000" cy="570929"/>
          </a:xfrm>
          <a:prstGeom prst="wav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B</a:t>
            </a:r>
            <a:endParaRPr lang="en-US" sz="3600" b="1" dirty="0">
              <a:solidFill>
                <a:schemeClr val="bg1"/>
              </a:solidFill>
            </a:endParaRPr>
          </a:p>
        </p:txBody>
      </p:sp>
      <p:pic>
        <p:nvPicPr>
          <p:cNvPr id="17" name="Picture 16" descr="boa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51286" y="1734524"/>
            <a:ext cx="1124769" cy="1086229"/>
          </a:xfrm>
          <a:prstGeom prst="rect">
            <a:avLst/>
          </a:prstGeom>
        </p:spPr>
      </p:pic>
    </p:spTree>
    <p:extLst>
      <p:ext uri="{BB962C8B-B14F-4D97-AF65-F5344CB8AC3E}">
        <p14:creationId xmlns:p14="http://schemas.microsoft.com/office/powerpoint/2010/main" val="383287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sdgraphics.com/file/seamless-chrome-ch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693" b="39307"/>
          <a:stretch/>
        </p:blipFill>
        <p:spPr bwMode="auto">
          <a:xfrm rot="4522847">
            <a:off x="-1513951" y="3363168"/>
            <a:ext cx="5480471" cy="110511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55177" y="2852936"/>
            <a:ext cx="6984776" cy="3748719"/>
          </a:xfrm>
          <a:prstGeom prst="rect">
            <a:avLst/>
          </a:prstGeom>
        </p:spPr>
        <p:txBody>
          <a:bodyPr wrap="square">
            <a:spAutoFit/>
          </a:bodyPr>
          <a:lstStyle/>
          <a:p>
            <a:pPr marL="742950" lvl="1" indent="-342900">
              <a:lnSpc>
                <a:spcPct val="110000"/>
              </a:lnSpc>
              <a:buFont typeface="Arial" panose="020B0604020202020204" pitchFamily="34" charset="0"/>
              <a:buChar char="•"/>
            </a:pPr>
            <a:r>
              <a:rPr lang="fr-FR" altLang="en-US" dirty="0" smtClean="0"/>
              <a:t>La législation applicable en matière de prélèvements/production</a:t>
            </a:r>
          </a:p>
          <a:p>
            <a:pPr marL="742950" lvl="1" indent="-342900">
              <a:lnSpc>
                <a:spcPct val="110000"/>
              </a:lnSpc>
              <a:buFont typeface="Arial" panose="020B0604020202020204" pitchFamily="34" charset="0"/>
              <a:buChar char="•"/>
            </a:pPr>
            <a:r>
              <a:rPr lang="fr-FR" altLang="en-US" dirty="0" smtClean="0"/>
              <a:t>La validité des autorisations de prélèvement/d’élevage en captivité</a:t>
            </a:r>
          </a:p>
          <a:p>
            <a:pPr marL="742950" lvl="1" indent="-342900">
              <a:lnSpc>
                <a:spcPct val="110000"/>
              </a:lnSpc>
              <a:buFont typeface="Arial" panose="020B0604020202020204" pitchFamily="34" charset="0"/>
              <a:buChar char="•"/>
            </a:pPr>
            <a:r>
              <a:rPr lang="fr-FR" altLang="en-US" dirty="0" smtClean="0"/>
              <a:t>L’utilisation de matériel/méthodes approprié(es) en matière de prélèvement/production</a:t>
            </a:r>
          </a:p>
          <a:p>
            <a:pPr marL="742950" lvl="1" indent="-342900">
              <a:lnSpc>
                <a:spcPct val="110000"/>
              </a:lnSpc>
              <a:buFont typeface="Arial" panose="020B0604020202020204" pitchFamily="34" charset="0"/>
              <a:buChar char="•"/>
            </a:pPr>
            <a:r>
              <a:rPr lang="fr-FR" altLang="en-US" dirty="0" smtClean="0"/>
              <a:t>Les éléments justificatifs du respect des quotas assignés</a:t>
            </a:r>
          </a:p>
          <a:p>
            <a:pPr marL="742950" lvl="1" indent="-342900">
              <a:lnSpc>
                <a:spcPct val="110000"/>
              </a:lnSpc>
              <a:buFont typeface="Arial" panose="020B0604020202020204" pitchFamily="34" charset="0"/>
              <a:buChar char="•"/>
            </a:pPr>
            <a:r>
              <a:rPr lang="fr-FR" altLang="en-US" dirty="0" smtClean="0"/>
              <a:t>Le respect des dispositions prévues en matière de transport</a:t>
            </a:r>
          </a:p>
          <a:p>
            <a:pPr marL="742950" lvl="1" indent="-342900">
              <a:lnSpc>
                <a:spcPct val="110000"/>
              </a:lnSpc>
              <a:buFont typeface="Arial" panose="020B0604020202020204" pitchFamily="34" charset="0"/>
              <a:buChar char="•"/>
            </a:pPr>
            <a:r>
              <a:rPr lang="fr-FR" altLang="en-US" dirty="0" smtClean="0"/>
              <a:t>La tenue de registres et leur inspection</a:t>
            </a:r>
          </a:p>
          <a:p>
            <a:pPr marL="742950" lvl="1" indent="-342900">
              <a:lnSpc>
                <a:spcPct val="110000"/>
              </a:lnSpc>
              <a:buFont typeface="Arial" panose="020B0604020202020204" pitchFamily="34" charset="0"/>
              <a:buChar char="•"/>
            </a:pPr>
            <a:r>
              <a:rPr lang="fr-FR" altLang="en-US" dirty="0" smtClean="0"/>
              <a:t>Les réexportations</a:t>
            </a:r>
          </a:p>
          <a:p>
            <a:pPr marL="400050" lvl="1">
              <a:lnSpc>
                <a:spcPct val="110000"/>
              </a:lnSpc>
            </a:pPr>
            <a:endParaRPr lang="fr-FR" altLang="en-US" dirty="0" smtClean="0"/>
          </a:p>
          <a:p>
            <a:pPr marL="400050" lvl="1">
              <a:lnSpc>
                <a:spcPct val="110000"/>
              </a:lnSpc>
            </a:pPr>
            <a:r>
              <a:rPr lang="fr-FR" altLang="en-US" dirty="0" smtClean="0"/>
              <a:t>… D’autres mesures (plus strictes) peuvent aussi être prévues au plan national.</a:t>
            </a:r>
          </a:p>
        </p:txBody>
      </p:sp>
      <p:sp>
        <p:nvSpPr>
          <p:cNvPr id="2" name="Title 1"/>
          <p:cNvSpPr>
            <a:spLocks noGrp="1"/>
          </p:cNvSpPr>
          <p:nvPr>
            <p:ph type="title"/>
          </p:nvPr>
        </p:nvSpPr>
        <p:spPr>
          <a:xfrm>
            <a:off x="755576" y="278021"/>
            <a:ext cx="7848872" cy="1143000"/>
          </a:xfrm>
          <a:solidFill>
            <a:schemeClr val="accent5">
              <a:lumMod val="20000"/>
              <a:lumOff val="80000"/>
            </a:schemeClr>
          </a:solidFill>
        </p:spPr>
        <p:txBody>
          <a:bodyPr>
            <a:noAutofit/>
          </a:bodyPr>
          <a:lstStyle/>
          <a:p>
            <a:pPr algn="r"/>
            <a:r>
              <a:rPr lang="en-GB" sz="3800" dirty="0" smtClean="0"/>
              <a:t>        	</a:t>
            </a:r>
            <a:r>
              <a:rPr lang="en-GB" sz="3600" dirty="0"/>
              <a:t> </a:t>
            </a:r>
            <a:r>
              <a:rPr lang="en-GB" sz="3600" dirty="0" smtClean="0"/>
              <a:t>         </a:t>
            </a:r>
            <a:r>
              <a:rPr lang="en-GB" sz="3400" dirty="0" smtClean="0"/>
              <a:t>= La chaîne des responsabilités</a:t>
            </a:r>
            <a:endParaRPr lang="en-US" sz="3400" dirty="0"/>
          </a:p>
        </p:txBody>
      </p:sp>
      <p:sp>
        <p:nvSpPr>
          <p:cNvPr id="3" name="Content Placeholder 2"/>
          <p:cNvSpPr>
            <a:spLocks noGrp="1"/>
          </p:cNvSpPr>
          <p:nvPr>
            <p:ph idx="1"/>
          </p:nvPr>
        </p:nvSpPr>
        <p:spPr>
          <a:xfrm>
            <a:off x="1547664" y="1628800"/>
            <a:ext cx="7211144" cy="1036711"/>
          </a:xfrm>
        </p:spPr>
        <p:txBody>
          <a:bodyPr>
            <a:noAutofit/>
          </a:bodyPr>
          <a:lstStyle/>
          <a:p>
            <a:pPr marL="0" indent="0">
              <a:lnSpc>
                <a:spcPct val="110000"/>
              </a:lnSpc>
              <a:buNone/>
            </a:pPr>
            <a:r>
              <a:rPr lang="fr-FR" altLang="en-US" sz="2000" dirty="0" smtClean="0"/>
              <a:t>Au titre d’une </a:t>
            </a:r>
            <a:r>
              <a:rPr lang="fr-FR" altLang="en-US" sz="2000" b="1" dirty="0" smtClean="0"/>
              <a:t>législation nationale</a:t>
            </a:r>
            <a:r>
              <a:rPr lang="fr-FR" altLang="en-US" sz="2000" dirty="0" smtClean="0"/>
              <a:t>, le demandeur peut avoir à s’acquitter d’autres responsabilités et le producteur à faire preuve d’une vigilance accrue, notamment en ce qui concerne:</a:t>
            </a:r>
          </a:p>
          <a:p>
            <a:pPr marL="0" indent="0">
              <a:buNone/>
            </a:pPr>
            <a:endParaRPr lang="en-US" sz="1000" dirty="0"/>
          </a:p>
        </p:txBody>
      </p:sp>
      <p:sp>
        <p:nvSpPr>
          <p:cNvPr id="4" name="Slide Number Placeholder 3"/>
          <p:cNvSpPr>
            <a:spLocks noGrp="1"/>
          </p:cNvSpPr>
          <p:nvPr>
            <p:ph type="sldNum" sz="quarter" idx="12"/>
          </p:nvPr>
        </p:nvSpPr>
        <p:spPr/>
        <p:txBody>
          <a:bodyPr/>
          <a:lstStyle/>
          <a:p>
            <a:fld id="{32C15A36-AA42-4068-A231-FC45D26FFE79}" type="slidenum">
              <a:rPr lang="en-GB" smtClean="0"/>
              <a:pPr/>
              <a:t>14</a:t>
            </a:fld>
            <a:endParaRPr lang="en-GB"/>
          </a:p>
        </p:txBody>
      </p:sp>
      <p:sp>
        <p:nvSpPr>
          <p:cNvPr id="7" name="Rounded Rectangle 6"/>
          <p:cNvSpPr/>
          <p:nvPr/>
        </p:nvSpPr>
        <p:spPr>
          <a:xfrm>
            <a:off x="1664690" y="836712"/>
            <a:ext cx="1251126"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bg1"/>
                </a:solidFill>
              </a:rPr>
              <a:t>Comment?</a:t>
            </a:r>
            <a:endParaRPr lang="en-US" sz="1700" b="1" dirty="0">
              <a:solidFill>
                <a:schemeClr val="bg1"/>
              </a:solidFill>
            </a:endParaRPr>
          </a:p>
        </p:txBody>
      </p:sp>
      <p:sp>
        <p:nvSpPr>
          <p:cNvPr id="8" name="Rounded Rectangle 7"/>
          <p:cNvSpPr/>
          <p:nvPr/>
        </p:nvSpPr>
        <p:spPr>
          <a:xfrm>
            <a:off x="878668" y="845890"/>
            <a:ext cx="751962"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Qui?</a:t>
            </a:r>
            <a:endParaRPr lang="fr-FR" b="1" dirty="0">
              <a:solidFill>
                <a:schemeClr val="bg1"/>
              </a:solidFill>
            </a:endParaRPr>
          </a:p>
        </p:txBody>
      </p:sp>
      <p:sp>
        <p:nvSpPr>
          <p:cNvPr id="10" name="Rounded Rectangle 9"/>
          <p:cNvSpPr/>
          <p:nvPr/>
        </p:nvSpPr>
        <p:spPr>
          <a:xfrm>
            <a:off x="1282317" y="302742"/>
            <a:ext cx="1007936" cy="5059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Quand?</a:t>
            </a:r>
            <a:endParaRPr lang="fr-FR" b="1" dirty="0">
              <a:solidFill>
                <a:schemeClr val="bg1"/>
              </a:solidFill>
            </a:endParaRPr>
          </a:p>
        </p:txBody>
      </p:sp>
    </p:spTree>
    <p:extLst>
      <p:ext uri="{BB962C8B-B14F-4D97-AF65-F5344CB8AC3E}">
        <p14:creationId xmlns:p14="http://schemas.microsoft.com/office/powerpoint/2010/main" val="900688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sdgraphics.com/file/seamless-chrome-ch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693" b="39307"/>
          <a:stretch/>
        </p:blipFill>
        <p:spPr bwMode="auto">
          <a:xfrm rot="4522847">
            <a:off x="-1466991" y="3125471"/>
            <a:ext cx="5678661" cy="1273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50267" y="269776"/>
            <a:ext cx="7624304" cy="1143000"/>
          </a:xfrm>
          <a:solidFill>
            <a:schemeClr val="accent5">
              <a:lumMod val="20000"/>
              <a:lumOff val="80000"/>
            </a:schemeClr>
          </a:solidFill>
        </p:spPr>
        <p:txBody>
          <a:bodyPr>
            <a:noAutofit/>
          </a:bodyPr>
          <a:lstStyle/>
          <a:p>
            <a:r>
              <a:rPr lang="en-GB" sz="3800" dirty="0" smtClean="0"/>
              <a:t>              		</a:t>
            </a:r>
            <a:r>
              <a:rPr lang="en-GB" sz="3400" dirty="0" smtClean="0"/>
              <a:t>Remonter jusqu’à la 			source légale de la chaîne</a:t>
            </a:r>
            <a:endParaRPr lang="fr-FR" sz="3400" dirty="0"/>
          </a:p>
        </p:txBody>
      </p:sp>
      <p:sp>
        <p:nvSpPr>
          <p:cNvPr id="3" name="Content Placeholder 2"/>
          <p:cNvSpPr>
            <a:spLocks noGrp="1"/>
          </p:cNvSpPr>
          <p:nvPr>
            <p:ph idx="1"/>
          </p:nvPr>
        </p:nvSpPr>
        <p:spPr>
          <a:xfrm>
            <a:off x="1895475" y="1628800"/>
            <a:ext cx="6779096" cy="4176464"/>
          </a:xfrm>
        </p:spPr>
        <p:txBody>
          <a:bodyPr>
            <a:noAutofit/>
          </a:bodyPr>
          <a:lstStyle/>
          <a:p>
            <a:pPr marL="0" indent="0">
              <a:lnSpc>
                <a:spcPct val="110000"/>
              </a:lnSpc>
              <a:buNone/>
            </a:pPr>
            <a:r>
              <a:rPr lang="fr-FR" altLang="en-US" sz="1700" dirty="0" smtClean="0"/>
              <a:t>Exemple: le cas du </a:t>
            </a:r>
            <a:r>
              <a:rPr lang="fr-FR" altLang="en-US" sz="1700" dirty="0" err="1" smtClean="0"/>
              <a:t>polyodon</a:t>
            </a:r>
            <a:r>
              <a:rPr lang="fr-FR" altLang="en-US" sz="1700" dirty="0" smtClean="0"/>
              <a:t> aux États-Unis d’Amérique</a:t>
            </a:r>
          </a:p>
          <a:p>
            <a:pPr marL="0" indent="0">
              <a:lnSpc>
                <a:spcPct val="110000"/>
              </a:lnSpc>
              <a:buNone/>
            </a:pPr>
            <a:r>
              <a:rPr lang="fr-FR" altLang="en-US" sz="1700" dirty="0" smtClean="0"/>
              <a:t>L’organe de gestion vérifie les éléments suivants:</a:t>
            </a:r>
          </a:p>
          <a:p>
            <a:pPr>
              <a:lnSpc>
                <a:spcPct val="110000"/>
              </a:lnSpc>
            </a:pPr>
            <a:r>
              <a:rPr lang="fr-FR" altLang="en-US" sz="1700" dirty="0" smtClean="0"/>
              <a:t>Où le spécimen a-t-il été prélevé?</a:t>
            </a:r>
          </a:p>
          <a:p>
            <a:pPr>
              <a:lnSpc>
                <a:spcPct val="110000"/>
              </a:lnSpc>
            </a:pPr>
            <a:r>
              <a:rPr lang="fr-FR" altLang="en-US" sz="1700" dirty="0" smtClean="0"/>
              <a:t>Le droit de quel État a-t-il été appliqué?</a:t>
            </a:r>
            <a:br>
              <a:rPr lang="fr-FR" altLang="en-US" sz="1700" dirty="0" smtClean="0"/>
            </a:br>
            <a:r>
              <a:rPr lang="fr-FR" altLang="en-US" sz="1700" dirty="0" smtClean="0"/>
              <a:t>(en termes de programmes de gestion, règles</a:t>
            </a:r>
          </a:p>
          <a:p>
            <a:pPr>
              <a:lnSpc>
                <a:spcPct val="110000"/>
              </a:lnSpc>
              <a:buNone/>
            </a:pPr>
            <a:r>
              <a:rPr lang="fr-FR" altLang="en-US" sz="1700" dirty="0" smtClean="0"/>
              <a:t>	relatives aux engins de pêche, restrictions saisonnières, etc.)</a:t>
            </a:r>
          </a:p>
          <a:p>
            <a:pPr marL="0" indent="0">
              <a:lnSpc>
                <a:spcPct val="110000"/>
              </a:lnSpc>
              <a:buNone/>
            </a:pPr>
            <a:endParaRPr lang="fr-FR" altLang="en-US" sz="1600" dirty="0" smtClean="0"/>
          </a:p>
          <a:p>
            <a:pPr marL="0" indent="0">
              <a:lnSpc>
                <a:spcPct val="110000"/>
              </a:lnSpc>
              <a:buNone/>
            </a:pPr>
            <a:r>
              <a:rPr lang="fr-FR" altLang="en-US" sz="1700" dirty="0" smtClean="0"/>
              <a:t>… à l’aide des “traces documentaires”, notamment:</a:t>
            </a:r>
          </a:p>
          <a:p>
            <a:pPr lvl="1">
              <a:lnSpc>
                <a:spcPct val="110000"/>
              </a:lnSpc>
            </a:pPr>
            <a:r>
              <a:rPr lang="fr-FR" altLang="en-US" sz="1700" dirty="0" smtClean="0"/>
              <a:t>les permis de pêche commerciale;</a:t>
            </a:r>
          </a:p>
          <a:p>
            <a:pPr lvl="1">
              <a:lnSpc>
                <a:spcPct val="110000"/>
              </a:lnSpc>
            </a:pPr>
            <a:r>
              <a:rPr lang="fr-FR" altLang="en-US" sz="1700" dirty="0" smtClean="0"/>
              <a:t>les permis spéciaux pour le caviar de </a:t>
            </a:r>
            <a:r>
              <a:rPr lang="fr-FR" altLang="en-US" sz="1700" dirty="0" err="1" smtClean="0"/>
              <a:t>polyodon</a:t>
            </a:r>
            <a:r>
              <a:rPr lang="fr-FR" altLang="en-US" sz="1700" dirty="0" smtClean="0"/>
              <a:t> (dans certains États);</a:t>
            </a:r>
          </a:p>
          <a:p>
            <a:pPr lvl="1">
              <a:lnSpc>
                <a:spcPct val="110000"/>
              </a:lnSpc>
            </a:pPr>
            <a:r>
              <a:rPr lang="fr-FR" altLang="en-US" sz="1700" dirty="0" smtClean="0"/>
              <a:t>les contrats de vente (indiquant à qui les exportateurs ont acheté les spécimens);</a:t>
            </a:r>
          </a:p>
          <a:p>
            <a:pPr lvl="1">
              <a:lnSpc>
                <a:spcPct val="110000"/>
              </a:lnSpc>
            </a:pPr>
            <a:r>
              <a:rPr lang="fr-FR" altLang="en-US" sz="1700" dirty="0" smtClean="0"/>
              <a:t>d’autres documents à vérifier par l’État (en regard des documents présentés par les pêcheurs et les négociants)</a:t>
            </a:r>
          </a:p>
          <a:p>
            <a:pPr>
              <a:lnSpc>
                <a:spcPct val="110000"/>
              </a:lnSpc>
            </a:pPr>
            <a:endParaRPr lang="en-US" altLang="en-US" sz="2000" dirty="0"/>
          </a:p>
          <a:p>
            <a:pPr marL="0" indent="0">
              <a:buNone/>
            </a:pPr>
            <a:endParaRPr lang="en-US" sz="1000" dirty="0"/>
          </a:p>
        </p:txBody>
      </p:sp>
      <p:sp>
        <p:nvSpPr>
          <p:cNvPr id="4" name="Slide Number Placeholder 3"/>
          <p:cNvSpPr>
            <a:spLocks noGrp="1"/>
          </p:cNvSpPr>
          <p:nvPr>
            <p:ph type="sldNum" sz="quarter" idx="12"/>
          </p:nvPr>
        </p:nvSpPr>
        <p:spPr/>
        <p:txBody>
          <a:bodyPr/>
          <a:lstStyle/>
          <a:p>
            <a:fld id="{32C15A36-AA42-4068-A231-FC45D26FFE79}" type="slidenum">
              <a:rPr lang="en-GB" smtClean="0"/>
              <a:pPr/>
              <a:t>15</a:t>
            </a:fld>
            <a:endParaRPr lang="en-GB"/>
          </a:p>
        </p:txBody>
      </p:sp>
      <p:sp>
        <p:nvSpPr>
          <p:cNvPr id="7" name="Rounded Rectangle 6"/>
          <p:cNvSpPr/>
          <p:nvPr/>
        </p:nvSpPr>
        <p:spPr>
          <a:xfrm>
            <a:off x="2051720" y="836712"/>
            <a:ext cx="1328113"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Comment?</a:t>
            </a:r>
            <a:endParaRPr lang="fr-FR" b="1" dirty="0">
              <a:solidFill>
                <a:schemeClr val="bg1"/>
              </a:solidFill>
            </a:endParaRPr>
          </a:p>
        </p:txBody>
      </p:sp>
      <p:sp>
        <p:nvSpPr>
          <p:cNvPr id="8" name="Rounded Rectangle 7"/>
          <p:cNvSpPr/>
          <p:nvPr/>
        </p:nvSpPr>
        <p:spPr>
          <a:xfrm>
            <a:off x="1043608" y="836712"/>
            <a:ext cx="895978"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Qui?</a:t>
            </a:r>
            <a:endParaRPr lang="fr-FR" b="1" dirty="0">
              <a:solidFill>
                <a:schemeClr val="bg1"/>
              </a:solidFill>
            </a:endParaRPr>
          </a:p>
        </p:txBody>
      </p:sp>
      <p:sp>
        <p:nvSpPr>
          <p:cNvPr id="9" name="Rounded Rectangle 8"/>
          <p:cNvSpPr/>
          <p:nvPr/>
        </p:nvSpPr>
        <p:spPr>
          <a:xfrm>
            <a:off x="1659799" y="260648"/>
            <a:ext cx="1007936" cy="5059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Quand?</a:t>
            </a:r>
            <a:endParaRPr lang="fr-FR" b="1"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228" y="1841798"/>
            <a:ext cx="2088232" cy="13957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5760" y="3471280"/>
            <a:ext cx="581397" cy="58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884368" y="4082765"/>
            <a:ext cx="1008112" cy="466998"/>
          </a:xfrm>
          <a:prstGeom prst="rect">
            <a:avLst/>
          </a:prstGeom>
          <a:noFill/>
        </p:spPr>
        <p:txBody>
          <a:bodyPr wrap="square" rtlCol="0">
            <a:spAutoFit/>
          </a:bodyPr>
          <a:lstStyle/>
          <a:p>
            <a:r>
              <a:rPr lang="fr-FR" sz="1200" b="1" u="sng" dirty="0" smtClean="0"/>
              <a:t>Lien vers la vidéo</a:t>
            </a:r>
            <a:endParaRPr lang="fr-FR" sz="1200" b="1" u="sng" dirty="0"/>
          </a:p>
        </p:txBody>
      </p:sp>
    </p:spTree>
    <p:extLst>
      <p:ext uri="{BB962C8B-B14F-4D97-AF65-F5344CB8AC3E}">
        <p14:creationId xmlns:p14="http://schemas.microsoft.com/office/powerpoint/2010/main" val="2713450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064896" cy="1143000"/>
          </a:xfrm>
          <a:solidFill>
            <a:schemeClr val="accent5">
              <a:lumMod val="20000"/>
              <a:lumOff val="80000"/>
            </a:schemeClr>
          </a:solidFill>
        </p:spPr>
        <p:txBody>
          <a:bodyPr>
            <a:noAutofit/>
          </a:bodyPr>
          <a:lstStyle/>
          <a:p>
            <a:r>
              <a:rPr lang="fr-FR" sz="3400" dirty="0" smtClean="0"/>
              <a:t>Conditions de délivrance des permis CITES</a:t>
            </a:r>
            <a:endParaRPr lang="fr-FR" sz="3400" dirty="0"/>
          </a:p>
        </p:txBody>
      </p:sp>
      <p:sp>
        <p:nvSpPr>
          <p:cNvPr id="3" name="Content Placeholder 2"/>
          <p:cNvSpPr>
            <a:spLocks noGrp="1"/>
          </p:cNvSpPr>
          <p:nvPr>
            <p:ph idx="1"/>
          </p:nvPr>
        </p:nvSpPr>
        <p:spPr>
          <a:xfrm>
            <a:off x="683568" y="1556792"/>
            <a:ext cx="7848872" cy="4680520"/>
          </a:xfrm>
        </p:spPr>
        <p:txBody>
          <a:bodyPr>
            <a:noAutofit/>
          </a:bodyPr>
          <a:lstStyle/>
          <a:p>
            <a:pPr marL="0" indent="0">
              <a:lnSpc>
                <a:spcPct val="110000"/>
              </a:lnSpc>
              <a:buNone/>
            </a:pPr>
            <a:r>
              <a:rPr lang="fr-FR" sz="1800" b="1" dirty="0" smtClean="0"/>
              <a:t>Préalablement à la délivrance d’un permis CITES/d’une autorisation d’exportation/de réexportation... </a:t>
            </a:r>
          </a:p>
          <a:p>
            <a:pPr>
              <a:lnSpc>
                <a:spcPct val="110000"/>
              </a:lnSpc>
            </a:pPr>
            <a:r>
              <a:rPr lang="fr-FR" sz="1650" u="sng" dirty="0" smtClean="0"/>
              <a:t>L’organe de gestion du pays exportateur est tenu de:</a:t>
            </a:r>
            <a:endParaRPr lang="fr-FR" sz="1650" dirty="0" smtClean="0"/>
          </a:p>
          <a:p>
            <a:pPr lvl="1">
              <a:buFont typeface="Courier New" panose="02070309020205020404" pitchFamily="49" charset="0"/>
              <a:buChar char="o"/>
            </a:pPr>
            <a:r>
              <a:rPr lang="fr-FR" sz="1500" dirty="0" smtClean="0"/>
              <a:t>Vérifier si les spécimens ont été acquis de manière légale – la législation nationale</a:t>
            </a:r>
          </a:p>
          <a:p>
            <a:pPr lvl="1">
              <a:buFont typeface="Courier New" panose="02070309020205020404" pitchFamily="49" charset="0"/>
              <a:buChar char="o"/>
            </a:pPr>
            <a:r>
              <a:rPr lang="fr-FR" sz="1500" dirty="0" smtClean="0"/>
              <a:t>Vérifier le caractère durable des prélèvements – l’ACNP émis par l’autorité scientifique</a:t>
            </a:r>
          </a:p>
          <a:p>
            <a:pPr lvl="1">
              <a:buFont typeface="Courier New" panose="02070309020205020404" pitchFamily="49" charset="0"/>
              <a:buChar char="o"/>
            </a:pPr>
            <a:r>
              <a:rPr lang="fr-FR" sz="1500" dirty="0" smtClean="0"/>
              <a:t>Vérifier l’exactitude des informations inscrites sur le permis/certificat CITES</a:t>
            </a:r>
          </a:p>
          <a:p>
            <a:pPr lvl="1">
              <a:buFont typeface="Courier New" panose="02070309020205020404" pitchFamily="49" charset="0"/>
              <a:buChar char="o"/>
            </a:pPr>
            <a:r>
              <a:rPr lang="fr-FR" sz="1500" dirty="0" smtClean="0"/>
              <a:t>Consigner les informations et en rendre compte au moyen du Rapport annuel CITES</a:t>
            </a:r>
          </a:p>
          <a:p>
            <a:pPr marL="457200" lvl="1" indent="0">
              <a:buNone/>
            </a:pPr>
            <a:endParaRPr lang="fr-FR" sz="1400" dirty="0" smtClean="0"/>
          </a:p>
          <a:p>
            <a:r>
              <a:rPr lang="fr-FR" sz="1650" u="sng" dirty="0" smtClean="0"/>
              <a:t>L’organe de gestion du pays importateur est tenu de:</a:t>
            </a:r>
            <a:endParaRPr lang="fr-FR" sz="1650" dirty="0" smtClean="0"/>
          </a:p>
          <a:p>
            <a:pPr lvl="1">
              <a:buFont typeface="Courier New" panose="02070309020205020404" pitchFamily="49" charset="0"/>
              <a:buChar char="o"/>
            </a:pPr>
            <a:r>
              <a:rPr lang="fr-FR" sz="1500" dirty="0" smtClean="0"/>
              <a:t>Vérifier l’exactitude des informations</a:t>
            </a:r>
          </a:p>
          <a:p>
            <a:pPr lvl="1">
              <a:buFont typeface="Courier New" panose="02070309020205020404" pitchFamily="49" charset="0"/>
              <a:buChar char="o"/>
            </a:pPr>
            <a:r>
              <a:rPr lang="fr-FR" sz="1500" dirty="0" smtClean="0"/>
              <a:t>Consigner les informations et en rendre compte au moyen du Rapport annuel CITES</a:t>
            </a:r>
          </a:p>
          <a:p>
            <a:pPr marL="0" indent="0">
              <a:buNone/>
            </a:pPr>
            <a:r>
              <a:rPr lang="fr-FR" sz="1600" dirty="0" smtClean="0"/>
              <a:t>	</a:t>
            </a:r>
          </a:p>
          <a:p>
            <a:r>
              <a:rPr lang="fr-FR" sz="1650" u="sng" dirty="0" smtClean="0"/>
              <a:t>L’organe de gestion du pays </a:t>
            </a:r>
            <a:r>
              <a:rPr lang="fr-FR" sz="1650" u="sng" dirty="0" err="1" smtClean="0"/>
              <a:t>reexportateur</a:t>
            </a:r>
            <a:r>
              <a:rPr lang="fr-FR" sz="1650" u="sng" dirty="0" smtClean="0"/>
              <a:t> est tenu de</a:t>
            </a:r>
            <a:r>
              <a:rPr lang="fr-FR" sz="1650" dirty="0" smtClean="0"/>
              <a:t>: </a:t>
            </a:r>
          </a:p>
          <a:p>
            <a:pPr lvl="1">
              <a:buFont typeface="Courier New" panose="02070309020205020404" pitchFamily="49" charset="0"/>
              <a:buChar char="o"/>
            </a:pPr>
            <a:r>
              <a:rPr lang="fr-FR" sz="1500" dirty="0" smtClean="0"/>
              <a:t>Émettre un certificat de réexportation</a:t>
            </a:r>
          </a:p>
          <a:p>
            <a:pPr lvl="1">
              <a:buFont typeface="Courier New" panose="02070309020205020404" pitchFamily="49" charset="0"/>
              <a:buChar char="o"/>
            </a:pPr>
            <a:r>
              <a:rPr lang="fr-FR" sz="1500" dirty="0" smtClean="0"/>
              <a:t>Veiller à ce que la légalité des opérations puisse être établie tout au long de la chaîne</a:t>
            </a:r>
          </a:p>
          <a:p>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2C15A36-AA42-4068-A231-FC45D26FFE79}" type="slidenum">
              <a:rPr lang="en-GB" smtClean="0"/>
              <a:pPr/>
              <a:t>16</a:t>
            </a:fld>
            <a:endParaRPr lang="en-GB"/>
          </a:p>
        </p:txBody>
      </p:sp>
    </p:spTree>
    <p:extLst>
      <p:ext uri="{BB962C8B-B14F-4D97-AF65-F5344CB8AC3E}">
        <p14:creationId xmlns:p14="http://schemas.microsoft.com/office/powerpoint/2010/main" val="1154040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solidFill>
            <a:schemeClr val="accent5">
              <a:lumMod val="20000"/>
              <a:lumOff val="80000"/>
            </a:schemeClr>
          </a:solidFill>
        </p:spPr>
        <p:txBody>
          <a:bodyPr>
            <a:noAutofit/>
          </a:bodyPr>
          <a:lstStyle/>
          <a:p>
            <a:pPr algn="ctr"/>
            <a:r>
              <a:rPr lang="fr-FR" altLang="en-US" sz="3600" dirty="0" smtClean="0"/>
              <a:t>La CITES vs. le droit de la pêche: </a:t>
            </a:r>
            <a:br>
              <a:rPr lang="fr-FR" altLang="en-US" sz="3600" dirty="0" smtClean="0"/>
            </a:br>
            <a:r>
              <a:rPr lang="fr-FR" altLang="en-US" sz="3600" dirty="0" smtClean="0"/>
              <a:t>types de documentation</a:t>
            </a:r>
            <a:endParaRPr lang="fr-FR" altLang="en-US" sz="3600" dirty="0"/>
          </a:p>
        </p:txBody>
      </p:sp>
      <p:sp>
        <p:nvSpPr>
          <p:cNvPr id="3" name="Content Placeholder 2"/>
          <p:cNvSpPr>
            <a:spLocks noGrp="1"/>
          </p:cNvSpPr>
          <p:nvPr>
            <p:ph sz="half" idx="1"/>
          </p:nvPr>
        </p:nvSpPr>
        <p:spPr/>
        <p:txBody>
          <a:bodyPr>
            <a:normAutofit fontScale="92500" lnSpcReduction="10000"/>
          </a:bodyPr>
          <a:lstStyle/>
          <a:p>
            <a:endParaRPr lang="en-US" dirty="0" smtClean="0"/>
          </a:p>
          <a:p>
            <a:endParaRPr lang="en-US" dirty="0"/>
          </a:p>
          <a:p>
            <a:endParaRPr lang="en-US" dirty="0" smtClean="0"/>
          </a:p>
          <a:p>
            <a:r>
              <a:rPr lang="fr-FR" dirty="0" smtClean="0"/>
              <a:t>Tout commerce de spécimens d’espèces CITES nécessite un permis/certificat</a:t>
            </a:r>
          </a:p>
          <a:p>
            <a:r>
              <a:rPr lang="fr-FR" dirty="0" smtClean="0"/>
              <a:t>La légalité, la durabilité et la traçabilité des opérations doivent pouvoir être établis</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smtClean="0"/>
          </a:p>
          <a:p>
            <a:endParaRPr lang="en-US" dirty="0"/>
          </a:p>
          <a:p>
            <a:endParaRPr lang="en-US" dirty="0" smtClean="0"/>
          </a:p>
          <a:p>
            <a:r>
              <a:rPr lang="fr-FR" dirty="0" smtClean="0"/>
              <a:t>Le droit de la pêche exige souvent des certificats de capture</a:t>
            </a:r>
          </a:p>
          <a:p>
            <a:r>
              <a:rPr lang="fr-FR" dirty="0" smtClean="0"/>
              <a:t>Le caractère légal de la pêche doit pouvoir être établi</a:t>
            </a:r>
          </a:p>
          <a:p>
            <a:endParaRPr lang="en-US" dirty="0"/>
          </a:p>
        </p:txBody>
      </p:sp>
      <p:sp>
        <p:nvSpPr>
          <p:cNvPr id="2" name="Slide Number Placeholder 1"/>
          <p:cNvSpPr>
            <a:spLocks noGrp="1"/>
          </p:cNvSpPr>
          <p:nvPr>
            <p:ph type="sldNum" sz="quarter" idx="12"/>
          </p:nvPr>
        </p:nvSpPr>
        <p:spPr/>
        <p:txBody>
          <a:bodyPr/>
          <a:lstStyle/>
          <a:p>
            <a:fld id="{32C15A36-AA42-4068-A231-FC45D26FFE79}" type="slidenum">
              <a:rPr lang="en-GB" smtClean="0"/>
              <a:pPr/>
              <a:t>17</a:t>
            </a:fld>
            <a:endParaRPr lang="en-GB"/>
          </a:p>
        </p:txBody>
      </p:sp>
      <p:sp>
        <p:nvSpPr>
          <p:cNvPr id="21" name="Content Placeholder 2"/>
          <p:cNvSpPr txBox="1">
            <a:spLocks/>
          </p:cNvSpPr>
          <p:nvPr/>
        </p:nvSpPr>
        <p:spPr>
          <a:xfrm>
            <a:off x="395536" y="1835654"/>
            <a:ext cx="7772400" cy="617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rgbClr val="0070C0"/>
                </a:solidFill>
              </a:rPr>
              <a:t>vs.</a:t>
            </a:r>
            <a:endParaRPr lang="en-US" b="1" dirty="0">
              <a:solidFill>
                <a:srgbClr val="0070C0"/>
              </a:solidFill>
            </a:endParaRP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433" y="1732045"/>
            <a:ext cx="1440161" cy="82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Okusu\AppData\Local\Microsoft\Windows\Temporary Internet Files\Content.IE5\UFPIBAIW\400px-Fishing.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550212"/>
            <a:ext cx="1188000" cy="11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0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67"/>
          <a:stretch/>
        </p:blipFill>
        <p:spPr bwMode="auto">
          <a:xfrm>
            <a:off x="2339752" y="1302428"/>
            <a:ext cx="4269548" cy="544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2738" name="Rectangle 2"/>
          <p:cNvSpPr>
            <a:spLocks noGrp="1" noChangeArrowheads="1"/>
          </p:cNvSpPr>
          <p:nvPr>
            <p:ph type="title"/>
          </p:nvPr>
        </p:nvSpPr>
        <p:spPr>
          <a:xfrm>
            <a:off x="395537" y="116631"/>
            <a:ext cx="8352928" cy="1080121"/>
          </a:xfrm>
          <a:solidFill>
            <a:schemeClr val="accent5">
              <a:lumMod val="20000"/>
              <a:lumOff val="80000"/>
            </a:schemeClr>
          </a:solidFill>
        </p:spPr>
        <p:txBody>
          <a:bodyPr>
            <a:noAutofit/>
          </a:bodyPr>
          <a:lstStyle/>
          <a:p>
            <a:pPr algn="ctr"/>
            <a:r>
              <a:rPr lang="fr-FR" altLang="en-US" sz="3400" dirty="0" smtClean="0"/>
              <a:t>Exemple de permis/certificat CITES</a:t>
            </a:r>
            <a:endParaRPr lang="fr-FR" altLang="en-US" sz="3400" dirty="0"/>
          </a:p>
        </p:txBody>
      </p:sp>
      <p:cxnSp>
        <p:nvCxnSpPr>
          <p:cNvPr id="7" name="Straight Arrow Connector 6"/>
          <p:cNvCxnSpPr>
            <a:stCxn id="55" idx="3"/>
          </p:cNvCxnSpPr>
          <p:nvPr/>
        </p:nvCxnSpPr>
        <p:spPr>
          <a:xfrm flipV="1">
            <a:off x="1966168" y="3717034"/>
            <a:ext cx="733624" cy="1208420"/>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6" idx="3"/>
          </p:cNvCxnSpPr>
          <p:nvPr/>
        </p:nvCxnSpPr>
        <p:spPr>
          <a:xfrm flipV="1">
            <a:off x="2051720" y="2636912"/>
            <a:ext cx="864096" cy="1188132"/>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2" idx="1"/>
          </p:cNvCxnSpPr>
          <p:nvPr/>
        </p:nvCxnSpPr>
        <p:spPr>
          <a:xfrm flipH="1" flipV="1">
            <a:off x="3198220" y="3142114"/>
            <a:ext cx="3541530" cy="2192802"/>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4" idx="3"/>
          </p:cNvCxnSpPr>
          <p:nvPr/>
        </p:nvCxnSpPr>
        <p:spPr>
          <a:xfrm flipV="1">
            <a:off x="2073776" y="2388517"/>
            <a:ext cx="770032" cy="396044"/>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8" idx="1"/>
          </p:cNvCxnSpPr>
          <p:nvPr/>
        </p:nvCxnSpPr>
        <p:spPr>
          <a:xfrm flipH="1" flipV="1">
            <a:off x="6113124" y="1556792"/>
            <a:ext cx="691124" cy="396044"/>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7" idx="3"/>
          </p:cNvCxnSpPr>
          <p:nvPr/>
        </p:nvCxnSpPr>
        <p:spPr>
          <a:xfrm>
            <a:off x="2110556" y="1698472"/>
            <a:ext cx="589236" cy="198022"/>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3" idx="1"/>
          </p:cNvCxnSpPr>
          <p:nvPr/>
        </p:nvCxnSpPr>
        <p:spPr>
          <a:xfrm flipH="1">
            <a:off x="5292080" y="3320989"/>
            <a:ext cx="1317220" cy="252027"/>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739750" y="4938872"/>
            <a:ext cx="1720681"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Dans quel but?</a:t>
            </a:r>
            <a:endParaRPr lang="fr-FR" sz="2400" dirty="0">
              <a:solidFill>
                <a:schemeClr val="bg1"/>
              </a:solidFill>
            </a:endParaRPr>
          </a:p>
        </p:txBody>
      </p:sp>
      <p:sp>
        <p:nvSpPr>
          <p:cNvPr id="53" name="Rounded Rectangle 52"/>
          <p:cNvSpPr/>
          <p:nvPr/>
        </p:nvSpPr>
        <p:spPr>
          <a:xfrm>
            <a:off x="6609300" y="2924945"/>
            <a:ext cx="2139164"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 volume?</a:t>
            </a:r>
            <a:endParaRPr lang="fr-FR" sz="2400" dirty="0">
              <a:solidFill>
                <a:schemeClr val="bg1"/>
              </a:solidFill>
            </a:endParaRPr>
          </a:p>
        </p:txBody>
      </p:sp>
      <p:sp>
        <p:nvSpPr>
          <p:cNvPr id="54" name="Rounded Rectangle 53"/>
          <p:cNvSpPr/>
          <p:nvPr/>
        </p:nvSpPr>
        <p:spPr>
          <a:xfrm>
            <a:off x="633488" y="2388517"/>
            <a:ext cx="144028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Où?</a:t>
            </a:r>
            <a:endParaRPr lang="fr-FR" sz="2400" dirty="0">
              <a:solidFill>
                <a:schemeClr val="bg1"/>
              </a:solidFill>
            </a:endParaRPr>
          </a:p>
        </p:txBody>
      </p:sp>
      <p:sp>
        <p:nvSpPr>
          <p:cNvPr id="55" name="Rounded Rectangle 54"/>
          <p:cNvSpPr/>
          <p:nvPr/>
        </p:nvSpPr>
        <p:spPr>
          <a:xfrm>
            <a:off x="323528" y="4529410"/>
            <a:ext cx="1642640"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Quelle espèce?</a:t>
            </a:r>
            <a:endParaRPr lang="fr-FR" sz="2400" dirty="0">
              <a:solidFill>
                <a:schemeClr val="bg1"/>
              </a:solidFill>
            </a:endParaRPr>
          </a:p>
        </p:txBody>
      </p:sp>
      <p:sp>
        <p:nvSpPr>
          <p:cNvPr id="56" name="Rounded Rectangle 55"/>
          <p:cNvSpPr/>
          <p:nvPr/>
        </p:nvSpPr>
        <p:spPr>
          <a:xfrm>
            <a:off x="179512" y="3429000"/>
            <a:ext cx="187220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Comment?</a:t>
            </a:r>
            <a:endParaRPr lang="en-US" sz="2400" dirty="0">
              <a:solidFill>
                <a:schemeClr val="bg1"/>
              </a:solidFill>
            </a:endParaRPr>
          </a:p>
        </p:txBody>
      </p:sp>
      <p:sp>
        <p:nvSpPr>
          <p:cNvPr id="57" name="Rounded Rectangle 56"/>
          <p:cNvSpPr/>
          <p:nvPr/>
        </p:nvSpPr>
        <p:spPr>
          <a:xfrm>
            <a:off x="958540" y="1302428"/>
            <a:ext cx="1152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Qui?</a:t>
            </a:r>
            <a:endParaRPr lang="en-US" sz="2400" dirty="0">
              <a:solidFill>
                <a:schemeClr val="bg1"/>
              </a:solidFill>
            </a:endParaRPr>
          </a:p>
        </p:txBody>
      </p:sp>
      <p:sp>
        <p:nvSpPr>
          <p:cNvPr id="58" name="Rounded Rectangle 57"/>
          <p:cNvSpPr/>
          <p:nvPr/>
        </p:nvSpPr>
        <p:spPr>
          <a:xfrm>
            <a:off x="6804248" y="1556792"/>
            <a:ext cx="14691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Quand?</a:t>
            </a:r>
            <a:endParaRPr lang="fr-FR" sz="2400" dirty="0">
              <a:solidFill>
                <a:schemeClr val="bg1"/>
              </a:solidFill>
            </a:endParaRPr>
          </a:p>
        </p:txBody>
      </p:sp>
      <p:sp>
        <p:nvSpPr>
          <p:cNvPr id="2" name="Slide Number Placeholder 1"/>
          <p:cNvSpPr>
            <a:spLocks noGrp="1"/>
          </p:cNvSpPr>
          <p:nvPr>
            <p:ph type="sldNum" sz="quarter" idx="12"/>
          </p:nvPr>
        </p:nvSpPr>
        <p:spPr/>
        <p:txBody>
          <a:bodyPr/>
          <a:lstStyle/>
          <a:p>
            <a:fld id="{32C15A36-AA42-4068-A231-FC45D26FFE79}" type="slidenum">
              <a:rPr lang="en-GB" smtClean="0"/>
              <a:pPr/>
              <a:t>18</a:t>
            </a:fld>
            <a:endParaRPr lang="en-GB"/>
          </a:p>
        </p:txBody>
      </p:sp>
    </p:spTree>
    <p:extLst>
      <p:ext uri="{BB962C8B-B14F-4D97-AF65-F5344CB8AC3E}">
        <p14:creationId xmlns:p14="http://schemas.microsoft.com/office/powerpoint/2010/main" val="22431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998984"/>
          </a:xfrm>
          <a:solidFill>
            <a:schemeClr val="accent5">
              <a:lumMod val="20000"/>
              <a:lumOff val="80000"/>
            </a:schemeClr>
          </a:solidFill>
        </p:spPr>
        <p:txBody>
          <a:bodyPr>
            <a:normAutofit/>
          </a:bodyPr>
          <a:lstStyle/>
          <a:p>
            <a:r>
              <a:rPr lang="fr-FR" sz="3400" dirty="0" smtClean="0"/>
              <a:t>Exemple de certificat de capture (UE)</a:t>
            </a:r>
            <a:endParaRPr lang="fr-FR" sz="3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302428"/>
            <a:ext cx="3457244" cy="543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20" idx="1"/>
          </p:cNvCxnSpPr>
          <p:nvPr/>
        </p:nvCxnSpPr>
        <p:spPr>
          <a:xfrm flipH="1">
            <a:off x="4283968" y="1771648"/>
            <a:ext cx="2592288" cy="1873376"/>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1"/>
          </p:cNvCxnSpPr>
          <p:nvPr/>
        </p:nvCxnSpPr>
        <p:spPr>
          <a:xfrm flipH="1" flipV="1">
            <a:off x="4716016" y="3645024"/>
            <a:ext cx="2064804" cy="593491"/>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739750" y="4938872"/>
            <a:ext cx="1864697" cy="792088"/>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Dans quel but?</a:t>
            </a:r>
            <a:endParaRPr lang="fr-FR" sz="2400" dirty="0">
              <a:solidFill>
                <a:schemeClr val="tx1"/>
              </a:solidFill>
            </a:endParaRPr>
          </a:p>
        </p:txBody>
      </p:sp>
      <p:sp>
        <p:nvSpPr>
          <p:cNvPr id="15" name="Rounded Rectangle 14"/>
          <p:cNvSpPr/>
          <p:nvPr/>
        </p:nvSpPr>
        <p:spPr>
          <a:xfrm>
            <a:off x="6780820" y="3842471"/>
            <a:ext cx="177504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 volume?</a:t>
            </a:r>
            <a:endParaRPr lang="fr-FR" sz="2400" dirty="0">
              <a:solidFill>
                <a:schemeClr val="bg1"/>
              </a:solidFill>
            </a:endParaRPr>
          </a:p>
        </p:txBody>
      </p:sp>
      <p:sp>
        <p:nvSpPr>
          <p:cNvPr id="20" name="Rounded Rectangle 19"/>
          <p:cNvSpPr/>
          <p:nvPr/>
        </p:nvSpPr>
        <p:spPr>
          <a:xfrm>
            <a:off x="6876256" y="1375604"/>
            <a:ext cx="129596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Quand?</a:t>
            </a:r>
            <a:endParaRPr lang="fr-FR" sz="2400" dirty="0">
              <a:solidFill>
                <a:schemeClr val="bg1"/>
              </a:solidFill>
            </a:endParaRPr>
          </a:p>
        </p:txBody>
      </p:sp>
      <p:cxnSp>
        <p:nvCxnSpPr>
          <p:cNvPr id="24" name="Straight Arrow Connector 23"/>
          <p:cNvCxnSpPr>
            <a:stCxn id="29" idx="3"/>
          </p:cNvCxnSpPr>
          <p:nvPr/>
        </p:nvCxnSpPr>
        <p:spPr>
          <a:xfrm>
            <a:off x="2122408" y="2816932"/>
            <a:ext cx="937424" cy="396044"/>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1" idx="3"/>
          </p:cNvCxnSpPr>
          <p:nvPr/>
        </p:nvCxnSpPr>
        <p:spPr>
          <a:xfrm>
            <a:off x="2051608" y="1664804"/>
            <a:ext cx="912676" cy="290368"/>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826392" y="2420888"/>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Quelle espèce?</a:t>
            </a:r>
            <a:endParaRPr lang="fr-FR" sz="2400" dirty="0">
              <a:solidFill>
                <a:schemeClr val="bg1"/>
              </a:solidFill>
            </a:endParaRPr>
          </a:p>
        </p:txBody>
      </p:sp>
      <p:sp>
        <p:nvSpPr>
          <p:cNvPr id="30" name="Rounded Rectangle 29"/>
          <p:cNvSpPr/>
          <p:nvPr/>
        </p:nvSpPr>
        <p:spPr>
          <a:xfrm>
            <a:off x="539552" y="3501008"/>
            <a:ext cx="1728192" cy="792088"/>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Comment?</a:t>
            </a:r>
            <a:endParaRPr lang="en-US" sz="2400" dirty="0">
              <a:solidFill>
                <a:schemeClr val="bg1"/>
              </a:solidFill>
            </a:endParaRPr>
          </a:p>
        </p:txBody>
      </p:sp>
      <p:sp>
        <p:nvSpPr>
          <p:cNvPr id="31" name="Rounded Rectangle 30"/>
          <p:cNvSpPr/>
          <p:nvPr/>
        </p:nvSpPr>
        <p:spPr>
          <a:xfrm>
            <a:off x="899592" y="1268760"/>
            <a:ext cx="1152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Qui?</a:t>
            </a:r>
            <a:endParaRPr lang="fr-FR" sz="2400" dirty="0">
              <a:solidFill>
                <a:schemeClr val="bg1"/>
              </a:solidFill>
            </a:endParaRPr>
          </a:p>
        </p:txBody>
      </p:sp>
      <p:cxnSp>
        <p:nvCxnSpPr>
          <p:cNvPr id="18" name="Straight Arrow Connector 17"/>
          <p:cNvCxnSpPr/>
          <p:nvPr/>
        </p:nvCxnSpPr>
        <p:spPr>
          <a:xfrm flipV="1">
            <a:off x="2194544" y="3842471"/>
            <a:ext cx="1657376" cy="882673"/>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971600" y="4653136"/>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Où?</a:t>
            </a:r>
            <a:endParaRPr lang="fr-FR" sz="2400" dirty="0">
              <a:solidFill>
                <a:schemeClr val="bg1"/>
              </a:solidFill>
            </a:endParaRPr>
          </a:p>
        </p:txBody>
      </p:sp>
      <p:sp>
        <p:nvSpPr>
          <p:cNvPr id="3" name="Slide Number Placeholder 2"/>
          <p:cNvSpPr>
            <a:spLocks noGrp="1"/>
          </p:cNvSpPr>
          <p:nvPr>
            <p:ph type="sldNum" sz="quarter" idx="12"/>
          </p:nvPr>
        </p:nvSpPr>
        <p:spPr/>
        <p:txBody>
          <a:bodyPr/>
          <a:lstStyle/>
          <a:p>
            <a:fld id="{32C15A36-AA42-4068-A231-FC45D26FFE79}" type="slidenum">
              <a:rPr lang="en-GB" smtClean="0"/>
              <a:pPr/>
              <a:t>19</a:t>
            </a:fld>
            <a:endParaRPr lang="en-GB" dirty="0"/>
          </a:p>
        </p:txBody>
      </p:sp>
    </p:spTree>
    <p:extLst>
      <p:ext uri="{BB962C8B-B14F-4D97-AF65-F5344CB8AC3E}">
        <p14:creationId xmlns:p14="http://schemas.microsoft.com/office/powerpoint/2010/main" val="312494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a:solidFill>
            <a:schemeClr val="accent5">
              <a:lumMod val="20000"/>
              <a:lumOff val="80000"/>
            </a:schemeClr>
          </a:solidFill>
          <a:ln>
            <a:noFill/>
          </a:ln>
        </p:spPr>
        <p:txBody>
          <a:bodyPr>
            <a:normAutofit/>
          </a:bodyPr>
          <a:lstStyle/>
          <a:p>
            <a:r>
              <a:rPr lang="fr-FR" dirty="0" smtClean="0"/>
              <a:t>Objectifs CITES</a:t>
            </a:r>
            <a:endParaRPr lang="fr-FR" dirty="0"/>
          </a:p>
        </p:txBody>
      </p:sp>
      <p:sp>
        <p:nvSpPr>
          <p:cNvPr id="3" name="Content Placeholder 2"/>
          <p:cNvSpPr>
            <a:spLocks noGrp="1"/>
          </p:cNvSpPr>
          <p:nvPr>
            <p:ph idx="1"/>
          </p:nvPr>
        </p:nvSpPr>
        <p:spPr>
          <a:xfrm>
            <a:off x="539552" y="1124744"/>
            <a:ext cx="8157592" cy="1224135"/>
          </a:xfrm>
        </p:spPr>
        <p:txBody>
          <a:bodyPr>
            <a:noAutofit/>
          </a:bodyPr>
          <a:lstStyle/>
          <a:p>
            <a:pPr marL="0" indent="0">
              <a:buNone/>
            </a:pPr>
            <a:r>
              <a:rPr lang="en-US" sz="2400" dirty="0" smtClean="0">
                <a:ln w="18415" cmpd="sng">
                  <a:noFill/>
                  <a:prstDash val="solid"/>
                </a:ln>
                <a:cs typeface="Arial" charset="0"/>
              </a:rPr>
              <a:t>“</a:t>
            </a:r>
            <a:r>
              <a:rPr lang="fr-FR" sz="2400" dirty="0" smtClean="0">
                <a:ln w="18415" cmpd="sng">
                  <a:noFill/>
                  <a:prstDash val="solid"/>
                </a:ln>
                <a:cs typeface="Arial" charset="0"/>
              </a:rPr>
              <a:t>A</a:t>
            </a:r>
            <a:r>
              <a:rPr lang="fr-FR" sz="2400" dirty="0" smtClean="0"/>
              <a:t>ucune espèce de la faune ou de la flore sauvage ne commence ou ne continue à faire l’objet d’une exploitation non durable du fait du commerce international</a:t>
            </a:r>
            <a:r>
              <a:rPr lang="fr-FR" sz="2400" noProof="0" dirty="0" smtClean="0">
                <a:ln w="18415" cmpd="sng">
                  <a:noFill/>
                  <a:prstDash val="solid"/>
                </a:ln>
                <a:cs typeface="Arial" charset="0"/>
              </a:rPr>
              <a:t>…”</a:t>
            </a:r>
            <a:endParaRPr lang="fr-FR" sz="2400" b="1" noProof="0" dirty="0" smtClean="0">
              <a:ln w="18415" cmpd="sng">
                <a:noFill/>
                <a:prstDash val="solid"/>
              </a:ln>
              <a:cs typeface="Arial" charset="0"/>
            </a:endParaRPr>
          </a:p>
        </p:txBody>
      </p:sp>
      <p:sp>
        <p:nvSpPr>
          <p:cNvPr id="5" name="Rounded Rectangle 4"/>
          <p:cNvSpPr/>
          <p:nvPr/>
        </p:nvSpPr>
        <p:spPr>
          <a:xfrm>
            <a:off x="539552" y="2636912"/>
            <a:ext cx="2088231" cy="3240360"/>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u="sng" dirty="0" smtClean="0"/>
          </a:p>
          <a:p>
            <a:pPr algn="ctr"/>
            <a:r>
              <a:rPr lang="fr-FR" sz="2800" b="1" u="sng" dirty="0" smtClean="0"/>
              <a:t>Légalité</a:t>
            </a:r>
          </a:p>
          <a:p>
            <a:pPr algn="ctr"/>
            <a:endParaRPr lang="fr-FR" sz="2400" dirty="0" smtClean="0"/>
          </a:p>
          <a:p>
            <a:pPr algn="ctr"/>
            <a:r>
              <a:rPr lang="fr-FR" sz="2000" dirty="0" smtClean="0"/>
              <a:t>Les spécimens sont obtenus  légalement</a:t>
            </a:r>
          </a:p>
          <a:p>
            <a:pPr algn="ctr"/>
            <a:endParaRPr lang="en-GB" dirty="0">
              <a:solidFill>
                <a:schemeClr val="bg1"/>
              </a:solidFill>
            </a:endParaRPr>
          </a:p>
        </p:txBody>
      </p:sp>
      <p:sp>
        <p:nvSpPr>
          <p:cNvPr id="6" name="Rounded Rectangle 5"/>
          <p:cNvSpPr/>
          <p:nvPr/>
        </p:nvSpPr>
        <p:spPr>
          <a:xfrm>
            <a:off x="2771800" y="2636912"/>
            <a:ext cx="3024335" cy="3240360"/>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u="sng" dirty="0" smtClean="0"/>
          </a:p>
          <a:p>
            <a:pPr algn="ctr"/>
            <a:r>
              <a:rPr lang="fr-FR" sz="2800" b="1" u="sng" dirty="0" smtClean="0"/>
              <a:t>Durabilité</a:t>
            </a:r>
          </a:p>
          <a:p>
            <a:pPr algn="ctr"/>
            <a:endParaRPr lang="fr-FR" sz="2200" u="sng" dirty="0" smtClean="0"/>
          </a:p>
          <a:p>
            <a:pPr algn="ctr"/>
            <a:r>
              <a:rPr lang="fr-FR" sz="2000" dirty="0" smtClean="0"/>
              <a:t>Le commerce international ne nuit pas à la survie de l’espèce</a:t>
            </a:r>
            <a:endParaRPr lang="fr-FR" sz="2000" dirty="0"/>
          </a:p>
        </p:txBody>
      </p:sp>
      <p:sp>
        <p:nvSpPr>
          <p:cNvPr id="7" name="Rounded Rectangle 6"/>
          <p:cNvSpPr/>
          <p:nvPr/>
        </p:nvSpPr>
        <p:spPr>
          <a:xfrm>
            <a:off x="5940152" y="2636912"/>
            <a:ext cx="2736304" cy="3240360"/>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u="sng" dirty="0" smtClean="0"/>
          </a:p>
          <a:p>
            <a:pPr algn="ctr"/>
            <a:r>
              <a:rPr lang="fr-FR" sz="2800" b="1" u="sng" dirty="0" smtClean="0"/>
              <a:t>Traçabilité</a:t>
            </a:r>
          </a:p>
          <a:p>
            <a:pPr algn="ctr"/>
            <a:endParaRPr lang="fr-FR" sz="2400" dirty="0" smtClean="0"/>
          </a:p>
          <a:p>
            <a:pPr algn="ctr"/>
            <a:r>
              <a:rPr lang="fr-FR" sz="1900" dirty="0" smtClean="0"/>
              <a:t>Il est possible de remonter la trace des spécimens dans le commerce depuis leur point de départ jusqu’à leur destination finale</a:t>
            </a:r>
            <a:endParaRPr lang="fr-FR" sz="1900" dirty="0">
              <a:solidFill>
                <a:schemeClr val="bg1"/>
              </a:solidFill>
            </a:endParaRPr>
          </a:p>
        </p:txBody>
      </p:sp>
      <p:sp>
        <p:nvSpPr>
          <p:cNvPr id="4" name="TextBox 3"/>
          <p:cNvSpPr txBox="1"/>
          <p:nvPr/>
        </p:nvSpPr>
        <p:spPr>
          <a:xfrm>
            <a:off x="5812109" y="2204864"/>
            <a:ext cx="3168352" cy="338554"/>
          </a:xfrm>
          <a:prstGeom prst="rect">
            <a:avLst/>
          </a:prstGeom>
          <a:noFill/>
        </p:spPr>
        <p:txBody>
          <a:bodyPr wrap="square" rtlCol="0">
            <a:spAutoFit/>
          </a:bodyPr>
          <a:lstStyle/>
          <a:p>
            <a:r>
              <a:rPr lang="fr-FR" sz="1600" dirty="0" smtClean="0">
                <a:solidFill>
                  <a:schemeClr val="accent4">
                    <a:lumMod val="60000"/>
                    <a:lumOff val="40000"/>
                  </a:schemeClr>
                </a:solidFill>
              </a:rPr>
              <a:t>[Déclaration de la CITES sur l’avenir]</a:t>
            </a:r>
            <a:endParaRPr lang="fr-FR" sz="1600" dirty="0">
              <a:solidFill>
                <a:schemeClr val="accent4">
                  <a:lumMod val="60000"/>
                  <a:lumOff val="40000"/>
                </a:schemeClr>
              </a:solidFill>
            </a:endParaRPr>
          </a:p>
        </p:txBody>
      </p:sp>
      <p:sp>
        <p:nvSpPr>
          <p:cNvPr id="8" name="Slide Number Placeholder 7"/>
          <p:cNvSpPr>
            <a:spLocks noGrp="1"/>
          </p:cNvSpPr>
          <p:nvPr>
            <p:ph type="sldNum" sz="quarter" idx="12"/>
          </p:nvPr>
        </p:nvSpPr>
        <p:spPr/>
        <p:txBody>
          <a:bodyPr/>
          <a:lstStyle/>
          <a:p>
            <a:fld id="{32C15A36-AA42-4068-A231-FC45D26FFE79}" type="slidenum">
              <a:rPr lang="en-GB" smtClean="0"/>
              <a:pPr/>
              <a:t>2</a:t>
            </a:fld>
            <a:endParaRPr lang="en-GB"/>
          </a:p>
        </p:txBody>
      </p:sp>
    </p:spTree>
    <p:extLst>
      <p:ext uri="{BB962C8B-B14F-4D97-AF65-F5344CB8AC3E}">
        <p14:creationId xmlns:p14="http://schemas.microsoft.com/office/powerpoint/2010/main" val="19388694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30209"/>
          </a:xfrm>
          <a:solidFill>
            <a:schemeClr val="accent5">
              <a:lumMod val="20000"/>
              <a:lumOff val="80000"/>
            </a:schemeClr>
          </a:solidFill>
        </p:spPr>
        <p:txBody>
          <a:bodyPr>
            <a:normAutofit/>
          </a:bodyPr>
          <a:lstStyle/>
          <a:p>
            <a:pPr algn="ctr"/>
            <a:r>
              <a:rPr lang="en-US" dirty="0" smtClean="0"/>
              <a:t>Conclusion</a:t>
            </a:r>
            <a:endParaRPr lang="en-GB" dirty="0"/>
          </a:p>
        </p:txBody>
      </p:sp>
      <p:sp>
        <p:nvSpPr>
          <p:cNvPr id="3" name="Content Placeholder 2"/>
          <p:cNvSpPr>
            <a:spLocks noGrp="1"/>
          </p:cNvSpPr>
          <p:nvPr>
            <p:ph idx="1"/>
          </p:nvPr>
        </p:nvSpPr>
        <p:spPr>
          <a:xfrm>
            <a:off x="611560" y="1556792"/>
            <a:ext cx="8064896" cy="3960440"/>
          </a:xfrm>
        </p:spPr>
        <p:txBody>
          <a:bodyPr>
            <a:normAutofit fontScale="92500" lnSpcReduction="20000"/>
          </a:bodyPr>
          <a:lstStyle/>
          <a:p>
            <a:r>
              <a:rPr lang="fr-FR" sz="2600" dirty="0" smtClean="0"/>
              <a:t>La capacité des États de l’aire de répartition à appliquer la Convention aux espèces de requins et de raies </a:t>
            </a:r>
            <a:r>
              <a:rPr lang="fr-FR" sz="2600" dirty="0" err="1" smtClean="0"/>
              <a:t>manta</a:t>
            </a:r>
            <a:r>
              <a:rPr lang="fr-FR" sz="2600" dirty="0" smtClean="0"/>
              <a:t> inscrites aux annexes CITES dépend fortement de leur aptitude à vérifier l’origine des spécimens dans le commerce et à établir des AAL fiables. </a:t>
            </a:r>
          </a:p>
          <a:p>
            <a:endParaRPr lang="fr-FR" sz="1400" dirty="0" smtClean="0"/>
          </a:p>
          <a:p>
            <a:r>
              <a:rPr lang="fr-FR" sz="2600" dirty="0" smtClean="0"/>
              <a:t>Les demandeurs de permis d’exportation sont tenus de fournir des informations sur la façon dont les spécimens ont initialement été acquis.</a:t>
            </a:r>
            <a:endParaRPr lang="fr-FR" sz="1400" dirty="0" smtClean="0"/>
          </a:p>
          <a:p>
            <a:endParaRPr lang="fr-FR" sz="1400" dirty="0" smtClean="0"/>
          </a:p>
          <a:p>
            <a:r>
              <a:rPr lang="fr-FR" sz="2600" dirty="0" smtClean="0"/>
              <a:t>Les organes de gestion CITES des États de l’aire de répartition étudient les demandes avant de délivrer des permis d’exportation.</a:t>
            </a:r>
          </a:p>
          <a:p>
            <a:endParaRPr lang="en-US" sz="1400" dirty="0"/>
          </a:p>
          <a:p>
            <a:pPr marL="0" indent="0">
              <a:buNone/>
            </a:pPr>
            <a:endParaRPr lang="en-US" sz="2600" dirty="0" smtClean="0"/>
          </a:p>
          <a:p>
            <a:pPr marL="0" indent="0">
              <a:buNone/>
            </a:pPr>
            <a:endParaRPr lang="en-GB" sz="2400" dirty="0"/>
          </a:p>
        </p:txBody>
      </p:sp>
      <p:sp>
        <p:nvSpPr>
          <p:cNvPr id="4" name="Slide Number Placeholder 3"/>
          <p:cNvSpPr>
            <a:spLocks noGrp="1"/>
          </p:cNvSpPr>
          <p:nvPr>
            <p:ph type="sldNum" sz="quarter" idx="12"/>
          </p:nvPr>
        </p:nvSpPr>
        <p:spPr/>
        <p:txBody>
          <a:bodyPr/>
          <a:lstStyle/>
          <a:p>
            <a:fld id="{32C15A36-AA42-4068-A231-FC45D26FFE79}" type="slidenum">
              <a:rPr lang="en-GB" smtClean="0"/>
              <a:pPr/>
              <a:t>20</a:t>
            </a:fld>
            <a:endParaRPr lang="en-GB"/>
          </a:p>
        </p:txBody>
      </p:sp>
    </p:spTree>
    <p:extLst>
      <p:ext uri="{BB962C8B-B14F-4D97-AF65-F5344CB8AC3E}">
        <p14:creationId xmlns:p14="http://schemas.microsoft.com/office/powerpoint/2010/main" val="304206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76131" y="925408"/>
            <a:ext cx="8200325" cy="5311904"/>
          </a:xfrm>
        </p:spPr>
        <p:txBody>
          <a:bodyPr>
            <a:normAutofit/>
          </a:bodyPr>
          <a:lstStyle/>
          <a:p>
            <a:pPr marL="0" indent="0" algn="ctr">
              <a:buNone/>
            </a:pPr>
            <a:r>
              <a:rPr lang="fr-FR" dirty="0" smtClean="0">
                <a:ln w="18415" cmpd="sng">
                  <a:noFill/>
                  <a:prstDash val="solid"/>
                </a:ln>
              </a:rPr>
              <a:t>Merci de votre attention!</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fr-FR" i="1" dirty="0" smtClean="0"/>
              <a:t>La CITES et la FAO œuvrent en faveur de la légalité, de la durabilité et de la traçabilité du commerce international des requins et des raies </a:t>
            </a:r>
            <a:r>
              <a:rPr lang="fr-FR" i="1" dirty="0" err="1" smtClean="0"/>
              <a:t>manta</a:t>
            </a:r>
            <a:r>
              <a:rPr lang="fr-FR" i="1" dirty="0" smtClean="0"/>
              <a:t>, avec l’appui de l’Union européenne </a:t>
            </a:r>
            <a:r>
              <a:rPr lang="fr-FR" b="1" dirty="0" smtClean="0"/>
              <a:t/>
            </a:r>
            <a:br>
              <a:rPr lang="fr-FR" b="1" dirty="0" smtClean="0"/>
            </a:br>
            <a:endParaRPr lang="en-US" dirty="0"/>
          </a:p>
        </p:txBody>
      </p:sp>
      <p:grpSp>
        <p:nvGrpSpPr>
          <p:cNvPr id="11" name="Group 10"/>
          <p:cNvGrpSpPr/>
          <p:nvPr/>
        </p:nvGrpSpPr>
        <p:grpSpPr>
          <a:xfrm>
            <a:off x="2984901" y="2132856"/>
            <a:ext cx="3392874" cy="1721386"/>
            <a:chOff x="2888711" y="4581128"/>
            <a:chExt cx="3392874" cy="1721386"/>
          </a:xfrm>
        </p:grpSpPr>
        <p:pic>
          <p:nvPicPr>
            <p:cNvPr id="12" name="Picture 11" descr="http://www.stickthisgraphics.com/images/Hammerhead%20Shark%20Silhouette%201%2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8711" y="5301208"/>
              <a:ext cx="1702220" cy="100130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4283968" y="4581128"/>
              <a:ext cx="72008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7968">
              <a:off x="4657523" y="4865834"/>
              <a:ext cx="1624062" cy="1080000"/>
            </a:xfrm>
            <a:prstGeom prst="rect">
              <a:avLst/>
            </a:prstGeom>
          </p:spPr>
        </p:pic>
      </p:grpSp>
      <p:sp>
        <p:nvSpPr>
          <p:cNvPr id="2" name="Slide Number Placeholder 1"/>
          <p:cNvSpPr>
            <a:spLocks noGrp="1"/>
          </p:cNvSpPr>
          <p:nvPr>
            <p:ph type="sldNum" sz="quarter" idx="12"/>
          </p:nvPr>
        </p:nvSpPr>
        <p:spPr/>
        <p:txBody>
          <a:bodyPr/>
          <a:lstStyle/>
          <a:p>
            <a:fld id="{32C15A36-AA42-4068-A231-FC45D26FFE79}" type="slidenum">
              <a:rPr lang="en-GB" smtClean="0"/>
              <a:pPr/>
              <a:t>21</a:t>
            </a:fld>
            <a:endParaRPr lang="en-GB"/>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296144"/>
          </a:xfrm>
          <a:solidFill>
            <a:schemeClr val="accent5">
              <a:lumMod val="20000"/>
              <a:lumOff val="80000"/>
            </a:schemeClr>
          </a:solidFill>
        </p:spPr>
        <p:txBody>
          <a:bodyPr>
            <a:noAutofit/>
          </a:bodyPr>
          <a:lstStyle/>
          <a:p>
            <a:pPr algn="ctr"/>
            <a:r>
              <a:rPr lang="fr-FR" sz="3200" dirty="0" smtClean="0"/>
              <a:t>Les avis d’acquisition légale (AAL):</a:t>
            </a:r>
            <a:br>
              <a:rPr lang="fr-FR" sz="3200" dirty="0" smtClean="0"/>
            </a:br>
            <a:r>
              <a:rPr lang="fr-FR" sz="3200" dirty="0" smtClean="0"/>
              <a:t>assurer le respect de la légalité grâce à la CITES</a:t>
            </a:r>
            <a:endParaRPr lang="fr-FR" sz="3200" dirty="0"/>
          </a:p>
        </p:txBody>
      </p:sp>
      <p:sp>
        <p:nvSpPr>
          <p:cNvPr id="3" name="Content Placeholder 2"/>
          <p:cNvSpPr>
            <a:spLocks noGrp="1"/>
          </p:cNvSpPr>
          <p:nvPr>
            <p:ph idx="1"/>
          </p:nvPr>
        </p:nvSpPr>
        <p:spPr>
          <a:xfrm>
            <a:off x="323528" y="1700808"/>
            <a:ext cx="8568952" cy="4608512"/>
          </a:xfrm>
        </p:spPr>
        <p:txBody>
          <a:bodyPr>
            <a:normAutofit/>
          </a:bodyPr>
          <a:lstStyle/>
          <a:p>
            <a:pPr marL="0" indent="0" algn="ctr">
              <a:buNone/>
            </a:pPr>
            <a:r>
              <a:rPr lang="fr-FR" sz="2800" dirty="0" smtClean="0"/>
              <a:t>  Pour qu’un État partie délivre un permis d’exportation:</a:t>
            </a:r>
          </a:p>
          <a:p>
            <a:pPr marL="0" indent="0">
              <a:buNone/>
            </a:pPr>
            <a:endParaRPr lang="en-US" sz="1400" i="1" dirty="0" smtClean="0"/>
          </a:p>
          <a:p>
            <a:pPr marL="0" indent="0">
              <a:buNone/>
            </a:pPr>
            <a:r>
              <a:rPr lang="en-US" sz="2800" dirty="0" smtClean="0"/>
              <a:t>  </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1400" dirty="0" smtClean="0"/>
          </a:p>
          <a:p>
            <a:pPr marL="0" indent="0">
              <a:buNone/>
            </a:pPr>
            <a:endParaRPr lang="en-US" sz="2800" dirty="0" smtClean="0"/>
          </a:p>
        </p:txBody>
      </p:sp>
      <p:sp>
        <p:nvSpPr>
          <p:cNvPr id="6" name="Rounded Rectangle 5"/>
          <p:cNvSpPr/>
          <p:nvPr/>
        </p:nvSpPr>
        <p:spPr>
          <a:xfrm>
            <a:off x="755576" y="2420888"/>
            <a:ext cx="7776864" cy="25922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“U</a:t>
            </a:r>
            <a:r>
              <a:rPr lang="fr-FR" sz="2400" dirty="0" smtClean="0"/>
              <a:t>n organe de gestion de l‘État d'exportation a la preuve que le spécimen </a:t>
            </a:r>
            <a:r>
              <a:rPr lang="fr-FR" sz="2400" dirty="0" smtClean="0">
                <a:solidFill>
                  <a:srgbClr val="FFFF00"/>
                </a:solidFill>
              </a:rPr>
              <a:t>n'a pas été obtenu en contravention aux lois sur la préservation de la faune et de la flore en vigueur dans cet État</a:t>
            </a:r>
            <a:r>
              <a:rPr lang="fr-FR" sz="2400" dirty="0" smtClean="0">
                <a:solidFill>
                  <a:schemeClr val="bg1"/>
                </a:solidFill>
              </a:rPr>
              <a:t>.</a:t>
            </a:r>
            <a:r>
              <a:rPr lang="fr-FR" sz="2400" dirty="0" smtClean="0">
                <a:ln w="18415" cmpd="sng">
                  <a:noFill/>
                  <a:prstDash val="solid"/>
                </a:ln>
                <a:cs typeface="Arial" charset="0"/>
              </a:rPr>
              <a:t>”</a:t>
            </a:r>
            <a:endParaRPr lang="en-US" sz="2400" dirty="0">
              <a:solidFill>
                <a:schemeClr val="bg1"/>
              </a:solidFill>
            </a:endParaRPr>
          </a:p>
        </p:txBody>
      </p:sp>
      <p:sp>
        <p:nvSpPr>
          <p:cNvPr id="5" name="Rectangle 4"/>
          <p:cNvSpPr/>
          <p:nvPr/>
        </p:nvSpPr>
        <p:spPr>
          <a:xfrm>
            <a:off x="5724128" y="5089830"/>
            <a:ext cx="3168352" cy="369332"/>
          </a:xfrm>
          <a:prstGeom prst="rect">
            <a:avLst/>
          </a:prstGeom>
        </p:spPr>
        <p:txBody>
          <a:bodyPr wrap="square">
            <a:spAutoFit/>
          </a:bodyPr>
          <a:lstStyle/>
          <a:p>
            <a:r>
              <a:rPr lang="en-US" dirty="0" smtClean="0">
                <a:solidFill>
                  <a:schemeClr val="accent4">
                    <a:lumMod val="60000"/>
                    <a:lumOff val="40000"/>
                  </a:schemeClr>
                </a:solidFill>
              </a:rPr>
              <a:t>[</a:t>
            </a:r>
            <a:r>
              <a:rPr lang="fr-FR" dirty="0">
                <a:solidFill>
                  <a:schemeClr val="accent4">
                    <a:lumMod val="60000"/>
                    <a:lumOff val="40000"/>
                  </a:schemeClr>
                </a:solidFill>
              </a:rPr>
              <a:t>Convention </a:t>
            </a:r>
            <a:r>
              <a:rPr lang="fr-FR" dirty="0" smtClean="0">
                <a:solidFill>
                  <a:schemeClr val="accent4">
                    <a:lumMod val="60000"/>
                    <a:lumOff val="40000"/>
                  </a:schemeClr>
                </a:solidFill>
              </a:rPr>
              <a:t>Art </a:t>
            </a:r>
            <a:r>
              <a:rPr lang="fr-FR" dirty="0">
                <a:solidFill>
                  <a:schemeClr val="accent4">
                    <a:lumMod val="60000"/>
                    <a:lumOff val="40000"/>
                  </a:schemeClr>
                </a:solidFill>
              </a:rPr>
              <a:t>IV, alinéa </a:t>
            </a:r>
            <a:r>
              <a:rPr lang="fr-FR" dirty="0" smtClean="0">
                <a:solidFill>
                  <a:schemeClr val="accent4">
                    <a:lumMod val="60000"/>
                    <a:lumOff val="40000"/>
                  </a:schemeClr>
                </a:solidFill>
              </a:rPr>
              <a:t>2(b)</a:t>
            </a:r>
            <a:r>
              <a:rPr lang="en-US" dirty="0" smtClean="0">
                <a:solidFill>
                  <a:schemeClr val="accent4">
                    <a:lumMod val="60000"/>
                    <a:lumOff val="40000"/>
                  </a:schemeClr>
                </a:solidFill>
              </a:rPr>
              <a:t>] </a:t>
            </a:r>
            <a:endParaRPr lang="en-US" dirty="0">
              <a:solidFill>
                <a:schemeClr val="accent4">
                  <a:lumMod val="60000"/>
                  <a:lumOff val="40000"/>
                </a:schemeClr>
              </a:solidFill>
            </a:endParaRPr>
          </a:p>
        </p:txBody>
      </p:sp>
      <p:sp>
        <p:nvSpPr>
          <p:cNvPr id="7" name="Down Arrow 6"/>
          <p:cNvSpPr/>
          <p:nvPr/>
        </p:nvSpPr>
        <p:spPr>
          <a:xfrm>
            <a:off x="3635896" y="5089830"/>
            <a:ext cx="1800200" cy="1080120"/>
          </a:xfrm>
          <a:prstGeom prst="down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59832" y="6165304"/>
            <a:ext cx="3264417" cy="461665"/>
          </a:xfrm>
          <a:prstGeom prst="rect">
            <a:avLst/>
          </a:prstGeom>
        </p:spPr>
        <p:txBody>
          <a:bodyPr wrap="square">
            <a:spAutoFit/>
          </a:bodyPr>
          <a:lstStyle/>
          <a:p>
            <a:pPr algn="ctr"/>
            <a:r>
              <a:rPr lang="fr-FR" sz="2400" b="1" dirty="0" smtClean="0"/>
              <a:t>En d’autres termes…</a:t>
            </a:r>
            <a:endParaRPr lang="fr-FR" sz="2400" b="1" dirty="0"/>
          </a:p>
        </p:txBody>
      </p:sp>
      <p:sp>
        <p:nvSpPr>
          <p:cNvPr id="4" name="Slide Number Placeholder 3"/>
          <p:cNvSpPr>
            <a:spLocks noGrp="1"/>
          </p:cNvSpPr>
          <p:nvPr>
            <p:ph type="sldNum" sz="quarter" idx="12"/>
          </p:nvPr>
        </p:nvSpPr>
        <p:spPr>
          <a:xfrm>
            <a:off x="7009702" y="1379"/>
            <a:ext cx="2133600" cy="365125"/>
          </a:xfrm>
        </p:spPr>
        <p:txBody>
          <a:bodyPr/>
          <a:lstStyle/>
          <a:p>
            <a:fld id="{32C15A36-AA42-4068-A231-FC45D26FFE79}" type="slidenum">
              <a:rPr lang="en-GB" smtClean="0"/>
              <a:pPr/>
              <a:t>3</a:t>
            </a:fld>
            <a:endParaRPr lang="en-GB" dirty="0"/>
          </a:p>
        </p:txBody>
      </p:sp>
    </p:spTree>
    <p:extLst>
      <p:ext uri="{BB962C8B-B14F-4D97-AF65-F5344CB8AC3E}">
        <p14:creationId xmlns:p14="http://schemas.microsoft.com/office/powerpoint/2010/main" val="219960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20888"/>
            <a:ext cx="8568952" cy="3600400"/>
          </a:xfrm>
        </p:spPr>
        <p:txBody>
          <a:bodyPr>
            <a:normAutofit fontScale="92500" lnSpcReduction="20000"/>
          </a:bodyPr>
          <a:lstStyle/>
          <a:p>
            <a:pPr marL="0" indent="0" algn="ctr">
              <a:buNone/>
            </a:pPr>
            <a:r>
              <a:rPr lang="fr-FR" sz="2800" dirty="0" smtClean="0"/>
              <a:t>Émettre un AAL revient un confirmer/arriver à la conclusion qu’un spécimen a été obtenu </a:t>
            </a:r>
            <a:r>
              <a:rPr lang="fr-FR" sz="2800" b="1" dirty="0" smtClean="0">
                <a:solidFill>
                  <a:srgbClr val="00B0F0"/>
                </a:solidFill>
              </a:rPr>
              <a:t>dans le respect de la législation nationale en vigueur</a:t>
            </a:r>
            <a:r>
              <a:rPr lang="fr-FR" sz="2800" dirty="0" smtClean="0"/>
              <a:t>.</a:t>
            </a:r>
            <a:r>
              <a:rPr lang="fr-FR" sz="2800" dirty="0" smtClean="0">
                <a:solidFill>
                  <a:srgbClr val="00B0F0"/>
                </a:solidFill>
              </a:rPr>
              <a:t> </a:t>
            </a:r>
          </a:p>
          <a:p>
            <a:pPr marL="0" indent="0" algn="ctr">
              <a:buNone/>
            </a:pPr>
            <a:r>
              <a:rPr lang="fr-FR" sz="2800" i="1" dirty="0" smtClean="0"/>
              <a:t>D’autres dispositions sont prévues concernant l’Introduction en provenance de la mer (IPM).</a:t>
            </a:r>
          </a:p>
          <a:p>
            <a:pPr marL="0" indent="0" algn="ctr">
              <a:buNone/>
            </a:pPr>
            <a:endParaRPr lang="fr-FR" sz="2800" i="1" dirty="0" smtClean="0"/>
          </a:p>
          <a:p>
            <a:pPr marL="0" indent="0" algn="ctr">
              <a:buNone/>
            </a:pPr>
            <a:r>
              <a:rPr lang="fr-FR" sz="2800" dirty="0" smtClean="0"/>
              <a:t>Le terme “obtenu</a:t>
            </a:r>
            <a:r>
              <a:rPr lang="fr-FR" sz="2800" dirty="0" smtClean="0">
                <a:ln w="18415" cmpd="sng">
                  <a:noFill/>
                  <a:prstDash val="solid"/>
                </a:ln>
                <a:cs typeface="Arial" charset="0"/>
              </a:rPr>
              <a:t>”</a:t>
            </a:r>
            <a:r>
              <a:rPr lang="fr-FR" sz="2800" dirty="0" smtClean="0"/>
              <a:t> s’entend de l’ensemble des étapes suivies par un spécimen (et pas seulement de la dernière d’entre elles) depuis sa source (son lieu d’origine) jusqu’au moment où il est devenu la propriété de l’exportateur. </a:t>
            </a:r>
            <a:r>
              <a:rPr lang="en-US" sz="2600" dirty="0" smtClean="0"/>
              <a:t>	</a:t>
            </a:r>
            <a:r>
              <a:rPr lang="en-US" dirty="0" smtClean="0"/>
              <a:t>	</a:t>
            </a:r>
          </a:p>
        </p:txBody>
      </p:sp>
      <p:sp>
        <p:nvSpPr>
          <p:cNvPr id="4" name="Down Arrow 3"/>
          <p:cNvSpPr/>
          <p:nvPr/>
        </p:nvSpPr>
        <p:spPr>
          <a:xfrm>
            <a:off x="3635896" y="827155"/>
            <a:ext cx="1800200" cy="1080120"/>
          </a:xfrm>
          <a:prstGeom prst="down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2C15A36-AA42-4068-A231-FC45D26FFE79}" type="slidenum">
              <a:rPr lang="en-GB" smtClean="0"/>
              <a:pPr/>
              <a:t>4</a:t>
            </a:fld>
            <a:endParaRPr lang="en-GB"/>
          </a:p>
        </p:txBody>
      </p:sp>
    </p:spTree>
    <p:extLst>
      <p:ext uri="{BB962C8B-B14F-4D97-AF65-F5344CB8AC3E}">
        <p14:creationId xmlns:p14="http://schemas.microsoft.com/office/powerpoint/2010/main" val="2142087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87" y="188640"/>
            <a:ext cx="8541467" cy="1080120"/>
          </a:xfrm>
          <a:solidFill>
            <a:schemeClr val="accent5">
              <a:lumMod val="20000"/>
              <a:lumOff val="80000"/>
            </a:schemeClr>
          </a:solidFill>
        </p:spPr>
        <p:txBody>
          <a:bodyPr>
            <a:noAutofit/>
          </a:bodyPr>
          <a:lstStyle/>
          <a:p>
            <a:pPr algn="ctr"/>
            <a:r>
              <a:rPr lang="en-GB" sz="3600" dirty="0" smtClean="0"/>
              <a:t>Les prises en haute mer: une difficulté en termes d’AAL</a:t>
            </a:r>
            <a:endParaRPr lang="en-GB" sz="3600" dirty="0"/>
          </a:p>
        </p:txBody>
      </p:sp>
      <p:sp>
        <p:nvSpPr>
          <p:cNvPr id="7" name="Rounded Rectangle 6"/>
          <p:cNvSpPr/>
          <p:nvPr/>
        </p:nvSpPr>
        <p:spPr>
          <a:xfrm>
            <a:off x="1187623" y="1412776"/>
            <a:ext cx="6840761" cy="79208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L’introduction en provenance de la mer (IPM)</a:t>
            </a:r>
            <a:endParaRPr lang="fr-FR" sz="2800" dirty="0"/>
          </a:p>
        </p:txBody>
      </p:sp>
      <p:sp>
        <p:nvSpPr>
          <p:cNvPr id="8" name="Content Placeholder 2"/>
          <p:cNvSpPr>
            <a:spLocks noGrp="1"/>
          </p:cNvSpPr>
          <p:nvPr>
            <p:ph idx="1"/>
          </p:nvPr>
        </p:nvSpPr>
        <p:spPr>
          <a:xfrm>
            <a:off x="611560" y="2276872"/>
            <a:ext cx="7766089" cy="3198890"/>
          </a:xfrm>
        </p:spPr>
        <p:txBody>
          <a:bodyPr>
            <a:normAutofit/>
          </a:bodyPr>
          <a:lstStyle/>
          <a:p>
            <a:pPr marL="0" lvl="0" indent="0">
              <a:buNone/>
            </a:pPr>
            <a:r>
              <a:rPr lang="fr-FR" sz="2200" dirty="0" smtClean="0">
                <a:solidFill>
                  <a:prstClr val="black"/>
                </a:solidFill>
              </a:rPr>
              <a:t>Les Parties doivent examiner si le spécimen a été </a:t>
            </a:r>
            <a:r>
              <a:rPr lang="fr-FR" sz="2200" b="1" dirty="0" smtClean="0">
                <a:solidFill>
                  <a:prstClr val="black"/>
                </a:solidFill>
              </a:rPr>
              <a:t>acquis ou débarqué</a:t>
            </a:r>
            <a:r>
              <a:rPr lang="fr-FR" sz="2200" dirty="0" smtClean="0">
                <a:solidFill>
                  <a:prstClr val="black"/>
                </a:solidFill>
              </a:rPr>
              <a:t>:</a:t>
            </a:r>
            <a:endParaRPr lang="fr-FR" sz="22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9" name="Rounded Rectangle 8"/>
          <p:cNvSpPr/>
          <p:nvPr/>
        </p:nvSpPr>
        <p:spPr>
          <a:xfrm>
            <a:off x="738041" y="3140968"/>
            <a:ext cx="4348949" cy="275104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fr-FR" sz="2600" dirty="0" smtClean="0">
                <a:solidFill>
                  <a:srgbClr val="FFFF00"/>
                </a:solidFill>
                <a:latin typeface="+mj-lt"/>
              </a:rPr>
              <a:t>conformément aux mesures du droit international applicables</a:t>
            </a:r>
            <a:r>
              <a:rPr lang="fr-FR" sz="2600" dirty="0" smtClean="0">
                <a:latin typeface="+mj-lt"/>
              </a:rPr>
              <a:t> (p. ex. un traité, une convention ou un accord) ou</a:t>
            </a:r>
          </a:p>
        </p:txBody>
      </p:sp>
      <p:sp>
        <p:nvSpPr>
          <p:cNvPr id="10" name="Rounded Rectangle 9"/>
          <p:cNvSpPr/>
          <p:nvPr/>
        </p:nvSpPr>
        <p:spPr>
          <a:xfrm>
            <a:off x="5583406" y="3146874"/>
            <a:ext cx="2853998" cy="275104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fr-FR" sz="2600" dirty="0" smtClean="0"/>
              <a:t>par le biais d’une </a:t>
            </a:r>
            <a:r>
              <a:rPr lang="fr-FR" sz="2600" dirty="0" smtClean="0">
                <a:solidFill>
                  <a:srgbClr val="FFFF00"/>
                </a:solidFill>
              </a:rPr>
              <a:t>activité de pêche illégale, non déclarée et non réglementée </a:t>
            </a:r>
            <a:r>
              <a:rPr lang="en-US" sz="2600" dirty="0" smtClean="0">
                <a:solidFill>
                  <a:srgbClr val="FFFF00"/>
                </a:solidFill>
                <a:latin typeface="+mj-lt"/>
              </a:rPr>
              <a:t>(INN).</a:t>
            </a:r>
          </a:p>
        </p:txBody>
      </p:sp>
      <p:sp>
        <p:nvSpPr>
          <p:cNvPr id="11" name="Rectangle 10"/>
          <p:cNvSpPr/>
          <p:nvPr/>
        </p:nvSpPr>
        <p:spPr>
          <a:xfrm>
            <a:off x="3995936" y="5982309"/>
            <a:ext cx="4124493" cy="369332"/>
          </a:xfrm>
          <a:prstGeom prst="rect">
            <a:avLst/>
          </a:prstGeom>
        </p:spPr>
        <p:txBody>
          <a:bodyPr wrap="square">
            <a:spAutoFit/>
          </a:bodyPr>
          <a:lstStyle/>
          <a:p>
            <a:pPr algn="ctr"/>
            <a:r>
              <a:rPr lang="en-US" dirty="0" smtClean="0">
                <a:solidFill>
                  <a:schemeClr val="accent4">
                    <a:lumMod val="60000"/>
                    <a:lumOff val="40000"/>
                  </a:schemeClr>
                </a:solidFill>
              </a:rPr>
              <a:t>[</a:t>
            </a:r>
            <a:r>
              <a:rPr lang="fr-FR" dirty="0" smtClean="0">
                <a:solidFill>
                  <a:schemeClr val="accent4">
                    <a:lumMod val="60000"/>
                    <a:lumOff val="40000"/>
                  </a:schemeClr>
                </a:solidFill>
              </a:rPr>
              <a:t>Résolution </a:t>
            </a:r>
            <a:r>
              <a:rPr lang="fr-FR" dirty="0" err="1" smtClean="0">
                <a:solidFill>
                  <a:schemeClr val="accent4">
                    <a:lumMod val="60000"/>
                    <a:lumOff val="40000"/>
                  </a:schemeClr>
                </a:solidFill>
              </a:rPr>
              <a:t>Conf</a:t>
            </a:r>
            <a:r>
              <a:rPr lang="fr-FR" dirty="0" smtClean="0">
                <a:solidFill>
                  <a:schemeClr val="accent4">
                    <a:lumMod val="60000"/>
                    <a:lumOff val="40000"/>
                  </a:schemeClr>
                </a:solidFill>
              </a:rPr>
              <a:t>. 14.6 (</a:t>
            </a:r>
            <a:r>
              <a:rPr lang="fr-FR" dirty="0" err="1" smtClean="0">
                <a:solidFill>
                  <a:schemeClr val="accent4">
                    <a:lumMod val="60000"/>
                    <a:lumOff val="40000"/>
                  </a:schemeClr>
                </a:solidFill>
              </a:rPr>
              <a:t>Rev</a:t>
            </a:r>
            <a:r>
              <a:rPr lang="fr-FR" dirty="0" smtClean="0">
                <a:solidFill>
                  <a:schemeClr val="accent4">
                    <a:lumMod val="60000"/>
                    <a:lumOff val="40000"/>
                  </a:schemeClr>
                </a:solidFill>
              </a:rPr>
              <a:t>. CoP16)]</a:t>
            </a:r>
            <a:endParaRPr lang="fr-FR" dirty="0">
              <a:solidFill>
                <a:schemeClr val="accent4">
                  <a:lumMod val="60000"/>
                  <a:lumOff val="40000"/>
                </a:schemeClr>
              </a:solidFill>
            </a:endParaRPr>
          </a:p>
        </p:txBody>
      </p:sp>
      <p:sp>
        <p:nvSpPr>
          <p:cNvPr id="3" name="Slide Number Placeholder 2"/>
          <p:cNvSpPr>
            <a:spLocks noGrp="1"/>
          </p:cNvSpPr>
          <p:nvPr>
            <p:ph type="sldNum" sz="quarter" idx="12"/>
          </p:nvPr>
        </p:nvSpPr>
        <p:spPr/>
        <p:txBody>
          <a:bodyPr/>
          <a:lstStyle/>
          <a:p>
            <a:fld id="{32C15A36-AA42-4068-A231-FC45D26FFE79}" type="slidenum">
              <a:rPr lang="en-GB" smtClean="0"/>
              <a:pPr/>
              <a:t>5</a:t>
            </a:fld>
            <a:endParaRPr lang="en-GB"/>
          </a:p>
        </p:txBody>
      </p:sp>
    </p:spTree>
    <p:extLst>
      <p:ext uri="{BB962C8B-B14F-4D97-AF65-F5344CB8AC3E}">
        <p14:creationId xmlns:p14="http://schemas.microsoft.com/office/powerpoint/2010/main" val="2268415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a:spLocks/>
          </p:cNvSpPr>
          <p:nvPr/>
        </p:nvSpPr>
        <p:spPr bwMode="auto">
          <a:xfrm>
            <a:off x="6961404" y="2954325"/>
            <a:ext cx="1496796" cy="931875"/>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002060"/>
          </a:solidFill>
          <a:ln w="28575">
            <a:noFill/>
            <a:prstDash val="solid"/>
            <a:round/>
            <a:headEnd/>
            <a:tailEnd/>
          </a:ln>
        </p:spPr>
        <p:txBody>
          <a:bodyPr lIns="288000" tIns="288000" anchor="ctr"/>
          <a:lstStyle/>
          <a:p>
            <a:pPr algn="ctr" eaLnBrk="1" hangingPunct="1">
              <a:defRPr/>
            </a:pPr>
            <a:endParaRPr lang="en-GB" dirty="0">
              <a:cs typeface="Arial" charset="0"/>
            </a:endParaRPr>
          </a:p>
        </p:txBody>
      </p:sp>
      <p:sp>
        <p:nvSpPr>
          <p:cNvPr id="19" name="Freeform 7"/>
          <p:cNvSpPr>
            <a:spLocks/>
          </p:cNvSpPr>
          <p:nvPr/>
        </p:nvSpPr>
        <p:spPr bwMode="auto">
          <a:xfrm>
            <a:off x="4910956" y="4191000"/>
            <a:ext cx="1794644" cy="93344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002060"/>
          </a:solidFill>
          <a:ln w="28575">
            <a:noFill/>
            <a:prstDash val="solid"/>
            <a:round/>
            <a:headEnd/>
            <a:tailEnd/>
          </a:ln>
        </p:spPr>
        <p:txBody>
          <a:bodyPr lIns="36000" tIns="324000" anchor="ctr"/>
          <a:lstStyle/>
          <a:p>
            <a:pPr algn="ctr" eaLnBrk="1" hangingPunct="1">
              <a:defRPr/>
            </a:pPr>
            <a:endParaRPr lang="en-GB" dirty="0">
              <a:cs typeface="Arial" charset="0"/>
            </a:endParaRPr>
          </a:p>
        </p:txBody>
      </p:sp>
      <p:sp>
        <p:nvSpPr>
          <p:cNvPr id="20" name="Freeform 8"/>
          <p:cNvSpPr>
            <a:spLocks/>
          </p:cNvSpPr>
          <p:nvPr/>
        </p:nvSpPr>
        <p:spPr bwMode="auto">
          <a:xfrm>
            <a:off x="4561066" y="1855575"/>
            <a:ext cx="1796156" cy="93266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002060"/>
          </a:solidFill>
          <a:ln w="28575">
            <a:noFill/>
            <a:prstDash val="solid"/>
            <a:round/>
            <a:headEnd/>
            <a:tailEnd/>
          </a:ln>
        </p:spPr>
        <p:txBody>
          <a:bodyPr bIns="360000" anchor="ctr"/>
          <a:lstStyle/>
          <a:p>
            <a:pPr algn="ctr" eaLnBrk="1" hangingPunct="1">
              <a:defRPr/>
            </a:pPr>
            <a:endParaRPr lang="en-GB" dirty="0">
              <a:cs typeface="Arial" charset="0"/>
            </a:endParaRPr>
          </a:p>
        </p:txBody>
      </p:sp>
      <p:sp>
        <p:nvSpPr>
          <p:cNvPr id="23" name="Freeform 12"/>
          <p:cNvSpPr>
            <a:spLocks/>
          </p:cNvSpPr>
          <p:nvPr/>
        </p:nvSpPr>
        <p:spPr bwMode="auto">
          <a:xfrm>
            <a:off x="6584333" y="1801505"/>
            <a:ext cx="1797667" cy="776957"/>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002060"/>
          </a:solidFill>
          <a:ln w="28575">
            <a:noFill/>
            <a:prstDash val="solid"/>
            <a:round/>
            <a:headEnd/>
            <a:tailEnd/>
          </a:ln>
        </p:spPr>
        <p:txBody>
          <a:bodyPr lIns="360000" anchor="ctr"/>
          <a:lstStyle/>
          <a:p>
            <a:pPr algn="ctr" eaLnBrk="1" hangingPunct="1">
              <a:defRPr/>
            </a:pPr>
            <a:endParaRPr lang="en-GB" dirty="0">
              <a:cs typeface="Arial" charset="0"/>
            </a:endParaRPr>
          </a:p>
        </p:txBody>
      </p:sp>
      <p:sp>
        <p:nvSpPr>
          <p:cNvPr id="24" name="Freeform 13"/>
          <p:cNvSpPr>
            <a:spLocks/>
          </p:cNvSpPr>
          <p:nvPr/>
        </p:nvSpPr>
        <p:spPr bwMode="auto">
          <a:xfrm>
            <a:off x="6962917" y="4191000"/>
            <a:ext cx="1495283" cy="934234"/>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002060"/>
          </a:solidFill>
          <a:ln w="28575">
            <a:noFill/>
            <a:prstDash val="solid"/>
            <a:round/>
            <a:headEnd/>
            <a:tailEnd/>
          </a:ln>
        </p:spPr>
        <p:txBody>
          <a:bodyPr lIns="324000" tIns="288000" anchor="ctr"/>
          <a:lstStyle/>
          <a:p>
            <a:pPr algn="ctr" eaLnBrk="1" hangingPunct="1">
              <a:defRPr/>
            </a:pPr>
            <a:endParaRPr lang="en-GB" dirty="0">
              <a:cs typeface="Arial" charset="0"/>
            </a:endParaRPr>
          </a:p>
        </p:txBody>
      </p:sp>
      <p:sp>
        <p:nvSpPr>
          <p:cNvPr id="26" name="Freeform 5"/>
          <p:cNvSpPr>
            <a:spLocks/>
          </p:cNvSpPr>
          <p:nvPr/>
        </p:nvSpPr>
        <p:spPr bwMode="auto">
          <a:xfrm>
            <a:off x="685800" y="3103578"/>
            <a:ext cx="1496796" cy="935022"/>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002060"/>
          </a:solidFill>
          <a:ln w="28575">
            <a:noFill/>
            <a:prstDash val="solid"/>
            <a:round/>
            <a:headEnd/>
            <a:tailEnd/>
          </a:ln>
        </p:spPr>
        <p:txBody>
          <a:bodyPr bIns="360000" anchor="ctr"/>
          <a:lstStyle/>
          <a:p>
            <a:pPr algn="ctr" eaLnBrk="1" hangingPunct="1">
              <a:defRPr/>
            </a:pPr>
            <a:endParaRPr lang="en-GB" dirty="0">
              <a:cs typeface="Arial" charset="0"/>
            </a:endParaRPr>
          </a:p>
        </p:txBody>
      </p:sp>
      <p:sp>
        <p:nvSpPr>
          <p:cNvPr id="27" name="Freeform 10"/>
          <p:cNvSpPr>
            <a:spLocks/>
          </p:cNvSpPr>
          <p:nvPr/>
        </p:nvSpPr>
        <p:spPr bwMode="auto">
          <a:xfrm>
            <a:off x="789244" y="1723397"/>
            <a:ext cx="1542729" cy="1007889"/>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002060"/>
          </a:solidFill>
          <a:ln w="28575">
            <a:noFill/>
            <a:prstDash val="solid"/>
            <a:round/>
            <a:headEnd/>
            <a:tailEnd/>
          </a:ln>
        </p:spPr>
        <p:txBody>
          <a:bodyPr bIns="360000" anchor="ctr"/>
          <a:lstStyle/>
          <a:p>
            <a:pPr algn="ctr" eaLnBrk="1" hangingPunct="1">
              <a:defRPr/>
            </a:pPr>
            <a:endParaRPr lang="en-GB" sz="1200" dirty="0">
              <a:solidFill>
                <a:schemeClr val="bg1"/>
              </a:solidFill>
              <a:cs typeface="Arial" charset="0"/>
            </a:endParaRPr>
          </a:p>
        </p:txBody>
      </p:sp>
      <p:sp>
        <p:nvSpPr>
          <p:cNvPr id="28" name="Freeform 11"/>
          <p:cNvSpPr>
            <a:spLocks/>
          </p:cNvSpPr>
          <p:nvPr/>
        </p:nvSpPr>
        <p:spPr bwMode="auto">
          <a:xfrm>
            <a:off x="805406" y="4341814"/>
            <a:ext cx="1797667" cy="777743"/>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002060"/>
          </a:solidFill>
          <a:ln w="28575">
            <a:noFill/>
            <a:prstDash val="solid"/>
            <a:round/>
            <a:headEnd/>
            <a:tailEnd/>
          </a:ln>
        </p:spPr>
        <p:txBody>
          <a:bodyPr rIns="324000" anchor="ctr"/>
          <a:lstStyle/>
          <a:p>
            <a:pPr algn="ctr" eaLnBrk="1" hangingPunct="1">
              <a:defRPr/>
            </a:pPr>
            <a:endParaRPr lang="en-GB" dirty="0">
              <a:cs typeface="Arial" charset="0"/>
            </a:endParaRPr>
          </a:p>
        </p:txBody>
      </p:sp>
      <p:sp>
        <p:nvSpPr>
          <p:cNvPr id="29" name="Freeform 7"/>
          <p:cNvSpPr>
            <a:spLocks/>
          </p:cNvSpPr>
          <p:nvPr/>
        </p:nvSpPr>
        <p:spPr bwMode="auto">
          <a:xfrm>
            <a:off x="2895600" y="4306882"/>
            <a:ext cx="1794644" cy="93344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002060"/>
          </a:solidFill>
          <a:ln w="28575">
            <a:noFill/>
            <a:prstDash val="solid"/>
            <a:round/>
            <a:headEnd/>
            <a:tailEnd/>
          </a:ln>
        </p:spPr>
        <p:txBody>
          <a:bodyPr lIns="36000" tIns="324000" anchor="ctr"/>
          <a:lstStyle/>
          <a:p>
            <a:pPr algn="ctr" eaLnBrk="1" hangingPunct="1">
              <a:defRPr/>
            </a:pPr>
            <a:endParaRPr lang="en-GB" dirty="0">
              <a:cs typeface="Arial" charset="0"/>
            </a:endParaRPr>
          </a:p>
        </p:txBody>
      </p:sp>
      <p:sp>
        <p:nvSpPr>
          <p:cNvPr id="30" name="Freeform 8"/>
          <p:cNvSpPr>
            <a:spLocks/>
          </p:cNvSpPr>
          <p:nvPr/>
        </p:nvSpPr>
        <p:spPr bwMode="auto">
          <a:xfrm>
            <a:off x="2590800" y="1676400"/>
            <a:ext cx="1796156" cy="93266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002060"/>
          </a:solidFill>
          <a:ln w="28575">
            <a:noFill/>
            <a:prstDash val="solid"/>
            <a:round/>
            <a:headEnd/>
            <a:tailEnd/>
          </a:ln>
        </p:spPr>
        <p:txBody>
          <a:bodyPr bIns="360000" anchor="ctr"/>
          <a:lstStyle/>
          <a:p>
            <a:pPr algn="ctr" eaLnBrk="1" hangingPunct="1">
              <a:defRPr/>
            </a:pPr>
            <a:endParaRPr lang="en-GB" dirty="0">
              <a:cs typeface="Arial" charset="0"/>
            </a:endParaRPr>
          </a:p>
        </p:txBody>
      </p:sp>
      <p:sp>
        <p:nvSpPr>
          <p:cNvPr id="31" name="Freeform 9"/>
          <p:cNvSpPr>
            <a:spLocks/>
          </p:cNvSpPr>
          <p:nvPr/>
        </p:nvSpPr>
        <p:spPr bwMode="auto">
          <a:xfrm>
            <a:off x="2460571" y="2887984"/>
            <a:ext cx="2100495" cy="96109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002060"/>
          </a:solidFill>
          <a:ln w="28575">
            <a:noFill/>
            <a:prstDash val="solid"/>
            <a:round/>
            <a:headEnd/>
            <a:tailEnd/>
          </a:ln>
        </p:spPr>
        <p:txBody>
          <a:bodyPr bIns="360000" anchor="ctr"/>
          <a:lstStyle/>
          <a:p>
            <a:pPr algn="ctr" eaLnBrk="1" hangingPunct="1"/>
            <a:endParaRPr lang="en-GB" dirty="0">
              <a:cs typeface="Arial" charset="0"/>
            </a:endParaRPr>
          </a:p>
        </p:txBody>
      </p:sp>
      <p:sp>
        <p:nvSpPr>
          <p:cNvPr id="15" name="Freeform 14"/>
          <p:cNvSpPr>
            <a:spLocks/>
          </p:cNvSpPr>
          <p:nvPr/>
        </p:nvSpPr>
        <p:spPr bwMode="auto">
          <a:xfrm>
            <a:off x="4855494" y="2971800"/>
            <a:ext cx="1827935" cy="877274"/>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002060"/>
          </a:solidFill>
          <a:ln w="28575">
            <a:noFill/>
            <a:prstDash val="solid"/>
            <a:round/>
            <a:headEnd/>
            <a:tailEnd/>
          </a:ln>
        </p:spPr>
        <p:txBody>
          <a:bodyPr bIns="360000" anchor="ctr"/>
          <a:lstStyle/>
          <a:p>
            <a:pPr algn="ctr" eaLnBrk="1" hangingPunct="1"/>
            <a:endParaRPr lang="en-GB" dirty="0">
              <a:cs typeface="Arial" charset="0"/>
            </a:endParaRPr>
          </a:p>
        </p:txBody>
      </p:sp>
      <p:sp>
        <p:nvSpPr>
          <p:cNvPr id="17" name="Title 1"/>
          <p:cNvSpPr>
            <a:spLocks noGrp="1"/>
          </p:cNvSpPr>
          <p:nvPr>
            <p:ph type="title"/>
          </p:nvPr>
        </p:nvSpPr>
        <p:spPr>
          <a:xfrm>
            <a:off x="457200" y="274638"/>
            <a:ext cx="8229600" cy="1143000"/>
          </a:xfrm>
          <a:solidFill>
            <a:schemeClr val="accent5">
              <a:lumMod val="20000"/>
              <a:lumOff val="80000"/>
            </a:schemeClr>
          </a:solidFill>
        </p:spPr>
        <p:txBody>
          <a:bodyPr>
            <a:noAutofit/>
          </a:bodyPr>
          <a:lstStyle/>
          <a:p>
            <a:r>
              <a:rPr lang="fr-FR" sz="3800" dirty="0"/>
              <a:t>Les législations nationales peuvent comprendre…</a:t>
            </a:r>
            <a:endParaRPr lang="fr-FR" sz="3800" dirty="0"/>
          </a:p>
        </p:txBody>
      </p:sp>
      <p:sp>
        <p:nvSpPr>
          <p:cNvPr id="35" name="Rectangle 34"/>
          <p:cNvSpPr/>
          <p:nvPr/>
        </p:nvSpPr>
        <p:spPr>
          <a:xfrm>
            <a:off x="6815349" y="4144948"/>
            <a:ext cx="1947651" cy="1112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p:cNvSpPr/>
          <p:nvPr/>
        </p:nvSpPr>
        <p:spPr>
          <a:xfrm>
            <a:off x="730413" y="4238011"/>
            <a:ext cx="1947651" cy="10083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p:cNvSpPr/>
          <p:nvPr/>
        </p:nvSpPr>
        <p:spPr>
          <a:xfrm>
            <a:off x="2778235" y="4258583"/>
            <a:ext cx="1947651" cy="1075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p:cNvSpPr/>
          <p:nvPr/>
        </p:nvSpPr>
        <p:spPr>
          <a:xfrm>
            <a:off x="4785245" y="4126721"/>
            <a:ext cx="1947651" cy="1052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p:cNvSpPr/>
          <p:nvPr/>
        </p:nvSpPr>
        <p:spPr>
          <a:xfrm>
            <a:off x="2398719" y="2751792"/>
            <a:ext cx="2285684" cy="1235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p:cNvSpPr txBox="1"/>
          <p:nvPr/>
        </p:nvSpPr>
        <p:spPr>
          <a:xfrm>
            <a:off x="779578" y="1994594"/>
            <a:ext cx="1393352" cy="307777"/>
          </a:xfrm>
          <a:prstGeom prst="rect">
            <a:avLst/>
          </a:prstGeom>
          <a:noFill/>
        </p:spPr>
        <p:txBody>
          <a:bodyPr wrap="square" rtlCol="0">
            <a:spAutoFit/>
          </a:bodyPr>
          <a:lstStyle/>
          <a:p>
            <a:r>
              <a:rPr lang="nl-NL" sz="1400" b="1" dirty="0" smtClean="0">
                <a:solidFill>
                  <a:schemeClr val="bg1"/>
                </a:solidFill>
              </a:rPr>
              <a:t>CONSTITUTION</a:t>
            </a:r>
            <a:endParaRPr lang="nl-NL" sz="1400" b="1" dirty="0">
              <a:solidFill>
                <a:schemeClr val="bg1"/>
              </a:solidFill>
            </a:endParaRPr>
          </a:p>
        </p:txBody>
      </p:sp>
      <p:sp>
        <p:nvSpPr>
          <p:cNvPr id="25" name="TextBox 24"/>
          <p:cNvSpPr txBox="1"/>
          <p:nvPr/>
        </p:nvSpPr>
        <p:spPr>
          <a:xfrm>
            <a:off x="2841070" y="1819129"/>
            <a:ext cx="1393352" cy="523220"/>
          </a:xfrm>
          <a:prstGeom prst="rect">
            <a:avLst/>
          </a:prstGeom>
          <a:noFill/>
        </p:spPr>
        <p:txBody>
          <a:bodyPr wrap="square" rtlCol="0">
            <a:spAutoFit/>
          </a:bodyPr>
          <a:lstStyle/>
          <a:p>
            <a:pPr algn="ctr"/>
            <a:r>
              <a:rPr lang="nl-NL" sz="1400" b="1" dirty="0" smtClean="0">
                <a:solidFill>
                  <a:schemeClr val="bg1"/>
                </a:solidFill>
              </a:rPr>
              <a:t>LOI DE RATIFICATION</a:t>
            </a:r>
            <a:endParaRPr lang="nl-NL" sz="1400" b="1" dirty="0">
              <a:solidFill>
                <a:schemeClr val="bg1"/>
              </a:solidFill>
            </a:endParaRPr>
          </a:p>
        </p:txBody>
      </p:sp>
      <p:sp>
        <p:nvSpPr>
          <p:cNvPr id="32" name="TextBox 31"/>
          <p:cNvSpPr txBox="1"/>
          <p:nvPr/>
        </p:nvSpPr>
        <p:spPr>
          <a:xfrm>
            <a:off x="4809129" y="2073452"/>
            <a:ext cx="1393352" cy="307777"/>
          </a:xfrm>
          <a:prstGeom prst="rect">
            <a:avLst/>
          </a:prstGeom>
          <a:noFill/>
        </p:spPr>
        <p:txBody>
          <a:bodyPr wrap="square" rtlCol="0">
            <a:spAutoFit/>
          </a:bodyPr>
          <a:lstStyle/>
          <a:p>
            <a:pPr algn="ctr"/>
            <a:r>
              <a:rPr lang="nl-NL" sz="1400" b="1" dirty="0" smtClean="0">
                <a:solidFill>
                  <a:schemeClr val="bg1"/>
                </a:solidFill>
              </a:rPr>
              <a:t>LOI ORGANIC</a:t>
            </a:r>
            <a:endParaRPr lang="nl-NL" sz="1400" b="1" dirty="0">
              <a:solidFill>
                <a:schemeClr val="bg1"/>
              </a:solidFill>
            </a:endParaRPr>
          </a:p>
        </p:txBody>
      </p:sp>
      <p:sp>
        <p:nvSpPr>
          <p:cNvPr id="33" name="TextBox 32"/>
          <p:cNvSpPr txBox="1"/>
          <p:nvPr/>
        </p:nvSpPr>
        <p:spPr>
          <a:xfrm>
            <a:off x="6961403" y="1955248"/>
            <a:ext cx="1418321" cy="307777"/>
          </a:xfrm>
          <a:prstGeom prst="rect">
            <a:avLst/>
          </a:prstGeom>
          <a:noFill/>
        </p:spPr>
        <p:txBody>
          <a:bodyPr wrap="square" rtlCol="0">
            <a:spAutoFit/>
          </a:bodyPr>
          <a:lstStyle/>
          <a:p>
            <a:pPr algn="ctr"/>
            <a:r>
              <a:rPr lang="nl-NL" sz="1400" b="1" dirty="0" smtClean="0">
                <a:solidFill>
                  <a:schemeClr val="bg1"/>
                </a:solidFill>
              </a:rPr>
              <a:t>DROIT PÉNAL</a:t>
            </a:r>
            <a:endParaRPr lang="nl-NL" sz="1400" b="1" dirty="0">
              <a:solidFill>
                <a:schemeClr val="bg1"/>
              </a:solidFill>
            </a:endParaRPr>
          </a:p>
        </p:txBody>
      </p:sp>
      <p:sp>
        <p:nvSpPr>
          <p:cNvPr id="34" name="TextBox 33"/>
          <p:cNvSpPr txBox="1"/>
          <p:nvPr/>
        </p:nvSpPr>
        <p:spPr>
          <a:xfrm>
            <a:off x="636678" y="3330760"/>
            <a:ext cx="1393352" cy="307777"/>
          </a:xfrm>
          <a:prstGeom prst="rect">
            <a:avLst/>
          </a:prstGeom>
          <a:noFill/>
        </p:spPr>
        <p:txBody>
          <a:bodyPr wrap="square" rtlCol="0">
            <a:spAutoFit/>
          </a:bodyPr>
          <a:lstStyle/>
          <a:p>
            <a:pPr algn="ctr"/>
            <a:r>
              <a:rPr lang="nl-NL" sz="1400" b="1" dirty="0" smtClean="0">
                <a:solidFill>
                  <a:schemeClr val="bg1"/>
                </a:solidFill>
              </a:rPr>
              <a:t>DOUANES</a:t>
            </a:r>
            <a:endParaRPr lang="nl-NL" sz="1400" b="1" dirty="0">
              <a:solidFill>
                <a:schemeClr val="bg1"/>
              </a:solidFill>
            </a:endParaRPr>
          </a:p>
        </p:txBody>
      </p:sp>
      <p:sp>
        <p:nvSpPr>
          <p:cNvPr id="40" name="TextBox 39"/>
          <p:cNvSpPr txBox="1"/>
          <p:nvPr/>
        </p:nvSpPr>
        <p:spPr>
          <a:xfrm>
            <a:off x="2616382" y="3064253"/>
            <a:ext cx="1788872" cy="646331"/>
          </a:xfrm>
          <a:prstGeom prst="rect">
            <a:avLst/>
          </a:prstGeom>
          <a:noFill/>
        </p:spPr>
        <p:txBody>
          <a:bodyPr wrap="square" rtlCol="0">
            <a:spAutoFit/>
          </a:bodyPr>
          <a:lstStyle/>
          <a:p>
            <a:pPr algn="ctr"/>
            <a:r>
              <a:rPr lang="nl-NL" sz="1200" b="1" dirty="0" smtClean="0">
                <a:solidFill>
                  <a:schemeClr val="bg1"/>
                </a:solidFill>
              </a:rPr>
              <a:t>LOI SUR LA </a:t>
            </a:r>
          </a:p>
          <a:p>
            <a:pPr algn="ctr"/>
            <a:r>
              <a:rPr lang="nl-NL" sz="1200" b="1" dirty="0" smtClean="0">
                <a:solidFill>
                  <a:schemeClr val="bg1"/>
                </a:solidFill>
              </a:rPr>
              <a:t>PROTECTION DES ESPÈCES</a:t>
            </a:r>
            <a:endParaRPr lang="nl-NL" sz="1200" b="1" dirty="0">
              <a:solidFill>
                <a:schemeClr val="bg1"/>
              </a:solidFill>
            </a:endParaRPr>
          </a:p>
        </p:txBody>
      </p:sp>
      <p:sp>
        <p:nvSpPr>
          <p:cNvPr id="41" name="TextBox 40"/>
          <p:cNvSpPr txBox="1"/>
          <p:nvPr/>
        </p:nvSpPr>
        <p:spPr>
          <a:xfrm>
            <a:off x="5072785" y="3115317"/>
            <a:ext cx="1393352" cy="523220"/>
          </a:xfrm>
          <a:prstGeom prst="rect">
            <a:avLst/>
          </a:prstGeom>
          <a:noFill/>
        </p:spPr>
        <p:txBody>
          <a:bodyPr wrap="square" rtlCol="0">
            <a:spAutoFit/>
          </a:bodyPr>
          <a:lstStyle/>
          <a:p>
            <a:pPr algn="ctr"/>
            <a:r>
              <a:rPr lang="nl-NL" sz="1400" b="1" dirty="0" smtClean="0">
                <a:solidFill>
                  <a:schemeClr val="bg1"/>
                </a:solidFill>
              </a:rPr>
              <a:t>DROIT COMMERCIAL</a:t>
            </a:r>
            <a:endParaRPr lang="nl-NL" sz="1400" b="1" dirty="0">
              <a:solidFill>
                <a:schemeClr val="bg1"/>
              </a:solidFill>
            </a:endParaRPr>
          </a:p>
        </p:txBody>
      </p:sp>
      <p:sp>
        <p:nvSpPr>
          <p:cNvPr id="43" name="TextBox 42"/>
          <p:cNvSpPr txBox="1"/>
          <p:nvPr/>
        </p:nvSpPr>
        <p:spPr>
          <a:xfrm>
            <a:off x="7046603" y="3264347"/>
            <a:ext cx="1563997" cy="492443"/>
          </a:xfrm>
          <a:prstGeom prst="rect">
            <a:avLst/>
          </a:prstGeom>
          <a:noFill/>
        </p:spPr>
        <p:txBody>
          <a:bodyPr wrap="square" rtlCol="0">
            <a:spAutoFit/>
          </a:bodyPr>
          <a:lstStyle/>
          <a:p>
            <a:pPr algn="ctr"/>
            <a:r>
              <a:rPr lang="nl-NL" sz="1300" b="1" dirty="0" smtClean="0">
                <a:solidFill>
                  <a:schemeClr val="bg1"/>
                </a:solidFill>
              </a:rPr>
              <a:t>LOI SUR LA     SANTÉ PUBLIQUE</a:t>
            </a:r>
            <a:endParaRPr lang="nl-NL" sz="1300" b="1" dirty="0">
              <a:solidFill>
                <a:schemeClr val="bg1"/>
              </a:solidFill>
            </a:endParaRPr>
          </a:p>
        </p:txBody>
      </p:sp>
      <p:sp>
        <p:nvSpPr>
          <p:cNvPr id="44" name="TextBox 43"/>
          <p:cNvSpPr txBox="1"/>
          <p:nvPr/>
        </p:nvSpPr>
        <p:spPr>
          <a:xfrm>
            <a:off x="736030" y="4527384"/>
            <a:ext cx="1649156" cy="492443"/>
          </a:xfrm>
          <a:prstGeom prst="rect">
            <a:avLst/>
          </a:prstGeom>
          <a:noFill/>
        </p:spPr>
        <p:txBody>
          <a:bodyPr wrap="square" rtlCol="0">
            <a:spAutoFit/>
          </a:bodyPr>
          <a:lstStyle/>
          <a:p>
            <a:pPr algn="ctr"/>
            <a:r>
              <a:rPr lang="nl-NL" sz="1300" b="1" dirty="0" smtClean="0">
                <a:solidFill>
                  <a:schemeClr val="bg1"/>
                </a:solidFill>
              </a:rPr>
              <a:t>LOI SUR LES ESPÈCES SAUVAGES</a:t>
            </a:r>
            <a:endParaRPr lang="nl-NL" sz="1300" b="1" dirty="0">
              <a:solidFill>
                <a:schemeClr val="bg1"/>
              </a:solidFill>
            </a:endParaRPr>
          </a:p>
        </p:txBody>
      </p:sp>
      <p:sp>
        <p:nvSpPr>
          <p:cNvPr id="45" name="TextBox 44"/>
          <p:cNvSpPr txBox="1"/>
          <p:nvPr/>
        </p:nvSpPr>
        <p:spPr>
          <a:xfrm>
            <a:off x="3057325" y="4613883"/>
            <a:ext cx="1393352" cy="523220"/>
          </a:xfrm>
          <a:prstGeom prst="rect">
            <a:avLst/>
          </a:prstGeom>
          <a:noFill/>
        </p:spPr>
        <p:txBody>
          <a:bodyPr wrap="square" rtlCol="0">
            <a:spAutoFit/>
          </a:bodyPr>
          <a:lstStyle/>
          <a:p>
            <a:pPr algn="ctr"/>
            <a:r>
              <a:rPr lang="nl-NL" sz="1400" b="1" dirty="0" smtClean="0">
                <a:solidFill>
                  <a:schemeClr val="bg1"/>
                </a:solidFill>
              </a:rPr>
              <a:t>LOI SUR LES FORÊTS</a:t>
            </a:r>
            <a:endParaRPr lang="nl-NL" sz="1400" b="1" dirty="0">
              <a:solidFill>
                <a:schemeClr val="bg1"/>
              </a:solidFill>
            </a:endParaRPr>
          </a:p>
        </p:txBody>
      </p:sp>
      <p:sp>
        <p:nvSpPr>
          <p:cNvPr id="46" name="TextBox 45"/>
          <p:cNvSpPr txBox="1"/>
          <p:nvPr/>
        </p:nvSpPr>
        <p:spPr>
          <a:xfrm>
            <a:off x="5072785" y="4496893"/>
            <a:ext cx="1393352" cy="523220"/>
          </a:xfrm>
          <a:prstGeom prst="rect">
            <a:avLst/>
          </a:prstGeom>
          <a:noFill/>
        </p:spPr>
        <p:txBody>
          <a:bodyPr wrap="square" rtlCol="0">
            <a:spAutoFit/>
          </a:bodyPr>
          <a:lstStyle/>
          <a:p>
            <a:pPr algn="ctr"/>
            <a:r>
              <a:rPr lang="nl-NL" sz="1400" b="1" dirty="0" smtClean="0">
                <a:solidFill>
                  <a:schemeClr val="bg1"/>
                </a:solidFill>
              </a:rPr>
              <a:t>LOI SUR LA PÊCHE</a:t>
            </a:r>
            <a:endParaRPr lang="nl-NL" sz="1400" b="1" dirty="0">
              <a:solidFill>
                <a:schemeClr val="bg1"/>
              </a:solidFill>
            </a:endParaRPr>
          </a:p>
        </p:txBody>
      </p:sp>
      <p:sp>
        <p:nvSpPr>
          <p:cNvPr id="47" name="TextBox 46"/>
          <p:cNvSpPr txBox="1"/>
          <p:nvPr/>
        </p:nvSpPr>
        <p:spPr>
          <a:xfrm>
            <a:off x="7162248" y="4511995"/>
            <a:ext cx="1393352" cy="523220"/>
          </a:xfrm>
          <a:prstGeom prst="rect">
            <a:avLst/>
          </a:prstGeom>
          <a:noFill/>
        </p:spPr>
        <p:txBody>
          <a:bodyPr wrap="square" rtlCol="0">
            <a:spAutoFit/>
          </a:bodyPr>
          <a:lstStyle/>
          <a:p>
            <a:pPr algn="ctr"/>
            <a:r>
              <a:rPr lang="nl-NL" sz="1400" b="1" dirty="0" smtClean="0">
                <a:solidFill>
                  <a:schemeClr val="bg1"/>
                </a:solidFill>
              </a:rPr>
              <a:t>LOI SUR LA CHASSE</a:t>
            </a:r>
            <a:endParaRPr lang="nl-NL" sz="1400" b="1" dirty="0">
              <a:solidFill>
                <a:schemeClr val="bg1"/>
              </a:solidFill>
            </a:endParaRPr>
          </a:p>
        </p:txBody>
      </p:sp>
      <p:sp>
        <p:nvSpPr>
          <p:cNvPr id="42" name="TextBox 41"/>
          <p:cNvSpPr txBox="1"/>
          <p:nvPr/>
        </p:nvSpPr>
        <p:spPr>
          <a:xfrm>
            <a:off x="789244" y="5517232"/>
            <a:ext cx="7632848" cy="707886"/>
          </a:xfrm>
          <a:prstGeom prst="rect">
            <a:avLst/>
          </a:prstGeom>
          <a:noFill/>
        </p:spPr>
        <p:txBody>
          <a:bodyPr wrap="square" rtlCol="0">
            <a:spAutoFit/>
          </a:bodyPr>
          <a:lstStyle/>
          <a:p>
            <a:pPr algn="r"/>
            <a:r>
              <a:rPr lang="fr-FR" sz="2000" dirty="0" smtClean="0"/>
              <a:t>… et tout autre texte pertinent régissant l’exploitation d’espèces terrestres/aquatiques, d’animaux, de plantes, etc.</a:t>
            </a:r>
            <a:endParaRPr lang="fr-FR" sz="2000" dirty="0"/>
          </a:p>
        </p:txBody>
      </p:sp>
    </p:spTree>
    <p:extLst>
      <p:ext uri="{BB962C8B-B14F-4D97-AF65-F5344CB8AC3E}">
        <p14:creationId xmlns:p14="http://schemas.microsoft.com/office/powerpoint/2010/main" val="26485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936104"/>
          </a:xfrm>
          <a:solidFill>
            <a:schemeClr val="accent5">
              <a:lumMod val="20000"/>
              <a:lumOff val="80000"/>
            </a:schemeClr>
          </a:solidFill>
        </p:spPr>
        <p:txBody>
          <a:bodyPr>
            <a:normAutofit/>
          </a:bodyPr>
          <a:lstStyle/>
          <a:p>
            <a:pPr algn="ctr"/>
            <a:r>
              <a:rPr lang="fr-FR" sz="3800" dirty="0" smtClean="0"/>
              <a:t>Aux termes de la législation nationale</a:t>
            </a:r>
            <a:endParaRPr lang="fr-FR" sz="3800" dirty="0"/>
          </a:p>
        </p:txBody>
      </p:sp>
      <p:sp>
        <p:nvSpPr>
          <p:cNvPr id="3" name="Content Placeholder 2"/>
          <p:cNvSpPr>
            <a:spLocks noGrp="1"/>
          </p:cNvSpPr>
          <p:nvPr>
            <p:ph idx="1"/>
          </p:nvPr>
        </p:nvSpPr>
        <p:spPr>
          <a:xfrm>
            <a:off x="2448273" y="1196752"/>
            <a:ext cx="6588224" cy="4968552"/>
          </a:xfrm>
        </p:spPr>
        <p:txBody>
          <a:bodyPr>
            <a:noAutofit/>
          </a:bodyPr>
          <a:lstStyle/>
          <a:p>
            <a:endParaRPr lang="en-US" sz="1000" dirty="0" smtClean="0"/>
          </a:p>
          <a:p>
            <a:pPr marL="0" indent="0">
              <a:buNone/>
            </a:pPr>
            <a:r>
              <a:rPr lang="fr-FR" sz="2200" b="1" u="sng" dirty="0" smtClean="0"/>
              <a:t>Le demandeur</a:t>
            </a:r>
            <a:r>
              <a:rPr lang="fr-FR" sz="2200" dirty="0" smtClean="0"/>
              <a:t> est tenu: </a:t>
            </a:r>
          </a:p>
          <a:p>
            <a:r>
              <a:rPr lang="fr-FR" sz="2200" dirty="0" smtClean="0"/>
              <a:t>d’apporter la preuve que les spécimens ont été obtenus légalement et de fournir toutes les informations requises par la législation nationale aux fins de leur exportation</a:t>
            </a:r>
          </a:p>
          <a:p>
            <a:pPr marL="0" indent="0">
              <a:buNone/>
            </a:pPr>
            <a:endParaRPr lang="fr-FR" sz="1400" b="1" u="sng" dirty="0" smtClean="0"/>
          </a:p>
          <a:p>
            <a:pPr marL="0" indent="0">
              <a:buNone/>
            </a:pPr>
            <a:r>
              <a:rPr lang="fr-FR" sz="2200" b="1" u="sng" dirty="0" smtClean="0"/>
              <a:t>L’organe de gestion</a:t>
            </a:r>
            <a:r>
              <a:rPr lang="fr-FR" sz="2200" dirty="0" smtClean="0"/>
              <a:t> est tenu: </a:t>
            </a:r>
          </a:p>
          <a:p>
            <a:r>
              <a:rPr lang="fr-FR" sz="2200" dirty="0" smtClean="0"/>
              <a:t>de vérifier l’exactitude de toutes les informations disponibles</a:t>
            </a:r>
          </a:p>
          <a:p>
            <a:r>
              <a:rPr lang="fr-FR" sz="2200" dirty="0" smtClean="0"/>
              <a:t>de conserver la trace écrite des échanges (documents électroniques)</a:t>
            </a:r>
          </a:p>
          <a:p>
            <a:r>
              <a:rPr lang="fr-FR" sz="2200" dirty="0" smtClean="0"/>
              <a:t>de consulter les organes de gestion d’autres pays, le Secrétariat CITES et d’autres organismes compétents</a:t>
            </a:r>
            <a:endParaRPr lang="fr-FR" sz="2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2936"/>
            <a:ext cx="244827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2C15A36-AA42-4068-A231-FC45D26FFE79}" type="slidenum">
              <a:rPr lang="en-GB" smtClean="0"/>
              <a:pPr/>
              <a:t>7</a:t>
            </a:fld>
            <a:endParaRPr lang="en-GB" dirty="0"/>
          </a:p>
        </p:txBody>
      </p:sp>
    </p:spTree>
    <p:extLst>
      <p:ext uri="{BB962C8B-B14F-4D97-AF65-F5344CB8AC3E}">
        <p14:creationId xmlns:p14="http://schemas.microsoft.com/office/powerpoint/2010/main" val="212245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354162"/>
          </a:xfrm>
          <a:solidFill>
            <a:schemeClr val="accent5">
              <a:lumMod val="20000"/>
              <a:lumOff val="80000"/>
            </a:schemeClr>
          </a:solidFill>
        </p:spPr>
        <p:txBody>
          <a:bodyPr>
            <a:normAutofit/>
          </a:bodyPr>
          <a:lstStyle/>
          <a:p>
            <a:r>
              <a:rPr lang="fr-FR" sz="3400" dirty="0" smtClean="0"/>
              <a:t>Pour émettre un AAL, il convient de se poser les questions suivantes (entre autres):</a:t>
            </a:r>
            <a:endParaRPr lang="fr-FR" sz="3400" dirty="0"/>
          </a:p>
        </p:txBody>
      </p:sp>
      <p:pic>
        <p:nvPicPr>
          <p:cNvPr id="5" name="Content Placeholder 4" descr="http://www.stickthisgraphics.com/images/Hammerhead%20Shark%20Silhouette%201%20(Smal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48056" y="3334134"/>
            <a:ext cx="2485505" cy="146304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691680" y="4077072"/>
            <a:ext cx="144028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Où?</a:t>
            </a:r>
            <a:endParaRPr lang="fr-FR" sz="2400" dirty="0">
              <a:solidFill>
                <a:schemeClr val="bg1"/>
              </a:solidFill>
            </a:endParaRPr>
          </a:p>
        </p:txBody>
      </p:sp>
      <p:sp>
        <p:nvSpPr>
          <p:cNvPr id="7" name="Rounded Rectangle 6"/>
          <p:cNvSpPr/>
          <p:nvPr/>
        </p:nvSpPr>
        <p:spPr>
          <a:xfrm>
            <a:off x="1763688" y="2996951"/>
            <a:ext cx="1296144" cy="7901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Quelle espèce?</a:t>
            </a:r>
            <a:endParaRPr lang="fr-FR" sz="2400" dirty="0">
              <a:solidFill>
                <a:schemeClr val="bg1"/>
              </a:solidFill>
            </a:endParaRPr>
          </a:p>
        </p:txBody>
      </p:sp>
      <p:sp>
        <p:nvSpPr>
          <p:cNvPr id="8" name="Rounded Rectangle 7"/>
          <p:cNvSpPr/>
          <p:nvPr/>
        </p:nvSpPr>
        <p:spPr>
          <a:xfrm>
            <a:off x="2699792" y="1988840"/>
            <a:ext cx="1656184"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Comment?</a:t>
            </a:r>
            <a:endParaRPr lang="en-US" sz="2400" dirty="0">
              <a:solidFill>
                <a:schemeClr val="bg1"/>
              </a:solidFill>
            </a:endParaRPr>
          </a:p>
        </p:txBody>
      </p:sp>
      <p:sp>
        <p:nvSpPr>
          <p:cNvPr id="9" name="Rounded Rectangle 8"/>
          <p:cNvSpPr/>
          <p:nvPr/>
        </p:nvSpPr>
        <p:spPr>
          <a:xfrm>
            <a:off x="4860456" y="1988840"/>
            <a:ext cx="1152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Qui?</a:t>
            </a:r>
            <a:endParaRPr lang="en-US" sz="2400" dirty="0">
              <a:solidFill>
                <a:schemeClr val="bg1"/>
              </a:solidFill>
            </a:endParaRPr>
          </a:p>
        </p:txBody>
      </p:sp>
      <p:sp>
        <p:nvSpPr>
          <p:cNvPr id="10" name="Rounded Rectangle 9"/>
          <p:cNvSpPr/>
          <p:nvPr/>
        </p:nvSpPr>
        <p:spPr>
          <a:xfrm>
            <a:off x="5893488" y="2992907"/>
            <a:ext cx="129596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Quand</a:t>
            </a:r>
            <a:r>
              <a:rPr lang="en-US" sz="2400" dirty="0" smtClean="0">
                <a:solidFill>
                  <a:schemeClr val="bg1"/>
                </a:solidFill>
              </a:rPr>
              <a:t>?</a:t>
            </a:r>
            <a:endParaRPr lang="en-US" sz="2400" dirty="0">
              <a:solidFill>
                <a:schemeClr val="bg1"/>
              </a:solidFill>
            </a:endParaRPr>
          </a:p>
        </p:txBody>
      </p:sp>
      <p:sp>
        <p:nvSpPr>
          <p:cNvPr id="11" name="Rounded Rectangle 10"/>
          <p:cNvSpPr/>
          <p:nvPr/>
        </p:nvSpPr>
        <p:spPr>
          <a:xfrm>
            <a:off x="5868144" y="4077072"/>
            <a:ext cx="1584176" cy="792088"/>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Dans quel but?</a:t>
            </a:r>
            <a:endParaRPr lang="fr-FR" sz="2400" dirty="0">
              <a:solidFill>
                <a:schemeClr val="bg1"/>
              </a:solidFill>
            </a:endParaRPr>
          </a:p>
        </p:txBody>
      </p:sp>
      <p:sp>
        <p:nvSpPr>
          <p:cNvPr id="12" name="Rounded Rectangle 11"/>
          <p:cNvSpPr/>
          <p:nvPr/>
        </p:nvSpPr>
        <p:spPr>
          <a:xfrm>
            <a:off x="3491880" y="5013176"/>
            <a:ext cx="2059886" cy="792088"/>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 volume?</a:t>
            </a:r>
            <a:endParaRPr lang="fr-FR" sz="2400" dirty="0">
              <a:solidFill>
                <a:schemeClr val="bg1"/>
              </a:solidFill>
            </a:endParaRPr>
          </a:p>
        </p:txBody>
      </p:sp>
      <p:sp>
        <p:nvSpPr>
          <p:cNvPr id="13" name="TextBox 12"/>
          <p:cNvSpPr txBox="1"/>
          <p:nvPr/>
        </p:nvSpPr>
        <p:spPr>
          <a:xfrm>
            <a:off x="4412180" y="2869485"/>
            <a:ext cx="360040" cy="830997"/>
          </a:xfrm>
          <a:prstGeom prst="rect">
            <a:avLst/>
          </a:prstGeom>
          <a:noFill/>
        </p:spPr>
        <p:txBody>
          <a:bodyPr wrap="square" rtlCol="0">
            <a:spAutoFit/>
          </a:bodyPr>
          <a:lstStyle/>
          <a:p>
            <a:r>
              <a:rPr lang="en-US" sz="4800" b="1" dirty="0" smtClean="0"/>
              <a:t>?</a:t>
            </a:r>
            <a:endParaRPr lang="en-US" sz="4800" b="1" dirty="0"/>
          </a:p>
        </p:txBody>
      </p:sp>
      <p:sp>
        <p:nvSpPr>
          <p:cNvPr id="3" name="Slide Number Placeholder 2"/>
          <p:cNvSpPr>
            <a:spLocks noGrp="1"/>
          </p:cNvSpPr>
          <p:nvPr>
            <p:ph type="sldNum" sz="quarter" idx="12"/>
          </p:nvPr>
        </p:nvSpPr>
        <p:spPr/>
        <p:txBody>
          <a:bodyPr/>
          <a:lstStyle/>
          <a:p>
            <a:fld id="{32C15A36-AA42-4068-A231-FC45D26FFE79}" type="slidenum">
              <a:rPr lang="en-GB" smtClean="0"/>
              <a:pPr/>
              <a:t>8</a:t>
            </a:fld>
            <a:endParaRPr lang="en-GB"/>
          </a:p>
        </p:txBody>
      </p:sp>
    </p:spTree>
    <p:extLst>
      <p:ext uri="{BB962C8B-B14F-4D97-AF65-F5344CB8AC3E}">
        <p14:creationId xmlns:p14="http://schemas.microsoft.com/office/powerpoint/2010/main" val="3615403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sz="3400" dirty="0" smtClean="0"/>
              <a:t>       </a:t>
            </a:r>
            <a:r>
              <a:rPr lang="fr-FR" sz="3600" dirty="0" smtClean="0"/>
              <a:t>S’agit-il d’une espèce CITES?</a:t>
            </a:r>
            <a:endParaRPr lang="fr-FR" sz="3600" dirty="0"/>
          </a:p>
        </p:txBody>
      </p:sp>
      <p:sp>
        <p:nvSpPr>
          <p:cNvPr id="3" name="Content Placeholder 2"/>
          <p:cNvSpPr>
            <a:spLocks noGrp="1"/>
          </p:cNvSpPr>
          <p:nvPr>
            <p:ph idx="1"/>
          </p:nvPr>
        </p:nvSpPr>
        <p:spPr>
          <a:xfrm>
            <a:off x="446856" y="1772816"/>
            <a:ext cx="8229600" cy="2332855"/>
          </a:xfrm>
        </p:spPr>
        <p:txBody>
          <a:bodyPr>
            <a:normAutofit fontScale="92500" lnSpcReduction="10000"/>
          </a:bodyPr>
          <a:lstStyle/>
          <a:p>
            <a:pPr>
              <a:buNone/>
            </a:pPr>
            <a:endParaRPr lang="en-US" sz="3000" dirty="0" smtClean="0"/>
          </a:p>
          <a:p>
            <a:r>
              <a:rPr lang="fr-FR" sz="2800" dirty="0" smtClean="0"/>
              <a:t>Identification de l’espèce</a:t>
            </a:r>
          </a:p>
          <a:p>
            <a:r>
              <a:rPr lang="fr-FR" sz="2800" dirty="0" smtClean="0"/>
              <a:t>Normalisation des noms/</a:t>
            </a:r>
          </a:p>
          <a:p>
            <a:pPr>
              <a:buNone/>
            </a:pPr>
            <a:r>
              <a:rPr lang="fr-FR" sz="2800" dirty="0" smtClean="0"/>
              <a:t>	codes utilisés dans le</a:t>
            </a:r>
          </a:p>
          <a:p>
            <a:pPr>
              <a:buNone/>
            </a:pPr>
            <a:r>
              <a:rPr lang="fr-FR" sz="2800" dirty="0" smtClean="0"/>
              <a:t>	commerce</a:t>
            </a:r>
          </a:p>
          <a:p>
            <a:pPr>
              <a:buNone/>
            </a:pPr>
            <a:endParaRPr lang="en-US" sz="3000" dirty="0" smtClean="0"/>
          </a:p>
          <a:p>
            <a:pPr>
              <a:buNone/>
            </a:pPr>
            <a:endParaRPr lang="en-US" dirty="0" smtClean="0"/>
          </a:p>
          <a:p>
            <a:endParaRPr lang="en-US"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2880320" cy="478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2C15A36-AA42-4068-A231-FC45D26FFE79}" type="slidenum">
              <a:rPr lang="en-GB" smtClean="0"/>
              <a:pPr/>
              <a:t>9</a:t>
            </a:fld>
            <a:endParaRPr lang="en-GB"/>
          </a:p>
        </p:txBody>
      </p:sp>
      <p:sp>
        <p:nvSpPr>
          <p:cNvPr id="7" name="Rounded Rectangle 6"/>
          <p:cNvSpPr/>
          <p:nvPr/>
        </p:nvSpPr>
        <p:spPr>
          <a:xfrm>
            <a:off x="755576" y="476672"/>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rPr>
              <a:t>Quelle espèce?</a:t>
            </a:r>
            <a:endParaRPr lang="fr-FR" sz="2400" dirty="0">
              <a:solidFill>
                <a:schemeClr val="bg1"/>
              </a:solidFill>
            </a:endParaRPr>
          </a:p>
        </p:txBody>
      </p:sp>
    </p:spTree>
    <p:extLst>
      <p:ext uri="{BB962C8B-B14F-4D97-AF65-F5344CB8AC3E}">
        <p14:creationId xmlns:p14="http://schemas.microsoft.com/office/powerpoint/2010/main" val="126151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23099</TotalTime>
  <Words>1219</Words>
  <Application>Microsoft Office PowerPoint</Application>
  <PresentationFormat>On-screen Show (4:3)</PresentationFormat>
  <Paragraphs>245</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Les avis d’acquisition légale (AAL) Requins et raies manta</vt:lpstr>
      <vt:lpstr>Objectifs CITES</vt:lpstr>
      <vt:lpstr>Les avis d’acquisition légale (AAL): assurer le respect de la légalité grâce à la CITES</vt:lpstr>
      <vt:lpstr>PowerPoint Presentation</vt:lpstr>
      <vt:lpstr>Les prises en haute mer: une difficulté en termes d’AAL</vt:lpstr>
      <vt:lpstr>Les législations nationales peuvent comprendre…</vt:lpstr>
      <vt:lpstr>Aux termes de la législation nationale</vt:lpstr>
      <vt:lpstr>Pour émettre un AAL, il convient de se poser les questions suivantes (entre autres):</vt:lpstr>
      <vt:lpstr>       S’agit-il d’une espèce CITES?</vt:lpstr>
      <vt:lpstr>           Normalisation des noms/codes</vt:lpstr>
      <vt:lpstr>ZEE ou haute mer? </vt:lpstr>
      <vt:lpstr>Les prises en haute mer</vt:lpstr>
      <vt:lpstr>Un partage des responsabilités</vt:lpstr>
      <vt:lpstr>                   = La chaîne des responsabilités</vt:lpstr>
      <vt:lpstr>                Remonter jusqu’à la    source légale de la chaîne</vt:lpstr>
      <vt:lpstr>Conditions de délivrance des permis CITES</vt:lpstr>
      <vt:lpstr>La CITES vs. le droit de la pêche:  types de documentation</vt:lpstr>
      <vt:lpstr>Exemple de permis/certificat CITES</vt:lpstr>
      <vt:lpstr>Exemple de certificat de capture (UE)</vt:lpstr>
      <vt:lpstr>Conclusion</vt:lpstr>
      <vt:lpstr>PowerPoint Presentation</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SVDP</cp:lastModifiedBy>
  <cp:revision>390</cp:revision>
  <cp:lastPrinted>2015-10-12T14:28:29Z</cp:lastPrinted>
  <dcterms:created xsi:type="dcterms:W3CDTF">2013-09-27T13:34:19Z</dcterms:created>
  <dcterms:modified xsi:type="dcterms:W3CDTF">2015-11-17T08:54:38Z</dcterms:modified>
</cp:coreProperties>
</file>