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64" r:id="rId2"/>
    <p:sldId id="312" r:id="rId3"/>
    <p:sldId id="322" r:id="rId4"/>
    <p:sldId id="323" r:id="rId5"/>
    <p:sldId id="324" r:id="rId6"/>
    <p:sldId id="325" r:id="rId7"/>
    <p:sldId id="326" r:id="rId8"/>
    <p:sldId id="327" r:id="rId9"/>
    <p:sldId id="363"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00FFFF"/>
    <a:srgbClr val="0000FF"/>
    <a:srgbClr val="3333FF"/>
    <a:srgbClr val="6600CC"/>
    <a:srgbClr val="000066"/>
    <a:srgbClr val="660066"/>
    <a:srgbClr val="0000CC"/>
    <a:srgbClr val="3333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5" autoAdjust="0"/>
    <p:restoredTop sz="83258" autoAdjust="0"/>
  </p:normalViewPr>
  <p:slideViewPr>
    <p:cSldViewPr>
      <p:cViewPr>
        <p:scale>
          <a:sx n="66" d="100"/>
          <a:sy n="66" d="100"/>
        </p:scale>
        <p:origin x="-1014" y="-726"/>
      </p:cViewPr>
      <p:guideLst>
        <p:guide orient="horz" pos="2160"/>
        <p:guide pos="2880"/>
      </p:guideLst>
    </p:cSldViewPr>
  </p:slideViewPr>
  <p:outlineViewPr>
    <p:cViewPr>
      <p:scale>
        <a:sx n="33" d="100"/>
        <a:sy n="33" d="100"/>
      </p:scale>
      <p:origin x="0" y="144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958"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B79BF3A-010F-4302-927A-F74C4E643A62}" type="datetimeFigureOut">
              <a:rPr lang="en-GB" smtClean="0"/>
              <a:pPr/>
              <a:t>23/07/2015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4B22527-3878-413F-81E7-2AE45B4BA61D}" type="slidenum">
              <a:rPr lang="en-GB" smtClean="0"/>
              <a:pPr/>
              <a:t>‹#›</a:t>
            </a:fld>
            <a:endParaRPr lang="en-GB"/>
          </a:p>
        </p:txBody>
      </p:sp>
    </p:spTree>
    <p:extLst>
      <p:ext uri="{BB962C8B-B14F-4D97-AF65-F5344CB8AC3E}">
        <p14:creationId xmlns:p14="http://schemas.microsoft.com/office/powerpoint/2010/main" val="1347744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1620F67-519F-4249-8A26-8DEF34A80D0C}" type="datetimeFigureOut">
              <a:rPr lang="en-GB" smtClean="0"/>
              <a:pPr/>
              <a:t>23/07/2015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C54DDB-FBB2-41CD-AEDD-D6EA4BA1FB6C}" type="slidenum">
              <a:rPr lang="en-GB" smtClean="0"/>
              <a:pPr/>
              <a:t>‹#›</a:t>
            </a:fld>
            <a:endParaRPr lang="en-GB"/>
          </a:p>
        </p:txBody>
      </p:sp>
    </p:spTree>
    <p:extLst>
      <p:ext uri="{BB962C8B-B14F-4D97-AF65-F5344CB8AC3E}">
        <p14:creationId xmlns:p14="http://schemas.microsoft.com/office/powerpoint/2010/main" val="144112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noProof="0" dirty="0" smtClean="0"/>
              <a:t>Les exigences imposées par la CITES en vue de l’application de la Convention répondent</a:t>
            </a:r>
            <a:r>
              <a:rPr lang="fr-FR" baseline="0" noProof="0" dirty="0" smtClean="0"/>
              <a:t> à ses trois grands objectifs : garantir la légalité, la durabilité et la traçabilité du commerce. Plusieurs outils et procédures sont à la disposition des États pour atteindre ces objectifs.</a:t>
            </a:r>
          </a:p>
        </p:txBody>
      </p:sp>
      <p:sp>
        <p:nvSpPr>
          <p:cNvPr id="4" name="Slide Number Placeholder 3"/>
          <p:cNvSpPr>
            <a:spLocks noGrp="1"/>
          </p:cNvSpPr>
          <p:nvPr>
            <p:ph type="sldNum" sz="quarter" idx="10"/>
          </p:nvPr>
        </p:nvSpPr>
        <p:spPr/>
        <p:txBody>
          <a:bodyPr/>
          <a:lstStyle/>
          <a:p>
            <a:fld id="{46C54DDB-FBB2-41CD-AEDD-D6EA4BA1FB6C}" type="slidenum">
              <a:rPr lang="en-GB" smtClean="0"/>
              <a:pPr/>
              <a:t>1</a:t>
            </a:fld>
            <a:endParaRPr lang="en-GB"/>
          </a:p>
        </p:txBody>
      </p:sp>
    </p:spTree>
    <p:extLst>
      <p:ext uri="{BB962C8B-B14F-4D97-AF65-F5344CB8AC3E}">
        <p14:creationId xmlns:p14="http://schemas.microsoft.com/office/powerpoint/2010/main" val="2534547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C54DDB-FBB2-41CD-AEDD-D6EA4BA1FB6C}" type="slidenum">
              <a:rPr lang="en-GB" smtClean="0"/>
              <a:pPr/>
              <a:t>2</a:t>
            </a:fld>
            <a:endParaRPr lang="en-GB"/>
          </a:p>
        </p:txBody>
      </p:sp>
    </p:spTree>
    <p:extLst>
      <p:ext uri="{BB962C8B-B14F-4D97-AF65-F5344CB8AC3E}">
        <p14:creationId xmlns:p14="http://schemas.microsoft.com/office/powerpoint/2010/main" val="2550124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Rot="1" noChangeAspect="1" noChangeArrowheads="1" noTextEdit="1"/>
          </p:cNvSpPr>
          <p:nvPr>
            <p:ph type="sldImg"/>
          </p:nvPr>
        </p:nvSpPr>
        <p:spPr>
          <a:xfrm>
            <a:off x="917575" y="742950"/>
            <a:ext cx="4965700" cy="3724275"/>
          </a:xfrm>
          <a:ln/>
        </p:spPr>
      </p:sp>
      <p:sp>
        <p:nvSpPr>
          <p:cNvPr id="551939" name="Rectangle 3"/>
          <p:cNvSpPr>
            <a:spLocks noGrp="1" noChangeArrowheads="1"/>
          </p:cNvSpPr>
          <p:nvPr>
            <p:ph type="body" idx="1"/>
          </p:nvPr>
        </p:nvSpPr>
        <p:spPr>
          <a:xfrm>
            <a:off x="907005" y="4714913"/>
            <a:ext cx="4983666" cy="4468109"/>
          </a:xfrm>
        </p:spPr>
        <p:txBody>
          <a:bodyPr/>
          <a:lstStyle/>
          <a:p>
            <a:r>
              <a:rPr lang="en-GB" altLang="en-US" dirty="0" smtClean="0"/>
              <a:t>Les partenariats</a:t>
            </a:r>
            <a:r>
              <a:rPr lang="en-GB" altLang="en-US" baseline="0" dirty="0" smtClean="0"/>
              <a:t> au niveau national jouent eux aussi un rôle très important dans l’efficacité de la mise en oeuvre de la Convention, notamment ceux qui sont conclus entre organismes chargés de l’application de la Convention.</a:t>
            </a:r>
            <a:endParaRPr lang="en-GB" altLang="en-US" dirty="0"/>
          </a:p>
          <a:p>
            <a:r>
              <a:rPr lang="en-GB" altLang="en-US" dirty="0" smtClean="0"/>
              <a:t>Ces partenariats s’appuient notamment sur une communication </a:t>
            </a:r>
            <a:r>
              <a:rPr lang="en-GB" altLang="en-US" baseline="0" dirty="0" smtClean="0"/>
              <a:t>et une collaboration étroites entre les différentes autorités CITES (entre organes les gestion, entre autorités scientifiques, </a:t>
            </a:r>
            <a:r>
              <a:rPr lang="en-GB" altLang="en-US" dirty="0" smtClean="0"/>
              <a:t>et entre organes</a:t>
            </a:r>
            <a:r>
              <a:rPr lang="en-GB" altLang="en-US" baseline="0" dirty="0" smtClean="0"/>
              <a:t> de gestion et autorités scientifiques), entre les autorités CITES et les services des douanes, la police et la justice, et entre les autorités CITES et d’autres branches du gouvernement (par exemple les secteurs liés aux ressources naturelles, comme la pêche ou les forêts</a:t>
            </a:r>
            <a:r>
              <a:rPr lang="en-GB" altLang="en-US" dirty="0" smtClean="0"/>
              <a:t>).</a:t>
            </a:r>
            <a:endParaRPr lang="en-GB" altLang="en-US" dirty="0"/>
          </a:p>
          <a:p>
            <a:r>
              <a:rPr lang="en-GB" altLang="en-US" dirty="0" smtClean="0"/>
              <a:t>Établir des partenariats entre les autorités CITES et le secteur privé peut également jouer un rôle crucial en ce qui concerne le respect de la Convention.</a:t>
            </a: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4</a:t>
            </a:fld>
            <a:endParaRPr lang="en-GB"/>
          </a:p>
        </p:txBody>
      </p:sp>
    </p:spTree>
    <p:extLst>
      <p:ext uri="{BB962C8B-B14F-4D97-AF65-F5344CB8AC3E}">
        <p14:creationId xmlns:p14="http://schemas.microsoft.com/office/powerpoint/2010/main" val="2446034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C54DDB-FBB2-41CD-AEDD-D6EA4BA1FB6C}" type="slidenum">
              <a:rPr lang="en-GB" smtClean="0"/>
              <a:pPr/>
              <a:t>5</a:t>
            </a:fld>
            <a:endParaRPr lang="en-GB"/>
          </a:p>
        </p:txBody>
      </p:sp>
    </p:spTree>
    <p:extLst>
      <p:ext uri="{BB962C8B-B14F-4D97-AF65-F5344CB8AC3E}">
        <p14:creationId xmlns:p14="http://schemas.microsoft.com/office/powerpoint/2010/main" val="549142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6</a:t>
            </a:fld>
            <a:endParaRPr lang="en-GB"/>
          </a:p>
        </p:txBody>
      </p:sp>
    </p:spTree>
    <p:extLst>
      <p:ext uri="{BB962C8B-B14F-4D97-AF65-F5344CB8AC3E}">
        <p14:creationId xmlns:p14="http://schemas.microsoft.com/office/powerpoint/2010/main" val="4036318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xfrm>
            <a:off x="917575" y="742950"/>
            <a:ext cx="4965700" cy="3724275"/>
          </a:xfrm>
          <a:ln/>
        </p:spPr>
      </p:sp>
      <p:sp>
        <p:nvSpPr>
          <p:cNvPr id="593923" name="Rectangle 3"/>
          <p:cNvSpPr>
            <a:spLocks noGrp="1" noChangeArrowheads="1"/>
          </p:cNvSpPr>
          <p:nvPr>
            <p:ph type="body" idx="1"/>
          </p:nvPr>
        </p:nvSpPr>
        <p:spPr>
          <a:xfrm>
            <a:off x="907005" y="4714913"/>
            <a:ext cx="4983666" cy="4468109"/>
          </a:xfrm>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8</a:t>
            </a:fld>
            <a:endParaRPr lang="en-GB"/>
          </a:p>
        </p:txBody>
      </p:sp>
    </p:spTree>
    <p:extLst>
      <p:ext uri="{BB962C8B-B14F-4D97-AF65-F5344CB8AC3E}">
        <p14:creationId xmlns:p14="http://schemas.microsoft.com/office/powerpoint/2010/main" val="2641177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6C54DDB-FBB2-41CD-AEDD-D6EA4BA1FB6C}"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168131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252285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317480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354683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59714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65879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86117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3801033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77430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253540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A696-CE75-4B15-9A61-142448DCF0BE}" type="datetimeFigureOut">
              <a:rPr lang="en-GB" smtClean="0"/>
              <a:pPr/>
              <a:t>23/07/2015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pPr/>
              <a:t>‹#›</a:t>
            </a:fld>
            <a:endParaRPr lang="en-GB"/>
          </a:p>
        </p:txBody>
      </p:sp>
    </p:spTree>
    <p:extLst>
      <p:ext uri="{BB962C8B-B14F-4D97-AF65-F5344CB8AC3E}">
        <p14:creationId xmlns:p14="http://schemas.microsoft.com/office/powerpoint/2010/main" val="191822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ln>
            <a:noFill/>
          </a:ln>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EA696-CE75-4B15-9A61-142448DCF0BE}" type="datetimeFigureOut">
              <a:rPr lang="en-GB" smtClean="0"/>
              <a:pPr/>
              <a:t>23/07/2015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15A36-AA42-4068-A231-FC45D26FFE79}" type="slidenum">
              <a:rPr lang="en-GB" smtClean="0"/>
              <a:pPr/>
              <a:t>‹#›</a:t>
            </a:fld>
            <a:endParaRPr lang="en-GB"/>
          </a:p>
        </p:txBody>
      </p:sp>
      <p:sp>
        <p:nvSpPr>
          <p:cNvPr id="7" name="Rectangle 6"/>
          <p:cNvSpPr/>
          <p:nvPr userDrawn="1"/>
        </p:nvSpPr>
        <p:spPr>
          <a:xfrm>
            <a:off x="0" y="0"/>
            <a:ext cx="9144000" cy="6858000"/>
          </a:xfrm>
          <a:prstGeom prst="rect">
            <a:avLst/>
          </a:prstGeom>
          <a:solidFill>
            <a:schemeClr val="tx2">
              <a:lumMod val="60000"/>
              <a:lumOff val="40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2908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ln>
            <a:noFill/>
          </a:ln>
          <a:solidFill>
            <a:schemeClr val="tx1"/>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h/url?sa=i&amp;rct=j&amp;q=&amp;esrc=s&amp;frm=1&amp;source=images&amp;cd=&amp;cad=rja&amp;docid=DlSlLh_Y9xdCtM&amp;tbnid=vxoDNvrzE3NUrM:&amp;ved=0CAUQjRw&amp;url=http://www.sciences-de-la-terre.com/Heterodontie-Selaciens.php&amp;ei=FGV3UrHGFe7Y0QW51ID4Dw&amp;bvm=bv.55819444,d.ZGU&amp;psig=AFQjCNH34VSgiPC34r_R6DBvlEY9fU3JKw&amp;ust=138364275646755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1800200"/>
          </a:xfrm>
        </p:spPr>
        <p:txBody>
          <a:bodyPr>
            <a:noAutofit/>
          </a:bodyPr>
          <a:lstStyle/>
          <a:p>
            <a:r>
              <a:rPr lang="fr-FR" sz="3200" dirty="0" smtClean="0"/>
              <a:t>Nouvelles inscriptions de requins et de raies </a:t>
            </a:r>
            <a:r>
              <a:rPr lang="fr-FR" sz="3200" dirty="0" err="1" smtClean="0"/>
              <a:t>manta</a:t>
            </a:r>
            <a:r>
              <a:rPr lang="fr-FR" sz="3200" dirty="0" smtClean="0"/>
              <a:t> : dispositions à prendre par les Parties au</a:t>
            </a:r>
            <a:br>
              <a:rPr lang="fr-FR" sz="3200" dirty="0" smtClean="0"/>
            </a:br>
            <a:r>
              <a:rPr lang="fr-FR" sz="3200" dirty="0" smtClean="0"/>
              <a:t>14 septembre 2014 </a:t>
            </a:r>
            <a:r>
              <a:rPr lang="fr-FR" sz="3200" noProof="0" dirty="0" smtClean="0"/>
              <a:t>:</a:t>
            </a:r>
            <a:br>
              <a:rPr lang="fr-FR" sz="3200" noProof="0" dirty="0" smtClean="0"/>
            </a:br>
            <a:r>
              <a:rPr lang="fr-FR" sz="3200" noProof="0" dirty="0" smtClean="0">
                <a:solidFill>
                  <a:srgbClr val="A50021"/>
                </a:solidFill>
              </a:rPr>
              <a:t>Traçabilité</a:t>
            </a:r>
            <a:endParaRPr lang="fr-FR" sz="3200" noProof="0" dirty="0">
              <a:solidFill>
                <a:srgbClr val="A50021"/>
              </a:solidFill>
            </a:endParaRPr>
          </a:p>
        </p:txBody>
      </p:sp>
      <p:pic>
        <p:nvPicPr>
          <p:cNvPr id="5" name="Picture 2" descr="http://www.sciences-de-la-terre.com/annuaire/img/HeteredontieSelaciens/LamnaNasus.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31640" y="2420888"/>
            <a:ext cx="6353210" cy="343073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0177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235594">
            <a:off x="6089491" y="4136594"/>
            <a:ext cx="4059577" cy="56872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2" name="Title 1"/>
          <p:cNvSpPr>
            <a:spLocks noGrp="1"/>
          </p:cNvSpPr>
          <p:nvPr>
            <p:ph type="title"/>
          </p:nvPr>
        </p:nvSpPr>
        <p:spPr>
          <a:solidFill>
            <a:srgbClr val="660066"/>
          </a:solidFill>
        </p:spPr>
        <p:txBody>
          <a:bodyPr/>
          <a:lstStyle/>
          <a:p>
            <a:r>
              <a:rPr lang="fr-FR"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Traçabilité</a:t>
            </a:r>
            <a:endParaRPr lang="fr-FR"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Content Placeholder 2"/>
          <p:cNvSpPr>
            <a:spLocks noGrp="1"/>
          </p:cNvSpPr>
          <p:nvPr>
            <p:ph idx="1"/>
          </p:nvPr>
        </p:nvSpPr>
        <p:spPr>
          <a:xfrm>
            <a:off x="428596" y="1714488"/>
            <a:ext cx="8229600" cy="4525963"/>
          </a:xfrm>
        </p:spPr>
        <p:txBody>
          <a:bodyPr>
            <a:normAutofit fontScale="92500" lnSpcReduction="10000"/>
          </a:bodyPr>
          <a:lstStyle/>
          <a:p>
            <a:r>
              <a:rPr lang="fr-FR" sz="3000" dirty="0" smtClean="0"/>
              <a:t>Enregistrer et suivre le commerce des spécimens depuis le pays d’origine jusqu’au pays de destination grâce </a:t>
            </a:r>
            <a:r>
              <a:rPr lang="fr-FR" sz="3000" dirty="0" smtClean="0"/>
              <a:t>à:</a:t>
            </a:r>
            <a:endParaRPr lang="fr-FR" sz="3000" dirty="0" smtClean="0"/>
          </a:p>
          <a:p>
            <a:pPr lvl="1"/>
            <a:r>
              <a:rPr lang="fr-FR" sz="2400" dirty="0" smtClean="0"/>
              <a:t>l’émission de permis et certificats CITES appropriés</a:t>
            </a:r>
          </a:p>
          <a:p>
            <a:pPr lvl="1"/>
            <a:r>
              <a:rPr lang="fr-FR" sz="2400" dirty="0" smtClean="0"/>
              <a:t>l’inscription de tous les échanges commerciaux concernés dans les rapports annuels nationaux (et dans la </a:t>
            </a:r>
            <a:r>
              <a:rPr lang="fr-FR" sz="2400" dirty="0" smtClean="0"/>
              <a:t>base de données    sur </a:t>
            </a:r>
            <a:r>
              <a:rPr lang="fr-FR" sz="2400" dirty="0" smtClean="0"/>
              <a:t>le commerce CITES)</a:t>
            </a:r>
          </a:p>
          <a:p>
            <a:pPr lvl="1"/>
            <a:r>
              <a:rPr lang="fr-FR" sz="2400" dirty="0" smtClean="0"/>
              <a:t>l’identification/la </a:t>
            </a:r>
            <a:r>
              <a:rPr lang="fr-FR" sz="2400" dirty="0" smtClean="0"/>
              <a:t>vérification </a:t>
            </a:r>
            <a:r>
              <a:rPr lang="fr-FR" sz="2400" dirty="0" smtClean="0"/>
              <a:t>des spécimens</a:t>
            </a:r>
          </a:p>
          <a:p>
            <a:pPr lvl="1"/>
            <a:r>
              <a:rPr lang="fr-FR" sz="2400" dirty="0" smtClean="0"/>
              <a:t>la collaboration entre les autorités CITES </a:t>
            </a:r>
            <a:r>
              <a:rPr lang="fr-FR" sz="2400" dirty="0" smtClean="0"/>
              <a:t>                                       et </a:t>
            </a:r>
            <a:r>
              <a:rPr lang="fr-FR" sz="2400" dirty="0" smtClean="0"/>
              <a:t>les organismes de pêche </a:t>
            </a:r>
          </a:p>
          <a:p>
            <a:pPr lvl="1"/>
            <a:r>
              <a:rPr lang="fr-FR" sz="2400" dirty="0" smtClean="0"/>
              <a:t>le renforcement des compétences </a:t>
            </a:r>
            <a:r>
              <a:rPr lang="fr-FR" sz="2400" dirty="0" smtClean="0"/>
              <a:t>                                                des </a:t>
            </a:r>
            <a:r>
              <a:rPr lang="fr-FR" sz="2400" dirty="0" smtClean="0"/>
              <a:t>autorités de lutte contre la fraude</a:t>
            </a:r>
          </a:p>
        </p:txBody>
      </p:sp>
    </p:spTree>
    <p:extLst>
      <p:ext uri="{BB962C8B-B14F-4D97-AF65-F5344CB8AC3E}">
        <p14:creationId xmlns:p14="http://schemas.microsoft.com/office/powerpoint/2010/main" val="8416620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3F6B9AE5-5195-49CA-B81B-621F998DAC3A}" type="slidenum">
              <a:rPr lang="en-US" altLang="en-US"/>
              <a:pPr/>
              <a:t>3</a:t>
            </a:fld>
            <a:endParaRPr lang="en-US" altLang="en-US"/>
          </a:p>
        </p:txBody>
      </p:sp>
      <p:sp>
        <p:nvSpPr>
          <p:cNvPr id="550914" name="Rectangle 2"/>
          <p:cNvSpPr>
            <a:spLocks noGrp="1" noChangeArrowheads="1"/>
          </p:cNvSpPr>
          <p:nvPr>
            <p:ph type="title"/>
          </p:nvPr>
        </p:nvSpPr>
        <p:spPr>
          <a:solidFill>
            <a:srgbClr val="660066"/>
          </a:solidFill>
        </p:spPr>
        <p:txBody>
          <a:bodyPr/>
          <a:lstStyle/>
          <a:p>
            <a:r>
              <a:rPr lang="fr-FR" sz="2800" b="0" dirty="0" smtClean="0">
                <a:ln w="18415" cmpd="sng">
                  <a:solidFill>
                    <a:srgbClr val="FFFFFF"/>
                  </a:solidFill>
                  <a:prstDash val="solid"/>
                </a:ln>
                <a:solidFill>
                  <a:schemeClr val="bg1"/>
                </a:solidFill>
                <a:effectLst>
                  <a:outerShdw blurRad="63500" dir="3600000" algn="tl" rotWithShape="0">
                    <a:srgbClr val="000000">
                      <a:alpha val="70000"/>
                    </a:srgbClr>
                  </a:outerShdw>
                </a:effectLst>
              </a:rPr>
              <a:t>Traçabilité : cadre de suivi du commerce</a:t>
            </a:r>
            <a:endParaRPr lang="fr-FR" altLang="en-US" sz="2800" dirty="0">
              <a:solidFill>
                <a:schemeClr val="bg1"/>
              </a:solidFill>
            </a:endParaRPr>
          </a:p>
        </p:txBody>
      </p:sp>
      <p:sp>
        <p:nvSpPr>
          <p:cNvPr id="550915" name="Rectangle 3"/>
          <p:cNvSpPr>
            <a:spLocks noGrp="1" noChangeArrowheads="1"/>
          </p:cNvSpPr>
          <p:nvPr>
            <p:ph type="body" idx="1"/>
          </p:nvPr>
        </p:nvSpPr>
        <p:spPr>
          <a:xfrm>
            <a:off x="457200" y="1600200"/>
            <a:ext cx="5543560" cy="4525963"/>
          </a:xfrm>
        </p:spPr>
        <p:txBody>
          <a:bodyPr>
            <a:normAutofit/>
          </a:bodyPr>
          <a:lstStyle/>
          <a:p>
            <a:pPr>
              <a:lnSpc>
                <a:spcPct val="90000"/>
              </a:lnSpc>
            </a:pPr>
            <a:r>
              <a:rPr lang="fr-FR" altLang="en-US" sz="2000" dirty="0" smtClean="0"/>
              <a:t>La CITES s’appuie sur un système de </a:t>
            </a:r>
            <a:r>
              <a:rPr lang="fr-FR" altLang="en-US" sz="2000" dirty="0" smtClean="0">
                <a:solidFill>
                  <a:srgbClr val="C00000"/>
                </a:solidFill>
              </a:rPr>
              <a:t>permis</a:t>
            </a:r>
            <a:r>
              <a:rPr lang="fr-FR" altLang="en-US" sz="2000" dirty="0" smtClean="0">
                <a:solidFill>
                  <a:schemeClr val="accent2"/>
                </a:solidFill>
              </a:rPr>
              <a:t/>
            </a:r>
            <a:br>
              <a:rPr lang="fr-FR" altLang="en-US" sz="2000" dirty="0" smtClean="0">
                <a:solidFill>
                  <a:schemeClr val="accent2"/>
                </a:solidFill>
              </a:rPr>
            </a:br>
            <a:r>
              <a:rPr lang="fr-FR" altLang="en-US" sz="2000" dirty="0" smtClean="0">
                <a:solidFill>
                  <a:srgbClr val="C00000"/>
                </a:solidFill>
              </a:rPr>
              <a:t>et de certificats</a:t>
            </a:r>
            <a:r>
              <a:rPr lang="fr-FR" altLang="en-US" sz="2000" dirty="0" smtClean="0"/>
              <a:t> pour réglementer le commerce international de spécimens d’espèces de requins inscrites à l’une ou l’autre des trois </a:t>
            </a:r>
            <a:r>
              <a:rPr lang="fr-FR" altLang="en-US" sz="2000" dirty="0" smtClean="0"/>
              <a:t>Annexes</a:t>
            </a:r>
            <a:endParaRPr lang="fr-FR" altLang="en-US" sz="2000" dirty="0" smtClean="0"/>
          </a:p>
          <a:p>
            <a:pPr>
              <a:lnSpc>
                <a:spcPct val="90000"/>
              </a:lnSpc>
            </a:pPr>
            <a:endParaRPr lang="fr-FR" altLang="en-US" sz="1000" dirty="0" smtClean="0"/>
          </a:p>
          <a:p>
            <a:pPr>
              <a:lnSpc>
                <a:spcPct val="90000"/>
              </a:lnSpc>
            </a:pPr>
            <a:r>
              <a:rPr lang="fr-FR" altLang="en-US" sz="2000" dirty="0" smtClean="0"/>
              <a:t>Tout spécimen de </a:t>
            </a:r>
            <a:r>
              <a:rPr lang="fr-FR" altLang="en-US" sz="2000" dirty="0" smtClean="0"/>
              <a:t>requins </a:t>
            </a:r>
            <a:r>
              <a:rPr lang="fr-FR" altLang="en-US" sz="2000" dirty="0" smtClean="0"/>
              <a:t>est accompagné du  permis ou du certificat qui convient, ce qui permet d’assurer la </a:t>
            </a:r>
            <a:r>
              <a:rPr lang="fr-FR" altLang="en-US" sz="2000" dirty="0" smtClean="0">
                <a:solidFill>
                  <a:srgbClr val="C00000"/>
                </a:solidFill>
              </a:rPr>
              <a:t>traçabilité </a:t>
            </a:r>
            <a:r>
              <a:rPr lang="fr-FR" altLang="en-US" sz="2000" dirty="0" smtClean="0"/>
              <a:t>des échanges</a:t>
            </a:r>
            <a:endParaRPr lang="fr-FR" altLang="en-US" sz="2000" dirty="0" smtClean="0">
              <a:solidFill>
                <a:srgbClr val="C00000"/>
              </a:solidFill>
            </a:endParaRPr>
          </a:p>
          <a:p>
            <a:pPr>
              <a:lnSpc>
                <a:spcPct val="90000"/>
              </a:lnSpc>
            </a:pPr>
            <a:endParaRPr lang="fr-FR" altLang="en-US" sz="1000" dirty="0" smtClean="0"/>
          </a:p>
          <a:p>
            <a:pPr>
              <a:lnSpc>
                <a:spcPct val="90000"/>
              </a:lnSpc>
            </a:pPr>
            <a:r>
              <a:rPr lang="fr-FR" altLang="en-US" sz="2000" dirty="0" smtClean="0"/>
              <a:t>Les conditions préalables générales pour l’émission de ces permis/certificats sont les suivantes : les spécimens ont été obtenus légalement </a:t>
            </a:r>
            <a:r>
              <a:rPr lang="fr-FR" altLang="en-US" sz="2000" dirty="0" smtClean="0">
                <a:solidFill>
                  <a:srgbClr val="C00000"/>
                </a:solidFill>
              </a:rPr>
              <a:t>(légalité) </a:t>
            </a:r>
            <a:r>
              <a:rPr lang="fr-FR" altLang="en-US" sz="2000" dirty="0" smtClean="0"/>
              <a:t>et leur commerce ne nuit pas à la survie de l’espèce </a:t>
            </a:r>
            <a:r>
              <a:rPr lang="fr-FR" altLang="en-US" sz="2000" dirty="0" smtClean="0">
                <a:solidFill>
                  <a:srgbClr val="C00000"/>
                </a:solidFill>
              </a:rPr>
              <a:t>(durabilité)</a:t>
            </a:r>
            <a:r>
              <a:rPr lang="en-US" altLang="en-US" sz="2000" noProof="0" dirty="0">
                <a:solidFill>
                  <a:srgbClr val="C00000"/>
                </a:solidFill>
              </a:rPr>
              <a:t/>
            </a:r>
            <a:br>
              <a:rPr lang="en-US" altLang="en-US" sz="2000" noProof="0" dirty="0">
                <a:solidFill>
                  <a:srgbClr val="C00000"/>
                </a:solidFill>
              </a:rPr>
            </a:br>
            <a:endParaRPr lang="en-US" altLang="en-US" sz="2000" noProof="0" dirty="0">
              <a:solidFill>
                <a:srgbClr val="C00000"/>
              </a:solidFill>
            </a:endParaRPr>
          </a:p>
          <a:p>
            <a:pPr>
              <a:lnSpc>
                <a:spcPct val="90000"/>
              </a:lnSpc>
            </a:pPr>
            <a:endParaRPr lang="en-US" altLang="en-US" sz="2000" noProof="0" dirty="0">
              <a:solidFill>
                <a:schemeClr val="accent2"/>
              </a:solidFill>
            </a:endParaRPr>
          </a:p>
          <a:p>
            <a:pPr>
              <a:lnSpc>
                <a:spcPct val="90000"/>
              </a:lnSpc>
            </a:pPr>
            <a:endParaRPr lang="en-US" altLang="en-US" sz="2000" noProof="0" dirty="0">
              <a:solidFill>
                <a:schemeClr val="accent2"/>
              </a:solidFill>
            </a:endParaRPr>
          </a:p>
          <a:p>
            <a:pPr>
              <a:lnSpc>
                <a:spcPct val="90000"/>
              </a:lnSpc>
            </a:pPr>
            <a:endParaRPr lang="en-US" altLang="en-US" sz="2000" noProof="0" dirty="0"/>
          </a:p>
        </p:txBody>
      </p:sp>
      <p:pic>
        <p:nvPicPr>
          <p:cNvPr id="550916" name="Picture 4" descr="permit form2"/>
          <p:cNvPicPr>
            <a:picLocks noChangeAspect="1" noChangeArrowheads="1"/>
          </p:cNvPicPr>
          <p:nvPr/>
        </p:nvPicPr>
        <p:blipFill>
          <a:blip r:embed="rId3" cstate="print">
            <a:lum bright="-20000" contrast="36000"/>
            <a:extLst>
              <a:ext uri="{28A0092B-C50C-407E-A947-70E740481C1C}">
                <a14:useLocalDpi xmlns:a14="http://schemas.microsoft.com/office/drawing/2010/main" val="0"/>
              </a:ext>
            </a:extLst>
          </a:blip>
          <a:srcRect/>
          <a:stretch>
            <a:fillRect/>
          </a:stretch>
        </p:blipFill>
        <p:spPr bwMode="auto">
          <a:xfrm>
            <a:off x="5929322" y="1844824"/>
            <a:ext cx="3076906" cy="4786346"/>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8065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50916"/>
                                        </p:tgtEl>
                                        <p:attrNameLst>
                                          <p:attrName>style.visibility</p:attrName>
                                        </p:attrNameLst>
                                      </p:cBhvr>
                                      <p:to>
                                        <p:strVal val="visible"/>
                                      </p:to>
                                    </p:set>
                                    <p:animEffect transition="in" filter="dissolve">
                                      <p:cBhvr>
                                        <p:cTn id="7" dur="500"/>
                                        <p:tgtEl>
                                          <p:spTgt spid="550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BC7286D-149B-4CC3-AD23-D7437233FE3A}" type="slidenum">
              <a:rPr lang="en-US" altLang="en-US"/>
              <a:pPr/>
              <a:t>4</a:t>
            </a:fld>
            <a:endParaRPr lang="en-US" altLang="en-US"/>
          </a:p>
        </p:txBody>
      </p:sp>
      <p:sp>
        <p:nvSpPr>
          <p:cNvPr id="565250" name="Rectangle 2"/>
          <p:cNvSpPr>
            <a:spLocks noGrp="1" noChangeArrowheads="1"/>
          </p:cNvSpPr>
          <p:nvPr>
            <p:ph type="title"/>
          </p:nvPr>
        </p:nvSpPr>
        <p:spPr>
          <a:solidFill>
            <a:srgbClr val="660066"/>
          </a:solidFill>
        </p:spPr>
        <p:txBody>
          <a:bodyPr/>
          <a:lstStyle/>
          <a:p>
            <a:r>
              <a:rPr lang="fr-FR" altLang="en-US" sz="2800" dirty="0" smtClean="0">
                <a:solidFill>
                  <a:schemeClr val="bg1"/>
                </a:solidFill>
              </a:rPr>
              <a:t>Champ d’application du système de traçage</a:t>
            </a:r>
            <a:endParaRPr lang="en-US" altLang="en-US" sz="2800" noProof="0" dirty="0">
              <a:solidFill>
                <a:schemeClr val="bg1"/>
              </a:solidFill>
            </a:endParaRPr>
          </a:p>
        </p:txBody>
      </p:sp>
      <p:sp>
        <p:nvSpPr>
          <p:cNvPr id="565251" name="Rectangle 3"/>
          <p:cNvSpPr>
            <a:spLocks noGrp="1" noChangeArrowheads="1"/>
          </p:cNvSpPr>
          <p:nvPr>
            <p:ph type="body" idx="1"/>
          </p:nvPr>
        </p:nvSpPr>
        <p:spPr/>
        <p:txBody>
          <a:bodyPr>
            <a:normAutofit fontScale="92500"/>
          </a:bodyPr>
          <a:lstStyle/>
          <a:p>
            <a:r>
              <a:rPr lang="fr-FR" altLang="en-US" sz="2800" noProof="0" dirty="0" smtClean="0"/>
              <a:t>Commerce = </a:t>
            </a:r>
            <a:r>
              <a:rPr lang="fr-FR" altLang="en-US" sz="2800" dirty="0" smtClean="0"/>
              <a:t>exportation, importation, réexportation et introduction en provenance de la mer</a:t>
            </a:r>
            <a:endParaRPr lang="fr-FR" altLang="en-US" sz="2800" noProof="0" dirty="0" smtClean="0"/>
          </a:p>
          <a:p>
            <a:r>
              <a:rPr lang="fr-FR" altLang="en-US" sz="2800" noProof="0" dirty="0" smtClean="0"/>
              <a:t>Fins = commerciales ou non commerciales</a:t>
            </a:r>
          </a:p>
          <a:p>
            <a:r>
              <a:rPr lang="fr-FR" altLang="en-US" sz="2800" noProof="0" dirty="0" smtClean="0"/>
              <a:t>Source = origine sauvage (ou aquaculture, le cas échéant)</a:t>
            </a:r>
          </a:p>
          <a:p>
            <a:r>
              <a:rPr lang="fr-FR" altLang="en-US" sz="2800" noProof="0" dirty="0" smtClean="0">
                <a:solidFill>
                  <a:schemeClr val="accent2"/>
                </a:solidFill>
              </a:rPr>
              <a:t>Les spécimens de requins </a:t>
            </a:r>
            <a:r>
              <a:rPr lang="fr-FR" altLang="en-US" sz="2800" noProof="0" dirty="0" smtClean="0"/>
              <a:t>dans le commerce comprennent : les animaux morts ou vivants; le cartilage</a:t>
            </a:r>
            <a:r>
              <a:rPr lang="fr-FR" altLang="en-US" sz="2800" dirty="0" smtClean="0"/>
              <a:t>; la chair et les </a:t>
            </a:r>
            <a:r>
              <a:rPr lang="fr-FR" altLang="en-US" sz="2800" noProof="0" dirty="0" smtClean="0"/>
              <a:t>ailerons frais, surgelés ou transformés; la viande séchée et salée; la farine de poisson; l’huile; la peau; les dents; les trophées et les autres parties ou produits</a:t>
            </a:r>
          </a:p>
          <a:p>
            <a:endParaRPr lang="en-US" altLang="en-US" sz="2800" noProof="0" dirty="0"/>
          </a:p>
        </p:txBody>
      </p:sp>
    </p:spTree>
    <p:extLst>
      <p:ext uri="{BB962C8B-B14F-4D97-AF65-F5344CB8AC3E}">
        <p14:creationId xmlns:p14="http://schemas.microsoft.com/office/powerpoint/2010/main" val="31609578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D4534BB-1183-4CA3-9F97-63E826A0ADBD}" type="slidenum">
              <a:rPr lang="en-US" altLang="en-US"/>
              <a:pPr/>
              <a:t>5</a:t>
            </a:fld>
            <a:endParaRPr lang="en-US" altLang="en-US"/>
          </a:p>
        </p:txBody>
      </p:sp>
      <p:sp>
        <p:nvSpPr>
          <p:cNvPr id="598018" name="Rectangle 2"/>
          <p:cNvSpPr>
            <a:spLocks noGrp="1" noChangeArrowheads="1"/>
          </p:cNvSpPr>
          <p:nvPr>
            <p:ph type="title"/>
          </p:nvPr>
        </p:nvSpPr>
        <p:spPr>
          <a:solidFill>
            <a:srgbClr val="660066"/>
          </a:solidFill>
        </p:spPr>
        <p:txBody>
          <a:bodyPr/>
          <a:lstStyle/>
          <a:p>
            <a:r>
              <a:rPr lang="fr-FR" altLang="en-US" sz="2800" dirty="0" smtClean="0">
                <a:solidFill>
                  <a:schemeClr val="bg1"/>
                </a:solidFill>
              </a:rPr>
              <a:t>Transport de spécimens vivants</a:t>
            </a:r>
            <a:endParaRPr lang="fr-FR" altLang="en-US" sz="2800" dirty="0">
              <a:solidFill>
                <a:schemeClr val="bg1"/>
              </a:solidFill>
            </a:endParaRPr>
          </a:p>
        </p:txBody>
      </p:sp>
      <p:sp>
        <p:nvSpPr>
          <p:cNvPr id="598019" name="Rectangle 3"/>
          <p:cNvSpPr>
            <a:spLocks noGrp="1" noChangeArrowheads="1"/>
          </p:cNvSpPr>
          <p:nvPr>
            <p:ph type="body" idx="1"/>
          </p:nvPr>
        </p:nvSpPr>
        <p:spPr>
          <a:xfrm>
            <a:off x="457200" y="1600201"/>
            <a:ext cx="8291264" cy="4493096"/>
          </a:xfrm>
        </p:spPr>
        <p:txBody>
          <a:bodyPr>
            <a:normAutofit lnSpcReduction="10000"/>
          </a:bodyPr>
          <a:lstStyle/>
          <a:p>
            <a:r>
              <a:rPr lang="fr-FR" altLang="en-US" sz="2300" dirty="0" smtClean="0"/>
              <a:t>Aux termes de la Convention, </a:t>
            </a:r>
            <a:r>
              <a:rPr lang="fr-FR" sz="2300" dirty="0" smtClean="0"/>
              <a:t>tout spécimen vivant sera transporté et traité de façon à éviter les risques de blessures, de maladie ou de traitement </a:t>
            </a:r>
            <a:r>
              <a:rPr lang="fr-FR" sz="2300" dirty="0" smtClean="0"/>
              <a:t>rigoureux</a:t>
            </a:r>
          </a:p>
          <a:p>
            <a:pPr marL="0" indent="0">
              <a:buNone/>
            </a:pPr>
            <a:endParaRPr lang="fr-FR" altLang="en-US" sz="1100" dirty="0" smtClean="0"/>
          </a:p>
          <a:p>
            <a:r>
              <a:rPr lang="fr-FR" altLang="en-US" sz="2300" dirty="0" smtClean="0"/>
              <a:t>La Résolution </a:t>
            </a:r>
            <a:r>
              <a:rPr lang="fr-FR" altLang="en-US" sz="2300" dirty="0" err="1" smtClean="0"/>
              <a:t>Conf</a:t>
            </a:r>
            <a:r>
              <a:rPr lang="fr-FR" altLang="en-US" sz="2300" dirty="0" smtClean="0"/>
              <a:t>. 10.21 (</a:t>
            </a:r>
            <a:r>
              <a:rPr lang="fr-FR" altLang="en-US" sz="2300" dirty="0" err="1" smtClean="0"/>
              <a:t>Rev</a:t>
            </a:r>
            <a:r>
              <a:rPr lang="fr-FR" altLang="en-US" sz="2300" dirty="0" smtClean="0"/>
              <a:t>. CoP16) de la Conférence des Parties à la CITES recommande que, tant que le Secrétariat et le Comité permanent de la CITES en conviendront, la </a:t>
            </a:r>
            <a:r>
              <a:rPr lang="fr-FR" altLang="en-US" sz="2300" i="1" dirty="0" smtClean="0"/>
              <a:t>Réglementation </a:t>
            </a:r>
            <a:r>
              <a:rPr lang="fr-FR" altLang="en-US" sz="2300" i="1" dirty="0" err="1" smtClean="0"/>
              <a:t>IATA</a:t>
            </a:r>
            <a:r>
              <a:rPr lang="fr-FR" altLang="en-US" sz="2300" i="1" dirty="0" smtClean="0"/>
              <a:t> du transport aérien des animaux vivants</a:t>
            </a:r>
            <a:r>
              <a:rPr lang="fr-FR" altLang="en-US" sz="2300" dirty="0" smtClean="0"/>
              <a:t> (pour les animaux), l’</a:t>
            </a:r>
            <a:r>
              <a:rPr lang="fr-FR" altLang="en-US" sz="2300" dirty="0" err="1" smtClean="0"/>
              <a:t>IATA</a:t>
            </a:r>
            <a:r>
              <a:rPr lang="fr-FR" altLang="en-US" sz="2300" dirty="0" smtClean="0"/>
              <a:t> </a:t>
            </a:r>
            <a:r>
              <a:rPr lang="fr-FR" altLang="en-US" sz="2300" i="1" dirty="0" err="1" smtClean="0"/>
              <a:t>Perishable</a:t>
            </a:r>
            <a:r>
              <a:rPr lang="fr-FR" altLang="en-US" sz="2300" i="1" dirty="0" smtClean="0"/>
              <a:t> Cargo </a:t>
            </a:r>
            <a:r>
              <a:rPr lang="fr-FR" altLang="en-US" sz="2300" i="1" dirty="0" err="1" smtClean="0"/>
              <a:t>Regulations</a:t>
            </a:r>
            <a:r>
              <a:rPr lang="fr-FR" altLang="en-US" sz="2300" dirty="0" smtClean="0"/>
              <a:t> (pour les plantes) et la version la plus récente des </a:t>
            </a:r>
            <a:r>
              <a:rPr lang="fr-FR" altLang="en-US" sz="2300" i="1" dirty="0" smtClean="0"/>
              <a:t>Lignes directrices CITES pour le transport autre qu’aérien de spécimens vivants de plantes et d’animaux sauvages</a:t>
            </a:r>
            <a:r>
              <a:rPr lang="fr-FR" altLang="en-US" sz="2300" dirty="0" smtClean="0"/>
              <a:t> soient considérés comme remplissant les obligations découlant de la CITES en ce qui concerne le transport</a:t>
            </a:r>
          </a:p>
          <a:p>
            <a:endParaRPr lang="en-US" altLang="en-US" sz="2400" noProof="0" dirty="0"/>
          </a:p>
        </p:txBody>
      </p:sp>
    </p:spTree>
    <p:extLst>
      <p:ext uri="{BB962C8B-B14F-4D97-AF65-F5344CB8AC3E}">
        <p14:creationId xmlns:p14="http://schemas.microsoft.com/office/powerpoint/2010/main" val="4547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284243FA-953D-4E14-8436-BB3E2D5D80E1}" type="slidenum">
              <a:rPr lang="en-US" altLang="en-US"/>
              <a:pPr/>
              <a:t>6</a:t>
            </a:fld>
            <a:endParaRPr lang="en-US" altLang="en-US"/>
          </a:p>
        </p:txBody>
      </p:sp>
      <p:sp>
        <p:nvSpPr>
          <p:cNvPr id="555010" name="Rectangle 2"/>
          <p:cNvSpPr>
            <a:spLocks noGrp="1" noChangeArrowheads="1"/>
          </p:cNvSpPr>
          <p:nvPr>
            <p:ph type="title"/>
          </p:nvPr>
        </p:nvSpPr>
        <p:spPr>
          <a:solidFill>
            <a:srgbClr val="660066"/>
          </a:solidFill>
        </p:spPr>
        <p:txBody>
          <a:bodyPr/>
          <a:lstStyle/>
          <a:p>
            <a:r>
              <a:rPr lang="fr-FR" altLang="en-US" sz="2800" dirty="0" smtClean="0">
                <a:solidFill>
                  <a:schemeClr val="bg1"/>
                </a:solidFill>
              </a:rPr>
              <a:t>Contrôle des documents et tenue des registres</a:t>
            </a:r>
            <a:endParaRPr lang="fr-FR" altLang="en-US" sz="2800" dirty="0">
              <a:solidFill>
                <a:schemeClr val="bg1"/>
              </a:solidFill>
            </a:endParaRPr>
          </a:p>
        </p:txBody>
      </p:sp>
      <p:sp>
        <p:nvSpPr>
          <p:cNvPr id="555011" name="Rectangle 3"/>
          <p:cNvSpPr>
            <a:spLocks noGrp="1" noChangeArrowheads="1"/>
          </p:cNvSpPr>
          <p:nvPr>
            <p:ph type="body" idx="1"/>
          </p:nvPr>
        </p:nvSpPr>
        <p:spPr/>
        <p:txBody>
          <a:bodyPr/>
          <a:lstStyle/>
          <a:p>
            <a:r>
              <a:rPr lang="fr-FR" altLang="en-US" sz="2400" dirty="0" smtClean="0"/>
              <a:t>L’efficacité de l’application et le respect de la Convention dépendent en grande partie de la mise en place de mesures de contrôle concernant la délivrance, l’inspection et l’approbation des documents CITES</a:t>
            </a:r>
          </a:p>
          <a:p>
            <a:r>
              <a:rPr lang="fr-FR" altLang="en-US" sz="2400" dirty="0" smtClean="0"/>
              <a:t>Chaque Partie contractante tient un registre sur le commerce d’espèces CITES et présente un rapport annuel accessible par le biais de la base de données sur le commerce CITES</a:t>
            </a:r>
            <a:endParaRPr lang="fr-FR" altLang="en-US" sz="2400" dirty="0"/>
          </a:p>
        </p:txBody>
      </p:sp>
      <p:pic>
        <p:nvPicPr>
          <p:cNvPr id="555015"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43240" y="4000504"/>
            <a:ext cx="6000760" cy="285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accent2"/>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3055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35D43882-E29B-4C4C-9FA6-E0912D35223D}" type="slidenum">
              <a:rPr lang="en-US" altLang="en-US"/>
              <a:pPr/>
              <a:t>7</a:t>
            </a:fld>
            <a:endParaRPr lang="en-US" altLang="en-US"/>
          </a:p>
        </p:txBody>
      </p:sp>
      <p:sp>
        <p:nvSpPr>
          <p:cNvPr id="592898" name="Rectangle 2"/>
          <p:cNvSpPr>
            <a:spLocks noGrp="1" noChangeArrowheads="1"/>
          </p:cNvSpPr>
          <p:nvPr>
            <p:ph type="title"/>
          </p:nvPr>
        </p:nvSpPr>
        <p:spPr>
          <a:xfrm>
            <a:off x="467544" y="260648"/>
            <a:ext cx="8229600" cy="1008112"/>
          </a:xfrm>
          <a:solidFill>
            <a:srgbClr val="660066"/>
          </a:solidFill>
        </p:spPr>
        <p:txBody>
          <a:bodyPr/>
          <a:lstStyle/>
          <a:p>
            <a:r>
              <a:rPr lang="fr-FR" altLang="en-US" sz="2800" dirty="0" smtClean="0">
                <a:solidFill>
                  <a:schemeClr val="bg1"/>
                </a:solidFill>
              </a:rPr>
              <a:t>L’</a:t>
            </a:r>
            <a:r>
              <a:rPr lang="fr-FR" altLang="en-US" sz="2800" dirty="0" err="1" smtClean="0">
                <a:solidFill>
                  <a:schemeClr val="bg1"/>
                </a:solidFill>
              </a:rPr>
              <a:t>ICCWC</a:t>
            </a:r>
            <a:r>
              <a:rPr lang="fr-FR" altLang="en-US" sz="2800" dirty="0" smtClean="0">
                <a:solidFill>
                  <a:schemeClr val="bg1"/>
                </a:solidFill>
              </a:rPr>
              <a:t>  et les autres partenariats</a:t>
            </a:r>
            <a:endParaRPr lang="fr-FR" altLang="en-US" sz="2800" dirty="0">
              <a:solidFill>
                <a:schemeClr val="bg1"/>
              </a:solidFill>
            </a:endParaRPr>
          </a:p>
        </p:txBody>
      </p:sp>
      <p:sp>
        <p:nvSpPr>
          <p:cNvPr id="592899" name="Rectangle 3"/>
          <p:cNvSpPr>
            <a:spLocks noGrp="1" noChangeArrowheads="1"/>
          </p:cNvSpPr>
          <p:nvPr>
            <p:ph type="body" idx="1"/>
          </p:nvPr>
        </p:nvSpPr>
        <p:spPr>
          <a:xfrm>
            <a:off x="467544" y="1484784"/>
            <a:ext cx="8229600" cy="4709120"/>
          </a:xfrm>
        </p:spPr>
        <p:txBody>
          <a:bodyPr>
            <a:noAutofit/>
          </a:bodyPr>
          <a:lstStyle/>
          <a:p>
            <a:pPr>
              <a:lnSpc>
                <a:spcPct val="80000"/>
              </a:lnSpc>
            </a:pPr>
            <a:r>
              <a:rPr lang="fr-FR" altLang="en-US" sz="1800" noProof="0" dirty="0" smtClean="0"/>
              <a:t>La </a:t>
            </a:r>
            <a:r>
              <a:rPr lang="fr-FR" altLang="en-US" sz="1800" dirty="0" smtClean="0"/>
              <a:t>coopération </a:t>
            </a:r>
            <a:r>
              <a:rPr lang="fr-FR" altLang="en-US" sz="1800" dirty="0" err="1" smtClean="0"/>
              <a:t>interinstitutions</a:t>
            </a:r>
            <a:r>
              <a:rPr lang="fr-FR" altLang="en-US" sz="1800" dirty="0" smtClean="0"/>
              <a:t> (intersectorielle et interdisciplinaire) et les partenariats aux niveaux local, national, régional et mondial (et entre ces niveaux) sont indispensables. </a:t>
            </a:r>
          </a:p>
          <a:p>
            <a:pPr>
              <a:lnSpc>
                <a:spcPct val="80000"/>
              </a:lnSpc>
              <a:buNone/>
            </a:pPr>
            <a:endParaRPr lang="fr-FR" altLang="en-US" sz="1000" noProof="0" dirty="0" smtClean="0"/>
          </a:p>
          <a:p>
            <a:pPr>
              <a:lnSpc>
                <a:spcPct val="80000"/>
              </a:lnSpc>
            </a:pPr>
            <a:r>
              <a:rPr lang="fr-FR" altLang="en-US" sz="1800" dirty="0" smtClean="0"/>
              <a:t>Créé en novembre 2010</a:t>
            </a:r>
            <a:r>
              <a:rPr lang="fr-FR" altLang="en-US" sz="1800" noProof="0" dirty="0" smtClean="0"/>
              <a:t>, </a:t>
            </a:r>
            <a:r>
              <a:rPr lang="fr-FR" altLang="en-US" sz="1800" dirty="0" smtClean="0"/>
              <a:t>le Consortium </a:t>
            </a:r>
            <a:r>
              <a:rPr lang="fr-FR" altLang="en-US" sz="1800" dirty="0" smtClean="0"/>
              <a:t>international </a:t>
            </a:r>
            <a:r>
              <a:rPr lang="fr-FR" altLang="en-US" sz="1800" dirty="0" smtClean="0"/>
              <a:t>de </a:t>
            </a:r>
            <a:r>
              <a:rPr lang="fr-FR" altLang="en-US" sz="1800" dirty="0"/>
              <a:t> </a:t>
            </a:r>
            <a:r>
              <a:rPr lang="fr-FR" altLang="en-US" sz="1800" dirty="0" smtClean="0"/>
              <a:t>                                      </a:t>
            </a:r>
            <a:r>
              <a:rPr lang="fr-FR" altLang="en-US" sz="1800" dirty="0" smtClean="0"/>
              <a:t>lutte contre </a:t>
            </a:r>
            <a:r>
              <a:rPr lang="fr-FR" altLang="en-US" sz="1800" dirty="0"/>
              <a:t>la criminalité </a:t>
            </a:r>
            <a:r>
              <a:rPr lang="fr-FR" altLang="en-US" sz="1800" dirty="0" smtClean="0"/>
              <a:t>liée </a:t>
            </a:r>
            <a:r>
              <a:rPr lang="fr-FR" altLang="en-US" sz="1800" dirty="0" smtClean="0"/>
              <a:t>aux espèces sauvages</a:t>
            </a:r>
            <a:r>
              <a:rPr lang="fr-FR" altLang="en-US" sz="1800" noProof="0" dirty="0" smtClean="0"/>
              <a:t> </a:t>
            </a:r>
            <a:r>
              <a:rPr lang="fr-FR" altLang="en-US" sz="1800" noProof="0" dirty="0" smtClean="0"/>
              <a:t>                                         (</a:t>
            </a:r>
            <a:r>
              <a:rPr lang="fr-FR" altLang="en-US" sz="1800" noProof="0" dirty="0" smtClean="0"/>
              <a:t>ICCWC) est u</a:t>
            </a:r>
            <a:r>
              <a:rPr lang="fr-FR" altLang="en-US" sz="1800" dirty="0" smtClean="0"/>
              <a:t>ne initiative intergouvernementale </a:t>
            </a:r>
            <a:r>
              <a:rPr lang="fr-FR" altLang="en-US" sz="1800" noProof="0" dirty="0" smtClean="0"/>
              <a:t>qui </a:t>
            </a:r>
            <a:r>
              <a:rPr lang="fr-FR" altLang="en-US" sz="1800" noProof="0" dirty="0" smtClean="0"/>
              <a:t>                                    rassemble </a:t>
            </a:r>
            <a:r>
              <a:rPr lang="fr-FR" altLang="en-US" sz="1800" noProof="0" dirty="0" smtClean="0"/>
              <a:t>les partenaires suivants :</a:t>
            </a:r>
          </a:p>
          <a:p>
            <a:pPr lvl="1">
              <a:lnSpc>
                <a:spcPct val="80000"/>
              </a:lnSpc>
            </a:pPr>
            <a:r>
              <a:rPr lang="fr-FR" altLang="en-US" sz="1800" dirty="0" smtClean="0"/>
              <a:t>la </a:t>
            </a:r>
            <a:r>
              <a:rPr lang="fr-FR" altLang="en-US" sz="1800" noProof="0" dirty="0" smtClean="0"/>
              <a:t>CITES </a:t>
            </a:r>
          </a:p>
          <a:p>
            <a:pPr lvl="1">
              <a:lnSpc>
                <a:spcPct val="80000"/>
              </a:lnSpc>
            </a:pPr>
            <a:r>
              <a:rPr lang="fr-FR" altLang="en-US" sz="1800" noProof="0" dirty="0" smtClean="0"/>
              <a:t>INTERPOL</a:t>
            </a:r>
          </a:p>
          <a:p>
            <a:pPr lvl="1">
              <a:lnSpc>
                <a:spcPct val="80000"/>
              </a:lnSpc>
            </a:pPr>
            <a:r>
              <a:rPr lang="fr-FR" altLang="en-US" sz="1800" noProof="0" dirty="0" smtClean="0"/>
              <a:t>l’</a:t>
            </a:r>
            <a:r>
              <a:rPr lang="fr-FR" altLang="en-US" sz="1800" noProof="0" dirty="0" err="1" smtClean="0"/>
              <a:t>ONUDC</a:t>
            </a:r>
            <a:endParaRPr lang="fr-FR" altLang="en-US" sz="1800" noProof="0" dirty="0" smtClean="0"/>
          </a:p>
          <a:p>
            <a:pPr lvl="1">
              <a:lnSpc>
                <a:spcPct val="80000"/>
              </a:lnSpc>
            </a:pPr>
            <a:r>
              <a:rPr lang="fr-FR" altLang="en-US" sz="1800" dirty="0" smtClean="0"/>
              <a:t>La Banque mondiale</a:t>
            </a:r>
            <a:endParaRPr lang="fr-FR" altLang="en-US" sz="1800" noProof="0" dirty="0" smtClean="0"/>
          </a:p>
          <a:p>
            <a:pPr lvl="1">
              <a:lnSpc>
                <a:spcPct val="80000"/>
              </a:lnSpc>
            </a:pPr>
            <a:r>
              <a:rPr lang="fr-FR" altLang="en-US" sz="1800" dirty="0" smtClean="0"/>
              <a:t>l’Organisation mondiale des douanes </a:t>
            </a:r>
          </a:p>
          <a:p>
            <a:pPr marL="457200" lvl="1" indent="0">
              <a:lnSpc>
                <a:spcPct val="80000"/>
              </a:lnSpc>
              <a:buNone/>
            </a:pPr>
            <a:endParaRPr lang="fr-FR" altLang="en-US" sz="1000" noProof="0" dirty="0" smtClean="0"/>
          </a:p>
          <a:p>
            <a:pPr>
              <a:lnSpc>
                <a:spcPct val="80000"/>
              </a:lnSpc>
            </a:pPr>
            <a:r>
              <a:rPr lang="fr-FR" altLang="en-US" sz="1800" noProof="0" dirty="0" smtClean="0"/>
              <a:t>Objectifs = faciliter la coopération </a:t>
            </a:r>
            <a:r>
              <a:rPr lang="fr-FR" altLang="en-US" sz="1800" noProof="0" dirty="0" err="1" smtClean="0"/>
              <a:t>interinstitutions</a:t>
            </a:r>
            <a:r>
              <a:rPr lang="fr-FR" altLang="en-US" sz="1800" noProof="0" dirty="0" smtClean="0"/>
              <a:t>, fournir des supports et des outils pour renforcer les connaissances et les compétences, favoriser les travaux de recherche sur les facteurs, l’étendue et la valeur de la criminalité liée aux espèces sauvages  et autres délits connexes, et encourager les évaluations au niveau national du trafic illégal d’espèces sauvages et des mesures </a:t>
            </a:r>
            <a:r>
              <a:rPr lang="fr-FR" altLang="en-US" sz="1800" dirty="0" smtClean="0"/>
              <a:t>prises </a:t>
            </a:r>
            <a:r>
              <a:rPr lang="fr-FR" altLang="en-US" sz="1800" noProof="0" dirty="0" smtClean="0"/>
              <a:t>pour y remédier.</a:t>
            </a:r>
            <a:endParaRPr lang="fr-FR" altLang="en-US" sz="1800" noProof="0" dirty="0"/>
          </a:p>
        </p:txBody>
      </p:sp>
      <p:pic>
        <p:nvPicPr>
          <p:cNvPr id="59290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8184" y="2260487"/>
            <a:ext cx="2462522" cy="2262546"/>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57150">
                <a:solidFill>
                  <a:srgbClr val="FFCC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43233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0A3CA0A-1C3A-47CA-B8DE-BA8018993D41}" type="slidenum">
              <a:rPr lang="en-US" altLang="en-US"/>
              <a:pPr/>
              <a:t>8</a:t>
            </a:fld>
            <a:endParaRPr lang="en-US" altLang="en-US"/>
          </a:p>
        </p:txBody>
      </p:sp>
      <p:sp>
        <p:nvSpPr>
          <p:cNvPr id="596994" name="Rectangle 2"/>
          <p:cNvSpPr>
            <a:spLocks noGrp="1" noChangeArrowheads="1"/>
          </p:cNvSpPr>
          <p:nvPr>
            <p:ph type="title"/>
          </p:nvPr>
        </p:nvSpPr>
        <p:spPr>
          <a:solidFill>
            <a:srgbClr val="660066"/>
          </a:solidFill>
        </p:spPr>
        <p:txBody>
          <a:bodyPr/>
          <a:lstStyle/>
          <a:p>
            <a:r>
              <a:rPr lang="fr-FR" altLang="en-US" sz="2800" dirty="0" smtClean="0">
                <a:solidFill>
                  <a:schemeClr val="bg1"/>
                </a:solidFill>
              </a:rPr>
              <a:t>La coopération avec </a:t>
            </a:r>
            <a:r>
              <a:rPr lang="fr-FR" altLang="en-US" sz="2800" dirty="0" err="1" smtClean="0">
                <a:solidFill>
                  <a:schemeClr val="bg1"/>
                </a:solidFill>
              </a:rPr>
              <a:t>IATA</a:t>
            </a:r>
            <a:r>
              <a:rPr lang="fr-FR" altLang="en-US" sz="2800" dirty="0" smtClean="0">
                <a:solidFill>
                  <a:schemeClr val="bg1"/>
                </a:solidFill>
              </a:rPr>
              <a:t> et les secteurs de la pêche/du commerce</a:t>
            </a:r>
            <a:endParaRPr lang="fr-FR" altLang="en-US" sz="2800" dirty="0">
              <a:solidFill>
                <a:schemeClr val="bg1"/>
              </a:solidFill>
            </a:endParaRPr>
          </a:p>
        </p:txBody>
      </p:sp>
      <p:sp>
        <p:nvSpPr>
          <p:cNvPr id="596995" name="Rectangle 3"/>
          <p:cNvSpPr>
            <a:spLocks noGrp="1" noChangeArrowheads="1"/>
          </p:cNvSpPr>
          <p:nvPr>
            <p:ph type="body" idx="1"/>
          </p:nvPr>
        </p:nvSpPr>
        <p:spPr/>
        <p:txBody>
          <a:bodyPr/>
          <a:lstStyle/>
          <a:p>
            <a:pPr>
              <a:lnSpc>
                <a:spcPct val="90000"/>
              </a:lnSpc>
            </a:pPr>
            <a:r>
              <a:rPr lang="fr-FR" altLang="en-US" sz="2000" b="1" dirty="0" smtClean="0"/>
              <a:t>La CITES et </a:t>
            </a:r>
            <a:r>
              <a:rPr lang="fr-FR" altLang="en-US" sz="2000" b="1" dirty="0" err="1" smtClean="0"/>
              <a:t>IATA</a:t>
            </a:r>
            <a:r>
              <a:rPr lang="fr-FR" altLang="en-US" sz="2000" b="1" dirty="0" smtClean="0"/>
              <a:t> collaborent de longue date</a:t>
            </a:r>
            <a:r>
              <a:rPr lang="fr-FR" altLang="en-US" sz="2000" dirty="0" smtClean="0"/>
              <a:t>, comme l’illustre la Résolution </a:t>
            </a:r>
            <a:r>
              <a:rPr lang="fr-FR" altLang="en-US" sz="2000" dirty="0" err="1" smtClean="0"/>
              <a:t>Conf</a:t>
            </a:r>
            <a:r>
              <a:rPr lang="fr-FR" altLang="en-US" sz="2000" dirty="0" smtClean="0"/>
              <a:t>. 10.21 (</a:t>
            </a:r>
            <a:r>
              <a:rPr lang="fr-FR" altLang="en-US" sz="2000" dirty="0" err="1" smtClean="0"/>
              <a:t>Rev</a:t>
            </a:r>
            <a:r>
              <a:rPr lang="fr-FR" altLang="en-US" sz="2000" dirty="0" smtClean="0"/>
              <a:t>. CoP16) sur le </a:t>
            </a:r>
            <a:r>
              <a:rPr lang="fr-FR" altLang="en-US" sz="2000" i="1" dirty="0" smtClean="0"/>
              <a:t>Transport des spécimens </a:t>
            </a:r>
            <a:r>
              <a:rPr lang="fr-FR" altLang="en-US" sz="2000" i="1" dirty="0" smtClean="0"/>
              <a:t>vivants</a:t>
            </a:r>
            <a:endParaRPr lang="fr-FR" altLang="en-US" sz="2000" dirty="0" smtClean="0"/>
          </a:p>
          <a:p>
            <a:pPr marL="0" indent="0">
              <a:lnSpc>
                <a:spcPct val="90000"/>
              </a:lnSpc>
              <a:buNone/>
            </a:pPr>
            <a:endParaRPr lang="fr-FR" altLang="en-US" sz="1000" i="1" dirty="0" smtClean="0"/>
          </a:p>
          <a:p>
            <a:pPr>
              <a:lnSpc>
                <a:spcPct val="90000"/>
              </a:lnSpc>
            </a:pPr>
            <a:r>
              <a:rPr lang="fr-FR" altLang="en-US" sz="2000" dirty="0" smtClean="0"/>
              <a:t>Des efforts sont en cours pour </a:t>
            </a:r>
            <a:r>
              <a:rPr lang="fr-FR" altLang="en-US" sz="2000" b="1" dirty="0" smtClean="0"/>
              <a:t>renforcer cette coopération au moyen d’un protocole d’entente entre les Secrétariats IATA et </a:t>
            </a:r>
            <a:r>
              <a:rPr lang="fr-FR" altLang="en-US" sz="2000" b="1" dirty="0" smtClean="0"/>
              <a:t>CITES</a:t>
            </a:r>
          </a:p>
          <a:p>
            <a:pPr marL="0" indent="0">
              <a:lnSpc>
                <a:spcPct val="90000"/>
              </a:lnSpc>
              <a:buNone/>
            </a:pPr>
            <a:endParaRPr lang="fr-FR" altLang="en-US" sz="1000" dirty="0" smtClean="0"/>
          </a:p>
          <a:p>
            <a:pPr>
              <a:lnSpc>
                <a:spcPct val="90000"/>
              </a:lnSpc>
            </a:pPr>
            <a:r>
              <a:rPr lang="fr-FR" altLang="en-US" sz="2000" dirty="0" smtClean="0"/>
              <a:t>Parmi les </a:t>
            </a:r>
            <a:r>
              <a:rPr lang="fr-FR" altLang="en-US" sz="2000" b="1" dirty="0" smtClean="0"/>
              <a:t>observateurs aux sessions de la CITES </a:t>
            </a:r>
            <a:r>
              <a:rPr lang="fr-FR" altLang="en-US" sz="2000" dirty="0" smtClean="0"/>
              <a:t>figurent: </a:t>
            </a:r>
            <a:r>
              <a:rPr lang="fr-FR" altLang="en-US" sz="2000" dirty="0" smtClean="0"/>
              <a:t>la Convention internationale pour la conservation des thonidés de l'Atlantique (CICTA); le Centre de développement des pêches de l'Asie du Sud-Est; l’Association of Fish and </a:t>
            </a:r>
            <a:r>
              <a:rPr lang="fr-FR" altLang="en-US" sz="2000" dirty="0" err="1" smtClean="0"/>
              <a:t>Wildlife</a:t>
            </a:r>
            <a:r>
              <a:rPr lang="fr-FR" altLang="en-US" sz="2000" dirty="0" smtClean="0"/>
              <a:t> </a:t>
            </a:r>
            <a:r>
              <a:rPr lang="fr-FR" altLang="en-US" sz="2000" dirty="0" err="1" smtClean="0"/>
              <a:t>Agencies</a:t>
            </a:r>
            <a:r>
              <a:rPr lang="fr-FR" altLang="en-US" sz="2000" dirty="0" smtClean="0"/>
              <a:t>; la Coalition internationale des associations halieutiques; </a:t>
            </a:r>
            <a:r>
              <a:rPr lang="fr-FR" altLang="en-US" sz="2000" dirty="0" err="1" smtClean="0"/>
              <a:t>Ornamental</a:t>
            </a:r>
            <a:r>
              <a:rPr lang="fr-FR" altLang="en-US" sz="2000" dirty="0" smtClean="0"/>
              <a:t> Fish International; l’Association internationale des importateurs de caviar; le Pet </a:t>
            </a:r>
            <a:r>
              <a:rPr lang="fr-FR" altLang="en-US" sz="2000" dirty="0" err="1" smtClean="0"/>
              <a:t>Industry</a:t>
            </a:r>
            <a:r>
              <a:rPr lang="fr-FR" altLang="en-US" sz="2000" dirty="0" smtClean="0"/>
              <a:t> Joint </a:t>
            </a:r>
            <a:r>
              <a:rPr lang="fr-FR" altLang="en-US" sz="2000" dirty="0" err="1" smtClean="0"/>
              <a:t>Advisory</a:t>
            </a:r>
            <a:r>
              <a:rPr lang="fr-FR" altLang="en-US" sz="2000" dirty="0" smtClean="0"/>
              <a:t> Council; l’Association mondiale des zoos et des aquariums;  la China </a:t>
            </a:r>
            <a:r>
              <a:rPr lang="fr-FR" altLang="en-US" sz="2000" dirty="0" err="1" smtClean="0"/>
              <a:t>Aquatic</a:t>
            </a:r>
            <a:r>
              <a:rPr lang="fr-FR" altLang="en-US" sz="2000" dirty="0" smtClean="0"/>
              <a:t> </a:t>
            </a:r>
            <a:r>
              <a:rPr lang="fr-FR" altLang="en-US" sz="2000" dirty="0" err="1" smtClean="0"/>
              <a:t>Products</a:t>
            </a:r>
            <a:r>
              <a:rPr lang="fr-FR" altLang="en-US" sz="2000" dirty="0" smtClean="0"/>
              <a:t> </a:t>
            </a:r>
            <a:r>
              <a:rPr lang="fr-FR" altLang="en-US" sz="2000" dirty="0" err="1" smtClean="0"/>
              <a:t>Processing</a:t>
            </a:r>
            <a:r>
              <a:rPr lang="fr-FR" altLang="en-US" sz="2000" dirty="0" smtClean="0"/>
              <a:t> and Marketing Alliance; la Marine </a:t>
            </a:r>
            <a:r>
              <a:rPr lang="fr-FR" altLang="en-US" sz="2000" dirty="0" err="1" smtClean="0"/>
              <a:t>Products</a:t>
            </a:r>
            <a:r>
              <a:rPr lang="fr-FR" altLang="en-US" sz="2000" dirty="0" smtClean="0"/>
              <a:t> Association et la </a:t>
            </a:r>
            <a:r>
              <a:rPr lang="fr-FR" altLang="en-US" sz="2000" dirty="0" err="1" smtClean="0"/>
              <a:t>Precious</a:t>
            </a:r>
            <a:r>
              <a:rPr lang="fr-FR" altLang="en-US" sz="2000" dirty="0" smtClean="0"/>
              <a:t> </a:t>
            </a:r>
            <a:r>
              <a:rPr lang="fr-FR" altLang="en-US" sz="2000" dirty="0" err="1" smtClean="0"/>
              <a:t>Coral</a:t>
            </a:r>
            <a:r>
              <a:rPr lang="fr-FR" altLang="en-US" sz="2000" dirty="0" smtClean="0"/>
              <a:t> Protection and </a:t>
            </a:r>
            <a:r>
              <a:rPr lang="fr-FR" altLang="en-US" sz="2000" dirty="0" err="1" smtClean="0"/>
              <a:t>Development</a:t>
            </a:r>
            <a:r>
              <a:rPr lang="fr-FR" altLang="en-US" sz="2000" dirty="0" smtClean="0"/>
              <a:t> Association</a:t>
            </a:r>
          </a:p>
          <a:p>
            <a:pPr>
              <a:lnSpc>
                <a:spcPct val="90000"/>
              </a:lnSpc>
              <a:buFontTx/>
              <a:buNone/>
            </a:pPr>
            <a:endParaRPr lang="en-US" altLang="en-US" sz="2000" noProof="0" dirty="0"/>
          </a:p>
        </p:txBody>
      </p:sp>
    </p:spTree>
    <p:extLst>
      <p:ext uri="{BB962C8B-B14F-4D97-AF65-F5344CB8AC3E}">
        <p14:creationId xmlns:p14="http://schemas.microsoft.com/office/powerpoint/2010/main" val="39801294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0"/>
          </p:nvPr>
        </p:nvSpPr>
        <p:spPr/>
        <p:txBody>
          <a:bodyPr/>
          <a:lstStyle/>
          <a:p>
            <a:fld id="{DE512A87-8815-467D-BDF5-A8A5631E65F4}" type="slidenum">
              <a:rPr lang="en-US"/>
              <a:pPr/>
              <a:t>9</a:t>
            </a:fld>
            <a:endParaRPr lang="en-US"/>
          </a:p>
        </p:txBody>
      </p:sp>
      <p:pic>
        <p:nvPicPr>
          <p:cNvPr id="381954" name="Picture 2" descr="tusk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20095" y="4920455"/>
            <a:ext cx="1928813" cy="919163"/>
          </a:xfrm>
          <a:prstGeom prst="rect">
            <a:avLst/>
          </a:prstGeom>
          <a:noFill/>
          <a:extLst>
            <a:ext uri="{909E8E84-426E-40DD-AFC4-6F175D3DCCD1}">
              <a14:hiddenFill xmlns:a14="http://schemas.microsoft.com/office/drawing/2010/main">
                <a:solidFill>
                  <a:srgbClr val="FFFFFF"/>
                </a:solidFill>
              </a14:hiddenFill>
            </a:ext>
          </a:extLst>
        </p:spPr>
      </p:pic>
      <p:pic>
        <p:nvPicPr>
          <p:cNvPr id="381955" name="Picture 3" descr="tusker blank"/>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20095" y="4934744"/>
            <a:ext cx="1900237" cy="904875"/>
          </a:xfrm>
          <a:prstGeom prst="rect">
            <a:avLst/>
          </a:prstGeom>
          <a:noFill/>
          <a:extLst>
            <a:ext uri="{909E8E84-426E-40DD-AFC4-6F175D3DCCD1}">
              <a14:hiddenFill xmlns:a14="http://schemas.microsoft.com/office/drawing/2010/main">
                <a:solidFill>
                  <a:srgbClr val="FFFFFF"/>
                </a:solidFill>
              </a14:hiddenFill>
            </a:ext>
          </a:extLst>
        </p:spPr>
      </p:pic>
      <p:pic>
        <p:nvPicPr>
          <p:cNvPr id="381956" name="Picture 4" descr="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34062" y="4339432"/>
            <a:ext cx="641350" cy="1928812"/>
          </a:xfrm>
          <a:prstGeom prst="rect">
            <a:avLst/>
          </a:prstGeom>
          <a:noFill/>
          <a:extLst>
            <a:ext uri="{909E8E84-426E-40DD-AFC4-6F175D3DCCD1}">
              <a14:hiddenFill xmlns:a14="http://schemas.microsoft.com/office/drawing/2010/main">
                <a:solidFill>
                  <a:srgbClr val="FFFFFF"/>
                </a:solidFill>
              </a14:hiddenFill>
            </a:ext>
          </a:extLst>
        </p:spPr>
      </p:pic>
      <p:pic>
        <p:nvPicPr>
          <p:cNvPr id="381957" name="Picture 5" descr="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65824" y="3750469"/>
            <a:ext cx="1555750" cy="2027238"/>
          </a:xfrm>
          <a:prstGeom prst="rect">
            <a:avLst/>
          </a:prstGeom>
          <a:noFill/>
          <a:extLst>
            <a:ext uri="{909E8E84-426E-40DD-AFC4-6F175D3DCCD1}">
              <a14:hiddenFill xmlns:a14="http://schemas.microsoft.com/office/drawing/2010/main">
                <a:solidFill>
                  <a:srgbClr val="FFFFFF"/>
                </a:solidFill>
              </a14:hiddenFill>
            </a:ext>
          </a:extLst>
        </p:spPr>
      </p:pic>
      <p:pic>
        <p:nvPicPr>
          <p:cNvPr id="381958" name="Picture 6" descr="c"/>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13808" y="3563910"/>
            <a:ext cx="1435100" cy="1992313"/>
          </a:xfrm>
          <a:prstGeom prst="rect">
            <a:avLst/>
          </a:prstGeom>
          <a:noFill/>
          <a:extLst>
            <a:ext uri="{909E8E84-426E-40DD-AFC4-6F175D3DCCD1}">
              <a14:hiddenFill xmlns:a14="http://schemas.microsoft.com/office/drawing/2010/main">
                <a:solidFill>
                  <a:srgbClr val="FFFFFF"/>
                </a:solidFill>
              </a14:hiddenFill>
            </a:ext>
          </a:extLst>
        </p:spPr>
      </p:pic>
      <p:pic>
        <p:nvPicPr>
          <p:cNvPr id="381959" name="Picture 7" descr="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53237" y="4210844"/>
            <a:ext cx="1019175" cy="2019300"/>
          </a:xfrm>
          <a:prstGeom prst="rect">
            <a:avLst/>
          </a:prstGeom>
          <a:noFill/>
          <a:extLst>
            <a:ext uri="{909E8E84-426E-40DD-AFC4-6F175D3DCCD1}">
              <a14:hiddenFill xmlns:a14="http://schemas.microsoft.com/office/drawing/2010/main">
                <a:solidFill>
                  <a:srgbClr val="FFFFFF"/>
                </a:solidFill>
              </a14:hiddenFill>
            </a:ext>
          </a:extLst>
        </p:spPr>
      </p:pic>
      <p:pic>
        <p:nvPicPr>
          <p:cNvPr id="381960" name="Picture 8" descr="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583487" y="3872707"/>
            <a:ext cx="798512" cy="1966912"/>
          </a:xfrm>
          <a:prstGeom prst="rect">
            <a:avLst/>
          </a:prstGeom>
          <a:noFill/>
          <a:extLst>
            <a:ext uri="{909E8E84-426E-40DD-AFC4-6F175D3DCCD1}">
              <a14:hiddenFill xmlns:a14="http://schemas.microsoft.com/office/drawing/2010/main">
                <a:solidFill>
                  <a:srgbClr val="FFFFFF"/>
                </a:solidFill>
              </a14:hiddenFill>
            </a:ext>
          </a:extLst>
        </p:spPr>
      </p:pic>
      <p:sp>
        <p:nvSpPr>
          <p:cNvPr id="381961" name="Rectangle 9"/>
          <p:cNvSpPr>
            <a:spLocks noGrp="1" noChangeArrowheads="1"/>
          </p:cNvSpPr>
          <p:nvPr>
            <p:ph type="title"/>
          </p:nvPr>
        </p:nvSpPr>
        <p:spPr>
          <a:xfrm rot="10800000" flipV="1">
            <a:off x="70992" y="1285860"/>
            <a:ext cx="9073008" cy="2582045"/>
          </a:xfrm>
          <a:noFill/>
          <a:ln/>
        </p:spPr>
        <p:txBody>
          <a:bodyPr>
            <a:noAutofit/>
          </a:bodyPr>
          <a:lstStyle/>
          <a:p>
            <a:r>
              <a:rPr lang="fr-FR" sz="4000" dirty="0" smtClean="0">
                <a:ln w="18415" cmpd="sng">
                  <a:noFill/>
                  <a:prstDash val="solid"/>
                </a:ln>
              </a:rPr>
              <a:t>Merci de votre attention!</a:t>
            </a:r>
            <a:r>
              <a:rPr lang="fr-FR" sz="3200" dirty="0" smtClean="0"/>
              <a:t/>
            </a:r>
            <a:br>
              <a:rPr lang="fr-FR" sz="3200" dirty="0" smtClean="0"/>
            </a:br>
            <a:r>
              <a:rPr lang="fr-FR" sz="3200" dirty="0" smtClean="0"/>
              <a:t/>
            </a:r>
            <a:br>
              <a:rPr lang="fr-FR" sz="3200" dirty="0" smtClean="0"/>
            </a:br>
            <a:r>
              <a:rPr lang="fr-FR" sz="3200" i="1" dirty="0" smtClean="0"/>
              <a:t>La CITES a et la FAO œuvrent en faveur de la légalité, de la durabilité et de la traçabilité du commerce international des requins et des raies </a:t>
            </a:r>
            <a:r>
              <a:rPr lang="fr-FR" sz="3200" i="1" dirty="0" err="1" smtClean="0"/>
              <a:t>manta</a:t>
            </a:r>
            <a:r>
              <a:rPr lang="fr-FR" sz="3200" i="1" dirty="0" smtClean="0"/>
              <a:t>, avec l’appui de l’Union européenne </a:t>
            </a:r>
            <a:r>
              <a:rPr lang="fr-FR" sz="3200" b="1" dirty="0" smtClean="0"/>
              <a:t/>
            </a:r>
            <a:br>
              <a:rPr lang="fr-FR" sz="3200" b="1" dirty="0" smtClean="0"/>
            </a:br>
            <a:r>
              <a:rPr lang="fr-FR" sz="3200" dirty="0" smtClean="0"/>
              <a:t/>
            </a:r>
            <a:br>
              <a:rPr lang="fr-FR" sz="3200" dirty="0" smtClean="0"/>
            </a:br>
            <a:endParaRPr lang="fr-FR" sz="3200" i="1" dirty="0"/>
          </a:p>
        </p:txBody>
      </p:sp>
    </p:spTree>
    <p:extLst>
      <p:ext uri="{BB962C8B-B14F-4D97-AF65-F5344CB8AC3E}">
        <p14:creationId xmlns:p14="http://schemas.microsoft.com/office/powerpoint/2010/main" val="17746623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1961"/>
                                        </p:tgtEl>
                                        <p:attrNameLst>
                                          <p:attrName>style.visibility</p:attrName>
                                        </p:attrNameLst>
                                      </p:cBhvr>
                                      <p:to>
                                        <p:strVal val="visible"/>
                                      </p:to>
                                    </p:set>
                                    <p:animEffect transition="in" filter="fade">
                                      <p:cBhvr>
                                        <p:cTn id="7" dur="500"/>
                                        <p:tgtEl>
                                          <p:spTgt spid="381961"/>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81958"/>
                                        </p:tgtEl>
                                        <p:attrNameLst>
                                          <p:attrName>style.visibility</p:attrName>
                                        </p:attrNameLst>
                                      </p:cBhvr>
                                      <p:to>
                                        <p:strVal val="visible"/>
                                      </p:to>
                                    </p:set>
                                    <p:animEffect transition="in" filter="fade">
                                      <p:cBhvr>
                                        <p:cTn id="11" dur="1000"/>
                                        <p:tgtEl>
                                          <p:spTgt spid="381958"/>
                                        </p:tgtEl>
                                      </p:cBhvr>
                                    </p:animEffect>
                                  </p:childTnLst>
                                </p:cTn>
                              </p:par>
                            </p:childTnLst>
                          </p:cTn>
                        </p:par>
                        <p:par>
                          <p:cTn id="12" fill="hold" nodeType="afterGroup">
                            <p:stCondLst>
                              <p:cond delay="1500"/>
                            </p:stCondLst>
                            <p:childTnLst>
                              <p:par>
                                <p:cTn id="13" presetID="10" presetClass="entr" presetSubtype="0" fill="hold" nodeType="afterEffect">
                                  <p:stCondLst>
                                    <p:cond delay="0"/>
                                  </p:stCondLst>
                                  <p:childTnLst>
                                    <p:set>
                                      <p:cBhvr>
                                        <p:cTn id="14" dur="1" fill="hold">
                                          <p:stCondLst>
                                            <p:cond delay="0"/>
                                          </p:stCondLst>
                                        </p:cTn>
                                        <p:tgtEl>
                                          <p:spTgt spid="381956"/>
                                        </p:tgtEl>
                                        <p:attrNameLst>
                                          <p:attrName>style.visibility</p:attrName>
                                        </p:attrNameLst>
                                      </p:cBhvr>
                                      <p:to>
                                        <p:strVal val="visible"/>
                                      </p:to>
                                    </p:set>
                                    <p:animEffect transition="in" filter="fade">
                                      <p:cBhvr>
                                        <p:cTn id="15" dur="1000"/>
                                        <p:tgtEl>
                                          <p:spTgt spid="381956"/>
                                        </p:tgtEl>
                                      </p:cBhvr>
                                    </p:animEffect>
                                  </p:childTnLst>
                                </p:cTn>
                              </p:par>
                            </p:childTnLst>
                          </p:cTn>
                        </p:par>
                        <p:par>
                          <p:cTn id="16" fill="hold" nodeType="afterGroup">
                            <p:stCondLst>
                              <p:cond delay="2500"/>
                            </p:stCondLst>
                            <p:childTnLst>
                              <p:par>
                                <p:cTn id="17" presetID="10" presetClass="entr" presetSubtype="0" fill="hold" nodeType="afterEffect">
                                  <p:stCondLst>
                                    <p:cond delay="0"/>
                                  </p:stCondLst>
                                  <p:childTnLst>
                                    <p:set>
                                      <p:cBhvr>
                                        <p:cTn id="18" dur="1" fill="hold">
                                          <p:stCondLst>
                                            <p:cond delay="0"/>
                                          </p:stCondLst>
                                        </p:cTn>
                                        <p:tgtEl>
                                          <p:spTgt spid="381957"/>
                                        </p:tgtEl>
                                        <p:attrNameLst>
                                          <p:attrName>style.visibility</p:attrName>
                                        </p:attrNameLst>
                                      </p:cBhvr>
                                      <p:to>
                                        <p:strVal val="visible"/>
                                      </p:to>
                                    </p:set>
                                    <p:animEffect transition="in" filter="fade">
                                      <p:cBhvr>
                                        <p:cTn id="19" dur="1000"/>
                                        <p:tgtEl>
                                          <p:spTgt spid="381957"/>
                                        </p:tgtEl>
                                      </p:cBhvr>
                                    </p:animEffect>
                                  </p:childTnLst>
                                </p:cTn>
                              </p:par>
                            </p:childTnLst>
                          </p:cTn>
                        </p:par>
                        <p:par>
                          <p:cTn id="20" fill="hold" nodeType="afterGroup">
                            <p:stCondLst>
                              <p:cond delay="3500"/>
                            </p:stCondLst>
                            <p:childTnLst>
                              <p:par>
                                <p:cTn id="21" presetID="10" presetClass="entr" presetSubtype="0" fill="hold" nodeType="afterEffect">
                                  <p:stCondLst>
                                    <p:cond delay="0"/>
                                  </p:stCondLst>
                                  <p:childTnLst>
                                    <p:set>
                                      <p:cBhvr>
                                        <p:cTn id="22" dur="1" fill="hold">
                                          <p:stCondLst>
                                            <p:cond delay="0"/>
                                          </p:stCondLst>
                                        </p:cTn>
                                        <p:tgtEl>
                                          <p:spTgt spid="381959"/>
                                        </p:tgtEl>
                                        <p:attrNameLst>
                                          <p:attrName>style.visibility</p:attrName>
                                        </p:attrNameLst>
                                      </p:cBhvr>
                                      <p:to>
                                        <p:strVal val="visible"/>
                                      </p:to>
                                    </p:set>
                                    <p:animEffect transition="in" filter="fade">
                                      <p:cBhvr>
                                        <p:cTn id="23" dur="1000"/>
                                        <p:tgtEl>
                                          <p:spTgt spid="381959"/>
                                        </p:tgtEl>
                                      </p:cBhvr>
                                    </p:animEffect>
                                  </p:childTnLst>
                                </p:cTn>
                              </p:par>
                            </p:childTnLst>
                          </p:cTn>
                        </p:par>
                        <p:par>
                          <p:cTn id="24" fill="hold" nodeType="afterGroup">
                            <p:stCondLst>
                              <p:cond delay="4500"/>
                            </p:stCondLst>
                            <p:childTnLst>
                              <p:par>
                                <p:cTn id="25" presetID="10" presetClass="entr" presetSubtype="0" fill="hold" nodeType="afterEffect">
                                  <p:stCondLst>
                                    <p:cond delay="0"/>
                                  </p:stCondLst>
                                  <p:childTnLst>
                                    <p:set>
                                      <p:cBhvr>
                                        <p:cTn id="26" dur="1" fill="hold">
                                          <p:stCondLst>
                                            <p:cond delay="0"/>
                                          </p:stCondLst>
                                        </p:cTn>
                                        <p:tgtEl>
                                          <p:spTgt spid="381960"/>
                                        </p:tgtEl>
                                        <p:attrNameLst>
                                          <p:attrName>style.visibility</p:attrName>
                                        </p:attrNameLst>
                                      </p:cBhvr>
                                      <p:to>
                                        <p:strVal val="visible"/>
                                      </p:to>
                                    </p:set>
                                    <p:animEffect transition="in" filter="fade">
                                      <p:cBhvr>
                                        <p:cTn id="27" dur="1000"/>
                                        <p:tgtEl>
                                          <p:spTgt spid="381960"/>
                                        </p:tgtEl>
                                      </p:cBhvr>
                                    </p:animEffect>
                                  </p:childTnLst>
                                </p:cTn>
                              </p:par>
                            </p:childTnLst>
                          </p:cTn>
                        </p:par>
                        <p:par>
                          <p:cTn id="28" fill="hold" nodeType="afterGroup">
                            <p:stCondLst>
                              <p:cond delay="5500"/>
                            </p:stCondLst>
                            <p:childTnLst>
                              <p:par>
                                <p:cTn id="29" presetID="34" presetClass="entr" presetSubtype="0" fill="hold" nodeType="afterEffect">
                                  <p:stCondLst>
                                    <p:cond delay="0"/>
                                  </p:stCondLst>
                                  <p:childTnLst>
                                    <p:set>
                                      <p:cBhvr>
                                        <p:cTn id="30" dur="1" fill="hold">
                                          <p:stCondLst>
                                            <p:cond delay="0"/>
                                          </p:stCondLst>
                                        </p:cTn>
                                        <p:tgtEl>
                                          <p:spTgt spid="381955"/>
                                        </p:tgtEl>
                                        <p:attrNameLst>
                                          <p:attrName>style.visibility</p:attrName>
                                        </p:attrNameLst>
                                      </p:cBhvr>
                                      <p:to>
                                        <p:strVal val="visible"/>
                                      </p:to>
                                    </p:set>
                                    <p:anim from="(-#ppt_w/2)" to="(#ppt_x)" calcmode="lin" valueType="num">
                                      <p:cBhvr>
                                        <p:cTn id="31" dur="600" fill="hold">
                                          <p:stCondLst>
                                            <p:cond delay="0"/>
                                          </p:stCondLst>
                                        </p:cTn>
                                        <p:tgtEl>
                                          <p:spTgt spid="381955"/>
                                        </p:tgtEl>
                                        <p:attrNameLst>
                                          <p:attrName>ppt_x</p:attrName>
                                        </p:attrNameLst>
                                      </p:cBhvr>
                                    </p:anim>
                                    <p:anim from="0" to="-1.0" calcmode="lin" valueType="num">
                                      <p:cBhvr>
                                        <p:cTn id="32" dur="200" decel="50000" autoRev="1" fill="hold">
                                          <p:stCondLst>
                                            <p:cond delay="600"/>
                                          </p:stCondLst>
                                        </p:cTn>
                                        <p:tgtEl>
                                          <p:spTgt spid="381955"/>
                                        </p:tgtEl>
                                        <p:attrNameLst>
                                          <p:attrName>xshear</p:attrName>
                                        </p:attrNameLst>
                                      </p:cBhvr>
                                    </p:anim>
                                    <p:animScale>
                                      <p:cBhvr>
                                        <p:cTn id="33" dur="200" decel="100000" autoRev="1" fill="hold">
                                          <p:stCondLst>
                                            <p:cond delay="600"/>
                                          </p:stCondLst>
                                        </p:cTn>
                                        <p:tgtEl>
                                          <p:spTgt spid="381955"/>
                                        </p:tgtEl>
                                      </p:cBhvr>
                                      <p:from x="100000" y="100000"/>
                                      <p:to x="80000" y="100000"/>
                                    </p:animScale>
                                    <p:anim by="(#ppt_h/3+#ppt_w*0.1)" calcmode="lin" valueType="num">
                                      <p:cBhvr additive="sum">
                                        <p:cTn id="34" dur="200" decel="100000" autoRev="1" fill="hold">
                                          <p:stCondLst>
                                            <p:cond delay="600"/>
                                          </p:stCondLst>
                                        </p:cTn>
                                        <p:tgtEl>
                                          <p:spTgt spid="381955"/>
                                        </p:tgtEl>
                                        <p:attrNameLst>
                                          <p:attrName>ppt_x</p:attrName>
                                        </p:attrNameLst>
                                      </p:cBhvr>
                                    </p:anim>
                                  </p:childTnLst>
                                </p:cTn>
                              </p:par>
                            </p:childTnLst>
                          </p:cTn>
                        </p:par>
                        <p:par>
                          <p:cTn id="35" fill="hold" nodeType="afterGroup">
                            <p:stCondLst>
                              <p:cond delay="6500"/>
                            </p:stCondLst>
                            <p:childTnLst>
                              <p:par>
                                <p:cTn id="36" presetID="10" presetClass="entr" presetSubtype="0" fill="hold" nodeType="afterEffect">
                                  <p:stCondLst>
                                    <p:cond delay="0"/>
                                  </p:stCondLst>
                                  <p:childTnLst>
                                    <p:set>
                                      <p:cBhvr>
                                        <p:cTn id="37" dur="1" fill="hold">
                                          <p:stCondLst>
                                            <p:cond delay="0"/>
                                          </p:stCondLst>
                                        </p:cTn>
                                        <p:tgtEl>
                                          <p:spTgt spid="381954"/>
                                        </p:tgtEl>
                                        <p:attrNameLst>
                                          <p:attrName>style.visibility</p:attrName>
                                        </p:attrNameLst>
                                      </p:cBhvr>
                                      <p:to>
                                        <p:strVal val="visible"/>
                                      </p:to>
                                    </p:set>
                                    <p:animEffect transition="in" filter="fade">
                                      <p:cBhvr>
                                        <p:cTn id="38" dur="1000"/>
                                        <p:tgtEl>
                                          <p:spTgt spid="3819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6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10083</TotalTime>
  <Words>900</Words>
  <Application>Microsoft Office PowerPoint</Application>
  <PresentationFormat>On-screen Show (4:3)</PresentationFormat>
  <Paragraphs>63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Nouvelles inscriptions de requins et de raies manta : dispositions à prendre par les Parties au 14 septembre 2014 : Traçabilité</vt:lpstr>
      <vt:lpstr>Traçabilité</vt:lpstr>
      <vt:lpstr>Traçabilité : cadre de suivi du commerce</vt:lpstr>
      <vt:lpstr>Champ d’application du système de traçage</vt:lpstr>
      <vt:lpstr>Transport de spécimens vivants</vt:lpstr>
      <vt:lpstr>Contrôle des documents et tenue des registres</vt:lpstr>
      <vt:lpstr>L’ICCWC  et les autres partenariats</vt:lpstr>
      <vt:lpstr>La coopération avec IATA et les secteurs de la pêche/du commerce</vt:lpstr>
      <vt:lpstr>Merci de votre attention!  La CITES a et la FAO œuvrent en faveur de la légalité, de la durabilité et de la traçabilité du commerce international des requins et des raies manta, avec l’appui de l’Union européenne   </vt:lpstr>
    </vt:vector>
  </TitlesOfParts>
  <Company>United Nations Office at Geneva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Shark Species and Manta Rays</dc:title>
  <dc:creator>SCHLINGEMANN</dc:creator>
  <cp:lastModifiedBy>SVDP</cp:lastModifiedBy>
  <cp:revision>210</cp:revision>
  <cp:lastPrinted>2013-10-23T06:07:01Z</cp:lastPrinted>
  <dcterms:created xsi:type="dcterms:W3CDTF">2013-09-27T13:34:19Z</dcterms:created>
  <dcterms:modified xsi:type="dcterms:W3CDTF">2015-07-23T08:38:38Z</dcterms:modified>
</cp:coreProperties>
</file>