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65" r:id="rId2"/>
    <p:sldId id="311" r:id="rId3"/>
    <p:sldId id="299" r:id="rId4"/>
    <p:sldId id="340" r:id="rId5"/>
    <p:sldId id="317" r:id="rId6"/>
    <p:sldId id="306" r:id="rId7"/>
    <p:sldId id="341" r:id="rId8"/>
    <p:sldId id="342" r:id="rId9"/>
    <p:sldId id="344" r:id="rId10"/>
    <p:sldId id="343" r:id="rId11"/>
    <p:sldId id="329" r:id="rId12"/>
    <p:sldId id="36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a:srgbClr val="00FFFF"/>
    <a:srgbClr val="0000FF"/>
    <a:srgbClr val="3333FF"/>
    <a:srgbClr val="6600CC"/>
    <a:srgbClr val="000066"/>
    <a:srgbClr val="660066"/>
    <a:srgbClr val="0000CC"/>
    <a:srgbClr val="333300"/>
    <a:srgbClr val="00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90" autoAdjust="0"/>
    <p:restoredTop sz="86275" autoAdjust="0"/>
  </p:normalViewPr>
  <p:slideViewPr>
    <p:cSldViewPr>
      <p:cViewPr>
        <p:scale>
          <a:sx n="50" d="100"/>
          <a:sy n="50" d="100"/>
        </p:scale>
        <p:origin x="-1002" y="-5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3" d="100"/>
          <a:sy n="73" d="100"/>
        </p:scale>
        <p:origin x="-2148" y="-108"/>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B79BF3A-010F-4302-927A-F74C4E643A62}" type="datetimeFigureOut">
              <a:rPr lang="en-GB" smtClean="0"/>
              <a:pPr/>
              <a:t>30/03/2015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4B22527-3878-413F-81E7-2AE45B4BA61D}" type="slidenum">
              <a:rPr lang="en-GB" smtClean="0"/>
              <a:pPr/>
              <a:t>‹N°›</a:t>
            </a:fld>
            <a:endParaRPr lang="en-GB"/>
          </a:p>
        </p:txBody>
      </p:sp>
    </p:spTree>
    <p:extLst>
      <p:ext uri="{BB962C8B-B14F-4D97-AF65-F5344CB8AC3E}">
        <p14:creationId xmlns="" xmlns:p14="http://schemas.microsoft.com/office/powerpoint/2010/main" val="134774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1620F67-519F-4249-8A26-8DEF34A80D0C}" type="datetimeFigureOut">
              <a:rPr lang="en-GB" smtClean="0"/>
              <a:pPr/>
              <a:t>30/03/2015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C54DDB-FBB2-41CD-AEDD-D6EA4BA1FB6C}" type="slidenum">
              <a:rPr lang="en-GB" smtClean="0"/>
              <a:pPr/>
              <a:t>‹N°›</a:t>
            </a:fld>
            <a:endParaRPr lang="en-GB"/>
          </a:p>
        </p:txBody>
      </p:sp>
    </p:spTree>
    <p:extLst>
      <p:ext uri="{BB962C8B-B14F-4D97-AF65-F5344CB8AC3E}">
        <p14:creationId xmlns="" xmlns:p14="http://schemas.microsoft.com/office/powerpoint/2010/main" val="144112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noProof="0" dirty="0" smtClean="0"/>
              <a:t>Les exigences imposées par la CITES en vue de l’application de la Convention répondent</a:t>
            </a:r>
            <a:r>
              <a:rPr lang="fr-FR" baseline="0" noProof="0" dirty="0" smtClean="0"/>
              <a:t> à ses trois grands objectifs : garantir la légalité, la durabilité et la traçabilité du commerce. Plusieurs outils et procédures sont à la disposition des États pour atteindre ces objectifs.</a:t>
            </a:r>
          </a:p>
        </p:txBody>
      </p:sp>
      <p:sp>
        <p:nvSpPr>
          <p:cNvPr id="4" name="Slide Number Placeholder 3"/>
          <p:cNvSpPr>
            <a:spLocks noGrp="1"/>
          </p:cNvSpPr>
          <p:nvPr>
            <p:ph type="sldNum" sz="quarter" idx="10"/>
          </p:nvPr>
        </p:nvSpPr>
        <p:spPr/>
        <p:txBody>
          <a:bodyPr/>
          <a:lstStyle/>
          <a:p>
            <a:fld id="{46C54DDB-FBB2-41CD-AEDD-D6EA4BA1FB6C}" type="slidenum">
              <a:rPr lang="en-GB" smtClean="0"/>
              <a:pPr/>
              <a:t>1</a:t>
            </a:fld>
            <a:endParaRPr lang="en-GB"/>
          </a:p>
        </p:txBody>
      </p:sp>
    </p:spTree>
    <p:extLst>
      <p:ext uri="{BB962C8B-B14F-4D97-AF65-F5344CB8AC3E}">
        <p14:creationId xmlns="" xmlns:p14="http://schemas.microsoft.com/office/powerpoint/2010/main" val="2534547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10</a:t>
            </a:fld>
            <a:endParaRPr lang="en-GB"/>
          </a:p>
        </p:txBody>
      </p:sp>
    </p:spTree>
    <p:extLst>
      <p:ext uri="{BB962C8B-B14F-4D97-AF65-F5344CB8AC3E}">
        <p14:creationId xmlns="" xmlns:p14="http://schemas.microsoft.com/office/powerpoint/2010/main" val="359944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11</a:t>
            </a:fld>
            <a:endParaRPr lang="en-GB"/>
          </a:p>
        </p:txBody>
      </p:sp>
    </p:spTree>
    <p:extLst>
      <p:ext uri="{BB962C8B-B14F-4D97-AF65-F5344CB8AC3E}">
        <p14:creationId xmlns="" xmlns:p14="http://schemas.microsoft.com/office/powerpoint/2010/main" val="3768215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6C54DDB-FBB2-41CD-AEDD-D6EA4BA1FB6C}" type="slidenum">
              <a:rPr lang="en-GB" smtClean="0"/>
              <a:pPr/>
              <a:t>12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2</a:t>
            </a:fld>
            <a:endParaRPr lang="en-GB"/>
          </a:p>
        </p:txBody>
      </p:sp>
    </p:spTree>
    <p:extLst>
      <p:ext uri="{BB962C8B-B14F-4D97-AF65-F5344CB8AC3E}">
        <p14:creationId xmlns="" xmlns:p14="http://schemas.microsoft.com/office/powerpoint/2010/main" val="3385173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3</a:t>
            </a:fld>
            <a:endParaRPr lang="en-GB"/>
          </a:p>
        </p:txBody>
      </p:sp>
    </p:spTree>
    <p:extLst>
      <p:ext uri="{BB962C8B-B14F-4D97-AF65-F5344CB8AC3E}">
        <p14:creationId xmlns="" xmlns:p14="http://schemas.microsoft.com/office/powerpoint/2010/main" val="3629556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4</a:t>
            </a:fld>
            <a:endParaRPr lang="en-GB"/>
          </a:p>
        </p:txBody>
      </p:sp>
    </p:spTree>
    <p:extLst>
      <p:ext uri="{BB962C8B-B14F-4D97-AF65-F5344CB8AC3E}">
        <p14:creationId xmlns="" xmlns:p14="http://schemas.microsoft.com/office/powerpoint/2010/main" val="4198088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5</a:t>
            </a:fld>
            <a:endParaRPr lang="en-GB"/>
          </a:p>
        </p:txBody>
      </p:sp>
    </p:spTree>
    <p:extLst>
      <p:ext uri="{BB962C8B-B14F-4D97-AF65-F5344CB8AC3E}">
        <p14:creationId xmlns="" xmlns:p14="http://schemas.microsoft.com/office/powerpoint/2010/main" val="375940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C54DDB-FBB2-41CD-AEDD-D6EA4BA1FB6C}" type="slidenum">
              <a:rPr lang="en-GB" smtClean="0"/>
              <a:pPr/>
              <a:t>6</a:t>
            </a:fld>
            <a:endParaRPr lang="en-GB"/>
          </a:p>
        </p:txBody>
      </p:sp>
    </p:spTree>
    <p:extLst>
      <p:ext uri="{BB962C8B-B14F-4D97-AF65-F5344CB8AC3E}">
        <p14:creationId xmlns="" xmlns:p14="http://schemas.microsoft.com/office/powerpoint/2010/main" val="1915994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7</a:t>
            </a:fld>
            <a:endParaRPr lang="en-GB"/>
          </a:p>
        </p:txBody>
      </p:sp>
    </p:spTree>
    <p:extLst>
      <p:ext uri="{BB962C8B-B14F-4D97-AF65-F5344CB8AC3E}">
        <p14:creationId xmlns="" xmlns:p14="http://schemas.microsoft.com/office/powerpoint/2010/main" val="1791317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8</a:t>
            </a:fld>
            <a:endParaRPr lang="en-GB"/>
          </a:p>
        </p:txBody>
      </p:sp>
    </p:spTree>
    <p:extLst>
      <p:ext uri="{BB962C8B-B14F-4D97-AF65-F5344CB8AC3E}">
        <p14:creationId xmlns="" xmlns:p14="http://schemas.microsoft.com/office/powerpoint/2010/main" val="2386276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C54DDB-FBB2-41CD-AEDD-D6EA4BA1FB6C}" type="slidenum">
              <a:rPr lang="en-GB" smtClean="0"/>
              <a:pPr/>
              <a:t>9</a:t>
            </a:fld>
            <a:endParaRPr lang="en-GB"/>
          </a:p>
        </p:txBody>
      </p:sp>
    </p:spTree>
    <p:extLst>
      <p:ext uri="{BB962C8B-B14F-4D97-AF65-F5344CB8AC3E}">
        <p14:creationId xmlns="" xmlns:p14="http://schemas.microsoft.com/office/powerpoint/2010/main" val="1870599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168131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252285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317480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354683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5971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65879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86117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3801033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77430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253540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EA696-CE75-4B15-9A61-142448DCF0BE}" type="datetimeFigureOut">
              <a:rPr lang="en-GB" smtClean="0"/>
              <a:pPr/>
              <a:t>30/03/2015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C15A36-AA42-4068-A231-FC45D26FFE79}" type="slidenum">
              <a:rPr lang="en-GB" smtClean="0"/>
              <a:pPr/>
              <a:t>‹N°›</a:t>
            </a:fld>
            <a:endParaRPr lang="en-GB"/>
          </a:p>
        </p:txBody>
      </p:sp>
    </p:spTree>
    <p:extLst>
      <p:ext uri="{BB962C8B-B14F-4D97-AF65-F5344CB8AC3E}">
        <p14:creationId xmlns="" xmlns:p14="http://schemas.microsoft.com/office/powerpoint/2010/main" val="191822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a:noFill/>
          </a:ln>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EA696-CE75-4B15-9A61-142448DCF0BE}" type="datetimeFigureOut">
              <a:rPr lang="en-GB" smtClean="0"/>
              <a:pPr/>
              <a:t>30/03/2015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15A36-AA42-4068-A231-FC45D26FFE79}" type="slidenum">
              <a:rPr lang="en-GB" smtClean="0"/>
              <a:pPr/>
              <a:t>‹N°›</a:t>
            </a:fld>
            <a:endParaRPr lang="en-GB"/>
          </a:p>
        </p:txBody>
      </p:sp>
      <p:sp>
        <p:nvSpPr>
          <p:cNvPr id="7" name="Rectangle 6"/>
          <p:cNvSpPr/>
          <p:nvPr userDrawn="1"/>
        </p:nvSpPr>
        <p:spPr>
          <a:xfrm>
            <a:off x="0" y="0"/>
            <a:ext cx="9144000" cy="6858000"/>
          </a:xfrm>
          <a:prstGeom prst="rect">
            <a:avLst/>
          </a:prstGeom>
          <a:solidFill>
            <a:schemeClr val="tx2">
              <a:lumMod val="60000"/>
              <a:lumOff val="4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972908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ln>
            <a:noFill/>
          </a:ln>
          <a:solidFill>
            <a:schemeClr val="tx1"/>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h/url?sa=i&amp;rct=j&amp;q=&amp;esrc=s&amp;frm=1&amp;source=images&amp;cd=&amp;cad=rja&amp;docid=Uun49E58u05eLM&amp;tbnid=Azlry12G8ALEdM:&amp;ved=0CAUQjRw&amp;url=http://www.aquaportail.com/fiche-poisson-2840-carcharhinus-longimanus.html&amp;ei=mWR3Us2kLYK_0QXyv4GwDw&amp;bvm=bv.55819444,d.ZGU&amp;psig=AFQjCNG4wMhO7St1-9XbMcsltKoZY806AA&amp;ust=138364263665332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1800200"/>
          </a:xfrm>
        </p:spPr>
        <p:txBody>
          <a:bodyPr>
            <a:normAutofit fontScale="90000"/>
          </a:bodyPr>
          <a:lstStyle/>
          <a:p>
            <a:r>
              <a:rPr lang="fr-FR" noProof="0" dirty="0" smtClean="0"/>
              <a:t>Nouvelles inscriptions de requins et de raies </a:t>
            </a:r>
            <a:r>
              <a:rPr lang="fr-FR" noProof="0" dirty="0" err="1" smtClean="0"/>
              <a:t>manta</a:t>
            </a:r>
            <a:r>
              <a:rPr lang="fr-FR" noProof="0" dirty="0" smtClean="0"/>
              <a:t> : dispositions à prendre par les Parties au </a:t>
            </a:r>
            <a:r>
              <a:rPr lang="fr-FR" noProof="0" dirty="0" smtClean="0"/>
              <a:t>14septembre </a:t>
            </a:r>
            <a:r>
              <a:rPr lang="fr-FR" noProof="0" dirty="0" smtClean="0"/>
              <a:t>2014 :</a:t>
            </a:r>
            <a:br>
              <a:rPr lang="fr-FR" noProof="0" dirty="0" smtClean="0"/>
            </a:br>
            <a:r>
              <a:rPr lang="fr-FR" noProof="0" dirty="0" smtClean="0"/>
              <a:t> </a:t>
            </a:r>
            <a:r>
              <a:rPr lang="fr-FR" noProof="0" dirty="0" smtClean="0">
                <a:solidFill>
                  <a:srgbClr val="A50021"/>
                </a:solidFill>
              </a:rPr>
              <a:t>Durabilité</a:t>
            </a:r>
            <a:endParaRPr lang="fr-FR" noProof="0" dirty="0">
              <a:solidFill>
                <a:srgbClr val="A50021"/>
              </a:solidFill>
            </a:endParaRPr>
          </a:p>
        </p:txBody>
      </p:sp>
      <p:pic>
        <p:nvPicPr>
          <p:cNvPr id="5" name="Picture 2" descr="http://www.aquaportail.com/pictures1208/carcharhinus-longimanus-requin-longimane.jpg">
            <a:hlinkClick r:id="rId3"/>
          </p:cNvPr>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b="3211"/>
          <a:stretch/>
        </p:blipFill>
        <p:spPr bwMode="auto">
          <a:xfrm>
            <a:off x="1979712" y="2852936"/>
            <a:ext cx="5112568" cy="3709668"/>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0206985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fr-FR" dirty="0" smtClean="0"/>
              <a:t>Les Parties sont encouragées à : </a:t>
            </a:r>
          </a:p>
          <a:p>
            <a:pPr lvl="1"/>
            <a:r>
              <a:rPr lang="fr-FR" sz="2400" dirty="0" smtClean="0"/>
              <a:t>étudier diverses méthodes d’émission d’ACNP;</a:t>
            </a:r>
          </a:p>
          <a:p>
            <a:pPr lvl="1"/>
            <a:r>
              <a:rPr lang="fr-FR" sz="2400" dirty="0" smtClean="0"/>
              <a:t>partager leurs expériences et des exemples d’élaboration d’ACNP, notamment dans le cadre d’ateliers régionaux ou infrarégionaux;</a:t>
            </a:r>
          </a:p>
          <a:p>
            <a:pPr lvl="1"/>
            <a:r>
              <a:rPr lang="fr-FR" sz="2400" dirty="0" smtClean="0"/>
              <a:t>tenir des registres écrits des motivations scientifiques figurant dans les évaluations des ACNP réalisées par les autorités scientifiques;</a:t>
            </a:r>
          </a:p>
          <a:p>
            <a:pPr lvl="1"/>
            <a:r>
              <a:rPr lang="fr-FR" sz="2400" dirty="0" smtClean="0"/>
              <a:t>proposer, sur demande, une assistance de coopération aux pays en développement afin d’améliorer les capacités d’émission d’ACNP en fonction des besoins identifiés au plan national. </a:t>
            </a:r>
          </a:p>
          <a:p>
            <a:endParaRPr lang="en-US" sz="4000" noProof="0" dirty="0"/>
          </a:p>
        </p:txBody>
      </p:sp>
      <p:sp>
        <p:nvSpPr>
          <p:cNvPr id="6" name="Title 1"/>
          <p:cNvSpPr>
            <a:spLocks noGrp="1"/>
          </p:cNvSpPr>
          <p:nvPr>
            <p:ph type="title"/>
          </p:nvPr>
        </p:nvSpPr>
        <p:spPr>
          <a:xfrm>
            <a:off x="395536" y="260648"/>
            <a:ext cx="8363272" cy="1143000"/>
          </a:xfrm>
          <a:solidFill>
            <a:srgbClr val="003300"/>
          </a:solidFill>
        </p:spPr>
        <p:txBody>
          <a:bodyPr>
            <a:noAutofit/>
          </a:bodyPr>
          <a:lstStyle/>
          <a:p>
            <a:r>
              <a:rPr lang="fr-FR" sz="3600" b="0" dirty="0" smtClean="0">
                <a:solidFill>
                  <a:schemeClr val="bg1"/>
                </a:solidFill>
              </a:rPr>
              <a:t>Durabilité - </a:t>
            </a:r>
            <a:br>
              <a:rPr lang="fr-FR" sz="3600" b="0" dirty="0" smtClean="0">
                <a:solidFill>
                  <a:schemeClr val="bg1"/>
                </a:solidFill>
              </a:rPr>
            </a:br>
            <a:r>
              <a:rPr lang="fr-FR" sz="3600" b="0" dirty="0" smtClean="0">
                <a:solidFill>
                  <a:schemeClr val="bg1"/>
                </a:solidFill>
              </a:rPr>
              <a:t>avis de commerce non préjudiciable (ACNP)</a:t>
            </a:r>
            <a:endParaRPr lang="fr-FR" sz="3600" b="0" dirty="0">
              <a:solidFill>
                <a:schemeClr val="bg1"/>
              </a:solidFill>
            </a:endParaRPr>
          </a:p>
        </p:txBody>
      </p:sp>
    </p:spTree>
    <p:extLst>
      <p:ext uri="{BB962C8B-B14F-4D97-AF65-F5344CB8AC3E}">
        <p14:creationId xmlns="" xmlns:p14="http://schemas.microsoft.com/office/powerpoint/2010/main" val="2163694908"/>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fr-FR" altLang="en-US" sz="2800" dirty="0" smtClean="0"/>
              <a:t>Le commerce légal peut se révéler </a:t>
            </a:r>
            <a:r>
              <a:rPr lang="fr-FR" altLang="en-US" sz="2800" b="1" dirty="0" smtClean="0">
                <a:solidFill>
                  <a:srgbClr val="C00000"/>
                </a:solidFill>
              </a:rPr>
              <a:t>non durable</a:t>
            </a:r>
            <a:r>
              <a:rPr lang="fr-FR" altLang="en-US" sz="2800" dirty="0" smtClean="0"/>
              <a:t> si :</a:t>
            </a:r>
          </a:p>
          <a:p>
            <a:pPr marL="0" indent="0">
              <a:buNone/>
            </a:pPr>
            <a:endParaRPr lang="fr-FR" altLang="en-US" sz="2800" dirty="0" smtClean="0"/>
          </a:p>
          <a:p>
            <a:r>
              <a:rPr lang="fr-FR" altLang="en-US" sz="2600" dirty="0" smtClean="0"/>
              <a:t>aucun mécanisme au fonctionnement correct n’a été prévu pour permettre à l’autorité scientifique compétente d’émettre un avis sur les niveaux du commerce jugés sûrs;</a:t>
            </a:r>
          </a:p>
          <a:p>
            <a:endParaRPr lang="fr-FR" altLang="en-US" sz="2600" dirty="0" smtClean="0"/>
          </a:p>
          <a:p>
            <a:r>
              <a:rPr lang="fr-FR" altLang="en-US" sz="2600" dirty="0" smtClean="0"/>
              <a:t>les avis de commerce non préjudiciable sont inexacts ou ne sont pas émis; </a:t>
            </a:r>
          </a:p>
          <a:p>
            <a:endParaRPr lang="fr-FR" altLang="en-US" sz="2600" dirty="0" smtClean="0"/>
          </a:p>
          <a:p>
            <a:r>
              <a:rPr lang="fr-FR" altLang="en-US" sz="2600" dirty="0" smtClean="0"/>
              <a:t>l</a:t>
            </a:r>
            <a:r>
              <a:rPr lang="fr-FR" altLang="en-US" sz="2600" dirty="0" smtClean="0"/>
              <a:t>’organe </a:t>
            </a:r>
            <a:r>
              <a:rPr lang="fr-FR" altLang="en-US" sz="2600" dirty="0" smtClean="0"/>
              <a:t>de gestion délivre des permis d’exportation contraires à l’avis de l’autorité scientifique;</a:t>
            </a:r>
          </a:p>
          <a:p>
            <a:endParaRPr lang="fr-FR" altLang="en-US" sz="2600" dirty="0" smtClean="0"/>
          </a:p>
          <a:p>
            <a:r>
              <a:rPr lang="fr-FR" altLang="en-US" sz="2600" dirty="0" smtClean="0"/>
              <a:t>aucun suivi adapté n’est réalisé.</a:t>
            </a:r>
            <a:endParaRPr lang="fr-FR" altLang="en-US" sz="2600" dirty="0"/>
          </a:p>
        </p:txBody>
      </p:sp>
      <p:sp>
        <p:nvSpPr>
          <p:cNvPr id="4" name="Title 1"/>
          <p:cNvSpPr>
            <a:spLocks noGrp="1"/>
          </p:cNvSpPr>
          <p:nvPr>
            <p:ph type="title"/>
          </p:nvPr>
        </p:nvSpPr>
        <p:spPr>
          <a:xfrm>
            <a:off x="323528" y="274638"/>
            <a:ext cx="8496944" cy="1143000"/>
          </a:xfrm>
          <a:solidFill>
            <a:srgbClr val="003300"/>
          </a:solidFill>
        </p:spPr>
        <p:txBody>
          <a:bodyPr>
            <a:noAutofit/>
          </a:bodyPr>
          <a:lstStyle/>
          <a:p>
            <a:r>
              <a:rPr lang="fr-FR" sz="3200" b="0" dirty="0" smtClean="0">
                <a:solidFill>
                  <a:schemeClr val="bg1"/>
                </a:solidFill>
              </a:rPr>
              <a:t>Avis de commerce non préjudiciable (ACNP) </a:t>
            </a:r>
            <a:r>
              <a:rPr lang="fr-FR" sz="3200" b="0" noProof="0" dirty="0" smtClean="0">
                <a:solidFill>
                  <a:schemeClr val="bg1"/>
                </a:solidFill>
              </a:rPr>
              <a:t>: procédure relative au respect des dispositions</a:t>
            </a:r>
            <a:endParaRPr lang="fr-FR" sz="3200" b="0" noProof="0" dirty="0">
              <a:solidFill>
                <a:schemeClr val="bg1"/>
              </a:solidFill>
            </a:endParaRPr>
          </a:p>
        </p:txBody>
      </p:sp>
    </p:spTree>
    <p:extLst>
      <p:ext uri="{BB962C8B-B14F-4D97-AF65-F5344CB8AC3E}">
        <p14:creationId xmlns="" xmlns:p14="http://schemas.microsoft.com/office/powerpoint/2010/main" val="198597515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0"/>
          </p:nvPr>
        </p:nvSpPr>
        <p:spPr/>
        <p:txBody>
          <a:bodyPr/>
          <a:lstStyle/>
          <a:p>
            <a:fld id="{DE512A87-8815-467D-BDF5-A8A5631E65F4}" type="slidenum">
              <a:rPr lang="en-US"/>
              <a:pPr/>
              <a:t>12</a:t>
            </a:fld>
            <a:endParaRPr lang="en-US"/>
          </a:p>
        </p:txBody>
      </p:sp>
      <p:pic>
        <p:nvPicPr>
          <p:cNvPr id="381954" name="Picture 2" descr="tuske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20095" y="4920455"/>
            <a:ext cx="1928813" cy="919163"/>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5" name="Picture 3" descr="tusker blank"/>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020095" y="4934744"/>
            <a:ext cx="1900237" cy="904875"/>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6" name="Picture 4" descr="i"/>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834062" y="4339432"/>
            <a:ext cx="641350" cy="1928812"/>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7" name="Picture 5" descr="t"/>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5965824" y="3750469"/>
            <a:ext cx="1555750" cy="2027238"/>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8" name="Picture 6" descr="c"/>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4513808" y="3563910"/>
            <a:ext cx="1435100" cy="1992313"/>
          </a:xfrm>
          <a:prstGeom prst="rect">
            <a:avLst/>
          </a:prstGeom>
          <a:noFill/>
          <a:extLst>
            <a:ext uri="{909E8E84-426E-40DD-AFC4-6F175D3DCCD1}">
              <a14:hiddenFill xmlns="" xmlns:a14="http://schemas.microsoft.com/office/drawing/2010/main">
                <a:solidFill>
                  <a:srgbClr val="FFFFFF"/>
                </a:solidFill>
              </a14:hiddenFill>
            </a:ext>
          </a:extLst>
        </p:spPr>
      </p:pic>
      <p:pic>
        <p:nvPicPr>
          <p:cNvPr id="381959" name="Picture 7" descr="e"/>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6853237" y="4210844"/>
            <a:ext cx="1019175" cy="2019300"/>
          </a:xfrm>
          <a:prstGeom prst="rect">
            <a:avLst/>
          </a:prstGeom>
          <a:noFill/>
          <a:extLst>
            <a:ext uri="{909E8E84-426E-40DD-AFC4-6F175D3DCCD1}">
              <a14:hiddenFill xmlns="" xmlns:a14="http://schemas.microsoft.com/office/drawing/2010/main">
                <a:solidFill>
                  <a:srgbClr val="FFFFFF"/>
                </a:solidFill>
              </a14:hiddenFill>
            </a:ext>
          </a:extLst>
        </p:spPr>
      </p:pic>
      <p:pic>
        <p:nvPicPr>
          <p:cNvPr id="381960" name="Picture 8" descr="s"/>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7583487" y="3872707"/>
            <a:ext cx="798512" cy="1966912"/>
          </a:xfrm>
          <a:prstGeom prst="rect">
            <a:avLst/>
          </a:prstGeom>
          <a:noFill/>
          <a:extLst>
            <a:ext uri="{909E8E84-426E-40DD-AFC4-6F175D3DCCD1}">
              <a14:hiddenFill xmlns="" xmlns:a14="http://schemas.microsoft.com/office/drawing/2010/main">
                <a:solidFill>
                  <a:srgbClr val="FFFFFF"/>
                </a:solidFill>
              </a14:hiddenFill>
            </a:ext>
          </a:extLst>
        </p:spPr>
      </p:pic>
      <p:sp>
        <p:nvSpPr>
          <p:cNvPr id="381961" name="Rectangle 9"/>
          <p:cNvSpPr>
            <a:spLocks noGrp="1" noChangeArrowheads="1"/>
          </p:cNvSpPr>
          <p:nvPr>
            <p:ph type="title"/>
          </p:nvPr>
        </p:nvSpPr>
        <p:spPr>
          <a:xfrm rot="10800000" flipV="1">
            <a:off x="70992" y="1268760"/>
            <a:ext cx="9073008" cy="2582045"/>
          </a:xfrm>
          <a:noFill/>
          <a:ln/>
        </p:spPr>
        <p:txBody>
          <a:bodyPr>
            <a:noAutofit/>
          </a:bodyPr>
          <a:lstStyle/>
          <a:p>
            <a:r>
              <a:rPr lang="fr-FR" sz="4000" dirty="0" smtClean="0">
                <a:ln w="18415" cmpd="sng">
                  <a:noFill/>
                  <a:prstDash val="solid"/>
                </a:ln>
              </a:rPr>
              <a:t>Merci de votre attention!</a:t>
            </a:r>
            <a:r>
              <a:rPr lang="en-US" sz="3200" dirty="0" smtClean="0"/>
              <a:t/>
            </a:r>
            <a:br>
              <a:rPr lang="en-US" sz="3200" dirty="0" smtClean="0"/>
            </a:br>
            <a:r>
              <a:rPr lang="en-US" sz="3200" dirty="0" smtClean="0"/>
              <a:t/>
            </a:r>
            <a:br>
              <a:rPr lang="en-US" sz="3200" dirty="0" smtClean="0"/>
            </a:br>
            <a:r>
              <a:rPr lang="en-US" sz="3200" dirty="0">
                <a:solidFill>
                  <a:schemeClr val="bg1"/>
                </a:solidFill>
              </a:rPr>
              <a:t/>
            </a:r>
            <a:br>
              <a:rPr lang="en-US" sz="3200" dirty="0">
                <a:solidFill>
                  <a:schemeClr val="bg1"/>
                </a:solidFill>
              </a:rPr>
            </a:br>
            <a:r>
              <a:rPr lang="en-US" sz="3200" i="1" dirty="0" smtClean="0"/>
              <a:t>La </a:t>
            </a:r>
            <a:r>
              <a:rPr lang="fr-FR" sz="3200" i="1" dirty="0" smtClean="0"/>
              <a:t>CITES et la FAO œuvrent en faveur de la légalité, de la durabilité et de la traçabilité du commerce international des requins et des raies </a:t>
            </a:r>
            <a:r>
              <a:rPr lang="fr-FR" sz="3200" i="1" dirty="0" err="1" smtClean="0"/>
              <a:t>manta</a:t>
            </a:r>
            <a:r>
              <a:rPr lang="fr-FR" sz="3200" i="1" dirty="0" smtClean="0"/>
              <a:t>, avec l’appui de l’Union européenne. </a:t>
            </a:r>
            <a:r>
              <a:rPr lang="en-US" sz="3200" dirty="0" smtClean="0">
                <a:solidFill>
                  <a:schemeClr val="bg1"/>
                </a:solidFill>
              </a:rPr>
              <a:t/>
            </a:r>
            <a:br>
              <a:rPr lang="en-US" sz="3200" dirty="0" smtClean="0">
                <a:solidFill>
                  <a:schemeClr val="bg1"/>
                </a:solidFill>
              </a:rPr>
            </a:br>
            <a:r>
              <a:rPr lang="en-US" sz="3200" b="1" dirty="0"/>
              <a:t/>
            </a:r>
            <a:br>
              <a:rPr lang="en-US" sz="3200" b="1" dirty="0"/>
            </a:br>
            <a:r>
              <a:rPr lang="en-US" sz="3200" dirty="0"/>
              <a:t/>
            </a:r>
            <a:br>
              <a:rPr lang="en-US" sz="3200" dirty="0"/>
            </a:br>
            <a:endParaRPr lang="en-US" sz="3200" i="1" dirty="0"/>
          </a:p>
        </p:txBody>
      </p:sp>
    </p:spTree>
    <p:extLst>
      <p:ext uri="{BB962C8B-B14F-4D97-AF65-F5344CB8AC3E}">
        <p14:creationId xmlns="" xmlns:p14="http://schemas.microsoft.com/office/powerpoint/2010/main" val="177466238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1961"/>
                                        </p:tgtEl>
                                        <p:attrNameLst>
                                          <p:attrName>style.visibility</p:attrName>
                                        </p:attrNameLst>
                                      </p:cBhvr>
                                      <p:to>
                                        <p:strVal val="visible"/>
                                      </p:to>
                                    </p:set>
                                    <p:animEffect transition="in" filter="fade">
                                      <p:cBhvr>
                                        <p:cTn id="7" dur="500"/>
                                        <p:tgtEl>
                                          <p:spTgt spid="381961"/>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381958"/>
                                        </p:tgtEl>
                                        <p:attrNameLst>
                                          <p:attrName>style.visibility</p:attrName>
                                        </p:attrNameLst>
                                      </p:cBhvr>
                                      <p:to>
                                        <p:strVal val="visible"/>
                                      </p:to>
                                    </p:set>
                                    <p:animEffect transition="in" filter="fade">
                                      <p:cBhvr>
                                        <p:cTn id="11" dur="1000"/>
                                        <p:tgtEl>
                                          <p:spTgt spid="381958"/>
                                        </p:tgtEl>
                                      </p:cBhvr>
                                    </p:animEffect>
                                  </p:childTnLst>
                                </p:cTn>
                              </p:par>
                            </p:childTnLst>
                          </p:cTn>
                        </p:par>
                        <p:par>
                          <p:cTn id="12" fill="hold" nodeType="afterGroup">
                            <p:stCondLst>
                              <p:cond delay="1500"/>
                            </p:stCondLst>
                            <p:childTnLst>
                              <p:par>
                                <p:cTn id="13" presetID="10" presetClass="entr" presetSubtype="0" fill="hold" nodeType="afterEffect">
                                  <p:stCondLst>
                                    <p:cond delay="0"/>
                                  </p:stCondLst>
                                  <p:childTnLst>
                                    <p:set>
                                      <p:cBhvr>
                                        <p:cTn id="14" dur="1" fill="hold">
                                          <p:stCondLst>
                                            <p:cond delay="0"/>
                                          </p:stCondLst>
                                        </p:cTn>
                                        <p:tgtEl>
                                          <p:spTgt spid="381956"/>
                                        </p:tgtEl>
                                        <p:attrNameLst>
                                          <p:attrName>style.visibility</p:attrName>
                                        </p:attrNameLst>
                                      </p:cBhvr>
                                      <p:to>
                                        <p:strVal val="visible"/>
                                      </p:to>
                                    </p:set>
                                    <p:animEffect transition="in" filter="fade">
                                      <p:cBhvr>
                                        <p:cTn id="15" dur="1000"/>
                                        <p:tgtEl>
                                          <p:spTgt spid="381956"/>
                                        </p:tgtEl>
                                      </p:cBhvr>
                                    </p:animEffect>
                                  </p:childTnLst>
                                </p:cTn>
                              </p:par>
                            </p:childTnLst>
                          </p:cTn>
                        </p:par>
                        <p:par>
                          <p:cTn id="16" fill="hold" nodeType="afterGroup">
                            <p:stCondLst>
                              <p:cond delay="2500"/>
                            </p:stCondLst>
                            <p:childTnLst>
                              <p:par>
                                <p:cTn id="17" presetID="10" presetClass="entr" presetSubtype="0" fill="hold" nodeType="afterEffect">
                                  <p:stCondLst>
                                    <p:cond delay="0"/>
                                  </p:stCondLst>
                                  <p:childTnLst>
                                    <p:set>
                                      <p:cBhvr>
                                        <p:cTn id="18" dur="1" fill="hold">
                                          <p:stCondLst>
                                            <p:cond delay="0"/>
                                          </p:stCondLst>
                                        </p:cTn>
                                        <p:tgtEl>
                                          <p:spTgt spid="381957"/>
                                        </p:tgtEl>
                                        <p:attrNameLst>
                                          <p:attrName>style.visibility</p:attrName>
                                        </p:attrNameLst>
                                      </p:cBhvr>
                                      <p:to>
                                        <p:strVal val="visible"/>
                                      </p:to>
                                    </p:set>
                                    <p:animEffect transition="in" filter="fade">
                                      <p:cBhvr>
                                        <p:cTn id="19" dur="1000"/>
                                        <p:tgtEl>
                                          <p:spTgt spid="381957"/>
                                        </p:tgtEl>
                                      </p:cBhvr>
                                    </p:animEffect>
                                  </p:childTnLst>
                                </p:cTn>
                              </p:par>
                            </p:childTnLst>
                          </p:cTn>
                        </p:par>
                        <p:par>
                          <p:cTn id="20" fill="hold" nodeType="afterGroup">
                            <p:stCondLst>
                              <p:cond delay="3500"/>
                            </p:stCondLst>
                            <p:childTnLst>
                              <p:par>
                                <p:cTn id="21" presetID="10" presetClass="entr" presetSubtype="0" fill="hold" nodeType="afterEffect">
                                  <p:stCondLst>
                                    <p:cond delay="0"/>
                                  </p:stCondLst>
                                  <p:childTnLst>
                                    <p:set>
                                      <p:cBhvr>
                                        <p:cTn id="22" dur="1" fill="hold">
                                          <p:stCondLst>
                                            <p:cond delay="0"/>
                                          </p:stCondLst>
                                        </p:cTn>
                                        <p:tgtEl>
                                          <p:spTgt spid="381959"/>
                                        </p:tgtEl>
                                        <p:attrNameLst>
                                          <p:attrName>style.visibility</p:attrName>
                                        </p:attrNameLst>
                                      </p:cBhvr>
                                      <p:to>
                                        <p:strVal val="visible"/>
                                      </p:to>
                                    </p:set>
                                    <p:animEffect transition="in" filter="fade">
                                      <p:cBhvr>
                                        <p:cTn id="23" dur="1000"/>
                                        <p:tgtEl>
                                          <p:spTgt spid="381959"/>
                                        </p:tgtEl>
                                      </p:cBhvr>
                                    </p:animEffect>
                                  </p:childTnLst>
                                </p:cTn>
                              </p:par>
                            </p:childTnLst>
                          </p:cTn>
                        </p:par>
                        <p:par>
                          <p:cTn id="24" fill="hold" nodeType="afterGroup">
                            <p:stCondLst>
                              <p:cond delay="4500"/>
                            </p:stCondLst>
                            <p:childTnLst>
                              <p:par>
                                <p:cTn id="25" presetID="10" presetClass="entr" presetSubtype="0" fill="hold" nodeType="afterEffect">
                                  <p:stCondLst>
                                    <p:cond delay="0"/>
                                  </p:stCondLst>
                                  <p:childTnLst>
                                    <p:set>
                                      <p:cBhvr>
                                        <p:cTn id="26" dur="1" fill="hold">
                                          <p:stCondLst>
                                            <p:cond delay="0"/>
                                          </p:stCondLst>
                                        </p:cTn>
                                        <p:tgtEl>
                                          <p:spTgt spid="381960"/>
                                        </p:tgtEl>
                                        <p:attrNameLst>
                                          <p:attrName>style.visibility</p:attrName>
                                        </p:attrNameLst>
                                      </p:cBhvr>
                                      <p:to>
                                        <p:strVal val="visible"/>
                                      </p:to>
                                    </p:set>
                                    <p:animEffect transition="in" filter="fade">
                                      <p:cBhvr>
                                        <p:cTn id="27" dur="1000"/>
                                        <p:tgtEl>
                                          <p:spTgt spid="381960"/>
                                        </p:tgtEl>
                                      </p:cBhvr>
                                    </p:animEffect>
                                  </p:childTnLst>
                                </p:cTn>
                              </p:par>
                            </p:childTnLst>
                          </p:cTn>
                        </p:par>
                        <p:par>
                          <p:cTn id="28" fill="hold" nodeType="afterGroup">
                            <p:stCondLst>
                              <p:cond delay="5500"/>
                            </p:stCondLst>
                            <p:childTnLst>
                              <p:par>
                                <p:cTn id="29" presetID="34" presetClass="entr" presetSubtype="0" fill="hold" nodeType="afterEffect">
                                  <p:stCondLst>
                                    <p:cond delay="0"/>
                                  </p:stCondLst>
                                  <p:childTnLst>
                                    <p:set>
                                      <p:cBhvr>
                                        <p:cTn id="30" dur="1" fill="hold">
                                          <p:stCondLst>
                                            <p:cond delay="0"/>
                                          </p:stCondLst>
                                        </p:cTn>
                                        <p:tgtEl>
                                          <p:spTgt spid="381955"/>
                                        </p:tgtEl>
                                        <p:attrNameLst>
                                          <p:attrName>style.visibility</p:attrName>
                                        </p:attrNameLst>
                                      </p:cBhvr>
                                      <p:to>
                                        <p:strVal val="visible"/>
                                      </p:to>
                                    </p:set>
                                    <p:anim from="(-#ppt_w/2)" to="(#ppt_x)" calcmode="lin" valueType="num">
                                      <p:cBhvr>
                                        <p:cTn id="31" dur="600" fill="hold">
                                          <p:stCondLst>
                                            <p:cond delay="0"/>
                                          </p:stCondLst>
                                        </p:cTn>
                                        <p:tgtEl>
                                          <p:spTgt spid="381955"/>
                                        </p:tgtEl>
                                        <p:attrNameLst>
                                          <p:attrName>ppt_x</p:attrName>
                                        </p:attrNameLst>
                                      </p:cBhvr>
                                    </p:anim>
                                    <p:anim from="0" to="-1.0" calcmode="lin" valueType="num">
                                      <p:cBhvr>
                                        <p:cTn id="32" dur="200" decel="50000" autoRev="1" fill="hold">
                                          <p:stCondLst>
                                            <p:cond delay="600"/>
                                          </p:stCondLst>
                                        </p:cTn>
                                        <p:tgtEl>
                                          <p:spTgt spid="381955"/>
                                        </p:tgtEl>
                                        <p:attrNameLst>
                                          <p:attrName>xshear</p:attrName>
                                        </p:attrNameLst>
                                      </p:cBhvr>
                                    </p:anim>
                                    <p:animScale>
                                      <p:cBhvr>
                                        <p:cTn id="33" dur="200" decel="100000" autoRev="1" fill="hold">
                                          <p:stCondLst>
                                            <p:cond delay="600"/>
                                          </p:stCondLst>
                                        </p:cTn>
                                        <p:tgtEl>
                                          <p:spTgt spid="381955"/>
                                        </p:tgtEl>
                                      </p:cBhvr>
                                      <p:from x="100000" y="100000"/>
                                      <p:to x="80000" y="100000"/>
                                    </p:animScale>
                                    <p:anim by="(#ppt_h/3+#ppt_w*0.1)" calcmode="lin" valueType="num">
                                      <p:cBhvr additive="sum">
                                        <p:cTn id="34" dur="200" decel="100000" autoRev="1" fill="hold">
                                          <p:stCondLst>
                                            <p:cond delay="600"/>
                                          </p:stCondLst>
                                        </p:cTn>
                                        <p:tgtEl>
                                          <p:spTgt spid="381955"/>
                                        </p:tgtEl>
                                        <p:attrNameLst>
                                          <p:attrName>ppt_x</p:attrName>
                                        </p:attrNameLst>
                                      </p:cBhvr>
                                    </p:anim>
                                  </p:childTnLst>
                                </p:cTn>
                              </p:par>
                            </p:childTnLst>
                          </p:cTn>
                        </p:par>
                        <p:par>
                          <p:cTn id="35" fill="hold" nodeType="afterGroup">
                            <p:stCondLst>
                              <p:cond delay="6500"/>
                            </p:stCondLst>
                            <p:childTnLst>
                              <p:par>
                                <p:cTn id="36" presetID="10" presetClass="entr" presetSubtype="0" fill="hold" nodeType="afterEffect">
                                  <p:stCondLst>
                                    <p:cond delay="0"/>
                                  </p:stCondLst>
                                  <p:childTnLst>
                                    <p:set>
                                      <p:cBhvr>
                                        <p:cTn id="37" dur="1" fill="hold">
                                          <p:stCondLst>
                                            <p:cond delay="0"/>
                                          </p:stCondLst>
                                        </p:cTn>
                                        <p:tgtEl>
                                          <p:spTgt spid="381954"/>
                                        </p:tgtEl>
                                        <p:attrNameLst>
                                          <p:attrName>style.visibility</p:attrName>
                                        </p:attrNameLst>
                                      </p:cBhvr>
                                      <p:to>
                                        <p:strVal val="visible"/>
                                      </p:to>
                                    </p:set>
                                    <p:animEffect transition="in" filter="fade">
                                      <p:cBhvr>
                                        <p:cTn id="38" dur="1000"/>
                                        <p:tgtEl>
                                          <p:spTgt spid="381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lstStyle/>
          <a:p>
            <a:r>
              <a:rPr lang="fr-FR"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Durabilité</a:t>
            </a:r>
            <a:endParaRPr lang="fr-FR"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Content Placeholder 2"/>
          <p:cNvSpPr>
            <a:spLocks noGrp="1"/>
          </p:cNvSpPr>
          <p:nvPr>
            <p:ph idx="1"/>
          </p:nvPr>
        </p:nvSpPr>
        <p:spPr/>
        <p:txBody>
          <a:bodyPr>
            <a:normAutofit fontScale="77500" lnSpcReduction="20000"/>
          </a:bodyPr>
          <a:lstStyle/>
          <a:p>
            <a:pPr marL="0" indent="0">
              <a:buNone/>
            </a:pPr>
            <a:r>
              <a:rPr lang="fr-FR" noProof="0" dirty="0" smtClean="0"/>
              <a:t>Il appartient aux autorités scientifiques CITES :</a:t>
            </a:r>
          </a:p>
          <a:p>
            <a:r>
              <a:rPr lang="fr-FR" dirty="0" smtClean="0"/>
              <a:t>d’établir</a:t>
            </a:r>
            <a:r>
              <a:rPr lang="fr-FR" dirty="0" smtClean="0"/>
              <a:t> </a:t>
            </a:r>
            <a:r>
              <a:rPr lang="fr-FR" noProof="0" dirty="0" smtClean="0"/>
              <a:t>que </a:t>
            </a:r>
            <a:r>
              <a:rPr lang="fr-FR" noProof="0" dirty="0" smtClean="0"/>
              <a:t>le type de commerce envisagé ne nuira pas à la survie de l’espèce;</a:t>
            </a:r>
          </a:p>
          <a:p>
            <a:r>
              <a:rPr lang="fr-FR" dirty="0" smtClean="0"/>
              <a:t>d</a:t>
            </a:r>
            <a:r>
              <a:rPr lang="fr-FR" dirty="0" smtClean="0"/>
              <a:t>e </a:t>
            </a:r>
            <a:r>
              <a:rPr lang="fr-FR" dirty="0" smtClean="0"/>
              <a:t>surveiller à la fois la délivrance des permis d’exportation et les exportations réelles et, lorsqu’elles établiront que les exportations de spécimens de l’espèce concernée doivent être limitées pour la conserver dans toute son aire de distribution à un niveau qui soit à la fois conforme à son rôle dans les écosystèmes où elle est </a:t>
            </a:r>
            <a:r>
              <a:rPr lang="fr-FR" dirty="0" smtClean="0"/>
              <a:t>présent </a:t>
            </a:r>
            <a:r>
              <a:rPr lang="fr-FR" dirty="0" smtClean="0"/>
              <a:t>et nettement supérieur à celui qui entraînerait l'inscription de cette espèce à l'Annexe I, informer l'organe de gestion CITES compétent des mesures appropriées qui doivent être prises pour limiter la délivrance de permis portant sur des spécimens de cette espèce.</a:t>
            </a:r>
            <a:endParaRPr lang="fr-FR" noProof="0" dirty="0"/>
          </a:p>
        </p:txBody>
      </p:sp>
    </p:spTree>
    <p:extLst>
      <p:ext uri="{BB962C8B-B14F-4D97-AF65-F5344CB8AC3E}">
        <p14:creationId xmlns="" xmlns:p14="http://schemas.microsoft.com/office/powerpoint/2010/main" val="2018397337"/>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a:solidFill>
            <a:srgbClr val="003300"/>
          </a:solidFill>
        </p:spPr>
        <p:txBody>
          <a:bodyPr>
            <a:noAutofit/>
          </a:bodyPr>
          <a:lstStyle/>
          <a:p>
            <a:r>
              <a:rPr lang="fr-FR" sz="3600" b="0" dirty="0" smtClean="0">
                <a:solidFill>
                  <a:schemeClr val="bg1"/>
                </a:solidFill>
              </a:rPr>
              <a:t>Évaluations scientifiques :</a:t>
            </a:r>
            <a:br>
              <a:rPr lang="fr-FR" sz="3600" b="0" dirty="0" smtClean="0">
                <a:solidFill>
                  <a:schemeClr val="bg1"/>
                </a:solidFill>
              </a:rPr>
            </a:br>
            <a:r>
              <a:rPr lang="fr-FR" sz="3600" b="0" dirty="0" smtClean="0">
                <a:solidFill>
                  <a:schemeClr val="bg1"/>
                </a:solidFill>
              </a:rPr>
              <a:t>avis de commerce non préjudiciable (ACNP)</a:t>
            </a:r>
            <a:endParaRPr lang="fr-FR" sz="3600" b="0" dirty="0">
              <a:solidFill>
                <a:schemeClr val="bg1"/>
              </a:solidFill>
            </a:endParaRPr>
          </a:p>
        </p:txBody>
      </p:sp>
      <p:sp>
        <p:nvSpPr>
          <p:cNvPr id="3" name="Content Placeholder 2"/>
          <p:cNvSpPr>
            <a:spLocks noGrp="1"/>
          </p:cNvSpPr>
          <p:nvPr>
            <p:ph idx="1"/>
          </p:nvPr>
        </p:nvSpPr>
        <p:spPr>
          <a:xfrm>
            <a:off x="457200" y="1600200"/>
            <a:ext cx="8229600" cy="4853135"/>
          </a:xfrm>
        </p:spPr>
        <p:txBody>
          <a:bodyPr>
            <a:normAutofit lnSpcReduction="10000"/>
          </a:bodyPr>
          <a:lstStyle/>
          <a:p>
            <a:pPr marL="0" indent="0">
              <a:buNone/>
            </a:pPr>
            <a:r>
              <a:rPr lang="fr-FR" dirty="0" smtClean="0"/>
              <a:t>Les Parties doivent garantir que le commerce ne nuira pas à la survie de l’espèce au moyen d’évaluations scientifiques sur l’état de l’espèce à l’intérieur du territoire national/régional.</a:t>
            </a:r>
          </a:p>
          <a:p>
            <a:pPr marL="0" indent="0">
              <a:buNone/>
            </a:pPr>
            <a:endParaRPr lang="fr-FR" dirty="0" smtClean="0"/>
          </a:p>
          <a:p>
            <a:pPr marL="0" indent="0">
              <a:buNone/>
            </a:pPr>
            <a:endParaRPr lang="fr-FR" dirty="0" smtClean="0"/>
          </a:p>
          <a:p>
            <a:pPr marL="0" indent="0">
              <a:buNone/>
            </a:pPr>
            <a:endParaRPr lang="fr-FR" dirty="0" smtClean="0"/>
          </a:p>
          <a:p>
            <a:pPr marL="0" indent="0">
              <a:buNone/>
            </a:pPr>
            <a:endParaRPr lang="fr-FR" dirty="0" smtClean="0"/>
          </a:p>
          <a:p>
            <a:pPr marL="0" indent="0" algn="ctr">
              <a:buNone/>
            </a:pPr>
            <a:r>
              <a:rPr lang="fr-FR" sz="3000" dirty="0" smtClean="0"/>
              <a:t>(Art. III et IV de la CITES)</a:t>
            </a:r>
          </a:p>
          <a:p>
            <a:pPr marL="0" indent="0">
              <a:buNone/>
            </a:pPr>
            <a:endParaRPr lang="en-US" noProof="0" dirty="0" smtClean="0"/>
          </a:p>
        </p:txBody>
      </p:sp>
      <p:sp>
        <p:nvSpPr>
          <p:cNvPr id="4" name="Rounded Rectangle 3"/>
          <p:cNvSpPr/>
          <p:nvPr/>
        </p:nvSpPr>
        <p:spPr>
          <a:xfrm>
            <a:off x="611560" y="3789040"/>
            <a:ext cx="7920880" cy="18002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bg1"/>
                </a:solidFill>
              </a:rPr>
              <a:t>Un ACNP est en réalité un </a:t>
            </a:r>
            <a:r>
              <a:rPr lang="fr-FR" sz="2800" b="1" dirty="0" smtClean="0">
                <a:solidFill>
                  <a:srgbClr val="FFC000"/>
                </a:solidFill>
              </a:rPr>
              <a:t>avis</a:t>
            </a:r>
            <a:r>
              <a:rPr lang="fr-FR" sz="2800" dirty="0" smtClean="0">
                <a:solidFill>
                  <a:schemeClr val="bg1"/>
                </a:solidFill>
              </a:rPr>
              <a:t> donné par l’</a:t>
            </a:r>
            <a:r>
              <a:rPr lang="fr-FR" sz="2800" b="1" dirty="0" smtClean="0">
                <a:solidFill>
                  <a:srgbClr val="FFC000"/>
                </a:solidFill>
              </a:rPr>
              <a:t>autorité scientifique </a:t>
            </a:r>
            <a:r>
              <a:rPr lang="fr-FR" sz="2800" dirty="0" smtClean="0">
                <a:solidFill>
                  <a:schemeClr val="bg1"/>
                </a:solidFill>
              </a:rPr>
              <a:t>du pays exportateur selon lequel la </a:t>
            </a:r>
            <a:r>
              <a:rPr lang="fr-FR" sz="2800" b="1" dirty="0" smtClean="0">
                <a:solidFill>
                  <a:srgbClr val="FFC000"/>
                </a:solidFill>
              </a:rPr>
              <a:t>transaction commerciale envisagée ne nuira pas </a:t>
            </a:r>
            <a:r>
              <a:rPr lang="fr-FR" sz="2800" dirty="0" smtClean="0">
                <a:solidFill>
                  <a:schemeClr val="bg1"/>
                </a:solidFill>
              </a:rPr>
              <a:t>à la survie de l’espèce concernée.</a:t>
            </a:r>
            <a:endParaRPr lang="fr-FR" sz="2800" dirty="0"/>
          </a:p>
        </p:txBody>
      </p:sp>
    </p:spTree>
    <p:extLst>
      <p:ext uri="{BB962C8B-B14F-4D97-AF65-F5344CB8AC3E}">
        <p14:creationId xmlns="" xmlns:p14="http://schemas.microsoft.com/office/powerpoint/2010/main" val="2493455082"/>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80920" cy="1066130"/>
          </a:xfrm>
          <a:solidFill>
            <a:srgbClr val="003300"/>
          </a:solidFill>
        </p:spPr>
        <p:txBody>
          <a:bodyPr>
            <a:noAutofit/>
          </a:bodyPr>
          <a:lstStyle/>
          <a:p>
            <a:r>
              <a:rPr lang="fr-FR" sz="3600" b="0" dirty="0" smtClean="0">
                <a:solidFill>
                  <a:schemeClr val="bg1"/>
                </a:solidFill>
              </a:rPr>
              <a:t>Évaluations scientifiques :</a:t>
            </a:r>
            <a:br>
              <a:rPr lang="fr-FR" sz="3600" b="0" dirty="0" smtClean="0">
                <a:solidFill>
                  <a:schemeClr val="bg1"/>
                </a:solidFill>
              </a:rPr>
            </a:br>
            <a:r>
              <a:rPr lang="fr-FR" sz="3600" b="0" dirty="0" smtClean="0">
                <a:solidFill>
                  <a:schemeClr val="bg1"/>
                </a:solidFill>
              </a:rPr>
              <a:t>avis de commerce non préjudiciable (ACNP)</a:t>
            </a:r>
            <a:endParaRPr lang="en-US" sz="3600" b="0" noProof="0" dirty="0">
              <a:solidFill>
                <a:schemeClr val="bg1"/>
              </a:solidFill>
            </a:endParaRPr>
          </a:p>
        </p:txBody>
      </p:sp>
      <p:sp>
        <p:nvSpPr>
          <p:cNvPr id="3" name="Content Placeholder 2"/>
          <p:cNvSpPr>
            <a:spLocks noGrp="1"/>
          </p:cNvSpPr>
          <p:nvPr>
            <p:ph idx="1"/>
          </p:nvPr>
        </p:nvSpPr>
        <p:spPr/>
        <p:txBody>
          <a:bodyPr/>
          <a:lstStyle/>
          <a:p>
            <a:r>
              <a:rPr lang="fr-FR" dirty="0" smtClean="0"/>
              <a:t>L’émission d’ACNP relève de la responsabilité des autorités scientifiques compétentes de l’État qui envisage une exportation ou une introduction en provenance de la mer.</a:t>
            </a:r>
            <a:endParaRPr lang="fr-FR" strike="sngStrike" dirty="0"/>
          </a:p>
        </p:txBody>
      </p:sp>
    </p:spTree>
    <p:extLst>
      <p:ext uri="{BB962C8B-B14F-4D97-AF65-F5344CB8AC3E}">
        <p14:creationId xmlns="" xmlns:p14="http://schemas.microsoft.com/office/powerpoint/2010/main" val="91388254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normAutofit/>
          </a:bodyPr>
          <a:lstStyle/>
          <a:p>
            <a:r>
              <a:rPr lang="fr-FR" b="0" dirty="0" smtClean="0">
                <a:solidFill>
                  <a:schemeClr val="bg1"/>
                </a:solidFill>
              </a:rPr>
              <a:t>Durabilité – Les ACNP ne sont pas…</a:t>
            </a:r>
            <a:endParaRPr lang="fr-FR" b="0" dirty="0">
              <a:solidFill>
                <a:schemeClr val="bg1"/>
              </a:solidFill>
            </a:endParaRPr>
          </a:p>
        </p:txBody>
      </p:sp>
      <p:sp>
        <p:nvSpPr>
          <p:cNvPr id="3" name="Content Placeholder 2"/>
          <p:cNvSpPr>
            <a:spLocks noGrp="1"/>
          </p:cNvSpPr>
          <p:nvPr>
            <p:ph idx="1"/>
          </p:nvPr>
        </p:nvSpPr>
        <p:spPr/>
        <p:txBody>
          <a:bodyPr>
            <a:normAutofit/>
          </a:bodyPr>
          <a:lstStyle/>
          <a:p>
            <a:r>
              <a:rPr lang="fr-FR" dirty="0" smtClean="0"/>
              <a:t>applicables de manière identique à toutes les espèces et </a:t>
            </a:r>
            <a:r>
              <a:rPr lang="fr-FR" dirty="0" smtClean="0"/>
              <a:t>à tous </a:t>
            </a:r>
            <a:r>
              <a:rPr lang="fr-FR" dirty="0" smtClean="0"/>
              <a:t>les pays;</a:t>
            </a:r>
          </a:p>
          <a:p>
            <a:r>
              <a:rPr lang="fr-FR" dirty="0" smtClean="0"/>
              <a:t>une norme </a:t>
            </a:r>
            <a:r>
              <a:rPr lang="fr-FR" dirty="0" smtClean="0"/>
              <a:t>obligatoire assortie </a:t>
            </a:r>
            <a:r>
              <a:rPr lang="fr-FR" dirty="0" smtClean="0"/>
              <a:t>d’exigences ou de seuils précis;</a:t>
            </a:r>
          </a:p>
          <a:p>
            <a:r>
              <a:rPr lang="fr-FR" dirty="0" smtClean="0"/>
              <a:t>établis par des organismes extérieurs à l’État </a:t>
            </a:r>
            <a:r>
              <a:rPr lang="fr-FR" dirty="0" smtClean="0"/>
              <a:t>envisageant une e</a:t>
            </a:r>
            <a:r>
              <a:rPr lang="fr-FR" dirty="0" smtClean="0"/>
              <a:t>xportation/introduction </a:t>
            </a:r>
            <a:r>
              <a:rPr lang="fr-FR" dirty="0" smtClean="0"/>
              <a:t>en provenance de la mer.</a:t>
            </a:r>
          </a:p>
          <a:p>
            <a:endParaRPr lang="en-US" noProof="0" dirty="0" smtClean="0"/>
          </a:p>
        </p:txBody>
      </p:sp>
    </p:spTree>
    <p:extLst>
      <p:ext uri="{BB962C8B-B14F-4D97-AF65-F5344CB8AC3E}">
        <p14:creationId xmlns="" xmlns:p14="http://schemas.microsoft.com/office/powerpoint/2010/main" val="2855955779"/>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3300"/>
          </a:solidFill>
        </p:spPr>
        <p:txBody>
          <a:bodyPr>
            <a:normAutofit/>
          </a:bodyPr>
          <a:lstStyle/>
          <a:p>
            <a:r>
              <a:rPr lang="fr-FR" b="0" dirty="0" smtClean="0">
                <a:solidFill>
                  <a:schemeClr val="bg1"/>
                </a:solidFill>
              </a:rPr>
              <a:t>Durabilité – Les ACNP peuvent…</a:t>
            </a:r>
            <a:endParaRPr lang="fr-FR" b="0" dirty="0">
              <a:solidFill>
                <a:schemeClr val="bg1"/>
              </a:solidFill>
            </a:endParaRPr>
          </a:p>
        </p:txBody>
      </p:sp>
      <p:sp>
        <p:nvSpPr>
          <p:cNvPr id="3" name="Content Placeholder 2"/>
          <p:cNvSpPr>
            <a:spLocks noGrp="1"/>
          </p:cNvSpPr>
          <p:nvPr>
            <p:ph idx="1"/>
          </p:nvPr>
        </p:nvSpPr>
        <p:spPr/>
        <p:txBody>
          <a:bodyPr>
            <a:normAutofit/>
          </a:bodyPr>
          <a:lstStyle/>
          <a:p>
            <a:r>
              <a:rPr lang="fr-FR" dirty="0" smtClean="0"/>
              <a:t>s’appuyer sur les données scientifiques disponibles les plus fiables;</a:t>
            </a:r>
          </a:p>
          <a:p>
            <a:r>
              <a:rPr lang="fr-FR" dirty="0" smtClean="0"/>
              <a:t>faire appel à différentes méthodes;</a:t>
            </a:r>
          </a:p>
          <a:p>
            <a:r>
              <a:rPr lang="fr-FR" dirty="0" smtClean="0"/>
              <a:t>établir des quotas au niveau national;</a:t>
            </a:r>
          </a:p>
          <a:p>
            <a:r>
              <a:rPr lang="fr-FR" dirty="0" smtClean="0"/>
              <a:t>être élaborés en consultation avec d’autres autorités scientifiques nationales ou internationales. </a:t>
            </a:r>
          </a:p>
          <a:p>
            <a:pPr algn="r"/>
            <a:endParaRPr lang="fr-FR" sz="1800" dirty="0" smtClean="0"/>
          </a:p>
          <a:p>
            <a:pPr algn="r">
              <a:buNone/>
            </a:pPr>
            <a:r>
              <a:rPr lang="fr-FR" sz="1800" dirty="0" smtClean="0"/>
              <a:t>(Article IV, paragraphe 7)</a:t>
            </a:r>
            <a:endParaRPr lang="en-US" noProof="0" dirty="0"/>
          </a:p>
        </p:txBody>
      </p:sp>
    </p:spTree>
    <p:extLst>
      <p:ext uri="{BB962C8B-B14F-4D97-AF65-F5344CB8AC3E}">
        <p14:creationId xmlns="" xmlns:p14="http://schemas.microsoft.com/office/powerpoint/2010/main" val="407844580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2"/>
            <a:ext cx="8229600" cy="4824536"/>
          </a:xfrm>
        </p:spPr>
        <p:txBody>
          <a:bodyPr>
            <a:normAutofit fontScale="92500" lnSpcReduction="10000"/>
          </a:bodyPr>
          <a:lstStyle/>
          <a:p>
            <a:pPr marL="0" indent="0">
              <a:buNone/>
            </a:pPr>
            <a:r>
              <a:rPr lang="fr-FR" dirty="0" smtClean="0"/>
              <a:t>Exemples d’éléments contenus dans un ACNP :</a:t>
            </a:r>
          </a:p>
          <a:p>
            <a:r>
              <a:rPr lang="fr-FR" dirty="0" smtClean="0"/>
              <a:t>caractéristiques de la biologie de l’espèce, aire de répartition, population, menaces;</a:t>
            </a:r>
          </a:p>
          <a:p>
            <a:r>
              <a:rPr lang="fr-FR" dirty="0" smtClean="0"/>
              <a:t>structure, état et tendances de la population;</a:t>
            </a:r>
          </a:p>
          <a:p>
            <a:r>
              <a:rPr lang="fr-FR" dirty="0" smtClean="0"/>
              <a:t>données sur les prélèvements et taux de mortalité;</a:t>
            </a:r>
          </a:p>
          <a:p>
            <a:r>
              <a:rPr lang="fr-FR" dirty="0" smtClean="0"/>
              <a:t>mesures de gestion (en place ou envisagées)</a:t>
            </a:r>
          </a:p>
          <a:p>
            <a:r>
              <a:rPr lang="fr-FR" dirty="0" smtClean="0"/>
              <a:t>suivi/état de conservation;</a:t>
            </a:r>
          </a:p>
          <a:p>
            <a:r>
              <a:rPr lang="fr-FR" dirty="0" smtClean="0"/>
              <a:t>suivi des populations.</a:t>
            </a:r>
          </a:p>
          <a:p>
            <a:pPr marL="0" indent="0" algn="r">
              <a:buNone/>
            </a:pPr>
            <a:r>
              <a:rPr lang="fr-FR" sz="2200" dirty="0" smtClean="0"/>
              <a:t>(Résolution </a:t>
            </a:r>
            <a:r>
              <a:rPr lang="fr-FR" sz="2200" dirty="0" err="1" smtClean="0"/>
              <a:t>conf</a:t>
            </a:r>
            <a:r>
              <a:rPr lang="fr-FR" sz="2200" dirty="0" smtClean="0"/>
              <a:t>. 16.7)</a:t>
            </a:r>
          </a:p>
        </p:txBody>
      </p:sp>
      <p:sp>
        <p:nvSpPr>
          <p:cNvPr id="7" name="Title 1"/>
          <p:cNvSpPr>
            <a:spLocks noGrp="1"/>
          </p:cNvSpPr>
          <p:nvPr>
            <p:ph type="title"/>
          </p:nvPr>
        </p:nvSpPr>
        <p:spPr>
          <a:xfrm>
            <a:off x="395536" y="260648"/>
            <a:ext cx="8435280" cy="1210146"/>
          </a:xfrm>
          <a:solidFill>
            <a:srgbClr val="003300"/>
          </a:solidFill>
        </p:spPr>
        <p:txBody>
          <a:bodyPr>
            <a:noAutofit/>
          </a:bodyPr>
          <a:lstStyle/>
          <a:p>
            <a:r>
              <a:rPr lang="fr-FR" sz="3600" b="0" dirty="0" smtClean="0">
                <a:solidFill>
                  <a:schemeClr val="bg1"/>
                </a:solidFill>
              </a:rPr>
              <a:t>Durabilité - </a:t>
            </a:r>
            <a:br>
              <a:rPr lang="fr-FR" sz="3600" b="0" dirty="0" smtClean="0">
                <a:solidFill>
                  <a:schemeClr val="bg1"/>
                </a:solidFill>
              </a:rPr>
            </a:br>
            <a:r>
              <a:rPr lang="fr-FR" sz="3600" b="0" dirty="0" smtClean="0">
                <a:solidFill>
                  <a:schemeClr val="bg1"/>
                </a:solidFill>
              </a:rPr>
              <a:t>avis de commerce non préjudiciable (ACNP)</a:t>
            </a:r>
            <a:endParaRPr lang="fr-FR" sz="3600" b="0" dirty="0">
              <a:solidFill>
                <a:schemeClr val="bg1"/>
              </a:solidFill>
            </a:endParaRPr>
          </a:p>
        </p:txBody>
      </p:sp>
    </p:spTree>
    <p:extLst>
      <p:ext uri="{BB962C8B-B14F-4D97-AF65-F5344CB8AC3E}">
        <p14:creationId xmlns="" xmlns:p14="http://schemas.microsoft.com/office/powerpoint/2010/main" val="2882078736"/>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143000"/>
          </a:xfrm>
          <a:solidFill>
            <a:srgbClr val="003300"/>
          </a:solidFill>
        </p:spPr>
        <p:txBody>
          <a:bodyPr>
            <a:noAutofit/>
          </a:bodyPr>
          <a:lstStyle/>
          <a:p>
            <a:r>
              <a:rPr lang="fr-FR" sz="3600" b="0" dirty="0" smtClean="0">
                <a:solidFill>
                  <a:schemeClr val="bg1"/>
                </a:solidFill>
              </a:rPr>
              <a:t>Durabilité - </a:t>
            </a:r>
            <a:br>
              <a:rPr lang="fr-FR" sz="3600" b="0" dirty="0" smtClean="0">
                <a:solidFill>
                  <a:schemeClr val="bg1"/>
                </a:solidFill>
              </a:rPr>
            </a:br>
            <a:r>
              <a:rPr lang="fr-FR" sz="3600" b="0" dirty="0" smtClean="0">
                <a:solidFill>
                  <a:schemeClr val="bg1"/>
                </a:solidFill>
              </a:rPr>
              <a:t>avis de commerce non préjudiciable (ACNP)</a:t>
            </a:r>
            <a:endParaRPr lang="en-US" sz="3600" b="0" noProof="0" dirty="0">
              <a:solidFill>
                <a:schemeClr val="bg1"/>
              </a:solidFill>
            </a:endParaRPr>
          </a:p>
        </p:txBody>
      </p:sp>
      <p:sp>
        <p:nvSpPr>
          <p:cNvPr id="3" name="Content Placeholder 2"/>
          <p:cNvSpPr>
            <a:spLocks noGrp="1"/>
          </p:cNvSpPr>
          <p:nvPr>
            <p:ph idx="1"/>
          </p:nvPr>
        </p:nvSpPr>
        <p:spPr>
          <a:xfrm>
            <a:off x="457200" y="1916832"/>
            <a:ext cx="8229600" cy="4209331"/>
          </a:xfrm>
        </p:spPr>
        <p:txBody>
          <a:bodyPr>
            <a:normAutofit fontScale="70000" lnSpcReduction="20000"/>
          </a:bodyPr>
          <a:lstStyle/>
          <a:p>
            <a:pPr marL="0" indent="0">
              <a:buNone/>
            </a:pPr>
            <a:r>
              <a:rPr lang="fr-FR" sz="3100" dirty="0" smtClean="0"/>
              <a:t>Pour émettre un ACNP, il est recommandé </a:t>
            </a:r>
            <a:r>
              <a:rPr lang="fr-FR" sz="3100" dirty="0" smtClean="0"/>
              <a:t>de prendre en compte </a:t>
            </a:r>
            <a:r>
              <a:rPr lang="fr-FR" sz="3100" dirty="0" smtClean="0"/>
              <a:t>des éléments suivants </a:t>
            </a:r>
            <a:r>
              <a:rPr lang="fr-FR" sz="3100" dirty="0" smtClean="0"/>
              <a:t>:</a:t>
            </a:r>
            <a:endParaRPr lang="fr-FR" sz="3100" dirty="0" smtClean="0"/>
          </a:p>
          <a:p>
            <a:pPr lvl="1"/>
            <a:endParaRPr lang="fr-FR" sz="3100" dirty="0" smtClean="0"/>
          </a:p>
          <a:p>
            <a:pPr lvl="1"/>
            <a:r>
              <a:rPr lang="fr-FR" sz="3100" dirty="0" smtClean="0"/>
              <a:t>le </a:t>
            </a:r>
            <a:r>
              <a:rPr lang="fr-FR" sz="3100" dirty="0" smtClean="0"/>
              <a:t>volume du commerce par rapport à la vulnérabilité de l’espèce;</a:t>
            </a:r>
          </a:p>
          <a:p>
            <a:pPr lvl="1"/>
            <a:r>
              <a:rPr lang="fr-FR" sz="3100" dirty="0" smtClean="0"/>
              <a:t>faire reposer l’ACNP sur une identification correcte de l’espèce concernée;</a:t>
            </a:r>
          </a:p>
          <a:p>
            <a:pPr lvl="1"/>
            <a:r>
              <a:rPr lang="fr-FR" sz="3100" dirty="0" smtClean="0"/>
              <a:t>utiliser une méthode qui prenne en considération le type, l’origine et les caractéristiques taxonomiques du spécimen exporté; </a:t>
            </a:r>
          </a:p>
          <a:p>
            <a:pPr lvl="1"/>
            <a:r>
              <a:rPr lang="fr-FR" sz="3100" dirty="0" smtClean="0"/>
              <a:t>mettre en œuvre d’une gestion adaptative. </a:t>
            </a:r>
          </a:p>
          <a:p>
            <a:pPr marL="0" indent="0" algn="r">
              <a:buNone/>
            </a:pPr>
            <a:endParaRPr lang="fr-FR" sz="2200" noProof="0" dirty="0" smtClean="0"/>
          </a:p>
          <a:p>
            <a:pPr marL="0" indent="0" algn="r">
              <a:buNone/>
            </a:pPr>
            <a:endParaRPr lang="fr-FR" sz="2200" noProof="0" dirty="0" smtClean="0"/>
          </a:p>
          <a:p>
            <a:pPr marL="0" indent="0" algn="r">
              <a:buNone/>
            </a:pPr>
            <a:r>
              <a:rPr lang="fr-FR" sz="2200" dirty="0" smtClean="0"/>
              <a:t>(Résolution </a:t>
            </a:r>
            <a:r>
              <a:rPr lang="fr-FR" sz="2200" dirty="0" err="1" smtClean="0"/>
              <a:t>conf</a:t>
            </a:r>
            <a:r>
              <a:rPr lang="fr-FR" sz="2200" dirty="0" smtClean="0"/>
              <a:t>. 16.7</a:t>
            </a:r>
            <a:r>
              <a:rPr lang="en-US" sz="2200" noProof="0" dirty="0" smtClean="0"/>
              <a:t>)</a:t>
            </a:r>
          </a:p>
          <a:p>
            <a:pPr lvl="1"/>
            <a:endParaRPr lang="en-US" noProof="0" dirty="0"/>
          </a:p>
        </p:txBody>
      </p:sp>
    </p:spTree>
    <p:extLst>
      <p:ext uri="{BB962C8B-B14F-4D97-AF65-F5344CB8AC3E}">
        <p14:creationId xmlns="" xmlns:p14="http://schemas.microsoft.com/office/powerpoint/2010/main" val="2013309722"/>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363272" cy="1143000"/>
          </a:xfrm>
          <a:solidFill>
            <a:srgbClr val="003300"/>
          </a:solidFill>
        </p:spPr>
        <p:txBody>
          <a:bodyPr>
            <a:noAutofit/>
          </a:bodyPr>
          <a:lstStyle/>
          <a:p>
            <a:r>
              <a:rPr lang="fr-FR" sz="3600" b="0" dirty="0" smtClean="0">
                <a:solidFill>
                  <a:schemeClr val="bg1"/>
                </a:solidFill>
              </a:rPr>
              <a:t>Durabilité - </a:t>
            </a:r>
            <a:br>
              <a:rPr lang="fr-FR" sz="3600" b="0" dirty="0" smtClean="0">
                <a:solidFill>
                  <a:schemeClr val="bg1"/>
                </a:solidFill>
              </a:rPr>
            </a:br>
            <a:r>
              <a:rPr lang="fr-FR" sz="3600" b="0" dirty="0" smtClean="0">
                <a:solidFill>
                  <a:schemeClr val="bg1"/>
                </a:solidFill>
              </a:rPr>
              <a:t>avis de commerce non préjudiciable (ACNP)</a:t>
            </a:r>
            <a:endParaRPr lang="en-US" sz="3600" b="0" noProof="0" dirty="0">
              <a:solidFill>
                <a:schemeClr val="bg1"/>
              </a:solidFill>
            </a:endParaRPr>
          </a:p>
        </p:txBody>
      </p:sp>
      <p:sp>
        <p:nvSpPr>
          <p:cNvPr id="3" name="Content Placeholder 2"/>
          <p:cNvSpPr>
            <a:spLocks noGrp="1"/>
          </p:cNvSpPr>
          <p:nvPr>
            <p:ph idx="1"/>
          </p:nvPr>
        </p:nvSpPr>
        <p:spPr>
          <a:xfrm>
            <a:off x="457200" y="1916832"/>
            <a:ext cx="8229600" cy="4608512"/>
          </a:xfrm>
        </p:spPr>
        <p:txBody>
          <a:bodyPr>
            <a:normAutofit fontScale="70000" lnSpcReduction="20000"/>
          </a:bodyPr>
          <a:lstStyle/>
          <a:p>
            <a:pPr marL="0" indent="0">
              <a:buNone/>
            </a:pPr>
            <a:r>
              <a:rPr lang="fr-FR" sz="3600" dirty="0" smtClean="0"/>
              <a:t>Pour émettre un ACNP, les États peuvent s’appuyer sur :</a:t>
            </a:r>
          </a:p>
          <a:p>
            <a:pPr marL="0" indent="0">
              <a:buNone/>
            </a:pPr>
            <a:endParaRPr lang="fr-FR" sz="3600" dirty="0" smtClean="0"/>
          </a:p>
          <a:p>
            <a:r>
              <a:rPr lang="fr-FR" sz="3600" dirty="0" smtClean="0"/>
              <a:t>des publications scientifiques;</a:t>
            </a:r>
          </a:p>
          <a:p>
            <a:r>
              <a:rPr lang="fr-FR" sz="3600" dirty="0" smtClean="0"/>
              <a:t>des évaluations de risques écologiques;</a:t>
            </a:r>
          </a:p>
          <a:p>
            <a:r>
              <a:rPr lang="fr-FR" sz="3600" dirty="0" smtClean="0"/>
              <a:t>des études scientifiques;</a:t>
            </a:r>
          </a:p>
          <a:p>
            <a:r>
              <a:rPr lang="fr-FR" sz="3600" dirty="0" smtClean="0"/>
              <a:t>le savoir et l'expertise des communautés locales et autochtones;</a:t>
            </a:r>
          </a:p>
          <a:p>
            <a:r>
              <a:rPr lang="fr-FR" sz="3600" dirty="0" smtClean="0"/>
              <a:t>des consultations avec les experts compétents aux niveaux local, régional et international;</a:t>
            </a:r>
          </a:p>
          <a:p>
            <a:r>
              <a:rPr lang="fr-FR" sz="3600" dirty="0" smtClean="0"/>
              <a:t>d</a:t>
            </a:r>
            <a:r>
              <a:rPr lang="fr-FR" sz="3600" dirty="0" smtClean="0"/>
              <a:t>es </a:t>
            </a:r>
            <a:r>
              <a:rPr lang="fr-FR" sz="3600" dirty="0" smtClean="0"/>
              <a:t>données sur le commerce national et international.</a:t>
            </a:r>
          </a:p>
          <a:p>
            <a:pPr marL="0" indent="0" algn="r">
              <a:buNone/>
            </a:pPr>
            <a:endParaRPr lang="fr-FR" sz="2200" dirty="0" smtClean="0"/>
          </a:p>
          <a:p>
            <a:pPr marL="0" indent="0" algn="r">
              <a:buNone/>
            </a:pPr>
            <a:r>
              <a:rPr lang="fr-FR" sz="2200" dirty="0" smtClean="0"/>
              <a:t>(Résolution </a:t>
            </a:r>
            <a:r>
              <a:rPr lang="fr-FR" sz="2200" dirty="0" err="1" smtClean="0"/>
              <a:t>conf</a:t>
            </a:r>
            <a:r>
              <a:rPr lang="fr-FR" sz="2200" dirty="0" smtClean="0"/>
              <a:t>. 16.7)</a:t>
            </a:r>
          </a:p>
          <a:p>
            <a:pPr lvl="1"/>
            <a:endParaRPr lang="fr-FR" dirty="0"/>
          </a:p>
        </p:txBody>
      </p:sp>
    </p:spTree>
    <p:extLst>
      <p:ext uri="{BB962C8B-B14F-4D97-AF65-F5344CB8AC3E}">
        <p14:creationId xmlns="" xmlns:p14="http://schemas.microsoft.com/office/powerpoint/2010/main" val="1080763506"/>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10093</TotalTime>
  <Words>770</Words>
  <Application>Microsoft Office PowerPoint</Application>
  <PresentationFormat>Affichage à l'écran (4:3)</PresentationFormat>
  <Paragraphs>87</Paragraphs>
  <Slides>12</Slides>
  <Notes>12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Office Theme</vt:lpstr>
      <vt:lpstr>Nouvelles inscriptions de requins et de raies manta : dispositions à prendre par les Parties au 14septembre 2014 :  Durabilité</vt:lpstr>
      <vt:lpstr>Durabilité</vt:lpstr>
      <vt:lpstr>Évaluations scientifiques : avis de commerce non préjudiciable (ACNP)</vt:lpstr>
      <vt:lpstr>Évaluations scientifiques : avis de commerce non préjudiciable (ACNP)</vt:lpstr>
      <vt:lpstr>Durabilité – Les ACNP ne sont pas…</vt:lpstr>
      <vt:lpstr>Durabilité – Les ACNP peuvent…</vt:lpstr>
      <vt:lpstr>Durabilité -  avis de commerce non préjudiciable (ACNP)</vt:lpstr>
      <vt:lpstr>Durabilité -  avis de commerce non préjudiciable (ACNP)</vt:lpstr>
      <vt:lpstr>Durabilité -  avis de commerce non préjudiciable (ACNP)</vt:lpstr>
      <vt:lpstr>Durabilité -  avis de commerce non préjudiciable (ACNP)</vt:lpstr>
      <vt:lpstr>Avis de commerce non préjudiciable (ACNP) : procédure relative au respect des dispositions</vt:lpstr>
      <vt:lpstr>Merci de votre attention!   La CITES et la FAO œuvrent en faveur de la légalité, de la durabilité et de la traçabilité du commerce international des requins et des raies manta, avec l’appui de l’Union européenne.    </vt:lpstr>
    </vt:vector>
  </TitlesOfParts>
  <Company>United Nations Office at Geneva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Shark Species and Manta Rays</dc:title>
  <dc:creator>SCHLINGEMANN</dc:creator>
  <cp:lastModifiedBy> </cp:lastModifiedBy>
  <cp:revision>179</cp:revision>
  <cp:lastPrinted>2013-11-15T11:22:20Z</cp:lastPrinted>
  <dcterms:created xsi:type="dcterms:W3CDTF">2013-09-27T13:34:19Z</dcterms:created>
  <dcterms:modified xsi:type="dcterms:W3CDTF">2015-03-30T08:05:16Z</dcterms:modified>
</cp:coreProperties>
</file>