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358" r:id="rId3"/>
    <p:sldId id="369" r:id="rId4"/>
    <p:sldId id="370" r:id="rId5"/>
    <p:sldId id="371" r:id="rId6"/>
    <p:sldId id="372" r:id="rId7"/>
    <p:sldId id="373" r:id="rId8"/>
    <p:sldId id="374" r:id="rId9"/>
    <p:sldId id="364" r:id="rId10"/>
    <p:sldId id="365" r:id="rId11"/>
    <p:sldId id="375" r:id="rId12"/>
    <p:sldId id="376" r:id="rId13"/>
    <p:sldId id="377" r:id="rId14"/>
    <p:sldId id="378" r:id="rId15"/>
    <p:sldId id="379" r:id="rId16"/>
    <p:sldId id="315" r:id="rId17"/>
    <p:sldId id="380" r:id="rId18"/>
    <p:sldId id="381" r:id="rId19"/>
    <p:sldId id="382"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3333FF"/>
    <a:srgbClr val="6600CC"/>
    <a:srgbClr val="000066"/>
    <a:srgbClr val="00FFFF"/>
    <a:srgbClr val="660066"/>
    <a:srgbClr val="0000CC"/>
    <a:srgbClr val="333300"/>
    <a:srgbClr val="003300"/>
    <a:srgbClr val="A500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78" autoAdjust="0"/>
    <p:restoredTop sz="88084" autoAdjust="0"/>
  </p:normalViewPr>
  <p:slideViewPr>
    <p:cSldViewPr>
      <p:cViewPr varScale="1">
        <p:scale>
          <a:sx n="73" d="100"/>
          <a:sy n="73" d="100"/>
        </p:scale>
        <p:origin x="-774" y="-96"/>
      </p:cViewPr>
      <p:guideLst>
        <p:guide orient="horz" pos="2160"/>
        <p:guide pos="2880"/>
      </p:guideLst>
    </p:cSldViewPr>
  </p:slideViewPr>
  <p:outlineViewPr>
    <p:cViewPr>
      <p:scale>
        <a:sx n="33" d="100"/>
        <a:sy n="33" d="100"/>
      </p:scale>
      <p:origin x="0" y="249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8" d="100"/>
          <a:sy n="58" d="100"/>
        </p:scale>
        <p:origin x="-2076" y="-96"/>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B79BF3A-010F-4302-927A-F74C4E643A62}" type="datetimeFigureOut">
              <a:rPr lang="en-GB" smtClean="0"/>
              <a:pPr/>
              <a:t>27/03/2015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4B22527-3878-413F-81E7-2AE45B4BA61D}" type="slidenum">
              <a:rPr lang="en-GB" smtClean="0"/>
              <a:pPr/>
              <a:t>‹N°›</a:t>
            </a:fld>
            <a:endParaRPr lang="en-GB"/>
          </a:p>
        </p:txBody>
      </p:sp>
    </p:spTree>
    <p:extLst>
      <p:ext uri="{BB962C8B-B14F-4D97-AF65-F5344CB8AC3E}">
        <p14:creationId xmlns:p14="http://schemas.microsoft.com/office/powerpoint/2010/main" xmlns="" val="1347744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1620F67-519F-4249-8A26-8DEF34A80D0C}" type="datetimeFigureOut">
              <a:rPr lang="en-GB" smtClean="0"/>
              <a:pPr/>
              <a:t>27/03/2015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6C54DDB-FBB2-41CD-AEDD-D6EA4BA1FB6C}" type="slidenum">
              <a:rPr lang="en-GB" smtClean="0"/>
              <a:pPr/>
              <a:t>‹N°›</a:t>
            </a:fld>
            <a:endParaRPr lang="en-GB"/>
          </a:p>
        </p:txBody>
      </p:sp>
    </p:spTree>
    <p:extLst>
      <p:ext uri="{BB962C8B-B14F-4D97-AF65-F5344CB8AC3E}">
        <p14:creationId xmlns:p14="http://schemas.microsoft.com/office/powerpoint/2010/main" xmlns="" val="1441123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1</a:t>
            </a:fld>
            <a:endParaRPr lang="en-GB" dirty="0"/>
          </a:p>
        </p:txBody>
      </p:sp>
    </p:spTree>
    <p:extLst>
      <p:ext uri="{BB962C8B-B14F-4D97-AF65-F5344CB8AC3E}">
        <p14:creationId xmlns:p14="http://schemas.microsoft.com/office/powerpoint/2010/main" xmlns="" val="317231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10</a:t>
            </a:fld>
            <a:endParaRPr lang="en-GB"/>
          </a:p>
        </p:txBody>
      </p:sp>
    </p:spTree>
    <p:extLst>
      <p:ext uri="{BB962C8B-B14F-4D97-AF65-F5344CB8AC3E}">
        <p14:creationId xmlns:p14="http://schemas.microsoft.com/office/powerpoint/2010/main" xmlns="" val="4248460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altLang="en-US" sz="2000" noProof="0" dirty="0" smtClean="0"/>
              <a:t>Pour que l’inscription d’une espèce aux annexes CITES</a:t>
            </a:r>
            <a:r>
              <a:rPr lang="fr-FR" altLang="en-US" sz="2000" baseline="0" noProof="0" dirty="0" smtClean="0"/>
              <a:t> puisse être envisagée, des critères biologiques et commerciaux doivent être remplis, lesquels s’appliquent également aux dernières inscriptions de requins et de raies </a:t>
            </a:r>
            <a:r>
              <a:rPr lang="fr-FR" altLang="en-US" sz="2000" baseline="0" noProof="0" dirty="0" err="1" smtClean="0"/>
              <a:t>manta</a:t>
            </a:r>
            <a:r>
              <a:rPr lang="fr-FR" altLang="en-US" sz="2000" baseline="0" noProof="0" dirty="0" smtClean="0"/>
              <a:t>.</a:t>
            </a:r>
          </a:p>
          <a:p>
            <a:pPr algn="l"/>
            <a:endParaRPr lang="fr-FR" altLang="en-US" sz="2000" noProof="0" dirty="0" smtClean="0"/>
          </a:p>
          <a:p>
            <a:pPr algn="l"/>
            <a:r>
              <a:rPr lang="fr-FR" altLang="en-US" sz="2000" noProof="0" dirty="0" smtClean="0"/>
              <a:t>S’agissant des </a:t>
            </a:r>
            <a:r>
              <a:rPr lang="fr-FR" altLang="en-US" sz="2000" baseline="0" noProof="0" dirty="0" smtClean="0"/>
              <a:t>requins et des raies </a:t>
            </a:r>
            <a:r>
              <a:rPr lang="fr-FR" altLang="en-US" sz="2000" baseline="0" noProof="0" dirty="0" err="1" smtClean="0"/>
              <a:t>manta</a:t>
            </a:r>
            <a:r>
              <a:rPr lang="fr-FR" altLang="en-US" sz="2000" baseline="0" noProof="0" dirty="0" smtClean="0"/>
              <a:t>, les facteurs suivants ont été étudiés :</a:t>
            </a:r>
          </a:p>
          <a:p>
            <a:pPr algn="l"/>
            <a:endParaRPr lang="fr-FR" altLang="en-US" sz="2000" noProof="0" dirty="0" smtClean="0"/>
          </a:p>
          <a:p>
            <a:pPr algn="l"/>
            <a:r>
              <a:rPr lang="fr-FR" altLang="en-US" sz="2000" noProof="0" dirty="0" smtClean="0"/>
              <a:t>Critères biologiques</a:t>
            </a:r>
            <a:r>
              <a:rPr lang="fr-FR" altLang="en-US" sz="2000" baseline="0" noProof="0" dirty="0" smtClean="0"/>
              <a:t> : f</a:t>
            </a:r>
            <a:r>
              <a:rPr lang="fr-FR" altLang="en-US" sz="2000" noProof="0" dirty="0" smtClean="0"/>
              <a:t>aible productivité (croissance lente, petit nombre de jeunes), vulnérabilité comportementale aux prélèvements</a:t>
            </a:r>
            <a:endParaRPr lang="fr-FR" noProof="0" dirty="0" smtClean="0">
              <a:solidFill>
                <a:schemeClr val="bg1"/>
              </a:solidFill>
            </a:endParaRPr>
          </a:p>
          <a:p>
            <a:pPr algn="l"/>
            <a:endParaRPr lang="fr-FR" noProof="0" dirty="0" smtClean="0">
              <a:solidFill>
                <a:schemeClr val="bg1"/>
              </a:solidFill>
            </a:endParaRPr>
          </a:p>
          <a:p>
            <a:pPr algn="l"/>
            <a:r>
              <a:rPr lang="fr-FR" altLang="en-US" sz="2000" noProof="0" dirty="0" smtClean="0">
                <a:solidFill>
                  <a:schemeClr val="bg1"/>
                </a:solidFill>
              </a:rPr>
              <a:t>Critères commerciaux </a:t>
            </a:r>
            <a:r>
              <a:rPr lang="fr-FR" altLang="en-US" sz="2000" baseline="0" noProof="0" dirty="0" smtClean="0">
                <a:solidFill>
                  <a:schemeClr val="bg1"/>
                </a:solidFill>
              </a:rPr>
              <a:t>: </a:t>
            </a:r>
            <a:r>
              <a:rPr lang="fr-FR" altLang="en-US" sz="2000" noProof="0" dirty="0" smtClean="0">
                <a:solidFill>
                  <a:schemeClr val="bg1"/>
                </a:solidFill>
              </a:rPr>
              <a:t>déclin marqué de la population lié au commerce international d’ailerons et de chair de requin et aux prises accidentelles</a:t>
            </a:r>
            <a:endParaRPr lang="fr-FR" altLang="en-US" sz="2000" noProof="0" dirty="0" smtClean="0"/>
          </a:p>
          <a:p>
            <a:pPr lvl="1"/>
            <a:endParaRPr lang="fr-FR" altLang="en-US" sz="2000" noProof="0" dirty="0" smtClean="0"/>
          </a:p>
          <a:p>
            <a:pPr lvl="0"/>
            <a:r>
              <a:rPr lang="fr-FR" altLang="en-US" sz="2000" noProof="0" dirty="0" smtClean="0"/>
              <a:t>Le</a:t>
            </a:r>
            <a:r>
              <a:rPr lang="fr-FR" altLang="en-US" sz="2000" baseline="0" noProof="0" dirty="0" smtClean="0"/>
              <a:t> r</a:t>
            </a:r>
            <a:r>
              <a:rPr lang="fr-FR" sz="2000" dirty="0" err="1" smtClean="0"/>
              <a:t>equin</a:t>
            </a:r>
            <a:r>
              <a:rPr lang="fr-FR" sz="2000" dirty="0" smtClean="0"/>
              <a:t>-marteau commun et le grand requin-marteau ont également été inscrits car ils répondaient à un critère commercial particulier, à savoir le fait que les spécimens de ces espèces les plus fréquemment rencontrés dans le commerce présentent une telle ressemblance avec le requin-marteau </a:t>
            </a:r>
            <a:r>
              <a:rPr lang="fr-FR" sz="2000" dirty="0" err="1" smtClean="0"/>
              <a:t>halicorne</a:t>
            </a:r>
            <a:r>
              <a:rPr lang="fr-FR" sz="2000" dirty="0" smtClean="0"/>
              <a:t> que les agents chargés de l’application de la CITES ont peu de chances de réussir à les distinguer.</a:t>
            </a:r>
            <a:endParaRPr lang="fr-FR" altLang="en-US" sz="2000" noProof="0" dirty="0" smtClean="0"/>
          </a:p>
          <a:p>
            <a:endParaRPr lang="fr-FR" noProof="0"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11</a:t>
            </a:fld>
            <a:endParaRPr lang="en-GB"/>
          </a:p>
        </p:txBody>
      </p:sp>
    </p:spTree>
    <p:extLst>
      <p:ext uri="{BB962C8B-B14F-4D97-AF65-F5344CB8AC3E}">
        <p14:creationId xmlns:p14="http://schemas.microsoft.com/office/powerpoint/2010/main" xmlns="" val="7027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smtClean="0"/>
              <a:t>Comme indiqué</a:t>
            </a:r>
            <a:r>
              <a:rPr lang="fr-FR" baseline="0" noProof="0" dirty="0" smtClean="0"/>
              <a:t> précédemment, à la </a:t>
            </a:r>
            <a:r>
              <a:rPr lang="fr-FR" baseline="0" noProof="0" dirty="0" smtClean="0"/>
              <a:t>CoP16</a:t>
            </a:r>
            <a:r>
              <a:rPr lang="fr-FR" baseline="0" noProof="0" dirty="0" smtClean="0"/>
              <a:t>, les Parties ont décidé de reporter l’entrée en vigueur des inscriptions de requins et de raies </a:t>
            </a:r>
            <a:r>
              <a:rPr lang="fr-FR" baseline="0" noProof="0" dirty="0" err="1" smtClean="0"/>
              <a:t>manta</a:t>
            </a:r>
            <a:r>
              <a:rPr lang="fr-FR" baseline="0" noProof="0" dirty="0" smtClean="0"/>
              <a:t> au 14 septembre 2014, ce qui signifie que les pays souhaitant exporter, réexporter ou importer des spécimens de ces espèces </a:t>
            </a:r>
            <a:r>
              <a:rPr lang="fr-FR" b="1" baseline="0" noProof="0" dirty="0" smtClean="0"/>
              <a:t>après le 14 septembre 2014</a:t>
            </a:r>
            <a:r>
              <a:rPr lang="fr-FR" b="0" baseline="0" noProof="0" dirty="0" smtClean="0"/>
              <a:t> doivent respecter certaines conditions pour se conformer aux exigences CITES.</a:t>
            </a:r>
            <a:endParaRPr lang="fr-FR" baseline="0" noProof="0" dirty="0" smtClean="0"/>
          </a:p>
          <a:p>
            <a:endParaRPr lang="en-GB" baseline="0" dirty="0" smtClean="0"/>
          </a:p>
          <a:p>
            <a:r>
              <a:rPr lang="en-GB" baseline="0" dirty="0" smtClean="0"/>
              <a:t>Étudions ces conditions.</a:t>
            </a:r>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12</a:t>
            </a:fld>
            <a:endParaRPr lang="en-GB"/>
          </a:p>
        </p:txBody>
      </p:sp>
    </p:spTree>
    <p:extLst>
      <p:ext uri="{BB962C8B-B14F-4D97-AF65-F5344CB8AC3E}">
        <p14:creationId xmlns:p14="http://schemas.microsoft.com/office/powerpoint/2010/main" xmlns="" val="481771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smtClean="0"/>
              <a:t>Les exigences imposées par la CITES en vue de l’application de la Convention répondent</a:t>
            </a:r>
            <a:r>
              <a:rPr lang="fr-FR" baseline="0" noProof="0" dirty="0" smtClean="0"/>
              <a:t> à ses trois grands objectifs : garantir la légalité, la durabilité et la traçabilité du commerce. Plusieurs outils et procédures sont à la disposition des États pour atteindre ces objectifs. </a:t>
            </a:r>
          </a:p>
        </p:txBody>
      </p:sp>
      <p:sp>
        <p:nvSpPr>
          <p:cNvPr id="4" name="Slide Number Placeholder 3"/>
          <p:cNvSpPr>
            <a:spLocks noGrp="1"/>
          </p:cNvSpPr>
          <p:nvPr>
            <p:ph type="sldNum" sz="quarter" idx="10"/>
          </p:nvPr>
        </p:nvSpPr>
        <p:spPr/>
        <p:txBody>
          <a:bodyPr/>
          <a:lstStyle/>
          <a:p>
            <a:fld id="{46C54DDB-FBB2-41CD-AEDD-D6EA4BA1FB6C}" type="slidenum">
              <a:rPr lang="en-GB" smtClean="0"/>
              <a:pPr/>
              <a:t>13</a:t>
            </a:fld>
            <a:endParaRPr lang="en-GB"/>
          </a:p>
        </p:txBody>
      </p:sp>
    </p:spTree>
    <p:extLst>
      <p:ext uri="{BB962C8B-B14F-4D97-AF65-F5344CB8AC3E}">
        <p14:creationId xmlns:p14="http://schemas.microsoft.com/office/powerpoint/2010/main" xmlns="" val="2534547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6C54DDB-FBB2-41CD-AEDD-D6EA4BA1FB6C}"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fr-FR" noProof="0" dirty="0" smtClean="0">
                <a:ln w="18415" cmpd="sng">
                  <a:noFill/>
                  <a:prstDash val="solid"/>
                </a:ln>
              </a:rPr>
              <a:t>La CITES réglemente</a:t>
            </a:r>
            <a:r>
              <a:rPr lang="fr-FR" baseline="0" noProof="0" dirty="0" smtClean="0">
                <a:ln w="18415" cmpd="sng">
                  <a:noFill/>
                  <a:prstDash val="solid"/>
                </a:ln>
              </a:rPr>
              <a:t> l’exportation, la réexportation, l’importation et l’introduction en provenance de la mer d’animaux et de plantes vivants ou morts et de leurs parties et produits (uniquement pour les espèces inscrites aux annexes CITES) au moyen d’un système de permis et de </a:t>
            </a:r>
            <a:r>
              <a:rPr lang="fr-FR" noProof="0" dirty="0" smtClean="0">
                <a:ln w="18415" cmpd="sng">
                  <a:noFill/>
                  <a:prstDash val="solid"/>
                </a:ln>
              </a:rPr>
              <a:t>certificats. </a:t>
            </a:r>
          </a:p>
          <a:p>
            <a:pPr marL="171450" indent="-171450">
              <a:buFont typeface="Arial" pitchFamily="34" charset="0"/>
              <a:buChar char="•"/>
            </a:pPr>
            <a:endParaRPr lang="fr-FR" noProof="0" dirty="0" smtClean="0">
              <a:ln w="18415" cmpd="sng">
                <a:noFill/>
                <a:prstDash val="solid"/>
              </a:ln>
            </a:endParaRPr>
          </a:p>
          <a:p>
            <a:pPr marL="171450" indent="-171450">
              <a:buFont typeface="Arial" pitchFamily="34" charset="0"/>
              <a:buChar char="•"/>
            </a:pPr>
            <a:r>
              <a:rPr lang="fr-FR" noProof="0" dirty="0" smtClean="0">
                <a:ln w="18415" cmpd="sng">
                  <a:noFill/>
                  <a:prstDash val="solid"/>
                </a:ln>
              </a:rPr>
              <a:t>Ces permis et certificats ne peuvent</a:t>
            </a:r>
            <a:r>
              <a:rPr lang="fr-FR" baseline="0" noProof="0" dirty="0" smtClean="0">
                <a:ln w="18415" cmpd="sng">
                  <a:noFill/>
                  <a:prstDash val="solid"/>
                </a:ln>
              </a:rPr>
              <a:t> être délivrés que si certaines conditions sont remplies. Les documents doivent être </a:t>
            </a:r>
            <a:r>
              <a:rPr lang="fr-FR" baseline="0" noProof="0" dirty="0" smtClean="0">
                <a:ln w="18415" cmpd="sng">
                  <a:noFill/>
                  <a:prstDash val="solid"/>
                </a:ln>
              </a:rPr>
              <a:t>présentés </a:t>
            </a:r>
            <a:r>
              <a:rPr lang="fr-FR" baseline="0" noProof="0" dirty="0" smtClean="0">
                <a:ln w="18415" cmpd="sng">
                  <a:noFill/>
                  <a:prstDash val="solid"/>
                </a:ln>
              </a:rPr>
              <a:t>à l’entrée ou à la sortie d’un pays.</a:t>
            </a:r>
            <a:endParaRPr lang="fr-FR" noProof="0" dirty="0" smtClean="0">
              <a:ln w="18415" cmpd="sng">
                <a:noFill/>
                <a:prstDash val="solid"/>
              </a:ln>
            </a:endParaRPr>
          </a:p>
          <a:p>
            <a:pPr marL="171450" indent="-171450">
              <a:buFont typeface="Arial" pitchFamily="34" charset="0"/>
              <a:buChar char="•"/>
            </a:pPr>
            <a:endParaRPr lang="fr-FR" noProof="0" dirty="0" smtClean="0">
              <a:ln w="18415" cmpd="sng">
                <a:noFill/>
                <a:prstDash val="solid"/>
              </a:ln>
            </a:endParaRPr>
          </a:p>
          <a:p>
            <a:pPr marL="171450" indent="-171450">
              <a:buFont typeface="Arial" pitchFamily="34" charset="0"/>
              <a:buChar char="•"/>
            </a:pPr>
            <a:r>
              <a:rPr lang="fr-FR" noProof="0" dirty="0" smtClean="0">
                <a:ln w="18415" cmpd="sng">
                  <a:noFill/>
                  <a:prstDash val="solid"/>
                </a:ln>
              </a:rPr>
              <a:t>E</a:t>
            </a:r>
            <a:r>
              <a:rPr lang="fr-FR" baseline="0" noProof="0" dirty="0" smtClean="0">
                <a:ln w="18415" cmpd="sng">
                  <a:noFill/>
                  <a:prstDash val="solid"/>
                </a:ln>
              </a:rPr>
              <a:t>n ce qui concerne l</a:t>
            </a:r>
            <a:r>
              <a:rPr lang="fr-FR" noProof="0" dirty="0" smtClean="0">
                <a:ln w="18415" cmpd="sng">
                  <a:noFill/>
                  <a:prstDash val="solid"/>
                </a:ln>
              </a:rPr>
              <a:t>es espèces</a:t>
            </a:r>
            <a:r>
              <a:rPr lang="fr-FR" baseline="0" noProof="0" dirty="0" smtClean="0">
                <a:ln w="18415" cmpd="sng">
                  <a:noFill/>
                  <a:prstDash val="solid"/>
                </a:ln>
              </a:rPr>
              <a:t> inscrites aux </a:t>
            </a:r>
            <a:r>
              <a:rPr lang="fr-FR" baseline="0" noProof="0" dirty="0" smtClean="0">
                <a:ln w="18415" cmpd="sng">
                  <a:noFill/>
                  <a:prstDash val="solid"/>
                </a:ln>
              </a:rPr>
              <a:t>Annexes </a:t>
            </a:r>
            <a:r>
              <a:rPr lang="fr-FR" baseline="0" noProof="0" dirty="0" smtClean="0">
                <a:ln w="18415" cmpd="sng">
                  <a:noFill/>
                  <a:prstDash val="solid"/>
                </a:ln>
              </a:rPr>
              <a:t>I et II, les principales conditions à respecter sont :</a:t>
            </a:r>
            <a:endParaRPr lang="fr-FR" noProof="0" dirty="0" smtClean="0">
              <a:ln w="18415" cmpd="sng">
                <a:noFill/>
                <a:prstDash val="solid"/>
              </a:ln>
            </a:endParaRPr>
          </a:p>
          <a:p>
            <a:pPr marL="628650" lvl="1" indent="-171450">
              <a:buFont typeface="Arial" pitchFamily="34" charset="0"/>
              <a:buChar char="•"/>
            </a:pPr>
            <a:r>
              <a:rPr lang="fr-FR" noProof="0" dirty="0" smtClean="0">
                <a:ln w="18415" cmpd="sng">
                  <a:noFill/>
                  <a:prstDash val="solid"/>
                </a:ln>
              </a:rPr>
              <a:t>l’acquisition légale</a:t>
            </a:r>
          </a:p>
          <a:p>
            <a:pPr marL="628650" lvl="1" indent="-171450">
              <a:buFont typeface="Arial" pitchFamily="34" charset="0"/>
              <a:buChar char="•"/>
            </a:pPr>
            <a:r>
              <a:rPr lang="fr-FR" noProof="0" dirty="0" smtClean="0">
                <a:ln w="18415" cmpd="sng">
                  <a:noFill/>
                  <a:prstDash val="solid"/>
                </a:ln>
              </a:rPr>
              <a:t>le </a:t>
            </a:r>
            <a:r>
              <a:rPr lang="fr-FR" noProof="0" dirty="0" smtClean="0">
                <a:ln w="18415" cmpd="sng">
                  <a:noFill/>
                  <a:prstDash val="solid"/>
                </a:ln>
              </a:rPr>
              <a:t>fait que le commerce</a:t>
            </a:r>
            <a:r>
              <a:rPr lang="fr-FR" baseline="0" noProof="0" dirty="0" smtClean="0">
                <a:ln w="18415" cmpd="sng">
                  <a:noFill/>
                  <a:prstDash val="solid"/>
                </a:ln>
              </a:rPr>
              <a:t> </a:t>
            </a:r>
            <a:r>
              <a:rPr lang="fr-FR" noProof="0" dirty="0" smtClean="0">
                <a:ln w="18415" cmpd="sng">
                  <a:noFill/>
                  <a:prstDash val="solid"/>
                </a:ln>
              </a:rPr>
              <a:t>international des spécimens</a:t>
            </a:r>
            <a:r>
              <a:rPr lang="fr-FR" baseline="0" noProof="0" dirty="0" smtClean="0">
                <a:ln w="18415" cmpd="sng">
                  <a:noFill/>
                  <a:prstDash val="solid"/>
                </a:ln>
              </a:rPr>
              <a:t> ne nuira pas à la survie de l’espèce.</a:t>
            </a:r>
            <a:endParaRPr lang="fr-FR" noProof="0"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15</a:t>
            </a:fld>
            <a:endParaRPr lang="en-GB"/>
          </a:p>
        </p:txBody>
      </p:sp>
    </p:spTree>
    <p:extLst>
      <p:ext uri="{BB962C8B-B14F-4D97-AF65-F5344CB8AC3E}">
        <p14:creationId xmlns:p14="http://schemas.microsoft.com/office/powerpoint/2010/main" xmlns="" val="144229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noProof="0" dirty="0" smtClean="0"/>
              <a:t>Les</a:t>
            </a:r>
            <a:r>
              <a:rPr lang="fr-FR" baseline="0" noProof="0" dirty="0" smtClean="0"/>
              <a:t> permis et certificats </a:t>
            </a:r>
            <a:r>
              <a:rPr lang="fr-FR" noProof="0" dirty="0" smtClean="0"/>
              <a:t>CITES comprennent généralement les informations suivantes.</a:t>
            </a:r>
          </a:p>
          <a:p>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16</a:t>
            </a:fld>
            <a:endParaRPr lang="en-GB"/>
          </a:p>
        </p:txBody>
      </p:sp>
    </p:spTree>
    <p:extLst>
      <p:ext uri="{BB962C8B-B14F-4D97-AF65-F5344CB8AC3E}">
        <p14:creationId xmlns:p14="http://schemas.microsoft.com/office/powerpoint/2010/main" xmlns="" val="3228645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fr-FR" sz="1200" noProof="0" dirty="0" smtClean="0">
                <a:ln w="18415" cmpd="sng">
                  <a:noFill/>
                  <a:prstDash val="solid"/>
                </a:ln>
              </a:rPr>
              <a:t>En cas d’exportation ou de réexportation</a:t>
            </a:r>
            <a:r>
              <a:rPr lang="fr-FR" sz="1200" baseline="0" noProof="0" dirty="0" smtClean="0">
                <a:ln w="18415" cmpd="sng">
                  <a:noFill/>
                  <a:prstDash val="solid"/>
                </a:ln>
              </a:rPr>
              <a:t> vers un État non-Partie à la Convention ou d’importation depuis un État non-Partie, des documents similaires délivrés par les autorités compétentes dudit État pourront être acceptés s’ils se conforment, pour l’essentiel, </a:t>
            </a:r>
            <a:r>
              <a:rPr lang="fr-FR" dirty="0" smtClean="0"/>
              <a:t>aux conditions requises par la CITES pour la délivrance </a:t>
            </a:r>
            <a:r>
              <a:rPr lang="fr-FR" dirty="0" smtClean="0"/>
              <a:t>des </a:t>
            </a:r>
            <a:r>
              <a:rPr lang="fr-FR" dirty="0" smtClean="0"/>
              <a:t>permis et certificats.</a:t>
            </a:r>
            <a:endParaRPr lang="fr-FR" sz="1200" noProof="0" dirty="0" smtClean="0">
              <a:ln w="18415" cmpd="sng">
                <a:noFill/>
                <a:prstDash val="solid"/>
              </a:ln>
            </a:endParaRPr>
          </a:p>
          <a:p>
            <a:pPr marL="171450" indent="-171450">
              <a:buFont typeface="Arial" pitchFamily="34" charset="0"/>
              <a:buChar char="•"/>
            </a:pPr>
            <a:endParaRPr lang="fr-FR" sz="1200" noProof="0" dirty="0" smtClean="0">
              <a:ln w="18415" cmpd="sng">
                <a:noFill/>
                <a:prstDash val="solid"/>
              </a:ln>
            </a:endParaRPr>
          </a:p>
          <a:p>
            <a:pPr marL="171450" indent="-171450">
              <a:buFont typeface="Arial" pitchFamily="34" charset="0"/>
              <a:buChar char="•"/>
            </a:pPr>
            <a:r>
              <a:rPr lang="fr-FR" sz="1200" noProof="0" dirty="0" smtClean="0">
                <a:ln w="18415" cmpd="sng">
                  <a:noFill/>
                  <a:prstDash val="solid"/>
                </a:ln>
              </a:rPr>
              <a:t>Les documents présentés par des </a:t>
            </a:r>
            <a:r>
              <a:rPr lang="fr-FR" sz="1200" baseline="0" noProof="0" dirty="0" smtClean="0">
                <a:ln w="18415" cmpd="sng">
                  <a:noFill/>
                  <a:prstDash val="solid"/>
                </a:ln>
              </a:rPr>
              <a:t>États non-Parties à la Convention ne seront acceptés par l</a:t>
            </a:r>
            <a:r>
              <a:rPr lang="fr-FR" sz="1200" noProof="0" dirty="0" smtClean="0">
                <a:ln w="18415" cmpd="sng">
                  <a:noFill/>
                  <a:prstDash val="solid"/>
                </a:ln>
              </a:rPr>
              <a:t>es</a:t>
            </a:r>
            <a:r>
              <a:rPr lang="fr-FR" sz="1200" baseline="0" noProof="0" dirty="0" smtClean="0">
                <a:ln w="18415" cmpd="sng">
                  <a:noFill/>
                  <a:prstDash val="solid"/>
                </a:ln>
              </a:rPr>
              <a:t> P</a:t>
            </a:r>
            <a:r>
              <a:rPr lang="fr-FR" sz="1200" noProof="0" dirty="0" smtClean="0">
                <a:ln w="18415" cmpd="sng">
                  <a:noFill/>
                  <a:prstDash val="solid"/>
                </a:ln>
              </a:rPr>
              <a:t>arties que si les </a:t>
            </a:r>
            <a:r>
              <a:rPr lang="fr-FR" dirty="0" smtClean="0">
                <a:ln w="18415" cmpd="sng">
                  <a:noFill/>
                  <a:prstDash val="solid"/>
                </a:ln>
              </a:rPr>
              <a:t>coordonnées des autorités et institutions scientifiques compétentes desdits États figurent dans</a:t>
            </a:r>
            <a:r>
              <a:rPr lang="fr-FR" baseline="0" dirty="0" smtClean="0">
                <a:ln w="18415" cmpd="sng">
                  <a:noFill/>
                  <a:prstDash val="solid"/>
                </a:ln>
              </a:rPr>
              <a:t> le Répertoire CITES.</a:t>
            </a:r>
            <a:endParaRPr lang="fr-FR" sz="1200" noProof="0" dirty="0" smtClean="0">
              <a:ln w="18415" cmpd="sng">
                <a:noFill/>
                <a:prstDash val="solid"/>
              </a:ln>
            </a:endParaRPr>
          </a:p>
          <a:p>
            <a:pPr marL="171450" indent="-171450">
              <a:buFont typeface="Arial" pitchFamily="34" charset="0"/>
              <a:buChar char="•"/>
            </a:pPr>
            <a:endParaRPr lang="fr-FR" sz="1200" noProof="0" dirty="0" smtClean="0">
              <a:ln w="18415" cmpd="sng">
                <a:noFill/>
                <a:prstDash val="solid"/>
              </a:ln>
            </a:endParaRPr>
          </a:p>
          <a:p>
            <a:pPr marL="171450" indent="-171450">
              <a:buFont typeface="Arial" pitchFamily="34" charset="0"/>
              <a:buChar char="•"/>
            </a:pPr>
            <a:r>
              <a:rPr lang="fr-FR" sz="1200" noProof="0" dirty="0" smtClean="0">
                <a:ln w="18415" cmpd="sng">
                  <a:noFill/>
                  <a:prstDash val="solid"/>
                </a:ln>
              </a:rPr>
              <a:t>Ces règles s’appliqueront</a:t>
            </a:r>
            <a:r>
              <a:rPr lang="fr-FR" sz="1200" baseline="0" noProof="0" dirty="0" smtClean="0">
                <a:ln w="18415" cmpd="sng">
                  <a:noFill/>
                  <a:prstDash val="solid"/>
                </a:ln>
              </a:rPr>
              <a:t> également aux spécimens en transit à destination ou en provenance d’États non-parties à la Convention.</a:t>
            </a:r>
            <a:endParaRPr lang="fr-FR" sz="1200" noProof="0" dirty="0" smtClean="0">
              <a:ln w="18415" cmpd="sng">
                <a:noFill/>
                <a:prstDash val="solid"/>
              </a:ln>
            </a:endParaRPr>
          </a:p>
          <a:p>
            <a:endParaRPr lang="en-GB"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17</a:t>
            </a:fld>
            <a:endParaRPr lang="en-GB"/>
          </a:p>
        </p:txBody>
      </p:sp>
    </p:spTree>
    <p:extLst>
      <p:ext uri="{BB962C8B-B14F-4D97-AF65-F5344CB8AC3E}">
        <p14:creationId xmlns:p14="http://schemas.microsoft.com/office/powerpoint/2010/main" xmlns="" val="795654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aseline="0" noProof="0" dirty="0" smtClean="0"/>
              <a:t>La collaboration et la coopération entre les différents acteurs nationaux sont deux éléments essentiels p</a:t>
            </a:r>
            <a:r>
              <a:rPr lang="fr-FR" noProof="0" dirty="0" smtClean="0"/>
              <a:t>our</a:t>
            </a:r>
            <a:r>
              <a:rPr lang="fr-FR" baseline="0" noProof="0" dirty="0" smtClean="0"/>
              <a:t> garantir la bonne application de la Convention. Voici </a:t>
            </a:r>
            <a:r>
              <a:rPr lang="fr-FR" baseline="0" noProof="0" dirty="0" smtClean="0"/>
              <a:t>quelques uns </a:t>
            </a:r>
            <a:r>
              <a:rPr lang="fr-FR" baseline="0" noProof="0" dirty="0" smtClean="0"/>
              <a:t>des secteurs où trouver des acteurs CITES.</a:t>
            </a:r>
          </a:p>
          <a:p>
            <a:r>
              <a:rPr lang="fr-FR" baseline="0" noProof="0" dirty="0" smtClean="0"/>
              <a:t>Une coopération étroite entre ces autres secteurs et les autorités CITES serait cruciale.</a:t>
            </a:r>
          </a:p>
        </p:txBody>
      </p:sp>
      <p:sp>
        <p:nvSpPr>
          <p:cNvPr id="4" name="Slide Number Placeholder 3"/>
          <p:cNvSpPr>
            <a:spLocks noGrp="1"/>
          </p:cNvSpPr>
          <p:nvPr>
            <p:ph type="sldNum" sz="quarter" idx="10"/>
          </p:nvPr>
        </p:nvSpPr>
        <p:spPr/>
        <p:txBody>
          <a:bodyPr/>
          <a:lstStyle/>
          <a:p>
            <a:fld id="{46C54DDB-FBB2-41CD-AEDD-D6EA4BA1FB6C}" type="slidenum">
              <a:rPr lang="en-GB" smtClean="0"/>
              <a:pPr/>
              <a:t>18</a:t>
            </a:fld>
            <a:endParaRPr lang="en-GB"/>
          </a:p>
        </p:txBody>
      </p:sp>
    </p:spTree>
    <p:extLst>
      <p:ext uri="{BB962C8B-B14F-4D97-AF65-F5344CB8AC3E}">
        <p14:creationId xmlns:p14="http://schemas.microsoft.com/office/powerpoint/2010/main" xmlns="" val="2618751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6C54DDB-FBB2-41CD-AEDD-D6EA4BA1FB6C}"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6C54DDB-FBB2-41CD-AEDD-D6EA4BA1FB6C}"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Étudions à présent le type de réglementation CITES. Les espèces dont le commerce est réglementé au titre de la CITES sont réparties en trois annexes</a:t>
            </a:r>
            <a:r>
              <a:rPr lang="fr-FR" noProof="0" dirty="0" smtClean="0"/>
              <a:t>.</a:t>
            </a:r>
          </a:p>
          <a:p>
            <a:endParaRPr lang="fr-FR" noProof="0"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3</a:t>
            </a:fld>
            <a:endParaRPr lang="en-GB"/>
          </a:p>
        </p:txBody>
      </p:sp>
    </p:spTree>
    <p:extLst>
      <p:ext uri="{BB962C8B-B14F-4D97-AF65-F5344CB8AC3E}">
        <p14:creationId xmlns:p14="http://schemas.microsoft.com/office/powerpoint/2010/main" xmlns="" val="3029714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noProof="0" dirty="0" smtClean="0"/>
              <a:t>L’Annexe I de la CITES comprend</a:t>
            </a:r>
            <a:r>
              <a:rPr lang="fr-FR" baseline="0" noProof="0" dirty="0" smtClean="0"/>
              <a:t> l</a:t>
            </a:r>
            <a:r>
              <a:rPr lang="fr-FR" noProof="0" dirty="0" smtClean="0"/>
              <a:t>es espèces </a:t>
            </a:r>
            <a:r>
              <a:rPr lang="fr-FR" noProof="0" dirty="0" smtClean="0"/>
              <a:t>menacées</a:t>
            </a:r>
            <a:r>
              <a:rPr lang="fr-FR" baseline="0" noProof="0" dirty="0" smtClean="0"/>
              <a:t> d’extinction </a:t>
            </a:r>
            <a:r>
              <a:rPr lang="fr-FR" baseline="0" noProof="0" dirty="0" smtClean="0"/>
              <a:t>qui sont ou pourraient être affectées par le commerce.</a:t>
            </a:r>
            <a:endParaRPr lang="fr-FR" sz="1200" noProof="0" dirty="0" smtClean="0"/>
          </a:p>
          <a:p>
            <a:pPr marL="171450" indent="-171450">
              <a:buFont typeface="Arial" panose="020B0604020202020204" pitchFamily="34" charset="0"/>
              <a:buChar char="•"/>
            </a:pPr>
            <a:r>
              <a:rPr lang="fr-FR" sz="1200" dirty="0" smtClean="0"/>
              <a:t>Le commerce international de spécimens sauvages de ces espèces est généralement</a:t>
            </a:r>
            <a:r>
              <a:rPr lang="fr-FR" sz="1200" baseline="0" dirty="0" smtClean="0"/>
              <a:t> </a:t>
            </a:r>
            <a:r>
              <a:rPr lang="fr-FR" sz="1200" dirty="0" smtClean="0"/>
              <a:t>interdit.</a:t>
            </a:r>
            <a:r>
              <a:rPr lang="fr-FR" sz="1200" baseline="0" dirty="0" smtClean="0"/>
              <a:t> Comme indiqué précédemment, ces espèces représentent </a:t>
            </a:r>
            <a:r>
              <a:rPr lang="fr-FR" sz="1400" b="1" noProof="0" dirty="0" smtClean="0">
                <a:ln w="18415" cmpd="sng">
                  <a:noFill/>
                  <a:prstDash val="solid"/>
                </a:ln>
                <a:solidFill>
                  <a:srgbClr val="C00000"/>
                </a:solidFill>
              </a:rPr>
              <a:t>3%</a:t>
            </a:r>
            <a:r>
              <a:rPr lang="fr-FR" sz="1400" noProof="0" dirty="0" smtClean="0">
                <a:ln w="18415" cmpd="sng">
                  <a:noFill/>
                  <a:prstDash val="solid"/>
                </a:ln>
              </a:rPr>
              <a:t> de</a:t>
            </a:r>
            <a:r>
              <a:rPr lang="fr-FR" sz="1400" baseline="0" noProof="0" dirty="0" smtClean="0">
                <a:ln w="18415" cmpd="sng">
                  <a:noFill/>
                  <a:prstDash val="solid"/>
                </a:ln>
              </a:rPr>
              <a:t> l’ensemble des espèces CITES.</a:t>
            </a:r>
            <a:endParaRPr lang="fr-FR" sz="1400" noProof="0" dirty="0" smtClean="0">
              <a:ln w="18415" cmpd="sng">
                <a:noFill/>
                <a:prstDash val="solid"/>
              </a:ln>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aseline="0" noProof="0" dirty="0" smtClean="0">
                <a:ln w="18415" cmpd="sng">
                  <a:noFill/>
                  <a:prstDash val="solid"/>
                </a:ln>
              </a:rPr>
              <a:t>Pour inscrire une nouvelle espèce dans cette catégorie ou pour retirer une espèce de l’Annexe I (soit pour la supprimer définitivement ou pour la faire passer à l’Annexe II), une </a:t>
            </a:r>
            <a:r>
              <a:rPr lang="fr-FR" sz="1200" noProof="0" dirty="0" smtClean="0">
                <a:ln w="18415" cmpd="sng">
                  <a:noFill/>
                  <a:prstDash val="solid"/>
                </a:ln>
              </a:rPr>
              <a:t>décision</a:t>
            </a:r>
            <a:r>
              <a:rPr lang="fr-FR" sz="1200" baseline="0" noProof="0" dirty="0" smtClean="0">
                <a:ln w="18415" cmpd="sng">
                  <a:noFill/>
                  <a:prstDash val="solid"/>
                </a:ln>
              </a:rPr>
              <a:t> de la Conférence des Parties à la</a:t>
            </a:r>
            <a:r>
              <a:rPr lang="fr-FR" sz="1200" noProof="0" dirty="0" smtClean="0">
                <a:ln w="18415" cmpd="sng">
                  <a:noFill/>
                  <a:prstDash val="solid"/>
                </a:ln>
              </a:rPr>
              <a:t> CITES est</a:t>
            </a:r>
            <a:r>
              <a:rPr lang="fr-FR" sz="1200" baseline="0" noProof="0" dirty="0" smtClean="0">
                <a:ln w="18415" cmpd="sng">
                  <a:noFill/>
                  <a:prstDash val="solid"/>
                </a:ln>
              </a:rPr>
              <a:t> nécessaire</a:t>
            </a:r>
            <a:r>
              <a:rPr lang="fr-FR" sz="1200" noProof="0" dirty="0" smtClean="0">
                <a:ln w="18415" cmpd="sng">
                  <a:noFill/>
                  <a:prstDash val="solid"/>
                </a:ln>
              </a:rPr>
              <a:t>.</a:t>
            </a:r>
          </a:p>
          <a:p>
            <a:pPr marL="171450" indent="-171450">
              <a:buFont typeface="Arial" panose="020B0604020202020204" pitchFamily="34" charset="0"/>
              <a:buChar char="•"/>
            </a:pPr>
            <a:r>
              <a:rPr lang="fr-FR" sz="1200" baseline="0" noProof="0" dirty="0" smtClean="0">
                <a:ln w="18415" cmpd="sng">
                  <a:noFill/>
                  <a:prstDash val="solid"/>
                </a:ln>
              </a:rPr>
              <a:t>Parmi les espèces marines inscrites à l’Annexe I de la CITES figurent </a:t>
            </a:r>
            <a:r>
              <a:rPr lang="fr-FR" sz="1200" noProof="0" dirty="0" smtClean="0">
                <a:ln w="18415" cmpd="sng">
                  <a:noFill/>
                  <a:prstDash val="solid"/>
                </a:ln>
              </a:rPr>
              <a:t>notamment les différentes espèces</a:t>
            </a:r>
            <a:r>
              <a:rPr lang="fr-FR" sz="1200" baseline="0" noProof="0" dirty="0" smtClean="0">
                <a:ln w="18415" cmpd="sng">
                  <a:noFill/>
                  <a:prstDash val="solid"/>
                </a:ln>
              </a:rPr>
              <a:t> de poisson-scie (</a:t>
            </a:r>
            <a:r>
              <a:rPr lang="fr-FR" sz="1200" i="1" baseline="0" noProof="0" dirty="0" err="1" smtClean="0">
                <a:ln w="18415" cmpd="sng">
                  <a:noFill/>
                  <a:prstDash val="solid"/>
                </a:ln>
              </a:rPr>
              <a:t>P</a:t>
            </a:r>
            <a:r>
              <a:rPr lang="fr-FR" sz="1200" i="1" noProof="0" dirty="0" err="1" smtClean="0">
                <a:ln w="18415" cmpd="sng">
                  <a:noFill/>
                  <a:prstDash val="solid"/>
                </a:ln>
              </a:rPr>
              <a:t>ristidae</a:t>
            </a:r>
            <a:r>
              <a:rPr lang="fr-FR" sz="1200" noProof="0" dirty="0" smtClean="0">
                <a:ln w="18415" cmpd="sng">
                  <a:noFill/>
                  <a:prstDash val="solid"/>
                </a:ln>
              </a:rPr>
              <a:t>).</a:t>
            </a:r>
            <a:endParaRPr lang="fr-FR" sz="1400" noProof="0" dirty="0" smtClean="0">
              <a:ln w="18415" cmpd="sng">
                <a:noFill/>
                <a:prstDash val="solid"/>
              </a:ln>
            </a:endParaRPr>
          </a:p>
          <a:p>
            <a:endParaRPr lang="fr-FR" noProof="0"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4</a:t>
            </a:fld>
            <a:endParaRPr lang="en-GB"/>
          </a:p>
        </p:txBody>
      </p:sp>
    </p:spTree>
    <p:extLst>
      <p:ext uri="{BB962C8B-B14F-4D97-AF65-F5344CB8AC3E}">
        <p14:creationId xmlns:p14="http://schemas.microsoft.com/office/powerpoint/2010/main" xmlns="" val="2977163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dirty="0" smtClean="0"/>
              <a:t>L’Annexe</a:t>
            </a:r>
            <a:r>
              <a:rPr lang="fr-FR" baseline="0" dirty="0" smtClean="0"/>
              <a:t> II de la CITES comprend quant à elle </a:t>
            </a:r>
            <a:r>
              <a:rPr lang="fr-FR" dirty="0" smtClean="0"/>
              <a:t>toutes les espèces qui, bien que n'étant pas nécessairement menacées actuellement d'extinction, pourraient le devenir si le commerce des spécimens de ces espèces n'était pas soumis à une réglementation stricte ayant pour but d'éviter une exploitation incompatible avec leur survie</a:t>
            </a:r>
            <a:r>
              <a:rPr lang="fr-FR" sz="1200" noProof="0" dirty="0" smtClean="0"/>
              <a:t>.</a:t>
            </a:r>
          </a:p>
          <a:p>
            <a:pPr marL="171450" indent="-171450">
              <a:buFont typeface="Arial" panose="020B0604020202020204" pitchFamily="34" charset="0"/>
              <a:buChar char="•"/>
            </a:pPr>
            <a:r>
              <a:rPr lang="fr-FR" sz="1200" noProof="0" dirty="0" smtClean="0"/>
              <a:t>Elle comprend également les espèces dites « semblables »,</a:t>
            </a:r>
            <a:r>
              <a:rPr lang="fr-FR" sz="1200" baseline="0" noProof="0" dirty="0" smtClean="0"/>
              <a:t> à savoir des </a:t>
            </a:r>
            <a:r>
              <a:rPr lang="fr-FR" sz="1200" dirty="0" smtClean="0"/>
              <a:t>espèces</a:t>
            </a:r>
            <a:r>
              <a:rPr lang="fr-FR" sz="1200" baseline="0" dirty="0" smtClean="0"/>
              <a:t> </a:t>
            </a:r>
            <a:r>
              <a:rPr lang="fr-FR" sz="1200" dirty="0" smtClean="0"/>
              <a:t>présentant une telle ressemblance avec celles</a:t>
            </a:r>
            <a:r>
              <a:rPr lang="fr-FR" sz="1200" baseline="0" dirty="0" smtClean="0"/>
              <a:t> déjà inscrites à l’Annexe II </a:t>
            </a:r>
            <a:r>
              <a:rPr lang="fr-FR" sz="1200" dirty="0" smtClean="0"/>
              <a:t>que les agents chargés de l’application de la CITES ont peu de chances de réussir</a:t>
            </a:r>
            <a:r>
              <a:rPr lang="fr-FR" sz="1200" baseline="0" dirty="0" smtClean="0"/>
              <a:t> </a:t>
            </a:r>
            <a:r>
              <a:rPr lang="fr-FR" sz="1200" dirty="0" smtClean="0"/>
              <a:t>à les distinguer.</a:t>
            </a:r>
            <a:r>
              <a:rPr lang="fr-FR" sz="1200" baseline="0" dirty="0" smtClean="0"/>
              <a:t> </a:t>
            </a:r>
          </a:p>
          <a:p>
            <a:pPr marL="171450" indent="-171450">
              <a:buFont typeface="Arial" panose="020B0604020202020204" pitchFamily="34" charset="0"/>
              <a:buChar char="•"/>
            </a:pPr>
            <a:r>
              <a:rPr lang="fr-FR" noProof="0" dirty="0" smtClean="0">
                <a:ln w="18415" cmpd="sng">
                  <a:noFill/>
                  <a:prstDash val="solid"/>
                </a:ln>
              </a:rPr>
              <a:t>Le commerce international de spécimens </a:t>
            </a:r>
            <a:r>
              <a:rPr lang="fr-FR" noProof="0" dirty="0" smtClean="0">
                <a:ln w="18415" cmpd="sng">
                  <a:noFill/>
                  <a:prstDash val="solid"/>
                </a:ln>
              </a:rPr>
              <a:t>sauvages </a:t>
            </a:r>
            <a:r>
              <a:rPr lang="fr-FR" noProof="0" dirty="0" smtClean="0">
                <a:ln w="18415" cmpd="sng">
                  <a:noFill/>
                  <a:prstDash val="solid"/>
                </a:ln>
              </a:rPr>
              <a:t>de ces espèces est généralement autorisé mais </a:t>
            </a:r>
            <a:r>
              <a:rPr lang="fr-FR" noProof="0" dirty="0" smtClean="0">
                <a:ln w="18415" cmpd="sng">
                  <a:noFill/>
                  <a:prstDash val="solid"/>
                </a:ln>
              </a:rPr>
              <a:t>il est réglementé </a:t>
            </a:r>
            <a:r>
              <a:rPr lang="fr-FR" noProof="0" dirty="0" smtClean="0">
                <a:ln w="18415" cmpd="sng">
                  <a:noFill/>
                  <a:prstDash val="solid"/>
                </a:ln>
              </a:rPr>
              <a:t>au moyen de permis et de certificats.</a:t>
            </a:r>
            <a:r>
              <a:rPr lang="fr-FR" baseline="0" noProof="0" dirty="0" smtClean="0">
                <a:ln w="18415" cmpd="sng">
                  <a:noFill/>
                  <a:prstDash val="solid"/>
                </a:ln>
              </a:rPr>
              <a:t> </a:t>
            </a:r>
            <a:r>
              <a:rPr lang="fr-FR" dirty="0" smtClean="0">
                <a:ln w="18415" cmpd="sng">
                  <a:noFill/>
                  <a:prstDash val="solid"/>
                </a:ln>
              </a:rPr>
              <a:t>Ces espèces représentent </a:t>
            </a:r>
            <a:r>
              <a:rPr lang="fr-FR" b="1" noProof="0" dirty="0" smtClean="0">
                <a:ln w="18415" cmpd="sng">
                  <a:noFill/>
                  <a:prstDash val="solid"/>
                </a:ln>
                <a:solidFill>
                  <a:srgbClr val="C00000"/>
                </a:solidFill>
              </a:rPr>
              <a:t>96%</a:t>
            </a:r>
            <a:r>
              <a:rPr lang="fr-FR" noProof="0" dirty="0" smtClean="0">
                <a:ln w="18415" cmpd="sng">
                  <a:noFill/>
                  <a:prstDash val="solid"/>
                </a:ln>
              </a:rPr>
              <a:t> </a:t>
            </a:r>
            <a:r>
              <a:rPr lang="fr-FR" dirty="0" smtClean="0">
                <a:ln w="18415" cmpd="sng">
                  <a:noFill/>
                  <a:prstDash val="solid"/>
                </a:ln>
              </a:rPr>
              <a:t>de toutes les espèces inscrites</a:t>
            </a:r>
            <a:r>
              <a:rPr lang="fr-FR" baseline="0" dirty="0" smtClean="0">
                <a:ln w="18415" cmpd="sng">
                  <a:noFill/>
                  <a:prstDash val="solid"/>
                </a:ln>
              </a:rPr>
              <a:t> aux Annexes CITES.</a:t>
            </a:r>
          </a:p>
          <a:p>
            <a:pPr marL="171450" indent="-171450">
              <a:buFont typeface="Arial" panose="020B0604020202020204" pitchFamily="34" charset="0"/>
              <a:buChar char="•"/>
            </a:pPr>
            <a:r>
              <a:rPr lang="fr-FR" sz="1200" baseline="0" noProof="0" dirty="0" smtClean="0">
                <a:ln w="18415" cmpd="sng">
                  <a:noFill/>
                  <a:prstDash val="solid"/>
                </a:ln>
              </a:rPr>
              <a:t>Comme dans le cas de l’Annexe I, une </a:t>
            </a:r>
            <a:r>
              <a:rPr lang="fr-FR" sz="1200" noProof="0" dirty="0" smtClean="0">
                <a:ln w="18415" cmpd="sng">
                  <a:noFill/>
                  <a:prstDash val="solid"/>
                </a:ln>
              </a:rPr>
              <a:t>décision</a:t>
            </a:r>
            <a:r>
              <a:rPr lang="fr-FR" sz="1200" baseline="0" noProof="0" dirty="0" smtClean="0">
                <a:ln w="18415" cmpd="sng">
                  <a:noFill/>
                  <a:prstDash val="solid"/>
                </a:ln>
              </a:rPr>
              <a:t> de la Conférence des Parties à la</a:t>
            </a:r>
            <a:r>
              <a:rPr lang="fr-FR" sz="1200" noProof="0" dirty="0" smtClean="0">
                <a:ln w="18415" cmpd="sng">
                  <a:noFill/>
                  <a:prstDash val="solid"/>
                </a:ln>
              </a:rPr>
              <a:t> CITES est</a:t>
            </a:r>
            <a:r>
              <a:rPr lang="fr-FR" sz="1200" baseline="0" noProof="0" dirty="0" smtClean="0">
                <a:ln w="18415" cmpd="sng">
                  <a:noFill/>
                  <a:prstDash val="solid"/>
                </a:ln>
              </a:rPr>
              <a:t> nécessaire pour inscrire une nouvelle espèce dans cette catégorie ou pour retirer une espèce de l’Annexe II (soit pour la supprimer définitivement ou pour la faire passer à l’Annexe I).</a:t>
            </a:r>
            <a:endParaRPr lang="fr-FR" sz="1400" noProof="0" dirty="0" smtClean="0">
              <a:ln w="18415" cmpd="sng">
                <a:noFill/>
                <a:prstDash val="solid"/>
              </a:ln>
            </a:endParaRPr>
          </a:p>
          <a:p>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5</a:t>
            </a:fld>
            <a:endParaRPr lang="en-GB"/>
          </a:p>
        </p:txBody>
      </p:sp>
    </p:spTree>
    <p:extLst>
      <p:ext uri="{BB962C8B-B14F-4D97-AF65-F5344CB8AC3E}">
        <p14:creationId xmlns:p14="http://schemas.microsoft.com/office/powerpoint/2010/main" xmlns="" val="2903431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smtClean="0"/>
              <a:t>Voici quelques</a:t>
            </a:r>
            <a:r>
              <a:rPr lang="fr-FR" baseline="0" noProof="0" dirty="0" smtClean="0"/>
              <a:t> exemples d’espèces de requins et de raies </a:t>
            </a:r>
            <a:r>
              <a:rPr lang="fr-FR" baseline="0" noProof="0" dirty="0" err="1" smtClean="0"/>
              <a:t>manta</a:t>
            </a:r>
            <a:r>
              <a:rPr lang="fr-FR" baseline="0" noProof="0" dirty="0" smtClean="0"/>
              <a:t> inscrites à l’Annexe II. Les espèces entourées de </a:t>
            </a:r>
            <a:r>
              <a:rPr lang="fr-FR" baseline="0" noProof="0" dirty="0" smtClean="0"/>
              <a:t>pointillés </a:t>
            </a:r>
            <a:r>
              <a:rPr lang="fr-FR" baseline="0" noProof="0" dirty="0" smtClean="0"/>
              <a:t>correspondent à celles dont l’inscription a été adoptée à la </a:t>
            </a:r>
            <a:r>
              <a:rPr lang="fr-FR" baseline="0" noProof="0" dirty="0" smtClean="0"/>
              <a:t>CoP16 </a:t>
            </a:r>
            <a:r>
              <a:rPr lang="fr-FR" baseline="0" noProof="0" dirty="0" smtClean="0"/>
              <a:t>mais dont l’entrée en vigueur a été reportée au 14 septembre </a:t>
            </a:r>
            <a:r>
              <a:rPr lang="fr-FR" baseline="0" noProof="0" dirty="0" smtClean="0"/>
              <a:t>2014, </a:t>
            </a:r>
            <a:r>
              <a:rPr lang="fr-FR" baseline="0" noProof="0" dirty="0" smtClean="0"/>
              <a:t>sur décision des Parties à la CITES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6</a:t>
            </a:fld>
            <a:endParaRPr lang="en-GB"/>
          </a:p>
        </p:txBody>
      </p:sp>
    </p:spTree>
    <p:extLst>
      <p:ext uri="{BB962C8B-B14F-4D97-AF65-F5344CB8AC3E}">
        <p14:creationId xmlns:p14="http://schemas.microsoft.com/office/powerpoint/2010/main" xmlns="" val="1399875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a:buFont typeface="Arial" panose="020B0604020202020204" pitchFamily="34" charset="0"/>
              <a:buNone/>
            </a:pPr>
            <a:endParaRPr lang="fr-FR" altLang="en-US" noProof="0" dirty="0" smtClean="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en-US" b="0" noProof="0" dirty="0" smtClean="0"/>
              <a:t>Enfin,</a:t>
            </a:r>
            <a:r>
              <a:rPr lang="fr-FR" altLang="en-US" b="0" baseline="0" noProof="0" dirty="0" smtClean="0"/>
              <a:t> l’Annexe III de la CITES regroupe </a:t>
            </a:r>
            <a:r>
              <a:rPr lang="fr-FR" b="0" dirty="0" smtClean="0"/>
              <a:t>les espèces soumises à la réglementation nationale d'une Partie qui demande la coopération des autres Parties pour en contrôler le commerce international.</a:t>
            </a:r>
            <a:r>
              <a:rPr lang="fr-FR" altLang="en-US" b="0" noProof="0" dirty="0" smtClean="0"/>
              <a:t>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dirty="0" smtClean="0">
                <a:ln w="18415" cmpd="sng">
                  <a:noFill/>
                  <a:prstDash val="solid"/>
                </a:ln>
              </a:rPr>
              <a:t>Le commerce international </a:t>
            </a:r>
            <a:r>
              <a:rPr lang="fr-FR" sz="1200" dirty="0" smtClean="0">
                <a:ln w="18415" cmpd="sng">
                  <a:noFill/>
                  <a:prstDash val="solid"/>
                </a:ln>
              </a:rPr>
              <a:t>de spécimens de ces espèces est autorisé mais réglementé </a:t>
            </a:r>
            <a:r>
              <a:rPr lang="fr-FR" altLang="en-US" noProof="0" dirty="0" smtClean="0"/>
              <a:t>(</a:t>
            </a:r>
            <a:r>
              <a:rPr lang="fr-FR" sz="1200" noProof="0" dirty="0" smtClean="0">
                <a:ln w="18415" cmpd="sng">
                  <a:noFill/>
                  <a:prstDash val="solid"/>
                </a:ln>
              </a:rPr>
              <a:t>moins</a:t>
            </a:r>
            <a:r>
              <a:rPr lang="fr-FR" sz="1200" baseline="0" noProof="0" dirty="0" smtClean="0">
                <a:ln w="18415" cmpd="sng">
                  <a:noFill/>
                  <a:prstDash val="solid"/>
                </a:ln>
              </a:rPr>
              <a:t> </a:t>
            </a:r>
            <a:r>
              <a:rPr lang="fr-FR" sz="1200" dirty="0" smtClean="0">
                <a:ln w="18415" cmpd="sng">
                  <a:noFill/>
                  <a:prstDash val="solid"/>
                </a:ln>
              </a:rPr>
              <a:t>étroitement que pour les espèces inscrites à l’Annexe II</a:t>
            </a:r>
            <a:r>
              <a:rPr lang="fr-FR" sz="1200" noProof="0" dirty="0" smtClean="0">
                <a:ln>
                  <a:noFill/>
                </a:ln>
              </a:rPr>
              <a:t>).</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dirty="0" smtClean="0">
                <a:ln>
                  <a:noFill/>
                </a:ln>
              </a:rPr>
              <a:t>Ces espèces représentent </a:t>
            </a:r>
            <a:r>
              <a:rPr lang="fr-FR" sz="1400" b="1" i="0" baseline="0" noProof="0" dirty="0" smtClean="0">
                <a:ln w="18415" cmpd="sng">
                  <a:noFill/>
                  <a:prstDash val="solid"/>
                </a:ln>
                <a:solidFill>
                  <a:srgbClr val="C00000"/>
                </a:solidFill>
              </a:rPr>
              <a:t>1</a:t>
            </a:r>
            <a:r>
              <a:rPr lang="fr-FR" sz="1400" b="1" i="0" noProof="0" dirty="0" smtClean="0">
                <a:ln w="18415" cmpd="sng">
                  <a:noFill/>
                  <a:prstDash val="solid"/>
                </a:ln>
                <a:solidFill>
                  <a:srgbClr val="C00000"/>
                </a:solidFill>
              </a:rPr>
              <a:t>%</a:t>
            </a:r>
            <a:r>
              <a:rPr lang="fr-FR" sz="1400" i="0" noProof="0" dirty="0" smtClean="0">
                <a:ln w="18415" cmpd="sng">
                  <a:noFill/>
                  <a:prstDash val="solid"/>
                </a:ln>
              </a:rPr>
              <a:t> de toutes les espèces CITES.</a:t>
            </a:r>
            <a:r>
              <a:rPr lang="fr-FR" altLang="en-US" i="0" noProof="0" dirty="0" smtClean="0"/>
              <a:t> Contrairement à ce qui</a:t>
            </a:r>
            <a:r>
              <a:rPr lang="fr-FR" altLang="en-US" i="0" baseline="0" noProof="0" dirty="0" smtClean="0"/>
              <a:t> se passe dans le cas des deux autres annexes, aucune décision de la Conférence des Parties n’est nécessaire pour inscrire une espèce à l’Annexe III, les inscriptions étant du ressort de la ou des Partie(s) concernée(s).</a:t>
            </a:r>
            <a:endParaRPr lang="fr-FR" altLang="en-US" i="0" noProof="0" dirty="0" smtClean="0"/>
          </a:p>
        </p:txBody>
      </p:sp>
      <p:sp>
        <p:nvSpPr>
          <p:cNvPr id="4" name="Slide Number Placeholder 3"/>
          <p:cNvSpPr>
            <a:spLocks noGrp="1"/>
          </p:cNvSpPr>
          <p:nvPr>
            <p:ph type="sldNum" sz="quarter" idx="10"/>
          </p:nvPr>
        </p:nvSpPr>
        <p:spPr/>
        <p:txBody>
          <a:bodyPr/>
          <a:lstStyle/>
          <a:p>
            <a:fld id="{46C54DDB-FBB2-41CD-AEDD-D6EA4BA1FB6C}" type="slidenum">
              <a:rPr lang="en-GB" smtClean="0"/>
              <a:pPr/>
              <a:t>7</a:t>
            </a:fld>
            <a:endParaRPr lang="en-GB"/>
          </a:p>
        </p:txBody>
      </p:sp>
    </p:spTree>
    <p:extLst>
      <p:ext uri="{BB962C8B-B14F-4D97-AF65-F5344CB8AC3E}">
        <p14:creationId xmlns:p14="http://schemas.microsoft.com/office/powerpoint/2010/main" xmlns="" val="1177842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smtClean="0"/>
              <a:t>Le</a:t>
            </a:r>
            <a:r>
              <a:rPr lang="fr-FR" baseline="0" noProof="0" dirty="0" smtClean="0"/>
              <a:t> commerce de p</a:t>
            </a:r>
            <a:r>
              <a:rPr lang="fr-FR" noProof="0" dirty="0" smtClean="0"/>
              <a:t>lusieurs autres espèces marines de grande valeur commerciale est également réglementé par la CITES. En voici</a:t>
            </a:r>
            <a:r>
              <a:rPr lang="fr-FR" baseline="0" noProof="0" dirty="0" smtClean="0"/>
              <a:t> quelques exemples.</a:t>
            </a:r>
            <a:endParaRPr lang="fr-FR" noProof="0"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8</a:t>
            </a:fld>
            <a:endParaRPr lang="en-GB"/>
          </a:p>
        </p:txBody>
      </p:sp>
    </p:spTree>
    <p:extLst>
      <p:ext uri="{BB962C8B-B14F-4D97-AF65-F5344CB8AC3E}">
        <p14:creationId xmlns:p14="http://schemas.microsoft.com/office/powerpoint/2010/main" xmlns="" val="3021028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noProof="0" dirty="0" smtClean="0"/>
              <a:t>S’agissant spécifiquement</a:t>
            </a:r>
            <a:r>
              <a:rPr lang="fr-FR" baseline="0" noProof="0" dirty="0" smtClean="0"/>
              <a:t> de la question des requins... à la 16</a:t>
            </a:r>
            <a:r>
              <a:rPr lang="fr-FR" baseline="30000" noProof="0" dirty="0" smtClean="0"/>
              <a:t>e</a:t>
            </a:r>
            <a:r>
              <a:rPr lang="fr-FR" baseline="0" noProof="0" dirty="0" smtClean="0"/>
              <a:t> session de la Conférence des Parties à la CITES (CoP16) qui s’est tenue à Bangkok en mars 2013, les Parties ont décidé d’inscrire cinq espèces de requins et toutes les raies </a:t>
            </a:r>
            <a:r>
              <a:rPr lang="fr-FR" baseline="0" noProof="0" dirty="0" err="1" smtClean="0"/>
              <a:t>manta</a:t>
            </a:r>
            <a:r>
              <a:rPr lang="fr-FR" baseline="0" noProof="0" dirty="0" smtClean="0"/>
              <a:t> à l’Annexe II</a:t>
            </a:r>
            <a:r>
              <a:rPr lang="fr-FR" sz="1200" noProof="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noProof="0" dirty="0" smtClean="0"/>
          </a:p>
          <a:p>
            <a:r>
              <a:rPr lang="fr-FR" sz="1200" noProof="0" dirty="0" smtClean="0"/>
              <a:t>Elles ont également convenu de repousser l’entrée en vigueur de ces inscriptions au </a:t>
            </a:r>
            <a:r>
              <a:rPr lang="fr-FR" sz="3000" b="1" noProof="0" dirty="0" smtClean="0">
                <a:solidFill>
                  <a:srgbClr val="C00000"/>
                </a:solidFill>
              </a:rPr>
              <a:t>14 septembre 2014 </a:t>
            </a:r>
            <a:r>
              <a:rPr lang="fr-FR" sz="2600" dirty="0" smtClean="0"/>
              <a:t>afin de permettre aux Parties de résoudre les questions techniques et administratives liées à leur application</a:t>
            </a:r>
            <a:r>
              <a:rPr lang="fr-FR" sz="2600" noProof="0" dirty="0" smtClean="0"/>
              <a:t>.</a:t>
            </a:r>
          </a:p>
          <a:p>
            <a:endParaRPr lang="fr-FR" sz="260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2600" noProof="0" dirty="0" smtClean="0"/>
              <a:t>À</a:t>
            </a:r>
            <a:r>
              <a:rPr lang="fr-FR" sz="2600" baseline="0" noProof="0" dirty="0" smtClean="0"/>
              <a:t> cette même session, l’UE a annoncé qu’elle offrirait un soutien financier de 1,2 million d’EUR </a:t>
            </a:r>
            <a:r>
              <a:rPr lang="fr-FR" sz="2800" dirty="0" smtClean="0"/>
              <a:t>pour aider les pays en développement à appliquer les nouvelles inscriptions de requins et de raies </a:t>
            </a:r>
            <a:r>
              <a:rPr lang="fr-FR" sz="2800" dirty="0" err="1" smtClean="0"/>
              <a:t>manta</a:t>
            </a:r>
            <a:r>
              <a:rPr lang="fr-FR" sz="2600" baseline="0" noProof="0" dirty="0" smtClean="0"/>
              <a:t>. D’autres accords bilatéraux et multilatéraux ont également apporté leur appui aux Parties</a:t>
            </a:r>
            <a:r>
              <a:rPr lang="fr-FR" sz="2800" noProof="0" dirty="0" smtClean="0"/>
              <a:t>.</a:t>
            </a:r>
          </a:p>
          <a:p>
            <a:endParaRPr lang="en-US" sz="2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9</a:t>
            </a:fld>
            <a:endParaRPr lang="en-GB"/>
          </a:p>
        </p:txBody>
      </p:sp>
    </p:spTree>
    <p:extLst>
      <p:ext uri="{BB962C8B-B14F-4D97-AF65-F5344CB8AC3E}">
        <p14:creationId xmlns:p14="http://schemas.microsoft.com/office/powerpoint/2010/main" xmlns="" val="3240043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59EA696-CE75-4B15-9A61-142448DCF0BE}" type="datetimeFigureOut">
              <a:rPr lang="en-GB" smtClean="0"/>
              <a:pPr/>
              <a:t>27/03/2015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pPr/>
              <a:t>‹N°›</a:t>
            </a:fld>
            <a:endParaRPr lang="en-GB"/>
          </a:p>
        </p:txBody>
      </p:sp>
    </p:spTree>
    <p:extLst>
      <p:ext uri="{BB962C8B-B14F-4D97-AF65-F5344CB8AC3E}">
        <p14:creationId xmlns:p14="http://schemas.microsoft.com/office/powerpoint/2010/main" xmlns="" val="168131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9EA696-CE75-4B15-9A61-142448DCF0BE}" type="datetimeFigureOut">
              <a:rPr lang="en-GB" smtClean="0"/>
              <a:pPr/>
              <a:t>27/03/2015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pPr/>
              <a:t>‹N°›</a:t>
            </a:fld>
            <a:endParaRPr lang="en-GB"/>
          </a:p>
        </p:txBody>
      </p:sp>
    </p:spTree>
    <p:extLst>
      <p:ext uri="{BB962C8B-B14F-4D97-AF65-F5344CB8AC3E}">
        <p14:creationId xmlns:p14="http://schemas.microsoft.com/office/powerpoint/2010/main" xmlns="" val="25228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9EA696-CE75-4B15-9A61-142448DCF0BE}" type="datetimeFigureOut">
              <a:rPr lang="en-GB" smtClean="0"/>
              <a:pPr/>
              <a:t>27/03/2015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pPr/>
              <a:t>‹N°›</a:t>
            </a:fld>
            <a:endParaRPr lang="en-GB"/>
          </a:p>
        </p:txBody>
      </p:sp>
    </p:spTree>
    <p:extLst>
      <p:ext uri="{BB962C8B-B14F-4D97-AF65-F5344CB8AC3E}">
        <p14:creationId xmlns:p14="http://schemas.microsoft.com/office/powerpoint/2010/main" xmlns="" val="317480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9EA696-CE75-4B15-9A61-142448DCF0BE}" type="datetimeFigureOut">
              <a:rPr lang="en-GB" smtClean="0"/>
              <a:pPr/>
              <a:t>27/03/2015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pPr/>
              <a:t>‹N°›</a:t>
            </a:fld>
            <a:endParaRPr lang="en-GB"/>
          </a:p>
        </p:txBody>
      </p:sp>
    </p:spTree>
    <p:extLst>
      <p:ext uri="{BB962C8B-B14F-4D97-AF65-F5344CB8AC3E}">
        <p14:creationId xmlns:p14="http://schemas.microsoft.com/office/powerpoint/2010/main" xmlns="" val="3546835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9EA696-CE75-4B15-9A61-142448DCF0BE}" type="datetimeFigureOut">
              <a:rPr lang="en-GB" smtClean="0"/>
              <a:pPr/>
              <a:t>27/03/2015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pPr/>
              <a:t>‹N°›</a:t>
            </a:fld>
            <a:endParaRPr lang="en-GB"/>
          </a:p>
        </p:txBody>
      </p:sp>
    </p:spTree>
    <p:extLst>
      <p:ext uri="{BB962C8B-B14F-4D97-AF65-F5344CB8AC3E}">
        <p14:creationId xmlns:p14="http://schemas.microsoft.com/office/powerpoint/2010/main" xmlns="" val="59714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59EA696-CE75-4B15-9A61-142448DCF0BE}" type="datetimeFigureOut">
              <a:rPr lang="en-GB" smtClean="0"/>
              <a:pPr/>
              <a:t>27/03/2015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15A36-AA42-4068-A231-FC45D26FFE79}" type="slidenum">
              <a:rPr lang="en-GB" smtClean="0"/>
              <a:pPr/>
              <a:t>‹N°›</a:t>
            </a:fld>
            <a:endParaRPr lang="en-GB"/>
          </a:p>
        </p:txBody>
      </p:sp>
    </p:spTree>
    <p:extLst>
      <p:ext uri="{BB962C8B-B14F-4D97-AF65-F5344CB8AC3E}">
        <p14:creationId xmlns:p14="http://schemas.microsoft.com/office/powerpoint/2010/main" xmlns="" val="65879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59EA696-CE75-4B15-9A61-142448DCF0BE}" type="datetimeFigureOut">
              <a:rPr lang="en-GB" smtClean="0"/>
              <a:pPr/>
              <a:t>27/03/2015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C15A36-AA42-4068-A231-FC45D26FFE79}" type="slidenum">
              <a:rPr lang="en-GB" smtClean="0"/>
              <a:pPr/>
              <a:t>‹N°›</a:t>
            </a:fld>
            <a:endParaRPr lang="en-GB"/>
          </a:p>
        </p:txBody>
      </p:sp>
    </p:spTree>
    <p:extLst>
      <p:ext uri="{BB962C8B-B14F-4D97-AF65-F5344CB8AC3E}">
        <p14:creationId xmlns:p14="http://schemas.microsoft.com/office/powerpoint/2010/main" xmlns="" val="86117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59EA696-CE75-4B15-9A61-142448DCF0BE}" type="datetimeFigureOut">
              <a:rPr lang="en-GB" smtClean="0"/>
              <a:pPr/>
              <a:t>27/03/2015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C15A36-AA42-4068-A231-FC45D26FFE79}" type="slidenum">
              <a:rPr lang="en-GB" smtClean="0"/>
              <a:pPr/>
              <a:t>‹N°›</a:t>
            </a:fld>
            <a:endParaRPr lang="en-GB"/>
          </a:p>
        </p:txBody>
      </p:sp>
    </p:spTree>
    <p:extLst>
      <p:ext uri="{BB962C8B-B14F-4D97-AF65-F5344CB8AC3E}">
        <p14:creationId xmlns:p14="http://schemas.microsoft.com/office/powerpoint/2010/main" xmlns="" val="3801033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9EA696-CE75-4B15-9A61-142448DCF0BE}" type="datetimeFigureOut">
              <a:rPr lang="en-GB" smtClean="0"/>
              <a:pPr/>
              <a:t>27/03/2015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C15A36-AA42-4068-A231-FC45D26FFE79}" type="slidenum">
              <a:rPr lang="en-GB" smtClean="0"/>
              <a:pPr/>
              <a:t>‹N°›</a:t>
            </a:fld>
            <a:endParaRPr lang="en-GB"/>
          </a:p>
        </p:txBody>
      </p:sp>
    </p:spTree>
    <p:extLst>
      <p:ext uri="{BB962C8B-B14F-4D97-AF65-F5344CB8AC3E}">
        <p14:creationId xmlns:p14="http://schemas.microsoft.com/office/powerpoint/2010/main" xmlns="" val="774300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9EA696-CE75-4B15-9A61-142448DCF0BE}" type="datetimeFigureOut">
              <a:rPr lang="en-GB" smtClean="0"/>
              <a:pPr/>
              <a:t>27/03/2015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15A36-AA42-4068-A231-FC45D26FFE79}" type="slidenum">
              <a:rPr lang="en-GB" smtClean="0"/>
              <a:pPr/>
              <a:t>‹N°›</a:t>
            </a:fld>
            <a:endParaRPr lang="en-GB"/>
          </a:p>
        </p:txBody>
      </p:sp>
    </p:spTree>
    <p:extLst>
      <p:ext uri="{BB962C8B-B14F-4D97-AF65-F5344CB8AC3E}">
        <p14:creationId xmlns:p14="http://schemas.microsoft.com/office/powerpoint/2010/main" xmlns="" val="253540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9EA696-CE75-4B15-9A61-142448DCF0BE}" type="datetimeFigureOut">
              <a:rPr lang="en-GB" smtClean="0"/>
              <a:pPr/>
              <a:t>27/03/2015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15A36-AA42-4068-A231-FC45D26FFE79}" type="slidenum">
              <a:rPr lang="en-GB" smtClean="0"/>
              <a:pPr/>
              <a:t>‹N°›</a:t>
            </a:fld>
            <a:endParaRPr lang="en-GB"/>
          </a:p>
        </p:txBody>
      </p:sp>
    </p:spTree>
    <p:extLst>
      <p:ext uri="{BB962C8B-B14F-4D97-AF65-F5344CB8AC3E}">
        <p14:creationId xmlns:p14="http://schemas.microsoft.com/office/powerpoint/2010/main" xmlns="" val="1918228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ln>
            <a:noFill/>
          </a:ln>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EA696-CE75-4B15-9A61-142448DCF0BE}" type="datetimeFigureOut">
              <a:rPr lang="en-GB" smtClean="0"/>
              <a:pPr/>
              <a:t>27/03/2015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15A36-AA42-4068-A231-FC45D26FFE79}" type="slidenum">
              <a:rPr lang="en-GB" smtClean="0"/>
              <a:pPr/>
              <a:t>‹N°›</a:t>
            </a:fld>
            <a:endParaRPr lang="en-GB"/>
          </a:p>
        </p:txBody>
      </p:sp>
      <p:sp>
        <p:nvSpPr>
          <p:cNvPr id="7" name="Rectangle 6"/>
          <p:cNvSpPr/>
          <p:nvPr userDrawn="1"/>
        </p:nvSpPr>
        <p:spPr>
          <a:xfrm>
            <a:off x="0" y="0"/>
            <a:ext cx="9144000" cy="6858000"/>
          </a:xfrm>
          <a:prstGeom prst="rect">
            <a:avLst/>
          </a:prstGeom>
          <a:solidFill>
            <a:schemeClr val="tx2">
              <a:lumMod val="60000"/>
              <a:lumOff val="4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972908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ln>
            <a:noFill/>
          </a:ln>
          <a:solidFill>
            <a:schemeClr val="tx1"/>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hyperlink" Target="http://www.google.ch/url?sa=i&amp;rct=j&amp;q=&amp;esrc=s&amp;frm=1&amp;source=images&amp;cd=&amp;cad=rja&amp;docid=QAjCn_JDAiBz9M&amp;tbnid=GNnAJPozq1aImM:&amp;ved=0CAUQjRw&amp;url=http://www.greenpeace.org/canada/en/Blog/shark-week/blog/46172/&amp;ei=WhppUvqvJaOk0QWV-YGQCg&amp;bvm=bv.55123115,d.bGE&amp;psig=AFQjCNF1kD3x1O8t6EeBgsKYbeje17IKVA&amp;ust=138270611240634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132856"/>
            <a:ext cx="8062664" cy="1470025"/>
          </a:xfrm>
        </p:spPr>
        <p:txBody>
          <a:bodyPr>
            <a:normAutofit/>
          </a:bodyPr>
          <a:lstStyle/>
          <a:p>
            <a:r>
              <a:rPr lang="fr-FR" b="1" dirty="0" smtClean="0"/>
              <a:t>La CITES, les requins et les raies </a:t>
            </a:r>
            <a:r>
              <a:rPr lang="fr-FR" b="1" dirty="0" err="1" smtClean="0"/>
              <a:t>manta</a:t>
            </a:r>
            <a:endParaRPr lang="fr-FR" b="1" dirty="0"/>
          </a:p>
        </p:txBody>
      </p:sp>
      <p:sp>
        <p:nvSpPr>
          <p:cNvPr id="3" name="Subtitle 2"/>
          <p:cNvSpPr>
            <a:spLocks noGrp="1"/>
          </p:cNvSpPr>
          <p:nvPr>
            <p:ph type="subTitle" idx="1"/>
          </p:nvPr>
        </p:nvSpPr>
        <p:spPr/>
        <p:txBody>
          <a:bodyPr/>
          <a:lstStyle/>
          <a:p>
            <a:r>
              <a:rPr lang="fr-FR" b="1" dirty="0" smtClean="0">
                <a:solidFill>
                  <a:schemeClr val="tx1"/>
                </a:solidFill>
              </a:rPr>
              <a:t>Secrétariat CITES</a:t>
            </a:r>
          </a:p>
          <a:p>
            <a:r>
              <a:rPr lang="fr-FR" b="1" dirty="0" smtClean="0">
                <a:solidFill>
                  <a:schemeClr val="tx1"/>
                </a:solidFill>
              </a:rPr>
              <a:t>Genève</a:t>
            </a:r>
            <a:endParaRPr lang="fr-FR" dirty="0"/>
          </a:p>
        </p:txBody>
      </p:sp>
    </p:spTree>
    <p:extLst>
      <p:ext uri="{BB962C8B-B14F-4D97-AF65-F5344CB8AC3E}">
        <p14:creationId xmlns:p14="http://schemas.microsoft.com/office/powerpoint/2010/main" xmlns="" val="3694103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892480" cy="1143000"/>
          </a:xfrm>
        </p:spPr>
        <p:txBody>
          <a:bodyPr>
            <a:normAutofit fontScale="90000"/>
          </a:bodyPr>
          <a:lstStyle/>
          <a:p>
            <a:r>
              <a:rPr lang="fr-FR" dirty="0" smtClean="0"/>
              <a:t>Quelles sont l</a:t>
            </a:r>
            <a:r>
              <a:rPr lang="fr-FR" b="1" dirty="0" smtClean="0"/>
              <a:t>es espèces de requins et de raies </a:t>
            </a:r>
            <a:r>
              <a:rPr lang="fr-FR" b="1" dirty="0" err="1" smtClean="0"/>
              <a:t>manta</a:t>
            </a:r>
            <a:r>
              <a:rPr lang="fr-FR" b="1" dirty="0" smtClean="0"/>
              <a:t> qui ont été inscrites à l’Annexe II à la CoP16?</a:t>
            </a:r>
            <a:endParaRPr lang="fr-FR" b="1" dirty="0"/>
          </a:p>
        </p:txBody>
      </p:sp>
      <p:grpSp>
        <p:nvGrpSpPr>
          <p:cNvPr id="21" name="Group 20"/>
          <p:cNvGrpSpPr/>
          <p:nvPr/>
        </p:nvGrpSpPr>
        <p:grpSpPr>
          <a:xfrm>
            <a:off x="4716015" y="1772816"/>
            <a:ext cx="2860011" cy="2443195"/>
            <a:chOff x="6326529" y="990600"/>
            <a:chExt cx="2997200" cy="2608719"/>
          </a:xfrm>
        </p:grpSpPr>
        <p:pic>
          <p:nvPicPr>
            <p:cNvPr id="22" name="Picture 6" descr="http://31.media.tumblr.com/tumblr_lw63xrzuPm1r62u4to1_50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l="-591" t="475" r="15434" b="19846"/>
            <a:stretch>
              <a:fillRect/>
            </a:stretch>
          </p:blipFill>
          <p:spPr bwMode="auto">
            <a:xfrm>
              <a:off x="6613334" y="990600"/>
              <a:ext cx="2423590" cy="169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TextBox 22"/>
            <p:cNvSpPr txBox="1">
              <a:spLocks noChangeArrowheads="1"/>
            </p:cNvSpPr>
            <p:nvPr/>
          </p:nvSpPr>
          <p:spPr bwMode="auto">
            <a:xfrm>
              <a:off x="6326529" y="2683331"/>
              <a:ext cx="29972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GB" altLang="en-US" sz="1800" i="1" dirty="0" err="1">
                  <a:effectLst/>
                  <a:latin typeface="Calibri" pitchFamily="34" charset="0"/>
                  <a:cs typeface="Arial" charset="0"/>
                </a:rPr>
                <a:t>Sphyrna</a:t>
              </a:r>
              <a:r>
                <a:rPr lang="en-GB" altLang="en-US" sz="1800" i="1" dirty="0">
                  <a:effectLst/>
                  <a:latin typeface="Calibri" pitchFamily="34" charset="0"/>
                  <a:cs typeface="Arial" charset="0"/>
                </a:rPr>
                <a:t> </a:t>
              </a:r>
              <a:r>
                <a:rPr lang="en-GB" altLang="en-US" sz="1800" i="1" dirty="0" err="1">
                  <a:effectLst/>
                  <a:latin typeface="Calibri" pitchFamily="34" charset="0"/>
                  <a:cs typeface="Arial" charset="0"/>
                </a:rPr>
                <a:t>lewini</a:t>
              </a:r>
              <a:r>
                <a:rPr lang="en-GB" altLang="en-US" sz="1800" dirty="0">
                  <a:effectLst/>
                  <a:latin typeface="Calibri" pitchFamily="34" charset="0"/>
                  <a:cs typeface="Arial" charset="0"/>
                </a:rPr>
                <a:t>, </a:t>
              </a:r>
              <a:r>
                <a:rPr lang="en-GB" altLang="en-US" sz="1800" i="1" dirty="0" err="1">
                  <a:effectLst/>
                  <a:latin typeface="Calibri" pitchFamily="34" charset="0"/>
                  <a:cs typeface="Arial" charset="0"/>
                </a:rPr>
                <a:t>S.mokarran</a:t>
              </a:r>
              <a:r>
                <a:rPr lang="en-GB" altLang="en-US" sz="1800" dirty="0">
                  <a:effectLst/>
                  <a:latin typeface="Calibri" pitchFamily="34" charset="0"/>
                  <a:cs typeface="Arial" charset="0"/>
                </a:rPr>
                <a:t>, </a:t>
              </a:r>
              <a:br>
                <a:rPr lang="en-GB" altLang="en-US" sz="1800" dirty="0">
                  <a:effectLst/>
                  <a:latin typeface="Calibri" pitchFamily="34" charset="0"/>
                  <a:cs typeface="Arial" charset="0"/>
                </a:rPr>
              </a:br>
              <a:r>
                <a:rPr lang="en-GB" altLang="en-US" sz="1800" i="1" dirty="0">
                  <a:effectLst/>
                  <a:latin typeface="Calibri" pitchFamily="34" charset="0"/>
                  <a:cs typeface="Arial" charset="0"/>
                </a:rPr>
                <a:t>S. </a:t>
              </a:r>
              <a:r>
                <a:rPr lang="en-GB" altLang="en-US" sz="1800" i="1" dirty="0" smtClean="0">
                  <a:effectLst/>
                  <a:latin typeface="Calibri" pitchFamily="34" charset="0"/>
                  <a:cs typeface="Arial" charset="0"/>
                </a:rPr>
                <a:t>zygaena</a:t>
              </a:r>
              <a:r>
                <a:rPr lang="en-GB" altLang="en-US" sz="1800" dirty="0" smtClean="0">
                  <a:effectLst/>
                  <a:latin typeface="Calibri" pitchFamily="34" charset="0"/>
                  <a:cs typeface="Arial" charset="0"/>
                </a:rPr>
                <a:t> </a:t>
              </a:r>
              <a:r>
                <a:rPr lang="en-GB" altLang="en-US" sz="1800" dirty="0">
                  <a:effectLst/>
                  <a:latin typeface="Calibri" pitchFamily="34" charset="0"/>
                  <a:cs typeface="Arial" charset="0"/>
                </a:rPr>
                <a:t/>
              </a:r>
              <a:br>
                <a:rPr lang="en-GB" altLang="en-US" sz="1800" dirty="0">
                  <a:effectLst/>
                  <a:latin typeface="Calibri" pitchFamily="34" charset="0"/>
                  <a:cs typeface="Arial" charset="0"/>
                </a:rPr>
              </a:br>
              <a:r>
                <a:rPr lang="en-GB" altLang="en-US" sz="1800" dirty="0" smtClean="0">
                  <a:latin typeface="Calibri" pitchFamily="34" charset="0"/>
                  <a:cs typeface="Arial" charset="0"/>
                </a:rPr>
                <a:t>(requins-marteaux)</a:t>
              </a:r>
              <a:endParaRPr lang="en-GB" altLang="en-US" sz="1800" i="1" dirty="0">
                <a:effectLst/>
                <a:latin typeface="Calibri" pitchFamily="34" charset="0"/>
                <a:cs typeface="Arial" charset="0"/>
              </a:endParaRPr>
            </a:p>
          </p:txBody>
        </p:sp>
      </p:grpSp>
      <p:grpSp>
        <p:nvGrpSpPr>
          <p:cNvPr id="24" name="Group 23"/>
          <p:cNvGrpSpPr/>
          <p:nvPr/>
        </p:nvGrpSpPr>
        <p:grpSpPr>
          <a:xfrm>
            <a:off x="1729605" y="4371446"/>
            <a:ext cx="3022260" cy="2429661"/>
            <a:chOff x="3342011" y="4248138"/>
            <a:chExt cx="3022260" cy="2429661"/>
          </a:xfrm>
        </p:grpSpPr>
        <p:sp>
          <p:nvSpPr>
            <p:cNvPr id="25" name="Rectangle 24"/>
            <p:cNvSpPr>
              <a:spLocks noChangeArrowheads="1"/>
            </p:cNvSpPr>
            <p:nvPr/>
          </p:nvSpPr>
          <p:spPr bwMode="auto">
            <a:xfrm>
              <a:off x="3836269" y="5754469"/>
              <a:ext cx="2033741"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GB" altLang="en-US" sz="1800" i="1" dirty="0" smtClean="0">
                  <a:effectLst/>
                  <a:latin typeface="Calibri" pitchFamily="34" charset="0"/>
                  <a:cs typeface="Arial" charset="0"/>
                </a:rPr>
                <a:t>Lamna nasus</a:t>
              </a:r>
              <a:r>
                <a:rPr lang="en-GB" altLang="en-US" sz="1800" i="1" dirty="0">
                  <a:effectLst/>
                  <a:latin typeface="Calibri" pitchFamily="34" charset="0"/>
                  <a:cs typeface="Arial" charset="0"/>
                </a:rPr>
                <a:t/>
              </a:r>
              <a:br>
                <a:rPr lang="en-GB" altLang="en-US" sz="1800" i="1" dirty="0">
                  <a:effectLst/>
                  <a:latin typeface="Calibri" pitchFamily="34" charset="0"/>
                  <a:cs typeface="Arial" charset="0"/>
                </a:rPr>
              </a:br>
              <a:r>
                <a:rPr lang="en-GB" altLang="en-US" sz="1800" dirty="0" smtClean="0">
                  <a:latin typeface="Calibri" pitchFamily="34" charset="0"/>
                  <a:cs typeface="Arial" charset="0"/>
                </a:rPr>
                <a:t>(requin-taupe commun)</a:t>
              </a:r>
              <a:endParaRPr lang="en-GB" altLang="en-US" sz="1800" dirty="0">
                <a:effectLst/>
                <a:latin typeface="Calibri" pitchFamily="34" charset="0"/>
                <a:cs typeface="Arial" charset="0"/>
              </a:endParaRPr>
            </a:p>
          </p:txBody>
        </p:sp>
        <p:pic>
          <p:nvPicPr>
            <p:cNvPr id="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l="6284" t="8624" b="14188"/>
            <a:stretch>
              <a:fillRect/>
            </a:stretch>
          </p:blipFill>
          <p:spPr bwMode="auto">
            <a:xfrm>
              <a:off x="3342011" y="4248138"/>
              <a:ext cx="3022260" cy="157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7" name="Group 26"/>
          <p:cNvGrpSpPr/>
          <p:nvPr/>
        </p:nvGrpSpPr>
        <p:grpSpPr>
          <a:xfrm>
            <a:off x="1547664" y="1861972"/>
            <a:ext cx="3386138" cy="2352219"/>
            <a:chOff x="3273425" y="975181"/>
            <a:chExt cx="3386138" cy="2352219"/>
          </a:xfrm>
        </p:grpSpPr>
        <p:sp>
          <p:nvSpPr>
            <p:cNvPr id="28" name="TextBox 27"/>
            <p:cNvSpPr txBox="1">
              <a:spLocks noChangeArrowheads="1"/>
            </p:cNvSpPr>
            <p:nvPr/>
          </p:nvSpPr>
          <p:spPr bwMode="auto">
            <a:xfrm>
              <a:off x="3273425" y="2686050"/>
              <a:ext cx="3386138"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GB" altLang="en-US" sz="1800" i="1" dirty="0">
                  <a:effectLst/>
                  <a:latin typeface="Calibri" pitchFamily="34" charset="0"/>
                  <a:cs typeface="Arial" charset="0"/>
                </a:rPr>
                <a:t>Carcharhinus </a:t>
              </a:r>
              <a:r>
                <a:rPr lang="en-GB" altLang="en-US" sz="1800" i="1" dirty="0" smtClean="0">
                  <a:effectLst/>
                  <a:latin typeface="Calibri" pitchFamily="34" charset="0"/>
                  <a:cs typeface="Arial" charset="0"/>
                </a:rPr>
                <a:t>longimanus</a:t>
              </a:r>
              <a:endParaRPr lang="en-GB" altLang="en-US" sz="1800" dirty="0" smtClean="0">
                <a:latin typeface="Calibri" pitchFamily="34" charset="0"/>
                <a:cs typeface="Arial" charset="0"/>
              </a:endParaRPr>
            </a:p>
            <a:p>
              <a:pPr algn="ctr"/>
              <a:r>
                <a:rPr lang="en-GB" altLang="en-US" sz="1800" dirty="0" smtClean="0">
                  <a:latin typeface="Calibri" pitchFamily="34" charset="0"/>
                  <a:cs typeface="Arial" charset="0"/>
                </a:rPr>
                <a:t>(requin </a:t>
              </a:r>
              <a:r>
                <a:rPr lang="en-GB" altLang="en-US" sz="1800" dirty="0" smtClean="0">
                  <a:latin typeface="Calibri" pitchFamily="34" charset="0"/>
                  <a:cs typeface="Arial" charset="0"/>
                </a:rPr>
                <a:t>océanique)</a:t>
              </a:r>
              <a:endParaRPr lang="en-GB" altLang="en-US" sz="1800" dirty="0">
                <a:effectLst/>
                <a:latin typeface="Calibri" pitchFamily="34" charset="0"/>
                <a:cs typeface="Arial" charset="0"/>
              </a:endParaRPr>
            </a:p>
          </p:txBody>
        </p:sp>
        <p:pic>
          <p:nvPicPr>
            <p:cNvPr id="29" name="Picture 1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75487" y="975181"/>
              <a:ext cx="2572514" cy="1708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cap="flat" cmpd="sng" algn="ctr">
                  <a:solidFill>
                    <a:schemeClr val="accent2"/>
                  </a:solidFill>
                  <a:prstDash val="solid"/>
                  <a:miter lim="800000"/>
                  <a:headEnd type="none" w="med" len="med"/>
                  <a:tailEnd type="none" w="lg" len="med"/>
                </a14:hiddenLine>
              </a:ext>
            </a:extLst>
          </p:spPr>
        </p:pic>
      </p:grpSp>
      <p:grpSp>
        <p:nvGrpSpPr>
          <p:cNvPr id="4" name="Group 3"/>
          <p:cNvGrpSpPr/>
          <p:nvPr/>
        </p:nvGrpSpPr>
        <p:grpSpPr>
          <a:xfrm>
            <a:off x="4372179" y="4307160"/>
            <a:ext cx="2937148" cy="2362200"/>
            <a:chOff x="5940152" y="4307160"/>
            <a:chExt cx="2937148" cy="2362200"/>
          </a:xfrm>
        </p:grpSpPr>
        <p:pic>
          <p:nvPicPr>
            <p:cNvPr id="20" name="Picture 14" descr="http://www.costarica-scuba.com/wp-content/uploads/2012/10/Mobula-ray.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l="22639" t="12431" r="28645" b="4784"/>
            <a:stretch>
              <a:fillRect/>
            </a:stretch>
          </p:blipFill>
          <p:spPr bwMode="auto">
            <a:xfrm>
              <a:off x="6515100" y="4307160"/>
              <a:ext cx="236220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 name="Rectangle 29"/>
            <p:cNvSpPr>
              <a:spLocks noChangeArrowheads="1"/>
            </p:cNvSpPr>
            <p:nvPr/>
          </p:nvSpPr>
          <p:spPr bwMode="auto">
            <a:xfrm>
              <a:off x="5940152" y="6023029"/>
              <a:ext cx="250983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a:effectLst/>
                  <a:latin typeface="Calibri" pitchFamily="34" charset="0"/>
                  <a:cs typeface="Arial" charset="0"/>
                </a:rPr>
                <a:t>Manta </a:t>
              </a:r>
              <a:r>
                <a:rPr lang="en-GB" altLang="en-US" sz="1800" dirty="0">
                  <a:effectLst/>
                  <a:latin typeface="Calibri" pitchFamily="34" charset="0"/>
                  <a:cs typeface="Arial" charset="0"/>
                </a:rPr>
                <a:t>spp</a:t>
              </a:r>
              <a:r>
                <a:rPr lang="en-GB" altLang="en-US" sz="1800" dirty="0" smtClean="0">
                  <a:effectLst/>
                  <a:latin typeface="Calibri" pitchFamily="34" charset="0"/>
                  <a:cs typeface="Arial" charset="0"/>
                </a:rPr>
                <a:t>. </a:t>
              </a:r>
            </a:p>
            <a:p>
              <a:pPr algn="ctr" eaLnBrk="1" hangingPunct="1"/>
              <a:r>
                <a:rPr lang="en-GB" altLang="en-US" sz="1800" dirty="0" smtClean="0">
                  <a:effectLst/>
                  <a:latin typeface="Calibri" pitchFamily="34" charset="0"/>
                  <a:cs typeface="Arial" charset="0"/>
                </a:rPr>
                <a:t>(raies manta)</a:t>
              </a:r>
              <a:endParaRPr lang="en-GB" altLang="en-US" sz="1800" dirty="0">
                <a:effectLst/>
                <a:latin typeface="Calibri" pitchFamily="34" charset="0"/>
                <a:cs typeface="Arial" charset="0"/>
              </a:endParaRPr>
            </a:p>
          </p:txBody>
        </p:sp>
      </p:grpSp>
    </p:spTree>
    <p:extLst>
      <p:ext uri="{BB962C8B-B14F-4D97-AF65-F5344CB8AC3E}">
        <p14:creationId xmlns:p14="http://schemas.microsoft.com/office/powerpoint/2010/main" xmlns="" val="402515053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143000"/>
          </a:xfrm>
        </p:spPr>
        <p:txBody>
          <a:bodyPr>
            <a:normAutofit fontScale="90000"/>
          </a:bodyPr>
          <a:lstStyle/>
          <a:p>
            <a:r>
              <a:rPr lang="fr-FR" dirty="0" smtClean="0"/>
              <a:t>Critères d’inscription aux annexes CITES</a:t>
            </a:r>
            <a:endParaRPr lang="fr-FR" dirty="0"/>
          </a:p>
        </p:txBody>
      </p:sp>
      <p:sp>
        <p:nvSpPr>
          <p:cNvPr id="3" name="Content Placeholder 2"/>
          <p:cNvSpPr>
            <a:spLocks noGrp="1"/>
          </p:cNvSpPr>
          <p:nvPr>
            <p:ph idx="1"/>
          </p:nvPr>
        </p:nvSpPr>
        <p:spPr>
          <a:xfrm>
            <a:off x="251520" y="4869159"/>
            <a:ext cx="8784976" cy="1008113"/>
          </a:xfrm>
        </p:spPr>
        <p:txBody>
          <a:bodyPr>
            <a:noAutofit/>
          </a:bodyPr>
          <a:lstStyle/>
          <a:p>
            <a:pPr lvl="1"/>
            <a:r>
              <a:rPr lang="fr-FR" sz="2000" dirty="0" smtClean="0"/>
              <a:t>Requin-marteau commun et grand requin-marteau : les spécimens de ces espèces les plus fréquemment rencontrés dans le commerce présentent une telle ressemblance avec le requin-marteau </a:t>
            </a:r>
            <a:r>
              <a:rPr lang="fr-FR" sz="2000" dirty="0" err="1" smtClean="0"/>
              <a:t>halicorne</a:t>
            </a:r>
            <a:r>
              <a:rPr lang="fr-FR" sz="2000" dirty="0" smtClean="0"/>
              <a:t> que les agents chargés de l’application de la CITES ont peu de chances de réussir à les distinguer. </a:t>
            </a:r>
            <a:endParaRPr lang="fr-FR" sz="2000" dirty="0"/>
          </a:p>
        </p:txBody>
      </p:sp>
      <p:sp>
        <p:nvSpPr>
          <p:cNvPr id="4" name="Rounded Rectangle 3"/>
          <p:cNvSpPr/>
          <p:nvPr/>
        </p:nvSpPr>
        <p:spPr>
          <a:xfrm>
            <a:off x="539552" y="1844824"/>
            <a:ext cx="3753767" cy="288032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3600" u="sng" dirty="0" smtClean="0"/>
              <a:t>Critères biologiques</a:t>
            </a:r>
          </a:p>
          <a:p>
            <a:pPr algn="ctr"/>
            <a:r>
              <a:rPr lang="fr-FR" dirty="0" smtClean="0">
                <a:solidFill>
                  <a:schemeClr val="bg1"/>
                </a:solidFill>
              </a:rPr>
              <a:t>Faible productivité (croissance lente, petit nombre de jeunes), </a:t>
            </a:r>
            <a:br>
              <a:rPr lang="fr-FR" dirty="0" smtClean="0">
                <a:solidFill>
                  <a:schemeClr val="bg1"/>
                </a:solidFill>
              </a:rPr>
            </a:br>
            <a:r>
              <a:rPr lang="fr-FR" dirty="0" smtClean="0">
                <a:solidFill>
                  <a:schemeClr val="bg1"/>
                </a:solidFill>
              </a:rPr>
              <a:t>vulnérabilité comportementale aux prélèvements </a:t>
            </a:r>
            <a:endParaRPr lang="fr-FR" dirty="0">
              <a:solidFill>
                <a:schemeClr val="bg1"/>
              </a:solidFill>
            </a:endParaRPr>
          </a:p>
        </p:txBody>
      </p:sp>
      <p:sp>
        <p:nvSpPr>
          <p:cNvPr id="6" name="Rounded Rectangle 5"/>
          <p:cNvSpPr/>
          <p:nvPr/>
        </p:nvSpPr>
        <p:spPr>
          <a:xfrm>
            <a:off x="4860032" y="1828479"/>
            <a:ext cx="3753767" cy="288032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3600" u="sng" dirty="0" smtClean="0"/>
              <a:t>Critères commerciaux</a:t>
            </a:r>
          </a:p>
          <a:p>
            <a:pPr algn="ctr"/>
            <a:r>
              <a:rPr lang="fr-FR" dirty="0" smtClean="0"/>
              <a:t>(déclin marqué de la population lié au commerce international d’ailerons et de chair de requin et aux prises accidentelles) </a:t>
            </a:r>
            <a:endParaRPr lang="en-GB" dirty="0">
              <a:solidFill>
                <a:schemeClr val="bg1"/>
              </a:solidFill>
            </a:endParaRPr>
          </a:p>
        </p:txBody>
      </p:sp>
    </p:spTree>
    <p:extLst>
      <p:ext uri="{BB962C8B-B14F-4D97-AF65-F5344CB8AC3E}">
        <p14:creationId xmlns:p14="http://schemas.microsoft.com/office/powerpoint/2010/main" xmlns="" val="258050079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Dispositions à prendre par les Parties au 14 septembre 2014</a:t>
            </a:r>
            <a:endParaRPr lang="en-US" noProof="0" dirty="0"/>
          </a:p>
        </p:txBody>
      </p:sp>
      <p:sp>
        <p:nvSpPr>
          <p:cNvPr id="3" name="Content Placeholder 2"/>
          <p:cNvSpPr>
            <a:spLocks noGrp="1"/>
          </p:cNvSpPr>
          <p:nvPr>
            <p:ph idx="1"/>
          </p:nvPr>
        </p:nvSpPr>
        <p:spPr/>
        <p:txBody>
          <a:bodyPr>
            <a:normAutofit/>
          </a:bodyPr>
          <a:lstStyle/>
          <a:p>
            <a:pPr algn="ctr"/>
            <a:endParaRPr lang="en-US" noProof="0" dirty="0" smtClean="0"/>
          </a:p>
          <a:p>
            <a:pPr marL="0" indent="0" algn="ctr">
              <a:buNone/>
            </a:pPr>
            <a:r>
              <a:rPr lang="fr-FR" noProof="0" dirty="0" smtClean="0"/>
              <a:t>Les pays souhaitant (</a:t>
            </a:r>
            <a:r>
              <a:rPr lang="fr-FR" noProof="0" dirty="0" smtClean="0"/>
              <a:t>ré)exporter ou importer </a:t>
            </a:r>
            <a:r>
              <a:rPr lang="fr-FR" noProof="0" dirty="0" smtClean="0"/>
              <a:t>des spécimens de requins et de raies récemment inscrits aux annexes CITES </a:t>
            </a:r>
            <a:r>
              <a:rPr lang="fr-FR" b="1" noProof="0" dirty="0" smtClean="0"/>
              <a:t>après le 14 septembre 2014 </a:t>
            </a:r>
            <a:r>
              <a:rPr lang="fr-FR" noProof="0" dirty="0" smtClean="0"/>
              <a:t>doivent respecter certaines conditions.</a:t>
            </a:r>
            <a:endParaRPr lang="en-US" noProof="0" dirty="0"/>
          </a:p>
        </p:txBody>
      </p:sp>
    </p:spTree>
    <p:extLst>
      <p:ext uri="{BB962C8B-B14F-4D97-AF65-F5344CB8AC3E}">
        <p14:creationId xmlns:p14="http://schemas.microsoft.com/office/powerpoint/2010/main" xmlns="" val="340697935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Dispositions à prendre par les Parties au 14 septembre 2014</a:t>
            </a:r>
            <a:endParaRPr lang="fr-FR" dirty="0"/>
          </a:p>
        </p:txBody>
      </p:sp>
      <p:sp>
        <p:nvSpPr>
          <p:cNvPr id="4" name="Rounded Rectangle 3"/>
          <p:cNvSpPr/>
          <p:nvPr/>
        </p:nvSpPr>
        <p:spPr>
          <a:xfrm>
            <a:off x="386185" y="1772816"/>
            <a:ext cx="2376264" cy="3911922"/>
          </a:xfrm>
          <a:prstGeom prst="round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3600" u="sng" dirty="0" smtClean="0"/>
              <a:t>Légalité</a:t>
            </a:r>
          </a:p>
          <a:p>
            <a:pPr algn="ctr"/>
            <a:endParaRPr lang="fr-FR" sz="3600" dirty="0" smtClean="0"/>
          </a:p>
          <a:p>
            <a:r>
              <a:rPr lang="fr-FR" sz="2400" dirty="0" smtClean="0"/>
              <a:t>Législation nationale, acquisition légale, ORGP, respect de la Convention…</a:t>
            </a:r>
          </a:p>
          <a:p>
            <a:pPr algn="ctr"/>
            <a:endParaRPr lang="en-GB" dirty="0">
              <a:solidFill>
                <a:schemeClr val="bg1"/>
              </a:solidFill>
            </a:endParaRPr>
          </a:p>
        </p:txBody>
      </p:sp>
      <p:sp>
        <p:nvSpPr>
          <p:cNvPr id="5" name="Rounded Rectangle 4"/>
          <p:cNvSpPr/>
          <p:nvPr/>
        </p:nvSpPr>
        <p:spPr>
          <a:xfrm>
            <a:off x="2978473" y="1772816"/>
            <a:ext cx="3024336" cy="3888432"/>
          </a:xfrm>
          <a:prstGeom prst="round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3600" u="sng" dirty="0" smtClean="0"/>
              <a:t>Durabilité</a:t>
            </a:r>
          </a:p>
          <a:p>
            <a:endParaRPr lang="fr-FR" sz="3600" u="sng" dirty="0" smtClean="0"/>
          </a:p>
          <a:p>
            <a:r>
              <a:rPr lang="fr-FR" sz="2400" dirty="0" smtClean="0"/>
              <a:t>ACNP, science, introduction en provenance de la mer…</a:t>
            </a:r>
            <a:endParaRPr lang="fr-FR" sz="2400" dirty="0"/>
          </a:p>
        </p:txBody>
      </p:sp>
      <p:sp>
        <p:nvSpPr>
          <p:cNvPr id="6" name="Rounded Rectangle 5"/>
          <p:cNvSpPr/>
          <p:nvPr/>
        </p:nvSpPr>
        <p:spPr>
          <a:xfrm>
            <a:off x="6146825" y="1772816"/>
            <a:ext cx="2673647" cy="3911922"/>
          </a:xfrm>
          <a:prstGeom prst="round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3600" u="sng" dirty="0" smtClean="0"/>
              <a:t>Traçabilité</a:t>
            </a:r>
          </a:p>
          <a:p>
            <a:endParaRPr lang="fr-FR" sz="3600" u="sng" dirty="0" smtClean="0"/>
          </a:p>
          <a:p>
            <a:r>
              <a:rPr lang="fr-FR" sz="2400" dirty="0" smtClean="0"/>
              <a:t>Permis, identification, communication rapports, bases de données</a:t>
            </a:r>
          </a:p>
          <a:p>
            <a:pPr algn="ctr"/>
            <a:endParaRPr lang="fr-FR" dirty="0">
              <a:solidFill>
                <a:schemeClr val="bg1"/>
              </a:solidFill>
            </a:endParaRPr>
          </a:p>
        </p:txBody>
      </p:sp>
    </p:spTree>
    <p:extLst>
      <p:ext uri="{BB962C8B-B14F-4D97-AF65-F5344CB8AC3E}">
        <p14:creationId xmlns:p14="http://schemas.microsoft.com/office/powerpoint/2010/main" xmlns="" val="170746853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Les p</a:t>
            </a:r>
            <a:r>
              <a:rPr lang="fr-FR" dirty="0" smtClean="0"/>
              <a:t>ermis </a:t>
            </a:r>
            <a:r>
              <a:rPr lang="fr-FR" dirty="0" smtClean="0"/>
              <a:t>et certificats CITES</a:t>
            </a:r>
            <a:endParaRPr lang="fr-FR" dirty="0"/>
          </a:p>
        </p:txBody>
      </p:sp>
      <p:pic>
        <p:nvPicPr>
          <p:cNvPr id="4" name="Picture 2" descr="http://www.slim400.com/rc1/cert/CITES_Certificate.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408"/>
          <a:stretch/>
        </p:blipFill>
        <p:spPr bwMode="auto">
          <a:xfrm rot="21125302">
            <a:off x="2871519" y="1485308"/>
            <a:ext cx="3480355" cy="4828447"/>
          </a:xfrm>
          <a:prstGeom prst="rect">
            <a:avLst/>
          </a:prstGeom>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6055149"/>
      </p:ext>
    </p:extLst>
  </p:cSld>
  <p:clrMapOvr>
    <a:masterClrMapping/>
  </p:clrMapOvr>
  <mc:AlternateContent xmlns:mc="http://schemas.openxmlformats.org/markup-compatibility/2006">
    <mc:Choice xmlns:p14="http://schemas.microsoft.com/office/powerpoint/2010/main" xmlns="" Requires="p14">
      <p:transition spd="slow" p14:dur="3000">
        <p14:shred pattern="rectang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92088"/>
          </a:xfrm>
        </p:spPr>
        <p:txBody>
          <a:bodyPr>
            <a:normAutofit/>
          </a:bodyPr>
          <a:lstStyle/>
          <a:p>
            <a:r>
              <a:rPr lang="fr-FR" noProof="0" dirty="0" smtClean="0"/>
              <a:t>Les p</a:t>
            </a:r>
            <a:r>
              <a:rPr lang="fr-FR" b="1" noProof="0" dirty="0" smtClean="0"/>
              <a:t>ermis </a:t>
            </a:r>
            <a:r>
              <a:rPr lang="fr-FR" b="1" noProof="0" dirty="0" smtClean="0"/>
              <a:t>et certificats CITES</a:t>
            </a:r>
            <a:endParaRPr lang="fr-FR" b="1" noProof="0" dirty="0"/>
          </a:p>
        </p:txBody>
      </p:sp>
      <p:sp>
        <p:nvSpPr>
          <p:cNvPr id="4" name="Rectangle 3"/>
          <p:cNvSpPr txBox="1">
            <a:spLocks noChangeArrowheads="1"/>
          </p:cNvSpPr>
          <p:nvPr/>
        </p:nvSpPr>
        <p:spPr>
          <a:xfrm>
            <a:off x="323963" y="2209800"/>
            <a:ext cx="4750296" cy="39624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fr-FR" dirty="0" smtClean="0"/>
              <a:t>Animaux et plantes</a:t>
            </a:r>
            <a:br>
              <a:rPr lang="fr-FR" dirty="0" smtClean="0"/>
            </a:br>
            <a:r>
              <a:rPr lang="fr-FR" dirty="0" smtClean="0"/>
              <a:t>(spécimens vivants ou morts, parties et produits)</a:t>
            </a:r>
          </a:p>
          <a:p>
            <a:pPr>
              <a:lnSpc>
                <a:spcPct val="90000"/>
              </a:lnSpc>
            </a:pPr>
            <a:r>
              <a:rPr lang="fr-FR" dirty="0" smtClean="0"/>
              <a:t>Permis et certificats </a:t>
            </a:r>
            <a:br>
              <a:rPr lang="fr-FR" dirty="0" smtClean="0"/>
            </a:br>
            <a:r>
              <a:rPr lang="fr-FR" dirty="0" smtClean="0"/>
              <a:t>délivrés sous certaines conditions : </a:t>
            </a:r>
          </a:p>
          <a:p>
            <a:pPr lvl="1">
              <a:lnSpc>
                <a:spcPct val="90000"/>
              </a:lnSpc>
            </a:pPr>
            <a:r>
              <a:rPr lang="fr-FR" dirty="0" smtClean="0"/>
              <a:t> spécimens obtenus légalement</a:t>
            </a:r>
          </a:p>
          <a:p>
            <a:pPr lvl="1">
              <a:lnSpc>
                <a:spcPct val="90000"/>
              </a:lnSpc>
            </a:pPr>
            <a:r>
              <a:rPr lang="fr-FR" altLang="en-US" dirty="0" smtClean="0"/>
              <a:t>le commerce ne nuira pas à la survie de l’espèce</a:t>
            </a:r>
            <a:endParaRPr lang="fr-FR" dirty="0"/>
          </a:p>
        </p:txBody>
      </p:sp>
      <p:sp>
        <p:nvSpPr>
          <p:cNvPr id="5" name="AutoShape 27"/>
          <p:cNvSpPr>
            <a:spLocks noChangeArrowheads="1"/>
          </p:cNvSpPr>
          <p:nvPr/>
        </p:nvSpPr>
        <p:spPr bwMode="auto">
          <a:xfrm>
            <a:off x="304800" y="1219200"/>
            <a:ext cx="1219200" cy="611188"/>
          </a:xfrm>
          <a:prstGeom prst="wedgeRoundRectCallout">
            <a:avLst>
              <a:gd name="adj1" fmla="val 48829"/>
              <a:gd name="adj2" fmla="val 72398"/>
              <a:gd name="adj3" fmla="val 16667"/>
            </a:avLst>
          </a:prstGeom>
          <a:solidFill>
            <a:srgbClr val="002060"/>
          </a:solidFill>
          <a:ln>
            <a:noFill/>
          </a:ln>
          <a:effectLst/>
          <a:extLst/>
        </p:spPr>
        <p:txBody>
          <a:bodyPr lIns="36000" tIns="36000" rIns="36000" bIns="36000" anchor="ctr"/>
          <a:lstStyle/>
          <a:p>
            <a:r>
              <a:rPr lang="fr-FR" sz="1600" dirty="0" smtClean="0">
                <a:solidFill>
                  <a:schemeClr val="bg1"/>
                </a:solidFill>
              </a:rPr>
              <a:t>  I</a:t>
            </a:r>
            <a:r>
              <a:rPr lang="fr-FR" sz="1600" dirty="0" smtClean="0">
                <a:solidFill>
                  <a:schemeClr val="bg1"/>
                </a:solidFill>
                <a:effectLst/>
              </a:rPr>
              <a:t>mportation</a:t>
            </a:r>
            <a:endParaRPr lang="fr-FR" sz="1600" dirty="0">
              <a:solidFill>
                <a:schemeClr val="bg1"/>
              </a:solidFill>
              <a:effectLst/>
            </a:endParaRPr>
          </a:p>
        </p:txBody>
      </p:sp>
      <p:sp>
        <p:nvSpPr>
          <p:cNvPr id="6" name="AutoShape 29"/>
          <p:cNvSpPr>
            <a:spLocks noChangeArrowheads="1"/>
          </p:cNvSpPr>
          <p:nvPr/>
        </p:nvSpPr>
        <p:spPr bwMode="auto">
          <a:xfrm>
            <a:off x="1600200" y="1219200"/>
            <a:ext cx="1219200" cy="611188"/>
          </a:xfrm>
          <a:prstGeom prst="wedgeRoundRectCallout">
            <a:avLst>
              <a:gd name="adj1" fmla="val 48829"/>
              <a:gd name="adj2" fmla="val 72398"/>
              <a:gd name="adj3" fmla="val 16667"/>
            </a:avLst>
          </a:prstGeom>
          <a:solidFill>
            <a:srgbClr val="002060"/>
          </a:solidFill>
          <a:ln>
            <a:noFill/>
          </a:ln>
          <a:effectLst/>
          <a:extLst/>
        </p:spPr>
        <p:txBody>
          <a:bodyPr lIns="36000" tIns="36000" rIns="36000" bIns="36000" anchor="ctr"/>
          <a:lstStyle/>
          <a:p>
            <a:r>
              <a:rPr lang="en-US" sz="1600" dirty="0" smtClean="0">
                <a:solidFill>
                  <a:schemeClr val="bg1"/>
                </a:solidFill>
              </a:rPr>
              <a:t>  E</a:t>
            </a:r>
            <a:r>
              <a:rPr lang="en-US" sz="1600" dirty="0" smtClean="0">
                <a:solidFill>
                  <a:schemeClr val="bg1"/>
                </a:solidFill>
                <a:effectLst/>
              </a:rPr>
              <a:t>xportation</a:t>
            </a:r>
            <a:endParaRPr lang="en-US" sz="1600" dirty="0">
              <a:solidFill>
                <a:schemeClr val="bg1"/>
              </a:solidFill>
              <a:effectLst/>
            </a:endParaRPr>
          </a:p>
        </p:txBody>
      </p:sp>
      <p:sp>
        <p:nvSpPr>
          <p:cNvPr id="7" name="AutoShape 30"/>
          <p:cNvSpPr>
            <a:spLocks noChangeArrowheads="1"/>
          </p:cNvSpPr>
          <p:nvPr/>
        </p:nvSpPr>
        <p:spPr bwMode="auto">
          <a:xfrm>
            <a:off x="2895600" y="1219200"/>
            <a:ext cx="1676400" cy="611188"/>
          </a:xfrm>
          <a:prstGeom prst="wedgeRoundRectCallout">
            <a:avLst>
              <a:gd name="adj1" fmla="val 40056"/>
              <a:gd name="adj2" fmla="val 72398"/>
              <a:gd name="adj3" fmla="val 16667"/>
            </a:avLst>
          </a:prstGeom>
          <a:solidFill>
            <a:srgbClr val="002060"/>
          </a:solidFill>
          <a:ln>
            <a:noFill/>
          </a:ln>
          <a:effectLst/>
          <a:extLst/>
        </p:spPr>
        <p:txBody>
          <a:bodyPr lIns="36000" tIns="36000" rIns="36000" bIns="36000" anchor="ctr"/>
          <a:lstStyle/>
          <a:p>
            <a:r>
              <a:rPr lang="en-US" sz="1600" dirty="0" smtClean="0">
                <a:solidFill>
                  <a:schemeClr val="bg1"/>
                </a:solidFill>
              </a:rPr>
              <a:t>   </a:t>
            </a:r>
            <a:r>
              <a:rPr lang="fr-FR" sz="1600" dirty="0" smtClean="0">
                <a:solidFill>
                  <a:schemeClr val="bg1"/>
                </a:solidFill>
              </a:rPr>
              <a:t>Ré</a:t>
            </a:r>
            <a:r>
              <a:rPr lang="fr-FR" sz="1600" dirty="0" smtClean="0">
                <a:solidFill>
                  <a:schemeClr val="bg1"/>
                </a:solidFill>
                <a:effectLst/>
              </a:rPr>
              <a:t>exportation</a:t>
            </a:r>
            <a:endParaRPr lang="fr-FR" sz="1600" dirty="0">
              <a:solidFill>
                <a:schemeClr val="bg1"/>
              </a:solidFill>
              <a:effectLst/>
            </a:endParaRPr>
          </a:p>
        </p:txBody>
      </p:sp>
      <p:sp>
        <p:nvSpPr>
          <p:cNvPr id="8" name="AutoShape 31"/>
          <p:cNvSpPr>
            <a:spLocks noChangeArrowheads="1"/>
          </p:cNvSpPr>
          <p:nvPr/>
        </p:nvSpPr>
        <p:spPr bwMode="auto">
          <a:xfrm>
            <a:off x="4716016" y="1196752"/>
            <a:ext cx="4245992" cy="611188"/>
          </a:xfrm>
          <a:prstGeom prst="wedgeRoundRectCallout">
            <a:avLst>
              <a:gd name="adj1" fmla="val -329"/>
              <a:gd name="adj2" fmla="val 72079"/>
              <a:gd name="adj3" fmla="val 16667"/>
            </a:avLst>
          </a:prstGeom>
          <a:solidFill>
            <a:srgbClr val="002060"/>
          </a:solidFill>
          <a:ln>
            <a:noFill/>
          </a:ln>
          <a:effectLst/>
          <a:extLst/>
        </p:spPr>
        <p:txBody>
          <a:bodyPr lIns="36000" tIns="36000" rIns="36000" bIns="36000" anchor="ctr"/>
          <a:lstStyle/>
          <a:p>
            <a:r>
              <a:rPr lang="fr-FR" sz="1600" dirty="0" smtClean="0">
                <a:solidFill>
                  <a:schemeClr val="bg1"/>
                </a:solidFill>
              </a:rPr>
              <a:t>  I</a:t>
            </a:r>
            <a:r>
              <a:rPr lang="fr-FR" sz="1600" dirty="0" smtClean="0">
                <a:solidFill>
                  <a:schemeClr val="bg1"/>
                </a:solidFill>
                <a:effectLst/>
              </a:rPr>
              <a:t>ntroduction en provenance de la mer</a:t>
            </a:r>
            <a:endParaRPr lang="fr-FR" sz="1600" dirty="0">
              <a:solidFill>
                <a:schemeClr val="bg1"/>
              </a:solidFill>
              <a:effectLst/>
            </a:endParaRPr>
          </a:p>
        </p:txBody>
      </p:sp>
      <p:sp>
        <p:nvSpPr>
          <p:cNvPr id="10" name="AutoShape 4" descr="data:image/jpeg;base64,/9j/4AAQSkZJRgABAQAAAQABAAD/2wCEAAkGBxQSEhUUExQVFBUWGRcYFxgYGBoXHBwcGhcZFxgYGhoYHCggGBwlHRcYITEiJSkrLi4uGB8zODMsNygtLisBCgoKDg0OGhAQGiwkHyQsLCwsLCwsLCwsLCwsLCwsLCwsLCwsLCwsLCwsLCwsLCwsLCwsLCwsLCwsLCwsLCwsLP/AABEIAJ8BPAMBIgACEQEDEQH/xAAcAAABBQEBAQAAAAAAAAAAAAAFAQIDBAYABwj/xABBEAABAgQDBQYEBQMCBQUBAAABAhEAAyExBBJBBVFhcfAGIoGRobETMsHRQlJy4fEUgpIHIxUzU2KiJENzssIW/8QAGQEAAwEBAQAAAAAAAAAAAAAAAAECAwQF/8QAIBEBAQEAAwACAwEBAAAAAAAAAAERAhIhMVEDE0EiUv/aAAwDAQACEQMRAD8AjCnAPgeYt6EeRhpVajPRxVq7uAr9I6SPmS4s/wDj3tP+wrHiIR9xhs0mbTl00OKtD1RvpDArnrHAwA0qq3n1zh5LawxQBPGObl1rCBadezQqxSnVoTNDnhg1I0t7dc4c1N3sz0tUW94RBb1hylHTS/7b69CECJW133a8r6fxEiTCJNN308IqY/HolDvqDtYXPhvgO1dPh+0CtpbblyXD5lflGl4z20+0UyY4T3E+vnAQl4ucPtF5fQjtLbMycalk/lHVYHmGGOjWM6e8KDHSZZWoJSCSosAI1g7IAS6qUZhGjADw/F5wW4c42/DKRbwGzpk4shL7zp5wd2P2YDhU0gguQBahaviDyjUyJQQGSAEh2agob+oMRef0ucPsH2X2aRLGZffVo9geA8qwfwgA8PZhYPQvuhqWBbyP0hqtG66+vCMeXrSeD2DxGZqOz19tX4RdUkOwYnqw3/aAmCmEFnJINjxdmG6l7VreDGFlpUoAkB21DaUL0I3Wjn5TG/H1Sm5SVAMoqGUAXtSrvmob8IlmuRdQUB+k6j5Xa4fSum6ptGUlK2CUkKJJYVJFFKfh4XtaG4dwU0DF3q5dj4MQd8Z42s8TYicEi5FnJKRcs72FGq2sPDBLkZjUFITozEh7HQ3qTwELMQosDRLFQOUl+SqueF4kwctBBKgTrq7HWljzhZ6W+IFI3jMSwJf5QS9Q4asSYaSXSyVH8Vad5mTa/Cul4vSkIUpIVmZLB8pKsrkGz9B4WYZUs0rcuHIatPuDvrxOuDtakSCVBSjlypAGWu9r6u1atfSLAUwHyh8wUKAh2YjcRejgizwOmYwZvlcWpRizmoNtfGGy9p55lUsHD3skOAaVsGe7a0h+HOHK+4JyMKCSCtSVaN3RUOWY1FN+kItSSSm5SxBdiA7kAk97SrvWIJ2KCksQAalJ3Xa+9vQRXkzDmyr/AAj8NagAH5uHn5wWjPPVrFB60zd06GmimLUt1UUF4oBTrTMS9zlLuDlNjYd3nbWJ/iuVcCk2dwAXHChJY3o0Q4xRQA2ZJCkk0BDlwlnN2IPh5Mp6rI2hdICn1u9O6fmA14G4u8FkdqVgHLKSbguv8qXLMlj3RSv2jPfDZYFXdykAMUkVAqcp5HRJ0MLPIOYZVEkEq4glK1USctSHpQepqnJGo/4yqcAlHcAJBLFSWBYgsBl0494eN6SgKSGFBS7PU1D1Y3jJ4KYJSUJKSAognLQfpu7BwHobgmLkrtHLQ4/3Lk1IPrqOMYc+N3a145mcWHkrCVBX5SD4A1HiPeJFoyKI/KWOtiz+0RRJiKtxCSX/AEh28Y9F5bhfz+usNV16/eFBhXPvDDlD3v8ASGw5ZOX723jnDEqGtAWo41sPSED0cQehD33iIkHrrqsPzgXoAbwGVF4inYhCASogcT9G4QG2l2lSikvvK36A2jLYrGLmF1En2ipwtTeWDm1O0RJaVTj52331gBNnFRdRJJ1MRPHAxpJiL6Ux0c8c8MOhUgnSCGzNjzJxoMqfzG0bnYHZ+VL+V1TSpKQ4cF3L3ozAtqAYV5SHONqh2J2CQfiLBCqhI3AUJ56eEbA4JSaeZgnKwqZRSwfLQdaxPiK1jG8tbSYymIwpQujsa+Ia3p5QgDdent5iDG1JHd5VPkXgQU/f6dcoAQU5uW3WAFuBIjgwA4UHqR1yh6VA+3/5/Z4iUCzs9B6s79awgejElC30oDrY8rXeDUj/AHEu5S1Do3MWao84zpDlr2BezHofaCuDxGVILuwIZuPdDNqGjHnPda8L4lnSilWrhyHDg5gwL3Bd6HdpDsPSW7MxAOgVmZQKau7VYm5MTnELcEBg5ca2a3MawqUELcFyQQcxzVoSTQDcPDjGFdMvhTN7iSKpJY3d3A/EaNm8hFeYopJBDgMzOx0yPqQa6EgeMJiU5CUpUpRU9FFnejC7aABz6RIZoZVaIGY0L90g5mq1wHoe8OMKHJBGTPokOOIfewoWqRrp6On9Mugc1o5obMo1+bz1PjJhynJ8RIAUlSnSXetikNUFIBAAeusNGLdNaAh9CxqyC47pYio3axXb7Z3hl8SzZAIKVUBBDZsp4ENqKPwalTFISPhzJffzOA4KSCSC/wA1ieNPO5FeIzJGap3u/ey00pqnh4CAOLxOafkUtQShLhvxKzUqxcAke0Pli/wzlytiyMV8QU7qj+EhyBYkNxe934xPKU6X4gEXLOxetTRvHVoHyJmVSqGWavmqCGBNKFN6gW3RPJ2ip0guCvRnDHugnm1dXiLc+T5cbfhfXNTlMxSqE33MMt93dJfnFeZJzlSbHKDW12DNd015ARKZeeUMm5QSAMpdiCkhj+IP7OI6UpKUjulzoDmykJDsHYDMAwAaihuh6zOOzQoOO6KaakgGrsHIFYRGyXBOZ0lxQEZSE6jSwPjzhcQsWZ3vQvUEVAa1nO+5tD5O0RRRAQGZ3zBW+qTuJd7ZfA12hf6U8VJWnMXckKY5VU7rpJALlxQhjY0NYbL2WZneBRldkuVJ5sElmCswfVidYsTpKipkkglh+KgBSoPooUPCxFnLU4gyaIlFaVMoMcrUylLE3dJ8/CDd+V7jEDmOrxOt2QSKMoP/AHqP1EQEbuqROoulPHN7iOx56Mmu6gbzr5fWOQKel44gH6HzeEtAD1WiI9eNYj2hjkS+8ogDTmwekZfae3lLojujfFSaVuDm0dsolU+ZW4RmMftWZNNSw3CKC1E8YSLnGRG2kMcTCmGRQK8LHS0ElgHMaHZfZkqYzDlG77tBbgk0EwmEXNLIST7DxjU7J7OBJecCT4N5O784lm7Zw2GPw0glqKygFuBJNYN4eelaQtJcGoPMe9LcIz5cquSFlS2oAwawp4U3vGg7NyAR8U2sjl+bxYeAG+BEmVnUEDU1OoADqPkQN7tGtkDKlmoKANGVaSFKST/McoVbX0ixIlvekJMw4enhAahjJRyK/SfasZoli7UfrxaNp/T91RJ0I8Wr7xhyH06b9oojkq664w9ZFCPHz9RR4jJ56t15w5UxIyAn5nbc7ZsvNnblCBxZ3O9n4G4bWjekT7OUAatperecV3Ot3PG5LekJCs05cFEAG5sXextwr1ZomnYsFAAZy4YFnfWlRbfAhI68mjjiFIBIFabt+j+MYX8X01n5fsXWAoAm5FGppvvUvE8nCIIFVKHdpXMoi2bfa2mrtFeQrOkEgKvccrjTfF7Cq75YAZWAvGfWxp3005EKStJKRUKDjMp2L200fkI5KJZoVEi2UFiC4Fj/AHGj2izNlODRyK1qG0bfdq7tYHplJY5inM70dnezmoVQDWEueokzT8MkF/mRUBgtJZIO7Qjdvilh9l50hRC0rYAuKpzWAADqSKX0PjBmTs8KUpVQFF8hAZ9CCKOHv9osyNj5e9nWXYpIpW5FKtQBjbKawWeNeP5OPHcoRhNlzcykuwBJNRUnK5AZgGYXNvGCOHwmRKSUFZSzksSQHa/MWsIuzFFGQCl0l9a1IL8belYcmYV2zEhzlyFBZ3/FQ2I8eEKI5W8lDD4sglxlAUwJc0Up24pI6u0qJgzBwkhyKHy5Gjw34iFMl7AcagW1G+K+OWEZWqVnKlqrU/5U6gEVJNhcQ4jxfnEFWYM4oWAchW7jTcYr7SWEslSXUG7oLtq6yXKc1DkFbEtaIpc9SQwUM/4ik5ggO+VCgGUou5XXL8qdVGsoBBSgA94GugAuSRYs7PeOjj+P/pheX0sS5swqSyUpJ+W5HdDFw+WzAADWNJhVApDqSg1cAAh3qzh7/WAcvHoQAyQGHeZgx0b8wud4cx03bmU0KCCAapVSlRTi8F4+7BOXjB9b+MSTEsEfpfzUpQ94jrYVLt46QP2ztkSyWLswT/aAAfFgfGNnOuz5gSHJYDrwjPbS7R3TL84C43aC5h7xpuimVRpJ9otTTp6ll1FzEbxGVxck7PmrtLV7e8UWK5McTBnC9mpqvmYeP3glI7KgfMX8ftBpzjWSEEcBseZMqRlTvNI1EvYUtB+QP4mLCsPwhWn1Q4HZsuSKFLtUk16eG7Wxkwy8sjvKVQm2UakE6l2Dc4uIwp0HkId8Ii4ic9VjFS+zs5WiU8z9hB7YOEmYYKBUlQUxatDqeLj2g0iVSOMmKvokxZ2btD4bk1JZza1gNwg7J274RnEyIeiRE3hFTk10vaoIt6xbwuOSSMz7ox0txZ4tonK3xPQ9eljZ4Mvul3q+/f6R5ptPBGTMVLOhpxBtB3B9qZksMHVzU/uHERbU7QoxKWnSKh8q0qYp8wXG8QZQzhLaU/b9ocqoCTc0+jjeX9ojnyFVyF91gRU8Q9/SGTyoH5VGpILEauKkMGib4JEqJpJYg0bkQxqCLs31h+ceOvjEUjMa5SOfqPSJUS9/WkAIpbaU8uqkQ6Sln4ivM6RKE7qRIkjrzhBdwOLSlGVQsaMDxbXe8WMNtGWCokKqxsHtaBpH7evlDYnpKrtR1WOSpDhNAeAPHhZv8uBiivE5S2UOWNwQbcS9ujFQLYFtf3+584avf1vML9fE/wBlXkbSUCSkAb6+/nFk7dmsBRPK7s1XgQ8PSeuuqwdOP0XeiC9sTFJyqJUOPsWvDRj1kM7B3H/aWqxbWpI1ij9TW+7+IynavtSJLypJBmWUq4RwG9evDnFThPou1Htudp1IUJMoCZPVZAqEvqtvDuitXpBLZeGmSQc6zMxSwM80LfKn/ppCQyW3PTSpMB/9LOz6UIVi58szCqiQTYEuVcSwUri3GNiMGEuQGcuG0HvbfFzjIXa1Tw8oBhoNeV3irOU7ka19wD5Up7wTxIAlkM5UWYbrv7CBDda6194BpU31cWYbt8ckJNz6D6cXhAH3eB5/tThC5m4+vqBATFbSx6ZKVGji3M0HlU+EZJUiZMJUaPvp6XiltHFrVUm/XXONT2U2jLmpyzA60j00PERU8R10ITsMsVLUyRw9oKYDs2DLTMylSFWJfeRbwjSq2emcltFbqHdB3BYJIl/DBZIGUAVajA8TBaqcWawOyALISOQEE5WzTBHD4ZaFsoAg1BFvKCknCvBoAjs07oaZSUlIUod4smrOWdubAxrZGDNiPOGzOz0kzUISGNVVqxAJDPa0AtZteGTY7xXjujv6RINbaRo9obATLoCXJS40qpreUdiNjJSsJcmpvwEA0Dw0gg0i1jdmhYGm8wVl4ZKUuA6lqZI5dGCUnZfcL33faFfBrHK2QwpWIxsks4Ea5WAVoHiESCKNC7U/GMVhOcKMHGnVgU5iSH6rEZ2aNCXd67ofZXjPiQRv8omRLIuPOD2H2cM3ecjRm3i78ISfgA6Qk3LV03VEF5jIECQ947+mEFhgiFNegJbTm8TnZiyFEJcA6EH01hdzyA0vA74ty9lk/KaxeXgwACC51FsprRvDhF/BbNXShHPqkLtpYBq2XNH4VdcrxXn4ZQJCgH4hj6h/GNvh8OtyHS4beOZtFo4JKgBMQFM7Ur+0Gh5sqUPy+RP3iMoG5Q9fpG8xPZmWqqFFN6HvD1r6wFn9n5qSzAngX83tbWChnMo36boVMriPX6wdVsCdQZHdzQg2vyhFdnJrOEg60IJ6rAPAYSjw84K7J2KJspU0r7ocDLem9xTxiCZsmYmuRm60izg8BiACZZUgCpY5RBg8CsRhyhRBYN6hqG8QzZ6EBytKaHUH0fqkF8SiYojOorIsSrM3nFRWxUTu7MSkjkPDlBlEzffhju1Pa1CJOWQoGaokPXuJsVB9TpyJ0EZDs3s7+omgrohJdR3l7R6rtDsLhS5YDi6R9aQuzNh4WSAl0k5g/eT8ofuhKSKnf5RXHyFyy3xttn7NRKw6UFIKqEDcWYNuYExXmp7pNmoIt4XaAUaJmkUApuGpUxJ41ihtmYxSmwuYKOM2gO2NqoQQlRcioASpSnIcUT+rkYjKszKGoDXHoQ4MPmTkqLszklxuNWp1aGlSdSLOD0eP8UhC46pLMTxalak/UwyZKP5XvupU8PHxhVTCSdAXauoLdGG5TpX1+ogJ4hNG/poqSZykEKQopUDQi8WcSSAef1ioTD5UuEepYDtOmdhpcxfzNlWE/hUlgaA0f5hwhuA2uhSwEqPiG3b4852SJudpJOYtS4OgBBoalq749H7OdmlJSJk8gqoQgWFQXO80tzvEtJftuNmTnAKquB/MXkLANBAYLFhRosy1GkXOLO2SjklTHd1xMR4ycqVORMKaOkvodD4sYryMWkXAPq/2hy9upEpaJgdBB8NzcXaDC1f2rivnLm6VAHgxp5QzaM3vIPBSn8P3gFM7QoKSkglJSaauRpuYwv8AXpUuhoxAc6lgPWADmxCJqgWpLAQnn+NXnTwjTmVRo887P7ZlyCU95WRcwEj9amjQK7ay3pKmHkz+RNYn+rkXiCnloYeiaFUIeKI27Lmg5XIuaVG8kbuIhsmcFWII4Qk4JLwCFVFDFGfsxQsx5UPlF6SukWEqeAM9MkqFx5wzJS0aYIhq8Ik3SOuUPAzste+LMrEHfBU7MTyhn/Ctxh5B6oKyqPeAPhBGTigKClvQNDP+HGOOBMHWFtXkTxD/AIo3wOGEIhcpTpD6n2okFAwwJA4Py+0UVYwJuWeGL2knfC6noioiGF959ID4jtAhOojObW7eSkfjHg59oMDbzJIupZ9B9IBbU+CxClq8JihyoDHmO2f9SlWQk/3H6AwJwnbH4riZ3Tv0+8Vx47fU258NPtfFypSyTOUEmwK1E8W1IgFiu0sofKhS+Kiw9XMZ3aK14maUyEqWaCn3sNbxbl9iZqkOualKvyl1DxV9gYu3PEz1Dju1KvwhCP0hz5mkFuwPaI/1Kcy2egJAofGkYzaOzpklWSYkpOmoI3pNiIrYSeZSwoenmDE3TlfU+GnFTOtZrfM1/wBLRR2nJKsQA9wR46erQI7J7cGJkImC5oeBFxBPaiyQ9mLjg38ROeNON9ZeUjvGjM4LODS4HrEqpTsxfjQbhupWCO2pFRNSO7MDkDRb1bd+4imoP8pv5A3iSVjQkbnO+pDt5v5Rzb6n9IMWElzat24uQaV/K78YuSJaiKBR0cIQf/sQ1GLcYZPAJyXd+fXrES5AiyRCARdiJT9kYs4eamYkO1wdQbiPTtldp5E4f8wIVTuroeN6HwJjy1SYa0LMPd+XtiEvVwXs0WZJaPGsJtqfJbJMIDW5kmxcWI0jQ4btvNSBnMtQ490+h+kPsM16Ut7xSxmUprraMvI7eAjvSi29Kgr3AiWV2vkG6Zg5gH2MPtE9KM4fZhFSKmgBER7TwKgkBJNAHIu++Kn/APZyPzK/xMNT2uwxupQ/sV9IPD/0v7HwhknvFxMJd7hRqPOo5tvgnNltAWVtrDTBlE5IJs5ykbiMza1gyib8RCV0L0LVDi7cInlm+K4256bKWUqCgSFAuFC4gpJmJUokj4SjULSCUkjRSE2e7hvGBYXFmTNIYg84VhytDgMeQBmHjBIYsQIw+0ECQsKIzVypuX3MLAwCVjFPSnKHw46nnZK2ycYIX+tTvjD/ANUvfHGeveY0/Wju3P8AXJ3w07STvEYgrXvPn94hVMa6oXSDvXoSNpI/MIkGNSdRHlmJ25Kl/NOHIF/QQKxXbFAohK1cSco+8LrF9q9p/qkUdaXNqiHzFJ3nwc+0fPs/tVNNky0jkT6kwMxXaKYbzSeCWA/8Wibxqu0/r6Cx+EmqfImVl0K1LB8QE084867S7aRIVlM2VMUX7shRW36iqg83jK7F7S49mw655TbvEFHnMdPlDcL2YUqs2ZlH5ZY91kcNBCn+fkXLPCY3tKhv+W//AMiyf/EQDxm0J2JZMtHduyJevMPv1MbfA7GkSvllh96u8rxKn9Ivpp68uqw7+RPR5zhOyeIXdIQDqs18g5jQ4DsXKSxmKMw7h3E+lT5xp0J0e5Hg7Q9gNG18ftQxPeq6RWw2HShOVCQgDRIa3vziYHrzrDiPueVv3hBbXrr1iVKm0MFLnJyTE5ku7WI4pOhbdHn3aDs0vDuof7kr84uNwWBbmKHhaPSVpLix/a8c1qbtbj+AzQ5cKzWD/wBO+0X9LP8AhTC0qaQOCVGgPLSPdpGB+KhXeqAMu4x47t7sWiY6pDIVqg/KeR/CT5co13+l3a4p/wDR4p0zpdBmoVJHuR6xV+yn02GEwXxJK5JIJZWXgoWc6VA9YySnSQkgggkEauPmetNbb9Y9RRlLFvFvWMZ2zwWVfxEhkzAHJoMyaFwRchvKJUCpVpRqA66sLcjuiZCwRV/8SbU0WOXICK6FFuqO/OEy8B4BvqICeNFMd08bTH9n5cxynuG/dsfDS2jQExPZ+ciyc40KfqLxpLKysoKRCZYsTZBSWUCCNDSGZYZK63JhqpbxZyxxTBh6rSwRah4RL8ZW/wBo4phMsLBrlT1HX0hUz1at5QmWFSmDIfarEmenUH3EegdgscGXIJoe8j2UPr4mPOwiLmy8UqTMStJbKXibJ/F8bf69bXEK5xTEmExKZ8tM1FjQ8Fag+/jFfFy9T5Q5dgvlOnTVAtmdr8eXv4RlNp9pZ0uctAUgJBo4G57wWnYkhSXLgW37veMP2iUFYhahW3t+0X/EXINo7Wz9JiPAD7x0ztHiT/7jcgn7RkwiHfDgLWhnbYnm85Q8QPaB2I2g/wAy1L8SfeKAlRypMHg2pFY42A84jOKXvA8BDpOFUtQSgOpRYDrT7Rt9kdmZcoZpgExYY1HdHJOtdT5CFbIc2sxsrYE7EsouhH5la/pTrzoI2GC7PSJTEICi91942GlvSCgTR+t8cBfg8Z3larrI4Dy+lNOvSEBqPH9vrEgTreGL9vfq/wC0TiiEXHXTR2Uv0bP5RyVNx5+HX7QpL7va9IlRwHCFCn666MID114+UcDz3Q9IilfTrrfDn6MNUa9ecKnl104gBF+3Vobl3+3N+TeMOUrdu+/nYiOfqnTNDhFSCSbn7de8VdqbNRiACXTMQ+SYn5kmjEO3iLHhFmWNA38MImSDxHl4MYcC72a7YzMOUyccwSWSjED/AJajoF/9JRpenExudrYROJkqSk1IdJG8VFerx5pMS7ggFJoQbVu4NN9DDtlLm4amHmqlop/tlly+aUlij+1TcIBqyZbEpUGILVuGLEbrx0uWku510JZv8TC4jEfEUVG5NTyAB9ojBfUjkW+ogATJl6OOn3+MTz8OUi14glqET/FoBp53+0BB+NwiJqSlY5HUcQYxGNwplLUg1ym+8M4PiI9AmSyC+kZLtNOSZoA+ZKWUfUDwHvFcUcvAQIeEKYe8c0XS1EUwhTE+WEKYQVyIVIiUpg5sns98VGdSikE90MKj81eL+UKnAICH5Y0x2BKSxUZirUoL8h00XZexZI/A/Mn7xHabi8vyCdntvLwi6d6Wqi5ZsoDd+VQqytH1BIj0mbh/iSkTZTrlqNKOoXYEAeooX8IzsrBoT8qEf4iv7Rd7H7VOEmnDEkIWSuQpzvdUo8QS43gwW57DnvlW9q9k5oyklCCakFRo5N2DC++Mjtjssv4wzTEVSSWBNlNw/MI9Y2jjEzH1cVV9aRk9rkAOR8p040PhV/CCc6d4Rn9g9msKMQgYlUxUopW5S4AWMuUHICQD3q70gaxsZexdkIDhDkG5+KsM/wBoCylX4dD2iTNE8tv9EyfwfTK2XV5KVJsB8Oa/nrppFPGbN2StIaQpCt6EKZ+SyxgYk6wr6Qpxv2Nn0t7JweBwxKky1rUQzrlSiwNwAVhngxK23IBcYdRA/DkkAe5MZ1RhUUfl9W+sL9e/NPtn8FNtbRlzyky5XwwkEEd2rkEfLSjHzgc0QyS9Qb6RM1urCLkxOnJeI18N/J+mIiRQ68Y57c/q/XOGFbVq2+z+8OUnTf8AS/o/pD2auhfn1pCJT19t0Th6YABb2fqwjkgaUof463xxP2bx/mnEQoTXjACvwhD0I5fF4ikqOZqsxIN67r0pXmNInTSoLePT8/tCpiNB0qxdr31rvjkkG58fWNJKjtEiiz338BSp1aOVMaj3POtK8Iakg2FaX8X5/ZofLkVc3o3CLyT5RtvwctOpPnxhoLcPtz9YkmKFH3gH6D3hCHeM2hM+vXVIckbniJVOjDCYDUkp/mJkUhgP1h0NKDau0BJlkt3jRPPfyEYOYXJJ1dyYI7cx3xZpb5U91PganxP0gaqL4zEWmrEKKRzxwLxaCpibDYRcxWVCSo9VJ0i5sPZBnkl8qElidX3AfWNdKw6ZYShCQkcL8STqW9om3FSBWzOzqUMqay1UYfhB4v8AN7QdUaQwE+EJMQzmM7daSYYttbMPYfX3hXf6Qs4Mz21iMkVhGUen8xHjMOmagpU4qClQoUqFlilCP2iR/X+IRB65wyT7H2wrMJM9hMahsmaBql/xb03HKLe10/7S0kscpKCdS3dD79IH5ErDKAUlwWPB6jceIa0WsQfiICFkqCAAHYmhBBJZ1V3kwlajF+qg1fjDsvm8I9a147/3r4674kFYaUITEyPfWEa/WtYVFbV/lvoYB8lWtg8QmYS70DMW51Pr6Q+8Qyiw1148a+BEBpsG+tCCpJpQne2ndUDzfhFl2IHAnx/gmKcgkPq6h6gDzt5RZKnDjwhkl66+8NWbc4UCG6+XXrCpnrX111SEturDEUf1hD6dfSFRCEnWunGF49co5UdNDB+t0IzFD2iImo339IkWYYU9eP7esTYcPUprat9fvEUuWTV95+rU6rErjy6+kOfrkHi5yxN46VCAAPRuFG8CCPAxKhda/bxiF9NeHKmnTxYILQt05CEa8OfHSGKVDyfM2hCioemo68oZIFM7e8SJmgDoQ2d3dA49+qwrA6+n7Qj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6" descr="data:image/jpeg;base64,/9j/4AAQSkZJRgABAQAAAQABAAD/2wCEAAkGBxQSEhUUExQVFBUWGRcYFxgYGBoXHBwcGhcZFxgYGhoYHCggGBwlHRcYITEiJSkrLi4uGB8zODMsNygtLisBCgoKDg0OGhAQGiwkHyQsLCwsLCwsLCwsLCwsLCwsLCwsLCwsLCwsLCwsLCwsLCwsLCwsLCwsLCwsLCwsLCwsLP/AABEIAJ8BPAMBIgACEQEDEQH/xAAcAAABBQEBAQAAAAAAAAAAAAAFAQIDBAYABwj/xABBEAABAgQDBQYEBQMCBQUBAAABAhEAAyExBBJBBVFhcfAGIoGRobETMsHRQlJy4fEUgpIHIxUzU2KiJENzssIW/8QAGQEAAwEBAQAAAAAAAAAAAAAAAAECAwQF/8QAIBEBAQEAAwACAwEBAAAAAAAAAAERAhIhMVEDE0EiUv/aAAwDAQACEQMRAD8AjCnAPgeYt6EeRhpVajPRxVq7uAr9I6SPmS4s/wDj3tP+wrHiIR9xhs0mbTl00OKtD1RvpDArnrHAwA0qq3n1zh5LawxQBPGObl1rCBadezQqxSnVoTNDnhg1I0t7dc4c1N3sz0tUW94RBb1hylHTS/7b69CECJW133a8r6fxEiTCJNN308IqY/HolDvqDtYXPhvgO1dPh+0CtpbblyXD5lflGl4z20+0UyY4T3E+vnAQl4ucPtF5fQjtLbMycalk/lHVYHmGGOjWM6e8KDHSZZWoJSCSosAI1g7IAS6qUZhGjADw/F5wW4c42/DKRbwGzpk4shL7zp5wd2P2YDhU0gguQBahaviDyjUyJQQGSAEh2agob+oMRef0ucPsH2X2aRLGZffVo9geA8qwfwgA8PZhYPQvuhqWBbyP0hqtG66+vCMeXrSeD2DxGZqOz19tX4RdUkOwYnqw3/aAmCmEFnJINjxdmG6l7VreDGFlpUoAkB21DaUL0I3Wjn5TG/H1Sm5SVAMoqGUAXtSrvmob8IlmuRdQUB+k6j5Xa4fSum6ptGUlK2CUkKJJYVJFFKfh4XtaG4dwU0DF3q5dj4MQd8Z42s8TYicEi5FnJKRcs72FGq2sPDBLkZjUFITozEh7HQ3qTwELMQosDRLFQOUl+SqueF4kwctBBKgTrq7HWljzhZ6W+IFI3jMSwJf5QS9Q4asSYaSXSyVH8Vad5mTa/Cul4vSkIUpIVmZLB8pKsrkGz9B4WYZUs0rcuHIatPuDvrxOuDtakSCVBSjlypAGWu9r6u1atfSLAUwHyh8wUKAh2YjcRejgizwOmYwZvlcWpRizmoNtfGGy9p55lUsHD3skOAaVsGe7a0h+HOHK+4JyMKCSCtSVaN3RUOWY1FN+kItSSSm5SxBdiA7kAk97SrvWIJ2KCksQAalJ3Xa+9vQRXkzDmyr/AAj8NagAH5uHn5wWjPPVrFB60zd06GmimLUt1UUF4oBTrTMS9zlLuDlNjYd3nbWJ/iuVcCk2dwAXHChJY3o0Q4xRQA2ZJCkk0BDlwlnN2IPh5Mp6rI2hdICn1u9O6fmA14G4u8FkdqVgHLKSbguv8qXLMlj3RSv2jPfDZYFXdykAMUkVAqcp5HRJ0MLPIOYZVEkEq4glK1USctSHpQepqnJGo/4yqcAlHcAJBLFSWBYgsBl0494eN6SgKSGFBS7PU1D1Y3jJ4KYJSUJKSAognLQfpu7BwHobgmLkrtHLQ4/3Lk1IPrqOMYc+N3a145mcWHkrCVBX5SD4A1HiPeJFoyKI/KWOtiz+0RRJiKtxCSX/AEh28Y9F5bhfz+usNV16/eFBhXPvDDlD3v8ASGw5ZOX723jnDEqGtAWo41sPSED0cQehD33iIkHrrqsPzgXoAbwGVF4inYhCASogcT9G4QG2l2lSikvvK36A2jLYrGLmF1En2ipwtTeWDm1O0RJaVTj52331gBNnFRdRJJ1MRPHAxpJiL6Ux0c8c8MOhUgnSCGzNjzJxoMqfzG0bnYHZ+VL+V1TSpKQ4cF3L3ozAtqAYV5SHONqh2J2CQfiLBCqhI3AUJ56eEbA4JSaeZgnKwqZRSwfLQdaxPiK1jG8tbSYymIwpQujsa+Ia3p5QgDdent5iDG1JHd5VPkXgQU/f6dcoAQU5uW3WAFuBIjgwA4UHqR1yh6VA+3/5/Z4iUCzs9B6s79awgejElC30oDrY8rXeDUj/AHEu5S1Do3MWao84zpDlr2BezHofaCuDxGVILuwIZuPdDNqGjHnPda8L4lnSilWrhyHDg5gwL3Bd6HdpDsPSW7MxAOgVmZQKau7VYm5MTnELcEBg5ca2a3MawqUELcFyQQcxzVoSTQDcPDjGFdMvhTN7iSKpJY3d3A/EaNm8hFeYopJBDgMzOx0yPqQa6EgeMJiU5CUpUpRU9FFnejC7aABz6RIZoZVaIGY0L90g5mq1wHoe8OMKHJBGTPokOOIfewoWqRrp6On9Mugc1o5obMo1+bz1PjJhynJ8RIAUlSnSXetikNUFIBAAeusNGLdNaAh9CxqyC47pYio3axXb7Z3hl8SzZAIKVUBBDZsp4ENqKPwalTFISPhzJffzOA4KSCSC/wA1ieNPO5FeIzJGap3u/ey00pqnh4CAOLxOafkUtQShLhvxKzUqxcAke0Pli/wzlytiyMV8QU7qj+EhyBYkNxe934xPKU6X4gEXLOxetTRvHVoHyJmVSqGWavmqCGBNKFN6gW3RPJ2ip0guCvRnDHugnm1dXiLc+T5cbfhfXNTlMxSqE33MMt93dJfnFeZJzlSbHKDW12DNd015ARKZeeUMm5QSAMpdiCkhj+IP7OI6UpKUjulzoDmykJDsHYDMAwAaihuh6zOOzQoOO6KaakgGrsHIFYRGyXBOZ0lxQEZSE6jSwPjzhcQsWZ3vQvUEVAa1nO+5tD5O0RRRAQGZ3zBW+qTuJd7ZfA12hf6U8VJWnMXckKY5VU7rpJALlxQhjY0NYbL2WZneBRldkuVJ5sElmCswfVidYsTpKipkkglh+KgBSoPooUPCxFnLU4gyaIlFaVMoMcrUylLE3dJ8/CDd+V7jEDmOrxOt2QSKMoP/AHqP1EQEbuqROoulPHN7iOx56Mmu6gbzr5fWOQKel44gH6HzeEtAD1WiI9eNYj2hjkS+8ogDTmwekZfae3lLojujfFSaVuDm0dsolU+ZW4RmMftWZNNSw3CKC1E8YSLnGRG2kMcTCmGRQK8LHS0ElgHMaHZfZkqYzDlG77tBbgk0EwmEXNLIST7DxjU7J7OBJecCT4N5O784lm7Zw2GPw0glqKygFuBJNYN4eelaQtJcGoPMe9LcIz5cquSFlS2oAwawp4U3vGg7NyAR8U2sjl+bxYeAG+BEmVnUEDU1OoADqPkQN7tGtkDKlmoKANGVaSFKST/McoVbX0ixIlvekJMw4enhAahjJRyK/SfasZoli7UfrxaNp/T91RJ0I8Wr7xhyH06b9oojkq664w9ZFCPHz9RR4jJ56t15w5UxIyAn5nbc7ZsvNnblCBxZ3O9n4G4bWjekT7OUAatperecV3Ot3PG5LekJCs05cFEAG5sXextwr1ZomnYsFAAZy4YFnfWlRbfAhI68mjjiFIBIFabt+j+MYX8X01n5fsXWAoAm5FGppvvUvE8nCIIFVKHdpXMoi2bfa2mrtFeQrOkEgKvccrjTfF7Cq75YAZWAvGfWxp3005EKStJKRUKDjMp2L200fkI5KJZoVEi2UFiC4Fj/AHGj2izNlODRyK1qG0bfdq7tYHplJY5inM70dnezmoVQDWEueokzT8MkF/mRUBgtJZIO7Qjdvilh9l50hRC0rYAuKpzWAADqSKX0PjBmTs8KUpVQFF8hAZ9CCKOHv9osyNj5e9nWXYpIpW5FKtQBjbKawWeNeP5OPHcoRhNlzcykuwBJNRUnK5AZgGYXNvGCOHwmRKSUFZSzksSQHa/MWsIuzFFGQCl0l9a1IL8belYcmYV2zEhzlyFBZ3/FQ2I8eEKI5W8lDD4sglxlAUwJc0Up24pI6u0qJgzBwkhyKHy5Gjw34iFMl7AcagW1G+K+OWEZWqVnKlqrU/5U6gEVJNhcQ4jxfnEFWYM4oWAchW7jTcYr7SWEslSXUG7oLtq6yXKc1DkFbEtaIpc9SQwUM/4ik5ggO+VCgGUou5XXL8qdVGsoBBSgA94GugAuSRYs7PeOjj+P/pheX0sS5swqSyUpJ+W5HdDFw+WzAADWNJhVApDqSg1cAAh3qzh7/WAcvHoQAyQGHeZgx0b8wud4cx03bmU0KCCAapVSlRTi8F4+7BOXjB9b+MSTEsEfpfzUpQ94jrYVLt46QP2ztkSyWLswT/aAAfFgfGNnOuz5gSHJYDrwjPbS7R3TL84C43aC5h7xpuimVRpJ9otTTp6ll1FzEbxGVxck7PmrtLV7e8UWK5McTBnC9mpqvmYeP3glI7KgfMX8ftBpzjWSEEcBseZMqRlTvNI1EvYUtB+QP4mLCsPwhWn1Q4HZsuSKFLtUk16eG7Wxkwy8sjvKVQm2UakE6l2Dc4uIwp0HkId8Ii4ic9VjFS+zs5WiU8z9hB7YOEmYYKBUlQUxatDqeLj2g0iVSOMmKvokxZ2btD4bk1JZza1gNwg7J274RnEyIeiRE3hFTk10vaoIt6xbwuOSSMz7ox0txZ4tonK3xPQ9eljZ4Mvul3q+/f6R5ptPBGTMVLOhpxBtB3B9qZksMHVzU/uHERbU7QoxKWnSKh8q0qYp8wXG8QZQzhLaU/b9ocqoCTc0+jjeX9ojnyFVyF91gRU8Q9/SGTyoH5VGpILEauKkMGib4JEqJpJYg0bkQxqCLs31h+ceOvjEUjMa5SOfqPSJUS9/WkAIpbaU8uqkQ6Sln4ivM6RKE7qRIkjrzhBdwOLSlGVQsaMDxbXe8WMNtGWCokKqxsHtaBpH7evlDYnpKrtR1WOSpDhNAeAPHhZv8uBiivE5S2UOWNwQbcS9ujFQLYFtf3+584avf1vML9fE/wBlXkbSUCSkAb6+/nFk7dmsBRPK7s1XgQ8PSeuuqwdOP0XeiC9sTFJyqJUOPsWvDRj1kM7B3H/aWqxbWpI1ij9TW+7+IynavtSJLypJBmWUq4RwG9evDnFThPou1Htudp1IUJMoCZPVZAqEvqtvDuitXpBLZeGmSQc6zMxSwM80LfKn/ppCQyW3PTSpMB/9LOz6UIVi58szCqiQTYEuVcSwUri3GNiMGEuQGcuG0HvbfFzjIXa1Tw8oBhoNeV3irOU7ka19wD5Up7wTxIAlkM5UWYbrv7CBDda6194BpU31cWYbt8ckJNz6D6cXhAH3eB5/tThC5m4+vqBATFbSx6ZKVGji3M0HlU+EZJUiZMJUaPvp6XiltHFrVUm/XXONT2U2jLmpyzA60j00PERU8R10ITsMsVLUyRw9oKYDs2DLTMylSFWJfeRbwjSq2emcltFbqHdB3BYJIl/DBZIGUAVajA8TBaqcWawOyALISOQEE5WzTBHD4ZaFsoAg1BFvKCknCvBoAjs07oaZSUlIUod4smrOWdubAxrZGDNiPOGzOz0kzUISGNVVqxAJDPa0AtZteGTY7xXjujv6RINbaRo9obATLoCXJS40qpreUdiNjJSsJcmpvwEA0Dw0gg0i1jdmhYGm8wVl4ZKUuA6lqZI5dGCUnZfcL33faFfBrHK2QwpWIxsks4Ea5WAVoHiESCKNC7U/GMVhOcKMHGnVgU5iSH6rEZ2aNCXd67ofZXjPiQRv8omRLIuPOD2H2cM3ecjRm3i78ISfgA6Qk3LV03VEF5jIECQ947+mEFhgiFNegJbTm8TnZiyFEJcA6EH01hdzyA0vA74ty9lk/KaxeXgwACC51FsprRvDhF/BbNXShHPqkLtpYBq2XNH4VdcrxXn4ZQJCgH4hj6h/GNvh8OtyHS4beOZtFo4JKgBMQFM7Ur+0Gh5sqUPy+RP3iMoG5Q9fpG8xPZmWqqFFN6HvD1r6wFn9n5qSzAngX83tbWChnMo36boVMriPX6wdVsCdQZHdzQg2vyhFdnJrOEg60IJ6rAPAYSjw84K7J2KJspU0r7ocDLem9xTxiCZsmYmuRm60izg8BiACZZUgCpY5RBg8CsRhyhRBYN6hqG8QzZ6EBytKaHUH0fqkF8SiYojOorIsSrM3nFRWxUTu7MSkjkPDlBlEzffhju1Pa1CJOWQoGaokPXuJsVB9TpyJ0EZDs3s7+omgrohJdR3l7R6rtDsLhS5YDi6R9aQuzNh4WSAl0k5g/eT8ofuhKSKnf5RXHyFyy3xttn7NRKw6UFIKqEDcWYNuYExXmp7pNmoIt4XaAUaJmkUApuGpUxJ41ihtmYxSmwuYKOM2gO2NqoQQlRcioASpSnIcUT+rkYjKszKGoDXHoQ4MPmTkqLszklxuNWp1aGlSdSLOD0eP8UhC46pLMTxalak/UwyZKP5XvupU8PHxhVTCSdAXauoLdGG5TpX1+ogJ4hNG/poqSZykEKQopUDQi8WcSSAef1ioTD5UuEepYDtOmdhpcxfzNlWE/hUlgaA0f5hwhuA2uhSwEqPiG3b4852SJudpJOYtS4OgBBoalq749H7OdmlJSJk8gqoQgWFQXO80tzvEtJftuNmTnAKquB/MXkLANBAYLFhRosy1GkXOLO2SjklTHd1xMR4ycqVORMKaOkvodD4sYryMWkXAPq/2hy9upEpaJgdBB8NzcXaDC1f2rivnLm6VAHgxp5QzaM3vIPBSn8P3gFM7QoKSkglJSaauRpuYwv8AXpUuhoxAc6lgPWADmxCJqgWpLAQnn+NXnTwjTmVRo887P7ZlyCU95WRcwEj9amjQK7ay3pKmHkz+RNYn+rkXiCnloYeiaFUIeKI27Lmg5XIuaVG8kbuIhsmcFWII4Qk4JLwCFVFDFGfsxQsx5UPlF6SukWEqeAM9MkqFx5wzJS0aYIhq8Ik3SOuUPAzste+LMrEHfBU7MTyhn/Ctxh5B6oKyqPeAPhBGTigKClvQNDP+HGOOBMHWFtXkTxD/AIo3wOGEIhcpTpD6n2okFAwwJA4Py+0UVYwJuWeGL2knfC6noioiGF959ID4jtAhOojObW7eSkfjHg59oMDbzJIupZ9B9IBbU+CxClq8JihyoDHmO2f9SlWQk/3H6AwJwnbH4riZ3Tv0+8Vx47fU258NPtfFypSyTOUEmwK1E8W1IgFiu0sofKhS+Kiw9XMZ3aK14maUyEqWaCn3sNbxbl9iZqkOualKvyl1DxV9gYu3PEz1Dju1KvwhCP0hz5mkFuwPaI/1Kcy2egJAofGkYzaOzpklWSYkpOmoI3pNiIrYSeZSwoenmDE3TlfU+GnFTOtZrfM1/wBLRR2nJKsQA9wR46erQI7J7cGJkImC5oeBFxBPaiyQ9mLjg38ROeNON9ZeUjvGjM4LODS4HrEqpTsxfjQbhupWCO2pFRNSO7MDkDRb1bd+4imoP8pv5A3iSVjQkbnO+pDt5v5Rzb6n9IMWElzat24uQaV/K78YuSJaiKBR0cIQf/sQ1GLcYZPAJyXd+fXrES5AiyRCARdiJT9kYs4eamYkO1wdQbiPTtldp5E4f8wIVTuroeN6HwJjy1SYa0LMPd+XtiEvVwXs0WZJaPGsJtqfJbJMIDW5kmxcWI0jQ4btvNSBnMtQ490+h+kPsM16Ut7xSxmUprraMvI7eAjvSi29Kgr3AiWV2vkG6Zg5gH2MPtE9KM4fZhFSKmgBER7TwKgkBJNAHIu++Kn/APZyPzK/xMNT2uwxupQ/sV9IPD/0v7HwhknvFxMJd7hRqPOo5tvgnNltAWVtrDTBlE5IJs5ykbiMza1gyib8RCV0L0LVDi7cInlm+K4256bKWUqCgSFAuFC4gpJmJUokj4SjULSCUkjRSE2e7hvGBYXFmTNIYg84VhytDgMeQBmHjBIYsQIw+0ECQsKIzVypuX3MLAwCVjFPSnKHw46nnZK2ycYIX+tTvjD/ANUvfHGeveY0/Wju3P8AXJ3w07STvEYgrXvPn94hVMa6oXSDvXoSNpI/MIkGNSdRHlmJ25Kl/NOHIF/QQKxXbFAohK1cSco+8LrF9q9p/qkUdaXNqiHzFJ3nwc+0fPs/tVNNky0jkT6kwMxXaKYbzSeCWA/8Wibxqu0/r6Cx+EmqfImVl0K1LB8QE084867S7aRIVlM2VMUX7shRW36iqg83jK7F7S49mw655TbvEFHnMdPlDcL2YUqs2ZlH5ZY91kcNBCn+fkXLPCY3tKhv+W//AMiyf/EQDxm0J2JZMtHduyJevMPv1MbfA7GkSvllh96u8rxKn9Ivpp68uqw7+RPR5zhOyeIXdIQDqs18g5jQ4DsXKSxmKMw7h3E+lT5xp0J0e5Hg7Q9gNG18ftQxPeq6RWw2HShOVCQgDRIa3vziYHrzrDiPueVv3hBbXrr1iVKm0MFLnJyTE5ku7WI4pOhbdHn3aDs0vDuof7kr84uNwWBbmKHhaPSVpLix/a8c1qbtbj+AzQ5cKzWD/wBO+0X9LP8AhTC0qaQOCVGgPLSPdpGB+KhXeqAMu4x47t7sWiY6pDIVqg/KeR/CT5co13+l3a4p/wDR4p0zpdBmoVJHuR6xV+yn02GEwXxJK5JIJZWXgoWc6VA9YySnSQkgggkEauPmetNbb9Y9RRlLFvFvWMZ2zwWVfxEhkzAHJoMyaFwRchvKJUCpVpRqA66sLcjuiZCwRV/8SbU0WOXICK6FFuqO/OEy8B4BvqICeNFMd08bTH9n5cxynuG/dsfDS2jQExPZ+ciyc40KfqLxpLKysoKRCZYsTZBSWUCCNDSGZYZK63JhqpbxZyxxTBh6rSwRah4RL8ZW/wBo4phMsLBrlT1HX0hUz1at5QmWFSmDIfarEmenUH3EegdgscGXIJoe8j2UPr4mPOwiLmy8UqTMStJbKXibJ/F8bf69bXEK5xTEmExKZ8tM1FjQ8Fag+/jFfFy9T5Q5dgvlOnTVAtmdr8eXv4RlNp9pZ0uctAUgJBo4G57wWnYkhSXLgW37veMP2iUFYhahW3t+0X/EXINo7Wz9JiPAD7x0ztHiT/7jcgn7RkwiHfDgLWhnbYnm85Q8QPaB2I2g/wAy1L8SfeKAlRypMHg2pFY42A84jOKXvA8BDpOFUtQSgOpRYDrT7Rt9kdmZcoZpgExYY1HdHJOtdT5CFbIc2sxsrYE7EsouhH5la/pTrzoI2GC7PSJTEICi91942GlvSCgTR+t8cBfg8Z3larrI4Dy+lNOvSEBqPH9vrEgTreGL9vfq/wC0TiiEXHXTR2Uv0bP5RyVNx5+HX7QpL7va9IlRwHCFCn666MID114+UcDz3Q9IilfTrrfDn6MNUa9ecKnl104gBF+3Vobl3+3N+TeMOUrdu+/nYiOfqnTNDhFSCSbn7de8VdqbNRiACXTMQ+SYn5kmjEO3iLHhFmWNA38MImSDxHl4MYcC72a7YzMOUyccwSWSjED/AJajoF/9JRpenExudrYROJkqSk1IdJG8VFerx5pMS7ggFJoQbVu4NN9DDtlLm4amHmqlop/tlly+aUlij+1TcIBqyZbEpUGILVuGLEbrx0uWku510JZv8TC4jEfEUVG5NTyAB9ojBfUjkW+ogATJl6OOn3+MTz8OUi14glqET/FoBp53+0BB+NwiJqSlY5HUcQYxGNwplLUg1ym+8M4PiI9AmSyC+kZLtNOSZoA+ZKWUfUDwHvFcUcvAQIeEKYe8c0XS1EUwhTE+WEKYQVyIVIiUpg5sns98VGdSikE90MKj81eL+UKnAICH5Y0x2BKSxUZirUoL8h00XZexZI/A/Mn7xHabi8vyCdntvLwi6d6Wqi5ZsoDd+VQqytH1BIj0mbh/iSkTZTrlqNKOoXYEAeooX8IzsrBoT8qEf4iv7Rd7H7VOEmnDEkIWSuQpzvdUo8QS43gwW57DnvlW9q9k5oyklCCakFRo5N2DC++Mjtjssv4wzTEVSSWBNlNw/MI9Y2jjEzH1cVV9aRk9rkAOR8p040PhV/CCc6d4Rn9g9msKMQgYlUxUopW5S4AWMuUHICQD3q70gaxsZexdkIDhDkG5+KsM/wBoCylX4dD2iTNE8tv9EyfwfTK2XV5KVJsB8Oa/nrppFPGbN2StIaQpCt6EKZ+SyxgYk6wr6Qpxv2Nn0t7JweBwxKky1rUQzrlSiwNwAVhngxK23IBcYdRA/DkkAe5MZ1RhUUfl9W+sL9e/NPtn8FNtbRlzyky5XwwkEEd2rkEfLSjHzgc0QyS9Qb6RM1urCLkxOnJeI18N/J+mIiRQ68Y57c/q/XOGFbVq2+z+8OUnTf8AS/o/pD2auhfn1pCJT19t0Th6YABb2fqwjkgaUof463xxP2bx/mnEQoTXjACvwhD0I5fF4ikqOZqsxIN67r0pXmNInTSoLePT8/tCpiNB0qxdr31rvjkkG58fWNJKjtEiiz338BSp1aOVMaj3POtK8Iakg2FaX8X5/ZofLkVc3o3CLyT5RtvwctOpPnxhoLcPtz9YkmKFH3gH6D3hCHeM2hM+vXVIckbniJVOjDCYDUkp/mJkUhgP1h0NKDau0BJlkt3jRPPfyEYOYXJJ1dyYI7cx3xZpb5U91PganxP0gaqL4zEWmrEKKRzxwLxaCpibDYRcxWVCSo9VJ0i5sPZBnkl8qElidX3AfWNdKw6ZYShCQkcL8STqW9om3FSBWzOzqUMqay1UYfhB4v8AN7QdUaQwE+EJMQzmM7daSYYttbMPYfX3hXf6Qs4Mz21iMkVhGUen8xHjMOmagpU4qClQoUqFlilCP2iR/X+IRB65wyT7H2wrMJM9hMahsmaBql/xb03HKLe10/7S0kscpKCdS3dD79IH5ErDKAUlwWPB6jceIa0WsQfiICFkqCAAHYmhBBJZ1V3kwlajF+qg1fjDsvm8I9a147/3r4674kFYaUITEyPfWEa/WtYVFbV/lvoYB8lWtg8QmYS70DMW51Pr6Q+8Qyiw1148a+BEBpsG+tCCpJpQne2ndUDzfhFl2IHAnx/gmKcgkPq6h6gDzt5RZKnDjwhkl66+8NWbc4UCG6+XXrCpnrX111SEturDEUf1hD6dfSFRCEnWunGF49co5UdNDB+t0IzFD2iImo339IkWYYU9eP7esTYcPUprat9fvEUuWTV95+rU6rErjy6+kOfrkHi5yxN46VCAAPRuFG8CCPAxKhda/bxiF9NeHKmnTxYILQt05CEa8OfHSGKVDyfM2hCioemo68oZIFM7e8SJmgDoQ2d3dA49+qwrA6+n7Qj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2" descr="File:Chinese cuisine-Shark fin soup-03.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4508" t="13756" r="19761" b="13630"/>
          <a:stretch/>
        </p:blipFill>
        <p:spPr bwMode="auto">
          <a:xfrm>
            <a:off x="4791287" y="3984744"/>
            <a:ext cx="2436156" cy="201846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4" descr="http://www.greenpeace.org/canada/community_images/87/4687/84648_136132.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14494" b="17407"/>
          <a:stretch/>
        </p:blipFill>
        <p:spPr bwMode="auto">
          <a:xfrm>
            <a:off x="4817547" y="2072651"/>
            <a:ext cx="3097044" cy="198937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media-cdn.tripadvisor.com/media/photo-s/02/c1/04/ba/capt-jay-s-deep-sea-fishing.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3805" t="7174" r="28673"/>
          <a:stretch/>
        </p:blipFill>
        <p:spPr bwMode="auto">
          <a:xfrm>
            <a:off x="7227443" y="2059359"/>
            <a:ext cx="1916557" cy="39787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5131739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Les p</a:t>
            </a:r>
            <a:r>
              <a:rPr lang="fr-FR" dirty="0" smtClean="0"/>
              <a:t>ermis et certificats CITES</a:t>
            </a:r>
            <a:endParaRPr lang="fr-FR" dirty="0"/>
          </a:p>
        </p:txBody>
      </p:sp>
      <p:sp>
        <p:nvSpPr>
          <p:cNvPr id="3" name="Content Placeholder 2"/>
          <p:cNvSpPr>
            <a:spLocks noGrp="1"/>
          </p:cNvSpPr>
          <p:nvPr>
            <p:ph idx="1"/>
          </p:nvPr>
        </p:nvSpPr>
        <p:spPr/>
        <p:txBody>
          <a:bodyPr>
            <a:normAutofit/>
          </a:bodyPr>
          <a:lstStyle/>
          <a:p>
            <a:pPr marL="0" indent="0">
              <a:lnSpc>
                <a:spcPct val="90000"/>
              </a:lnSpc>
              <a:spcBef>
                <a:spcPct val="40000"/>
              </a:spcBef>
              <a:spcAft>
                <a:spcPct val="15000"/>
              </a:spcAft>
              <a:buNone/>
            </a:pPr>
            <a:r>
              <a:rPr lang="fr-FR" sz="2600" dirty="0" smtClean="0">
                <a:cs typeface="Arial" charset="0"/>
              </a:rPr>
              <a:t>Ces documents contiennent :</a:t>
            </a:r>
          </a:p>
          <a:p>
            <a:pPr marL="0" indent="0">
              <a:lnSpc>
                <a:spcPct val="90000"/>
              </a:lnSpc>
              <a:spcBef>
                <a:spcPct val="40000"/>
              </a:spcBef>
              <a:spcAft>
                <a:spcPct val="15000"/>
              </a:spcAft>
            </a:pPr>
            <a:r>
              <a:rPr lang="fr-FR" sz="2600" i="1" dirty="0" smtClean="0">
                <a:cs typeface="Arial" charset="0"/>
              </a:rPr>
              <a:t> Des </a:t>
            </a:r>
            <a:r>
              <a:rPr lang="fr-FR" sz="2600" i="1" dirty="0" smtClean="0">
                <a:cs typeface="Arial" charset="0"/>
              </a:rPr>
              <a:t>données scientifiques</a:t>
            </a:r>
            <a:br>
              <a:rPr lang="fr-FR" sz="2600" i="1" dirty="0" smtClean="0">
                <a:cs typeface="Arial" charset="0"/>
              </a:rPr>
            </a:br>
            <a:r>
              <a:rPr lang="fr-FR" sz="2600" i="1" dirty="0" smtClean="0">
                <a:cs typeface="Arial" charset="0"/>
              </a:rPr>
              <a:t>(avis de commerce non préjudiciable)</a:t>
            </a:r>
          </a:p>
          <a:p>
            <a:pPr marL="0" indent="0">
              <a:lnSpc>
                <a:spcPct val="90000"/>
              </a:lnSpc>
              <a:spcBef>
                <a:spcPct val="40000"/>
              </a:spcBef>
              <a:spcAft>
                <a:spcPct val="15000"/>
              </a:spcAft>
            </a:pPr>
            <a:r>
              <a:rPr lang="fr-FR" sz="2600" i="1" dirty="0" smtClean="0">
                <a:cs typeface="Arial" charset="0"/>
              </a:rPr>
              <a:t> Une </a:t>
            </a:r>
            <a:r>
              <a:rPr lang="fr-FR" sz="2600" i="1" dirty="0" smtClean="0">
                <a:cs typeface="Arial" charset="0"/>
              </a:rPr>
              <a:t>attestation de l’origine légale des</a:t>
            </a:r>
          </a:p>
          <a:p>
            <a:pPr marL="0" indent="0">
              <a:lnSpc>
                <a:spcPct val="90000"/>
              </a:lnSpc>
              <a:spcBef>
                <a:spcPct val="40000"/>
              </a:spcBef>
              <a:spcAft>
                <a:spcPct val="15000"/>
              </a:spcAft>
              <a:buNone/>
            </a:pPr>
            <a:r>
              <a:rPr lang="fr-FR" sz="2600" i="1" dirty="0" smtClean="0">
                <a:cs typeface="Arial" charset="0"/>
              </a:rPr>
              <a:t>spécimens</a:t>
            </a:r>
          </a:p>
          <a:p>
            <a:pPr marL="0" indent="0">
              <a:lnSpc>
                <a:spcPct val="90000"/>
              </a:lnSpc>
              <a:spcBef>
                <a:spcPct val="40000"/>
              </a:spcBef>
              <a:spcAft>
                <a:spcPct val="15000"/>
              </a:spcAft>
            </a:pPr>
            <a:r>
              <a:rPr lang="fr-FR" sz="2600" i="1" dirty="0" smtClean="0">
                <a:cs typeface="Arial" charset="0"/>
              </a:rPr>
              <a:t> Des </a:t>
            </a:r>
            <a:r>
              <a:rPr lang="fr-FR" sz="2600" i="1" dirty="0" smtClean="0">
                <a:cs typeface="Arial" charset="0"/>
              </a:rPr>
              <a:t>données relatives à la transaction</a:t>
            </a:r>
          </a:p>
          <a:p>
            <a:pPr marL="0" indent="0">
              <a:lnSpc>
                <a:spcPct val="90000"/>
              </a:lnSpc>
              <a:spcBef>
                <a:spcPct val="40000"/>
              </a:spcBef>
              <a:spcAft>
                <a:spcPct val="15000"/>
              </a:spcAft>
            </a:pPr>
            <a:r>
              <a:rPr lang="fr-FR" sz="2600" i="1" dirty="0" smtClean="0">
                <a:cs typeface="Arial" charset="0"/>
              </a:rPr>
              <a:t> L’objet </a:t>
            </a:r>
            <a:r>
              <a:rPr lang="fr-FR" sz="2600" i="1" dirty="0" smtClean="0">
                <a:cs typeface="Arial" charset="0"/>
              </a:rPr>
              <a:t>de la transaction</a:t>
            </a:r>
          </a:p>
          <a:p>
            <a:pPr marL="0" indent="0">
              <a:lnSpc>
                <a:spcPct val="90000"/>
              </a:lnSpc>
              <a:spcBef>
                <a:spcPct val="40000"/>
              </a:spcBef>
              <a:spcAft>
                <a:spcPct val="15000"/>
              </a:spcAft>
            </a:pPr>
            <a:r>
              <a:rPr lang="fr-FR" sz="2600" i="1" dirty="0" smtClean="0">
                <a:cs typeface="Arial" charset="0"/>
              </a:rPr>
              <a:t> Leur </a:t>
            </a:r>
            <a:r>
              <a:rPr lang="fr-FR" sz="2600" i="1" dirty="0" smtClean="0">
                <a:cs typeface="Arial" charset="0"/>
              </a:rPr>
              <a:t>durée de validité</a:t>
            </a:r>
          </a:p>
        </p:txBody>
      </p:sp>
      <p:pic>
        <p:nvPicPr>
          <p:cNvPr id="4" name="Picture 2" descr="http://www.slim400.com/rc1/cert/CITES_Certificate.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408"/>
          <a:stretch/>
        </p:blipFill>
        <p:spPr bwMode="auto">
          <a:xfrm rot="21147052">
            <a:off x="5907229" y="1853899"/>
            <a:ext cx="2933491" cy="40697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64755936"/>
      </p:ext>
    </p:extLst>
  </p:cSld>
  <p:clrMapOvr>
    <a:masterClrMapping/>
  </p:clrMapOvr>
  <mc:AlternateContent xmlns:mc="http://schemas.openxmlformats.org/markup-compatibility/2006">
    <mc:Choice xmlns:p14="http://schemas.microsoft.com/office/powerpoint/2010/main" xmlns="" Requires="p14">
      <p:transition spd="slow" p14:dur="1400">
        <p:blinds/>
      </p:transition>
    </mc:Choice>
    <mc:Fallback>
      <p:transition spd="slow">
        <p:blind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B12FA1C-D544-4A84-B7C0-D91C161AE2A0}" type="slidenum">
              <a:rPr lang="en-US"/>
              <a:pPr/>
              <a:t>17</a:t>
            </a:fld>
            <a:endParaRPr lang="en-US" dirty="0"/>
          </a:p>
        </p:txBody>
      </p:sp>
      <p:sp>
        <p:nvSpPr>
          <p:cNvPr id="532482" name="Rectangle 2"/>
          <p:cNvSpPr>
            <a:spLocks noGrp="1" noChangeArrowheads="1"/>
          </p:cNvSpPr>
          <p:nvPr>
            <p:ph type="title"/>
          </p:nvPr>
        </p:nvSpPr>
        <p:spPr>
          <a:xfrm>
            <a:off x="899592" y="188640"/>
            <a:ext cx="7643192" cy="870599"/>
          </a:xfrm>
        </p:spPr>
        <p:txBody>
          <a:bodyPr>
            <a:normAutofit fontScale="90000"/>
          </a:bodyPr>
          <a:lstStyle/>
          <a:p>
            <a:r>
              <a:rPr lang="fr-FR" dirty="0" smtClean="0">
                <a:ln w="18415" cmpd="sng">
                  <a:noFill/>
                  <a:prstDash val="solid"/>
                </a:ln>
              </a:rPr>
              <a:t>Le commerce avec les États</a:t>
            </a:r>
            <a:br>
              <a:rPr lang="fr-FR" dirty="0" smtClean="0">
                <a:ln w="18415" cmpd="sng">
                  <a:noFill/>
                  <a:prstDash val="solid"/>
                </a:ln>
              </a:rPr>
            </a:br>
            <a:r>
              <a:rPr lang="fr-FR" dirty="0" smtClean="0">
                <a:ln w="18415" cmpd="sng">
                  <a:noFill/>
                  <a:prstDash val="solid"/>
                </a:ln>
              </a:rPr>
              <a:t>non-Parties à la CITES</a:t>
            </a:r>
            <a:endParaRPr lang="fr-FR" b="1" dirty="0">
              <a:ln w="18415" cmpd="sng">
                <a:noFill/>
                <a:prstDash val="solid"/>
              </a:ln>
            </a:endParaRPr>
          </a:p>
        </p:txBody>
      </p:sp>
      <p:sp>
        <p:nvSpPr>
          <p:cNvPr id="532483" name="Rectangle 3"/>
          <p:cNvSpPr>
            <a:spLocks noGrp="1" noChangeArrowheads="1"/>
          </p:cNvSpPr>
          <p:nvPr>
            <p:ph type="body" idx="1"/>
          </p:nvPr>
        </p:nvSpPr>
        <p:spPr>
          <a:xfrm>
            <a:off x="467543" y="1412776"/>
            <a:ext cx="8208913" cy="4176464"/>
          </a:xfrm>
        </p:spPr>
        <p:txBody>
          <a:bodyPr>
            <a:noAutofit/>
          </a:bodyPr>
          <a:lstStyle/>
          <a:p>
            <a:pPr marL="342900" lvl="1" indent="-342900">
              <a:buFont typeface="Arial" pitchFamily="34" charset="0"/>
              <a:buChar char="•"/>
            </a:pPr>
            <a:r>
              <a:rPr lang="fr-FR" sz="3200" dirty="0" smtClean="0">
                <a:ln w="18415" cmpd="sng">
                  <a:noFill/>
                  <a:prstDash val="solid"/>
                </a:ln>
              </a:rPr>
              <a:t>Des documents similaires pourront être acceptés à condition:</a:t>
            </a:r>
          </a:p>
          <a:p>
            <a:pPr lvl="1"/>
            <a:r>
              <a:rPr lang="fr-FR" dirty="0" smtClean="0">
                <a:ln w="18415" cmpd="sng">
                  <a:noFill/>
                  <a:prstDash val="solid"/>
                </a:ln>
              </a:rPr>
              <a:t>d’avoir été délivrés par les autorités compétentes;</a:t>
            </a:r>
          </a:p>
          <a:p>
            <a:pPr lvl="1"/>
            <a:r>
              <a:rPr lang="fr-FR" dirty="0" smtClean="0">
                <a:ln w="18415" cmpd="sng">
                  <a:noFill/>
                  <a:prstDash val="solid"/>
                </a:ln>
              </a:rPr>
              <a:t>d’être conformes aux critères CITES applicables aux permis et certificats.</a:t>
            </a:r>
          </a:p>
          <a:p>
            <a:pPr lvl="1"/>
            <a:endParaRPr lang="fr-FR" dirty="0" smtClean="0">
              <a:ln w="18415" cmpd="sng">
                <a:noFill/>
                <a:prstDash val="solid"/>
              </a:ln>
            </a:endParaRPr>
          </a:p>
          <a:p>
            <a:r>
              <a:rPr lang="fr-FR" dirty="0" smtClean="0">
                <a:ln w="18415" cmpd="sng">
                  <a:noFill/>
                  <a:prstDash val="solid"/>
                </a:ln>
              </a:rPr>
              <a:t>Les coordonnées des autorités et institutions scientifiques compétentes devront figurer dans le Répertoire CITES. </a:t>
            </a:r>
          </a:p>
        </p:txBody>
      </p:sp>
    </p:spTree>
    <p:extLst>
      <p:ext uri="{BB962C8B-B14F-4D97-AF65-F5344CB8AC3E}">
        <p14:creationId xmlns:p14="http://schemas.microsoft.com/office/powerpoint/2010/main" xmlns="" val="161899468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fr-FR" b="1" dirty="0" smtClean="0"/>
              <a:t>Collaboration </a:t>
            </a:r>
            <a:r>
              <a:rPr lang="fr-FR" dirty="0" smtClean="0"/>
              <a:t>et c</a:t>
            </a:r>
            <a:r>
              <a:rPr lang="fr-FR" b="1" dirty="0" smtClean="0"/>
              <a:t>oopération : deux éléments clés de l’application de la CITES</a:t>
            </a:r>
            <a:endParaRPr lang="fr-FR" b="1" dirty="0"/>
          </a:p>
        </p:txBody>
      </p:sp>
      <p:sp>
        <p:nvSpPr>
          <p:cNvPr id="3" name="Content Placeholder 2"/>
          <p:cNvSpPr>
            <a:spLocks noGrp="1"/>
          </p:cNvSpPr>
          <p:nvPr>
            <p:ph idx="1"/>
          </p:nvPr>
        </p:nvSpPr>
        <p:spPr>
          <a:xfrm>
            <a:off x="323528" y="1844824"/>
            <a:ext cx="8424936" cy="4525963"/>
          </a:xfrm>
        </p:spPr>
        <p:txBody>
          <a:bodyPr>
            <a:noAutofit/>
          </a:bodyPr>
          <a:lstStyle/>
          <a:p>
            <a:pPr marL="0" indent="0">
              <a:buNone/>
            </a:pPr>
            <a:r>
              <a:rPr lang="fr-FR" sz="2600" dirty="0" smtClean="0">
                <a:ln w="18415" cmpd="sng">
                  <a:noFill/>
                  <a:prstDash val="solid"/>
                </a:ln>
              </a:rPr>
              <a:t>Les acteurs nationaux comprennent :</a:t>
            </a:r>
          </a:p>
          <a:p>
            <a:pPr lvl="1"/>
            <a:r>
              <a:rPr lang="fr-FR" sz="2600" dirty="0" smtClean="0">
                <a:ln w="18415" cmpd="sng">
                  <a:noFill/>
                  <a:prstDash val="solid"/>
                </a:ln>
              </a:rPr>
              <a:t>Les autorités CITES</a:t>
            </a:r>
          </a:p>
          <a:p>
            <a:pPr lvl="1"/>
            <a:r>
              <a:rPr lang="fr-FR" sz="2600" dirty="0" smtClean="0">
                <a:ln w="18415" cmpd="sng">
                  <a:noFill/>
                  <a:prstDash val="solid"/>
                </a:ln>
              </a:rPr>
              <a:t>Le secteur des ressources naturelles (pêches, forêts, etc.)</a:t>
            </a:r>
          </a:p>
          <a:p>
            <a:pPr lvl="1"/>
            <a:r>
              <a:rPr lang="fr-FR" sz="2600" dirty="0" smtClean="0">
                <a:ln w="18415" cmpd="sng">
                  <a:noFill/>
                  <a:prstDash val="solid"/>
                </a:ln>
              </a:rPr>
              <a:t>Le secteur privé (négociants, grossistes, transporteurs, etc.)</a:t>
            </a:r>
          </a:p>
          <a:p>
            <a:pPr lvl="1"/>
            <a:r>
              <a:rPr lang="fr-FR" sz="2600" dirty="0" smtClean="0">
                <a:ln w="18415" cmpd="sng">
                  <a:noFill/>
                  <a:prstDash val="solid"/>
                </a:ln>
              </a:rPr>
              <a:t>Les douanes</a:t>
            </a:r>
          </a:p>
          <a:p>
            <a:pPr lvl="1"/>
            <a:r>
              <a:rPr lang="fr-FR" sz="2600" dirty="0" smtClean="0">
                <a:ln w="18415" cmpd="sng">
                  <a:noFill/>
                  <a:prstDash val="solid"/>
                </a:ln>
              </a:rPr>
              <a:t>La police</a:t>
            </a:r>
          </a:p>
          <a:p>
            <a:pPr lvl="1"/>
            <a:r>
              <a:rPr lang="fr-FR" sz="2600" dirty="0" smtClean="0">
                <a:ln w="18415" cmpd="sng">
                  <a:noFill/>
                  <a:prstDash val="solid"/>
                </a:ln>
              </a:rPr>
              <a:t>Le système judiciaire</a:t>
            </a:r>
          </a:p>
          <a:p>
            <a:pPr lvl="1"/>
            <a:r>
              <a:rPr lang="fr-FR" sz="2600" dirty="0" smtClean="0">
                <a:ln w="18415" cmpd="sng">
                  <a:noFill/>
                  <a:prstDash val="solid"/>
                </a:ln>
              </a:rPr>
              <a:t>Autres</a:t>
            </a:r>
          </a:p>
          <a:p>
            <a:pPr marL="0" indent="0">
              <a:buNone/>
            </a:pPr>
            <a:endParaRPr lang="en-US" sz="3000" noProof="0" dirty="0"/>
          </a:p>
        </p:txBody>
      </p:sp>
    </p:spTree>
    <p:extLst>
      <p:ext uri="{BB962C8B-B14F-4D97-AF65-F5344CB8AC3E}">
        <p14:creationId xmlns:p14="http://schemas.microsoft.com/office/powerpoint/2010/main" xmlns="" val="358961851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fld id="{DE512A87-8815-467D-BDF5-A8A5631E65F4}" type="slidenum">
              <a:rPr lang="en-US"/>
              <a:pPr/>
              <a:t>19</a:t>
            </a:fld>
            <a:endParaRPr lang="en-US"/>
          </a:p>
        </p:txBody>
      </p:sp>
      <p:pic>
        <p:nvPicPr>
          <p:cNvPr id="381954" name="Picture 2" descr="tusk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20095" y="4920455"/>
            <a:ext cx="1928813" cy="919163"/>
          </a:xfrm>
          <a:prstGeom prst="rect">
            <a:avLst/>
          </a:prstGeom>
          <a:noFill/>
          <a:extLst>
            <a:ext uri="{909E8E84-426E-40DD-AFC4-6F175D3DCCD1}">
              <a14:hiddenFill xmlns:a14="http://schemas.microsoft.com/office/drawing/2010/main" xmlns="">
                <a:solidFill>
                  <a:srgbClr val="FFFFFF"/>
                </a:solidFill>
              </a14:hiddenFill>
            </a:ext>
          </a:extLst>
        </p:spPr>
      </p:pic>
      <p:pic>
        <p:nvPicPr>
          <p:cNvPr id="381955" name="Picture 3" descr="tusker bla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20095" y="4934744"/>
            <a:ext cx="1900237" cy="904875"/>
          </a:xfrm>
          <a:prstGeom prst="rect">
            <a:avLst/>
          </a:prstGeom>
          <a:noFill/>
          <a:extLst>
            <a:ext uri="{909E8E84-426E-40DD-AFC4-6F175D3DCCD1}">
              <a14:hiddenFill xmlns:a14="http://schemas.microsoft.com/office/drawing/2010/main" xmlns="">
                <a:solidFill>
                  <a:srgbClr val="FFFFFF"/>
                </a:solidFill>
              </a14:hiddenFill>
            </a:ext>
          </a:extLst>
        </p:spPr>
      </p:pic>
      <p:pic>
        <p:nvPicPr>
          <p:cNvPr id="381956" name="Picture 4" descr="i"/>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34062" y="4339432"/>
            <a:ext cx="641350" cy="1928812"/>
          </a:xfrm>
          <a:prstGeom prst="rect">
            <a:avLst/>
          </a:prstGeom>
          <a:noFill/>
          <a:extLst>
            <a:ext uri="{909E8E84-426E-40DD-AFC4-6F175D3DCCD1}">
              <a14:hiddenFill xmlns:a14="http://schemas.microsoft.com/office/drawing/2010/main" xmlns="">
                <a:solidFill>
                  <a:srgbClr val="FFFFFF"/>
                </a:solidFill>
              </a14:hiddenFill>
            </a:ext>
          </a:extLst>
        </p:spPr>
      </p:pic>
      <p:pic>
        <p:nvPicPr>
          <p:cNvPr id="381957" name="Picture 5" descr="t"/>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65824" y="3750469"/>
            <a:ext cx="1555750" cy="2027238"/>
          </a:xfrm>
          <a:prstGeom prst="rect">
            <a:avLst/>
          </a:prstGeom>
          <a:noFill/>
          <a:extLst>
            <a:ext uri="{909E8E84-426E-40DD-AFC4-6F175D3DCCD1}">
              <a14:hiddenFill xmlns:a14="http://schemas.microsoft.com/office/drawing/2010/main" xmlns="">
                <a:solidFill>
                  <a:srgbClr val="FFFFFF"/>
                </a:solidFill>
              </a14:hiddenFill>
            </a:ext>
          </a:extLst>
        </p:spPr>
      </p:pic>
      <p:pic>
        <p:nvPicPr>
          <p:cNvPr id="381958" name="Picture 6" descr="c"/>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513808" y="3563910"/>
            <a:ext cx="1435100" cy="1992313"/>
          </a:xfrm>
          <a:prstGeom prst="rect">
            <a:avLst/>
          </a:prstGeom>
          <a:noFill/>
          <a:extLst>
            <a:ext uri="{909E8E84-426E-40DD-AFC4-6F175D3DCCD1}">
              <a14:hiddenFill xmlns:a14="http://schemas.microsoft.com/office/drawing/2010/main" xmlns="">
                <a:solidFill>
                  <a:srgbClr val="FFFFFF"/>
                </a:solidFill>
              </a14:hiddenFill>
            </a:ext>
          </a:extLst>
        </p:spPr>
      </p:pic>
      <p:pic>
        <p:nvPicPr>
          <p:cNvPr id="381959" name="Picture 7" descr="e"/>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853237" y="4210844"/>
            <a:ext cx="1019175" cy="2019300"/>
          </a:xfrm>
          <a:prstGeom prst="rect">
            <a:avLst/>
          </a:prstGeom>
          <a:noFill/>
          <a:extLst>
            <a:ext uri="{909E8E84-426E-40DD-AFC4-6F175D3DCCD1}">
              <a14:hiddenFill xmlns:a14="http://schemas.microsoft.com/office/drawing/2010/main" xmlns="">
                <a:solidFill>
                  <a:srgbClr val="FFFFFF"/>
                </a:solidFill>
              </a14:hiddenFill>
            </a:ext>
          </a:extLst>
        </p:spPr>
      </p:pic>
      <p:pic>
        <p:nvPicPr>
          <p:cNvPr id="381960" name="Picture 8" descr="s"/>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583487" y="3872707"/>
            <a:ext cx="798512" cy="1966912"/>
          </a:xfrm>
          <a:prstGeom prst="rect">
            <a:avLst/>
          </a:prstGeom>
          <a:noFill/>
          <a:extLst>
            <a:ext uri="{909E8E84-426E-40DD-AFC4-6F175D3DCCD1}">
              <a14:hiddenFill xmlns:a14="http://schemas.microsoft.com/office/drawing/2010/main" xmlns="">
                <a:solidFill>
                  <a:srgbClr val="FFFFFF"/>
                </a:solidFill>
              </a14:hiddenFill>
            </a:ext>
          </a:extLst>
        </p:spPr>
      </p:pic>
      <p:sp>
        <p:nvSpPr>
          <p:cNvPr id="381961" name="Rectangle 9"/>
          <p:cNvSpPr>
            <a:spLocks noGrp="1" noChangeArrowheads="1"/>
          </p:cNvSpPr>
          <p:nvPr>
            <p:ph type="title"/>
          </p:nvPr>
        </p:nvSpPr>
        <p:spPr>
          <a:xfrm rot="10800000" flipV="1">
            <a:off x="107504" y="1628799"/>
            <a:ext cx="9073008" cy="2582045"/>
          </a:xfrm>
          <a:noFill/>
          <a:ln/>
        </p:spPr>
        <p:txBody>
          <a:bodyPr>
            <a:noAutofit/>
          </a:bodyPr>
          <a:lstStyle/>
          <a:p>
            <a:r>
              <a:rPr lang="fr-FR" sz="4000" dirty="0" smtClean="0">
                <a:ln w="18415" cmpd="sng">
                  <a:noFill/>
                  <a:prstDash val="solid"/>
                </a:ln>
              </a:rPr>
              <a:t>Merci de votre attention!</a:t>
            </a:r>
            <a:r>
              <a:rPr lang="en-US" sz="4000" dirty="0" smtClean="0"/>
              <a:t/>
            </a:r>
            <a:br>
              <a:rPr lang="en-US" sz="4000" dirty="0" smtClean="0"/>
            </a:br>
            <a:r>
              <a:rPr lang="en-US" sz="4000" dirty="0" smtClean="0"/>
              <a:t/>
            </a:r>
            <a:br>
              <a:rPr lang="en-US" sz="4000" dirty="0" smtClean="0"/>
            </a:br>
            <a:r>
              <a:rPr lang="en-US" sz="3200" i="1" dirty="0" smtClean="0"/>
              <a:t>La </a:t>
            </a:r>
            <a:r>
              <a:rPr lang="fr-FR" sz="3200" i="1" dirty="0" smtClean="0"/>
              <a:t>CITES et la FAO œuvrent en faveur de la légalité, de la durabilité et de la traçabilité du commerce international des requins et des raies </a:t>
            </a:r>
            <a:r>
              <a:rPr lang="fr-FR" sz="3200" i="1" dirty="0" err="1" smtClean="0"/>
              <a:t>manta</a:t>
            </a:r>
            <a:r>
              <a:rPr lang="fr-FR" sz="3200" i="1" dirty="0" smtClean="0"/>
              <a:t>, avec l’appui de l’Union </a:t>
            </a:r>
            <a:r>
              <a:rPr lang="fr-FR" sz="3200" i="1" dirty="0" smtClean="0"/>
              <a:t>européenne. </a:t>
            </a:r>
            <a:r>
              <a:rPr lang="en-US" sz="3200" dirty="0">
                <a:solidFill>
                  <a:schemeClr val="bg1"/>
                </a:solidFill>
              </a:rPr>
              <a:t/>
            </a:r>
            <a:br>
              <a:rPr lang="en-US" sz="3200" dirty="0">
                <a:solidFill>
                  <a:schemeClr val="bg1"/>
                </a:solidFill>
              </a:rPr>
            </a:br>
            <a:r>
              <a:rPr lang="en-US" sz="3200" dirty="0"/>
              <a:t/>
            </a:r>
            <a:br>
              <a:rPr lang="en-US" sz="3200" dirty="0"/>
            </a:br>
            <a:r>
              <a:rPr lang="en-US" sz="3200" b="1" dirty="0"/>
              <a:t/>
            </a:r>
            <a:br>
              <a:rPr lang="en-US" sz="3200" b="1" dirty="0"/>
            </a:br>
            <a:r>
              <a:rPr lang="en-US" sz="3200" dirty="0"/>
              <a:t/>
            </a:r>
            <a:br>
              <a:rPr lang="en-US" sz="3200" dirty="0"/>
            </a:br>
            <a:endParaRPr lang="en-US" sz="3200" i="1" dirty="0"/>
          </a:p>
        </p:txBody>
      </p:sp>
    </p:spTree>
    <p:extLst>
      <p:ext uri="{BB962C8B-B14F-4D97-AF65-F5344CB8AC3E}">
        <p14:creationId xmlns:p14="http://schemas.microsoft.com/office/powerpoint/2010/main" xmlns="" val="17746623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1961"/>
                                        </p:tgtEl>
                                        <p:attrNameLst>
                                          <p:attrName>style.visibility</p:attrName>
                                        </p:attrNameLst>
                                      </p:cBhvr>
                                      <p:to>
                                        <p:strVal val="visible"/>
                                      </p:to>
                                    </p:set>
                                    <p:animEffect transition="in" filter="fade">
                                      <p:cBhvr>
                                        <p:cTn id="7" dur="500"/>
                                        <p:tgtEl>
                                          <p:spTgt spid="381961"/>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81958"/>
                                        </p:tgtEl>
                                        <p:attrNameLst>
                                          <p:attrName>style.visibility</p:attrName>
                                        </p:attrNameLst>
                                      </p:cBhvr>
                                      <p:to>
                                        <p:strVal val="visible"/>
                                      </p:to>
                                    </p:set>
                                    <p:animEffect transition="in" filter="fade">
                                      <p:cBhvr>
                                        <p:cTn id="11" dur="1000"/>
                                        <p:tgtEl>
                                          <p:spTgt spid="381958"/>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381956"/>
                                        </p:tgtEl>
                                        <p:attrNameLst>
                                          <p:attrName>style.visibility</p:attrName>
                                        </p:attrNameLst>
                                      </p:cBhvr>
                                      <p:to>
                                        <p:strVal val="visible"/>
                                      </p:to>
                                    </p:set>
                                    <p:animEffect transition="in" filter="fade">
                                      <p:cBhvr>
                                        <p:cTn id="15" dur="1000"/>
                                        <p:tgtEl>
                                          <p:spTgt spid="381956"/>
                                        </p:tgtEl>
                                      </p:cBhvr>
                                    </p:animEffect>
                                  </p:childTnLst>
                                </p:cTn>
                              </p:par>
                            </p:childTnLst>
                          </p:cTn>
                        </p:par>
                        <p:par>
                          <p:cTn id="16" fill="hold" nodeType="afterGroup">
                            <p:stCondLst>
                              <p:cond delay="2500"/>
                            </p:stCondLst>
                            <p:childTnLst>
                              <p:par>
                                <p:cTn id="17" presetID="10" presetClass="entr" presetSubtype="0" fill="hold" nodeType="afterEffect">
                                  <p:stCondLst>
                                    <p:cond delay="0"/>
                                  </p:stCondLst>
                                  <p:childTnLst>
                                    <p:set>
                                      <p:cBhvr>
                                        <p:cTn id="18" dur="1" fill="hold">
                                          <p:stCondLst>
                                            <p:cond delay="0"/>
                                          </p:stCondLst>
                                        </p:cTn>
                                        <p:tgtEl>
                                          <p:spTgt spid="381957"/>
                                        </p:tgtEl>
                                        <p:attrNameLst>
                                          <p:attrName>style.visibility</p:attrName>
                                        </p:attrNameLst>
                                      </p:cBhvr>
                                      <p:to>
                                        <p:strVal val="visible"/>
                                      </p:to>
                                    </p:set>
                                    <p:animEffect transition="in" filter="fade">
                                      <p:cBhvr>
                                        <p:cTn id="19" dur="1000"/>
                                        <p:tgtEl>
                                          <p:spTgt spid="381957"/>
                                        </p:tgtEl>
                                      </p:cBhvr>
                                    </p:animEffect>
                                  </p:childTnLst>
                                </p:cTn>
                              </p:par>
                            </p:childTnLst>
                          </p:cTn>
                        </p:par>
                        <p:par>
                          <p:cTn id="20" fill="hold" nodeType="afterGroup">
                            <p:stCondLst>
                              <p:cond delay="3500"/>
                            </p:stCondLst>
                            <p:childTnLst>
                              <p:par>
                                <p:cTn id="21" presetID="10" presetClass="entr" presetSubtype="0" fill="hold" nodeType="afterEffect">
                                  <p:stCondLst>
                                    <p:cond delay="0"/>
                                  </p:stCondLst>
                                  <p:childTnLst>
                                    <p:set>
                                      <p:cBhvr>
                                        <p:cTn id="22" dur="1" fill="hold">
                                          <p:stCondLst>
                                            <p:cond delay="0"/>
                                          </p:stCondLst>
                                        </p:cTn>
                                        <p:tgtEl>
                                          <p:spTgt spid="381959"/>
                                        </p:tgtEl>
                                        <p:attrNameLst>
                                          <p:attrName>style.visibility</p:attrName>
                                        </p:attrNameLst>
                                      </p:cBhvr>
                                      <p:to>
                                        <p:strVal val="visible"/>
                                      </p:to>
                                    </p:set>
                                    <p:animEffect transition="in" filter="fade">
                                      <p:cBhvr>
                                        <p:cTn id="23" dur="1000"/>
                                        <p:tgtEl>
                                          <p:spTgt spid="381959"/>
                                        </p:tgtEl>
                                      </p:cBhvr>
                                    </p:animEffect>
                                  </p:childTnLst>
                                </p:cTn>
                              </p:par>
                            </p:childTnLst>
                          </p:cTn>
                        </p:par>
                        <p:par>
                          <p:cTn id="24" fill="hold" nodeType="afterGroup">
                            <p:stCondLst>
                              <p:cond delay="4500"/>
                            </p:stCondLst>
                            <p:childTnLst>
                              <p:par>
                                <p:cTn id="25" presetID="10" presetClass="entr" presetSubtype="0" fill="hold" nodeType="afterEffect">
                                  <p:stCondLst>
                                    <p:cond delay="0"/>
                                  </p:stCondLst>
                                  <p:childTnLst>
                                    <p:set>
                                      <p:cBhvr>
                                        <p:cTn id="26" dur="1" fill="hold">
                                          <p:stCondLst>
                                            <p:cond delay="0"/>
                                          </p:stCondLst>
                                        </p:cTn>
                                        <p:tgtEl>
                                          <p:spTgt spid="381960"/>
                                        </p:tgtEl>
                                        <p:attrNameLst>
                                          <p:attrName>style.visibility</p:attrName>
                                        </p:attrNameLst>
                                      </p:cBhvr>
                                      <p:to>
                                        <p:strVal val="visible"/>
                                      </p:to>
                                    </p:set>
                                    <p:animEffect transition="in" filter="fade">
                                      <p:cBhvr>
                                        <p:cTn id="27" dur="1000"/>
                                        <p:tgtEl>
                                          <p:spTgt spid="381960"/>
                                        </p:tgtEl>
                                      </p:cBhvr>
                                    </p:animEffect>
                                  </p:childTnLst>
                                </p:cTn>
                              </p:par>
                            </p:childTnLst>
                          </p:cTn>
                        </p:par>
                        <p:par>
                          <p:cTn id="28" fill="hold" nodeType="afterGroup">
                            <p:stCondLst>
                              <p:cond delay="5500"/>
                            </p:stCondLst>
                            <p:childTnLst>
                              <p:par>
                                <p:cTn id="29" presetID="34" presetClass="entr" presetSubtype="0" fill="hold" nodeType="afterEffect">
                                  <p:stCondLst>
                                    <p:cond delay="0"/>
                                  </p:stCondLst>
                                  <p:childTnLst>
                                    <p:set>
                                      <p:cBhvr>
                                        <p:cTn id="30" dur="1" fill="hold">
                                          <p:stCondLst>
                                            <p:cond delay="0"/>
                                          </p:stCondLst>
                                        </p:cTn>
                                        <p:tgtEl>
                                          <p:spTgt spid="381955"/>
                                        </p:tgtEl>
                                        <p:attrNameLst>
                                          <p:attrName>style.visibility</p:attrName>
                                        </p:attrNameLst>
                                      </p:cBhvr>
                                      <p:to>
                                        <p:strVal val="visible"/>
                                      </p:to>
                                    </p:set>
                                    <p:anim from="(-#ppt_w/2)" to="(#ppt_x)" calcmode="lin" valueType="num">
                                      <p:cBhvr>
                                        <p:cTn id="31" dur="600" fill="hold">
                                          <p:stCondLst>
                                            <p:cond delay="0"/>
                                          </p:stCondLst>
                                        </p:cTn>
                                        <p:tgtEl>
                                          <p:spTgt spid="381955"/>
                                        </p:tgtEl>
                                        <p:attrNameLst>
                                          <p:attrName>ppt_x</p:attrName>
                                        </p:attrNameLst>
                                      </p:cBhvr>
                                    </p:anim>
                                    <p:anim from="0" to="-1.0" calcmode="lin" valueType="num">
                                      <p:cBhvr>
                                        <p:cTn id="32" dur="200" decel="50000" autoRev="1" fill="hold">
                                          <p:stCondLst>
                                            <p:cond delay="600"/>
                                          </p:stCondLst>
                                        </p:cTn>
                                        <p:tgtEl>
                                          <p:spTgt spid="381955"/>
                                        </p:tgtEl>
                                        <p:attrNameLst>
                                          <p:attrName>xshear</p:attrName>
                                        </p:attrNameLst>
                                      </p:cBhvr>
                                    </p:anim>
                                    <p:animScale>
                                      <p:cBhvr>
                                        <p:cTn id="33" dur="200" decel="100000" autoRev="1" fill="hold">
                                          <p:stCondLst>
                                            <p:cond delay="600"/>
                                          </p:stCondLst>
                                        </p:cTn>
                                        <p:tgtEl>
                                          <p:spTgt spid="381955"/>
                                        </p:tgtEl>
                                      </p:cBhvr>
                                      <p:from x="100000" y="100000"/>
                                      <p:to x="80000" y="100000"/>
                                    </p:animScale>
                                    <p:anim by="(#ppt_h/3+#ppt_w*0.1)" calcmode="lin" valueType="num">
                                      <p:cBhvr additive="sum">
                                        <p:cTn id="34" dur="200" decel="100000" autoRev="1" fill="hold">
                                          <p:stCondLst>
                                            <p:cond delay="600"/>
                                          </p:stCondLst>
                                        </p:cTn>
                                        <p:tgtEl>
                                          <p:spTgt spid="381955"/>
                                        </p:tgtEl>
                                        <p:attrNameLst>
                                          <p:attrName>ppt_x</p:attrName>
                                        </p:attrNameLst>
                                      </p:cBhvr>
                                    </p:anim>
                                  </p:childTnLst>
                                </p:cTn>
                              </p:par>
                            </p:childTnLst>
                          </p:cTn>
                        </p:par>
                        <p:par>
                          <p:cTn id="35" fill="hold" nodeType="afterGroup">
                            <p:stCondLst>
                              <p:cond delay="6500"/>
                            </p:stCondLst>
                            <p:childTnLst>
                              <p:par>
                                <p:cTn id="36" presetID="10" presetClass="entr" presetSubtype="0" fill="hold" nodeType="afterEffect">
                                  <p:stCondLst>
                                    <p:cond delay="0"/>
                                  </p:stCondLst>
                                  <p:childTnLst>
                                    <p:set>
                                      <p:cBhvr>
                                        <p:cTn id="37" dur="1" fill="hold">
                                          <p:stCondLst>
                                            <p:cond delay="0"/>
                                          </p:stCondLst>
                                        </p:cTn>
                                        <p:tgtEl>
                                          <p:spTgt spid="381954"/>
                                        </p:tgtEl>
                                        <p:attrNameLst>
                                          <p:attrName>style.visibility</p:attrName>
                                        </p:attrNameLst>
                                      </p:cBhvr>
                                      <p:to>
                                        <p:strVal val="visible"/>
                                      </p:to>
                                    </p:set>
                                    <p:animEffect transition="in" filter="fade">
                                      <p:cBhvr>
                                        <p:cTn id="38" dur="1000"/>
                                        <p:tgtEl>
                                          <p:spTgt spid="381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H" dirty="0" smtClean="0"/>
              <a:t>Les annexes CITES et les requins</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430225"/>
            <a:ext cx="9144000" cy="3997549"/>
          </a:xfrm>
          <a:prstGeom prst="rect">
            <a:avLst/>
          </a:prstGeom>
        </p:spPr>
      </p:pic>
    </p:spTree>
    <p:extLst>
      <p:ext uri="{BB962C8B-B14F-4D97-AF65-F5344CB8AC3E}">
        <p14:creationId xmlns:p14="http://schemas.microsoft.com/office/powerpoint/2010/main" xmlns="" val="1696591625"/>
      </p:ext>
    </p:extLst>
  </p:cSld>
  <p:clrMapOvr>
    <a:masterClrMapping/>
  </p:clrMapOvr>
  <mc:AlternateContent xmlns:mc="http://schemas.openxmlformats.org/markup-compatibility/2006">
    <mc:Choice xmlns:p14="http://schemas.microsoft.com/office/powerpoint/2010/main" xmlns="" Requires="p14">
      <p:transition spd="slow" p14:dur="4000">
        <p14:vortex/>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ages.nationalgeographic.com/wpf/media-live/photos/000/064/cache/great-white-up-close_6455_600x45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2655730"/>
            <a:ext cx="2877739" cy="2158304"/>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p:nvPr>
        </p:nvSpPr>
        <p:spPr>
          <a:xfrm>
            <a:off x="507538" y="-171400"/>
            <a:ext cx="8229600" cy="1000967"/>
          </a:xfrm>
        </p:spPr>
        <p:txBody>
          <a:bodyPr>
            <a:normAutofit/>
          </a:bodyPr>
          <a:lstStyle/>
          <a:p>
            <a:r>
              <a:rPr lang="en-US" sz="4000" noProof="0" dirty="0" smtClean="0"/>
              <a:t>Les annexes CITES</a:t>
            </a:r>
            <a:endParaRPr lang="en-US" sz="4000" noProof="0" dirty="0"/>
          </a:p>
        </p:txBody>
      </p:sp>
      <p:sp>
        <p:nvSpPr>
          <p:cNvPr id="3" name="Content Placeholder 2"/>
          <p:cNvSpPr>
            <a:spLocks noGrp="1"/>
          </p:cNvSpPr>
          <p:nvPr>
            <p:ph idx="1"/>
          </p:nvPr>
        </p:nvSpPr>
        <p:spPr>
          <a:xfrm>
            <a:off x="548258" y="690584"/>
            <a:ext cx="8352928" cy="4713387"/>
          </a:xfrm>
        </p:spPr>
        <p:txBody>
          <a:bodyPr>
            <a:normAutofit/>
          </a:bodyPr>
          <a:lstStyle/>
          <a:p>
            <a:pPr marL="0" indent="0">
              <a:buNone/>
            </a:pPr>
            <a:r>
              <a:rPr lang="fr-FR" noProof="0" dirty="0" smtClean="0"/>
              <a:t>Les espèces* dont le commerce est réglementé par la CITES sont réparties</a:t>
            </a:r>
            <a:endParaRPr lang="fr-FR" dirty="0" smtClean="0"/>
          </a:p>
          <a:p>
            <a:pPr marL="0" indent="0">
              <a:buNone/>
            </a:pPr>
            <a:r>
              <a:rPr lang="fr-FR" noProof="0" dirty="0" smtClean="0"/>
              <a:t>en trois annexes :</a:t>
            </a:r>
            <a:endParaRPr lang="fr-FR" noProof="0" dirty="0"/>
          </a:p>
        </p:txBody>
      </p:sp>
      <p:sp>
        <p:nvSpPr>
          <p:cNvPr id="4" name="Rectangle 3"/>
          <p:cNvSpPr>
            <a:spLocks noChangeArrowheads="1"/>
          </p:cNvSpPr>
          <p:nvPr/>
        </p:nvSpPr>
        <p:spPr bwMode="auto">
          <a:xfrm>
            <a:off x="3952705" y="1484784"/>
            <a:ext cx="798286" cy="12871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l" eaLnBrk="1" hangingPunct="1">
              <a:spcBef>
                <a:spcPct val="55000"/>
              </a:spcBef>
              <a:spcAft>
                <a:spcPct val="15000"/>
              </a:spcAft>
            </a:pPr>
            <a:r>
              <a:rPr lang="en-US" sz="9400" b="1" dirty="0">
                <a:solidFill>
                  <a:srgbClr val="C00000"/>
                </a:solidFill>
                <a:effectLst/>
                <a:latin typeface="Times New Roman" pitchFamily="18" charset="0"/>
              </a:rPr>
              <a:t>I</a:t>
            </a:r>
          </a:p>
        </p:txBody>
      </p:sp>
      <p:sp>
        <p:nvSpPr>
          <p:cNvPr id="5" name="Rectangle 4"/>
          <p:cNvSpPr>
            <a:spLocks noChangeArrowheads="1"/>
          </p:cNvSpPr>
          <p:nvPr/>
        </p:nvSpPr>
        <p:spPr bwMode="auto">
          <a:xfrm>
            <a:off x="3952705" y="2771901"/>
            <a:ext cx="1130905" cy="12871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l" eaLnBrk="1" hangingPunct="1">
              <a:spcBef>
                <a:spcPct val="55000"/>
              </a:spcBef>
              <a:spcAft>
                <a:spcPct val="15000"/>
              </a:spcAft>
            </a:pPr>
            <a:r>
              <a:rPr lang="en-US" sz="9400" b="1" dirty="0">
                <a:solidFill>
                  <a:srgbClr val="0000FF"/>
                </a:solidFill>
                <a:effectLst/>
                <a:latin typeface="Times New Roman" pitchFamily="18" charset="0"/>
              </a:rPr>
              <a:t>II</a:t>
            </a:r>
          </a:p>
        </p:txBody>
      </p:sp>
      <p:sp>
        <p:nvSpPr>
          <p:cNvPr id="6" name="Rectangle 5"/>
          <p:cNvSpPr>
            <a:spLocks noChangeArrowheads="1"/>
          </p:cNvSpPr>
          <p:nvPr/>
        </p:nvSpPr>
        <p:spPr bwMode="auto">
          <a:xfrm>
            <a:off x="3819657" y="4099670"/>
            <a:ext cx="1862667" cy="12871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l" eaLnBrk="1" hangingPunct="1">
              <a:spcBef>
                <a:spcPct val="55000"/>
              </a:spcBef>
              <a:spcAft>
                <a:spcPct val="15000"/>
              </a:spcAft>
            </a:pPr>
            <a:r>
              <a:rPr lang="en-US" sz="9100" b="1" dirty="0">
                <a:solidFill>
                  <a:schemeClr val="accent6">
                    <a:lumMod val="75000"/>
                  </a:schemeClr>
                </a:solidFill>
                <a:effectLst/>
                <a:latin typeface="Times New Roman" pitchFamily="18" charset="0"/>
              </a:rPr>
              <a:t>III</a:t>
            </a:r>
          </a:p>
        </p:txBody>
      </p:sp>
      <p:pic>
        <p:nvPicPr>
          <p:cNvPr id="6153" name="Picture 9" descr="http://blogs.du.edu/magazine/files/2011/08/Porbeagle-Shark-e1312922086921.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7363" b="5521"/>
          <a:stretch/>
        </p:blipFill>
        <p:spPr bwMode="auto">
          <a:xfrm>
            <a:off x="5940152" y="3894112"/>
            <a:ext cx="2961034" cy="1842533"/>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4" name="TextBox 13"/>
          <p:cNvSpPr txBox="1"/>
          <p:nvPr/>
        </p:nvSpPr>
        <p:spPr>
          <a:xfrm>
            <a:off x="2915817" y="6027003"/>
            <a:ext cx="4680520" cy="830997"/>
          </a:xfrm>
          <a:prstGeom prst="rect">
            <a:avLst/>
          </a:prstGeom>
          <a:noFill/>
        </p:spPr>
        <p:txBody>
          <a:bodyPr wrap="square" rtlCol="0">
            <a:spAutoFit/>
          </a:bodyPr>
          <a:lstStyle/>
          <a:p>
            <a:pPr algn="ctr"/>
            <a:r>
              <a:rPr lang="fr-FR" sz="1600" i="1" dirty="0" smtClean="0"/>
              <a:t>* « Espèces » : toute espèce, sous-espèce, ou une de leurs populations géographiquement isolée</a:t>
            </a:r>
          </a:p>
          <a:p>
            <a:endParaRPr lang="en-GB" sz="1600" dirty="0"/>
          </a:p>
        </p:txBody>
      </p:sp>
      <p:pic>
        <p:nvPicPr>
          <p:cNvPr id="11" name="Picture 12" descr="http://www.elasmodiver.com/Sharkive%20images/Green%20Sawfish%20003.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9425" t="16808" r="6277" b="27968"/>
          <a:stretch/>
        </p:blipFill>
        <p:spPr bwMode="auto">
          <a:xfrm>
            <a:off x="5436096" y="1628800"/>
            <a:ext cx="3240000" cy="1872208"/>
          </a:xfrm>
          <a:prstGeom prst="rect">
            <a:avLst/>
          </a:prstGeom>
          <a:noFill/>
          <a:ln w="76200">
            <a:solidFill>
              <a:srgbClr val="C00000"/>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5879634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7761279F-33D6-43A4-9904-4E9B73A82E99}" type="slidenum">
              <a:rPr lang="en-US"/>
              <a:pPr/>
              <a:t>4</a:t>
            </a:fld>
            <a:endParaRPr lang="en-US"/>
          </a:p>
        </p:txBody>
      </p:sp>
      <p:sp>
        <p:nvSpPr>
          <p:cNvPr id="432130" name="Rectangle 2"/>
          <p:cNvSpPr>
            <a:spLocks noGrp="1" noChangeArrowheads="1"/>
          </p:cNvSpPr>
          <p:nvPr>
            <p:ph type="title"/>
          </p:nvPr>
        </p:nvSpPr>
        <p:spPr>
          <a:xfrm>
            <a:off x="-61218" y="0"/>
            <a:ext cx="9173242" cy="1008112"/>
          </a:xfrm>
        </p:spPr>
        <p:txBody>
          <a:bodyPr>
            <a:normAutofit/>
          </a:bodyPr>
          <a:lstStyle/>
          <a:p>
            <a:r>
              <a:rPr lang="fr-FR" sz="4000" b="1" dirty="0" smtClean="0">
                <a:ln w="18415" cmpd="sng">
                  <a:noFill/>
                  <a:prstDash val="solid"/>
                </a:ln>
              </a:rPr>
              <a:t>L’Annexe </a:t>
            </a:r>
            <a:r>
              <a:rPr lang="fr-FR" sz="4000" b="1" dirty="0" smtClean="0">
                <a:ln w="18415" cmpd="sng">
                  <a:noFill/>
                  <a:prstDash val="solid"/>
                </a:ln>
              </a:rPr>
              <a:t>I de la CITES</a:t>
            </a:r>
            <a:endParaRPr lang="fr-FR" sz="4000" b="1" dirty="0">
              <a:ln w="18415" cmpd="sng">
                <a:noFill/>
                <a:prstDash val="solid"/>
              </a:ln>
            </a:endParaRPr>
          </a:p>
        </p:txBody>
      </p:sp>
      <p:sp>
        <p:nvSpPr>
          <p:cNvPr id="4" name="Content Placeholder 3"/>
          <p:cNvSpPr>
            <a:spLocks noGrp="1"/>
          </p:cNvSpPr>
          <p:nvPr>
            <p:ph idx="1"/>
          </p:nvPr>
        </p:nvSpPr>
        <p:spPr>
          <a:xfrm>
            <a:off x="395536" y="1052736"/>
            <a:ext cx="8280920" cy="4309939"/>
          </a:xfrm>
        </p:spPr>
        <p:txBody>
          <a:bodyPr>
            <a:normAutofit/>
          </a:bodyPr>
          <a:lstStyle/>
          <a:p>
            <a:r>
              <a:rPr lang="fr-FR" sz="2600" dirty="0" smtClean="0"/>
              <a:t>Espèces menacées d’extinction, qui sont ou pourraient être affectées par le commerce.</a:t>
            </a:r>
          </a:p>
          <a:p>
            <a:r>
              <a:rPr lang="fr-FR" sz="2600" dirty="0" smtClean="0"/>
              <a:t>Le commerce international de spécimens sauvages de ces espèces est généralement interdit.</a:t>
            </a:r>
          </a:p>
          <a:p>
            <a:r>
              <a:rPr lang="fr-FR" sz="2600" dirty="0" smtClean="0">
                <a:ln w="18415" cmpd="sng">
                  <a:noFill/>
                  <a:prstDash val="solid"/>
                </a:ln>
              </a:rPr>
              <a:t>Ces espèces représentent </a:t>
            </a:r>
            <a:r>
              <a:rPr lang="fr-FR" sz="2600" b="1" dirty="0" smtClean="0">
                <a:ln w="18415" cmpd="sng">
                  <a:noFill/>
                  <a:prstDash val="solid"/>
                </a:ln>
                <a:solidFill>
                  <a:srgbClr val="C00000"/>
                </a:solidFill>
              </a:rPr>
              <a:t>3%</a:t>
            </a:r>
            <a:r>
              <a:rPr lang="fr-FR" sz="2600" dirty="0" smtClean="0">
                <a:ln w="18415" cmpd="sng">
                  <a:noFill/>
                  <a:prstDash val="solid"/>
                </a:ln>
              </a:rPr>
              <a:t> de toutes les espèces inscrites (décision de la Conférence des Parties nécessaire</a:t>
            </a:r>
            <a:r>
              <a:rPr lang="en-US" sz="2600" noProof="0" dirty="0" smtClean="0">
                <a:ln w="18415" cmpd="sng">
                  <a:noFill/>
                  <a:prstDash val="solid"/>
                </a:ln>
              </a:rPr>
              <a:t>).</a:t>
            </a:r>
          </a:p>
        </p:txBody>
      </p:sp>
      <p:pic>
        <p:nvPicPr>
          <p:cNvPr id="11" name="Picture 12" descr="http://www.elasmodiver.com/Sharkive%20images/Green%20Sawfish%20003.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9425" t="16808" r="6277" b="27968"/>
          <a:stretch/>
        </p:blipFill>
        <p:spPr bwMode="auto">
          <a:xfrm>
            <a:off x="2051720" y="4005064"/>
            <a:ext cx="5459591" cy="237840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1"/>
          <p:cNvSpPr/>
          <p:nvPr/>
        </p:nvSpPr>
        <p:spPr>
          <a:xfrm>
            <a:off x="1858187" y="6309320"/>
            <a:ext cx="5459591" cy="523220"/>
          </a:xfrm>
          <a:prstGeom prst="rect">
            <a:avLst/>
          </a:prstGeom>
          <a:noFill/>
        </p:spPr>
        <p:txBody>
          <a:bodyPr wrap="square">
            <a:spAutoFit/>
          </a:bodyPr>
          <a:lstStyle/>
          <a:p>
            <a:pPr algn="ctr"/>
            <a:r>
              <a:rPr lang="en-GB" sz="2800" dirty="0" smtClean="0"/>
              <a:t>Poisson-scie : </a:t>
            </a:r>
            <a:r>
              <a:rPr lang="en-GB" sz="2800" i="1" dirty="0" smtClean="0"/>
              <a:t>Pristidae </a:t>
            </a:r>
            <a:r>
              <a:rPr lang="en-GB" sz="2800" dirty="0"/>
              <a:t>spp.</a:t>
            </a:r>
          </a:p>
        </p:txBody>
      </p:sp>
    </p:spTree>
    <p:extLst>
      <p:ext uri="{BB962C8B-B14F-4D97-AF65-F5344CB8AC3E}">
        <p14:creationId xmlns:p14="http://schemas.microsoft.com/office/powerpoint/2010/main" xmlns="" val="140871338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726583"/>
          </a:xfrm>
        </p:spPr>
        <p:txBody>
          <a:bodyPr>
            <a:normAutofit/>
          </a:bodyPr>
          <a:lstStyle/>
          <a:p>
            <a:r>
              <a:rPr lang="fr-FR" sz="4000" dirty="0" smtClean="0">
                <a:ln w="18415" cmpd="sng">
                  <a:noFill/>
                  <a:prstDash val="solid"/>
                </a:ln>
              </a:rPr>
              <a:t>L’Annexe </a:t>
            </a:r>
            <a:r>
              <a:rPr lang="fr-FR" sz="4000" dirty="0" smtClean="0">
                <a:ln w="18415" cmpd="sng">
                  <a:noFill/>
                  <a:prstDash val="solid"/>
                </a:ln>
              </a:rPr>
              <a:t>II de la CITES</a:t>
            </a:r>
            <a:endParaRPr lang="en-US" sz="4000" b="1" noProof="0" dirty="0"/>
          </a:p>
        </p:txBody>
      </p:sp>
      <p:sp>
        <p:nvSpPr>
          <p:cNvPr id="3" name="Content Placeholder 2"/>
          <p:cNvSpPr>
            <a:spLocks noGrp="1"/>
          </p:cNvSpPr>
          <p:nvPr>
            <p:ph idx="1"/>
          </p:nvPr>
        </p:nvSpPr>
        <p:spPr>
          <a:xfrm>
            <a:off x="395536" y="1124744"/>
            <a:ext cx="8280920" cy="4464496"/>
          </a:xfrm>
        </p:spPr>
        <p:txBody>
          <a:bodyPr>
            <a:normAutofit fontScale="92500" lnSpcReduction="10000"/>
          </a:bodyPr>
          <a:lstStyle/>
          <a:p>
            <a:pPr marL="342900" lvl="1" indent="-342900">
              <a:buFont typeface="Arial" charset="0"/>
              <a:buChar char="•"/>
            </a:pPr>
            <a:r>
              <a:rPr lang="fr-FR" dirty="0" smtClean="0"/>
              <a:t>Espèces qui ne sont pas nécessairement menacées d'extinction mais qui pourraient le devenir faute d’une réglementation stricte de leur commerce pour éviter une exploitation incompatible avec leur survie.</a:t>
            </a:r>
            <a:endParaRPr lang="fr-FR" altLang="en-US" noProof="0" dirty="0" smtClean="0"/>
          </a:p>
          <a:p>
            <a:pPr marL="342900" lvl="1" indent="-342900">
              <a:buFont typeface="Arial" pitchFamily="34" charset="0"/>
              <a:buChar char="•"/>
            </a:pPr>
            <a:r>
              <a:rPr lang="fr-FR" noProof="0" dirty="0" smtClean="0">
                <a:ln w="18415" cmpd="sng">
                  <a:noFill/>
                  <a:prstDash val="solid"/>
                </a:ln>
              </a:rPr>
              <a:t>Comprend également les espèces semblables à celles déjà inscrites à l’Annexe II.</a:t>
            </a:r>
          </a:p>
          <a:p>
            <a:pPr marL="342900" lvl="1" indent="-342900">
              <a:buFont typeface="Arial" pitchFamily="34" charset="0"/>
              <a:buChar char="•"/>
            </a:pPr>
            <a:r>
              <a:rPr lang="fr-FR" noProof="0" dirty="0" smtClean="0">
                <a:ln w="18415" cmpd="sng">
                  <a:noFill/>
                  <a:prstDash val="solid"/>
                </a:ln>
              </a:rPr>
              <a:t>Le commerce international de spécimens de ces espèces est autorisé mais réglementé.</a:t>
            </a:r>
          </a:p>
          <a:p>
            <a:pPr marL="342900" lvl="1" indent="-342900">
              <a:buFont typeface="Arial" pitchFamily="34" charset="0"/>
              <a:buChar char="•"/>
            </a:pPr>
            <a:r>
              <a:rPr lang="fr-FR" dirty="0" smtClean="0">
                <a:ln w="18415" cmpd="sng">
                  <a:noFill/>
                  <a:prstDash val="solid"/>
                </a:ln>
              </a:rPr>
              <a:t>Ces espèces représentent </a:t>
            </a:r>
            <a:r>
              <a:rPr lang="fr-FR" b="1" noProof="0" dirty="0" smtClean="0">
                <a:ln w="18415" cmpd="sng">
                  <a:noFill/>
                  <a:prstDash val="solid"/>
                </a:ln>
                <a:solidFill>
                  <a:srgbClr val="C00000"/>
                </a:solidFill>
              </a:rPr>
              <a:t>96%</a:t>
            </a:r>
            <a:r>
              <a:rPr lang="fr-FR" noProof="0" dirty="0" smtClean="0">
                <a:ln w="18415" cmpd="sng">
                  <a:noFill/>
                  <a:prstDash val="solid"/>
                </a:ln>
              </a:rPr>
              <a:t> </a:t>
            </a:r>
            <a:r>
              <a:rPr lang="fr-FR" dirty="0" smtClean="0">
                <a:ln w="18415" cmpd="sng">
                  <a:noFill/>
                  <a:prstDash val="solid"/>
                </a:ln>
              </a:rPr>
              <a:t>de toutes les espèces inscrites (décision de la Conférence des Parties nécessaire</a:t>
            </a:r>
            <a:r>
              <a:rPr lang="en-US" dirty="0" smtClean="0">
                <a:ln w="18415" cmpd="sng">
                  <a:noFill/>
                  <a:prstDash val="solid"/>
                </a:ln>
              </a:rPr>
              <a:t>).</a:t>
            </a:r>
            <a:endParaRPr lang="fr-FR" noProof="0" dirty="0" smtClean="0">
              <a:ln w="18415" cmpd="sng">
                <a:noFill/>
                <a:prstDash val="solid"/>
              </a:ln>
            </a:endParaRPr>
          </a:p>
          <a:p>
            <a:endParaRPr lang="en-US" sz="2800" noProof="0" dirty="0"/>
          </a:p>
        </p:txBody>
      </p:sp>
    </p:spTree>
    <p:extLst>
      <p:ext uri="{BB962C8B-B14F-4D97-AF65-F5344CB8AC3E}">
        <p14:creationId xmlns:p14="http://schemas.microsoft.com/office/powerpoint/2010/main" xmlns="" val="228482831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p:cNvSpPr>
            <a:spLocks noGrp="1"/>
          </p:cNvSpPr>
          <p:nvPr>
            <p:ph type="sldNum" sz="quarter" idx="10"/>
          </p:nvPr>
        </p:nvSpPr>
        <p:spPr>
          <a:xfrm>
            <a:off x="8534400" y="0"/>
            <a:ext cx="609600" cy="457200"/>
          </a:xfrm>
        </p:spPr>
        <p:txBody>
          <a:bodyPr/>
          <a:lstStyle/>
          <a:p>
            <a:fld id="{5EFDA739-5D9F-4C48-841A-A9E70211A736}" type="slidenum">
              <a:rPr lang="en-US" altLang="en-US"/>
              <a:pPr/>
              <a:t>6</a:t>
            </a:fld>
            <a:endParaRPr lang="en-US" altLang="en-US"/>
          </a:p>
        </p:txBody>
      </p:sp>
      <p:sp>
        <p:nvSpPr>
          <p:cNvPr id="21" name="Title 1"/>
          <p:cNvSpPr txBox="1">
            <a:spLocks/>
          </p:cNvSpPr>
          <p:nvPr/>
        </p:nvSpPr>
        <p:spPr>
          <a:xfrm>
            <a:off x="0" y="17463"/>
            <a:ext cx="9188450" cy="561975"/>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b="1" kern="1200">
                <a:ln>
                  <a:noFill/>
                </a:ln>
                <a:solidFill>
                  <a:schemeClr val="tx1"/>
                </a:solidFill>
                <a:effectLst/>
                <a:latin typeface="+mj-lt"/>
                <a:ea typeface="+mj-ea"/>
                <a:cs typeface="+mj-cs"/>
              </a:defRPr>
            </a:lvl1pPr>
          </a:lstStyle>
          <a:p>
            <a:r>
              <a:rPr lang="fr-FR" altLang="en-US" sz="2800" dirty="0" smtClean="0"/>
              <a:t>Les requins/raies </a:t>
            </a:r>
            <a:r>
              <a:rPr lang="fr-FR" altLang="en-US" sz="2800" dirty="0" err="1" smtClean="0"/>
              <a:t>manta</a:t>
            </a:r>
            <a:r>
              <a:rPr lang="fr-FR" altLang="en-US" sz="2800" dirty="0" smtClean="0"/>
              <a:t> inscrits à l’Annexe II</a:t>
            </a:r>
            <a:endParaRPr lang="fr-FR" altLang="en-US" sz="2800" dirty="0"/>
          </a:p>
        </p:txBody>
      </p:sp>
      <p:pic>
        <p:nvPicPr>
          <p:cNvPr id="27" name="Picture 14" descr="http://www.costarica-scuba.com/wp-content/uploads/2012/10/Mobula-ray.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l="22639" t="12431" r="28645" b="4784"/>
          <a:stretch>
            <a:fillRect/>
          </a:stretch>
        </p:blipFill>
        <p:spPr bwMode="auto">
          <a:xfrm>
            <a:off x="6515100" y="3445442"/>
            <a:ext cx="2362200" cy="1861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27"/>
          <p:cNvGrpSpPr/>
          <p:nvPr/>
        </p:nvGrpSpPr>
        <p:grpSpPr>
          <a:xfrm>
            <a:off x="265111" y="623888"/>
            <a:ext cx="2622551" cy="2293043"/>
            <a:chOff x="244246" y="770808"/>
            <a:chExt cx="2622551" cy="2293043"/>
          </a:xfrm>
        </p:grpSpPr>
        <p:pic>
          <p:nvPicPr>
            <p:cNvPr id="37" name="Picture 8" descr="http://www.pacificsharks.org/img/Basking-Shark.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l="24229" t="2985" r="5559" b="3484"/>
            <a:stretch>
              <a:fillRect/>
            </a:stretch>
          </p:blipFill>
          <p:spPr bwMode="auto">
            <a:xfrm>
              <a:off x="393473" y="770808"/>
              <a:ext cx="2349728" cy="1667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 name="Rectangle 37"/>
            <p:cNvSpPr>
              <a:spLocks noChangeArrowheads="1"/>
            </p:cNvSpPr>
            <p:nvPr/>
          </p:nvSpPr>
          <p:spPr bwMode="auto">
            <a:xfrm>
              <a:off x="244246" y="2417520"/>
              <a:ext cx="262255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a:effectLst/>
                  <a:latin typeface="Calibri" pitchFamily="34" charset="0"/>
                  <a:cs typeface="Arial" charset="0"/>
                </a:rPr>
                <a:t>Cetorhinus maximus </a:t>
              </a:r>
              <a:r>
                <a:rPr lang="en-GB" altLang="en-US" sz="1800" dirty="0" smtClean="0">
                  <a:effectLst/>
                  <a:latin typeface="Calibri" pitchFamily="34" charset="0"/>
                  <a:cs typeface="Arial" charset="0"/>
                </a:rPr>
                <a:t>(requin pélerin)</a:t>
              </a:r>
              <a:endParaRPr lang="en-GB" altLang="en-US" sz="1800" dirty="0">
                <a:effectLst/>
                <a:latin typeface="Calibri" pitchFamily="34" charset="0"/>
                <a:cs typeface="Arial" charset="0"/>
              </a:endParaRPr>
            </a:p>
          </p:txBody>
        </p:sp>
      </p:grpSp>
      <p:sp>
        <p:nvSpPr>
          <p:cNvPr id="39" name="Rectangle 38"/>
          <p:cNvSpPr>
            <a:spLocks noChangeArrowheads="1"/>
          </p:cNvSpPr>
          <p:nvPr/>
        </p:nvSpPr>
        <p:spPr bwMode="auto">
          <a:xfrm>
            <a:off x="6176177" y="5306563"/>
            <a:ext cx="250983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a:effectLst/>
                <a:latin typeface="Calibri" pitchFamily="34" charset="0"/>
                <a:cs typeface="Arial" charset="0"/>
              </a:rPr>
              <a:t>Manta </a:t>
            </a:r>
            <a:r>
              <a:rPr lang="en-GB" altLang="en-US" sz="1800" dirty="0">
                <a:effectLst/>
                <a:latin typeface="Calibri" pitchFamily="34" charset="0"/>
                <a:cs typeface="Arial" charset="0"/>
              </a:rPr>
              <a:t>spp</a:t>
            </a:r>
            <a:r>
              <a:rPr lang="en-GB" altLang="en-US" sz="1800" dirty="0" smtClean="0">
                <a:effectLst/>
                <a:latin typeface="Calibri" pitchFamily="34" charset="0"/>
                <a:cs typeface="Arial" charset="0"/>
              </a:rPr>
              <a:t>. </a:t>
            </a:r>
          </a:p>
          <a:p>
            <a:pPr algn="ctr" eaLnBrk="1" hangingPunct="1"/>
            <a:r>
              <a:rPr lang="en-GB" altLang="en-US" sz="1800" dirty="0" smtClean="0">
                <a:effectLst/>
                <a:latin typeface="Calibri" pitchFamily="34" charset="0"/>
                <a:cs typeface="Arial" charset="0"/>
              </a:rPr>
              <a:t>(raies manta)</a:t>
            </a:r>
            <a:endParaRPr lang="en-GB" altLang="en-US" sz="1800" dirty="0">
              <a:effectLst/>
              <a:latin typeface="Calibri" pitchFamily="34" charset="0"/>
              <a:cs typeface="Arial" charset="0"/>
            </a:endParaRPr>
          </a:p>
        </p:txBody>
      </p:sp>
      <p:grpSp>
        <p:nvGrpSpPr>
          <p:cNvPr id="3" name="Group 39"/>
          <p:cNvGrpSpPr/>
          <p:nvPr/>
        </p:nvGrpSpPr>
        <p:grpSpPr>
          <a:xfrm>
            <a:off x="6137502" y="814713"/>
            <a:ext cx="2997200" cy="2608719"/>
            <a:chOff x="6326529" y="990600"/>
            <a:chExt cx="2997200" cy="2608719"/>
          </a:xfrm>
        </p:grpSpPr>
        <p:pic>
          <p:nvPicPr>
            <p:cNvPr id="41" name="Picture 6" descr="http://31.media.tumblr.com/tumblr_lw63xrzuPm1r62u4to1_50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l="-591" t="475" r="15434" b="19846"/>
            <a:stretch>
              <a:fillRect/>
            </a:stretch>
          </p:blipFill>
          <p:spPr bwMode="auto">
            <a:xfrm>
              <a:off x="6613334" y="990600"/>
              <a:ext cx="2423590" cy="169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 name="TextBox 41"/>
            <p:cNvSpPr txBox="1">
              <a:spLocks noChangeArrowheads="1"/>
            </p:cNvSpPr>
            <p:nvPr/>
          </p:nvSpPr>
          <p:spPr bwMode="auto">
            <a:xfrm>
              <a:off x="6326529" y="2683331"/>
              <a:ext cx="29972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err="1">
                  <a:effectLst/>
                  <a:latin typeface="Calibri" pitchFamily="34" charset="0"/>
                  <a:cs typeface="Arial" charset="0"/>
                </a:rPr>
                <a:t>Sphyrna</a:t>
              </a:r>
              <a:r>
                <a:rPr lang="en-GB" altLang="en-US" sz="1800" i="1" dirty="0">
                  <a:effectLst/>
                  <a:latin typeface="Calibri" pitchFamily="34" charset="0"/>
                  <a:cs typeface="Arial" charset="0"/>
                </a:rPr>
                <a:t> </a:t>
              </a:r>
              <a:r>
                <a:rPr lang="en-GB" altLang="en-US" sz="1800" i="1" dirty="0" err="1">
                  <a:effectLst/>
                  <a:latin typeface="Calibri" pitchFamily="34" charset="0"/>
                  <a:cs typeface="Arial" charset="0"/>
                </a:rPr>
                <a:t>lewini</a:t>
              </a:r>
              <a:r>
                <a:rPr lang="en-GB" altLang="en-US" sz="1800" dirty="0">
                  <a:effectLst/>
                  <a:latin typeface="Calibri" pitchFamily="34" charset="0"/>
                  <a:cs typeface="Arial" charset="0"/>
                </a:rPr>
                <a:t>, </a:t>
              </a:r>
              <a:r>
                <a:rPr lang="en-GB" altLang="en-US" sz="1800" i="1" dirty="0" err="1">
                  <a:effectLst/>
                  <a:latin typeface="Calibri" pitchFamily="34" charset="0"/>
                  <a:cs typeface="Arial" charset="0"/>
                </a:rPr>
                <a:t>S.mokarran</a:t>
              </a:r>
              <a:r>
                <a:rPr lang="en-GB" altLang="en-US" sz="1800" dirty="0">
                  <a:effectLst/>
                  <a:latin typeface="Calibri" pitchFamily="34" charset="0"/>
                  <a:cs typeface="Arial" charset="0"/>
                </a:rPr>
                <a:t>, </a:t>
              </a:r>
              <a:br>
                <a:rPr lang="en-GB" altLang="en-US" sz="1800" dirty="0">
                  <a:effectLst/>
                  <a:latin typeface="Calibri" pitchFamily="34" charset="0"/>
                  <a:cs typeface="Arial" charset="0"/>
                </a:rPr>
              </a:br>
              <a:r>
                <a:rPr lang="en-GB" altLang="en-US" sz="1800" i="1" dirty="0">
                  <a:effectLst/>
                  <a:latin typeface="Calibri" pitchFamily="34" charset="0"/>
                  <a:cs typeface="Arial" charset="0"/>
                </a:rPr>
                <a:t>S. </a:t>
              </a:r>
              <a:r>
                <a:rPr lang="en-GB" altLang="en-US" sz="1800" i="1" dirty="0" smtClean="0">
                  <a:effectLst/>
                  <a:latin typeface="Calibri" pitchFamily="34" charset="0"/>
                  <a:cs typeface="Arial" charset="0"/>
                </a:rPr>
                <a:t>zygaena</a:t>
              </a:r>
              <a:r>
                <a:rPr lang="en-GB" altLang="en-US" sz="1800" dirty="0" smtClean="0">
                  <a:effectLst/>
                  <a:latin typeface="Calibri" pitchFamily="34" charset="0"/>
                  <a:cs typeface="Arial" charset="0"/>
                </a:rPr>
                <a:t> </a:t>
              </a:r>
              <a:r>
                <a:rPr lang="en-GB" altLang="en-US" sz="1800" dirty="0">
                  <a:effectLst/>
                  <a:latin typeface="Calibri" pitchFamily="34" charset="0"/>
                  <a:cs typeface="Arial" charset="0"/>
                </a:rPr>
                <a:t/>
              </a:r>
              <a:br>
                <a:rPr lang="en-GB" altLang="en-US" sz="1800" dirty="0">
                  <a:effectLst/>
                  <a:latin typeface="Calibri" pitchFamily="34" charset="0"/>
                  <a:cs typeface="Arial" charset="0"/>
                </a:rPr>
              </a:br>
              <a:r>
                <a:rPr lang="en-GB" altLang="en-US" sz="1800" dirty="0" smtClean="0">
                  <a:effectLst/>
                  <a:latin typeface="Calibri" pitchFamily="34" charset="0"/>
                  <a:cs typeface="Arial" charset="0"/>
                </a:rPr>
                <a:t>(requins-marteaux)</a:t>
              </a:r>
              <a:endParaRPr lang="en-GB" altLang="en-US" sz="1800" i="1" dirty="0">
                <a:effectLst/>
                <a:latin typeface="Calibri" pitchFamily="34" charset="0"/>
                <a:cs typeface="Arial" charset="0"/>
              </a:endParaRPr>
            </a:p>
          </p:txBody>
        </p:sp>
      </p:grpSp>
      <p:sp>
        <p:nvSpPr>
          <p:cNvPr id="43" name="Rectangle 42"/>
          <p:cNvSpPr>
            <a:spLocks noChangeArrowheads="1"/>
          </p:cNvSpPr>
          <p:nvPr/>
        </p:nvSpPr>
        <p:spPr bwMode="auto">
          <a:xfrm>
            <a:off x="4747647" y="5959813"/>
            <a:ext cx="2895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fr-FR" altLang="en-US" sz="1800" b="1" dirty="0" smtClean="0">
                <a:solidFill>
                  <a:srgbClr val="002060"/>
                </a:solidFill>
                <a:effectLst/>
                <a:latin typeface="Calibri" pitchFamily="34" charset="0"/>
                <a:cs typeface="Arial" charset="0"/>
              </a:rPr>
              <a:t>Entrée en vigueur reportée au 14 septembre 2014</a:t>
            </a:r>
            <a:endParaRPr lang="fr-FR" altLang="en-US" sz="1800" b="1" dirty="0">
              <a:solidFill>
                <a:srgbClr val="002060"/>
              </a:solidFill>
              <a:effectLst/>
              <a:latin typeface="Calibri" pitchFamily="34" charset="0"/>
              <a:cs typeface="Arial" charset="0"/>
            </a:endParaRPr>
          </a:p>
        </p:txBody>
      </p:sp>
      <p:grpSp>
        <p:nvGrpSpPr>
          <p:cNvPr id="4" name="Group 43"/>
          <p:cNvGrpSpPr/>
          <p:nvPr/>
        </p:nvGrpSpPr>
        <p:grpSpPr>
          <a:xfrm>
            <a:off x="3308464" y="3438155"/>
            <a:ext cx="3022260" cy="2429661"/>
            <a:chOff x="3342011" y="4248138"/>
            <a:chExt cx="3022260" cy="2429661"/>
          </a:xfrm>
        </p:grpSpPr>
        <p:sp>
          <p:nvSpPr>
            <p:cNvPr id="45" name="Rectangle 44"/>
            <p:cNvSpPr>
              <a:spLocks noChangeArrowheads="1"/>
            </p:cNvSpPr>
            <p:nvPr/>
          </p:nvSpPr>
          <p:spPr bwMode="auto">
            <a:xfrm>
              <a:off x="3836269" y="5754469"/>
              <a:ext cx="2033741"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smtClean="0">
                  <a:effectLst/>
                  <a:latin typeface="Calibri" pitchFamily="34" charset="0"/>
                  <a:cs typeface="Arial" charset="0"/>
                </a:rPr>
                <a:t>Lamna nasus</a:t>
              </a:r>
              <a:r>
                <a:rPr lang="en-GB" altLang="en-US" sz="1800" i="1" dirty="0">
                  <a:effectLst/>
                  <a:latin typeface="Calibri" pitchFamily="34" charset="0"/>
                  <a:cs typeface="Arial" charset="0"/>
                </a:rPr>
                <a:t/>
              </a:r>
              <a:br>
                <a:rPr lang="en-GB" altLang="en-US" sz="1800" i="1" dirty="0">
                  <a:effectLst/>
                  <a:latin typeface="Calibri" pitchFamily="34" charset="0"/>
                  <a:cs typeface="Arial" charset="0"/>
                </a:rPr>
              </a:br>
              <a:r>
                <a:rPr lang="en-GB" altLang="en-US" sz="1800" dirty="0" smtClean="0">
                  <a:effectLst/>
                  <a:latin typeface="Calibri" pitchFamily="34" charset="0"/>
                  <a:cs typeface="Arial" charset="0"/>
                </a:rPr>
                <a:t>(requin-taupe commun)</a:t>
              </a:r>
              <a:endParaRPr lang="en-GB" altLang="en-US" sz="1800" dirty="0">
                <a:effectLst/>
                <a:latin typeface="Calibri" pitchFamily="34" charset="0"/>
                <a:cs typeface="Arial" charset="0"/>
              </a:endParaRPr>
            </a:p>
          </p:txBody>
        </p:sp>
        <p:pic>
          <p:nvPicPr>
            <p:cNvPr id="4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l="6284" t="8624" b="14188"/>
            <a:stretch>
              <a:fillRect/>
            </a:stretch>
          </p:blipFill>
          <p:spPr bwMode="auto">
            <a:xfrm>
              <a:off x="3342011" y="4248138"/>
              <a:ext cx="3022260" cy="157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5" name="Group 46"/>
          <p:cNvGrpSpPr/>
          <p:nvPr/>
        </p:nvGrpSpPr>
        <p:grpSpPr>
          <a:xfrm>
            <a:off x="3115637" y="814713"/>
            <a:ext cx="3386138" cy="2352219"/>
            <a:chOff x="3273425" y="975181"/>
            <a:chExt cx="3386138" cy="2352219"/>
          </a:xfrm>
        </p:grpSpPr>
        <p:sp>
          <p:nvSpPr>
            <p:cNvPr id="48" name="TextBox 47"/>
            <p:cNvSpPr txBox="1">
              <a:spLocks noChangeArrowheads="1"/>
            </p:cNvSpPr>
            <p:nvPr/>
          </p:nvSpPr>
          <p:spPr bwMode="auto">
            <a:xfrm>
              <a:off x="3273425" y="2686050"/>
              <a:ext cx="3386138"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a:effectLst/>
                  <a:latin typeface="Calibri" pitchFamily="34" charset="0"/>
                  <a:cs typeface="Arial" charset="0"/>
                </a:rPr>
                <a:t>Carcharhinus </a:t>
              </a:r>
              <a:r>
                <a:rPr lang="en-GB" altLang="en-US" sz="1800" i="1" dirty="0" smtClean="0">
                  <a:effectLst/>
                  <a:latin typeface="Calibri" pitchFamily="34" charset="0"/>
                  <a:cs typeface="Arial" charset="0"/>
                </a:rPr>
                <a:t>longimanus</a:t>
              </a:r>
              <a:endParaRPr lang="en-GB" altLang="en-US" sz="1800" dirty="0" smtClean="0">
                <a:latin typeface="Calibri" pitchFamily="34" charset="0"/>
                <a:cs typeface="Arial" charset="0"/>
              </a:endParaRPr>
            </a:p>
            <a:p>
              <a:pPr algn="ctr" eaLnBrk="1" hangingPunct="1"/>
              <a:r>
                <a:rPr lang="en-GB" altLang="en-US" sz="1800" dirty="0" smtClean="0">
                  <a:effectLst/>
                  <a:latin typeface="Calibri" pitchFamily="34" charset="0"/>
                  <a:cs typeface="Arial" charset="0"/>
                </a:rPr>
                <a:t>(requin océanique)</a:t>
              </a:r>
              <a:endParaRPr lang="en-GB" altLang="en-US" sz="1800" dirty="0">
                <a:effectLst/>
                <a:latin typeface="Calibri" pitchFamily="34" charset="0"/>
                <a:cs typeface="Arial" charset="0"/>
              </a:endParaRPr>
            </a:p>
          </p:txBody>
        </p:sp>
        <p:pic>
          <p:nvPicPr>
            <p:cNvPr id="49" name="Picture 19"/>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775487" y="975181"/>
              <a:ext cx="2572514" cy="1708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cap="flat" cmpd="sng" algn="ctr">
                  <a:solidFill>
                    <a:schemeClr val="accent2"/>
                  </a:solidFill>
                  <a:prstDash val="solid"/>
                  <a:miter lim="800000"/>
                  <a:headEnd type="none" w="med" len="med"/>
                  <a:tailEnd type="none" w="lg" len="med"/>
                </a14:hiddenLine>
              </a:ext>
            </a:extLst>
          </p:spPr>
        </p:pic>
      </p:grpSp>
      <p:sp>
        <p:nvSpPr>
          <p:cNvPr id="50" name="AutoShape 20" descr="data:image/jpeg;base64,/9j/4AAQSkZJRgABAQAAAQABAAD/2wCEAAkGBxQSEhUUEhQVFBIUFBQUFRQUFBQUFBUUFBQWFhQUFRQYHCggGBolHBQVITEhJSkrLi4uFx8zODMsNygtLisBCgoKDg0OGhAQGiwmICQsLCwsLCwsLCwsLCwsLCwsLCwsLCwsLCwsLCwsLCwsLCwsLCwsLCwsLCwsLCw3LCwsLP/AABEIAKgBLAMBIgACEQEDEQH/xAAbAAACAwEBAQAAAAAAAAAAAAABAgADBAUGB//EADkQAAEDAgQDBQcDAwUBAQAAAAEAAhEDIQQSMUEFUWEicYGRoQYTMrHB0fAUQlIVI+FicoKS8bIz/8QAGgEAAwEBAQEAAAAAAAAAAAAAAAECAwQFBv/EACMRAAICAQQDAQADAAAAAAAAAAABAhEDEiExQQQTUSIyQmH/2gAMAwEAAhEDEQA/AOM1vTyTtZ3opgvpjxhRT7kciZGEALH5KIUIUAQA0IwlCiQDNCOVLPVEO6oHYYUQ8UYQFgzKZlIUyhAWHVLCcNCmRAxFCFZHRTwQBUGo5U4RugBITKVXhgl3pcoYd4eJGkxdQpxbpDaaGjolPgrhTQNIKhFcBQgK0sS5egRYFcD8CaOiYqR1SEKB0CgH5CcNUtyQMAcpmQgIlIAOclJVhKE9EAVygnKBCAFhKWq0hLlSAzppKKLQtiBbokFMQpKQCFpUVikphYkIgJgmSAQNRypk0oGLl6J2sQTAIAXIp7vuTqBIBWtTEJmhNCBlcJmhMAjCQCFMHAXOgue5NCycQPY71GSVRbHFWzk8RxJc4jS57lq4LUs4dQfSPoua5q18KfFQDZ1vHZceKVSN5r8nbCkJ8qkLuOYrhTKnhFAyqFAE8IQgQpQITkIEICxC1EeCJCjUUOyQoQjKBQApAQITlLKKAUJSmlBwRQWUohBQLUzsYopQUZSCwqQgCigLCAiEAiigCAiAoEQkMMIgKBEBAwwo0JwFbh8M5xhoJPQSpbSKSZU1qdrV1qPAqtszcoPOT6CV1aHsveHOcDqOxDY75t5LCXkQXZoscmeWFNMKa9tT9k2dT/zH0CuHspT3kf8Ab5/4WT8uBfpkeF90gcDnIB6+i9+72VoxMu6xJI8FZh+EUmHsx0Lmk/Wyyy+TGUaRccLTPkOMwBBMbFYgwtMja4X2zE8GpuzgspuLm8i094XkeJew7oLqRDv9JMOHmLrGM0W4nCoVMzQ4bjyO4TwlZwmvQPapuynWBmjrZW5V6OPIpI5JQaZUUE7mpFrZBJSkqFISgBpQJSylJVCGJQzJCkLkCsuzKEqjMiHIodlrXgXOgubxIGonZDMsuLqw08zYd2hIT51C3Y3wWPcgSqi5DOrJsMoylUCskdRLKkoAaUyRGUANKKRMkNDhOEKbZMC55DVd7h/s3Uc0VHyGTEC7ifkFnPJGG7ZcYOXBx6VIkgAEk6AAk+QXbwPs3Vf8XYtMOu89AwX84XY4fQp0wWsaBUF5NRjXHoRJce6yZ3E2A5KjSCTrBHiXSZ32XDk8tv8AijqjhXYmF9nA0A5Re39yXOnctawwPGV2cNwtjNRJGxy200Go81kpYqnTq3e5sGLCB/LTkZ8VveXT7xtTMyYDswi+0Fcc8knyzZRS4NlPCNH7T4OKvqU87RkMEWgkj13VVLHgEB2USOy4aGe49Cs3E8W4GJI7juOXNZbl7F+eQQbFuoPI8imbUI/dI5TdV0avvmE2FQCP93KfJcSrxLKcr7OBuemgJ+R8FSEehp4kEwbEbxccs3TqEH8QaCW1AAR+4X8e5ee4tjMobVY67bPG7Z36tPklPFm1qcQA8D6XHd8vBPTYaj0b6rX2MWiCOukFVVXxZ+ovO5A38F4Z3EXNDqUkEdppB1bPab1G47l0eB+0AcQyoZJsCbw6LeB0T00TqPRYus2AToYh4vHfzWWsxp+NrXjqAbc2lcH+qw51Mnsmcs7dEmH4m0y2Y1I5tI1b3bq0qJbOrX4PhnzEttIjXy0suFiuAgHsv7pGo6ELf/UwYkwfSeaqfjRMGPsd1tCc12RJJ9HJPA6x+EB3+0ifIrBisI9hh7XNPUEL1VHGi+YwRqQdjo8fVUcT412zo5sgOa4SLizgtV5Er3Rm8aPJFIu9V4hhiYqUw3q3/CprYLCuBy1i2dCCD6FbryI9oz9bOI8pSV1GcIkANqsdtJ7M+UqrEcFrNMZJnQtMgjpzWscsH2Q4SOaCi0o1qDmmHNLTycCPmqa4IFgdLmDATlNRVhGLbMeKr5nWmPtZbQ6y47dZXUa5Rh3seTYYuQJSEpcy3MrNMqSqwVMyuhWWqAqsOTAqRIeUwSAro8M4earw0vayb9o3McgAb96ic4wVyLjFy4MQW7CYIvI62ABlx7guzh8FQbTe9oFQ0wC73rZbBMWaCCtp4iyhTd7qmxrvdBxc1rpOfYAu5bLhyeZt+Tqh49bsDjRwbaeZrszwT2Zmebng+jVyMVxWuw+8a8up2EsJyQdsurSuWeNVqktzyNWh1hG4gmAqTx33TobFRr2AkWibg9YtuuJyb3Z0pJcHQxeIbUyuBIIlrjJdaxF9xE9VtxPEGuaIe5zqU0zmAGZhFoymZBsD1XkGYpwDgLNcZjlckR5qtz3Ekkm+vVKw2PolTiDKmGa4vDY7I0L5b/K0SLd4WPBcbDi6kNHtiASB7wDsuaLxcLwjqhAgEwrsLiC1wIsQQUmhnqKHEHxE/CdCTEHUd0/NepHHRXoZfhe0AsdvYxHyXzrEYvtkg6381ZRxh0mJM+Y/8RQj1VLjZaYmJm86TqreMY5tWiKoP9xhyVBzGkx4Lxtcuab6m91WeIkZgLhwEz8wqQjqv4ubSSRGU9WmyrwXEC1xbPPKTzFx+dVwy8qt1YgzeR9FaQmdbGY7tyDbUdNyPmko4wzIMbjvGi5dSpf1RpPN/wA1TaEekxuLLznGph1uZ+L1lVVMQcwd/KD/AMvyfNckYq0d/qq/1JiEJCO47Exp4TyOn2TnGFwnw8Rp+dFwxiynZjAJ5H5q0JnRxPETGu0eB2XMfjnGZPRB9cGVkqK6IbNGdz53gfnzVgwL97d/es+AnN6/nkuo/ELSMbM3KjO3BvGjo8d5gLZSxtdrcpqnLYxYwY1EiyyvxgVD6zj0VrEmS8lHTxPHMQW5XVnEDm1nziVhbxSqbZ3EcjDge8EXWVzOZPyUZUySQJ6bwtPRS4I9gMQ9s3EPm5EBpB2yxY9y1tpE6b9QuS6rmLjzJ8l0LkDew5HZPF2Eyyo0jUQqXO5KZ+evWVW5y6EjJs1AqSq5RlWQWArRhqWY3MN3cdB9+5Z216TA41SbNORo/c7YE7N3O+iyUOIO1Gs2JGg5AaBcfkeUoPSuTqwYdW74PWnh9OmaZLs1N+jg2CY55iMqetgGYd7ajXuqnMJZlAgESLgmAvPMruqNDXEuAMjp4Lq0MTUy5Y7Ntei8xzlJ3JnatMVSOtj3CgXtykjEsza2AJkNHdC8vieJVA63YtljoBC6mKfVrZWzJaYaAA0+MarGOGPeYIOsEzIBU0x6kcU1TqVgo0cr5HW3TRemf7P1ZjKfojQ4FVJjIfGwRpYaqOM1qsFIr1uH9mRYveB0aJ9StzeC4ZuoJ73H6KtBOo8J7uyGRfQWcOw38B5n7rnYz2aa4zTcAORn5oaCzx4plMKZXrKfssZ+MRa9+V7bJn+zBEQ4HnaO+EaQ1HmBThVFi9/xDhDHsAFnNFjzMRfvXJwfs46e3DRy1KpRJ1HmWYcusAT3Jzw2o8EtaTAvbyXvcHgGUh2RfmdU1SkFokKz5tUoEZCf3Ntz3Bt3tVdI3A7/AEXtq2BYKYESG5yJJ/dM+pK8B73K6eqT2Bbm0sVbwr2VmG5d6ErQ33BE+8AM6QQI3F0rQbnNcEAJXXpYKk+Q2oDyAWilgWs6u5/4VxRLZyqeCduIHMouwx3K6GJqLBUqrojExlITCtjNJAIjU/RWvLSJF9t/NZqwBIkA+Nvmgw5TLSRNiNiPFXHHKzOU0Ow8k0qoORL7rrjBIw1WElAuSOcgXKibKajYdI0N/ur2Gw1SkWS0XbCbFZaKnsaam4lpcgEhKGZbGVmoFMqi5SU6CwYmlmFtRp9k+DeHWIg8o0QBTNMGd1yeR4+vdcnRhz6NnwdrCcMdrA8SF6Hh2HDR2ocTtyXmMNxlzdbha28dauCWFx6OxZE+z1lOqxtw0DuF1jwOGa01CCS0nMM2rXGcwHMaLz540lPF+sKdI9R6mpVAWWrxIBecbxfMcrAXO8Y8/srKGHzkuqSYFpBFMW5b96T2KSs3v4uXEhgLtp0b57qr9PVqkNcSJNwyRbnmXQweCc8QBkBy9oWgXmCOcrvYHCNpiBrzOqjkukjn4LgbabRuQLnnC3UsEI1IPetTnpDVTSJsUUoSvchUrKipUVIktBSOqLPUrwqvfqkhWay9UV6sBUVMSAsNfFR3qkibH4sf7RAIzZTvF4lfN6zSL9fyF7PEV5Mz2oInkDr8gsGIpNkOIBIECdh3eKUoWNTopwj8IKTCXvFQAZxkk5t4/bC7FPF4Ws0NP6ckTJqsNN8D/UyASuBVhUigXbWSWEft/wAN9Ojg88te9uWTLXCDF7Z1t/XYdxPbqAdQw/IiVwnUWt18hCzPYCbCArhgk3sZzzR/sdqp7t7oZU7pEfWEo4cdjm1NhOmsrkBgGw8kaZDZgCTvAXVHDlj2jB5sb6Z2ncDfPadTb1e9rRpMTuVjfgXaS3wP2WVlOdA3rOQfNA4e82/4kfQql7l2iW8T6Zp/RO3LR0Jj5qPwbgASWAHSXtv4SsVekybD1lVCi3kFcfa/hMvUvpt92N3s/wC4RaWDV1N3TPf0WIUW/wAR5BEAK9OTtonVj6RaSP2mfAjynVVN+I9fmigWyRtCqnRFpsclK6yBPLT1QJVJsVUaEZSKAqyBiUS5LKkoAeVJSSpKVIdssFlZRgmDufFUtKtw+Gc/4RpuSGgeJKzlGLVGkJuzuYLBB/aMtIiCIBJBuTGq7eFc0a3Pp5LydKs6mLkHz+cQrhxUTexXlvC0z0FmTPbNxwVn9QHNeLp8SndamY0c0vWVrPTv4gOapfjgV512Ob0VL8dOiegWo9E/HDmqHY9efOJ5lI7GgKtAnI9AcSqauOAXnK3EuqzvxhO/2VKBDmju1uIRv4/YLI+uTqYXKOKP5dL+oKv1sh5EdU1wNFmrV51Kwmo4qt87yqWJsiWVI1ms0aqmpiibCwVARlbxwLsyeZvgk81YzFN0LWkjeSCfoqalMnu3SU6YnkJueSHzpihJbWy5zgdNNkEXgCC2d7mIMckhcSTP2C0jJvkhouaHOgAF0SQBJgbmylSi5oBIIB0J0Mawq2O6x1T1KxsJJy2Bkw0TPZQ+dhpfSoqShKCskaVEoRQAUEJUlAUGVFGhaG4F/KO8gJOSXI0iqUzQfoq5TB3Wyp30SkPHh32S5glIQyqf0P8AJZKBKUBSVSEWNKDuqWU7arhofqpY0LARlX4WuC7+40EHU3b/APKqqhv7T4fZJNXuVT6YMyIf+Sq5QlNxXwm39Lsx5+qGZxkhxy7dRzWeqdBz+W6Z9Sy5cy/VI6MbdWxnVD/JLJJifMmPFUgyfqrYThjbJlOi5uHA/c0+M+ihbCqUlbxhRm3Y8p6Lm5u1JbuAYJ8dlndU5CeuyqLylLIuECgzY+rewjlCQmepVTAdyiUJN9AzRSqN0LSCdCHW8QQkqO2BtyHNI2pHUfmiJeMtgc068h0Cl2ikkyzDscZy8oO1vFLTaCHEnQCBzcSBHdEnwWU1OZUp1JMDTcqXkpWytF8Fxftt53+imZZi90nkrA4q4TTV0S4tF7KxBBIDgNiLHpZWVnsIkAgkxGaYA7xdZlJVtCshcjmUH/iEoXIBlQlLKKYiKSoggC+hXy6ATzSvruJ1PmqpUlLSh2x5RlGjSL3BrRLjoLd5udLAnwWw8JqwOzMgugObMAu0H7rMLuzNr6IckuWJRb4RiUC3t4PWJIDNDB7bNbTfNeMwnlN0KfCKziBkiSB2iAGyRGaT2T2m2NzIiUvZD6h6JfDEmy6nktVXhVVpjLPZDs0gNykTJc6IEA68pVj8E8NbT93D3ZnEl7QS1hINiewwFpudY1RrXTF632jnoh8aLdT4bX2pz0dlESQADcFpJcIB1kRKz1S6k6H0wDYwYIIPVT7E9ivW1uX4XGM0q0w4fyZDX/Y+ivfhqDx/aqEO/i8EeH4VyXOBNrdP8oZk9N8bCv6W16RYYdr3gjzVZKheeZ80A76q7dCpFVWpBudreajJdcac9PJPCYulY+pt2y9SogUlBRbmYZRSIygKI69pty2UACiaLdbR9VOlLhFW3yCUEzKkbStD8Qwj4BpsIg983RqfwKMiUsJFzA2G5+yKCmcdSqxxdAFId56WUIRQJUrGojtsLY39PsohmQBVpVwDGRBSSrsJi/duzD4gDl0s7Y3TcqQlGxHMjWxQlB9Yuu52Y8zqgClF7blNBlRKiqJCillWUq2XSJ5qZOhpfSxmFebxA6kBH9NzICp96dL+a0UiyO2Dm3uAsZTkuS1GLFweKdTeHss5sxruCCLX0JFl0R7RVoI7BzNcySHE5XZgRJdezz8U7bqKLeUIy5RCk1wLU4/VP8RYgQCSJyzckk/ANT6WTN9oq2YnLTcXEOcCwnM5uXITfUZRER1lRRZyxQ5opZJfTbh+PvI/uBogyAwlp/8Az92RIMgZeXOVhxnFSX5rO7LmEPBMseXOLSQbiXm9jYeMUWMUk+DSUmJ/WqkRDBOTNDYze7LTTm8CMgFotKyYrFOqEF0SGhoi1hMfNBRdKhFcIwcm+WUoSoorJJKhKiiBklSVFEASUVFEnwBYyg46NJ9Pmkc2FFFksjui3BJCypKii2IC0SYGqavRLPigeIPhbdFRc+XI4ukawgmmFzcrYBa7PB7JmAOfI/ZZ5RUWmPi2TIoxFQiw1+iqpUZuVFFjWubTNG9MVRoiNFCVFFtoSRnYwVDqUmUVEOKew06Ha0BNmUURxsgIpKiioQQUCVFEhBdU7MQNZnfuSeMqKLLlmjWx/9k="/>
          <p:cNvSpPr>
            <a:spLocks noChangeAspect="1" noChangeArrowheads="1"/>
          </p:cNvSpPr>
          <p:nvPr/>
        </p:nvSpPr>
        <p:spPr bwMode="auto">
          <a:xfrm>
            <a:off x="174625" y="-1825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 name="Group 50"/>
          <p:cNvGrpSpPr/>
          <p:nvPr/>
        </p:nvGrpSpPr>
        <p:grpSpPr>
          <a:xfrm>
            <a:off x="-28688" y="4664304"/>
            <a:ext cx="3195638" cy="2193696"/>
            <a:chOff x="3463925" y="4162654"/>
            <a:chExt cx="3195638" cy="2193696"/>
          </a:xfrm>
        </p:grpSpPr>
        <p:sp>
          <p:nvSpPr>
            <p:cNvPr id="52" name="Rectangle 51"/>
            <p:cNvSpPr>
              <a:spLocks noChangeArrowheads="1"/>
            </p:cNvSpPr>
            <p:nvPr/>
          </p:nvSpPr>
          <p:spPr bwMode="auto">
            <a:xfrm>
              <a:off x="3463925" y="5715000"/>
              <a:ext cx="3195638"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a:effectLst/>
                  <a:latin typeface="Calibri" pitchFamily="34" charset="0"/>
                  <a:cs typeface="Arial" charset="0"/>
                </a:rPr>
                <a:t>Carcharodon carcharias</a:t>
              </a:r>
              <a:br>
                <a:rPr lang="en-GB" altLang="en-US" sz="1800" i="1" dirty="0">
                  <a:effectLst/>
                  <a:latin typeface="Calibri" pitchFamily="34" charset="0"/>
                  <a:cs typeface="Arial" charset="0"/>
                </a:rPr>
              </a:br>
              <a:r>
                <a:rPr lang="en-GB" altLang="en-US" sz="1800" dirty="0" smtClean="0">
                  <a:effectLst/>
                  <a:latin typeface="Calibri" pitchFamily="34" charset="0"/>
                  <a:cs typeface="Arial" charset="0"/>
                </a:rPr>
                <a:t>(grad requin blanc) </a:t>
              </a:r>
              <a:endParaRPr lang="en-GB" altLang="en-US" sz="1800" dirty="0">
                <a:effectLst/>
                <a:latin typeface="Calibri" pitchFamily="34" charset="0"/>
                <a:cs typeface="Arial" charset="0"/>
              </a:endParaRPr>
            </a:p>
          </p:txBody>
        </p:sp>
        <p:pic>
          <p:nvPicPr>
            <p:cNvPr id="53" name="Picture 21"/>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632994" y="4162654"/>
              <a:ext cx="2857500" cy="1600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cap="flat" cmpd="sng" algn="ctr">
                  <a:solidFill>
                    <a:schemeClr val="accent2"/>
                  </a:solidFill>
                  <a:prstDash val="solid"/>
                  <a:miter lim="800000"/>
                  <a:headEnd type="none" w="med" len="med"/>
                  <a:tailEnd type="none" w="lg" len="med"/>
                </a14:hiddenLine>
              </a:ext>
            </a:extLst>
          </p:spPr>
        </p:pic>
      </p:grpSp>
      <p:grpSp>
        <p:nvGrpSpPr>
          <p:cNvPr id="7" name="Group 53"/>
          <p:cNvGrpSpPr/>
          <p:nvPr/>
        </p:nvGrpSpPr>
        <p:grpSpPr>
          <a:xfrm>
            <a:off x="-21771" y="2953324"/>
            <a:ext cx="3152775" cy="1735362"/>
            <a:chOff x="0" y="2715988"/>
            <a:chExt cx="3152775" cy="1735362"/>
          </a:xfrm>
        </p:grpSpPr>
        <p:pic>
          <p:nvPicPr>
            <p:cNvPr id="55" name="Picture 22"/>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t="10542" b="13894"/>
            <a:stretch/>
          </p:blipFill>
          <p:spPr bwMode="auto">
            <a:xfrm>
              <a:off x="0" y="2715988"/>
              <a:ext cx="3152775" cy="10940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cap="flat" cmpd="sng" algn="ctr">
                  <a:solidFill>
                    <a:schemeClr val="accent2"/>
                  </a:solidFill>
                  <a:prstDash val="solid"/>
                  <a:miter lim="800000"/>
                  <a:headEnd type="none" w="med" len="med"/>
                  <a:tailEnd type="none" w="lg" len="med"/>
                </a14:hiddenLine>
              </a:ext>
            </a:extLst>
          </p:spPr>
        </p:pic>
        <p:sp>
          <p:nvSpPr>
            <p:cNvPr id="56" name="Rectangle 55"/>
            <p:cNvSpPr>
              <a:spLocks noChangeArrowheads="1"/>
            </p:cNvSpPr>
            <p:nvPr/>
          </p:nvSpPr>
          <p:spPr bwMode="auto">
            <a:xfrm>
              <a:off x="637494" y="3810000"/>
              <a:ext cx="1981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a:effectLst/>
                  <a:latin typeface="Calibri" pitchFamily="34" charset="0"/>
                  <a:cs typeface="Arial" charset="0"/>
                </a:rPr>
                <a:t>Rhincodon </a:t>
              </a:r>
              <a:r>
                <a:rPr lang="en-GB" altLang="en-US" sz="1800" i="1" dirty="0" smtClean="0">
                  <a:effectLst/>
                  <a:latin typeface="Calibri" pitchFamily="34" charset="0"/>
                  <a:cs typeface="Arial" charset="0"/>
                </a:rPr>
                <a:t>typus</a:t>
              </a:r>
              <a:r>
                <a:rPr lang="en-GB" altLang="en-US" sz="1800" i="1" dirty="0">
                  <a:effectLst/>
                  <a:latin typeface="Calibri" pitchFamily="34" charset="0"/>
                  <a:cs typeface="Arial" charset="0"/>
                </a:rPr>
                <a:t/>
              </a:r>
              <a:br>
                <a:rPr lang="en-GB" altLang="en-US" sz="1800" i="1" dirty="0">
                  <a:effectLst/>
                  <a:latin typeface="Calibri" pitchFamily="34" charset="0"/>
                  <a:cs typeface="Arial" charset="0"/>
                </a:rPr>
              </a:br>
              <a:r>
                <a:rPr lang="en-GB" altLang="en-US" sz="1800" dirty="0" smtClean="0">
                  <a:effectLst/>
                  <a:latin typeface="Calibri" pitchFamily="34" charset="0"/>
                  <a:cs typeface="Arial" charset="0"/>
                </a:rPr>
                <a:t>(requin-baleine)</a:t>
              </a:r>
              <a:endParaRPr lang="en-GB" altLang="en-US" sz="1800" dirty="0">
                <a:effectLst/>
                <a:latin typeface="Calibri" pitchFamily="34" charset="0"/>
                <a:cs typeface="Arial" charset="0"/>
              </a:endParaRPr>
            </a:p>
          </p:txBody>
        </p:sp>
      </p:grpSp>
      <p:sp>
        <p:nvSpPr>
          <p:cNvPr id="57" name="Rounded Rectangle 56"/>
          <p:cNvSpPr/>
          <p:nvPr/>
        </p:nvSpPr>
        <p:spPr bwMode="auto">
          <a:xfrm>
            <a:off x="3131004" y="623888"/>
            <a:ext cx="6012996" cy="6189662"/>
          </a:xfrm>
          <a:prstGeom prst="roundRect">
            <a:avLst/>
          </a:prstGeom>
          <a:noFill/>
          <a:ln w="28575" cap="flat" cmpd="sng" algn="ctr">
            <a:solidFill>
              <a:srgbClr val="000000"/>
            </a:solidFill>
            <a:prstDash val="sysDash"/>
            <a:round/>
            <a:headEnd type="none" w="med" len="med"/>
            <a:tailEnd type="triangle" w="lg" len="med"/>
          </a:ln>
          <a:effectLst/>
        </p:spPr>
        <p:txBody>
          <a:bodyPr vert="horz" wrap="square" lIns="90000" tIns="46800" rIns="90000" bIns="46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FFFF00"/>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xmlns="" val="6449687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p:cTn id="28" dur="1000" fill="hold"/>
                                        <p:tgtEl>
                                          <p:spTgt spid="57"/>
                                        </p:tgtEl>
                                        <p:attrNameLst>
                                          <p:attrName>ppt_w</p:attrName>
                                        </p:attrNameLst>
                                      </p:cBhvr>
                                      <p:tavLst>
                                        <p:tav tm="0">
                                          <p:val>
                                            <p:fltVal val="0"/>
                                          </p:val>
                                        </p:tav>
                                        <p:tav tm="100000">
                                          <p:val>
                                            <p:strVal val="#ppt_w"/>
                                          </p:val>
                                        </p:tav>
                                      </p:tavLst>
                                    </p:anim>
                                    <p:anim calcmode="lin" valueType="num">
                                      <p:cBhvr>
                                        <p:cTn id="29" dur="1000" fill="hold"/>
                                        <p:tgtEl>
                                          <p:spTgt spid="57"/>
                                        </p:tgtEl>
                                        <p:attrNameLst>
                                          <p:attrName>ppt_h</p:attrName>
                                        </p:attrNameLst>
                                      </p:cBhvr>
                                      <p:tavLst>
                                        <p:tav tm="0">
                                          <p:val>
                                            <p:fltVal val="0"/>
                                          </p:val>
                                        </p:tav>
                                        <p:tav tm="100000">
                                          <p:val>
                                            <p:strVal val="#ppt_h"/>
                                          </p:val>
                                        </p:tav>
                                      </p:tavLst>
                                    </p:anim>
                                    <p:anim calcmode="lin" valueType="num">
                                      <p:cBhvr>
                                        <p:cTn id="30" dur="1000" fill="hold"/>
                                        <p:tgtEl>
                                          <p:spTgt spid="57"/>
                                        </p:tgtEl>
                                        <p:attrNameLst>
                                          <p:attrName>style.rotation</p:attrName>
                                        </p:attrNameLst>
                                      </p:cBhvr>
                                      <p:tavLst>
                                        <p:tav tm="0">
                                          <p:val>
                                            <p:fltVal val="90"/>
                                          </p:val>
                                        </p:tav>
                                        <p:tav tm="100000">
                                          <p:val>
                                            <p:fltVal val="0"/>
                                          </p:val>
                                        </p:tav>
                                      </p:tavLst>
                                    </p:anim>
                                    <p:animEffect transition="in" filter="fade">
                                      <p:cBhvr>
                                        <p:cTn id="31" dur="1000"/>
                                        <p:tgtEl>
                                          <p:spTgt spid="57"/>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1000" fill="hold"/>
                                        <p:tgtEl>
                                          <p:spTgt spid="43"/>
                                        </p:tgtEl>
                                        <p:attrNameLst>
                                          <p:attrName>ppt_w</p:attrName>
                                        </p:attrNameLst>
                                      </p:cBhvr>
                                      <p:tavLst>
                                        <p:tav tm="0">
                                          <p:val>
                                            <p:fltVal val="0"/>
                                          </p:val>
                                        </p:tav>
                                        <p:tav tm="100000">
                                          <p:val>
                                            <p:strVal val="#ppt_w"/>
                                          </p:val>
                                        </p:tav>
                                      </p:tavLst>
                                    </p:anim>
                                    <p:anim calcmode="lin" valueType="num">
                                      <p:cBhvr>
                                        <p:cTn id="35" dur="1000" fill="hold"/>
                                        <p:tgtEl>
                                          <p:spTgt spid="43"/>
                                        </p:tgtEl>
                                        <p:attrNameLst>
                                          <p:attrName>ppt_h</p:attrName>
                                        </p:attrNameLst>
                                      </p:cBhvr>
                                      <p:tavLst>
                                        <p:tav tm="0">
                                          <p:val>
                                            <p:fltVal val="0"/>
                                          </p:val>
                                        </p:tav>
                                        <p:tav tm="100000">
                                          <p:val>
                                            <p:strVal val="#ppt_h"/>
                                          </p:val>
                                        </p:tav>
                                      </p:tavLst>
                                    </p:anim>
                                    <p:anim calcmode="lin" valueType="num">
                                      <p:cBhvr>
                                        <p:cTn id="36" dur="1000" fill="hold"/>
                                        <p:tgtEl>
                                          <p:spTgt spid="43"/>
                                        </p:tgtEl>
                                        <p:attrNameLst>
                                          <p:attrName>style.rotation</p:attrName>
                                        </p:attrNameLst>
                                      </p:cBhvr>
                                      <p:tavLst>
                                        <p:tav tm="0">
                                          <p:val>
                                            <p:fltVal val="90"/>
                                          </p:val>
                                        </p:tav>
                                        <p:tav tm="100000">
                                          <p:val>
                                            <p:fltVal val="0"/>
                                          </p:val>
                                        </p:tav>
                                      </p:tavLst>
                                    </p:anim>
                                    <p:animEffect transition="in" filter="fade">
                                      <p:cBhvr>
                                        <p:cTn id="37" dur="1000"/>
                                        <p:tgtEl>
                                          <p:spTgt spid="43"/>
                                        </p:tgtEl>
                                      </p:cBhvr>
                                    </p:animEffect>
                                  </p:childTnLst>
                                </p:cTn>
                              </p:par>
                              <p:par>
                                <p:cTn id="38" presetID="31"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1000" fill="hold"/>
                                        <p:tgtEl>
                                          <p:spTgt spid="4"/>
                                        </p:tgtEl>
                                        <p:attrNameLst>
                                          <p:attrName>ppt_w</p:attrName>
                                        </p:attrNameLst>
                                      </p:cBhvr>
                                      <p:tavLst>
                                        <p:tav tm="0">
                                          <p:val>
                                            <p:fltVal val="0"/>
                                          </p:val>
                                        </p:tav>
                                        <p:tav tm="100000">
                                          <p:val>
                                            <p:strVal val="#ppt_w"/>
                                          </p:val>
                                        </p:tav>
                                      </p:tavLst>
                                    </p:anim>
                                    <p:anim calcmode="lin" valueType="num">
                                      <p:cBhvr>
                                        <p:cTn id="41" dur="1000" fill="hold"/>
                                        <p:tgtEl>
                                          <p:spTgt spid="4"/>
                                        </p:tgtEl>
                                        <p:attrNameLst>
                                          <p:attrName>ppt_h</p:attrName>
                                        </p:attrNameLst>
                                      </p:cBhvr>
                                      <p:tavLst>
                                        <p:tav tm="0">
                                          <p:val>
                                            <p:fltVal val="0"/>
                                          </p:val>
                                        </p:tav>
                                        <p:tav tm="100000">
                                          <p:val>
                                            <p:strVal val="#ppt_h"/>
                                          </p:val>
                                        </p:tav>
                                      </p:tavLst>
                                    </p:anim>
                                    <p:anim calcmode="lin" valueType="num">
                                      <p:cBhvr>
                                        <p:cTn id="42" dur="1000" fill="hold"/>
                                        <p:tgtEl>
                                          <p:spTgt spid="4"/>
                                        </p:tgtEl>
                                        <p:attrNameLst>
                                          <p:attrName>style.rotation</p:attrName>
                                        </p:attrNameLst>
                                      </p:cBhvr>
                                      <p:tavLst>
                                        <p:tav tm="0">
                                          <p:val>
                                            <p:fltVal val="90"/>
                                          </p:val>
                                        </p:tav>
                                        <p:tav tm="100000">
                                          <p:val>
                                            <p:fltVal val="0"/>
                                          </p:val>
                                        </p:tav>
                                      </p:tavLst>
                                    </p:anim>
                                    <p:animEffect transition="in" filter="fade">
                                      <p:cBhvr>
                                        <p:cTn id="43" dur="1000"/>
                                        <p:tgtEl>
                                          <p:spTgt spid="4"/>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1000" fill="hold"/>
                                        <p:tgtEl>
                                          <p:spTgt spid="39"/>
                                        </p:tgtEl>
                                        <p:attrNameLst>
                                          <p:attrName>ppt_w</p:attrName>
                                        </p:attrNameLst>
                                      </p:cBhvr>
                                      <p:tavLst>
                                        <p:tav tm="0">
                                          <p:val>
                                            <p:fltVal val="0"/>
                                          </p:val>
                                        </p:tav>
                                        <p:tav tm="100000">
                                          <p:val>
                                            <p:strVal val="#ppt_w"/>
                                          </p:val>
                                        </p:tav>
                                      </p:tavLst>
                                    </p:anim>
                                    <p:anim calcmode="lin" valueType="num">
                                      <p:cBhvr>
                                        <p:cTn id="47" dur="1000" fill="hold"/>
                                        <p:tgtEl>
                                          <p:spTgt spid="39"/>
                                        </p:tgtEl>
                                        <p:attrNameLst>
                                          <p:attrName>ppt_h</p:attrName>
                                        </p:attrNameLst>
                                      </p:cBhvr>
                                      <p:tavLst>
                                        <p:tav tm="0">
                                          <p:val>
                                            <p:fltVal val="0"/>
                                          </p:val>
                                        </p:tav>
                                        <p:tav tm="100000">
                                          <p:val>
                                            <p:strVal val="#ppt_h"/>
                                          </p:val>
                                        </p:tav>
                                      </p:tavLst>
                                    </p:anim>
                                    <p:anim calcmode="lin" valueType="num">
                                      <p:cBhvr>
                                        <p:cTn id="48" dur="1000" fill="hold"/>
                                        <p:tgtEl>
                                          <p:spTgt spid="39"/>
                                        </p:tgtEl>
                                        <p:attrNameLst>
                                          <p:attrName>style.rotation</p:attrName>
                                        </p:attrNameLst>
                                      </p:cBhvr>
                                      <p:tavLst>
                                        <p:tav tm="0">
                                          <p:val>
                                            <p:fltVal val="90"/>
                                          </p:val>
                                        </p:tav>
                                        <p:tav tm="100000">
                                          <p:val>
                                            <p:fltVal val="0"/>
                                          </p:val>
                                        </p:tav>
                                      </p:tavLst>
                                    </p:anim>
                                    <p:animEffect transition="in" filter="fade">
                                      <p:cBhvr>
                                        <p:cTn id="49" dur="1000"/>
                                        <p:tgtEl>
                                          <p:spTgt spid="39"/>
                                        </p:tgtEl>
                                      </p:cBhvr>
                                    </p:animEffect>
                                  </p:childTnLst>
                                </p:cTn>
                              </p:par>
                              <p:par>
                                <p:cTn id="50" presetID="31" presetClass="entr" presetSubtype="0" fill="hold"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1000" fill="hold"/>
                                        <p:tgtEl>
                                          <p:spTgt spid="3"/>
                                        </p:tgtEl>
                                        <p:attrNameLst>
                                          <p:attrName>ppt_w</p:attrName>
                                        </p:attrNameLst>
                                      </p:cBhvr>
                                      <p:tavLst>
                                        <p:tav tm="0">
                                          <p:val>
                                            <p:fltVal val="0"/>
                                          </p:val>
                                        </p:tav>
                                        <p:tav tm="100000">
                                          <p:val>
                                            <p:strVal val="#ppt_w"/>
                                          </p:val>
                                        </p:tav>
                                      </p:tavLst>
                                    </p:anim>
                                    <p:anim calcmode="lin" valueType="num">
                                      <p:cBhvr>
                                        <p:cTn id="53" dur="1000" fill="hold"/>
                                        <p:tgtEl>
                                          <p:spTgt spid="3"/>
                                        </p:tgtEl>
                                        <p:attrNameLst>
                                          <p:attrName>ppt_h</p:attrName>
                                        </p:attrNameLst>
                                      </p:cBhvr>
                                      <p:tavLst>
                                        <p:tav tm="0">
                                          <p:val>
                                            <p:fltVal val="0"/>
                                          </p:val>
                                        </p:tav>
                                        <p:tav tm="100000">
                                          <p:val>
                                            <p:strVal val="#ppt_h"/>
                                          </p:val>
                                        </p:tav>
                                      </p:tavLst>
                                    </p:anim>
                                    <p:anim calcmode="lin" valueType="num">
                                      <p:cBhvr>
                                        <p:cTn id="54" dur="1000" fill="hold"/>
                                        <p:tgtEl>
                                          <p:spTgt spid="3"/>
                                        </p:tgtEl>
                                        <p:attrNameLst>
                                          <p:attrName>style.rotation</p:attrName>
                                        </p:attrNameLst>
                                      </p:cBhvr>
                                      <p:tavLst>
                                        <p:tav tm="0">
                                          <p:val>
                                            <p:fltVal val="90"/>
                                          </p:val>
                                        </p:tav>
                                        <p:tav tm="100000">
                                          <p:val>
                                            <p:fltVal val="0"/>
                                          </p:val>
                                        </p:tav>
                                      </p:tavLst>
                                    </p:anim>
                                    <p:animEffect transition="in" filter="fade">
                                      <p:cBhvr>
                                        <p:cTn id="55" dur="1000"/>
                                        <p:tgtEl>
                                          <p:spTgt spid="3"/>
                                        </p:tgtEl>
                                      </p:cBhvr>
                                    </p:animEffect>
                                  </p:childTnLst>
                                </p:cTn>
                              </p:par>
                              <p:par>
                                <p:cTn id="56" presetID="31" presetClass="entr" presetSubtype="0"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1000" fill="hold"/>
                                        <p:tgtEl>
                                          <p:spTgt spid="27"/>
                                        </p:tgtEl>
                                        <p:attrNameLst>
                                          <p:attrName>ppt_w</p:attrName>
                                        </p:attrNameLst>
                                      </p:cBhvr>
                                      <p:tavLst>
                                        <p:tav tm="0">
                                          <p:val>
                                            <p:fltVal val="0"/>
                                          </p:val>
                                        </p:tav>
                                        <p:tav tm="100000">
                                          <p:val>
                                            <p:strVal val="#ppt_w"/>
                                          </p:val>
                                        </p:tav>
                                      </p:tavLst>
                                    </p:anim>
                                    <p:anim calcmode="lin" valueType="num">
                                      <p:cBhvr>
                                        <p:cTn id="59" dur="1000" fill="hold"/>
                                        <p:tgtEl>
                                          <p:spTgt spid="27"/>
                                        </p:tgtEl>
                                        <p:attrNameLst>
                                          <p:attrName>ppt_h</p:attrName>
                                        </p:attrNameLst>
                                      </p:cBhvr>
                                      <p:tavLst>
                                        <p:tav tm="0">
                                          <p:val>
                                            <p:fltVal val="0"/>
                                          </p:val>
                                        </p:tav>
                                        <p:tav tm="100000">
                                          <p:val>
                                            <p:strVal val="#ppt_h"/>
                                          </p:val>
                                        </p:tav>
                                      </p:tavLst>
                                    </p:anim>
                                    <p:anim calcmode="lin" valueType="num">
                                      <p:cBhvr>
                                        <p:cTn id="60" dur="1000" fill="hold"/>
                                        <p:tgtEl>
                                          <p:spTgt spid="27"/>
                                        </p:tgtEl>
                                        <p:attrNameLst>
                                          <p:attrName>style.rotation</p:attrName>
                                        </p:attrNameLst>
                                      </p:cBhvr>
                                      <p:tavLst>
                                        <p:tav tm="0">
                                          <p:val>
                                            <p:fltVal val="90"/>
                                          </p:val>
                                        </p:tav>
                                        <p:tav tm="100000">
                                          <p:val>
                                            <p:fltVal val="0"/>
                                          </p:val>
                                        </p:tav>
                                      </p:tavLst>
                                    </p:anim>
                                    <p:animEffect transition="in" filter="fade">
                                      <p:cBhvr>
                                        <p:cTn id="61" dur="1000"/>
                                        <p:tgtEl>
                                          <p:spTgt spid="27"/>
                                        </p:tgtEl>
                                      </p:cBhvr>
                                    </p:animEffect>
                                  </p:childTnLst>
                                </p:cTn>
                              </p:par>
                              <p:par>
                                <p:cTn id="62" presetID="31" presetClass="entr" presetSubtype="0" fill="hold" nodeType="with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p:cTn id="64" dur="1000" fill="hold"/>
                                        <p:tgtEl>
                                          <p:spTgt spid="5"/>
                                        </p:tgtEl>
                                        <p:attrNameLst>
                                          <p:attrName>ppt_w</p:attrName>
                                        </p:attrNameLst>
                                      </p:cBhvr>
                                      <p:tavLst>
                                        <p:tav tm="0">
                                          <p:val>
                                            <p:fltVal val="0"/>
                                          </p:val>
                                        </p:tav>
                                        <p:tav tm="100000">
                                          <p:val>
                                            <p:strVal val="#ppt_w"/>
                                          </p:val>
                                        </p:tav>
                                      </p:tavLst>
                                    </p:anim>
                                    <p:anim calcmode="lin" valueType="num">
                                      <p:cBhvr>
                                        <p:cTn id="65" dur="1000" fill="hold"/>
                                        <p:tgtEl>
                                          <p:spTgt spid="5"/>
                                        </p:tgtEl>
                                        <p:attrNameLst>
                                          <p:attrName>ppt_h</p:attrName>
                                        </p:attrNameLst>
                                      </p:cBhvr>
                                      <p:tavLst>
                                        <p:tav tm="0">
                                          <p:val>
                                            <p:fltVal val="0"/>
                                          </p:val>
                                        </p:tav>
                                        <p:tav tm="100000">
                                          <p:val>
                                            <p:strVal val="#ppt_h"/>
                                          </p:val>
                                        </p:tav>
                                      </p:tavLst>
                                    </p:anim>
                                    <p:anim calcmode="lin" valueType="num">
                                      <p:cBhvr>
                                        <p:cTn id="66" dur="1000" fill="hold"/>
                                        <p:tgtEl>
                                          <p:spTgt spid="5"/>
                                        </p:tgtEl>
                                        <p:attrNameLst>
                                          <p:attrName>style.rotation</p:attrName>
                                        </p:attrNameLst>
                                      </p:cBhvr>
                                      <p:tavLst>
                                        <p:tav tm="0">
                                          <p:val>
                                            <p:fltVal val="90"/>
                                          </p:val>
                                        </p:tav>
                                        <p:tav tm="100000">
                                          <p:val>
                                            <p:fltVal val="0"/>
                                          </p:val>
                                        </p:tav>
                                      </p:tavLst>
                                    </p:anim>
                                    <p:animEffect transition="in" filter="fade">
                                      <p:cBhvr>
                                        <p:cTn id="6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3" grpId="0"/>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36" y="116632"/>
            <a:ext cx="8229600" cy="726583"/>
          </a:xfrm>
        </p:spPr>
        <p:txBody>
          <a:bodyPr>
            <a:normAutofit/>
          </a:bodyPr>
          <a:lstStyle/>
          <a:p>
            <a:r>
              <a:rPr lang="fr-FR" sz="4000" dirty="0" smtClean="0">
                <a:ln w="18415" cmpd="sng">
                  <a:noFill/>
                  <a:prstDash val="solid"/>
                </a:ln>
              </a:rPr>
              <a:t>L’Annexe </a:t>
            </a:r>
            <a:r>
              <a:rPr lang="fr-FR" sz="4000" dirty="0" smtClean="0">
                <a:ln w="18415" cmpd="sng">
                  <a:noFill/>
                  <a:prstDash val="solid"/>
                </a:ln>
              </a:rPr>
              <a:t>III de la CITES</a:t>
            </a:r>
            <a:endParaRPr lang="en-US" sz="4000" b="1" noProof="0" dirty="0"/>
          </a:p>
        </p:txBody>
      </p:sp>
      <p:sp>
        <p:nvSpPr>
          <p:cNvPr id="3" name="Content Placeholder 2"/>
          <p:cNvSpPr>
            <a:spLocks noGrp="1"/>
          </p:cNvSpPr>
          <p:nvPr>
            <p:ph idx="1"/>
          </p:nvPr>
        </p:nvSpPr>
        <p:spPr>
          <a:xfrm>
            <a:off x="453180" y="836712"/>
            <a:ext cx="8208912" cy="4524955"/>
          </a:xfrm>
        </p:spPr>
        <p:txBody>
          <a:bodyPr>
            <a:normAutofit/>
          </a:bodyPr>
          <a:lstStyle/>
          <a:p>
            <a:pPr marL="342900" lvl="1" indent="-342900">
              <a:buFont typeface="Arial" pitchFamily="34" charset="0"/>
              <a:buChar char="•"/>
            </a:pPr>
            <a:r>
              <a:rPr lang="fr-FR" sz="2600" noProof="0" dirty="0" smtClean="0">
                <a:ln w="18415" cmpd="sng">
                  <a:noFill/>
                  <a:prstDash val="solid"/>
                </a:ln>
              </a:rPr>
              <a:t>Espèces </a:t>
            </a:r>
            <a:r>
              <a:rPr lang="fr-FR" sz="2600" dirty="0" smtClean="0"/>
              <a:t>protégées dans un pays qui a demandé aux autres Parties à la CITES leur assistance pour en contrôler le commerce.</a:t>
            </a:r>
            <a:endParaRPr lang="fr-FR" sz="2600" noProof="0" dirty="0" smtClean="0">
              <a:ln w="18415" cmpd="sng">
                <a:noFill/>
                <a:prstDash val="solid"/>
              </a:ln>
            </a:endParaRPr>
          </a:p>
          <a:p>
            <a:pPr marL="342900" lvl="1" indent="-342900">
              <a:buFont typeface="Arial" pitchFamily="34" charset="0"/>
              <a:buChar char="•"/>
            </a:pPr>
            <a:r>
              <a:rPr lang="fr-FR" sz="2600" noProof="0" dirty="0" smtClean="0">
                <a:ln w="18415" cmpd="sng">
                  <a:noFill/>
                  <a:prstDash val="solid"/>
                </a:ln>
              </a:rPr>
              <a:t>Le commerce international </a:t>
            </a:r>
            <a:r>
              <a:rPr lang="fr-FR" sz="2600" dirty="0" smtClean="0">
                <a:ln w="18415" cmpd="sng">
                  <a:noFill/>
                  <a:prstDash val="solid"/>
                </a:ln>
              </a:rPr>
              <a:t>de spécimens de ces espèces est autorisé mais réglementé </a:t>
            </a:r>
            <a:r>
              <a:rPr lang="fr-FR" sz="2600" noProof="0" dirty="0" smtClean="0">
                <a:ln w="18415" cmpd="sng">
                  <a:noFill/>
                  <a:prstDash val="solid"/>
                </a:ln>
              </a:rPr>
              <a:t>(moins</a:t>
            </a:r>
            <a:r>
              <a:rPr lang="fr-FR" sz="2600" dirty="0" smtClean="0">
                <a:ln w="18415" cmpd="sng">
                  <a:noFill/>
                  <a:prstDash val="solid"/>
                </a:ln>
              </a:rPr>
              <a:t> étroitement que pour les espèces inscrites à l’Annexe II).</a:t>
            </a:r>
            <a:endParaRPr lang="fr-FR" sz="2600" noProof="0" dirty="0" smtClean="0">
              <a:ln w="18415" cmpd="sng">
                <a:noFill/>
                <a:prstDash val="solid"/>
              </a:ln>
            </a:endParaRPr>
          </a:p>
          <a:p>
            <a:pPr marL="342900" lvl="1" indent="-342900">
              <a:buFont typeface="Arial" pitchFamily="34" charset="0"/>
              <a:buChar char="•"/>
            </a:pPr>
            <a:r>
              <a:rPr lang="fr-FR" sz="2600" dirty="0" smtClean="0">
                <a:ln w="18415" cmpd="sng">
                  <a:noFill/>
                  <a:prstDash val="solid"/>
                </a:ln>
              </a:rPr>
              <a:t>Ces espèces représentent </a:t>
            </a:r>
            <a:r>
              <a:rPr lang="fr-FR" sz="2600" noProof="0" dirty="0" smtClean="0">
                <a:ln w="18415" cmpd="sng">
                  <a:noFill/>
                  <a:prstDash val="solid"/>
                </a:ln>
              </a:rPr>
              <a:t>1% de toutes les espèces CITES (aucune décision de la </a:t>
            </a:r>
            <a:r>
              <a:rPr lang="fr-FR" sz="2600" noProof="0" dirty="0" err="1" smtClean="0">
                <a:ln w="18415" cmpd="sng">
                  <a:noFill/>
                  <a:prstDash val="solid"/>
                </a:ln>
              </a:rPr>
              <a:t>CoP</a:t>
            </a:r>
            <a:r>
              <a:rPr lang="fr-FR" sz="2600" noProof="0" dirty="0" smtClean="0">
                <a:ln w="18415" cmpd="sng">
                  <a:noFill/>
                  <a:prstDash val="solid"/>
                </a:ln>
              </a:rPr>
              <a:t> </a:t>
            </a:r>
            <a:r>
              <a:rPr lang="fr-FR" sz="2600" noProof="0" dirty="0" smtClean="0">
                <a:ln w="18415" cmpd="sng">
                  <a:noFill/>
                  <a:prstDash val="solid"/>
                </a:ln>
              </a:rPr>
              <a:t>nécessaire)</a:t>
            </a:r>
          </a:p>
          <a:p>
            <a:pPr marL="342900" lvl="1" indent="-342900">
              <a:buFont typeface="Arial" pitchFamily="34" charset="0"/>
              <a:buChar char="•"/>
            </a:pPr>
            <a:endParaRPr lang="fr-FR" sz="3200" noProof="0" dirty="0" smtClean="0">
              <a:ln w="18415" cmpd="sng">
                <a:noFill/>
                <a:prstDash val="solid"/>
              </a:ln>
            </a:endParaRPr>
          </a:p>
          <a:p>
            <a:pPr marL="342900" lvl="1" indent="-342900">
              <a:buFont typeface="Arial" pitchFamily="34" charset="0"/>
              <a:buChar char="•"/>
            </a:pPr>
            <a:endParaRPr lang="en-US" sz="3000" noProof="0" dirty="0" smtClean="0">
              <a:ln w="18415" cmpd="sng">
                <a:noFill/>
                <a:prstDash val="solid"/>
              </a:ln>
            </a:endParaRPr>
          </a:p>
          <a:p>
            <a:pPr marL="0" indent="0">
              <a:buNone/>
            </a:pPr>
            <a:endParaRPr lang="en-US" noProof="0" dirty="0"/>
          </a:p>
        </p:txBody>
      </p:sp>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283" t="8625" b="14187"/>
          <a:stretch/>
        </p:blipFill>
        <p:spPr bwMode="auto">
          <a:xfrm>
            <a:off x="1547664" y="4221088"/>
            <a:ext cx="3172788" cy="1367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4" name="Picture 4" descr="http://cmsdata.iucn.org/img/original/scalloped_hammerhead2_sphyrna_lewini_simon_rogerson.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2199" t="8919" b="10021"/>
          <a:stretch/>
        </p:blipFill>
        <p:spPr bwMode="auto">
          <a:xfrm>
            <a:off x="6156176" y="4077072"/>
            <a:ext cx="2472612" cy="152883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971600" y="5517232"/>
            <a:ext cx="4248472" cy="1415772"/>
          </a:xfrm>
          <a:prstGeom prst="rect">
            <a:avLst/>
          </a:prstGeom>
          <a:noFill/>
        </p:spPr>
        <p:txBody>
          <a:bodyPr wrap="square">
            <a:spAutoFit/>
          </a:bodyPr>
          <a:lstStyle/>
          <a:p>
            <a:pPr algn="ctr"/>
            <a:r>
              <a:rPr lang="fr-CH" sz="1600" i="1" dirty="0" err="1" smtClean="0"/>
              <a:t>Lamna</a:t>
            </a:r>
            <a:r>
              <a:rPr lang="fr-CH" sz="1600" i="1" dirty="0" smtClean="0"/>
              <a:t> </a:t>
            </a:r>
            <a:r>
              <a:rPr lang="fr-CH" sz="1600" i="1" dirty="0" err="1" smtClean="0"/>
              <a:t>nasus</a:t>
            </a:r>
            <a:r>
              <a:rPr lang="fr-CH" sz="1600" i="1" dirty="0" smtClean="0"/>
              <a:t>* </a:t>
            </a:r>
          </a:p>
          <a:p>
            <a:pPr algn="ctr"/>
            <a:r>
              <a:rPr lang="en-GB" sz="1400" dirty="0" smtClean="0"/>
              <a:t>(Allemagne, Belgique, Chypre, Danemark, Espagne, Estonie, Finlande, France, Grèce</a:t>
            </a:r>
            <a:r>
              <a:rPr lang="en-GB" sz="1400" dirty="0"/>
              <a:t>, </a:t>
            </a:r>
            <a:r>
              <a:rPr lang="en-GB" sz="1400" dirty="0" smtClean="0"/>
              <a:t>Irlande, Italie, Lettonie, Lithuanie, Malte, Pays-Bas, Pologne, </a:t>
            </a:r>
            <a:r>
              <a:rPr lang="en-GB" sz="1400" dirty="0"/>
              <a:t>Portugal, </a:t>
            </a:r>
            <a:r>
              <a:rPr lang="en-GB" sz="1400" dirty="0" smtClean="0"/>
              <a:t>Royaume-Uni de Grande-Bretagne et d’Irlande du Nord, Slovénie et Suède) </a:t>
            </a:r>
            <a:endParaRPr lang="en-GB" sz="1400" dirty="0"/>
          </a:p>
        </p:txBody>
      </p:sp>
      <p:sp>
        <p:nvSpPr>
          <p:cNvPr id="8" name="Rectangle 7"/>
          <p:cNvSpPr/>
          <p:nvPr/>
        </p:nvSpPr>
        <p:spPr>
          <a:xfrm>
            <a:off x="6084168" y="5589240"/>
            <a:ext cx="2556964" cy="553998"/>
          </a:xfrm>
          <a:prstGeom prst="rect">
            <a:avLst/>
          </a:prstGeom>
          <a:noFill/>
        </p:spPr>
        <p:txBody>
          <a:bodyPr wrap="square">
            <a:spAutoFit/>
          </a:bodyPr>
          <a:lstStyle/>
          <a:p>
            <a:pPr algn="ctr"/>
            <a:r>
              <a:rPr lang="en-GB" sz="1600" i="1" dirty="0" smtClean="0"/>
              <a:t>Sphyrna lewini*</a:t>
            </a:r>
          </a:p>
          <a:p>
            <a:pPr algn="ctr"/>
            <a:r>
              <a:rPr lang="en-GB" sz="1400" dirty="0"/>
              <a:t>(Costa Rica)</a:t>
            </a:r>
            <a:r>
              <a:rPr lang="fr-CH" sz="1400" dirty="0" smtClean="0"/>
              <a:t> </a:t>
            </a:r>
          </a:p>
        </p:txBody>
      </p:sp>
      <p:sp>
        <p:nvSpPr>
          <p:cNvPr id="10" name="Rectangle 9"/>
          <p:cNvSpPr/>
          <p:nvPr/>
        </p:nvSpPr>
        <p:spPr>
          <a:xfrm>
            <a:off x="5148064" y="6309320"/>
            <a:ext cx="3170682" cy="369332"/>
          </a:xfrm>
          <a:prstGeom prst="rect">
            <a:avLst/>
          </a:prstGeom>
          <a:noFill/>
        </p:spPr>
        <p:txBody>
          <a:bodyPr wrap="square">
            <a:spAutoFit/>
          </a:bodyPr>
          <a:lstStyle/>
          <a:p>
            <a:pPr algn="ctr"/>
            <a:r>
              <a:rPr lang="en-US" b="1" dirty="0" smtClean="0">
                <a:solidFill>
                  <a:srgbClr val="002060"/>
                </a:solidFill>
                <a:latin typeface="Calibri" pitchFamily="34" charset="0"/>
                <a:cs typeface="Arial" charset="0"/>
              </a:rPr>
              <a:t>*</a:t>
            </a:r>
            <a:r>
              <a:rPr lang="fr-FR" b="1" dirty="0" smtClean="0">
                <a:solidFill>
                  <a:srgbClr val="002060"/>
                </a:solidFill>
                <a:latin typeface="Calibri" pitchFamily="34" charset="0"/>
                <a:cs typeface="Arial" charset="0"/>
              </a:rPr>
              <a:t>Jusqu’au 14 septembre 2014 </a:t>
            </a:r>
            <a:endParaRPr lang="fr-FR" b="1" dirty="0">
              <a:solidFill>
                <a:srgbClr val="002060"/>
              </a:solidFill>
              <a:latin typeface="Calibri" pitchFamily="34" charset="0"/>
              <a:cs typeface="Arial" charset="0"/>
            </a:endParaRPr>
          </a:p>
        </p:txBody>
      </p:sp>
    </p:spTree>
    <p:extLst>
      <p:ext uri="{BB962C8B-B14F-4D97-AF65-F5344CB8AC3E}">
        <p14:creationId xmlns:p14="http://schemas.microsoft.com/office/powerpoint/2010/main" xmlns="" val="193106546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44"/>
                                        </p:tgtEl>
                                        <p:attrNameLst>
                                          <p:attrName>style.visibility</p:attrName>
                                        </p:attrNameLst>
                                      </p:cBhvr>
                                      <p:to>
                                        <p:strVal val="visible"/>
                                      </p:to>
                                    </p:set>
                                    <p:animEffect transition="in" filter="fade">
                                      <p:cBhvr>
                                        <p:cTn id="28" dur="1000"/>
                                        <p:tgtEl>
                                          <p:spTgt spid="10244"/>
                                        </p:tgtEl>
                                      </p:cBhvr>
                                    </p:animEffect>
                                    <p:anim calcmode="lin" valueType="num">
                                      <p:cBhvr>
                                        <p:cTn id="29" dur="1000" fill="hold"/>
                                        <p:tgtEl>
                                          <p:spTgt spid="10244"/>
                                        </p:tgtEl>
                                        <p:attrNameLst>
                                          <p:attrName>ppt_x</p:attrName>
                                        </p:attrNameLst>
                                      </p:cBhvr>
                                      <p:tavLst>
                                        <p:tav tm="0">
                                          <p:val>
                                            <p:strVal val="#ppt_x"/>
                                          </p:val>
                                        </p:tav>
                                        <p:tav tm="100000">
                                          <p:val>
                                            <p:strVal val="#ppt_x"/>
                                          </p:val>
                                        </p:tav>
                                      </p:tavLst>
                                    </p:anim>
                                    <p:anim calcmode="lin" valueType="num">
                                      <p:cBhvr>
                                        <p:cTn id="30" dur="1000" fill="hold"/>
                                        <p:tgtEl>
                                          <p:spTgt spid="1024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242"/>
                                        </p:tgtEl>
                                        <p:attrNameLst>
                                          <p:attrName>style.visibility</p:attrName>
                                        </p:attrNameLst>
                                      </p:cBhvr>
                                      <p:to>
                                        <p:strVal val="visible"/>
                                      </p:to>
                                    </p:set>
                                    <p:animEffect transition="in" filter="fade">
                                      <p:cBhvr>
                                        <p:cTn id="33" dur="1000"/>
                                        <p:tgtEl>
                                          <p:spTgt spid="10242"/>
                                        </p:tgtEl>
                                      </p:cBhvr>
                                    </p:animEffect>
                                    <p:anim calcmode="lin" valueType="num">
                                      <p:cBhvr>
                                        <p:cTn id="34" dur="1000" fill="hold"/>
                                        <p:tgtEl>
                                          <p:spTgt spid="10242"/>
                                        </p:tgtEl>
                                        <p:attrNameLst>
                                          <p:attrName>ppt_x</p:attrName>
                                        </p:attrNameLst>
                                      </p:cBhvr>
                                      <p:tavLst>
                                        <p:tav tm="0">
                                          <p:val>
                                            <p:strVal val="#ppt_x"/>
                                          </p:val>
                                        </p:tav>
                                        <p:tav tm="100000">
                                          <p:val>
                                            <p:strVal val="#ppt_x"/>
                                          </p:val>
                                        </p:tav>
                                      </p:tavLst>
                                    </p:anim>
                                    <p:anim calcmode="lin" valueType="num">
                                      <p:cBhvr>
                                        <p:cTn id="35" dur="1000" fill="hold"/>
                                        <p:tgtEl>
                                          <p:spTgt spid="1024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Autres espèces marines inscrites aux annexes CITES</a:t>
            </a:r>
            <a:endParaRPr lang="fr-FR" dirty="0"/>
          </a:p>
        </p:txBody>
      </p:sp>
      <p:sp>
        <p:nvSpPr>
          <p:cNvPr id="3" name="Content Placeholder 2"/>
          <p:cNvSpPr>
            <a:spLocks noGrp="1"/>
          </p:cNvSpPr>
          <p:nvPr>
            <p:ph idx="1"/>
          </p:nvPr>
        </p:nvSpPr>
        <p:spPr/>
        <p:txBody>
          <a:bodyPr/>
          <a:lstStyle/>
          <a:p>
            <a:pPr lvl="0"/>
            <a:r>
              <a:rPr lang="fr-FR" noProof="0" dirty="0" smtClean="0"/>
              <a:t>Poisson </a:t>
            </a:r>
            <a:r>
              <a:rPr lang="fr-FR" dirty="0" smtClean="0"/>
              <a:t>n</a:t>
            </a:r>
            <a:r>
              <a:rPr lang="fr-FR" noProof="0" dirty="0" err="1" smtClean="0"/>
              <a:t>apoléo</a:t>
            </a:r>
            <a:r>
              <a:rPr lang="fr-FR" dirty="0" smtClean="0"/>
              <a:t>n </a:t>
            </a:r>
            <a:r>
              <a:rPr lang="fr-FR" dirty="0" smtClean="0"/>
              <a:t>– </a:t>
            </a:r>
            <a:r>
              <a:rPr lang="fr-FR" noProof="0" dirty="0" smtClean="0"/>
              <a:t>Annexe II</a:t>
            </a:r>
          </a:p>
          <a:p>
            <a:pPr lvl="0"/>
            <a:r>
              <a:rPr lang="fr-FR" noProof="0" dirty="0" smtClean="0"/>
              <a:t>Strombe </a:t>
            </a:r>
            <a:r>
              <a:rPr lang="fr-FR" noProof="0" dirty="0" smtClean="0"/>
              <a:t>géant – </a:t>
            </a:r>
            <a:r>
              <a:rPr lang="fr-FR" dirty="0" smtClean="0"/>
              <a:t>Annexe II</a:t>
            </a:r>
            <a:endParaRPr lang="fr-FR" noProof="0" dirty="0" smtClean="0"/>
          </a:p>
          <a:p>
            <a:pPr lvl="0"/>
            <a:r>
              <a:rPr lang="fr-FR" noProof="0" dirty="0" smtClean="0"/>
              <a:t>Bénitier géant – </a:t>
            </a:r>
            <a:r>
              <a:rPr lang="fr-FR" dirty="0" smtClean="0"/>
              <a:t>Annexe II</a:t>
            </a:r>
            <a:endParaRPr lang="fr-FR" noProof="0" dirty="0" smtClean="0"/>
          </a:p>
          <a:p>
            <a:pPr lvl="0"/>
            <a:r>
              <a:rPr lang="fr-FR" noProof="0" dirty="0" smtClean="0"/>
              <a:t>Coraux durs, coraux noirs</a:t>
            </a:r>
            <a:br>
              <a:rPr lang="fr-FR" noProof="0" dirty="0" smtClean="0"/>
            </a:br>
            <a:r>
              <a:rPr lang="fr-FR" noProof="0" dirty="0" smtClean="0"/>
              <a:t>– </a:t>
            </a:r>
            <a:r>
              <a:rPr lang="fr-FR" dirty="0" smtClean="0"/>
              <a:t>Annexe II</a:t>
            </a:r>
            <a:endParaRPr lang="fr-FR" noProof="0" dirty="0" smtClean="0"/>
          </a:p>
          <a:p>
            <a:pPr lvl="0"/>
            <a:r>
              <a:rPr lang="fr-FR" noProof="0" dirty="0" smtClean="0"/>
              <a:t>Anguille – </a:t>
            </a:r>
            <a:r>
              <a:rPr lang="fr-FR" dirty="0" smtClean="0"/>
              <a:t>Annexe II</a:t>
            </a:r>
            <a:endParaRPr lang="fr-FR" noProof="0" dirty="0" smtClean="0"/>
          </a:p>
          <a:p>
            <a:pPr lvl="0"/>
            <a:r>
              <a:rPr lang="fr-FR" noProof="0" dirty="0" smtClean="0"/>
              <a:t>Esturgeons – </a:t>
            </a:r>
            <a:r>
              <a:rPr lang="fr-FR" dirty="0" smtClean="0"/>
              <a:t>Annexes I </a:t>
            </a:r>
            <a:r>
              <a:rPr lang="fr-FR" noProof="0" dirty="0" smtClean="0"/>
              <a:t>et II</a:t>
            </a:r>
            <a:endParaRPr lang="fr-FR" noProof="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05650" y="3866356"/>
            <a:ext cx="2038350" cy="15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61015" y="1051578"/>
            <a:ext cx="2466975" cy="1847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3" descr="Strombus_gigas.jpeg"/>
          <p:cNvPicPr>
            <a:picLocks noChangeAspect="1"/>
          </p:cNvPicPr>
          <p:nvPr/>
        </p:nvPicPr>
        <p:blipFill>
          <a:blip r:embed="rId5" cstate="print">
            <a:extLst>
              <a:ext uri="{28A0092B-C50C-407E-A947-70E740481C1C}">
                <a14:useLocalDpi xmlns:a14="http://schemas.microsoft.com/office/drawing/2010/main" xmlns="" val="0"/>
              </a:ext>
            </a:extLst>
          </a:blip>
          <a:srcRect t="6818"/>
          <a:stretch>
            <a:fillRect/>
          </a:stretch>
        </p:blipFill>
        <p:spPr bwMode="auto">
          <a:xfrm>
            <a:off x="5580111" y="2862859"/>
            <a:ext cx="1382835" cy="2101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4" descr="Kaviardosen WWF J-Matijevic"/>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541756" y="5229200"/>
            <a:ext cx="1772218" cy="1173496"/>
          </a:xfrm>
          <a:prstGeom prst="rect">
            <a:avLst/>
          </a:prstGeom>
          <a:noFill/>
          <a:ln w="1905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1549698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additive="base">
                                        <p:cTn id="4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additive="base">
                                        <p:cTn id="4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8" presetID="10" presetClass="entr" presetSubtype="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noProof="0" dirty="0" smtClean="0"/>
              <a:t>CoP16 (Bangkok, </a:t>
            </a:r>
            <a:r>
              <a:rPr lang="en-US" b="1" noProof="0" dirty="0" smtClean="0"/>
              <a:t>mars 2013</a:t>
            </a:r>
            <a:r>
              <a:rPr lang="en-US" b="1" noProof="0" dirty="0" smtClean="0"/>
              <a:t>)</a:t>
            </a:r>
            <a:endParaRPr lang="en-US" b="1" noProof="0" dirty="0"/>
          </a:p>
        </p:txBody>
      </p:sp>
      <p:sp>
        <p:nvSpPr>
          <p:cNvPr id="3" name="Content Placeholder 2"/>
          <p:cNvSpPr>
            <a:spLocks noGrp="1"/>
          </p:cNvSpPr>
          <p:nvPr>
            <p:ph idx="1"/>
          </p:nvPr>
        </p:nvSpPr>
        <p:spPr>
          <a:xfrm>
            <a:off x="179512" y="1700808"/>
            <a:ext cx="8723312" cy="4093915"/>
          </a:xfrm>
        </p:spPr>
        <p:txBody>
          <a:bodyPr>
            <a:normAutofit fontScale="92500" lnSpcReduction="20000"/>
          </a:bodyPr>
          <a:lstStyle/>
          <a:p>
            <a:r>
              <a:rPr lang="fr-FR" sz="3000" dirty="0" smtClean="0"/>
              <a:t>Cinq espèces de requins et toutes les raies </a:t>
            </a:r>
            <a:r>
              <a:rPr lang="fr-FR" sz="3000" dirty="0" err="1" smtClean="0"/>
              <a:t>manta</a:t>
            </a:r>
            <a:r>
              <a:rPr lang="fr-FR" sz="3000" dirty="0" smtClean="0"/>
              <a:t> sont inscrites à l’Annexe  II.</a:t>
            </a:r>
          </a:p>
          <a:p>
            <a:r>
              <a:rPr lang="fr-FR" sz="3000" dirty="0" smtClean="0"/>
              <a:t>L’entrée en vigueur des inscriptions est repoussée au</a:t>
            </a:r>
          </a:p>
          <a:p>
            <a:pPr>
              <a:buNone/>
            </a:pPr>
            <a:r>
              <a:rPr lang="fr-FR" sz="3000" b="1" dirty="0" smtClean="0">
                <a:solidFill>
                  <a:srgbClr val="C00000"/>
                </a:solidFill>
              </a:rPr>
              <a:t>	</a:t>
            </a:r>
            <a:r>
              <a:rPr lang="fr-FR" sz="3000" b="1" dirty="0" smtClean="0">
                <a:solidFill>
                  <a:srgbClr val="C00000"/>
                </a:solidFill>
              </a:rPr>
              <a:t>14 </a:t>
            </a:r>
            <a:r>
              <a:rPr lang="fr-FR" sz="3000" b="1" dirty="0" smtClean="0">
                <a:solidFill>
                  <a:srgbClr val="C00000"/>
                </a:solidFill>
              </a:rPr>
              <a:t>s</a:t>
            </a:r>
            <a:r>
              <a:rPr lang="fr-FR" sz="3000" b="1" dirty="0" smtClean="0">
                <a:solidFill>
                  <a:srgbClr val="C00000"/>
                </a:solidFill>
              </a:rPr>
              <a:t>eptembre 2014 </a:t>
            </a:r>
          </a:p>
          <a:p>
            <a:pPr lvl="1"/>
            <a:r>
              <a:rPr lang="fr-FR" sz="2600" dirty="0" smtClean="0"/>
              <a:t>a</a:t>
            </a:r>
            <a:r>
              <a:rPr lang="fr-FR" sz="2600" dirty="0" smtClean="0"/>
              <a:t>fin de permettre aux Parties de résoudre les questions techniques et administratives liées à leur application.</a:t>
            </a:r>
          </a:p>
          <a:p>
            <a:pPr marL="457200" lvl="1" indent="0">
              <a:buNone/>
            </a:pPr>
            <a:endParaRPr lang="fr-FR" sz="2600" dirty="0" smtClean="0"/>
          </a:p>
          <a:p>
            <a:r>
              <a:rPr lang="fr-FR" sz="3000" dirty="0" smtClean="0"/>
              <a:t>L’UE offre 1,2 million d’EUR pour aider les pays en développement à appliquer les nouvelles inscriptions de requins et de raies </a:t>
            </a:r>
            <a:r>
              <a:rPr lang="fr-FR" sz="3000" dirty="0" err="1" smtClean="0"/>
              <a:t>manta</a:t>
            </a:r>
            <a:r>
              <a:rPr lang="fr-FR" sz="3000" dirty="0" smtClean="0"/>
              <a:t>.</a:t>
            </a:r>
          </a:p>
          <a:p>
            <a:endParaRPr lang="en-US" sz="3000" noProof="0" dirty="0"/>
          </a:p>
        </p:txBody>
      </p:sp>
    </p:spTree>
    <p:extLst>
      <p:ext uri="{BB962C8B-B14F-4D97-AF65-F5344CB8AC3E}">
        <p14:creationId xmlns:p14="http://schemas.microsoft.com/office/powerpoint/2010/main" xmlns="" val="396680964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9821</TotalTime>
  <Words>1856</Words>
  <Application>Microsoft Office PowerPoint</Application>
  <PresentationFormat>Affichage à l'écran (4:3)</PresentationFormat>
  <Paragraphs>188</Paragraphs>
  <Slides>19</Slides>
  <Notes>19</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Office Theme</vt:lpstr>
      <vt:lpstr>La CITES, les requins et les raies manta</vt:lpstr>
      <vt:lpstr>Les annexes CITES et les requins</vt:lpstr>
      <vt:lpstr>Les annexes CITES</vt:lpstr>
      <vt:lpstr>L’Annexe I de la CITES</vt:lpstr>
      <vt:lpstr>L’Annexe II de la CITES</vt:lpstr>
      <vt:lpstr>Diapositive 6</vt:lpstr>
      <vt:lpstr>L’Annexe III de la CITES</vt:lpstr>
      <vt:lpstr>Autres espèces marines inscrites aux annexes CITES</vt:lpstr>
      <vt:lpstr>CoP16 (Bangkok, mars 2013)</vt:lpstr>
      <vt:lpstr>Quelles sont les espèces de requins et de raies manta qui ont été inscrites à l’Annexe II à la CoP16?</vt:lpstr>
      <vt:lpstr>Critères d’inscription aux annexes CITES</vt:lpstr>
      <vt:lpstr>Dispositions à prendre par les Parties au 14 septembre 2014</vt:lpstr>
      <vt:lpstr>Dispositions à prendre par les Parties au 14 septembre 2014</vt:lpstr>
      <vt:lpstr>Les permis et certificats CITES</vt:lpstr>
      <vt:lpstr>Les permis et certificats CITES</vt:lpstr>
      <vt:lpstr>Les permis et certificats CITES</vt:lpstr>
      <vt:lpstr>Le commerce avec les États non-Parties à la CITES</vt:lpstr>
      <vt:lpstr>Collaboration et coopération : deux éléments clés de l’application de la CITES</vt:lpstr>
      <vt:lpstr>Merci de votre attention!  La CITES et la FAO œuvrent en faveur de la légalité, de la durabilité et de la traçabilité du commerce international des requins et des raies manta, avec l’appui de l’Union européenne.     </vt:lpstr>
    </vt:vector>
  </TitlesOfParts>
  <Company>United Nations Office at Geneva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Shark Species and Manta Rays</dc:title>
  <dc:creator>SCHLINGEMANN</dc:creator>
  <cp:lastModifiedBy> </cp:lastModifiedBy>
  <cp:revision>171</cp:revision>
  <cp:lastPrinted>2013-10-23T06:07:01Z</cp:lastPrinted>
  <dcterms:created xsi:type="dcterms:W3CDTF">2013-09-27T13:34:19Z</dcterms:created>
  <dcterms:modified xsi:type="dcterms:W3CDTF">2015-03-27T22:16:41Z</dcterms:modified>
</cp:coreProperties>
</file>