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61" r:id="rId6"/>
    <p:sldId id="294" r:id="rId7"/>
    <p:sldId id="293" r:id="rId8"/>
    <p:sldId id="357" r:id="rId9"/>
    <p:sldId id="295" r:id="rId10"/>
    <p:sldId id="296" r:id="rId11"/>
    <p:sldId id="308" r:id="rId12"/>
    <p:sldId id="309" r:id="rId13"/>
    <p:sldId id="264" r:id="rId14"/>
    <p:sldId id="266" r:id="rId15"/>
    <p:sldId id="270" r:id="rId16"/>
    <p:sldId id="269" r:id="rId17"/>
    <p:sldId id="272" r:id="rId18"/>
    <p:sldId id="316" r:id="rId19"/>
    <p:sldId id="366" r:id="rId20"/>
    <p:sldId id="367" r:id="rId21"/>
    <p:sldId id="368" r:id="rId22"/>
    <p:sldId id="359" r:id="rId23"/>
    <p:sldId id="276" r:id="rId24"/>
    <p:sldId id="315" r:id="rId25"/>
    <p:sldId id="282" r:id="rId26"/>
    <p:sldId id="277" r:id="rId27"/>
    <p:sldId id="345" r:id="rId28"/>
    <p:sldId id="363"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6600CC"/>
    <a:srgbClr val="000066"/>
    <a:srgbClr val="00FFFF"/>
    <a:srgbClr val="660066"/>
    <a:srgbClr val="0000CC"/>
    <a:srgbClr val="333300"/>
    <a:srgbClr val="0033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1" autoAdjust="0"/>
    <p:restoredTop sz="83107" autoAdjust="0"/>
  </p:normalViewPr>
  <p:slideViewPr>
    <p:cSldViewPr>
      <p:cViewPr>
        <p:scale>
          <a:sx n="50" d="100"/>
          <a:sy n="50" d="100"/>
        </p:scale>
        <p:origin x="-1764" y="-9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21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00FF"/>
              </a:solidFill>
            </c:spPr>
          </c:dPt>
          <c:dPt>
            <c:idx val="1"/>
            <c:bubble3D val="0"/>
            <c:spPr>
              <a:solidFill>
                <a:srgbClr val="C00000"/>
              </a:solidFill>
            </c:spPr>
          </c:dPt>
          <c:dPt>
            <c:idx val="2"/>
            <c:bubble3D val="0"/>
            <c:spPr>
              <a:solidFill>
                <a:srgbClr val="0000FF"/>
              </a:solidFill>
            </c:spPr>
          </c:dPt>
          <c:cat>
            <c:strRef>
              <c:f>Sheet1!$B$3:$B$5</c:f>
              <c:strCache>
                <c:ptCount val="3"/>
                <c:pt idx="0">
                  <c:v>Permitted</c:v>
                </c:pt>
                <c:pt idx="1">
                  <c:v>Prohibited</c:v>
                </c:pt>
                <c:pt idx="2">
                  <c:v>other</c:v>
                </c:pt>
              </c:strCache>
            </c:strRef>
          </c:cat>
          <c:val>
            <c:numRef>
              <c:f>Sheet1!$C$3:$C$5</c:f>
              <c:numCache>
                <c:formatCode>0%</c:formatCode>
                <c:ptCount val="3"/>
                <c:pt idx="0">
                  <c:v>0.9600000000000003</c:v>
                </c:pt>
                <c:pt idx="1">
                  <c:v>3.0000000000000013E-2</c:v>
                </c:pt>
                <c:pt idx="2">
                  <c:v>1.0000000000000005E-2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spPr>
    <a:noFill/>
    <a:ln w="0">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rgbClr val="0000FF"/>
              </a:solidFill>
            </c:spPr>
          </c:dPt>
          <c:dPt>
            <c:idx val="1"/>
            <c:bubble3D val="0"/>
            <c:spPr>
              <a:solidFill>
                <a:srgbClr val="7030A0"/>
              </a:solidFill>
            </c:spPr>
          </c:dPt>
          <c:dPt>
            <c:idx val="2"/>
            <c:bubble3D val="0"/>
            <c:spPr>
              <a:solidFill>
                <a:schemeClr val="bg1">
                  <a:lumMod val="50000"/>
                </a:schemeClr>
              </a:solidFill>
            </c:spPr>
          </c:dPt>
          <c:cat>
            <c:strRef>
              <c:f>Sheet1!$B$10:$B$12</c:f>
              <c:strCache>
                <c:ptCount val="3"/>
                <c:pt idx="0">
                  <c:v>Commonly traded</c:v>
                </c:pt>
                <c:pt idx="1">
                  <c:v>Highly traded</c:v>
                </c:pt>
                <c:pt idx="2">
                  <c:v>Other</c:v>
                </c:pt>
              </c:strCache>
            </c:strRef>
          </c:cat>
          <c:val>
            <c:numRef>
              <c:f>Sheet1!$C$10:$C$12</c:f>
              <c:numCache>
                <c:formatCode>0%</c:formatCode>
                <c:ptCount val="3"/>
                <c:pt idx="0">
                  <c:v>4.0000000000000022E-2</c:v>
                </c:pt>
                <c:pt idx="1">
                  <c:v>1.0000000000000005E-2</c:v>
                </c:pt>
                <c:pt idx="2">
                  <c:v>0.95000000000000029</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B79BF3A-010F-4302-927A-F74C4E643A62}" type="datetimeFigureOut">
              <a:rPr lang="en-GB" smtClean="0"/>
              <a:pPr/>
              <a:t>06/07/2015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4B22527-3878-413F-81E7-2AE45B4BA61D}" type="slidenum">
              <a:rPr lang="en-GB" smtClean="0"/>
              <a:pPr/>
              <a:t>‹#›</a:t>
            </a:fld>
            <a:endParaRPr lang="en-GB"/>
          </a:p>
        </p:txBody>
      </p:sp>
    </p:spTree>
    <p:extLst>
      <p:ext uri="{BB962C8B-B14F-4D97-AF65-F5344CB8AC3E}">
        <p14:creationId xmlns:p14="http://schemas.microsoft.com/office/powerpoint/2010/main" val="1347744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1620F67-519F-4249-8A26-8DEF34A80D0C}" type="datetimeFigureOut">
              <a:rPr lang="en-GB" smtClean="0"/>
              <a:pPr/>
              <a:t>06/07/2015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6C54DDB-FBB2-41CD-AEDD-D6EA4BA1FB6C}" type="slidenum">
              <a:rPr lang="en-GB" smtClean="0"/>
              <a:pPr/>
              <a:t>‹#›</a:t>
            </a:fld>
            <a:endParaRPr lang="en-GB"/>
          </a:p>
        </p:txBody>
      </p:sp>
    </p:spTree>
    <p:extLst>
      <p:ext uri="{BB962C8B-B14F-4D97-AF65-F5344CB8AC3E}">
        <p14:creationId xmlns:p14="http://schemas.microsoft.com/office/powerpoint/2010/main" val="144112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1</a:t>
            </a:fld>
            <a:endParaRPr lang="en-GB" dirty="0"/>
          </a:p>
        </p:txBody>
      </p:sp>
    </p:spTree>
    <p:extLst>
      <p:ext uri="{BB962C8B-B14F-4D97-AF65-F5344CB8AC3E}">
        <p14:creationId xmlns:p14="http://schemas.microsoft.com/office/powerpoint/2010/main" val="31723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smtClean="0"/>
              <a:t>Du fait de</a:t>
            </a:r>
            <a:r>
              <a:rPr lang="fr-FR" baseline="0" noProof="0" dirty="0" smtClean="0"/>
              <a:t> son</a:t>
            </a:r>
            <a:r>
              <a:rPr lang="fr-FR" noProof="0" dirty="0" smtClean="0"/>
              <a:t> caractère illégal, il n’existe</a:t>
            </a:r>
            <a:r>
              <a:rPr lang="fr-FR" baseline="0" noProof="0" dirty="0" smtClean="0"/>
              <a:t> aucun moyen officiel d’estimer la valeur de ce commerce.</a:t>
            </a:r>
            <a:endParaRPr lang="fr-FR" noProof="0" dirty="0" smtClean="0"/>
          </a:p>
          <a:p>
            <a:r>
              <a:rPr lang="fr-FR" noProof="0" dirty="0" smtClean="0"/>
              <a:t>Au niveau international,</a:t>
            </a:r>
            <a:r>
              <a:rPr lang="fr-FR" baseline="0" noProof="0" dirty="0" smtClean="0"/>
              <a:t> l</a:t>
            </a:r>
            <a:r>
              <a:rPr lang="fr-FR" noProof="0" dirty="0" smtClean="0"/>
              <a:t>e </a:t>
            </a:r>
            <a:r>
              <a:rPr lang="fr-FR" baseline="0" noProof="0" dirty="0" smtClean="0"/>
              <a:t>commerce illégal de spécimens d’espèces sauvages serait néanmoins en hausse. Extrêmement lucratif, il aurait selon les estimations une valeur annuelle comprise entre 5 et 20 milliards de dollars des États-Unis. Les revenus et avantages y afférents échappent en grande partie aux acteurs et gouvernements concernés.</a:t>
            </a:r>
          </a:p>
          <a:p>
            <a:r>
              <a:rPr lang="fr-FR" baseline="0" noProof="0" dirty="0" smtClean="0"/>
              <a:t>Le commerce illégal peut être divisé en deux grandes catégories : 1) les spécimens </a:t>
            </a:r>
            <a:r>
              <a:rPr lang="fr-FR" dirty="0" smtClean="0"/>
              <a:t>ne pouvant être échangés à des fins commerciales mais pour lesquels il existe un marché illégal (comme les peaux de tigre, les cornes de rhinocéros, etc.)</a:t>
            </a:r>
            <a:r>
              <a:rPr lang="fr-FR" baseline="0" dirty="0" smtClean="0"/>
              <a:t> et 2) les s</a:t>
            </a:r>
            <a:r>
              <a:rPr lang="fr-FR" dirty="0" smtClean="0"/>
              <a:t>pécimens pouvant faire l’objet d’un commerce légal mais qui sont traités de manière non conforme aux procédures prévues par</a:t>
            </a:r>
            <a:r>
              <a:rPr lang="fr-FR" baseline="0" dirty="0" smtClean="0"/>
              <a:t> la </a:t>
            </a:r>
            <a:r>
              <a:rPr lang="fr-FR" dirty="0" smtClean="0"/>
              <a:t>CITES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10</a:t>
            </a:fld>
            <a:endParaRPr lang="en-GB"/>
          </a:p>
        </p:txBody>
      </p:sp>
    </p:spTree>
    <p:extLst>
      <p:ext uri="{BB962C8B-B14F-4D97-AF65-F5344CB8AC3E}">
        <p14:creationId xmlns:p14="http://schemas.microsoft.com/office/powerpoint/2010/main" val="388063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smtClean="0"/>
              <a:t>Vous avez probablement</a:t>
            </a:r>
            <a:r>
              <a:rPr lang="fr-FR" baseline="0" noProof="0" dirty="0" smtClean="0"/>
              <a:t> déjà entendu parler de la CITES dans le cadre du commerce de spécimens de grands mammifères comme les éléphants, les tigres, etc. Or, le commerce d’espèces sauvages réglementé par la CITES touche des secteurs très variés.</a:t>
            </a:r>
          </a:p>
          <a:p>
            <a:r>
              <a:rPr lang="fr-FR" baseline="0" noProof="0" dirty="0" smtClean="0"/>
              <a:t>En voici quelques exemples.</a:t>
            </a:r>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11</a:t>
            </a:fld>
            <a:endParaRPr lang="en-GB"/>
          </a:p>
        </p:txBody>
      </p:sp>
    </p:spTree>
    <p:extLst>
      <p:ext uri="{BB962C8B-B14F-4D97-AF65-F5344CB8AC3E}">
        <p14:creationId xmlns:p14="http://schemas.microsoft.com/office/powerpoint/2010/main" val="2695406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12</a:t>
            </a:fld>
            <a:endParaRPr lang="en-GB"/>
          </a:p>
        </p:txBody>
      </p:sp>
    </p:spTree>
    <p:extLst>
      <p:ext uri="{BB962C8B-B14F-4D97-AF65-F5344CB8AC3E}">
        <p14:creationId xmlns:p14="http://schemas.microsoft.com/office/powerpoint/2010/main" val="1133360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Étudions à présent le type de réglementation CITES. Les espèces dont le commerce est réglementé au titre de la CITES sont réparties en trois annexes</a:t>
            </a:r>
            <a:r>
              <a:rPr lang="fr-FR" noProof="0" dirty="0" smtClean="0"/>
              <a:t>.</a:t>
            </a:r>
          </a:p>
          <a:p>
            <a:endParaRPr lang="fr-FR"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13</a:t>
            </a:fld>
            <a:endParaRPr lang="en-GB"/>
          </a:p>
        </p:txBody>
      </p:sp>
    </p:spTree>
    <p:extLst>
      <p:ext uri="{BB962C8B-B14F-4D97-AF65-F5344CB8AC3E}">
        <p14:creationId xmlns:p14="http://schemas.microsoft.com/office/powerpoint/2010/main" val="3029714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noProof="0" dirty="0" smtClean="0"/>
              <a:t>L’Annexe I de la CITES comprend</a:t>
            </a:r>
            <a:r>
              <a:rPr lang="fr-FR" baseline="0" noProof="0" dirty="0" smtClean="0"/>
              <a:t> l</a:t>
            </a:r>
            <a:r>
              <a:rPr lang="fr-FR" noProof="0" dirty="0" smtClean="0"/>
              <a:t>es espèces menacées</a:t>
            </a:r>
            <a:r>
              <a:rPr lang="fr-FR" baseline="0" noProof="0" dirty="0" smtClean="0"/>
              <a:t> d’extinction qui sont ou pourraient être affectées par le commerce.</a:t>
            </a:r>
            <a:endParaRPr lang="fr-FR" sz="1200" noProof="0" dirty="0" smtClean="0"/>
          </a:p>
          <a:p>
            <a:pPr marL="171450" indent="-171450">
              <a:buFont typeface="Arial" panose="020B0604020202020204" pitchFamily="34" charset="0"/>
              <a:buChar char="•"/>
            </a:pPr>
            <a:r>
              <a:rPr lang="fr-FR" sz="1200" dirty="0" smtClean="0"/>
              <a:t>Le commerce international de spécimens sauvages de ces espèces est généralement</a:t>
            </a:r>
            <a:r>
              <a:rPr lang="fr-FR" sz="1200" baseline="0" dirty="0" smtClean="0"/>
              <a:t> </a:t>
            </a:r>
            <a:r>
              <a:rPr lang="fr-FR" sz="1200" dirty="0" smtClean="0"/>
              <a:t>interdit.</a:t>
            </a:r>
            <a:r>
              <a:rPr lang="fr-FR" sz="1200" baseline="0" dirty="0" smtClean="0"/>
              <a:t> Comme indiqué précédemment, ces espèces représentent </a:t>
            </a:r>
            <a:r>
              <a:rPr lang="fr-FR" sz="1400" b="1" noProof="0" dirty="0" smtClean="0">
                <a:ln w="18415" cmpd="sng">
                  <a:noFill/>
                  <a:prstDash val="solid"/>
                </a:ln>
                <a:solidFill>
                  <a:srgbClr val="C00000"/>
                </a:solidFill>
              </a:rPr>
              <a:t>3%</a:t>
            </a:r>
            <a:r>
              <a:rPr lang="fr-FR" sz="1400" noProof="0" dirty="0" smtClean="0">
                <a:ln w="18415" cmpd="sng">
                  <a:noFill/>
                  <a:prstDash val="solid"/>
                </a:ln>
              </a:rPr>
              <a:t> de</a:t>
            </a:r>
            <a:r>
              <a:rPr lang="fr-FR" sz="1400" baseline="0" noProof="0" dirty="0" smtClean="0">
                <a:ln w="18415" cmpd="sng">
                  <a:noFill/>
                  <a:prstDash val="solid"/>
                </a:ln>
              </a:rPr>
              <a:t> l’ensemble des espèces CITES.</a:t>
            </a:r>
            <a:endParaRPr lang="fr-FR" sz="1400" noProof="0" dirty="0" smtClean="0">
              <a:ln w="18415" cmpd="sng">
                <a:noFill/>
                <a:prstDash val="solid"/>
              </a:ln>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aseline="0" noProof="0" dirty="0" smtClean="0">
                <a:ln w="18415" cmpd="sng">
                  <a:noFill/>
                  <a:prstDash val="solid"/>
                </a:ln>
              </a:rPr>
              <a:t>Pour inscrire une nouvelle espèce dans cette catégorie ou pour retirer une espèce de l’Annexe I (soit pour la supprimer définitivement ou pour la faire passer à l’Annexe II), une </a:t>
            </a:r>
            <a:r>
              <a:rPr lang="fr-FR" sz="1200" noProof="0" dirty="0" smtClean="0">
                <a:ln w="18415" cmpd="sng">
                  <a:noFill/>
                  <a:prstDash val="solid"/>
                </a:ln>
              </a:rPr>
              <a:t>décision</a:t>
            </a:r>
            <a:r>
              <a:rPr lang="fr-FR" sz="1200" baseline="0" noProof="0" dirty="0" smtClean="0">
                <a:ln w="18415" cmpd="sng">
                  <a:noFill/>
                  <a:prstDash val="solid"/>
                </a:ln>
              </a:rPr>
              <a:t> de la Conférence des Parties à la</a:t>
            </a:r>
            <a:r>
              <a:rPr lang="fr-FR" sz="1200" noProof="0" dirty="0" smtClean="0">
                <a:ln w="18415" cmpd="sng">
                  <a:noFill/>
                  <a:prstDash val="solid"/>
                </a:ln>
              </a:rPr>
              <a:t> CITES est</a:t>
            </a:r>
            <a:r>
              <a:rPr lang="fr-FR" sz="1200" baseline="0" noProof="0" dirty="0" smtClean="0">
                <a:ln w="18415" cmpd="sng">
                  <a:noFill/>
                  <a:prstDash val="solid"/>
                </a:ln>
              </a:rPr>
              <a:t> nécessaire</a:t>
            </a:r>
            <a:r>
              <a:rPr lang="fr-FR" sz="1200" noProof="0" dirty="0" smtClean="0">
                <a:ln w="18415" cmpd="sng">
                  <a:noFill/>
                  <a:prstDash val="solid"/>
                </a:ln>
              </a:rPr>
              <a:t>.</a:t>
            </a:r>
          </a:p>
          <a:p>
            <a:pPr marL="171450" indent="-171450">
              <a:buFont typeface="Arial" panose="020B0604020202020204" pitchFamily="34" charset="0"/>
              <a:buChar char="•"/>
            </a:pPr>
            <a:r>
              <a:rPr lang="fr-FR" sz="1200" baseline="0" noProof="0" dirty="0" smtClean="0">
                <a:ln w="18415" cmpd="sng">
                  <a:noFill/>
                  <a:prstDash val="solid"/>
                </a:ln>
              </a:rPr>
              <a:t>Parmi les espèces marines inscrites à l’Annexe I de la CITES figurent </a:t>
            </a:r>
            <a:r>
              <a:rPr lang="fr-FR" sz="1200" noProof="0" dirty="0" smtClean="0">
                <a:ln w="18415" cmpd="sng">
                  <a:noFill/>
                  <a:prstDash val="solid"/>
                </a:ln>
              </a:rPr>
              <a:t>notamment les différentes espèces</a:t>
            </a:r>
            <a:r>
              <a:rPr lang="fr-FR" sz="1200" baseline="0" noProof="0" dirty="0" smtClean="0">
                <a:ln w="18415" cmpd="sng">
                  <a:noFill/>
                  <a:prstDash val="solid"/>
                </a:ln>
              </a:rPr>
              <a:t> de poisson-scie (</a:t>
            </a:r>
            <a:r>
              <a:rPr lang="fr-FR" sz="1200" i="1" baseline="0" noProof="0" dirty="0" err="1" smtClean="0">
                <a:ln w="18415" cmpd="sng">
                  <a:noFill/>
                  <a:prstDash val="solid"/>
                </a:ln>
              </a:rPr>
              <a:t>P</a:t>
            </a:r>
            <a:r>
              <a:rPr lang="fr-FR" sz="1200" i="1" noProof="0" dirty="0" err="1" smtClean="0">
                <a:ln w="18415" cmpd="sng">
                  <a:noFill/>
                  <a:prstDash val="solid"/>
                </a:ln>
              </a:rPr>
              <a:t>ristidae</a:t>
            </a:r>
            <a:r>
              <a:rPr lang="fr-FR" sz="1200" noProof="0" dirty="0" smtClean="0">
                <a:ln w="18415" cmpd="sng">
                  <a:noFill/>
                  <a:prstDash val="solid"/>
                </a:ln>
              </a:rPr>
              <a:t>).</a:t>
            </a:r>
            <a:endParaRPr lang="fr-FR" sz="1400" noProof="0" dirty="0" smtClean="0">
              <a:ln w="18415" cmpd="sng">
                <a:noFill/>
                <a:prstDash val="solid"/>
              </a:ln>
            </a:endParaRPr>
          </a:p>
          <a:p>
            <a:endParaRPr lang="fr-FR"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14</a:t>
            </a:fld>
            <a:endParaRPr lang="en-GB"/>
          </a:p>
        </p:txBody>
      </p:sp>
    </p:spTree>
    <p:extLst>
      <p:ext uri="{BB962C8B-B14F-4D97-AF65-F5344CB8AC3E}">
        <p14:creationId xmlns:p14="http://schemas.microsoft.com/office/powerpoint/2010/main" val="2977163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smtClean="0"/>
              <a:t>L’Annexe</a:t>
            </a:r>
            <a:r>
              <a:rPr lang="fr-FR" baseline="0" dirty="0" smtClean="0"/>
              <a:t> II de la CITES comprend quant à elle </a:t>
            </a:r>
            <a:r>
              <a:rPr lang="fr-FR" dirty="0" smtClean="0"/>
              <a:t>toutes les espèces qui, bien que n'étant pas nécessairement menacées actuellement d'extinction, pourraient le devenir si le commerce des spécimens de ces espèces n'était pas soumis à une réglementation stricte ayant pour but d'éviter une exploitation incompatible avec leur survie</a:t>
            </a:r>
            <a:r>
              <a:rPr lang="fr-FR" sz="1200" noProof="0" dirty="0" smtClean="0"/>
              <a:t>.</a:t>
            </a:r>
          </a:p>
          <a:p>
            <a:pPr marL="171450" indent="-171450">
              <a:buFont typeface="Arial" panose="020B0604020202020204" pitchFamily="34" charset="0"/>
              <a:buChar char="•"/>
            </a:pPr>
            <a:r>
              <a:rPr lang="fr-FR" sz="1200" noProof="0" dirty="0" smtClean="0"/>
              <a:t>Elle comprend également les espèces dites « semblables »,</a:t>
            </a:r>
            <a:r>
              <a:rPr lang="fr-FR" sz="1200" baseline="0" noProof="0" dirty="0" smtClean="0"/>
              <a:t> à savoir des </a:t>
            </a:r>
            <a:r>
              <a:rPr lang="fr-FR" sz="1200" dirty="0" smtClean="0"/>
              <a:t>espèces</a:t>
            </a:r>
            <a:r>
              <a:rPr lang="fr-FR" sz="1200" baseline="0" dirty="0" smtClean="0"/>
              <a:t> </a:t>
            </a:r>
            <a:r>
              <a:rPr lang="fr-FR" sz="1200" dirty="0" smtClean="0"/>
              <a:t>présentant une telle ressemblance avec celles</a:t>
            </a:r>
            <a:r>
              <a:rPr lang="fr-FR" sz="1200" baseline="0" dirty="0" smtClean="0"/>
              <a:t> déjà inscrites à l’Annexe II </a:t>
            </a:r>
            <a:r>
              <a:rPr lang="fr-FR" sz="1200" dirty="0" smtClean="0"/>
              <a:t>que les agents chargés de l’application de la CITES ont peu de chances de réussir</a:t>
            </a:r>
            <a:r>
              <a:rPr lang="fr-FR" sz="1200" baseline="0" dirty="0" smtClean="0"/>
              <a:t> </a:t>
            </a:r>
            <a:r>
              <a:rPr lang="fr-FR" sz="1200" dirty="0" smtClean="0"/>
              <a:t>à les distinguer.</a:t>
            </a:r>
            <a:r>
              <a:rPr lang="fr-FR" sz="1200" baseline="0" dirty="0" smtClean="0"/>
              <a:t> </a:t>
            </a:r>
          </a:p>
          <a:p>
            <a:pPr marL="171450" indent="-171450">
              <a:buFont typeface="Arial" panose="020B0604020202020204" pitchFamily="34" charset="0"/>
              <a:buChar char="•"/>
            </a:pPr>
            <a:r>
              <a:rPr lang="fr-FR" noProof="0" dirty="0" smtClean="0">
                <a:ln w="18415" cmpd="sng">
                  <a:noFill/>
                  <a:prstDash val="solid"/>
                </a:ln>
              </a:rPr>
              <a:t>Le commerce international de spécimens sauvages de ces espèces est généralement autorisé mais il est réglementé au moyen de permis et de certificats.</a:t>
            </a:r>
            <a:r>
              <a:rPr lang="fr-FR" baseline="0" noProof="0" dirty="0" smtClean="0">
                <a:ln w="18415" cmpd="sng">
                  <a:noFill/>
                  <a:prstDash val="solid"/>
                </a:ln>
              </a:rPr>
              <a:t> </a:t>
            </a:r>
            <a:r>
              <a:rPr lang="fr-FR" dirty="0" smtClean="0">
                <a:ln w="18415" cmpd="sng">
                  <a:noFill/>
                  <a:prstDash val="solid"/>
                </a:ln>
              </a:rPr>
              <a:t>Ces espèces représentent </a:t>
            </a:r>
            <a:r>
              <a:rPr lang="fr-FR" b="1" noProof="0" dirty="0" smtClean="0">
                <a:ln w="18415" cmpd="sng">
                  <a:noFill/>
                  <a:prstDash val="solid"/>
                </a:ln>
                <a:solidFill>
                  <a:srgbClr val="C00000"/>
                </a:solidFill>
              </a:rPr>
              <a:t>96%</a:t>
            </a:r>
            <a:r>
              <a:rPr lang="fr-FR" noProof="0" dirty="0" smtClean="0">
                <a:ln w="18415" cmpd="sng">
                  <a:noFill/>
                  <a:prstDash val="solid"/>
                </a:ln>
              </a:rPr>
              <a:t> </a:t>
            </a:r>
            <a:r>
              <a:rPr lang="fr-FR" dirty="0" smtClean="0">
                <a:ln w="18415" cmpd="sng">
                  <a:noFill/>
                  <a:prstDash val="solid"/>
                </a:ln>
              </a:rPr>
              <a:t>de toutes les espèces inscrites</a:t>
            </a:r>
            <a:r>
              <a:rPr lang="fr-FR" baseline="0" dirty="0" smtClean="0">
                <a:ln w="18415" cmpd="sng">
                  <a:noFill/>
                  <a:prstDash val="solid"/>
                </a:ln>
              </a:rPr>
              <a:t> aux Annexes CITES.</a:t>
            </a:r>
          </a:p>
          <a:p>
            <a:pPr marL="171450" indent="-171450">
              <a:buFont typeface="Arial" panose="020B0604020202020204" pitchFamily="34" charset="0"/>
              <a:buChar char="•"/>
            </a:pPr>
            <a:r>
              <a:rPr lang="fr-FR" sz="1200" baseline="0" noProof="0" dirty="0" smtClean="0">
                <a:ln w="18415" cmpd="sng">
                  <a:noFill/>
                  <a:prstDash val="solid"/>
                </a:ln>
              </a:rPr>
              <a:t>Comme dans le cas de l’Annexe I, une </a:t>
            </a:r>
            <a:r>
              <a:rPr lang="fr-FR" sz="1200" noProof="0" dirty="0" smtClean="0">
                <a:ln w="18415" cmpd="sng">
                  <a:noFill/>
                  <a:prstDash val="solid"/>
                </a:ln>
              </a:rPr>
              <a:t>décision</a:t>
            </a:r>
            <a:r>
              <a:rPr lang="fr-FR" sz="1200" baseline="0" noProof="0" dirty="0" smtClean="0">
                <a:ln w="18415" cmpd="sng">
                  <a:noFill/>
                  <a:prstDash val="solid"/>
                </a:ln>
              </a:rPr>
              <a:t> de la Conférence des Parties à la</a:t>
            </a:r>
            <a:r>
              <a:rPr lang="fr-FR" sz="1200" noProof="0" dirty="0" smtClean="0">
                <a:ln w="18415" cmpd="sng">
                  <a:noFill/>
                  <a:prstDash val="solid"/>
                </a:ln>
              </a:rPr>
              <a:t> CITES est</a:t>
            </a:r>
            <a:r>
              <a:rPr lang="fr-FR" sz="1200" baseline="0" noProof="0" dirty="0" smtClean="0">
                <a:ln w="18415" cmpd="sng">
                  <a:noFill/>
                  <a:prstDash val="solid"/>
                </a:ln>
              </a:rPr>
              <a:t> nécessaire pour inscrire une nouvelle espèce dans cette catégorie ou pour retirer une espèce de l’Annexe II (soit pour la supprimer définitivement ou pour la faire passer à l’Annexe I).</a:t>
            </a:r>
            <a:endParaRPr lang="fr-FR" sz="1400" noProof="0" dirty="0" smtClean="0">
              <a:ln w="18415" cmpd="sng">
                <a:noFill/>
                <a:prstDash val="solid"/>
              </a:ln>
            </a:endParaRPr>
          </a:p>
          <a:p>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15</a:t>
            </a:fld>
            <a:endParaRPr lang="en-GB"/>
          </a:p>
        </p:txBody>
      </p:sp>
    </p:spTree>
    <p:extLst>
      <p:ext uri="{BB962C8B-B14F-4D97-AF65-F5344CB8AC3E}">
        <p14:creationId xmlns:p14="http://schemas.microsoft.com/office/powerpoint/2010/main" val="2903431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smtClean="0"/>
              <a:t>Voici quelques</a:t>
            </a:r>
            <a:r>
              <a:rPr lang="fr-FR" baseline="0" noProof="0" dirty="0" smtClean="0"/>
              <a:t> exemples d’espèces de requins et de raies </a:t>
            </a:r>
            <a:r>
              <a:rPr lang="fr-FR" baseline="0" noProof="0" dirty="0" err="1" smtClean="0"/>
              <a:t>manta</a:t>
            </a:r>
            <a:r>
              <a:rPr lang="fr-FR" baseline="0" noProof="0" dirty="0" smtClean="0"/>
              <a:t> inscrites à l’Annexe II. Les espèces entourées de pointillés correspondent à celles dont l’inscription a été adoptée à la CoP16 mais dont l’entrée en vigueur a été reportée au 14 septembre 2014, sur décision des Parties à la CITES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16</a:t>
            </a:fld>
            <a:endParaRPr lang="en-GB"/>
          </a:p>
        </p:txBody>
      </p:sp>
    </p:spTree>
    <p:extLst>
      <p:ext uri="{BB962C8B-B14F-4D97-AF65-F5344CB8AC3E}">
        <p14:creationId xmlns:p14="http://schemas.microsoft.com/office/powerpoint/2010/main" val="1399875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buFont typeface="Arial" panose="020B0604020202020204" pitchFamily="34" charset="0"/>
              <a:buNone/>
            </a:pPr>
            <a:endParaRPr lang="fr-FR" altLang="en-US" noProof="0"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en-US" b="0" noProof="0" dirty="0" smtClean="0"/>
              <a:t>Enfin,</a:t>
            </a:r>
            <a:r>
              <a:rPr lang="fr-FR" altLang="en-US" b="0" baseline="0" noProof="0" dirty="0" smtClean="0"/>
              <a:t> l’Annexe III de la CITES regroupe </a:t>
            </a:r>
            <a:r>
              <a:rPr lang="fr-FR" b="0" dirty="0" smtClean="0"/>
              <a:t>les espèces soumises à la réglementation nationale d'une Partie qui demande la coopération des autres Parties pour en contrôler le commerce international.</a:t>
            </a:r>
            <a:r>
              <a:rPr lang="fr-FR" altLang="en-US" b="0" noProof="0" dirty="0" smtClean="0"/>
              <a:t>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dirty="0" smtClean="0">
                <a:ln w="18415" cmpd="sng">
                  <a:noFill/>
                  <a:prstDash val="solid"/>
                </a:ln>
              </a:rPr>
              <a:t>Le commerce international </a:t>
            </a:r>
            <a:r>
              <a:rPr lang="fr-FR" sz="1200" dirty="0" smtClean="0">
                <a:ln w="18415" cmpd="sng">
                  <a:noFill/>
                  <a:prstDash val="solid"/>
                </a:ln>
              </a:rPr>
              <a:t>de spécimens de ces espèces est autorisé mais réglementé </a:t>
            </a:r>
            <a:r>
              <a:rPr lang="fr-FR" altLang="en-US" noProof="0" dirty="0" smtClean="0"/>
              <a:t>(</a:t>
            </a:r>
            <a:r>
              <a:rPr lang="fr-FR" sz="1200" noProof="0" dirty="0" smtClean="0">
                <a:ln w="18415" cmpd="sng">
                  <a:noFill/>
                  <a:prstDash val="solid"/>
                </a:ln>
              </a:rPr>
              <a:t>moins</a:t>
            </a:r>
            <a:r>
              <a:rPr lang="fr-FR" sz="1200" baseline="0" noProof="0" dirty="0" smtClean="0">
                <a:ln w="18415" cmpd="sng">
                  <a:noFill/>
                  <a:prstDash val="solid"/>
                </a:ln>
              </a:rPr>
              <a:t> </a:t>
            </a:r>
            <a:r>
              <a:rPr lang="fr-FR" sz="1200" dirty="0" smtClean="0">
                <a:ln w="18415" cmpd="sng">
                  <a:noFill/>
                  <a:prstDash val="solid"/>
                </a:ln>
              </a:rPr>
              <a:t>étroitement que pour les espèces inscrites à l’Annexe II</a:t>
            </a:r>
            <a:r>
              <a:rPr lang="fr-FR" sz="1200" noProof="0" dirty="0" smtClean="0">
                <a:ln>
                  <a:noFill/>
                </a:ln>
              </a:rPr>
              <a:t>).</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noProof="0" dirty="0" smtClean="0">
                <a:ln>
                  <a:noFill/>
                </a:ln>
              </a:rPr>
              <a:t>Ces espèces représentent </a:t>
            </a:r>
            <a:r>
              <a:rPr lang="fr-FR" sz="1400" b="1" i="0" baseline="0" noProof="0" dirty="0" smtClean="0">
                <a:ln w="18415" cmpd="sng">
                  <a:noFill/>
                  <a:prstDash val="solid"/>
                </a:ln>
                <a:solidFill>
                  <a:srgbClr val="C00000"/>
                </a:solidFill>
              </a:rPr>
              <a:t>1</a:t>
            </a:r>
            <a:r>
              <a:rPr lang="fr-FR" sz="1400" b="1" i="0" noProof="0" dirty="0" smtClean="0">
                <a:ln w="18415" cmpd="sng">
                  <a:noFill/>
                  <a:prstDash val="solid"/>
                </a:ln>
                <a:solidFill>
                  <a:srgbClr val="C00000"/>
                </a:solidFill>
              </a:rPr>
              <a:t>%</a:t>
            </a:r>
            <a:r>
              <a:rPr lang="fr-FR" sz="1400" i="0" noProof="0" dirty="0" smtClean="0">
                <a:ln w="18415" cmpd="sng">
                  <a:noFill/>
                  <a:prstDash val="solid"/>
                </a:ln>
              </a:rPr>
              <a:t> de toutes les espèces CITES.</a:t>
            </a:r>
            <a:r>
              <a:rPr lang="fr-FR" altLang="en-US" i="0" noProof="0" dirty="0" smtClean="0"/>
              <a:t> Contrairement à ce qui</a:t>
            </a:r>
            <a:r>
              <a:rPr lang="fr-FR" altLang="en-US" i="0" baseline="0" noProof="0" dirty="0" smtClean="0"/>
              <a:t> se passe dans le cas des deux autres annexes, aucune décision de la Conférence des Parties n’est nécessaire pour inscrire une espèce à l’Annexe III, les inscriptions étant du ressort de la ou des Partie(s) concernée(s).</a:t>
            </a:r>
            <a:endParaRPr lang="fr-FR" altLang="en-US" i="0" noProof="0" dirty="0" smtClean="0"/>
          </a:p>
        </p:txBody>
      </p:sp>
      <p:sp>
        <p:nvSpPr>
          <p:cNvPr id="4" name="Slide Number Placeholder 3"/>
          <p:cNvSpPr>
            <a:spLocks noGrp="1"/>
          </p:cNvSpPr>
          <p:nvPr>
            <p:ph type="sldNum" sz="quarter" idx="10"/>
          </p:nvPr>
        </p:nvSpPr>
        <p:spPr/>
        <p:txBody>
          <a:bodyPr/>
          <a:lstStyle/>
          <a:p>
            <a:fld id="{46C54DDB-FBB2-41CD-AEDD-D6EA4BA1FB6C}" type="slidenum">
              <a:rPr lang="en-GB" smtClean="0"/>
              <a:pPr/>
              <a:t>17</a:t>
            </a:fld>
            <a:endParaRPr lang="en-GB"/>
          </a:p>
        </p:txBody>
      </p:sp>
    </p:spTree>
    <p:extLst>
      <p:ext uri="{BB962C8B-B14F-4D97-AF65-F5344CB8AC3E}">
        <p14:creationId xmlns:p14="http://schemas.microsoft.com/office/powerpoint/2010/main" val="1177842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smtClean="0"/>
              <a:t>Le</a:t>
            </a:r>
            <a:r>
              <a:rPr lang="fr-FR" baseline="0" noProof="0" dirty="0" smtClean="0"/>
              <a:t> commerce de p</a:t>
            </a:r>
            <a:r>
              <a:rPr lang="fr-FR" noProof="0" dirty="0" smtClean="0"/>
              <a:t>lusieurs autres espèces marines de grande valeur commerciale est également réglementé par la CITES. En voici</a:t>
            </a:r>
            <a:r>
              <a:rPr lang="fr-FR" baseline="0" noProof="0" dirty="0" smtClean="0"/>
              <a:t> quelques exemples.</a:t>
            </a:r>
            <a:endParaRPr lang="fr-FR"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18</a:t>
            </a:fld>
            <a:endParaRPr lang="en-GB"/>
          </a:p>
        </p:txBody>
      </p:sp>
    </p:spTree>
    <p:extLst>
      <p:ext uri="{BB962C8B-B14F-4D97-AF65-F5344CB8AC3E}">
        <p14:creationId xmlns:p14="http://schemas.microsoft.com/office/powerpoint/2010/main" val="3021028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altLang="en-US" sz="2000" noProof="0" dirty="0" smtClean="0"/>
              <a:t>Pour que l’inscription d’une espèce aux annexes CITES</a:t>
            </a:r>
            <a:r>
              <a:rPr lang="fr-FR" altLang="en-US" sz="2000" baseline="0" noProof="0" dirty="0" smtClean="0"/>
              <a:t> puisse être envisagée, des critères biologiques et commerciaux doivent être remplis, lesquels s’appliquent également aux dernières inscriptions de requins et de raies </a:t>
            </a:r>
            <a:r>
              <a:rPr lang="fr-FR" altLang="en-US" sz="2000" baseline="0" noProof="0" dirty="0" err="1" smtClean="0"/>
              <a:t>manta</a:t>
            </a:r>
            <a:r>
              <a:rPr lang="fr-FR" altLang="en-US" sz="2000" baseline="0" noProof="0" dirty="0" smtClean="0"/>
              <a:t>.</a:t>
            </a:r>
          </a:p>
          <a:p>
            <a:pPr algn="l"/>
            <a:endParaRPr lang="fr-FR" altLang="en-US" sz="2000" noProof="0" dirty="0" smtClean="0"/>
          </a:p>
          <a:p>
            <a:pPr algn="l"/>
            <a:r>
              <a:rPr lang="fr-FR" altLang="en-US" sz="2000" noProof="0" dirty="0" smtClean="0"/>
              <a:t>S’agissant des </a:t>
            </a:r>
            <a:r>
              <a:rPr lang="fr-FR" altLang="en-US" sz="2000" baseline="0" noProof="0" dirty="0" smtClean="0"/>
              <a:t>requins et des raies </a:t>
            </a:r>
            <a:r>
              <a:rPr lang="fr-FR" altLang="en-US" sz="2000" baseline="0" noProof="0" dirty="0" err="1" smtClean="0"/>
              <a:t>manta</a:t>
            </a:r>
            <a:r>
              <a:rPr lang="fr-FR" altLang="en-US" sz="2000" baseline="0" noProof="0" dirty="0" smtClean="0"/>
              <a:t>, les facteurs suivants ont été étudiés :</a:t>
            </a:r>
          </a:p>
          <a:p>
            <a:pPr algn="l"/>
            <a:endParaRPr lang="fr-FR" altLang="en-US" sz="2000" noProof="0" dirty="0" smtClean="0"/>
          </a:p>
          <a:p>
            <a:pPr algn="l"/>
            <a:r>
              <a:rPr lang="fr-FR" altLang="en-US" sz="2000" noProof="0" dirty="0" smtClean="0"/>
              <a:t>Critères biologiques</a:t>
            </a:r>
            <a:r>
              <a:rPr lang="fr-FR" altLang="en-US" sz="2000" baseline="0" noProof="0" dirty="0" smtClean="0"/>
              <a:t> : f</a:t>
            </a:r>
            <a:r>
              <a:rPr lang="fr-FR" altLang="en-US" sz="2000" noProof="0" dirty="0" smtClean="0"/>
              <a:t>aible productivité (croissance lente, petit nombre de jeunes), vulnérabilité comportementale aux prélèvements</a:t>
            </a:r>
            <a:endParaRPr lang="fr-FR" noProof="0" dirty="0" smtClean="0">
              <a:solidFill>
                <a:schemeClr val="bg1"/>
              </a:solidFill>
            </a:endParaRPr>
          </a:p>
          <a:p>
            <a:pPr algn="l"/>
            <a:endParaRPr lang="fr-FR" noProof="0" dirty="0" smtClean="0">
              <a:solidFill>
                <a:schemeClr val="bg1"/>
              </a:solidFill>
            </a:endParaRPr>
          </a:p>
          <a:p>
            <a:pPr algn="l"/>
            <a:r>
              <a:rPr lang="fr-FR" altLang="en-US" sz="2000" noProof="0" dirty="0" smtClean="0">
                <a:solidFill>
                  <a:schemeClr val="bg1"/>
                </a:solidFill>
              </a:rPr>
              <a:t>Critères commerciaux </a:t>
            </a:r>
            <a:r>
              <a:rPr lang="fr-FR" altLang="en-US" sz="2000" baseline="0" noProof="0" dirty="0" smtClean="0">
                <a:solidFill>
                  <a:schemeClr val="bg1"/>
                </a:solidFill>
              </a:rPr>
              <a:t>: </a:t>
            </a:r>
            <a:r>
              <a:rPr lang="fr-FR" altLang="en-US" sz="2000" noProof="0" dirty="0" smtClean="0">
                <a:solidFill>
                  <a:schemeClr val="bg1"/>
                </a:solidFill>
              </a:rPr>
              <a:t>déclin marqué de la population lié au commerce international d’ailerons et de chair de requin et aux prises accidentelles</a:t>
            </a:r>
            <a:endParaRPr lang="fr-FR" altLang="en-US" sz="2000" noProof="0" dirty="0" smtClean="0"/>
          </a:p>
          <a:p>
            <a:pPr lvl="1"/>
            <a:endParaRPr lang="fr-FR" altLang="en-US" sz="2000" noProof="0" dirty="0" smtClean="0"/>
          </a:p>
          <a:p>
            <a:pPr lvl="0"/>
            <a:r>
              <a:rPr lang="fr-FR" altLang="en-US" sz="2000" noProof="0" dirty="0" smtClean="0"/>
              <a:t>Le</a:t>
            </a:r>
            <a:r>
              <a:rPr lang="fr-FR" altLang="en-US" sz="2000" baseline="0" noProof="0" dirty="0" smtClean="0"/>
              <a:t> r</a:t>
            </a:r>
            <a:r>
              <a:rPr lang="fr-FR" sz="2000" dirty="0" err="1" smtClean="0"/>
              <a:t>equin</a:t>
            </a:r>
            <a:r>
              <a:rPr lang="fr-FR" sz="2000" dirty="0" smtClean="0"/>
              <a:t>-marteau commun et le grand requin-marteau ont également été inscrits car ils répondaient à un critère commercial particulier, à savoir le fait que les spécimens de ces espèces les plus fréquemment rencontrés dans le commerce présentent une telle ressemblance avec le requin-marteau </a:t>
            </a:r>
            <a:r>
              <a:rPr lang="fr-FR" sz="2000" dirty="0" err="1" smtClean="0"/>
              <a:t>halicorne</a:t>
            </a:r>
            <a:r>
              <a:rPr lang="fr-FR" sz="2000" dirty="0" smtClean="0"/>
              <a:t> que les agents chargés de l’application de la CITES ont peu de chances de réussir à les distinguer.</a:t>
            </a:r>
            <a:endParaRPr lang="fr-FR" altLang="en-US" sz="2000" noProof="0" dirty="0" smtClean="0"/>
          </a:p>
          <a:p>
            <a:endParaRPr lang="fr-FR"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19</a:t>
            </a:fld>
            <a:endParaRPr lang="en-GB"/>
          </a:p>
        </p:txBody>
      </p:sp>
    </p:spTree>
    <p:extLst>
      <p:ext uri="{BB962C8B-B14F-4D97-AF65-F5344CB8AC3E}">
        <p14:creationId xmlns:p14="http://schemas.microsoft.com/office/powerpoint/2010/main" val="7027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FR" dirty="0" smtClean="0">
                <a:ln w="18415" cmpd="sng">
                  <a:noFill/>
                  <a:prstDash val="solid"/>
                </a:ln>
              </a:rPr>
              <a:t>Convention sur le commerce international des espèces de faune et de flore sauvages menacées d’extinction, connue sous le nom de CITES ou de </a:t>
            </a:r>
            <a:r>
              <a:rPr lang="fr-FR" sz="1200" noProof="0" dirty="0" smtClean="0">
                <a:ln w="18415" cmpd="sng">
                  <a:solidFill>
                    <a:srgbClr val="FFFF00"/>
                  </a:solidFill>
                  <a:prstDash val="solid"/>
                </a:ln>
                <a:solidFill>
                  <a:srgbClr val="FFFF00"/>
                </a:solidFill>
                <a:effectLst/>
              </a:rPr>
              <a:t>Convention de </a:t>
            </a:r>
            <a:r>
              <a:rPr lang="fr-FR" sz="1200" baseline="0" noProof="0" dirty="0" smtClean="0">
                <a:ln w="18415" cmpd="sng">
                  <a:solidFill>
                    <a:srgbClr val="FFFF00"/>
                  </a:solidFill>
                  <a:prstDash val="solid"/>
                </a:ln>
                <a:solidFill>
                  <a:srgbClr val="FFFF00"/>
                </a:solidFill>
                <a:effectLst/>
              </a:rPr>
              <a:t>Washington.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200" noProof="0" dirty="0" smtClean="0">
                <a:ln w="18415" cmpd="sng">
                  <a:solidFill>
                    <a:srgbClr val="FFFFFF"/>
                  </a:solidFill>
                  <a:prstDash val="solid"/>
                </a:ln>
                <a:solidFill>
                  <a:srgbClr val="FFFFFF"/>
                </a:solidFill>
                <a:effectLst/>
              </a:rPr>
              <a:t>Signée le 3 mars 1973, la CITES est</a:t>
            </a:r>
            <a:r>
              <a:rPr lang="fr-FR" sz="1200" baseline="0" noProof="0" dirty="0" smtClean="0">
                <a:ln w="18415" cmpd="sng">
                  <a:solidFill>
                    <a:srgbClr val="FFFFFF"/>
                  </a:solidFill>
                  <a:prstDash val="solid"/>
                </a:ln>
                <a:solidFill>
                  <a:srgbClr val="FFFFFF"/>
                </a:solidFill>
                <a:effectLst/>
              </a:rPr>
              <a:t> entrée en vigueur le 1</a:t>
            </a:r>
            <a:r>
              <a:rPr lang="fr-FR" sz="1200" baseline="30000" noProof="0" dirty="0" smtClean="0">
                <a:ln w="18415" cmpd="sng">
                  <a:solidFill>
                    <a:srgbClr val="FFFFFF"/>
                  </a:solidFill>
                  <a:prstDash val="solid"/>
                </a:ln>
                <a:solidFill>
                  <a:srgbClr val="FFFFFF"/>
                </a:solidFill>
                <a:effectLst/>
              </a:rPr>
              <a:t>er</a:t>
            </a:r>
            <a:r>
              <a:rPr lang="fr-FR" sz="1200" baseline="0" noProof="0" dirty="0" smtClean="0">
                <a:ln w="18415" cmpd="sng">
                  <a:solidFill>
                    <a:srgbClr val="FFFFFF"/>
                  </a:solidFill>
                  <a:prstDash val="solid"/>
                </a:ln>
                <a:solidFill>
                  <a:srgbClr val="FFFFFF"/>
                </a:solidFill>
                <a:effectLst/>
              </a:rPr>
              <a:t> juillet </a:t>
            </a:r>
            <a:r>
              <a:rPr lang="fr-FR" sz="1200" noProof="0" dirty="0" smtClean="0">
                <a:ln w="18415" cmpd="sng">
                  <a:solidFill>
                    <a:srgbClr val="FFFFFF"/>
                  </a:solidFill>
                  <a:prstDash val="solid"/>
                </a:ln>
                <a:solidFill>
                  <a:srgbClr val="FFFFFF"/>
                </a:solidFill>
                <a:effectLst/>
              </a:rPr>
              <a:t>1975.</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200" noProof="0" dirty="0" smtClean="0">
                <a:ln w="18415" cmpd="sng">
                  <a:solidFill>
                    <a:srgbClr val="FFFF00"/>
                  </a:solidFill>
                  <a:prstDash val="solid"/>
                </a:ln>
                <a:solidFill>
                  <a:srgbClr val="FFFF00"/>
                </a:solidFill>
                <a:effectLst/>
              </a:rPr>
              <a:t>La</a:t>
            </a:r>
            <a:r>
              <a:rPr lang="fr-FR" sz="1200" baseline="0" noProof="0" dirty="0" smtClean="0">
                <a:ln w="18415" cmpd="sng">
                  <a:solidFill>
                    <a:srgbClr val="FFFF00"/>
                  </a:solidFill>
                  <a:prstDash val="solid"/>
                </a:ln>
                <a:solidFill>
                  <a:srgbClr val="FFFF00"/>
                </a:solidFill>
                <a:effectLst/>
              </a:rPr>
              <a:t> </a:t>
            </a:r>
            <a:r>
              <a:rPr lang="fr-FR" sz="1200" noProof="0" dirty="0" smtClean="0">
                <a:ln w="18415" cmpd="sng">
                  <a:solidFill>
                    <a:srgbClr val="FFFF00"/>
                  </a:solidFill>
                  <a:prstDash val="solid"/>
                </a:ln>
                <a:solidFill>
                  <a:srgbClr val="FFFF00"/>
                </a:solidFill>
                <a:effectLst/>
              </a:rPr>
              <a:t>CITES produit</a:t>
            </a:r>
            <a:r>
              <a:rPr lang="fr-FR" sz="1200" baseline="0" noProof="0" dirty="0" smtClean="0">
                <a:ln w="18415" cmpd="sng">
                  <a:solidFill>
                    <a:srgbClr val="FFFF00"/>
                  </a:solidFill>
                  <a:prstDash val="solid"/>
                </a:ln>
                <a:solidFill>
                  <a:srgbClr val="FFFF00"/>
                </a:solidFill>
                <a:effectLst/>
              </a:rPr>
              <a:t> ses effets depuis 40 ans.</a:t>
            </a:r>
            <a:endParaRPr lang="fr-FR" sz="1200" noProof="0" dirty="0" smtClean="0">
              <a:ln w="18415" cmpd="sng">
                <a:solidFill>
                  <a:srgbClr val="FFFF00"/>
                </a:solidFill>
                <a:prstDash val="solid"/>
              </a:ln>
              <a:solidFill>
                <a:srgbClr val="FFFF00"/>
              </a:solidFill>
              <a:effectLst/>
            </a:endParaRPr>
          </a:p>
          <a:p>
            <a:endParaRPr lang="fr-FR"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2</a:t>
            </a:fld>
            <a:endParaRPr lang="en-GB" dirty="0"/>
          </a:p>
        </p:txBody>
      </p:sp>
    </p:spTree>
    <p:extLst>
      <p:ext uri="{BB962C8B-B14F-4D97-AF65-F5344CB8AC3E}">
        <p14:creationId xmlns:p14="http://schemas.microsoft.com/office/powerpoint/2010/main" val="2826329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smtClean="0"/>
              <a:t>Comme indiqué</a:t>
            </a:r>
            <a:r>
              <a:rPr lang="fr-FR" baseline="0" noProof="0" dirty="0" smtClean="0"/>
              <a:t> précédemment, à la CoP16, les Parties ont décidé de reporter l’entrée en vigueur des inscriptions de requins et de raies </a:t>
            </a:r>
            <a:r>
              <a:rPr lang="fr-FR" baseline="0" noProof="0" dirty="0" err="1" smtClean="0"/>
              <a:t>manta</a:t>
            </a:r>
            <a:r>
              <a:rPr lang="fr-FR" baseline="0" noProof="0" dirty="0" smtClean="0"/>
              <a:t> au 14 septembre 2014, ce qui signifie que les pays souhaitant exporter, réexporter ou importer des spécimens de ces espèces </a:t>
            </a:r>
            <a:r>
              <a:rPr lang="fr-FR" b="1" baseline="0" noProof="0" dirty="0" smtClean="0"/>
              <a:t>après le 14 septembre 2014</a:t>
            </a:r>
            <a:r>
              <a:rPr lang="fr-FR" b="0" baseline="0" noProof="0" dirty="0" smtClean="0"/>
              <a:t> doivent respecter certaines conditions pour se conformer aux exigences CITES.</a:t>
            </a:r>
            <a:endParaRPr lang="fr-FR" baseline="0" noProof="0" dirty="0" smtClean="0"/>
          </a:p>
          <a:p>
            <a:endParaRPr lang="en-GB" baseline="0" dirty="0" smtClean="0"/>
          </a:p>
          <a:p>
            <a:r>
              <a:rPr lang="en-GB" baseline="0" dirty="0" smtClean="0"/>
              <a:t>Étudions ces conditions.</a:t>
            </a:r>
            <a:endParaRPr lang="en-US"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20</a:t>
            </a:fld>
            <a:endParaRPr lang="en-GB"/>
          </a:p>
        </p:txBody>
      </p:sp>
    </p:spTree>
    <p:extLst>
      <p:ext uri="{BB962C8B-B14F-4D97-AF65-F5344CB8AC3E}">
        <p14:creationId xmlns:p14="http://schemas.microsoft.com/office/powerpoint/2010/main" val="481771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smtClean="0"/>
              <a:t>Les exigences imposées par la CITES en vue de l’application de la Convention répondent</a:t>
            </a:r>
            <a:r>
              <a:rPr lang="fr-FR" baseline="0" noProof="0" dirty="0" smtClean="0"/>
              <a:t> à ses trois grands objectifs : garantir la légalité, la durabilité et la traçabilité du commerce. Plusieurs outils et procédures sont à la disposition des États pour atteindre ces objectifs. </a:t>
            </a:r>
          </a:p>
        </p:txBody>
      </p:sp>
      <p:sp>
        <p:nvSpPr>
          <p:cNvPr id="4" name="Slide Number Placeholder 3"/>
          <p:cNvSpPr>
            <a:spLocks noGrp="1"/>
          </p:cNvSpPr>
          <p:nvPr>
            <p:ph type="sldNum" sz="quarter" idx="10"/>
          </p:nvPr>
        </p:nvSpPr>
        <p:spPr/>
        <p:txBody>
          <a:bodyPr/>
          <a:lstStyle/>
          <a:p>
            <a:fld id="{46C54DDB-FBB2-41CD-AEDD-D6EA4BA1FB6C}" type="slidenum">
              <a:rPr lang="en-GB" smtClean="0"/>
              <a:pPr/>
              <a:t>21</a:t>
            </a:fld>
            <a:endParaRPr lang="en-GB"/>
          </a:p>
        </p:txBody>
      </p:sp>
    </p:spTree>
    <p:extLst>
      <p:ext uri="{BB962C8B-B14F-4D97-AF65-F5344CB8AC3E}">
        <p14:creationId xmlns:p14="http://schemas.microsoft.com/office/powerpoint/2010/main" val="2534547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6C54DDB-FBB2-41CD-AEDD-D6EA4BA1FB6C}"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fr-FR" noProof="0" dirty="0" smtClean="0">
                <a:ln w="18415" cmpd="sng">
                  <a:noFill/>
                  <a:prstDash val="solid"/>
                </a:ln>
              </a:rPr>
              <a:t>La CITES réglemente</a:t>
            </a:r>
            <a:r>
              <a:rPr lang="fr-FR" baseline="0" noProof="0" dirty="0" smtClean="0">
                <a:ln w="18415" cmpd="sng">
                  <a:noFill/>
                  <a:prstDash val="solid"/>
                </a:ln>
              </a:rPr>
              <a:t> l’exportation, la réexportation, l’importation et l’introduction en provenance de la mer d’animaux et de plantes vivants ou morts et de leurs parties et produits (uniquement pour les espèces inscrites aux annexes CITES) au moyen d’un système de permis et de </a:t>
            </a:r>
            <a:r>
              <a:rPr lang="fr-FR" noProof="0" dirty="0" smtClean="0">
                <a:ln w="18415" cmpd="sng">
                  <a:noFill/>
                  <a:prstDash val="solid"/>
                </a:ln>
              </a:rPr>
              <a:t>certificats. </a:t>
            </a:r>
          </a:p>
          <a:p>
            <a:pPr marL="171450" indent="-171450">
              <a:buFont typeface="Arial" pitchFamily="34" charset="0"/>
              <a:buChar char="•"/>
            </a:pPr>
            <a:endParaRPr lang="fr-FR" noProof="0" dirty="0" smtClean="0">
              <a:ln w="18415" cmpd="sng">
                <a:noFill/>
                <a:prstDash val="solid"/>
              </a:ln>
            </a:endParaRPr>
          </a:p>
          <a:p>
            <a:pPr marL="171450" indent="-171450">
              <a:buFont typeface="Arial" pitchFamily="34" charset="0"/>
              <a:buChar char="•"/>
            </a:pPr>
            <a:r>
              <a:rPr lang="fr-FR" noProof="0" dirty="0" smtClean="0">
                <a:ln w="18415" cmpd="sng">
                  <a:noFill/>
                  <a:prstDash val="solid"/>
                </a:ln>
              </a:rPr>
              <a:t>Ces permis et certificats ne peuvent</a:t>
            </a:r>
            <a:r>
              <a:rPr lang="fr-FR" baseline="0" noProof="0" dirty="0" smtClean="0">
                <a:ln w="18415" cmpd="sng">
                  <a:noFill/>
                  <a:prstDash val="solid"/>
                </a:ln>
              </a:rPr>
              <a:t> être délivrés que si certaines conditions sont remplies. Les documents doivent être présentés à l’entrée ou à la sortie d’un pays.</a:t>
            </a:r>
            <a:endParaRPr lang="fr-FR" noProof="0" dirty="0" smtClean="0">
              <a:ln w="18415" cmpd="sng">
                <a:noFill/>
                <a:prstDash val="solid"/>
              </a:ln>
            </a:endParaRPr>
          </a:p>
          <a:p>
            <a:pPr marL="171450" indent="-171450">
              <a:buFont typeface="Arial" pitchFamily="34" charset="0"/>
              <a:buChar char="•"/>
            </a:pPr>
            <a:endParaRPr lang="fr-FR" noProof="0" dirty="0" smtClean="0">
              <a:ln w="18415" cmpd="sng">
                <a:noFill/>
                <a:prstDash val="solid"/>
              </a:ln>
            </a:endParaRPr>
          </a:p>
          <a:p>
            <a:pPr marL="171450" indent="-171450">
              <a:buFont typeface="Arial" pitchFamily="34" charset="0"/>
              <a:buChar char="•"/>
            </a:pPr>
            <a:r>
              <a:rPr lang="fr-FR" noProof="0" dirty="0" smtClean="0">
                <a:ln w="18415" cmpd="sng">
                  <a:noFill/>
                  <a:prstDash val="solid"/>
                </a:ln>
              </a:rPr>
              <a:t>E</a:t>
            </a:r>
            <a:r>
              <a:rPr lang="fr-FR" baseline="0" noProof="0" dirty="0" smtClean="0">
                <a:ln w="18415" cmpd="sng">
                  <a:noFill/>
                  <a:prstDash val="solid"/>
                </a:ln>
              </a:rPr>
              <a:t>n ce qui concerne l</a:t>
            </a:r>
            <a:r>
              <a:rPr lang="fr-FR" noProof="0" dirty="0" smtClean="0">
                <a:ln w="18415" cmpd="sng">
                  <a:noFill/>
                  <a:prstDash val="solid"/>
                </a:ln>
              </a:rPr>
              <a:t>es espèces</a:t>
            </a:r>
            <a:r>
              <a:rPr lang="fr-FR" baseline="0" noProof="0" dirty="0" smtClean="0">
                <a:ln w="18415" cmpd="sng">
                  <a:noFill/>
                  <a:prstDash val="solid"/>
                </a:ln>
              </a:rPr>
              <a:t> inscrites aux </a:t>
            </a:r>
            <a:r>
              <a:rPr lang="fr-FR" baseline="0" noProof="0" dirty="0" err="1" smtClean="0">
                <a:ln w="18415" cmpd="sng">
                  <a:noFill/>
                  <a:prstDash val="solid"/>
                </a:ln>
              </a:rPr>
              <a:t>Annexex</a:t>
            </a:r>
            <a:r>
              <a:rPr lang="fr-FR" baseline="0" noProof="0" dirty="0" smtClean="0">
                <a:ln w="18415" cmpd="sng">
                  <a:noFill/>
                  <a:prstDash val="solid"/>
                </a:ln>
              </a:rPr>
              <a:t> I et II, les principales conditions à respecter sont :</a:t>
            </a:r>
            <a:endParaRPr lang="fr-FR" noProof="0" dirty="0" smtClean="0">
              <a:ln w="18415" cmpd="sng">
                <a:noFill/>
                <a:prstDash val="solid"/>
              </a:ln>
            </a:endParaRPr>
          </a:p>
          <a:p>
            <a:pPr marL="628650" lvl="1" indent="-171450">
              <a:buFont typeface="Arial" pitchFamily="34" charset="0"/>
              <a:buChar char="•"/>
            </a:pPr>
            <a:r>
              <a:rPr lang="fr-FR" noProof="0" dirty="0" smtClean="0">
                <a:ln w="18415" cmpd="sng">
                  <a:noFill/>
                  <a:prstDash val="solid"/>
                </a:ln>
              </a:rPr>
              <a:t>l’acquisition légale</a:t>
            </a:r>
          </a:p>
          <a:p>
            <a:pPr marL="628650" lvl="1" indent="-171450">
              <a:buFont typeface="Arial" pitchFamily="34" charset="0"/>
              <a:buChar char="•"/>
            </a:pPr>
            <a:r>
              <a:rPr lang="fr-FR" noProof="0" dirty="0" smtClean="0">
                <a:ln w="18415" cmpd="sng">
                  <a:noFill/>
                  <a:prstDash val="solid"/>
                </a:ln>
              </a:rPr>
              <a:t>le fait que le commerce</a:t>
            </a:r>
            <a:r>
              <a:rPr lang="fr-FR" baseline="0" noProof="0" dirty="0" smtClean="0">
                <a:ln w="18415" cmpd="sng">
                  <a:noFill/>
                  <a:prstDash val="solid"/>
                </a:ln>
              </a:rPr>
              <a:t> </a:t>
            </a:r>
            <a:r>
              <a:rPr lang="fr-FR" noProof="0" dirty="0" smtClean="0">
                <a:ln w="18415" cmpd="sng">
                  <a:noFill/>
                  <a:prstDash val="solid"/>
                </a:ln>
              </a:rPr>
              <a:t>international des spécimens</a:t>
            </a:r>
            <a:r>
              <a:rPr lang="fr-FR" baseline="0" noProof="0" dirty="0" smtClean="0">
                <a:ln w="18415" cmpd="sng">
                  <a:noFill/>
                  <a:prstDash val="solid"/>
                </a:ln>
              </a:rPr>
              <a:t> ne nuira pas à la survie de l’espèce.</a:t>
            </a:r>
            <a:endParaRPr lang="fr-FR"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23</a:t>
            </a:fld>
            <a:endParaRPr lang="en-GB"/>
          </a:p>
        </p:txBody>
      </p:sp>
    </p:spTree>
    <p:extLst>
      <p:ext uri="{BB962C8B-B14F-4D97-AF65-F5344CB8AC3E}">
        <p14:creationId xmlns:p14="http://schemas.microsoft.com/office/powerpoint/2010/main" val="144229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smtClean="0"/>
              <a:t>Les</a:t>
            </a:r>
            <a:r>
              <a:rPr lang="fr-FR" baseline="0" noProof="0" dirty="0" smtClean="0"/>
              <a:t> permis et certificats </a:t>
            </a:r>
            <a:r>
              <a:rPr lang="fr-FR" noProof="0" dirty="0" smtClean="0"/>
              <a:t>CITES comprennent généralement les informations suivantes.</a:t>
            </a:r>
            <a:endParaRPr lang="fr-FR"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24</a:t>
            </a:fld>
            <a:endParaRPr lang="en-GB"/>
          </a:p>
        </p:txBody>
      </p:sp>
    </p:spTree>
    <p:extLst>
      <p:ext uri="{BB962C8B-B14F-4D97-AF65-F5344CB8AC3E}">
        <p14:creationId xmlns:p14="http://schemas.microsoft.com/office/powerpoint/2010/main" val="3228645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fr-FR" sz="1200" noProof="0" dirty="0" smtClean="0">
                <a:ln w="18415" cmpd="sng">
                  <a:noFill/>
                  <a:prstDash val="solid"/>
                </a:ln>
              </a:rPr>
              <a:t>En cas d’exportation ou de réexportation</a:t>
            </a:r>
            <a:r>
              <a:rPr lang="fr-FR" sz="1200" baseline="0" noProof="0" dirty="0" smtClean="0">
                <a:ln w="18415" cmpd="sng">
                  <a:noFill/>
                  <a:prstDash val="solid"/>
                </a:ln>
              </a:rPr>
              <a:t> vers un État non-Partie à la Convention ou d’importation depuis un État non-Partie, des documents similaires délivrés par les autorités compétentes dudit État pourront être acceptés s’ils se conforment, pour l’essentiel, </a:t>
            </a:r>
            <a:r>
              <a:rPr lang="fr-FR" dirty="0" smtClean="0"/>
              <a:t>aux conditions requises par la CITES pour la délivrance des permis et certificats.</a:t>
            </a:r>
            <a:endParaRPr lang="fr-FR" sz="1200" noProof="0" dirty="0" smtClean="0">
              <a:ln w="18415" cmpd="sng">
                <a:noFill/>
                <a:prstDash val="solid"/>
              </a:ln>
            </a:endParaRPr>
          </a:p>
          <a:p>
            <a:pPr marL="171450" indent="-171450">
              <a:buFont typeface="Arial" pitchFamily="34" charset="0"/>
              <a:buChar char="•"/>
            </a:pPr>
            <a:endParaRPr lang="fr-FR" sz="1200" noProof="0" dirty="0" smtClean="0">
              <a:ln w="18415" cmpd="sng">
                <a:noFill/>
                <a:prstDash val="solid"/>
              </a:ln>
            </a:endParaRPr>
          </a:p>
          <a:p>
            <a:pPr marL="171450" indent="-171450">
              <a:buFont typeface="Arial" pitchFamily="34" charset="0"/>
              <a:buChar char="•"/>
            </a:pPr>
            <a:r>
              <a:rPr lang="fr-FR" sz="1200" noProof="0" dirty="0" smtClean="0">
                <a:ln w="18415" cmpd="sng">
                  <a:noFill/>
                  <a:prstDash val="solid"/>
                </a:ln>
              </a:rPr>
              <a:t>Les documents présentés par des </a:t>
            </a:r>
            <a:r>
              <a:rPr lang="fr-FR" sz="1200" baseline="0" noProof="0" dirty="0" smtClean="0">
                <a:ln w="18415" cmpd="sng">
                  <a:noFill/>
                  <a:prstDash val="solid"/>
                </a:ln>
              </a:rPr>
              <a:t>États non-Parties à la Convention ne seront acceptés par l</a:t>
            </a:r>
            <a:r>
              <a:rPr lang="fr-FR" sz="1200" noProof="0" dirty="0" smtClean="0">
                <a:ln w="18415" cmpd="sng">
                  <a:noFill/>
                  <a:prstDash val="solid"/>
                </a:ln>
              </a:rPr>
              <a:t>es</a:t>
            </a:r>
            <a:r>
              <a:rPr lang="fr-FR" sz="1200" baseline="0" noProof="0" dirty="0" smtClean="0">
                <a:ln w="18415" cmpd="sng">
                  <a:noFill/>
                  <a:prstDash val="solid"/>
                </a:ln>
              </a:rPr>
              <a:t> P</a:t>
            </a:r>
            <a:r>
              <a:rPr lang="fr-FR" sz="1200" noProof="0" dirty="0" smtClean="0">
                <a:ln w="18415" cmpd="sng">
                  <a:noFill/>
                  <a:prstDash val="solid"/>
                </a:ln>
              </a:rPr>
              <a:t>arties que si les </a:t>
            </a:r>
            <a:r>
              <a:rPr lang="fr-FR" dirty="0" smtClean="0">
                <a:ln w="18415" cmpd="sng">
                  <a:noFill/>
                  <a:prstDash val="solid"/>
                </a:ln>
              </a:rPr>
              <a:t>coordonnées des autorités et institutions scientifiques compétentes desdits États figurent dans</a:t>
            </a:r>
            <a:r>
              <a:rPr lang="fr-FR" baseline="0" dirty="0" smtClean="0">
                <a:ln w="18415" cmpd="sng">
                  <a:noFill/>
                  <a:prstDash val="solid"/>
                </a:ln>
              </a:rPr>
              <a:t> le Répertoire CITES.</a:t>
            </a:r>
            <a:endParaRPr lang="fr-FR" sz="1200" noProof="0" dirty="0" smtClean="0">
              <a:ln w="18415" cmpd="sng">
                <a:noFill/>
                <a:prstDash val="solid"/>
              </a:ln>
            </a:endParaRPr>
          </a:p>
          <a:p>
            <a:pPr marL="171450" indent="-171450">
              <a:buFont typeface="Arial" pitchFamily="34" charset="0"/>
              <a:buChar char="•"/>
            </a:pPr>
            <a:endParaRPr lang="fr-FR" sz="1200" noProof="0" dirty="0" smtClean="0">
              <a:ln w="18415" cmpd="sng">
                <a:noFill/>
                <a:prstDash val="solid"/>
              </a:ln>
            </a:endParaRPr>
          </a:p>
          <a:p>
            <a:pPr marL="171450" indent="-171450">
              <a:buFont typeface="Arial" pitchFamily="34" charset="0"/>
              <a:buChar char="•"/>
            </a:pPr>
            <a:r>
              <a:rPr lang="fr-FR" sz="1200" noProof="0" dirty="0" smtClean="0">
                <a:ln w="18415" cmpd="sng">
                  <a:noFill/>
                  <a:prstDash val="solid"/>
                </a:ln>
              </a:rPr>
              <a:t>Ces règles s’appliqueront</a:t>
            </a:r>
            <a:r>
              <a:rPr lang="fr-FR" sz="1200" baseline="0" noProof="0" dirty="0" smtClean="0">
                <a:ln w="18415" cmpd="sng">
                  <a:noFill/>
                  <a:prstDash val="solid"/>
                </a:ln>
              </a:rPr>
              <a:t> également aux spécimens en transit à destination ou en provenance d’États non-parties à la Convention.</a:t>
            </a:r>
            <a:endParaRPr lang="fr-FR" sz="1200" noProof="0" dirty="0" smtClean="0">
              <a:ln w="18415" cmpd="sng">
                <a:noFill/>
                <a:prstDash val="solid"/>
              </a:ln>
            </a:endParaRPr>
          </a:p>
          <a:p>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25</a:t>
            </a:fld>
            <a:endParaRPr lang="en-GB"/>
          </a:p>
        </p:txBody>
      </p:sp>
    </p:spTree>
    <p:extLst>
      <p:ext uri="{BB962C8B-B14F-4D97-AF65-F5344CB8AC3E}">
        <p14:creationId xmlns:p14="http://schemas.microsoft.com/office/powerpoint/2010/main" val="795654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aseline="0" noProof="0" dirty="0" smtClean="0"/>
              <a:t>La collaboration et la coopération entre les différents acteurs nationaux sont deux éléments essentiels p</a:t>
            </a:r>
            <a:r>
              <a:rPr lang="fr-FR" noProof="0" dirty="0" smtClean="0"/>
              <a:t>our</a:t>
            </a:r>
            <a:r>
              <a:rPr lang="fr-FR" baseline="0" noProof="0" dirty="0" smtClean="0"/>
              <a:t> garantir la bonne application de la Convention. Voici quelques uns des secteurs où trouver des acteurs CITES.</a:t>
            </a:r>
          </a:p>
          <a:p>
            <a:r>
              <a:rPr lang="fr-FR" baseline="0" noProof="0" dirty="0" smtClean="0"/>
              <a:t>Une coopération étroite entre ces autres secteurs et les autorités CITES serait cruciale.</a:t>
            </a:r>
          </a:p>
        </p:txBody>
      </p:sp>
      <p:sp>
        <p:nvSpPr>
          <p:cNvPr id="4" name="Slide Number Placeholder 3"/>
          <p:cNvSpPr>
            <a:spLocks noGrp="1"/>
          </p:cNvSpPr>
          <p:nvPr>
            <p:ph type="sldNum" sz="quarter" idx="10"/>
          </p:nvPr>
        </p:nvSpPr>
        <p:spPr/>
        <p:txBody>
          <a:bodyPr/>
          <a:lstStyle/>
          <a:p>
            <a:fld id="{46C54DDB-FBB2-41CD-AEDD-D6EA4BA1FB6C}" type="slidenum">
              <a:rPr lang="en-GB" smtClean="0"/>
              <a:pPr/>
              <a:t>26</a:t>
            </a:fld>
            <a:endParaRPr lang="en-GB"/>
          </a:p>
        </p:txBody>
      </p:sp>
    </p:spTree>
    <p:extLst>
      <p:ext uri="{BB962C8B-B14F-4D97-AF65-F5344CB8AC3E}">
        <p14:creationId xmlns:p14="http://schemas.microsoft.com/office/powerpoint/2010/main" val="26187518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fr-FR" sz="1200" noProof="0" dirty="0" smtClean="0">
                <a:ln w="18415" cmpd="sng">
                  <a:noFill/>
                  <a:prstDash val="solid"/>
                </a:ln>
              </a:rPr>
              <a:t>La CITES est un accord international juridiquement contraignant</a:t>
            </a:r>
            <a:r>
              <a:rPr lang="fr-FR" sz="1200" baseline="0" noProof="0" dirty="0" smtClean="0">
                <a:ln w="18415" cmpd="sng">
                  <a:noFill/>
                  <a:prstDash val="solid"/>
                </a:ln>
              </a:rPr>
              <a:t> entre gouvernements qui vise à garantir qu’aucune espèce de faune ou de flore sauvage n’est exploitée de manière non durable aux fins du commerce international.</a:t>
            </a:r>
            <a:endParaRPr lang="fr-FR" sz="1200" noProof="0" dirty="0" smtClean="0">
              <a:ln w="18415" cmpd="sng">
                <a:noFill/>
                <a:prstDash val="solid"/>
              </a:ln>
            </a:endParaRPr>
          </a:p>
          <a:p>
            <a:pPr marL="171450" indent="-171450">
              <a:buFont typeface="Arial" pitchFamily="34" charset="0"/>
              <a:buChar char="•"/>
            </a:pPr>
            <a:r>
              <a:rPr lang="fr-FR" sz="1200" noProof="0" dirty="0" smtClean="0">
                <a:ln w="18415" cmpd="sng">
                  <a:noFill/>
                  <a:prstDash val="solid"/>
                </a:ln>
              </a:rPr>
              <a:t>La Convention a pour objectif d’assurer</a:t>
            </a:r>
            <a:r>
              <a:rPr lang="fr-FR" sz="1200" baseline="0" noProof="0" dirty="0" smtClean="0">
                <a:ln w="18415" cmpd="sng">
                  <a:noFill/>
                  <a:prstDash val="solid"/>
                </a:ln>
              </a:rPr>
              <a:t> </a:t>
            </a:r>
            <a:r>
              <a:rPr lang="fr-FR" sz="1200" noProof="0" dirty="0" smtClean="0">
                <a:ln w="18415" cmpd="sng">
                  <a:noFill/>
                  <a:prstDash val="solid"/>
                </a:ln>
              </a:rPr>
              <a:t>la légalité, la traçabilité et la durabilité du commerce.</a:t>
            </a:r>
          </a:p>
          <a:p>
            <a:pPr marL="171450" indent="-171450">
              <a:buFont typeface="Arial" pitchFamily="34" charset="0"/>
              <a:buChar char="•"/>
            </a:pPr>
            <a:r>
              <a:rPr lang="fr-FR" sz="1200" noProof="0" dirty="0" smtClean="0">
                <a:ln w="18415" cmpd="sng">
                  <a:noFill/>
                  <a:prstDash val="solid"/>
                </a:ln>
              </a:rPr>
              <a:t>Elle fournit un cadre juridique international et des systèmes procéduraux communs en vue d’une réglementation efficace du commerce international d’espèces inscrites aux Annexes II et III et du contrôle du commerce international des espèces inscrites à l’Annexe I.</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FR" sz="1200" noProof="0" dirty="0" smtClean="0">
                <a:ln w="18415" cmpd="sng">
                  <a:noFill/>
                  <a:prstDash val="solid"/>
                </a:ln>
              </a:rPr>
              <a:t>La CITES réglemente le commerce international des espèces</a:t>
            </a:r>
            <a:r>
              <a:rPr lang="fr-FR" sz="1200" baseline="0" noProof="0" dirty="0" smtClean="0">
                <a:ln w="18415" cmpd="sng">
                  <a:noFill/>
                  <a:prstDash val="solid"/>
                </a:ln>
              </a:rPr>
              <a:t> de faune et de flore sauvages inscrites à ses annexes au moyen d’un système de permis et de certificats délivrés sous réserve du respect de certaines conditions et qui doivent être présentés à la sortie ou à l’entrée d’un pays.</a:t>
            </a:r>
            <a:endParaRPr lang="fr-FR" sz="1200" noProof="0" dirty="0" smtClean="0">
              <a:ln w="18415" cmpd="sng">
                <a:noFill/>
                <a:prstDash val="solid"/>
              </a:ln>
            </a:endParaRPr>
          </a:p>
          <a:p>
            <a:pPr marL="171450" indent="-171450">
              <a:buFont typeface="Arial" pitchFamily="34" charset="0"/>
              <a:buChar char="•"/>
            </a:pPr>
            <a:r>
              <a:rPr lang="fr-FR" sz="1200" dirty="0" smtClean="0">
                <a:ln w="18415" cmpd="sng">
                  <a:noFill/>
                  <a:prstDash val="solid"/>
                </a:ln>
              </a:rPr>
              <a:t>Une collaboration inter-organisations et intersectorielle est essentielle pour garantir</a:t>
            </a:r>
            <a:r>
              <a:rPr lang="fr-FR" sz="1200" baseline="0" dirty="0" smtClean="0">
                <a:ln w="18415" cmpd="sng">
                  <a:noFill/>
                  <a:prstDash val="solid"/>
                </a:ln>
              </a:rPr>
              <a:t> une application concrète de la Convention.</a:t>
            </a:r>
            <a:endParaRPr lang="fr-FR" sz="1200" noProof="0" dirty="0" smtClean="0">
              <a:ln w="18415" cmpd="sng">
                <a:noFill/>
                <a:prstDash val="solid"/>
              </a:ln>
            </a:endParaRPr>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27</a:t>
            </a:fld>
            <a:endParaRPr lang="en-GB"/>
          </a:p>
        </p:txBody>
      </p:sp>
    </p:spTree>
    <p:extLst>
      <p:ext uri="{BB962C8B-B14F-4D97-AF65-F5344CB8AC3E}">
        <p14:creationId xmlns:p14="http://schemas.microsoft.com/office/powerpoint/2010/main" val="4107793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6C54DDB-FBB2-41CD-AEDD-D6EA4BA1FB6C}" type="slidenum">
              <a:rPr lang="en-GB" smtClean="0"/>
              <a:pPr/>
              <a:t>28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noProof="0" dirty="0" smtClean="0"/>
              <a:t>La CITES a pour objectif de veiller à ce que les spécimens de faune et de flore sauvages faisant l’objet d’un commerce international ne soient pas exploités de manière non durable; pour ce faire, elle s’assure de leur </a:t>
            </a:r>
            <a:r>
              <a:rPr lang="fr-FR" sz="1200" b="1" noProof="0" dirty="0" smtClean="0">
                <a:ln w="18415" cmpd="sng">
                  <a:noFill/>
                  <a:prstDash val="solid"/>
                </a:ln>
                <a:solidFill>
                  <a:srgbClr val="CC0000"/>
                </a:solidFill>
                <a:cs typeface="Arial" charset="0"/>
              </a:rPr>
              <a:t>légalité, de leur durabilité et de leur</a:t>
            </a:r>
            <a:r>
              <a:rPr lang="fr-FR" sz="1200" b="1" baseline="0" noProof="0" dirty="0" smtClean="0">
                <a:ln w="18415" cmpd="sng">
                  <a:noFill/>
                  <a:prstDash val="solid"/>
                </a:ln>
                <a:solidFill>
                  <a:srgbClr val="CC0000"/>
                </a:solidFill>
                <a:cs typeface="Arial" charset="0"/>
              </a:rPr>
              <a:t> </a:t>
            </a:r>
            <a:r>
              <a:rPr lang="fr-FR" sz="1200" b="1" noProof="0" dirty="0" smtClean="0">
                <a:ln w="18415" cmpd="sng">
                  <a:noFill/>
                  <a:prstDash val="solid"/>
                </a:ln>
                <a:solidFill>
                  <a:srgbClr val="CC0000"/>
                </a:solidFill>
                <a:cs typeface="Arial" charset="0"/>
              </a:rPr>
              <a:t>traçabilité.</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noProof="0" dirty="0" smtClean="0">
              <a:ln w="18415" cmpd="sng">
                <a:noFill/>
                <a:prstDash val="solid"/>
              </a:ln>
              <a:cs typeface="Arial" charset="0"/>
            </a:endParaRPr>
          </a:p>
          <a:p>
            <a:endParaRPr lang="fr-FR"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3</a:t>
            </a:fld>
            <a:endParaRPr lang="en-GB" dirty="0"/>
          </a:p>
        </p:txBody>
      </p:sp>
    </p:spTree>
    <p:extLst>
      <p:ext uri="{BB962C8B-B14F-4D97-AF65-F5344CB8AC3E}">
        <p14:creationId xmlns:p14="http://schemas.microsoft.com/office/powerpoint/2010/main" val="241757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noProof="0" dirty="0" smtClean="0"/>
              <a:t>La CITES est un accord multilatéral </a:t>
            </a:r>
            <a:r>
              <a:rPr lang="fr-FR" sz="1200" b="0" noProof="0" dirty="0" smtClean="0"/>
              <a:t>qui</a:t>
            </a:r>
            <a:r>
              <a:rPr lang="fr-FR" sz="1200" b="0" baseline="0" noProof="0" dirty="0" smtClean="0"/>
              <a:t> s’appuie sur un </a:t>
            </a:r>
            <a:r>
              <a:rPr lang="fr-FR" sz="1200" b="1" baseline="0" noProof="0" dirty="0" smtClean="0">
                <a:solidFill>
                  <a:srgbClr val="C00000"/>
                </a:solidFill>
              </a:rPr>
              <a:t>processus i</a:t>
            </a:r>
            <a:r>
              <a:rPr lang="fr-FR" altLang="en-US" b="1" noProof="0" dirty="0" smtClean="0">
                <a:solidFill>
                  <a:srgbClr val="C00000"/>
                </a:solidFill>
              </a:rPr>
              <a:t>ntergouvernemental</a:t>
            </a:r>
            <a:r>
              <a:rPr lang="fr-FR" altLang="en-US" b="0" noProof="0" dirty="0" smtClean="0"/>
              <a:t>,</a:t>
            </a:r>
            <a:r>
              <a:rPr lang="fr-FR" altLang="en-US" b="0" noProof="0" dirty="0" smtClean="0">
                <a:solidFill>
                  <a:srgbClr val="C00000"/>
                </a:solidFill>
              </a:rPr>
              <a:t> conjuguant au sein d’un instrument juridiquement contraignant </a:t>
            </a:r>
            <a:r>
              <a:rPr lang="fr-FR" altLang="en-US" noProof="0" dirty="0" smtClean="0"/>
              <a:t>des questions liées aux </a:t>
            </a:r>
            <a:r>
              <a:rPr lang="fr-FR" altLang="en-US" b="1" noProof="0" dirty="0" smtClean="0">
                <a:solidFill>
                  <a:srgbClr val="C00000"/>
                </a:solidFill>
              </a:rPr>
              <a:t>espèces</a:t>
            </a:r>
            <a:r>
              <a:rPr lang="fr-FR" altLang="en-US" b="1" baseline="0" noProof="0" dirty="0" smtClean="0">
                <a:solidFill>
                  <a:srgbClr val="C00000"/>
                </a:solidFill>
              </a:rPr>
              <a:t> sauvages</a:t>
            </a:r>
            <a:r>
              <a:rPr lang="fr-FR" altLang="en-US" b="1" noProof="0" dirty="0" smtClean="0">
                <a:solidFill>
                  <a:srgbClr val="C00000"/>
                </a:solidFill>
              </a:rPr>
              <a:t> </a:t>
            </a:r>
            <a:r>
              <a:rPr lang="fr-FR" altLang="en-US" b="0" noProof="0" dirty="0" smtClean="0">
                <a:solidFill>
                  <a:schemeClr val="tx1"/>
                </a:solidFill>
              </a:rPr>
              <a:t>et</a:t>
            </a:r>
            <a:r>
              <a:rPr lang="fr-FR" altLang="en-US" b="0" baseline="0" noProof="0" dirty="0" smtClean="0">
                <a:solidFill>
                  <a:schemeClr val="tx1"/>
                </a:solidFill>
              </a:rPr>
              <a:t> au</a:t>
            </a:r>
            <a:r>
              <a:rPr lang="fr-FR" altLang="en-US" b="1" noProof="0" dirty="0" smtClean="0">
                <a:solidFill>
                  <a:srgbClr val="C00000"/>
                </a:solidFill>
              </a:rPr>
              <a:t> commerce</a:t>
            </a:r>
            <a:r>
              <a:rPr lang="fr-FR" altLang="en-US" noProof="0" dirty="0" smtClean="0"/>
              <a:t>, dans le but d’atteindre des objectifs de</a:t>
            </a:r>
            <a:r>
              <a:rPr lang="fr-FR" altLang="en-US" baseline="0" noProof="0" dirty="0" smtClean="0"/>
              <a:t> </a:t>
            </a:r>
            <a:r>
              <a:rPr lang="fr-FR" altLang="en-US" b="1" noProof="0" dirty="0" smtClean="0">
                <a:solidFill>
                  <a:srgbClr val="C00000"/>
                </a:solidFill>
              </a:rPr>
              <a:t>conservation </a:t>
            </a:r>
            <a:r>
              <a:rPr lang="fr-FR" altLang="en-US" b="0" noProof="0" dirty="0" smtClean="0">
                <a:solidFill>
                  <a:schemeClr val="tx1"/>
                </a:solidFill>
              </a:rPr>
              <a:t>et</a:t>
            </a:r>
            <a:r>
              <a:rPr lang="fr-FR" altLang="en-US" noProof="0" dirty="0" smtClean="0"/>
              <a:t> </a:t>
            </a:r>
            <a:r>
              <a:rPr lang="fr-FR" altLang="en-US" b="1" noProof="0" dirty="0" smtClean="0">
                <a:solidFill>
                  <a:srgbClr val="C00000"/>
                </a:solidFill>
              </a:rPr>
              <a:t>d’utilisation durable </a:t>
            </a:r>
            <a:r>
              <a:rPr lang="fr-FR" altLang="en-US" noProof="0" dirty="0" smtClean="0"/>
              <a:t>en créant</a:t>
            </a:r>
            <a:r>
              <a:rPr lang="fr-FR" altLang="en-US" baseline="0" noProof="0" dirty="0" smtClean="0"/>
              <a:t> des </a:t>
            </a:r>
            <a:r>
              <a:rPr lang="fr-FR" altLang="en-US" b="1" baseline="0" noProof="0" dirty="0" smtClean="0"/>
              <a:t>systèmes procéduraux communs</a:t>
            </a:r>
            <a:r>
              <a:rPr lang="fr-FR" altLang="en-US" noProof="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en-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altLang="en-US" baseline="0" noProof="0" dirty="0" smtClean="0"/>
              <a:t>Les dispositifs CITES communs à toutes les Parties comprennent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en-US" baseline="0" noProof="0" dirty="0" smtClean="0"/>
              <a:t>des autorités nationales similaires chargées de la CITES;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en-US" baseline="0" noProof="0" dirty="0" smtClean="0"/>
              <a:t>des dispositions juridiques similaires relatives à l’application de la CITES au niveau national;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en-US" baseline="0" noProof="0" dirty="0" smtClean="0"/>
              <a:t>des exigences similaires concernant le commerce d’espèces CITES;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en-US" baseline="0" noProof="0" dirty="0" smtClean="0"/>
              <a:t>des règles, règlements et procédures similaires;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en-US" baseline="0" noProof="0" dirty="0" smtClean="0"/>
              <a:t>des permis et certificats CITES similaires.</a:t>
            </a:r>
            <a:endParaRPr lang="fr-FR" altLang="en-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en-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altLang="en-US" b="1" noProof="0" dirty="0" smtClean="0">
              <a:solidFill>
                <a:srgbClr val="C00000"/>
              </a:solidFill>
            </a:endParaRPr>
          </a:p>
          <a:p>
            <a:endParaRPr lang="fr-FR"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4</a:t>
            </a:fld>
            <a:endParaRPr lang="en-GB" dirty="0"/>
          </a:p>
        </p:txBody>
      </p:sp>
    </p:spTree>
    <p:extLst>
      <p:ext uri="{BB962C8B-B14F-4D97-AF65-F5344CB8AC3E}">
        <p14:creationId xmlns:p14="http://schemas.microsoft.com/office/powerpoint/2010/main" val="16246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dirty="0" smtClean="0"/>
              <a:t>Actuellement, la CITES</a:t>
            </a:r>
            <a:r>
              <a:rPr lang="fr-FR" baseline="0" dirty="0" smtClean="0"/>
              <a:t> compte 179 États membres. Le dernier pays à avoir adhéré à la Convention est l’Angola, où la CITES est entrée en vigueur le 31 décembre 2013. </a:t>
            </a:r>
            <a:endParaRPr lang="fr-FR" sz="1200" b="0" i="0" kern="1200" dirty="0" smtClean="0">
              <a:solidFill>
                <a:schemeClr val="tx1"/>
              </a:solidFill>
              <a:effectLst/>
              <a:latin typeface="+mn-lt"/>
              <a:ea typeface="+mn-ea"/>
              <a:cs typeface="+mn-cs"/>
            </a:endParaRPr>
          </a:p>
          <a:p>
            <a:endParaRPr lang="fr-FR"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b="0" i="0" kern="1200" dirty="0" smtClean="0">
                <a:solidFill>
                  <a:schemeClr val="tx1"/>
                </a:solidFill>
                <a:effectLst/>
                <a:latin typeface="+mn-lt"/>
                <a:ea typeface="+mn-ea"/>
                <a:cs typeface="+mn-cs"/>
              </a:rPr>
              <a:t>La CITES </a:t>
            </a:r>
            <a:r>
              <a:rPr lang="fr-FR" sz="1200" b="0" i="0" kern="1200" noProof="0" dirty="0" smtClean="0">
                <a:solidFill>
                  <a:schemeClr val="tx1"/>
                </a:solidFill>
                <a:effectLst/>
                <a:latin typeface="+mn-lt"/>
                <a:ea typeface="+mn-ea"/>
                <a:cs typeface="+mn-cs"/>
              </a:rPr>
              <a:t>règlemente le commerce</a:t>
            </a:r>
            <a:r>
              <a:rPr lang="fr-FR" sz="1200" b="0" i="0" kern="1200" baseline="0" noProof="0" dirty="0" smtClean="0">
                <a:solidFill>
                  <a:schemeClr val="tx1"/>
                </a:solidFill>
                <a:effectLst/>
                <a:latin typeface="+mn-lt"/>
                <a:ea typeface="+mn-ea"/>
                <a:cs typeface="+mn-cs"/>
              </a:rPr>
              <a:t> </a:t>
            </a:r>
            <a:r>
              <a:rPr lang="fr-FR" sz="1200" dirty="0" smtClean="0"/>
              <a:t>international de</a:t>
            </a:r>
            <a:r>
              <a:rPr lang="fr-FR" sz="1200" baseline="0" dirty="0" smtClean="0"/>
              <a:t> plus de 35 000 espèces inscrites à ses annexes, cette protection portant sur des spécimens vivants ou morts ainsi que sur leurs parties et produits.</a:t>
            </a:r>
            <a:endParaRPr lang="fr-FR"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5</a:t>
            </a:fld>
            <a:endParaRPr lang="en-GB"/>
          </a:p>
        </p:txBody>
      </p:sp>
    </p:spTree>
    <p:extLst>
      <p:ext uri="{BB962C8B-B14F-4D97-AF65-F5344CB8AC3E}">
        <p14:creationId xmlns:p14="http://schemas.microsoft.com/office/powerpoint/2010/main" val="3964848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noProof="0" dirty="0" smtClean="0"/>
              <a:t>Toutes les espèces relevant de la CITES ne font pas l’objet d’une interdiction de commerce à l’international. En fait,</a:t>
            </a:r>
            <a:r>
              <a:rPr lang="fr-FR" baseline="0" noProof="0" dirty="0" smtClean="0"/>
              <a:t> sur plus de 35 000 espèces CITES, seules 3% sont inscrites à l’Annexe I et ne peuvent être commercialisées à l’international. Quatre-vingt-dix-sept pour cent des espèces sont inscrites aux Annexes II ou III, ce qui signifie que le commerce de spécimens de ces espèces est autorisé mais réglementé.</a:t>
            </a:r>
            <a:endParaRPr lang="fr-FR"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6</a:t>
            </a:fld>
            <a:endParaRPr lang="en-GB"/>
          </a:p>
        </p:txBody>
      </p:sp>
    </p:spTree>
    <p:extLst>
      <p:ext uri="{BB962C8B-B14F-4D97-AF65-F5344CB8AC3E}">
        <p14:creationId xmlns:p14="http://schemas.microsoft.com/office/powerpoint/2010/main" val="63166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noProof="0" dirty="0" smtClean="0"/>
              <a:t>Toutes</a:t>
            </a:r>
            <a:r>
              <a:rPr lang="fr-FR" baseline="0" noProof="0" dirty="0" smtClean="0"/>
              <a:t> l</a:t>
            </a:r>
            <a:r>
              <a:rPr lang="fr-FR" noProof="0" dirty="0" smtClean="0"/>
              <a:t>es espèces dont le </a:t>
            </a:r>
            <a:r>
              <a:rPr lang="fr-FR" baseline="0" noProof="0" dirty="0" smtClean="0"/>
              <a:t>commerce international de spécimens est autorisé mais réglementé ne font pas non plus l’objet d’un commerce intensif.</a:t>
            </a:r>
          </a:p>
          <a:p>
            <a:pPr marL="0" marR="0" lvl="1" indent="0" algn="l" defTabSz="914400" rtl="0" eaLnBrk="1" fontAlgn="auto" latinLnBrk="0" hangingPunct="1">
              <a:lnSpc>
                <a:spcPct val="100000"/>
              </a:lnSpc>
              <a:spcBef>
                <a:spcPts val="0"/>
              </a:spcBef>
              <a:spcAft>
                <a:spcPts val="0"/>
              </a:spcAft>
              <a:buClrTx/>
              <a:buSzTx/>
              <a:buFontTx/>
              <a:buNone/>
              <a:tabLst/>
              <a:defRPr/>
            </a:pPr>
            <a:endParaRPr lang="fr-FR" altLang="en-US" noProof="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fr-FR" altLang="en-US" noProof="0" dirty="0" smtClean="0"/>
              <a:t>Selon une récente</a:t>
            </a:r>
            <a:r>
              <a:rPr lang="fr-FR" altLang="en-US" baseline="0" noProof="0" dirty="0" smtClean="0"/>
              <a:t> analyse des données sur le commerce CITES, sur plus de 35 000 espèces CITES, 4% sont couramment commercialisées et l’on peut considérer qu’1% supplémentaire fait l’objet d’un commerce intensif. Ces chiffres correspondent à quelque 150 espèces animales et 1800 espèces végétales, lesquelles représentent 90% du commerce déclaré de spécimens CITES.</a:t>
            </a:r>
            <a:endParaRPr lang="fr-FR" altLang="en-US" noProof="0" dirty="0" smtClean="0"/>
          </a:p>
          <a:p>
            <a:endParaRPr lang="fr-FR" noProof="0" dirty="0"/>
          </a:p>
        </p:txBody>
      </p:sp>
      <p:sp>
        <p:nvSpPr>
          <p:cNvPr id="4" name="Slide Number Placeholder 3"/>
          <p:cNvSpPr>
            <a:spLocks noGrp="1"/>
          </p:cNvSpPr>
          <p:nvPr>
            <p:ph type="sldNum" sz="quarter" idx="10"/>
          </p:nvPr>
        </p:nvSpPr>
        <p:spPr/>
        <p:txBody>
          <a:bodyPr/>
          <a:lstStyle/>
          <a:p>
            <a:fld id="{46C54DDB-FBB2-41CD-AEDD-D6EA4BA1FB6C}" type="slidenum">
              <a:rPr lang="en-GB" smtClean="0"/>
              <a:pPr/>
              <a:t>7</a:t>
            </a:fld>
            <a:endParaRPr lang="en-GB"/>
          </a:p>
        </p:txBody>
      </p:sp>
    </p:spTree>
    <p:extLst>
      <p:ext uri="{BB962C8B-B14F-4D97-AF65-F5344CB8AC3E}">
        <p14:creationId xmlns:p14="http://schemas.microsoft.com/office/powerpoint/2010/main" val="1417668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6C54DDB-FBB2-41CD-AEDD-D6EA4BA1FB6C}"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smtClean="0"/>
              <a:t>En termes de volume, le Secrétariat CITES comptabilise actuellement 13 millions de transactions commerciales portant sur</a:t>
            </a:r>
            <a:r>
              <a:rPr lang="fr-FR" baseline="0" noProof="0" dirty="0" smtClean="0"/>
              <a:t> des espèces CITES. La valeur de ce commerce mondial est estimée à plusieurs milliards de dollars par an, tout au bout de la chaîne d’approvisionnement.</a:t>
            </a:r>
          </a:p>
          <a:p>
            <a:endParaRPr lang="fr-FR" baseline="0" noProof="0" dirty="0" smtClean="0"/>
          </a:p>
          <a:p>
            <a:r>
              <a:rPr lang="fr-FR" baseline="0" noProof="0" dirty="0" smtClean="0"/>
              <a:t>À titre d’exemple, la valeur du commerce du lambi, prisé pour sa chair et en tant qu’objet de décoration, se monterait à 60 millions de dollars des États-Unis par an. De même, le commerce du python, fortement recherché pour sa peau dans le domaine du luxe haut de gamme, est estimé à un milliard de dollars par an et celui de l’acajou des Antilles, une espèce de bois précieux, à 33 millions de dollars par an.</a:t>
            </a:r>
          </a:p>
        </p:txBody>
      </p:sp>
      <p:sp>
        <p:nvSpPr>
          <p:cNvPr id="4" name="Slide Number Placeholder 3"/>
          <p:cNvSpPr>
            <a:spLocks noGrp="1"/>
          </p:cNvSpPr>
          <p:nvPr>
            <p:ph type="sldNum" sz="quarter" idx="10"/>
          </p:nvPr>
        </p:nvSpPr>
        <p:spPr/>
        <p:txBody>
          <a:bodyPr/>
          <a:lstStyle/>
          <a:p>
            <a:fld id="{46C54DDB-FBB2-41CD-AEDD-D6EA4BA1FB6C}" type="slidenum">
              <a:rPr lang="en-GB" smtClean="0"/>
              <a:pPr/>
              <a:t>9</a:t>
            </a:fld>
            <a:endParaRPr lang="en-GB"/>
          </a:p>
        </p:txBody>
      </p:sp>
    </p:spTree>
    <p:extLst>
      <p:ext uri="{BB962C8B-B14F-4D97-AF65-F5344CB8AC3E}">
        <p14:creationId xmlns:p14="http://schemas.microsoft.com/office/powerpoint/2010/main" val="4061808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pPr/>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168131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pPr/>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25228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pPr/>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317480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EA696-CE75-4B15-9A61-142448DCF0BE}" type="datetimeFigureOut">
              <a:rPr lang="en-GB" smtClean="0"/>
              <a:pPr/>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354683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9EA696-CE75-4B15-9A61-142448DCF0BE}" type="datetimeFigureOut">
              <a:rPr lang="en-GB" smtClean="0"/>
              <a:pPr/>
              <a:t>06/07/2015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5971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59EA696-CE75-4B15-9A61-142448DCF0BE}" type="datetimeFigureOut">
              <a:rPr lang="en-GB" smtClean="0"/>
              <a:pPr/>
              <a:t>06/07/2015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65879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9EA696-CE75-4B15-9A61-142448DCF0BE}" type="datetimeFigureOut">
              <a:rPr lang="en-GB" smtClean="0"/>
              <a:pPr/>
              <a:t>06/07/2015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86117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59EA696-CE75-4B15-9A61-142448DCF0BE}" type="datetimeFigureOut">
              <a:rPr lang="en-GB" smtClean="0"/>
              <a:pPr/>
              <a:t>06/07/2015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3801033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9EA696-CE75-4B15-9A61-142448DCF0BE}" type="datetimeFigureOut">
              <a:rPr lang="en-GB" smtClean="0"/>
              <a:pPr/>
              <a:t>06/07/2015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774300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EA696-CE75-4B15-9A61-142448DCF0BE}" type="datetimeFigureOut">
              <a:rPr lang="en-GB" smtClean="0"/>
              <a:pPr/>
              <a:t>06/07/2015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253540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9EA696-CE75-4B15-9A61-142448DCF0BE}" type="datetimeFigureOut">
              <a:rPr lang="en-GB" smtClean="0"/>
              <a:pPr/>
              <a:t>06/07/2015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C15A36-AA42-4068-A231-FC45D26FFE79}" type="slidenum">
              <a:rPr lang="en-GB" smtClean="0"/>
              <a:pPr/>
              <a:t>‹#›</a:t>
            </a:fld>
            <a:endParaRPr lang="en-GB"/>
          </a:p>
        </p:txBody>
      </p:sp>
    </p:spTree>
    <p:extLst>
      <p:ext uri="{BB962C8B-B14F-4D97-AF65-F5344CB8AC3E}">
        <p14:creationId xmlns:p14="http://schemas.microsoft.com/office/powerpoint/2010/main" val="191822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ln>
            <a:noFill/>
          </a:ln>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EA696-CE75-4B15-9A61-142448DCF0BE}" type="datetimeFigureOut">
              <a:rPr lang="en-GB" smtClean="0"/>
              <a:pPr/>
              <a:t>06/07/2015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15A36-AA42-4068-A231-FC45D26FFE79}" type="slidenum">
              <a:rPr lang="en-GB" smtClean="0"/>
              <a:pPr/>
              <a:t>‹#›</a:t>
            </a:fld>
            <a:endParaRPr lang="en-GB"/>
          </a:p>
        </p:txBody>
      </p:sp>
      <p:sp>
        <p:nvSpPr>
          <p:cNvPr id="7" name="Rectangle 6"/>
          <p:cNvSpPr/>
          <p:nvPr userDrawn="1"/>
        </p:nvSpPr>
        <p:spPr>
          <a:xfrm>
            <a:off x="0" y="0"/>
            <a:ext cx="9144000" cy="6858000"/>
          </a:xfrm>
          <a:prstGeom prst="rect">
            <a:avLst/>
          </a:prstGeom>
          <a:solidFill>
            <a:schemeClr val="tx2">
              <a:lumMod val="60000"/>
              <a:lumOff val="40000"/>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2908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ln>
            <a:noFill/>
          </a:ln>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hyperlink" Target="http://www.google.ch/url?sa=i&amp;rct=j&amp;q=&amp;esrc=s&amp;frm=1&amp;source=images&amp;cd=&amp;cad=rja&amp;docid=QAjCn_JDAiBz9M&amp;tbnid=GNnAJPozq1aImM:&amp;ved=0CAUQjRw&amp;url=http://www.greenpeace.org/canada/en/Blog/shark-week/blog/46172/&amp;ei=WhppUvqvJaOk0QWV-YGQCg&amp;bvm=bv.55123115,d.bGE&amp;psig=AFQjCNF1kD3x1O8t6EeBgsKYbeje17IKVA&amp;ust=1382706112406341"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h/url?sa=i&amp;rct=j&amp;q=&amp;esrc=s&amp;frm=1&amp;source=images&amp;cd=&amp;cad=rja&amp;docid=wuQ75xMLX060RM&amp;tbnid=OEYQCH_5U1QF4M:&amp;ved=0CAUQjRw&amp;url=http://financebucket.com/category/economy/&amp;ei=8PRoUpjpE8ep0AWV7oH4AQ&amp;bvm=bv.55123115,d.bGE&amp;psig=AFQjCNHDPltYSxsjWJUk95ww7_5RAWnvGw&amp;ust=138269654574455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132856"/>
            <a:ext cx="8062664" cy="1470025"/>
          </a:xfrm>
        </p:spPr>
        <p:txBody>
          <a:bodyPr>
            <a:normAutofit/>
          </a:bodyPr>
          <a:lstStyle/>
          <a:p>
            <a:r>
              <a:rPr lang="fr-FR" b="1" dirty="0" smtClean="0"/>
              <a:t>La CITES : présentation</a:t>
            </a:r>
            <a:endParaRPr lang="fr-FR" b="1" dirty="0"/>
          </a:p>
        </p:txBody>
      </p:sp>
    </p:spTree>
    <p:extLst>
      <p:ext uri="{BB962C8B-B14F-4D97-AF65-F5344CB8AC3E}">
        <p14:creationId xmlns:p14="http://schemas.microsoft.com/office/powerpoint/2010/main" val="369410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La « valeur » du commerce illégal…</a:t>
            </a:r>
            <a:endParaRPr lang="fr-FR" dirty="0"/>
          </a:p>
        </p:txBody>
      </p:sp>
      <p:sp>
        <p:nvSpPr>
          <p:cNvPr id="4" name="Content Placeholder 2"/>
          <p:cNvSpPr>
            <a:spLocks noGrp="1"/>
          </p:cNvSpPr>
          <p:nvPr>
            <p:ph idx="1"/>
          </p:nvPr>
        </p:nvSpPr>
        <p:spPr>
          <a:xfrm>
            <a:off x="609600" y="3861047"/>
            <a:ext cx="7772400" cy="2207443"/>
          </a:xfrm>
        </p:spPr>
        <p:txBody>
          <a:bodyPr>
            <a:normAutofit fontScale="55000" lnSpcReduction="20000"/>
          </a:bodyPr>
          <a:lstStyle/>
          <a:p>
            <a:r>
              <a:rPr lang="fr-FR" sz="4500" dirty="0" smtClean="0"/>
              <a:t>Spécimens ne pouvant être échangés à des fins commerciales mais pour lesquels il existe un marché illégal (peaux de tigre, cornes de rhinocéros, etc.).</a:t>
            </a:r>
          </a:p>
          <a:p>
            <a:r>
              <a:rPr lang="fr-FR" sz="4500" dirty="0" smtClean="0"/>
              <a:t>Spécimens pouvant faire l’objet d’un commerce légal mais traités de manière non conforme à la CITES.</a:t>
            </a:r>
            <a:r>
              <a:rPr lang="en-US" noProof="0" dirty="0" smtClean="0"/>
              <a:t/>
            </a:r>
            <a:br>
              <a:rPr lang="en-US" noProof="0" dirty="0" smtClean="0"/>
            </a:br>
            <a:endParaRPr lang="en-US" noProof="0" dirty="0" smtClean="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90550"/>
            <a:ext cx="3149969" cy="19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1490550"/>
            <a:ext cx="2984201" cy="19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0"/>
          <p:cNvSpPr>
            <a:spLocks noChangeArrowheads="1"/>
          </p:cNvSpPr>
          <p:nvPr/>
        </p:nvSpPr>
        <p:spPr bwMode="auto">
          <a:xfrm>
            <a:off x="2267744" y="1947607"/>
            <a:ext cx="4104456" cy="1071736"/>
          </a:xfrm>
          <a:prstGeom prst="roundRect">
            <a:avLst>
              <a:gd name="adj" fmla="val 16667"/>
            </a:avLst>
          </a:prstGeom>
          <a:solidFill>
            <a:srgbClr val="333333"/>
          </a:solidFill>
          <a:ln>
            <a:noFill/>
          </a:ln>
          <a:effectLst>
            <a:glow rad="63500">
              <a:srgbClr val="FFFF00">
                <a:alpha val="40000"/>
              </a:srgbClr>
            </a:glow>
          </a:effectLst>
        </p:spPr>
        <p:txBody>
          <a:bodyPr lIns="90000" tIns="46800" rIns="90000" bIns="46800" anchor="ctr"/>
          <a:lstStyle/>
          <a:p>
            <a:pPr marL="0" lvl="1" fontAlgn="ctr">
              <a:spcBef>
                <a:spcPct val="40000"/>
              </a:spcBef>
              <a:spcAft>
                <a:spcPct val="15000"/>
              </a:spcAft>
            </a:pPr>
            <a:r>
              <a:rPr lang="fr-FR" sz="2400" b="1" dirty="0" smtClean="0">
                <a:solidFill>
                  <a:schemeClr val="bg1"/>
                </a:solidFill>
                <a:effectLst/>
                <a:cs typeface="Arial" charset="0"/>
              </a:rPr>
              <a:t>De 5 à 20 milliards d’USD/an*</a:t>
            </a:r>
            <a:r>
              <a:rPr lang="fr-FR" sz="2800" b="1" dirty="0" smtClean="0">
                <a:solidFill>
                  <a:schemeClr val="bg1"/>
                </a:solidFill>
                <a:effectLst/>
                <a:cs typeface="Arial" charset="0"/>
              </a:rPr>
              <a:t/>
            </a:r>
            <a:br>
              <a:rPr lang="fr-FR" sz="2800" b="1" dirty="0" smtClean="0">
                <a:solidFill>
                  <a:schemeClr val="bg1"/>
                </a:solidFill>
                <a:effectLst/>
                <a:cs typeface="Arial" charset="0"/>
              </a:rPr>
            </a:br>
            <a:r>
              <a:rPr lang="fr-FR" sz="1400" dirty="0" smtClean="0">
                <a:solidFill>
                  <a:schemeClr val="bg1"/>
                </a:solidFill>
                <a:effectLst/>
                <a:cs typeface="Arial" charset="0"/>
              </a:rPr>
              <a:t>(*Estimation, hors espèces marines et ligneuses)</a:t>
            </a:r>
            <a:endParaRPr lang="fr-FR" sz="1400" dirty="0">
              <a:solidFill>
                <a:schemeClr val="bg1"/>
              </a:solidFill>
            </a:endParaRPr>
          </a:p>
        </p:txBody>
      </p:sp>
    </p:spTree>
    <p:extLst>
      <p:ext uri="{BB962C8B-B14F-4D97-AF65-F5344CB8AC3E}">
        <p14:creationId xmlns:p14="http://schemas.microsoft.com/office/powerpoint/2010/main" val="388580486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Commerce d’espèces sauvages – Secteurs économiques</a:t>
            </a:r>
            <a:endParaRPr lang="fr-FR" dirty="0"/>
          </a:p>
        </p:txBody>
      </p:sp>
      <p:grpSp>
        <p:nvGrpSpPr>
          <p:cNvPr id="4" name="Group 3"/>
          <p:cNvGrpSpPr/>
          <p:nvPr/>
        </p:nvGrpSpPr>
        <p:grpSpPr>
          <a:xfrm>
            <a:off x="533399" y="1412776"/>
            <a:ext cx="8168400" cy="1008000"/>
            <a:chOff x="533399" y="901200"/>
            <a:chExt cx="8168400" cy="1008000"/>
          </a:xfrm>
        </p:grpSpPr>
        <p:sp>
          <p:nvSpPr>
            <p:cNvPr id="5" name="AutoShape 10"/>
            <p:cNvSpPr>
              <a:spLocks noChangeArrowheads="1"/>
            </p:cNvSpPr>
            <p:nvPr/>
          </p:nvSpPr>
          <p:spPr bwMode="auto">
            <a:xfrm>
              <a:off x="533399" y="901200"/>
              <a:ext cx="8168400" cy="1008000"/>
            </a:xfrm>
            <a:prstGeom prst="roundRect">
              <a:avLst>
                <a:gd name="adj" fmla="val 16667"/>
              </a:avLst>
            </a:prstGeom>
            <a:solidFill>
              <a:srgbClr val="66CCFF"/>
            </a:solidFill>
            <a:ln>
              <a:noFill/>
            </a:ln>
            <a:effectLst/>
          </p:spPr>
          <p:txBody>
            <a:bodyPr lIns="90000" tIns="46800" rIns="90000" bIns="46800" anchor="ctr"/>
            <a:lstStyle/>
            <a:p>
              <a:pPr algn="l"/>
              <a:r>
                <a:rPr lang="fr-FR" sz="2000" b="1" dirty="0" smtClean="0">
                  <a:solidFill>
                    <a:srgbClr val="292929"/>
                  </a:solidFill>
                  <a:effectLst/>
                </a:rPr>
                <a:t>Construction et mobilier</a:t>
              </a:r>
              <a:endParaRPr lang="fr-FR" sz="2000" b="1" dirty="0">
                <a:solidFill>
                  <a:srgbClr val="292929"/>
                </a:solidFill>
                <a:effectLst/>
              </a:endParaRPr>
            </a:p>
          </p:txBody>
        </p:sp>
        <p:sp>
          <p:nvSpPr>
            <p:cNvPr id="6" name="AutoShape 10"/>
            <p:cNvSpPr>
              <a:spLocks noChangeArrowheads="1"/>
            </p:cNvSpPr>
            <p:nvPr/>
          </p:nvSpPr>
          <p:spPr bwMode="auto">
            <a:xfrm>
              <a:off x="3347864" y="1018066"/>
              <a:ext cx="2407048" cy="801687"/>
            </a:xfrm>
            <a:prstGeom prst="roundRect">
              <a:avLst>
                <a:gd name="adj" fmla="val 16667"/>
              </a:avLst>
            </a:prstGeom>
            <a:solidFill>
              <a:srgbClr val="333333">
                <a:alpha val="40000"/>
              </a:srgbClr>
            </a:solidFill>
            <a:ln>
              <a:noFill/>
            </a:ln>
            <a:effectLst/>
            <a:extLst/>
          </p:spPr>
          <p:txBody>
            <a:bodyPr lIns="90000" tIns="46800" rIns="90000" bIns="46800" anchor="ctr" anchorCtr="0"/>
            <a:lstStyle/>
            <a:p>
              <a:r>
                <a:rPr lang="fr-FR" dirty="0" smtClean="0">
                  <a:solidFill>
                    <a:srgbClr val="FFFFFF"/>
                  </a:solidFill>
                  <a:effectLst/>
                </a:rPr>
                <a:t>Acajou, ramin, cè</a:t>
              </a:r>
              <a:r>
                <a:rPr lang="fr-FR" dirty="0" smtClean="0">
                  <a:solidFill>
                    <a:srgbClr val="FFFFFF"/>
                  </a:solidFill>
                </a:rPr>
                <a:t>dre</a:t>
              </a:r>
              <a:r>
                <a:rPr lang="en-US" dirty="0" smtClean="0">
                  <a:solidFill>
                    <a:srgbClr val="FFFFFF"/>
                  </a:solidFill>
                  <a:effectLst/>
                </a:rPr>
                <a:t>…</a:t>
              </a:r>
              <a:endParaRPr lang="en-US" dirty="0">
                <a:solidFill>
                  <a:srgbClr val="FFFFFF"/>
                </a:solidFill>
                <a:effectLst/>
              </a:endParaRPr>
            </a:p>
          </p:txBody>
        </p:sp>
        <p:pic>
          <p:nvPicPr>
            <p:cNvPr id="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6259" y="999498"/>
              <a:ext cx="1119186" cy="838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3104" y="990600"/>
              <a:ext cx="1057955" cy="847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533399" y="4626376"/>
            <a:ext cx="8168400" cy="1008000"/>
            <a:chOff x="533399" y="4114800"/>
            <a:chExt cx="8168400" cy="1008000"/>
          </a:xfrm>
        </p:grpSpPr>
        <p:grpSp>
          <p:nvGrpSpPr>
            <p:cNvPr id="10" name="Group 9"/>
            <p:cNvGrpSpPr/>
            <p:nvPr/>
          </p:nvGrpSpPr>
          <p:grpSpPr>
            <a:xfrm>
              <a:off x="533399" y="4114800"/>
              <a:ext cx="8168400" cy="1008000"/>
              <a:chOff x="533399" y="4114800"/>
              <a:chExt cx="8168400" cy="1008000"/>
            </a:xfrm>
          </p:grpSpPr>
          <p:sp>
            <p:nvSpPr>
              <p:cNvPr id="12" name="AutoShape 10"/>
              <p:cNvSpPr>
                <a:spLocks noChangeArrowheads="1"/>
              </p:cNvSpPr>
              <p:nvPr/>
            </p:nvSpPr>
            <p:spPr bwMode="auto">
              <a:xfrm>
                <a:off x="533399" y="4114800"/>
                <a:ext cx="8168400" cy="1008000"/>
              </a:xfrm>
              <a:prstGeom prst="roundRect">
                <a:avLst>
                  <a:gd name="adj" fmla="val 16667"/>
                </a:avLst>
              </a:prstGeom>
              <a:solidFill>
                <a:srgbClr val="66CCFF"/>
              </a:solidFill>
              <a:ln>
                <a:noFill/>
              </a:ln>
              <a:effectLst/>
            </p:spPr>
            <p:txBody>
              <a:bodyPr lIns="90000" tIns="46800" rIns="90000" bIns="46800" anchor="ctr"/>
              <a:lstStyle/>
              <a:p>
                <a:pPr algn="l"/>
                <a:r>
                  <a:rPr lang="fr-FR" sz="2000" b="1" dirty="0" smtClean="0">
                    <a:solidFill>
                      <a:srgbClr val="292929"/>
                    </a:solidFill>
                    <a:effectLst/>
                  </a:rPr>
                  <a:t>Alimentation</a:t>
                </a:r>
                <a:endParaRPr lang="fr-FR" sz="2000" b="1" dirty="0">
                  <a:solidFill>
                    <a:srgbClr val="292929"/>
                  </a:solidFill>
                  <a:effectLst/>
                </a:endParaRPr>
              </a:p>
            </p:txBody>
          </p:sp>
          <p:sp>
            <p:nvSpPr>
              <p:cNvPr id="13" name="AutoShape 10"/>
              <p:cNvSpPr>
                <a:spLocks noChangeArrowheads="1"/>
              </p:cNvSpPr>
              <p:nvPr/>
            </p:nvSpPr>
            <p:spPr bwMode="auto">
              <a:xfrm>
                <a:off x="5976259" y="4227513"/>
                <a:ext cx="2514598" cy="801687"/>
              </a:xfrm>
              <a:prstGeom prst="roundRect">
                <a:avLst>
                  <a:gd name="adj" fmla="val 16667"/>
                </a:avLst>
              </a:prstGeom>
              <a:solidFill>
                <a:srgbClr val="333333">
                  <a:alpha val="40000"/>
                </a:srgbClr>
              </a:solidFill>
              <a:ln>
                <a:noFill/>
              </a:ln>
              <a:effectLst/>
              <a:extLst/>
            </p:spPr>
            <p:txBody>
              <a:bodyPr lIns="90000" tIns="46800" rIns="90000" bIns="46800" anchor="ctr"/>
              <a:lstStyle/>
              <a:p>
                <a:r>
                  <a:rPr lang="fr-FR" dirty="0" smtClean="0">
                    <a:solidFill>
                      <a:srgbClr val="FFFFFF"/>
                    </a:solidFill>
                    <a:effectLst/>
                  </a:rPr>
                  <a:t>Caviar, poisson, viande de brousse, végétaux</a:t>
                </a:r>
                <a:r>
                  <a:rPr lang="fr-FR" sz="2400" dirty="0" smtClean="0">
                    <a:solidFill>
                      <a:srgbClr val="FFFFFF"/>
                    </a:solidFill>
                    <a:effectLst/>
                  </a:rPr>
                  <a:t>…</a:t>
                </a:r>
                <a:endParaRPr lang="fr-FR" sz="2400" dirty="0">
                  <a:solidFill>
                    <a:srgbClr val="FFFFFF"/>
                  </a:solidFill>
                  <a:effectLst/>
                </a:endParaRPr>
              </a:p>
            </p:txBody>
          </p:sp>
        </p:grpSp>
        <p:pic>
          <p:nvPicPr>
            <p:cNvPr id="1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3639" y="4262438"/>
              <a:ext cx="766762" cy="76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Group 13"/>
          <p:cNvGrpSpPr/>
          <p:nvPr/>
        </p:nvGrpSpPr>
        <p:grpSpPr>
          <a:xfrm>
            <a:off x="533399" y="2492776"/>
            <a:ext cx="8168400" cy="1008000"/>
            <a:chOff x="533399" y="1981200"/>
            <a:chExt cx="8168400" cy="1008000"/>
          </a:xfrm>
        </p:grpSpPr>
        <p:sp>
          <p:nvSpPr>
            <p:cNvPr id="15" name="AutoShape 10"/>
            <p:cNvSpPr>
              <a:spLocks noChangeArrowheads="1"/>
            </p:cNvSpPr>
            <p:nvPr/>
          </p:nvSpPr>
          <p:spPr bwMode="auto">
            <a:xfrm>
              <a:off x="533399" y="1981200"/>
              <a:ext cx="8168400" cy="1008000"/>
            </a:xfrm>
            <a:prstGeom prst="roundRect">
              <a:avLst>
                <a:gd name="adj" fmla="val 16667"/>
              </a:avLst>
            </a:prstGeom>
            <a:solidFill>
              <a:srgbClr val="66CCFF"/>
            </a:solidFill>
            <a:ln>
              <a:noFill/>
            </a:ln>
            <a:effectLst/>
          </p:spPr>
          <p:txBody>
            <a:bodyPr lIns="90000" tIns="46800" rIns="90000" bIns="46800" anchor="ctr"/>
            <a:lstStyle/>
            <a:p>
              <a:pPr algn="l"/>
              <a:r>
                <a:rPr lang="fr-FR" sz="2000" b="1" dirty="0" smtClean="0">
                  <a:solidFill>
                    <a:srgbClr val="292929"/>
                  </a:solidFill>
                  <a:effectLst/>
                </a:rPr>
                <a:t>Produits pharmaceutiques</a:t>
              </a:r>
              <a:endParaRPr lang="fr-FR" sz="2000" b="1" dirty="0">
                <a:solidFill>
                  <a:srgbClr val="292929"/>
                </a:solidFill>
                <a:effectLst/>
              </a:endParaRPr>
            </a:p>
          </p:txBody>
        </p:sp>
        <p:sp>
          <p:nvSpPr>
            <p:cNvPr id="16" name="AutoShape 10"/>
            <p:cNvSpPr>
              <a:spLocks noChangeArrowheads="1"/>
            </p:cNvSpPr>
            <p:nvPr/>
          </p:nvSpPr>
          <p:spPr bwMode="auto">
            <a:xfrm>
              <a:off x="5940152" y="2055812"/>
              <a:ext cx="2594248" cy="801687"/>
            </a:xfrm>
            <a:prstGeom prst="roundRect">
              <a:avLst>
                <a:gd name="adj" fmla="val 50000"/>
              </a:avLst>
            </a:prstGeom>
            <a:solidFill>
              <a:srgbClr val="333333">
                <a:alpha val="40000"/>
              </a:srgbClr>
            </a:solidFill>
            <a:ln>
              <a:noFill/>
            </a:ln>
            <a:effectLst/>
            <a:extLst/>
          </p:spPr>
          <p:txBody>
            <a:bodyPr lIns="90000" tIns="46800" rIns="90000" bIns="46800" anchor="ctr" anchorCtr="0"/>
            <a:lstStyle/>
            <a:p>
              <a:r>
                <a:rPr lang="fr-FR" dirty="0" smtClean="0">
                  <a:solidFill>
                    <a:srgbClr val="FFFFFF"/>
                  </a:solidFill>
                  <a:effectLst/>
                </a:rPr>
                <a:t>Vaccins, </a:t>
              </a:r>
              <a:r>
                <a:rPr lang="fr-FR" dirty="0" smtClean="0">
                  <a:solidFill>
                    <a:srgbClr val="FFFFFF"/>
                  </a:solidFill>
                </a:rPr>
                <a:t>phytothérapie,</a:t>
              </a:r>
              <a:r>
                <a:rPr lang="fr-FR" dirty="0" smtClean="0">
                  <a:solidFill>
                    <a:srgbClr val="FFFFFF"/>
                  </a:solidFill>
                  <a:effectLst/>
                </a:rPr>
                <a:t> recherche…</a:t>
              </a:r>
              <a:endParaRPr lang="fr-FR" dirty="0">
                <a:solidFill>
                  <a:srgbClr val="FFFFFF"/>
                </a:solidFill>
                <a:effectLst/>
              </a:endParaRPr>
            </a:p>
          </p:txBody>
        </p:sp>
        <p:pic>
          <p:nvPicPr>
            <p:cNvPr id="17" name="Picture 1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6934"/>
            <a:stretch/>
          </p:blipFill>
          <p:spPr bwMode="auto">
            <a:xfrm>
              <a:off x="4572000" y="2133600"/>
              <a:ext cx="112581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8" name="Group 17"/>
          <p:cNvGrpSpPr/>
          <p:nvPr/>
        </p:nvGrpSpPr>
        <p:grpSpPr>
          <a:xfrm>
            <a:off x="533399" y="3559576"/>
            <a:ext cx="8168400" cy="1008000"/>
            <a:chOff x="533399" y="3048000"/>
            <a:chExt cx="8168400" cy="1008000"/>
          </a:xfrm>
        </p:grpSpPr>
        <p:grpSp>
          <p:nvGrpSpPr>
            <p:cNvPr id="19" name="Group 18"/>
            <p:cNvGrpSpPr/>
            <p:nvPr/>
          </p:nvGrpSpPr>
          <p:grpSpPr>
            <a:xfrm>
              <a:off x="533399" y="3048000"/>
              <a:ext cx="8168400" cy="1008000"/>
              <a:chOff x="533399" y="3048000"/>
              <a:chExt cx="8168400" cy="1008000"/>
            </a:xfrm>
          </p:grpSpPr>
          <p:sp>
            <p:nvSpPr>
              <p:cNvPr id="21" name="AutoShape 10"/>
              <p:cNvSpPr>
                <a:spLocks noChangeArrowheads="1"/>
              </p:cNvSpPr>
              <p:nvPr/>
            </p:nvSpPr>
            <p:spPr bwMode="auto">
              <a:xfrm>
                <a:off x="533399" y="3048000"/>
                <a:ext cx="8168400" cy="1008000"/>
              </a:xfrm>
              <a:prstGeom prst="roundRect">
                <a:avLst>
                  <a:gd name="adj" fmla="val 16667"/>
                </a:avLst>
              </a:prstGeom>
              <a:solidFill>
                <a:srgbClr val="66CCFF"/>
              </a:solidFill>
              <a:ln>
                <a:noFill/>
              </a:ln>
              <a:effectLst/>
            </p:spPr>
            <p:txBody>
              <a:bodyPr lIns="90000" tIns="46800" rIns="90000" bIns="46800" anchor="ctr"/>
              <a:lstStyle/>
              <a:p>
                <a:pPr algn="l"/>
                <a:r>
                  <a:rPr lang="fr-FR" sz="2000" b="1" dirty="0" smtClean="0">
                    <a:solidFill>
                      <a:srgbClr val="292929"/>
                    </a:solidFill>
                    <a:effectLst/>
                  </a:rPr>
                  <a:t>Produits </a:t>
                </a:r>
                <a:r>
                  <a:rPr lang="fr-FR" sz="2000" b="1" dirty="0" smtClean="0">
                    <a:solidFill>
                      <a:srgbClr val="292929"/>
                    </a:solidFill>
                  </a:rPr>
                  <a:t>c</a:t>
                </a:r>
                <a:r>
                  <a:rPr lang="fr-FR" sz="2000" b="1" dirty="0" smtClean="0">
                    <a:solidFill>
                      <a:srgbClr val="292929"/>
                    </a:solidFill>
                    <a:effectLst/>
                  </a:rPr>
                  <a:t>osmétiques</a:t>
                </a:r>
                <a:endParaRPr lang="fr-FR" sz="2000" b="1" dirty="0">
                  <a:solidFill>
                    <a:srgbClr val="292929"/>
                  </a:solidFill>
                  <a:effectLst/>
                </a:endParaRPr>
              </a:p>
            </p:txBody>
          </p:sp>
          <p:sp>
            <p:nvSpPr>
              <p:cNvPr id="22" name="AutoShape 10"/>
              <p:cNvSpPr>
                <a:spLocks noChangeArrowheads="1"/>
              </p:cNvSpPr>
              <p:nvPr/>
            </p:nvSpPr>
            <p:spPr bwMode="auto">
              <a:xfrm>
                <a:off x="3207657" y="3160713"/>
                <a:ext cx="2514598" cy="801687"/>
              </a:xfrm>
              <a:prstGeom prst="roundRect">
                <a:avLst>
                  <a:gd name="adj" fmla="val 16667"/>
                </a:avLst>
              </a:prstGeom>
              <a:solidFill>
                <a:srgbClr val="333333">
                  <a:alpha val="40000"/>
                </a:srgbClr>
              </a:solidFill>
              <a:ln>
                <a:noFill/>
              </a:ln>
              <a:effectLst/>
              <a:extLst/>
            </p:spPr>
            <p:txBody>
              <a:bodyPr lIns="90000" tIns="46800" rIns="90000" bIns="46800" anchor="t" anchorCtr="0"/>
              <a:lstStyle/>
              <a:p>
                <a:r>
                  <a:rPr lang="fr-FR" dirty="0" smtClean="0">
                    <a:solidFill>
                      <a:srgbClr val="FFFFFF"/>
                    </a:solidFill>
                    <a:effectLst/>
                  </a:rPr>
                  <a:t>Cire, huiles…</a:t>
                </a:r>
                <a:endParaRPr lang="fr-FR" dirty="0">
                  <a:solidFill>
                    <a:srgbClr val="FFFFFF"/>
                  </a:solidFill>
                  <a:effectLst/>
                </a:endParaRPr>
              </a:p>
            </p:txBody>
          </p:sp>
        </p:grpSp>
        <p:pic>
          <p:nvPicPr>
            <p:cNvPr id="2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81800" y="3154092"/>
              <a:ext cx="1002678" cy="82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Group 22"/>
          <p:cNvGrpSpPr/>
          <p:nvPr/>
        </p:nvGrpSpPr>
        <p:grpSpPr>
          <a:xfrm>
            <a:off x="533400" y="5751976"/>
            <a:ext cx="8168400" cy="1008000"/>
            <a:chOff x="533400" y="5240400"/>
            <a:chExt cx="8168400" cy="1008000"/>
          </a:xfrm>
        </p:grpSpPr>
        <p:sp>
          <p:nvSpPr>
            <p:cNvPr id="24" name="AutoShape 10"/>
            <p:cNvSpPr>
              <a:spLocks noChangeArrowheads="1"/>
            </p:cNvSpPr>
            <p:nvPr/>
          </p:nvSpPr>
          <p:spPr bwMode="auto">
            <a:xfrm>
              <a:off x="533400" y="5240400"/>
              <a:ext cx="8168400" cy="1008000"/>
            </a:xfrm>
            <a:prstGeom prst="roundRect">
              <a:avLst>
                <a:gd name="adj" fmla="val 16667"/>
              </a:avLst>
            </a:prstGeom>
            <a:solidFill>
              <a:srgbClr val="66CCFF"/>
            </a:solidFill>
            <a:ln>
              <a:noFill/>
            </a:ln>
            <a:effectLst/>
          </p:spPr>
          <p:txBody>
            <a:bodyPr lIns="90000" tIns="46800" rIns="90000" bIns="46800" anchor="ctr"/>
            <a:lstStyle/>
            <a:p>
              <a:pPr algn="l"/>
              <a:r>
                <a:rPr lang="fr-FR" sz="2000" b="1" dirty="0" smtClean="0">
                  <a:solidFill>
                    <a:srgbClr val="292929"/>
                  </a:solidFill>
                  <a:effectLst/>
                </a:rPr>
                <a:t>Maroquinerie et articles</a:t>
              </a:r>
            </a:p>
            <a:p>
              <a:pPr algn="l"/>
              <a:r>
                <a:rPr lang="fr-FR" sz="2000" b="1" dirty="0" smtClean="0">
                  <a:solidFill>
                    <a:srgbClr val="292929"/>
                  </a:solidFill>
                </a:rPr>
                <a:t>de mode</a:t>
              </a:r>
              <a:endParaRPr lang="fr-FR" sz="2000" b="1" dirty="0">
                <a:solidFill>
                  <a:srgbClr val="292929"/>
                </a:solidFill>
                <a:effectLst/>
              </a:endParaRPr>
            </a:p>
          </p:txBody>
        </p:sp>
        <p:sp>
          <p:nvSpPr>
            <p:cNvPr id="25" name="AutoShape 10"/>
            <p:cNvSpPr>
              <a:spLocks noChangeArrowheads="1"/>
            </p:cNvSpPr>
            <p:nvPr/>
          </p:nvSpPr>
          <p:spPr bwMode="auto">
            <a:xfrm>
              <a:off x="3275856" y="5326932"/>
              <a:ext cx="2592288" cy="801687"/>
            </a:xfrm>
            <a:prstGeom prst="roundRect">
              <a:avLst>
                <a:gd name="adj" fmla="val 16667"/>
              </a:avLst>
            </a:prstGeom>
            <a:solidFill>
              <a:srgbClr val="333333">
                <a:alpha val="40000"/>
              </a:srgbClr>
            </a:solidFill>
            <a:ln>
              <a:noFill/>
            </a:ln>
            <a:effectLst/>
            <a:extLst/>
          </p:spPr>
          <p:txBody>
            <a:bodyPr lIns="90000" tIns="46800" rIns="90000" bIns="46800" anchor="ctr"/>
            <a:lstStyle/>
            <a:p>
              <a:r>
                <a:rPr lang="fr-FR" dirty="0" smtClean="0">
                  <a:solidFill>
                    <a:srgbClr val="FFFFFF"/>
                  </a:solidFill>
                  <a:effectLst/>
                </a:rPr>
                <a:t>Sacs, montres</a:t>
              </a:r>
              <a:r>
                <a:rPr lang="fr-FR" dirty="0" smtClean="0">
                  <a:solidFill>
                    <a:srgbClr val="FFFFFF"/>
                  </a:solidFill>
                </a:rPr>
                <a:t>, </a:t>
              </a:r>
              <a:r>
                <a:rPr lang="fr-FR" dirty="0" smtClean="0">
                  <a:solidFill>
                    <a:srgbClr val="FFFFFF"/>
                  </a:solidFill>
                  <a:effectLst/>
                </a:rPr>
                <a:t>fourrures, fibres…</a:t>
              </a:r>
              <a:endParaRPr lang="fr-FR" dirty="0">
                <a:solidFill>
                  <a:srgbClr val="FFFFFF"/>
                </a:solidFill>
                <a:effectLst/>
              </a:endParaRPr>
            </a:p>
          </p:txBody>
        </p:sp>
        <p:pic>
          <p:nvPicPr>
            <p:cNvPr id="26" name="Picture 2" descr="SAPATOeBols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43699" y="5283351"/>
              <a:ext cx="1181101" cy="88884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1580048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81" y="0"/>
            <a:ext cx="8229600" cy="1143000"/>
          </a:xfrm>
        </p:spPr>
        <p:txBody>
          <a:bodyPr>
            <a:normAutofit/>
          </a:bodyPr>
          <a:lstStyle/>
          <a:p>
            <a:r>
              <a:rPr lang="fr-FR" sz="3200" dirty="0" smtClean="0"/>
              <a:t>Commerce d’espèces sauvages – Secteurs économiques</a:t>
            </a:r>
            <a:endParaRPr lang="en-US" sz="3200" noProof="0" dirty="0"/>
          </a:p>
        </p:txBody>
      </p:sp>
      <p:grpSp>
        <p:nvGrpSpPr>
          <p:cNvPr id="4" name="Group 3"/>
          <p:cNvGrpSpPr/>
          <p:nvPr/>
        </p:nvGrpSpPr>
        <p:grpSpPr>
          <a:xfrm>
            <a:off x="395536" y="1124744"/>
            <a:ext cx="8409859" cy="1224136"/>
            <a:chOff x="251520" y="1143000"/>
            <a:chExt cx="8553875" cy="1421607"/>
          </a:xfrm>
        </p:grpSpPr>
        <p:sp>
          <p:nvSpPr>
            <p:cNvPr id="5" name="AutoShape 10"/>
            <p:cNvSpPr>
              <a:spLocks noChangeArrowheads="1"/>
            </p:cNvSpPr>
            <p:nvPr/>
          </p:nvSpPr>
          <p:spPr bwMode="auto">
            <a:xfrm>
              <a:off x="251520" y="1143000"/>
              <a:ext cx="8553875" cy="1421607"/>
            </a:xfrm>
            <a:prstGeom prst="roundRect">
              <a:avLst>
                <a:gd name="adj" fmla="val 16667"/>
              </a:avLst>
            </a:prstGeom>
            <a:solidFill>
              <a:srgbClr val="66CCFF"/>
            </a:solidFill>
            <a:ln>
              <a:noFill/>
            </a:ln>
            <a:effectLst/>
          </p:spPr>
          <p:txBody>
            <a:bodyPr lIns="90000" tIns="46800" rIns="90000" bIns="46800" anchor="ctr"/>
            <a:lstStyle/>
            <a:p>
              <a:pPr algn="l"/>
              <a:r>
                <a:rPr lang="fr-FR" sz="2000" b="1" dirty="0" smtClean="0">
                  <a:solidFill>
                    <a:srgbClr val="333333"/>
                  </a:solidFill>
                  <a:effectLst/>
                </a:rPr>
                <a:t>Animaux de</a:t>
              </a:r>
            </a:p>
            <a:p>
              <a:pPr algn="l"/>
              <a:r>
                <a:rPr lang="fr-FR" sz="2000" b="1" dirty="0" smtClean="0">
                  <a:solidFill>
                    <a:srgbClr val="333333"/>
                  </a:solidFill>
                </a:rPr>
                <a:t>compagnie</a:t>
              </a:r>
              <a:endParaRPr lang="fr-FR" sz="2000" b="1" dirty="0">
                <a:solidFill>
                  <a:srgbClr val="333333"/>
                </a:solidFill>
                <a:effectLst/>
              </a:endParaRPr>
            </a:p>
          </p:txBody>
        </p:sp>
        <p:sp>
          <p:nvSpPr>
            <p:cNvPr id="6" name="AutoShape 10"/>
            <p:cNvSpPr>
              <a:spLocks noChangeArrowheads="1"/>
            </p:cNvSpPr>
            <p:nvPr/>
          </p:nvSpPr>
          <p:spPr bwMode="auto">
            <a:xfrm>
              <a:off x="5891087" y="1248169"/>
              <a:ext cx="2714588" cy="1230116"/>
            </a:xfrm>
            <a:prstGeom prst="roundRect">
              <a:avLst>
                <a:gd name="adj" fmla="val 16667"/>
              </a:avLst>
            </a:prstGeom>
            <a:solidFill>
              <a:srgbClr val="333333">
                <a:alpha val="40000"/>
              </a:srgbClr>
            </a:solidFill>
            <a:ln>
              <a:noFill/>
            </a:ln>
            <a:effectLst/>
            <a:extLst/>
          </p:spPr>
          <p:txBody>
            <a:bodyPr lIns="90000" tIns="46800" rIns="90000" bIns="46800" anchor="ctr"/>
            <a:lstStyle/>
            <a:p>
              <a:r>
                <a:rPr lang="fr-FR" dirty="0" smtClean="0">
                  <a:solidFill>
                    <a:schemeClr val="bg1"/>
                  </a:solidFill>
                  <a:effectLst/>
                </a:rPr>
                <a:t>Oiseaux, reptiles, </a:t>
              </a:r>
              <a:r>
                <a:rPr lang="fr-FR" dirty="0" smtClean="0">
                  <a:solidFill>
                    <a:schemeClr val="bg1"/>
                  </a:solidFill>
                </a:rPr>
                <a:t>poissons</a:t>
              </a:r>
              <a:r>
                <a:rPr lang="fr-FR" dirty="0" smtClean="0">
                  <a:solidFill>
                    <a:schemeClr val="bg1"/>
                  </a:solidFill>
                  <a:effectLst/>
                </a:rPr>
                <a:t>…</a:t>
              </a:r>
              <a:endParaRPr lang="fr-FR" dirty="0">
                <a:solidFill>
                  <a:schemeClr val="bg1"/>
                </a:solidFill>
                <a:effectLst/>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0610" y="1279500"/>
              <a:ext cx="2277174" cy="116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grpSp>
      <p:grpSp>
        <p:nvGrpSpPr>
          <p:cNvPr id="9" name="Group 8"/>
          <p:cNvGrpSpPr/>
          <p:nvPr/>
        </p:nvGrpSpPr>
        <p:grpSpPr>
          <a:xfrm>
            <a:off x="323528" y="3861049"/>
            <a:ext cx="8438656" cy="1224136"/>
            <a:chOff x="439926" y="4267200"/>
            <a:chExt cx="8366648" cy="1440000"/>
          </a:xfrm>
        </p:grpSpPr>
        <p:sp>
          <p:nvSpPr>
            <p:cNvPr id="10" name="AutoShape 10"/>
            <p:cNvSpPr>
              <a:spLocks noChangeArrowheads="1"/>
            </p:cNvSpPr>
            <p:nvPr/>
          </p:nvSpPr>
          <p:spPr bwMode="auto">
            <a:xfrm>
              <a:off x="439926" y="4267200"/>
              <a:ext cx="8366648" cy="1440000"/>
            </a:xfrm>
            <a:prstGeom prst="roundRect">
              <a:avLst>
                <a:gd name="adj" fmla="val 16667"/>
              </a:avLst>
            </a:prstGeom>
            <a:solidFill>
              <a:srgbClr val="66CCFF"/>
            </a:solidFill>
            <a:ln>
              <a:noFill/>
            </a:ln>
            <a:effectLst/>
          </p:spPr>
          <p:txBody>
            <a:bodyPr lIns="90000" tIns="46800" rIns="90000" bIns="46800" anchor="ctr"/>
            <a:lstStyle/>
            <a:p>
              <a:pPr algn="l"/>
              <a:r>
                <a:rPr lang="en-US" sz="2000" b="1" dirty="0" smtClean="0">
                  <a:solidFill>
                    <a:srgbClr val="333333"/>
                  </a:solidFill>
                  <a:effectLst/>
                </a:rPr>
                <a:t>Collections</a:t>
              </a:r>
              <a:endParaRPr lang="en-US" sz="2000" b="1" dirty="0">
                <a:solidFill>
                  <a:srgbClr val="333333"/>
                </a:solidFill>
                <a:effectLst/>
              </a:endParaRPr>
            </a:p>
          </p:txBody>
        </p:sp>
        <p:sp>
          <p:nvSpPr>
            <p:cNvPr id="11" name="AutoShape 10"/>
            <p:cNvSpPr>
              <a:spLocks noChangeArrowheads="1"/>
            </p:cNvSpPr>
            <p:nvPr/>
          </p:nvSpPr>
          <p:spPr bwMode="auto">
            <a:xfrm>
              <a:off x="6080015" y="4352923"/>
              <a:ext cx="2606784" cy="1216353"/>
            </a:xfrm>
            <a:prstGeom prst="roundRect">
              <a:avLst>
                <a:gd name="adj" fmla="val 16667"/>
              </a:avLst>
            </a:prstGeom>
            <a:solidFill>
              <a:srgbClr val="333333">
                <a:alpha val="40000"/>
              </a:srgbClr>
            </a:solidFill>
            <a:ln>
              <a:noFill/>
            </a:ln>
            <a:effectLst/>
            <a:extLst/>
          </p:spPr>
          <p:txBody>
            <a:bodyPr lIns="90000" tIns="46800" rIns="90000" bIns="46800" anchor="ctr"/>
            <a:lstStyle/>
            <a:p>
              <a:r>
                <a:rPr lang="fr-FR" dirty="0" smtClean="0">
                  <a:solidFill>
                    <a:schemeClr val="bg1"/>
                  </a:solidFill>
                </a:rPr>
                <a:t>S</a:t>
              </a:r>
              <a:r>
                <a:rPr lang="fr-FR" dirty="0" smtClean="0">
                  <a:solidFill>
                    <a:schemeClr val="bg1"/>
                  </a:solidFill>
                  <a:effectLst/>
                </a:rPr>
                <a:t>afaris de chasse, fauconnerie, troph</a:t>
              </a:r>
              <a:r>
                <a:rPr lang="fr-FR" dirty="0" smtClean="0">
                  <a:solidFill>
                    <a:schemeClr val="bg1"/>
                  </a:solidFill>
                </a:rPr>
                <a:t>ée</a:t>
              </a:r>
              <a:r>
                <a:rPr lang="fr-FR" dirty="0" smtClean="0">
                  <a:solidFill>
                    <a:schemeClr val="bg1"/>
                  </a:solidFill>
                  <a:effectLst/>
                </a:rPr>
                <a:t>s, souvenirs (coquillages, coraux)...</a:t>
              </a:r>
              <a:endParaRPr lang="fr-FR" dirty="0">
                <a:solidFill>
                  <a:schemeClr val="bg1"/>
                </a:solidFill>
                <a:effectLst/>
              </a:endParaRPr>
            </a:p>
          </p:txBody>
        </p:sp>
        <p:pic>
          <p:nvPicPr>
            <p:cNvPr id="13" name="Picture 11" descr="http://hisaedtech1.files.wordpress.com/2010/10/dubai-falc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6110" y="4363846"/>
              <a:ext cx="1296144"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2254" y="4344191"/>
              <a:ext cx="1255063" cy="1231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grpSp>
      <p:grpSp>
        <p:nvGrpSpPr>
          <p:cNvPr id="16" name="Group 15"/>
          <p:cNvGrpSpPr/>
          <p:nvPr/>
        </p:nvGrpSpPr>
        <p:grpSpPr>
          <a:xfrm>
            <a:off x="395536" y="2492896"/>
            <a:ext cx="8365467" cy="1152128"/>
            <a:chOff x="439927" y="2722993"/>
            <a:chExt cx="8365467" cy="1368152"/>
          </a:xfrm>
        </p:grpSpPr>
        <p:sp>
          <p:nvSpPr>
            <p:cNvPr id="18" name="AutoShape 10"/>
            <p:cNvSpPr>
              <a:spLocks noChangeArrowheads="1"/>
            </p:cNvSpPr>
            <p:nvPr/>
          </p:nvSpPr>
          <p:spPr bwMode="auto">
            <a:xfrm>
              <a:off x="439927" y="2722993"/>
              <a:ext cx="8365467" cy="1368152"/>
            </a:xfrm>
            <a:prstGeom prst="roundRect">
              <a:avLst>
                <a:gd name="adj" fmla="val 16667"/>
              </a:avLst>
            </a:prstGeom>
            <a:solidFill>
              <a:srgbClr val="66CCFF"/>
            </a:solidFill>
            <a:ln>
              <a:noFill/>
            </a:ln>
            <a:effectLst/>
          </p:spPr>
          <p:txBody>
            <a:bodyPr lIns="90000" tIns="46800" rIns="90000" bIns="46800" anchor="ctr"/>
            <a:lstStyle/>
            <a:p>
              <a:pPr algn="l"/>
              <a:r>
                <a:rPr lang="fr-FR" sz="2000" b="1" dirty="0" smtClean="0">
                  <a:solidFill>
                    <a:srgbClr val="333333"/>
                  </a:solidFill>
                  <a:effectLst/>
                </a:rPr>
                <a:t>Tourisme</a:t>
              </a:r>
              <a:endParaRPr lang="fr-FR" sz="2000" b="1" dirty="0">
                <a:solidFill>
                  <a:srgbClr val="333333"/>
                </a:solidFill>
                <a:effectLst/>
              </a:endParaRPr>
            </a:p>
          </p:txBody>
        </p:sp>
        <p:sp>
          <p:nvSpPr>
            <p:cNvPr id="19" name="AutoShape 10"/>
            <p:cNvSpPr>
              <a:spLocks noChangeArrowheads="1"/>
            </p:cNvSpPr>
            <p:nvPr/>
          </p:nvSpPr>
          <p:spPr bwMode="auto">
            <a:xfrm>
              <a:off x="3124200" y="2812723"/>
              <a:ext cx="2204874" cy="1149677"/>
            </a:xfrm>
            <a:prstGeom prst="roundRect">
              <a:avLst>
                <a:gd name="adj" fmla="val 16667"/>
              </a:avLst>
            </a:prstGeom>
            <a:solidFill>
              <a:srgbClr val="333333">
                <a:alpha val="40000"/>
              </a:srgbClr>
            </a:solidFill>
            <a:ln>
              <a:noFill/>
            </a:ln>
            <a:effectLst/>
            <a:extLst/>
          </p:spPr>
          <p:txBody>
            <a:bodyPr lIns="90000" tIns="46800" rIns="90000" bIns="46800" anchor="ctr"/>
            <a:lstStyle/>
            <a:p>
              <a:r>
                <a:rPr lang="fr-FR" dirty="0" smtClean="0">
                  <a:solidFill>
                    <a:schemeClr val="bg1"/>
                  </a:solidFill>
                  <a:effectLst/>
                </a:rPr>
                <a:t>Zoos, musées, jardins botaniques, cirques...</a:t>
              </a:r>
              <a:endParaRPr lang="fr-FR" dirty="0">
                <a:solidFill>
                  <a:schemeClr val="bg1"/>
                </a:solidFill>
                <a:effectLst/>
              </a:endParaRPr>
            </a:p>
          </p:txBody>
        </p:sp>
      </p:grpSp>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9347"/>
          <a:stretch/>
        </p:blipFill>
        <p:spPr bwMode="auto">
          <a:xfrm>
            <a:off x="1907704" y="1196752"/>
            <a:ext cx="1786472" cy="1094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encrypted-tbn0.gstatic.com/images?q=tbn:ANd9GcQ9ORZJt0DaSSrbxaWYkkd_SVWeFnww5zBCvgNMhwsbbBgW06SMRw"/>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248"/>
          <a:stretch/>
        </p:blipFill>
        <p:spPr bwMode="auto">
          <a:xfrm>
            <a:off x="5462729" y="2492896"/>
            <a:ext cx="2385107" cy="11838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Rw_6JpP2jNsgyLLT82Cb3RYp09GBwgkI4tcSRM3ILZ34oJ-DoM"/>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3193"/>
          <a:stretch/>
        </p:blipFill>
        <p:spPr bwMode="auto">
          <a:xfrm>
            <a:off x="4572000" y="3933056"/>
            <a:ext cx="1368152" cy="1058912"/>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323528" y="5229200"/>
            <a:ext cx="8364309" cy="1224136"/>
            <a:chOff x="170711" y="5129758"/>
            <a:chExt cx="8292301" cy="1439999"/>
          </a:xfrm>
        </p:grpSpPr>
        <p:sp>
          <p:nvSpPr>
            <p:cNvPr id="21" name="AutoShape 10"/>
            <p:cNvSpPr>
              <a:spLocks noChangeArrowheads="1"/>
            </p:cNvSpPr>
            <p:nvPr/>
          </p:nvSpPr>
          <p:spPr bwMode="auto">
            <a:xfrm>
              <a:off x="170711" y="5129758"/>
              <a:ext cx="8292301" cy="1439999"/>
            </a:xfrm>
            <a:prstGeom prst="roundRect">
              <a:avLst>
                <a:gd name="adj" fmla="val 16667"/>
              </a:avLst>
            </a:prstGeom>
            <a:solidFill>
              <a:srgbClr val="66CCFF"/>
            </a:solidFill>
            <a:ln>
              <a:noFill/>
            </a:ln>
            <a:effectLst/>
          </p:spPr>
          <p:txBody>
            <a:bodyPr lIns="90000" tIns="46800" rIns="90000" bIns="46800" anchor="ctr"/>
            <a:lstStyle/>
            <a:p>
              <a:pPr algn="l"/>
              <a:r>
                <a:rPr lang="fr-FR" sz="2000" b="1" dirty="0" smtClean="0">
                  <a:solidFill>
                    <a:srgbClr val="333333"/>
                  </a:solidFill>
                </a:rPr>
                <a:t>Plantes</a:t>
              </a:r>
            </a:p>
            <a:p>
              <a:pPr algn="l"/>
              <a:r>
                <a:rPr lang="fr-FR" sz="2000" b="1" dirty="0" smtClean="0">
                  <a:solidFill>
                    <a:srgbClr val="333333"/>
                  </a:solidFill>
                </a:rPr>
                <a:t>ornementales</a:t>
              </a:r>
              <a:endParaRPr lang="fr-FR" sz="2000" b="1" dirty="0">
                <a:solidFill>
                  <a:srgbClr val="333333"/>
                </a:solidFill>
                <a:effectLst/>
              </a:endParaRPr>
            </a:p>
          </p:txBody>
        </p:sp>
        <p:sp>
          <p:nvSpPr>
            <p:cNvPr id="22" name="AutoShape 10"/>
            <p:cNvSpPr>
              <a:spLocks noChangeArrowheads="1"/>
            </p:cNvSpPr>
            <p:nvPr/>
          </p:nvSpPr>
          <p:spPr bwMode="auto">
            <a:xfrm>
              <a:off x="2954846" y="5214464"/>
              <a:ext cx="3026842" cy="1275934"/>
            </a:xfrm>
            <a:prstGeom prst="roundRect">
              <a:avLst>
                <a:gd name="adj" fmla="val 16667"/>
              </a:avLst>
            </a:prstGeom>
            <a:solidFill>
              <a:srgbClr val="333333">
                <a:alpha val="40000"/>
              </a:srgbClr>
            </a:solidFill>
            <a:ln>
              <a:noFill/>
            </a:ln>
            <a:effectLst/>
            <a:extLst/>
          </p:spPr>
          <p:txBody>
            <a:bodyPr lIns="90000" tIns="46800" rIns="90000" bIns="46800" anchor="ctr"/>
            <a:lstStyle/>
            <a:p>
              <a:r>
                <a:rPr lang="fr-FR" dirty="0" smtClean="0">
                  <a:solidFill>
                    <a:schemeClr val="bg1"/>
                  </a:solidFill>
                  <a:effectLst/>
                </a:rPr>
                <a:t>Décoration, aménagement paysager, jardins, plantes</a:t>
              </a:r>
              <a:r>
                <a:rPr lang="fr-FR" dirty="0" smtClean="0">
                  <a:solidFill>
                    <a:schemeClr val="bg1"/>
                  </a:solidFill>
                </a:rPr>
                <a:t> d’intérieur, fleurs coupées...</a:t>
              </a:r>
              <a:r>
                <a:rPr lang="fr-FR" dirty="0" smtClean="0">
                  <a:solidFill>
                    <a:schemeClr val="bg1"/>
                  </a:solidFill>
                  <a:effectLst/>
                </a:rPr>
                <a:t> </a:t>
              </a:r>
              <a:endParaRPr lang="fr-FR" dirty="0">
                <a:solidFill>
                  <a:schemeClr val="bg1"/>
                </a:solidFill>
                <a:effectLst/>
              </a:endParaRPr>
            </a:p>
          </p:txBody>
        </p:sp>
      </p:grpSp>
      <p:pic>
        <p:nvPicPr>
          <p:cNvPr id="4098" name="Picture 2" descr="http://i01.aquarelle.eu/bouquets/jardiniere-mini-phaleonopsis-T2-15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23614" y="5267890"/>
            <a:ext cx="1428750" cy="111343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iso200.de/wp-content/images/rote-Orchideen-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52363" y="5265395"/>
            <a:ext cx="953311" cy="111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20295"/>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1000"/>
                                        <p:tgtEl>
                                          <p:spTgt spid="102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1000"/>
                                        <p:tgtEl>
                                          <p:spTgt spid="1030"/>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4098"/>
                                        </p:tgtEl>
                                        <p:attrNameLst>
                                          <p:attrName>style.visibility</p:attrName>
                                        </p:attrNameLst>
                                      </p:cBhvr>
                                      <p:to>
                                        <p:strVal val="visible"/>
                                      </p:to>
                                    </p:set>
                                    <p:animEffect transition="in" filter="fade">
                                      <p:cBhvr>
                                        <p:cTn id="31" dur="1000"/>
                                        <p:tgtEl>
                                          <p:spTgt spid="4098"/>
                                        </p:tgtEl>
                                      </p:cBhvr>
                                    </p:animEffect>
                                  </p:childTnLst>
                                </p:cTn>
                              </p:par>
                              <p:par>
                                <p:cTn id="32" presetID="10" presetClass="entr" presetSubtype="0" fill="hold" nodeType="withEffect">
                                  <p:stCondLst>
                                    <p:cond delay="0"/>
                                  </p:stCondLst>
                                  <p:childTnLst>
                                    <p:set>
                                      <p:cBhvr>
                                        <p:cTn id="33" dur="1" fill="hold">
                                          <p:stCondLst>
                                            <p:cond delay="0"/>
                                          </p:stCondLst>
                                        </p:cTn>
                                        <p:tgtEl>
                                          <p:spTgt spid="4100"/>
                                        </p:tgtEl>
                                        <p:attrNameLst>
                                          <p:attrName>style.visibility</p:attrName>
                                        </p:attrNameLst>
                                      </p:cBhvr>
                                      <p:to>
                                        <p:strVal val="visible"/>
                                      </p:to>
                                    </p:set>
                                    <p:animEffect transition="in" filter="fade">
                                      <p:cBhvr>
                                        <p:cTn id="34"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ages.nationalgeographic.com/wpf/media-live/photos/000/064/cache/great-white-up-close_6455_600x4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655730"/>
            <a:ext cx="2877739" cy="2158304"/>
          </a:xfrm>
          <a:prstGeom prst="rect">
            <a:avLst/>
          </a:prstGeom>
          <a:solidFill>
            <a:srgbClr val="FFFFFF">
              <a:shade val="85000"/>
            </a:srgbClr>
          </a:solidFill>
          <a:ln w="88900" cap="sq">
            <a:solidFill>
              <a:srgbClr val="0000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507538" y="-171400"/>
            <a:ext cx="8229600" cy="1000967"/>
          </a:xfrm>
        </p:spPr>
        <p:txBody>
          <a:bodyPr>
            <a:normAutofit/>
          </a:bodyPr>
          <a:lstStyle/>
          <a:p>
            <a:r>
              <a:rPr lang="en-US" sz="4000" noProof="0" dirty="0" smtClean="0"/>
              <a:t>Les annexes CITES</a:t>
            </a:r>
            <a:endParaRPr lang="en-US" sz="4000" noProof="0" dirty="0"/>
          </a:p>
        </p:txBody>
      </p:sp>
      <p:sp>
        <p:nvSpPr>
          <p:cNvPr id="3" name="Content Placeholder 2"/>
          <p:cNvSpPr>
            <a:spLocks noGrp="1"/>
          </p:cNvSpPr>
          <p:nvPr>
            <p:ph idx="1"/>
          </p:nvPr>
        </p:nvSpPr>
        <p:spPr>
          <a:xfrm>
            <a:off x="548258" y="690584"/>
            <a:ext cx="8352928" cy="4713387"/>
          </a:xfrm>
        </p:spPr>
        <p:txBody>
          <a:bodyPr>
            <a:normAutofit/>
          </a:bodyPr>
          <a:lstStyle/>
          <a:p>
            <a:pPr marL="0" indent="0">
              <a:buNone/>
            </a:pPr>
            <a:r>
              <a:rPr lang="fr-FR" noProof="0" dirty="0" smtClean="0"/>
              <a:t>Les espèces* dont le commerce est réglementé par la CITES sont réparties</a:t>
            </a:r>
            <a:endParaRPr lang="fr-FR" dirty="0" smtClean="0"/>
          </a:p>
          <a:p>
            <a:pPr marL="0" indent="0">
              <a:buNone/>
            </a:pPr>
            <a:r>
              <a:rPr lang="fr-FR" noProof="0" dirty="0" smtClean="0"/>
              <a:t>en trois annexes :</a:t>
            </a:r>
            <a:endParaRPr lang="fr-FR" noProof="0" dirty="0"/>
          </a:p>
        </p:txBody>
      </p:sp>
      <p:sp>
        <p:nvSpPr>
          <p:cNvPr id="4" name="Rectangle 3"/>
          <p:cNvSpPr>
            <a:spLocks noChangeArrowheads="1"/>
          </p:cNvSpPr>
          <p:nvPr/>
        </p:nvSpPr>
        <p:spPr bwMode="auto">
          <a:xfrm>
            <a:off x="3952705" y="1484784"/>
            <a:ext cx="798286" cy="128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55000"/>
              </a:spcBef>
              <a:spcAft>
                <a:spcPct val="15000"/>
              </a:spcAft>
            </a:pPr>
            <a:r>
              <a:rPr lang="en-US" sz="9400" b="1" dirty="0">
                <a:solidFill>
                  <a:srgbClr val="C00000"/>
                </a:solidFill>
                <a:effectLst/>
                <a:latin typeface="Times New Roman" pitchFamily="18" charset="0"/>
              </a:rPr>
              <a:t>I</a:t>
            </a:r>
          </a:p>
        </p:txBody>
      </p:sp>
      <p:sp>
        <p:nvSpPr>
          <p:cNvPr id="5" name="Rectangle 4"/>
          <p:cNvSpPr>
            <a:spLocks noChangeArrowheads="1"/>
          </p:cNvSpPr>
          <p:nvPr/>
        </p:nvSpPr>
        <p:spPr bwMode="auto">
          <a:xfrm>
            <a:off x="3952705" y="2771901"/>
            <a:ext cx="1130905" cy="128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55000"/>
              </a:spcBef>
              <a:spcAft>
                <a:spcPct val="15000"/>
              </a:spcAft>
            </a:pPr>
            <a:r>
              <a:rPr lang="en-US" sz="9400" b="1" dirty="0">
                <a:solidFill>
                  <a:srgbClr val="0000FF"/>
                </a:solidFill>
                <a:effectLst/>
                <a:latin typeface="Times New Roman" pitchFamily="18" charset="0"/>
              </a:rPr>
              <a:t>II</a:t>
            </a:r>
          </a:p>
        </p:txBody>
      </p:sp>
      <p:sp>
        <p:nvSpPr>
          <p:cNvPr id="6" name="Rectangle 5"/>
          <p:cNvSpPr>
            <a:spLocks noChangeArrowheads="1"/>
          </p:cNvSpPr>
          <p:nvPr/>
        </p:nvSpPr>
        <p:spPr bwMode="auto">
          <a:xfrm>
            <a:off x="3819657" y="4099670"/>
            <a:ext cx="1862667" cy="128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55000"/>
              </a:spcBef>
              <a:spcAft>
                <a:spcPct val="15000"/>
              </a:spcAft>
            </a:pPr>
            <a:r>
              <a:rPr lang="en-US" sz="9100" b="1" dirty="0">
                <a:solidFill>
                  <a:schemeClr val="accent6">
                    <a:lumMod val="75000"/>
                  </a:schemeClr>
                </a:solidFill>
                <a:effectLst/>
                <a:latin typeface="Times New Roman" pitchFamily="18" charset="0"/>
              </a:rPr>
              <a:t>III</a:t>
            </a:r>
          </a:p>
        </p:txBody>
      </p:sp>
      <p:pic>
        <p:nvPicPr>
          <p:cNvPr id="6153" name="Picture 9" descr="http://blogs.du.edu/magazine/files/2011/08/Porbeagle-Shark-e131292208692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363" b="5521"/>
          <a:stretch/>
        </p:blipFill>
        <p:spPr bwMode="auto">
          <a:xfrm>
            <a:off x="5940152" y="3894112"/>
            <a:ext cx="2961034" cy="1842533"/>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4" name="TextBox 13"/>
          <p:cNvSpPr txBox="1"/>
          <p:nvPr/>
        </p:nvSpPr>
        <p:spPr>
          <a:xfrm>
            <a:off x="3162319" y="6027003"/>
            <a:ext cx="4716016" cy="830997"/>
          </a:xfrm>
          <a:prstGeom prst="rect">
            <a:avLst/>
          </a:prstGeom>
          <a:noFill/>
        </p:spPr>
        <p:txBody>
          <a:bodyPr wrap="square" rtlCol="0">
            <a:spAutoFit/>
          </a:bodyPr>
          <a:lstStyle/>
          <a:p>
            <a:pPr algn="ctr"/>
            <a:r>
              <a:rPr lang="fr-FR" sz="1600" i="1" dirty="0" smtClean="0"/>
              <a:t>* « Espèces » : toute espèce, sous-espèce, ou une de leurs populations géographiquement isolée</a:t>
            </a:r>
          </a:p>
          <a:p>
            <a:endParaRPr lang="en-GB" sz="1600" dirty="0"/>
          </a:p>
        </p:txBody>
      </p:sp>
      <p:pic>
        <p:nvPicPr>
          <p:cNvPr id="11" name="Picture 12" descr="http://www.elasmodiver.com/Sharkive%20images/Green%20Sawfish%2000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425" t="16808" r="6277" b="27968"/>
          <a:stretch/>
        </p:blipFill>
        <p:spPr bwMode="auto">
          <a:xfrm>
            <a:off x="5436096" y="1628800"/>
            <a:ext cx="3240000" cy="1872208"/>
          </a:xfrm>
          <a:prstGeom prst="rect">
            <a:avLst/>
          </a:prstGeom>
          <a:noFill/>
          <a:ln w="762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79634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7761279F-33D6-43A4-9904-4E9B73A82E99}" type="slidenum">
              <a:rPr lang="en-US"/>
              <a:pPr/>
              <a:t>14</a:t>
            </a:fld>
            <a:endParaRPr lang="en-US"/>
          </a:p>
        </p:txBody>
      </p:sp>
      <p:sp>
        <p:nvSpPr>
          <p:cNvPr id="432130" name="Rectangle 2"/>
          <p:cNvSpPr>
            <a:spLocks noGrp="1" noChangeArrowheads="1"/>
          </p:cNvSpPr>
          <p:nvPr>
            <p:ph type="title"/>
          </p:nvPr>
        </p:nvSpPr>
        <p:spPr>
          <a:xfrm>
            <a:off x="-61218" y="0"/>
            <a:ext cx="9173242" cy="1008112"/>
          </a:xfrm>
        </p:spPr>
        <p:txBody>
          <a:bodyPr>
            <a:normAutofit/>
          </a:bodyPr>
          <a:lstStyle/>
          <a:p>
            <a:r>
              <a:rPr lang="fr-FR" sz="4000" dirty="0" smtClean="0">
                <a:ln w="18415" cmpd="sng">
                  <a:noFill/>
                  <a:prstDash val="solid"/>
                </a:ln>
              </a:rPr>
              <a:t>L’</a:t>
            </a:r>
            <a:r>
              <a:rPr lang="fr-FR" sz="4000" b="1" dirty="0" smtClean="0">
                <a:ln w="18415" cmpd="sng">
                  <a:noFill/>
                  <a:prstDash val="solid"/>
                </a:ln>
              </a:rPr>
              <a:t>Annexe I de la CITES</a:t>
            </a:r>
            <a:endParaRPr lang="fr-FR" sz="4000" b="1" dirty="0">
              <a:ln w="18415" cmpd="sng">
                <a:noFill/>
                <a:prstDash val="solid"/>
              </a:ln>
            </a:endParaRPr>
          </a:p>
        </p:txBody>
      </p:sp>
      <p:sp>
        <p:nvSpPr>
          <p:cNvPr id="4" name="Content Placeholder 3"/>
          <p:cNvSpPr>
            <a:spLocks noGrp="1"/>
          </p:cNvSpPr>
          <p:nvPr>
            <p:ph idx="1"/>
          </p:nvPr>
        </p:nvSpPr>
        <p:spPr>
          <a:xfrm>
            <a:off x="395536" y="1052736"/>
            <a:ext cx="8280920" cy="4309939"/>
          </a:xfrm>
        </p:spPr>
        <p:txBody>
          <a:bodyPr>
            <a:normAutofit/>
          </a:bodyPr>
          <a:lstStyle/>
          <a:p>
            <a:r>
              <a:rPr lang="fr-FR" sz="2600" dirty="0" smtClean="0"/>
              <a:t>Espèces menacées d’extinction, qui sont ou pourraient être affectées par le commerce.</a:t>
            </a:r>
          </a:p>
          <a:p>
            <a:r>
              <a:rPr lang="fr-FR" sz="2600" dirty="0" smtClean="0"/>
              <a:t>Le commerce international de spécimens sauvages de ces espèces est généralement interdit.</a:t>
            </a:r>
          </a:p>
          <a:p>
            <a:r>
              <a:rPr lang="fr-FR" sz="2600" dirty="0" smtClean="0">
                <a:ln w="18415" cmpd="sng">
                  <a:noFill/>
                  <a:prstDash val="solid"/>
                </a:ln>
              </a:rPr>
              <a:t>Ces espèces représentent </a:t>
            </a:r>
            <a:r>
              <a:rPr lang="fr-FR" sz="2600" b="1" dirty="0" smtClean="0">
                <a:ln w="18415" cmpd="sng">
                  <a:noFill/>
                  <a:prstDash val="solid"/>
                </a:ln>
                <a:solidFill>
                  <a:srgbClr val="C00000"/>
                </a:solidFill>
              </a:rPr>
              <a:t>3%</a:t>
            </a:r>
            <a:r>
              <a:rPr lang="fr-FR" sz="2600" dirty="0" smtClean="0">
                <a:ln w="18415" cmpd="sng">
                  <a:noFill/>
                  <a:prstDash val="solid"/>
                </a:ln>
              </a:rPr>
              <a:t> de toutes les espèces inscrites (décision de la Conférence des Parties nécessaire</a:t>
            </a:r>
            <a:r>
              <a:rPr lang="en-US" sz="2600" noProof="0" dirty="0" smtClean="0">
                <a:ln w="18415" cmpd="sng">
                  <a:noFill/>
                  <a:prstDash val="solid"/>
                </a:ln>
              </a:rPr>
              <a:t>).</a:t>
            </a:r>
          </a:p>
        </p:txBody>
      </p:sp>
      <p:pic>
        <p:nvPicPr>
          <p:cNvPr id="11" name="Picture 12" descr="http://www.elasmodiver.com/Sharkive%20images/Green%20Sawfish%200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425" t="16808" r="6277" b="27968"/>
          <a:stretch/>
        </p:blipFill>
        <p:spPr bwMode="auto">
          <a:xfrm>
            <a:off x="2051720" y="4005064"/>
            <a:ext cx="5459591" cy="237840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858187" y="6309320"/>
            <a:ext cx="5459591" cy="523220"/>
          </a:xfrm>
          <a:prstGeom prst="rect">
            <a:avLst/>
          </a:prstGeom>
          <a:noFill/>
        </p:spPr>
        <p:txBody>
          <a:bodyPr wrap="square">
            <a:spAutoFit/>
          </a:bodyPr>
          <a:lstStyle/>
          <a:p>
            <a:pPr algn="ctr"/>
            <a:r>
              <a:rPr lang="en-GB" sz="2800" dirty="0" smtClean="0"/>
              <a:t>Poisson-scie : </a:t>
            </a:r>
            <a:r>
              <a:rPr lang="en-GB" sz="2800" i="1" dirty="0" smtClean="0"/>
              <a:t>Pristidae </a:t>
            </a:r>
            <a:r>
              <a:rPr lang="en-GB" sz="2800" dirty="0"/>
              <a:t>spp.</a:t>
            </a:r>
          </a:p>
        </p:txBody>
      </p:sp>
    </p:spTree>
    <p:extLst>
      <p:ext uri="{BB962C8B-B14F-4D97-AF65-F5344CB8AC3E}">
        <p14:creationId xmlns:p14="http://schemas.microsoft.com/office/powerpoint/2010/main" val="14087133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726583"/>
          </a:xfrm>
        </p:spPr>
        <p:txBody>
          <a:bodyPr>
            <a:normAutofit/>
          </a:bodyPr>
          <a:lstStyle/>
          <a:p>
            <a:r>
              <a:rPr lang="fr-FR" sz="4000" dirty="0" smtClean="0">
                <a:ln w="18415" cmpd="sng">
                  <a:noFill/>
                  <a:prstDash val="solid"/>
                </a:ln>
              </a:rPr>
              <a:t>L’Annexe II de la CITES</a:t>
            </a:r>
            <a:endParaRPr lang="en-US" sz="4000" b="1" noProof="0" dirty="0"/>
          </a:p>
        </p:txBody>
      </p:sp>
      <p:sp>
        <p:nvSpPr>
          <p:cNvPr id="3" name="Content Placeholder 2"/>
          <p:cNvSpPr>
            <a:spLocks noGrp="1"/>
          </p:cNvSpPr>
          <p:nvPr>
            <p:ph idx="1"/>
          </p:nvPr>
        </p:nvSpPr>
        <p:spPr>
          <a:xfrm>
            <a:off x="395536" y="1124744"/>
            <a:ext cx="8280920" cy="4464496"/>
          </a:xfrm>
        </p:spPr>
        <p:txBody>
          <a:bodyPr>
            <a:normAutofit fontScale="92500" lnSpcReduction="10000"/>
          </a:bodyPr>
          <a:lstStyle/>
          <a:p>
            <a:pPr marL="342900" lvl="1" indent="-342900">
              <a:buFont typeface="Arial" charset="0"/>
              <a:buChar char="•"/>
            </a:pPr>
            <a:r>
              <a:rPr lang="fr-FR" dirty="0" smtClean="0"/>
              <a:t>Espèces qui ne sont pas nécessairement menacées d'extinction mais qui pourraient le devenir faute d’une réglementation stricte de leur commerce pour éviter une exploitation incompatible avec leur survie.</a:t>
            </a:r>
            <a:endParaRPr lang="fr-FR" altLang="en-US" noProof="0" dirty="0" smtClean="0"/>
          </a:p>
          <a:p>
            <a:pPr marL="342900" lvl="1" indent="-342900">
              <a:buFont typeface="Arial" pitchFamily="34" charset="0"/>
              <a:buChar char="•"/>
            </a:pPr>
            <a:r>
              <a:rPr lang="fr-FR" noProof="0" dirty="0" smtClean="0">
                <a:ln w="18415" cmpd="sng">
                  <a:noFill/>
                  <a:prstDash val="solid"/>
                </a:ln>
              </a:rPr>
              <a:t>Comprend également les espèces semblables à celles déjà inscrites à l’Annexe II.</a:t>
            </a:r>
          </a:p>
          <a:p>
            <a:pPr marL="342900" lvl="1" indent="-342900">
              <a:buFont typeface="Arial" pitchFamily="34" charset="0"/>
              <a:buChar char="•"/>
            </a:pPr>
            <a:r>
              <a:rPr lang="fr-FR" noProof="0" dirty="0" smtClean="0">
                <a:ln w="18415" cmpd="sng">
                  <a:noFill/>
                  <a:prstDash val="solid"/>
                </a:ln>
              </a:rPr>
              <a:t>Le commerce international de spécimens de ces espèces est autorisé mais réglementé.</a:t>
            </a:r>
          </a:p>
          <a:p>
            <a:pPr marL="342900" lvl="1" indent="-342900">
              <a:buFont typeface="Arial" pitchFamily="34" charset="0"/>
              <a:buChar char="•"/>
            </a:pPr>
            <a:r>
              <a:rPr lang="fr-FR" dirty="0" smtClean="0">
                <a:ln w="18415" cmpd="sng">
                  <a:noFill/>
                  <a:prstDash val="solid"/>
                </a:ln>
              </a:rPr>
              <a:t>Ces espèces représentent </a:t>
            </a:r>
            <a:r>
              <a:rPr lang="fr-FR" b="1" noProof="0" dirty="0" smtClean="0">
                <a:ln w="18415" cmpd="sng">
                  <a:noFill/>
                  <a:prstDash val="solid"/>
                </a:ln>
                <a:solidFill>
                  <a:srgbClr val="C00000"/>
                </a:solidFill>
              </a:rPr>
              <a:t>96%</a:t>
            </a:r>
            <a:r>
              <a:rPr lang="fr-FR" noProof="0" dirty="0" smtClean="0">
                <a:ln w="18415" cmpd="sng">
                  <a:noFill/>
                  <a:prstDash val="solid"/>
                </a:ln>
              </a:rPr>
              <a:t> </a:t>
            </a:r>
            <a:r>
              <a:rPr lang="fr-FR" dirty="0" smtClean="0">
                <a:ln w="18415" cmpd="sng">
                  <a:noFill/>
                  <a:prstDash val="solid"/>
                </a:ln>
              </a:rPr>
              <a:t>de toutes les espèces inscrites (décision de la Conférence des Parties nécessaire</a:t>
            </a:r>
            <a:r>
              <a:rPr lang="en-US" dirty="0" smtClean="0">
                <a:ln w="18415" cmpd="sng">
                  <a:noFill/>
                  <a:prstDash val="solid"/>
                </a:ln>
              </a:rPr>
              <a:t>).</a:t>
            </a:r>
            <a:endParaRPr lang="fr-FR" noProof="0" dirty="0" smtClean="0">
              <a:ln w="18415" cmpd="sng">
                <a:noFill/>
                <a:prstDash val="solid"/>
              </a:ln>
            </a:endParaRPr>
          </a:p>
          <a:p>
            <a:endParaRPr lang="en-US" sz="2800" noProof="0" dirty="0"/>
          </a:p>
        </p:txBody>
      </p:sp>
    </p:spTree>
    <p:extLst>
      <p:ext uri="{BB962C8B-B14F-4D97-AF65-F5344CB8AC3E}">
        <p14:creationId xmlns:p14="http://schemas.microsoft.com/office/powerpoint/2010/main" val="22848283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p:cNvSpPr>
            <a:spLocks noGrp="1"/>
          </p:cNvSpPr>
          <p:nvPr>
            <p:ph type="sldNum" sz="quarter" idx="10"/>
          </p:nvPr>
        </p:nvSpPr>
        <p:spPr>
          <a:xfrm>
            <a:off x="8534400" y="0"/>
            <a:ext cx="609600" cy="457200"/>
          </a:xfrm>
        </p:spPr>
        <p:txBody>
          <a:bodyPr/>
          <a:lstStyle/>
          <a:p>
            <a:fld id="{5EFDA739-5D9F-4C48-841A-A9E70211A736}" type="slidenum">
              <a:rPr lang="en-US" altLang="en-US"/>
              <a:pPr/>
              <a:t>16</a:t>
            </a:fld>
            <a:endParaRPr lang="en-US" altLang="en-US"/>
          </a:p>
        </p:txBody>
      </p:sp>
      <p:sp>
        <p:nvSpPr>
          <p:cNvPr id="21" name="Title 1"/>
          <p:cNvSpPr txBox="1">
            <a:spLocks/>
          </p:cNvSpPr>
          <p:nvPr/>
        </p:nvSpPr>
        <p:spPr>
          <a:xfrm>
            <a:off x="0" y="17463"/>
            <a:ext cx="9188450" cy="561975"/>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b="1" kern="1200">
                <a:ln>
                  <a:noFill/>
                </a:ln>
                <a:solidFill>
                  <a:schemeClr val="tx1"/>
                </a:solidFill>
                <a:effectLst/>
                <a:latin typeface="+mj-lt"/>
                <a:ea typeface="+mj-ea"/>
                <a:cs typeface="+mj-cs"/>
              </a:defRPr>
            </a:lvl1pPr>
          </a:lstStyle>
          <a:p>
            <a:r>
              <a:rPr lang="fr-FR" altLang="en-US" sz="2800" dirty="0" smtClean="0"/>
              <a:t>Les requins/raies </a:t>
            </a:r>
            <a:r>
              <a:rPr lang="fr-FR" altLang="en-US" sz="2800" dirty="0" err="1" smtClean="0"/>
              <a:t>manta</a:t>
            </a:r>
            <a:r>
              <a:rPr lang="fr-FR" altLang="en-US" sz="2800" dirty="0" smtClean="0"/>
              <a:t> inscrits à l’Annexe II</a:t>
            </a:r>
            <a:endParaRPr lang="fr-FR" altLang="en-US" sz="2800" dirty="0"/>
          </a:p>
        </p:txBody>
      </p:sp>
      <p:pic>
        <p:nvPicPr>
          <p:cNvPr id="27" name="Picture 14" descr="http://www.costarica-scuba.com/wp-content/uploads/2012/10/Mobula-ray.jpg"/>
          <p:cNvPicPr>
            <a:picLocks noChangeAspect="1" noChangeArrowheads="1"/>
          </p:cNvPicPr>
          <p:nvPr/>
        </p:nvPicPr>
        <p:blipFill>
          <a:blip r:embed="rId3" cstate="print">
            <a:extLst>
              <a:ext uri="{28A0092B-C50C-407E-A947-70E740481C1C}">
                <a14:useLocalDpi xmlns:a14="http://schemas.microsoft.com/office/drawing/2010/main" val="0"/>
              </a:ext>
            </a:extLst>
          </a:blip>
          <a:srcRect l="22639" t="12431" r="28645" b="4784"/>
          <a:stretch>
            <a:fillRect/>
          </a:stretch>
        </p:blipFill>
        <p:spPr bwMode="auto">
          <a:xfrm>
            <a:off x="6515100" y="3445442"/>
            <a:ext cx="2362200" cy="186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p:cNvGrpSpPr/>
          <p:nvPr/>
        </p:nvGrpSpPr>
        <p:grpSpPr>
          <a:xfrm>
            <a:off x="265111" y="623888"/>
            <a:ext cx="2622551" cy="2293043"/>
            <a:chOff x="244246" y="770808"/>
            <a:chExt cx="2622551" cy="2293043"/>
          </a:xfrm>
        </p:grpSpPr>
        <p:pic>
          <p:nvPicPr>
            <p:cNvPr id="37" name="Picture 8" descr="http://www.pacificsharks.org/img/Basking-Shark.jpg"/>
            <p:cNvPicPr>
              <a:picLocks noChangeAspect="1" noChangeArrowheads="1"/>
            </p:cNvPicPr>
            <p:nvPr/>
          </p:nvPicPr>
          <p:blipFill>
            <a:blip r:embed="rId4" cstate="print">
              <a:extLst>
                <a:ext uri="{28A0092B-C50C-407E-A947-70E740481C1C}">
                  <a14:useLocalDpi xmlns:a14="http://schemas.microsoft.com/office/drawing/2010/main" val="0"/>
                </a:ext>
              </a:extLst>
            </a:blip>
            <a:srcRect l="24229" t="2985" r="5559" b="3484"/>
            <a:stretch>
              <a:fillRect/>
            </a:stretch>
          </p:blipFill>
          <p:spPr bwMode="auto">
            <a:xfrm>
              <a:off x="393473" y="770808"/>
              <a:ext cx="2349728" cy="166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p:cNvSpPr>
              <a:spLocks noChangeArrowheads="1"/>
            </p:cNvSpPr>
            <p:nvPr/>
          </p:nvSpPr>
          <p:spPr bwMode="auto">
            <a:xfrm>
              <a:off x="244246" y="2417520"/>
              <a:ext cx="26225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a:effectLst/>
                  <a:latin typeface="Calibri" pitchFamily="34" charset="0"/>
                  <a:cs typeface="Arial" charset="0"/>
                </a:rPr>
                <a:t>Cetorhinus maximus </a:t>
              </a:r>
              <a:r>
                <a:rPr lang="en-GB" altLang="en-US" sz="1800" dirty="0" smtClean="0">
                  <a:effectLst/>
                  <a:latin typeface="Calibri" pitchFamily="34" charset="0"/>
                  <a:cs typeface="Arial" charset="0"/>
                </a:rPr>
                <a:t>(requin pélerin)</a:t>
              </a:r>
              <a:endParaRPr lang="en-GB" altLang="en-US" sz="1800" dirty="0">
                <a:effectLst/>
                <a:latin typeface="Calibri" pitchFamily="34" charset="0"/>
                <a:cs typeface="Arial" charset="0"/>
              </a:endParaRPr>
            </a:p>
          </p:txBody>
        </p:sp>
      </p:grpSp>
      <p:sp>
        <p:nvSpPr>
          <p:cNvPr id="39" name="Rectangle 38"/>
          <p:cNvSpPr>
            <a:spLocks noChangeArrowheads="1"/>
          </p:cNvSpPr>
          <p:nvPr/>
        </p:nvSpPr>
        <p:spPr bwMode="auto">
          <a:xfrm>
            <a:off x="6176177" y="5306563"/>
            <a:ext cx="25098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a:effectLst/>
                <a:latin typeface="Calibri" pitchFamily="34" charset="0"/>
                <a:cs typeface="Arial" charset="0"/>
              </a:rPr>
              <a:t>Manta </a:t>
            </a:r>
            <a:r>
              <a:rPr lang="en-GB" altLang="en-US" sz="1800" dirty="0">
                <a:effectLst/>
                <a:latin typeface="Calibri" pitchFamily="34" charset="0"/>
                <a:cs typeface="Arial" charset="0"/>
              </a:rPr>
              <a:t>spp</a:t>
            </a:r>
            <a:r>
              <a:rPr lang="en-GB" altLang="en-US" sz="1800" dirty="0" smtClean="0">
                <a:effectLst/>
                <a:latin typeface="Calibri" pitchFamily="34" charset="0"/>
                <a:cs typeface="Arial" charset="0"/>
              </a:rPr>
              <a:t>. </a:t>
            </a:r>
          </a:p>
          <a:p>
            <a:pPr algn="ctr" eaLnBrk="1" hangingPunct="1"/>
            <a:r>
              <a:rPr lang="en-GB" altLang="en-US" sz="1800" dirty="0" smtClean="0">
                <a:effectLst/>
                <a:latin typeface="Calibri" pitchFamily="34" charset="0"/>
                <a:cs typeface="Arial" charset="0"/>
              </a:rPr>
              <a:t>(raies manta)</a:t>
            </a:r>
            <a:endParaRPr lang="en-GB" altLang="en-US" sz="1800" dirty="0">
              <a:effectLst/>
              <a:latin typeface="Calibri" pitchFamily="34" charset="0"/>
              <a:cs typeface="Arial" charset="0"/>
            </a:endParaRPr>
          </a:p>
        </p:txBody>
      </p:sp>
      <p:grpSp>
        <p:nvGrpSpPr>
          <p:cNvPr id="40" name="Group 39"/>
          <p:cNvGrpSpPr/>
          <p:nvPr/>
        </p:nvGrpSpPr>
        <p:grpSpPr>
          <a:xfrm>
            <a:off x="6137502" y="814713"/>
            <a:ext cx="2997200" cy="2608719"/>
            <a:chOff x="6326529" y="990600"/>
            <a:chExt cx="2997200" cy="2608719"/>
          </a:xfrm>
        </p:grpSpPr>
        <p:pic>
          <p:nvPicPr>
            <p:cNvPr id="41" name="Picture 6" descr="http://31.media.tumblr.com/tumblr_lw63xrzuPm1r62u4to1_500.jpg"/>
            <p:cNvPicPr>
              <a:picLocks noChangeAspect="1" noChangeArrowheads="1"/>
            </p:cNvPicPr>
            <p:nvPr/>
          </p:nvPicPr>
          <p:blipFill>
            <a:blip r:embed="rId5" cstate="print">
              <a:extLst>
                <a:ext uri="{28A0092B-C50C-407E-A947-70E740481C1C}">
                  <a14:useLocalDpi xmlns:a14="http://schemas.microsoft.com/office/drawing/2010/main" val="0"/>
                </a:ext>
              </a:extLst>
            </a:blip>
            <a:srcRect l="-591" t="475" r="15434" b="19846"/>
            <a:stretch>
              <a:fillRect/>
            </a:stretch>
          </p:blipFill>
          <p:spPr bwMode="auto">
            <a:xfrm>
              <a:off x="6613334" y="990600"/>
              <a:ext cx="242359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1"/>
            <p:cNvSpPr txBox="1">
              <a:spLocks noChangeArrowheads="1"/>
            </p:cNvSpPr>
            <p:nvPr/>
          </p:nvSpPr>
          <p:spPr bwMode="auto">
            <a:xfrm>
              <a:off x="6326529" y="2683331"/>
              <a:ext cx="2997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err="1">
                  <a:effectLst/>
                  <a:latin typeface="Calibri" pitchFamily="34" charset="0"/>
                  <a:cs typeface="Arial" charset="0"/>
                </a:rPr>
                <a:t>Sphyrna</a:t>
              </a:r>
              <a:r>
                <a:rPr lang="en-GB" altLang="en-US" sz="1800" i="1" dirty="0">
                  <a:effectLst/>
                  <a:latin typeface="Calibri" pitchFamily="34" charset="0"/>
                  <a:cs typeface="Arial" charset="0"/>
                </a:rPr>
                <a:t> </a:t>
              </a:r>
              <a:r>
                <a:rPr lang="en-GB" altLang="en-US" sz="1800" i="1" dirty="0" err="1">
                  <a:effectLst/>
                  <a:latin typeface="Calibri" pitchFamily="34" charset="0"/>
                  <a:cs typeface="Arial" charset="0"/>
                </a:rPr>
                <a:t>lewini</a:t>
              </a:r>
              <a:r>
                <a:rPr lang="en-GB" altLang="en-US" sz="1800" dirty="0">
                  <a:effectLst/>
                  <a:latin typeface="Calibri" pitchFamily="34" charset="0"/>
                  <a:cs typeface="Arial" charset="0"/>
                </a:rPr>
                <a:t>, </a:t>
              </a:r>
              <a:r>
                <a:rPr lang="en-GB" altLang="en-US" sz="1800" i="1" dirty="0" err="1">
                  <a:effectLst/>
                  <a:latin typeface="Calibri" pitchFamily="34" charset="0"/>
                  <a:cs typeface="Arial" charset="0"/>
                </a:rPr>
                <a:t>S.mokarran</a:t>
              </a:r>
              <a:r>
                <a:rPr lang="en-GB" altLang="en-US" sz="1800" dirty="0">
                  <a:effectLst/>
                  <a:latin typeface="Calibri" pitchFamily="34" charset="0"/>
                  <a:cs typeface="Arial" charset="0"/>
                </a:rPr>
                <a:t>, </a:t>
              </a:r>
              <a:br>
                <a:rPr lang="en-GB" altLang="en-US" sz="1800" dirty="0">
                  <a:effectLst/>
                  <a:latin typeface="Calibri" pitchFamily="34" charset="0"/>
                  <a:cs typeface="Arial" charset="0"/>
                </a:rPr>
              </a:br>
              <a:r>
                <a:rPr lang="en-GB" altLang="en-US" sz="1800" i="1" dirty="0">
                  <a:effectLst/>
                  <a:latin typeface="Calibri" pitchFamily="34" charset="0"/>
                  <a:cs typeface="Arial" charset="0"/>
                </a:rPr>
                <a:t>S. </a:t>
              </a:r>
              <a:r>
                <a:rPr lang="en-GB" altLang="en-US" sz="1800" i="1" dirty="0" smtClean="0">
                  <a:effectLst/>
                  <a:latin typeface="Calibri" pitchFamily="34" charset="0"/>
                  <a:cs typeface="Arial" charset="0"/>
                </a:rPr>
                <a:t>zygaena</a:t>
              </a:r>
              <a:r>
                <a:rPr lang="en-GB" altLang="en-US" sz="1800" dirty="0" smtClean="0">
                  <a:effectLst/>
                  <a:latin typeface="Calibri" pitchFamily="34" charset="0"/>
                  <a:cs typeface="Arial" charset="0"/>
                </a:rPr>
                <a:t> </a:t>
              </a:r>
              <a:r>
                <a:rPr lang="en-GB" altLang="en-US" sz="1800" dirty="0">
                  <a:effectLst/>
                  <a:latin typeface="Calibri" pitchFamily="34" charset="0"/>
                  <a:cs typeface="Arial" charset="0"/>
                </a:rPr>
                <a:t/>
              </a:r>
              <a:br>
                <a:rPr lang="en-GB" altLang="en-US" sz="1800" dirty="0">
                  <a:effectLst/>
                  <a:latin typeface="Calibri" pitchFamily="34" charset="0"/>
                  <a:cs typeface="Arial" charset="0"/>
                </a:rPr>
              </a:br>
              <a:r>
                <a:rPr lang="en-GB" altLang="en-US" sz="1800" dirty="0" smtClean="0">
                  <a:effectLst/>
                  <a:latin typeface="Calibri" pitchFamily="34" charset="0"/>
                  <a:cs typeface="Arial" charset="0"/>
                </a:rPr>
                <a:t>(requins-marteaux)</a:t>
              </a:r>
              <a:endParaRPr lang="en-GB" altLang="en-US" sz="1800" i="1" dirty="0">
                <a:effectLst/>
                <a:latin typeface="Calibri" pitchFamily="34" charset="0"/>
                <a:cs typeface="Arial" charset="0"/>
              </a:endParaRPr>
            </a:p>
          </p:txBody>
        </p:sp>
      </p:grpSp>
      <p:sp>
        <p:nvSpPr>
          <p:cNvPr id="43" name="Rectangle 42"/>
          <p:cNvSpPr>
            <a:spLocks noChangeArrowheads="1"/>
          </p:cNvSpPr>
          <p:nvPr/>
        </p:nvSpPr>
        <p:spPr bwMode="auto">
          <a:xfrm>
            <a:off x="4747647" y="5959813"/>
            <a:ext cx="2895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fr-FR" altLang="en-US" sz="1800" b="1" dirty="0" smtClean="0">
                <a:solidFill>
                  <a:srgbClr val="002060"/>
                </a:solidFill>
                <a:effectLst/>
                <a:latin typeface="Calibri" pitchFamily="34" charset="0"/>
                <a:cs typeface="Arial" charset="0"/>
              </a:rPr>
              <a:t>Entrée en vigueur reportée au 14 septembre 2014</a:t>
            </a:r>
            <a:endParaRPr lang="fr-FR" altLang="en-US" sz="1800" b="1" dirty="0">
              <a:solidFill>
                <a:srgbClr val="002060"/>
              </a:solidFill>
              <a:effectLst/>
              <a:latin typeface="Calibri" pitchFamily="34" charset="0"/>
              <a:cs typeface="Arial" charset="0"/>
            </a:endParaRPr>
          </a:p>
        </p:txBody>
      </p:sp>
      <p:grpSp>
        <p:nvGrpSpPr>
          <p:cNvPr id="44" name="Group 43"/>
          <p:cNvGrpSpPr/>
          <p:nvPr/>
        </p:nvGrpSpPr>
        <p:grpSpPr>
          <a:xfrm>
            <a:off x="3308464" y="3438155"/>
            <a:ext cx="3022260" cy="2429661"/>
            <a:chOff x="3342011" y="4248138"/>
            <a:chExt cx="3022260" cy="2429661"/>
          </a:xfrm>
        </p:grpSpPr>
        <p:sp>
          <p:nvSpPr>
            <p:cNvPr id="45" name="Rectangle 44"/>
            <p:cNvSpPr>
              <a:spLocks noChangeArrowheads="1"/>
            </p:cNvSpPr>
            <p:nvPr/>
          </p:nvSpPr>
          <p:spPr bwMode="auto">
            <a:xfrm>
              <a:off x="3836269" y="5754469"/>
              <a:ext cx="20337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smtClean="0">
                  <a:effectLst/>
                  <a:latin typeface="Calibri" pitchFamily="34" charset="0"/>
                  <a:cs typeface="Arial" charset="0"/>
                </a:rPr>
                <a:t>Lamna nasus</a:t>
              </a:r>
              <a:r>
                <a:rPr lang="en-GB" altLang="en-US" sz="1800" i="1" dirty="0">
                  <a:effectLst/>
                  <a:latin typeface="Calibri" pitchFamily="34" charset="0"/>
                  <a:cs typeface="Arial" charset="0"/>
                </a:rPr>
                <a:t/>
              </a:r>
              <a:br>
                <a:rPr lang="en-GB" altLang="en-US" sz="1800" i="1" dirty="0">
                  <a:effectLst/>
                  <a:latin typeface="Calibri" pitchFamily="34" charset="0"/>
                  <a:cs typeface="Arial" charset="0"/>
                </a:rPr>
              </a:br>
              <a:r>
                <a:rPr lang="en-GB" altLang="en-US" sz="1800" dirty="0" smtClean="0">
                  <a:effectLst/>
                  <a:latin typeface="Calibri" pitchFamily="34" charset="0"/>
                  <a:cs typeface="Arial" charset="0"/>
                </a:rPr>
                <a:t>(requin-taupe commun)</a:t>
              </a:r>
              <a:endParaRPr lang="en-GB" altLang="en-US" sz="1800" dirty="0">
                <a:effectLst/>
                <a:latin typeface="Calibri" pitchFamily="34" charset="0"/>
                <a:cs typeface="Arial" charset="0"/>
              </a:endParaRPr>
            </a:p>
          </p:txBody>
        </p:sp>
        <p:pic>
          <p:nvPicPr>
            <p:cNvPr id="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l="6284" t="8624" b="14188"/>
            <a:stretch>
              <a:fillRect/>
            </a:stretch>
          </p:blipFill>
          <p:spPr bwMode="auto">
            <a:xfrm>
              <a:off x="3342011" y="4248138"/>
              <a:ext cx="3022260" cy="157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oup 46"/>
          <p:cNvGrpSpPr/>
          <p:nvPr/>
        </p:nvGrpSpPr>
        <p:grpSpPr>
          <a:xfrm>
            <a:off x="3115637" y="814713"/>
            <a:ext cx="3386138" cy="2352219"/>
            <a:chOff x="3273425" y="975181"/>
            <a:chExt cx="3386138" cy="2352219"/>
          </a:xfrm>
        </p:grpSpPr>
        <p:sp>
          <p:nvSpPr>
            <p:cNvPr id="48" name="TextBox 47"/>
            <p:cNvSpPr txBox="1">
              <a:spLocks noChangeArrowheads="1"/>
            </p:cNvSpPr>
            <p:nvPr/>
          </p:nvSpPr>
          <p:spPr bwMode="auto">
            <a:xfrm>
              <a:off x="3273425" y="2686050"/>
              <a:ext cx="33861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a:effectLst/>
                  <a:latin typeface="Calibri" pitchFamily="34" charset="0"/>
                  <a:cs typeface="Arial" charset="0"/>
                </a:rPr>
                <a:t>Carcharhinus </a:t>
              </a:r>
              <a:r>
                <a:rPr lang="en-GB" altLang="en-US" sz="1800" i="1" dirty="0" smtClean="0">
                  <a:effectLst/>
                  <a:latin typeface="Calibri" pitchFamily="34" charset="0"/>
                  <a:cs typeface="Arial" charset="0"/>
                </a:rPr>
                <a:t>longimanus</a:t>
              </a:r>
              <a:endParaRPr lang="en-GB" altLang="en-US" sz="1800" dirty="0" smtClean="0">
                <a:latin typeface="Calibri" pitchFamily="34" charset="0"/>
                <a:cs typeface="Arial" charset="0"/>
              </a:endParaRPr>
            </a:p>
            <a:p>
              <a:pPr algn="ctr" eaLnBrk="1" hangingPunct="1"/>
              <a:r>
                <a:rPr lang="en-GB" altLang="en-US" sz="1800" dirty="0" smtClean="0">
                  <a:effectLst/>
                  <a:latin typeface="Calibri" pitchFamily="34" charset="0"/>
                  <a:cs typeface="Arial" charset="0"/>
                </a:rPr>
                <a:t>(requin océanique)</a:t>
              </a:r>
              <a:endParaRPr lang="en-GB" altLang="en-US" sz="1800" dirty="0">
                <a:effectLst/>
                <a:latin typeface="Calibri" pitchFamily="34" charset="0"/>
                <a:cs typeface="Arial" charset="0"/>
              </a:endParaRPr>
            </a:p>
          </p:txBody>
        </p:sp>
        <p:pic>
          <p:nvPicPr>
            <p:cNvPr id="49" name="Picture 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75487" y="975181"/>
              <a:ext cx="2572514" cy="170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grpSp>
      <p:sp>
        <p:nvSpPr>
          <p:cNvPr id="50" name="AutoShape 20" descr="data:image/jpeg;base64,/9j/4AAQSkZJRgABAQAAAQABAAD/2wCEAAkGBxQSEhUUEhQVFBIUFBQUFRQUFBQUFBUUFBQWFhQUFRQYHCggGBolHBQVITEhJSkrLi4uFx8zODMsNygtLisBCgoKDg0OGhAQGiwmICQsLCwsLCwsLCwsLCwsLCwsLCwsLCwsLCwsLCwsLCwsLCwsLCwsLCwsLCwsLCw3LCwsLP/AABEIAKgBLAMBIgACEQEDEQH/xAAbAAACAwEBAQAAAAAAAAAAAAABAgADBAUGB//EADkQAAEDAgQDBQcDAwUBAQAAAAEAAhEDIQQSMUEFUWEicYGRoQYTMrHB0fAUQlIVI+FicoKS8bIz/8QAGgEAAwEBAQEAAAAAAAAAAAAAAAECAwQFBv/EACMRAAICAQQDAQADAAAAAAAAAAABAhEDEiExQQQTUSIyQmH/2gAMAwEAAhEDEQA/AOM1vTyTtZ3opgvpjxhRT7kciZGEALH5KIUIUAQA0IwlCiQDNCOVLPVEO6oHYYUQ8UYQFgzKZlIUyhAWHVLCcNCmRAxFCFZHRTwQBUGo5U4RugBITKVXhgl3pcoYd4eJGkxdQpxbpDaaGjolPgrhTQNIKhFcBQgK0sS5egRYFcD8CaOiYqR1SEKB0CgH5CcNUtyQMAcpmQgIlIAOclJVhKE9EAVygnKBCAFhKWq0hLlSAzppKKLQtiBbokFMQpKQCFpUVikphYkIgJgmSAQNRypk0oGLl6J2sQTAIAXIp7vuTqBIBWtTEJmhNCBlcJmhMAjCQCFMHAXOgue5NCycQPY71GSVRbHFWzk8RxJc4jS57lq4LUs4dQfSPoua5q18KfFQDZ1vHZceKVSN5r8nbCkJ8qkLuOYrhTKnhFAyqFAE8IQgQpQITkIEICxC1EeCJCjUUOyQoQjKBQApAQITlLKKAUJSmlBwRQWUohBQLUzsYopQUZSCwqQgCigLCAiEAiigCAiAoEQkMMIgKBEBAwwo0JwFbh8M5xhoJPQSpbSKSZU1qdrV1qPAqtszcoPOT6CV1aHsveHOcDqOxDY75t5LCXkQXZoscmeWFNMKa9tT9k2dT/zH0CuHspT3kf8Ab5/4WT8uBfpkeF90gcDnIB6+i9+72VoxMu6xJI8FZh+EUmHsx0Lmk/Wyyy+TGUaRccLTPkOMwBBMbFYgwtMja4X2zE8GpuzgspuLm8i094XkeJew7oLqRDv9JMOHmLrGM0W4nCoVMzQ4bjyO4TwlZwmvQPapuynWBmjrZW5V6OPIpI5JQaZUUE7mpFrZBJSkqFISgBpQJSylJVCGJQzJCkLkCsuzKEqjMiHIodlrXgXOgubxIGonZDMsuLqw08zYd2hIT51C3Y3wWPcgSqi5DOrJsMoylUCskdRLKkoAaUyRGUANKKRMkNDhOEKbZMC55DVd7h/s3Uc0VHyGTEC7ifkFnPJGG7ZcYOXBx6VIkgAEk6AAk+QXbwPs3Vf8XYtMOu89AwX84XY4fQp0wWsaBUF5NRjXHoRJce6yZ3E2A5KjSCTrBHiXSZ32XDk8tv8AijqjhXYmF9nA0A5Re39yXOnctawwPGV2cNwtjNRJGxy200Go81kpYqnTq3e5sGLCB/LTkZ8VveXT7xtTMyYDswi+0Fcc8knyzZRS4NlPCNH7T4OKvqU87RkMEWgkj13VVLHgEB2USOy4aGe49Cs3E8W4GJI7juOXNZbl7F+eQQbFuoPI8imbUI/dI5TdV0avvmE2FQCP93KfJcSrxLKcr7OBuemgJ+R8FSEehp4kEwbEbxccs3TqEH8QaCW1AAR+4X8e5ee4tjMobVY67bPG7Z36tPklPFm1qcQA8D6XHd8vBPTYaj0b6rX2MWiCOukFVVXxZ+ovO5A38F4Z3EXNDqUkEdppB1bPab1G47l0eB+0AcQyoZJsCbw6LeB0T00TqPRYus2AToYh4vHfzWWsxp+NrXjqAbc2lcH+qw51Mnsmcs7dEmH4m0y2Y1I5tI1b3bq0qJbOrX4PhnzEttIjXy0suFiuAgHsv7pGo6ELf/UwYkwfSeaqfjRMGPsd1tCc12RJJ9HJPA6x+EB3+0ifIrBisI9hh7XNPUEL1VHGi+YwRqQdjo8fVUcT412zo5sgOa4SLizgtV5Er3Rm8aPJFIu9V4hhiYqUw3q3/CprYLCuBy1i2dCCD6FbryI9oz9bOI8pSV1GcIkANqsdtJ7M+UqrEcFrNMZJnQtMgjpzWscsH2Q4SOaCi0o1qDmmHNLTycCPmqa4IFgdLmDATlNRVhGLbMeKr5nWmPtZbQ6y47dZXUa5Rh3seTYYuQJSEpcy3MrNMqSqwVMyuhWWqAqsOTAqRIeUwSAro8M4earw0vayb9o3McgAb96ic4wVyLjFy4MQW7CYIvI62ABlx7guzh8FQbTe9oFQ0wC73rZbBMWaCCtp4iyhTd7qmxrvdBxc1rpOfYAu5bLhyeZt+Tqh49bsDjRwbaeZrszwT2Zmebng+jVyMVxWuw+8a8up2EsJyQdsurSuWeNVqktzyNWh1hG4gmAqTx33TobFRr2AkWibg9YtuuJyb3Z0pJcHQxeIbUyuBIIlrjJdaxF9xE9VtxPEGuaIe5zqU0zmAGZhFoymZBsD1XkGYpwDgLNcZjlckR5qtz3Ekkm+vVKw2PolTiDKmGa4vDY7I0L5b/K0SLd4WPBcbDi6kNHtiASB7wDsuaLxcLwjqhAgEwrsLiC1wIsQQUmhnqKHEHxE/CdCTEHUd0/NepHHRXoZfhe0AsdvYxHyXzrEYvtkg6381ZRxh0mJM+Y/8RQj1VLjZaYmJm86TqreMY5tWiKoP9xhyVBzGkx4Lxtcuab6m91WeIkZgLhwEz8wqQjqv4ubSSRGU9WmyrwXEC1xbPPKTzFx+dVwy8qt1YgzeR9FaQmdbGY7tyDbUdNyPmko4wzIMbjvGi5dSpf1RpPN/wA1TaEekxuLLznGph1uZ+L1lVVMQcwd/KD/AMvyfNckYq0d/qq/1JiEJCO47Exp4TyOn2TnGFwnw8Rp+dFwxiynZjAJ5H5q0JnRxPETGu0eB2XMfjnGZPRB9cGVkqK6IbNGdz53gfnzVgwL97d/es+AnN6/nkuo/ELSMbM3KjO3BvGjo8d5gLZSxtdrcpqnLYxYwY1EiyyvxgVD6zj0VrEmS8lHTxPHMQW5XVnEDm1nziVhbxSqbZ3EcjDge8EXWVzOZPyUZUySQJ6bwtPRS4I9gMQ9s3EPm5EBpB2yxY9y1tpE6b9QuS6rmLjzJ8l0LkDew5HZPF2Eyyo0jUQqXO5KZ+evWVW5y6EjJs1AqSq5RlWQWArRhqWY3MN3cdB9+5Z216TA41SbNORo/c7YE7N3O+iyUOIO1Gs2JGg5AaBcfkeUoPSuTqwYdW74PWnh9OmaZLs1N+jg2CY55iMqetgGYd7ajXuqnMJZlAgESLgmAvPMruqNDXEuAMjp4Lq0MTUy5Y7Ntei8xzlJ3JnatMVSOtj3CgXtykjEsza2AJkNHdC8vieJVA63YtljoBC6mKfVrZWzJaYaAA0+MarGOGPeYIOsEzIBU0x6kcU1TqVgo0cr5HW3TRemf7P1ZjKfojQ4FVJjIfGwRpYaqOM1qsFIr1uH9mRYveB0aJ9StzeC4ZuoJ73H6KtBOo8J7uyGRfQWcOw38B5n7rnYz2aa4zTcAORn5oaCzx4plMKZXrKfssZ+MRa9+V7bJn+zBEQ4HnaO+EaQ1HmBThVFi9/xDhDHsAFnNFjzMRfvXJwfs46e3DRy1KpRJ1HmWYcusAT3Jzw2o8EtaTAvbyXvcHgGUh2RfmdU1SkFokKz5tUoEZCf3Ntz3Bt3tVdI3A7/AEXtq2BYKYESG5yJJ/dM+pK8B73K6eqT2Bbm0sVbwr2VmG5d6ErQ33BE+8AM6QQI3F0rQbnNcEAJXXpYKk+Q2oDyAWilgWs6u5/4VxRLZyqeCduIHMouwx3K6GJqLBUqrojExlITCtjNJAIjU/RWvLSJF9t/NZqwBIkA+Nvmgw5TLSRNiNiPFXHHKzOU0Ow8k0qoORL7rrjBIw1WElAuSOcgXKibKajYdI0N/ur2Gw1SkWS0XbCbFZaKnsaam4lpcgEhKGZbGVmoFMqi5SU6CwYmlmFtRp9k+DeHWIg8o0QBTNMGd1yeR4+vdcnRhz6NnwdrCcMdrA8SF6Hh2HDR2ocTtyXmMNxlzdbha28dauCWFx6OxZE+z1lOqxtw0DuF1jwOGa01CCS0nMM2rXGcwHMaLz540lPF+sKdI9R6mpVAWWrxIBecbxfMcrAXO8Y8/srKGHzkuqSYFpBFMW5b96T2KSs3v4uXEhgLtp0b57qr9PVqkNcSJNwyRbnmXQweCc8QBkBy9oWgXmCOcrvYHCNpiBrzOqjkukjn4LgbabRuQLnnC3UsEI1IPetTnpDVTSJsUUoSvchUrKipUVIktBSOqLPUrwqvfqkhWay9UV6sBUVMSAsNfFR3qkibH4sf7RAIzZTvF4lfN6zSL9fyF7PEV5Mz2oInkDr8gsGIpNkOIBIECdh3eKUoWNTopwj8IKTCXvFQAZxkk5t4/bC7FPF4Ws0NP6ckTJqsNN8D/UyASuBVhUigXbWSWEft/wAN9Ojg88te9uWTLXCDF7Z1t/XYdxPbqAdQw/IiVwnUWt18hCzPYCbCArhgk3sZzzR/sdqp7t7oZU7pEfWEo4cdjm1NhOmsrkBgGw8kaZDZgCTvAXVHDlj2jB5sb6Z2ncDfPadTb1e9rRpMTuVjfgXaS3wP2WVlOdA3rOQfNA4e82/4kfQql7l2iW8T6Zp/RO3LR0Jj5qPwbgASWAHSXtv4SsVekybD1lVCi3kFcfa/hMvUvpt92N3s/wC4RaWDV1N3TPf0WIUW/wAR5BEAK9OTtonVj6RaSP2mfAjynVVN+I9fmigWyRtCqnRFpsclK6yBPLT1QJVJsVUaEZSKAqyBiUS5LKkoAeVJSSpKVIdssFlZRgmDufFUtKtw+Gc/4RpuSGgeJKzlGLVGkJuzuYLBB/aMtIiCIBJBuTGq7eFc0a3Pp5LydKs6mLkHz+cQrhxUTexXlvC0z0FmTPbNxwVn9QHNeLp8SndamY0c0vWVrPTv4gOapfjgV512Ob0VL8dOiegWo9E/HDmqHY9efOJ5lI7GgKtAnI9AcSqauOAXnK3EuqzvxhO/2VKBDmju1uIRv4/YLI+uTqYXKOKP5dL+oKv1sh5EdU1wNFmrV51Kwmo4qt87yqWJsiWVI1ms0aqmpiibCwVARlbxwLsyeZvgk81YzFN0LWkjeSCfoqalMnu3SU6YnkJueSHzpihJbWy5zgdNNkEXgCC2d7mIMckhcSTP2C0jJvkhouaHOgAF0SQBJgbmylSi5oBIIB0J0Mawq2O6x1T1KxsJJy2Bkw0TPZQ+dhpfSoqShKCskaVEoRQAUEJUlAUGVFGhaG4F/KO8gJOSXI0iqUzQfoq5TB3Wyp30SkPHh32S5glIQyqf0P8AJZKBKUBSVSEWNKDuqWU7arhofqpY0LARlX4WuC7+40EHU3b/APKqqhv7T4fZJNXuVT6YMyIf+Sq5QlNxXwm39Lsx5+qGZxkhxy7dRzWeqdBz+W6Z9Sy5cy/VI6MbdWxnVD/JLJJifMmPFUgyfqrYThjbJlOi5uHA/c0+M+ihbCqUlbxhRm3Y8p6Lm5u1JbuAYJ8dlndU5CeuyqLylLIuECgzY+rewjlCQmepVTAdyiUJN9AzRSqN0LSCdCHW8QQkqO2BtyHNI2pHUfmiJeMtgc068h0Cl2ikkyzDscZy8oO1vFLTaCHEnQCBzcSBHdEnwWU1OZUp1JMDTcqXkpWytF8Fxftt53+imZZi90nkrA4q4TTV0S4tF7KxBBIDgNiLHpZWVnsIkAgkxGaYA7xdZlJVtCshcjmUH/iEoXIBlQlLKKYiKSoggC+hXy6ATzSvruJ1PmqpUlLSh2x5RlGjSL3BrRLjoLd5udLAnwWw8JqwOzMgugObMAu0H7rMLuzNr6IckuWJRb4RiUC3t4PWJIDNDB7bNbTfNeMwnlN0KfCKziBkiSB2iAGyRGaT2T2m2NzIiUvZD6h6JfDEmy6nktVXhVVpjLPZDs0gNykTJc6IEA68pVj8E8NbT93D3ZnEl7QS1hINiewwFpudY1RrXTF632jnoh8aLdT4bX2pz0dlESQADcFpJcIB1kRKz1S6k6H0wDYwYIIPVT7E9ivW1uX4XGM0q0w4fyZDX/Y+ivfhqDx/aqEO/i8EeH4VyXOBNrdP8oZk9N8bCv6W16RYYdr3gjzVZKheeZ80A76q7dCpFVWpBudreajJdcac9PJPCYulY+pt2y9SogUlBRbmYZRSIygKI69pty2UACiaLdbR9VOlLhFW3yCUEzKkbStD8Qwj4BpsIg983RqfwKMiUsJFzA2G5+yKCmcdSqxxdAFId56WUIRQJUrGojtsLY39PsohmQBVpVwDGRBSSrsJi/duzD4gDl0s7Y3TcqQlGxHMjWxQlB9Yuu52Y8zqgClF7blNBlRKiqJCillWUq2XSJ5qZOhpfSxmFebxA6kBH9NzICp96dL+a0UiyO2Dm3uAsZTkuS1GLFweKdTeHss5sxruCCLX0JFl0R7RVoI7BzNcySHE5XZgRJdezz8U7bqKLeUIy5RCk1wLU4/VP8RYgQCSJyzckk/ANT6WTN9oq2YnLTcXEOcCwnM5uXITfUZRER1lRRZyxQ5opZJfTbh+PvI/uBogyAwlp/8Az92RIMgZeXOVhxnFSX5rO7LmEPBMseXOLSQbiXm9jYeMUWMUk+DSUmJ/WqkRDBOTNDYze7LTTm8CMgFotKyYrFOqEF0SGhoi1hMfNBRdKhFcIwcm+WUoSoorJJKhKiiBklSVFEASUVFEnwBYyg46NJ9Pmkc2FFFksjui3BJCypKii2IC0SYGqavRLPigeIPhbdFRc+XI4ukawgmmFzcrYBa7PB7JmAOfI/ZZ5RUWmPi2TIoxFQiw1+iqpUZuVFFjWubTNG9MVRoiNFCVFFtoSRnYwVDqUmUVEOKew06Ha0BNmUURxsgIpKiioQQUCVFEhBdU7MQNZnfuSeMqKLLlmjWx/9k="/>
          <p:cNvSpPr>
            <a:spLocks noChangeAspect="1" noChangeArrowheads="1"/>
          </p:cNvSpPr>
          <p:nvPr/>
        </p:nvSpPr>
        <p:spPr bwMode="auto">
          <a:xfrm>
            <a:off x="174625" y="-1825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1" name="Group 50"/>
          <p:cNvGrpSpPr/>
          <p:nvPr/>
        </p:nvGrpSpPr>
        <p:grpSpPr>
          <a:xfrm>
            <a:off x="-28688" y="4664304"/>
            <a:ext cx="3195638" cy="2193696"/>
            <a:chOff x="3463925" y="4162654"/>
            <a:chExt cx="3195638" cy="2193696"/>
          </a:xfrm>
        </p:grpSpPr>
        <p:sp>
          <p:nvSpPr>
            <p:cNvPr id="52" name="Rectangle 51"/>
            <p:cNvSpPr>
              <a:spLocks noChangeArrowheads="1"/>
            </p:cNvSpPr>
            <p:nvPr/>
          </p:nvSpPr>
          <p:spPr bwMode="auto">
            <a:xfrm>
              <a:off x="3463925" y="5715000"/>
              <a:ext cx="31956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a:effectLst/>
                  <a:latin typeface="Calibri" pitchFamily="34" charset="0"/>
                  <a:cs typeface="Arial" charset="0"/>
                </a:rPr>
                <a:t>Carcharodon carcharias</a:t>
              </a:r>
              <a:br>
                <a:rPr lang="en-GB" altLang="en-US" sz="1800" i="1" dirty="0">
                  <a:effectLst/>
                  <a:latin typeface="Calibri" pitchFamily="34" charset="0"/>
                  <a:cs typeface="Arial" charset="0"/>
                </a:rPr>
              </a:br>
              <a:r>
                <a:rPr lang="en-GB" altLang="en-US" sz="1800" dirty="0" smtClean="0">
                  <a:effectLst/>
                  <a:latin typeface="Calibri" pitchFamily="34" charset="0"/>
                  <a:cs typeface="Arial" charset="0"/>
                </a:rPr>
                <a:t>(grad requin blanc) </a:t>
              </a:r>
              <a:endParaRPr lang="en-GB" altLang="en-US" sz="1800" dirty="0">
                <a:effectLst/>
                <a:latin typeface="Calibri" pitchFamily="34" charset="0"/>
                <a:cs typeface="Arial" charset="0"/>
              </a:endParaRPr>
            </a:p>
          </p:txBody>
        </p:sp>
        <p:pic>
          <p:nvPicPr>
            <p:cNvPr id="53" name="Picture 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2994" y="4162654"/>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grpSp>
      <p:grpSp>
        <p:nvGrpSpPr>
          <p:cNvPr id="54" name="Group 53"/>
          <p:cNvGrpSpPr/>
          <p:nvPr/>
        </p:nvGrpSpPr>
        <p:grpSpPr>
          <a:xfrm>
            <a:off x="-21771" y="2953324"/>
            <a:ext cx="3152775" cy="1735362"/>
            <a:chOff x="0" y="2715988"/>
            <a:chExt cx="3152775" cy="1735362"/>
          </a:xfrm>
        </p:grpSpPr>
        <p:pic>
          <p:nvPicPr>
            <p:cNvPr id="55" name="Picture 2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0542" b="13894"/>
            <a:stretch/>
          </p:blipFill>
          <p:spPr bwMode="auto">
            <a:xfrm>
              <a:off x="0" y="2715988"/>
              <a:ext cx="3152775" cy="109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2"/>
                  </a:solidFill>
                  <a:prstDash val="solid"/>
                  <a:miter lim="800000"/>
                  <a:headEnd type="none" w="med" len="med"/>
                  <a:tailEnd type="none" w="lg" len="med"/>
                </a14:hiddenLine>
              </a:ext>
            </a:extLst>
          </p:spPr>
        </p:pic>
        <p:sp>
          <p:nvSpPr>
            <p:cNvPr id="56" name="Rectangle 55"/>
            <p:cNvSpPr>
              <a:spLocks noChangeArrowheads="1"/>
            </p:cNvSpPr>
            <p:nvPr/>
          </p:nvSpPr>
          <p:spPr bwMode="auto">
            <a:xfrm>
              <a:off x="637494" y="3810000"/>
              <a:ext cx="1981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sz="2400">
                  <a:solidFill>
                    <a:schemeClr val="tx1"/>
                  </a:solidFill>
                  <a:latin typeface="Arial" charset="0"/>
                </a:defRPr>
              </a:lvl1pPr>
              <a:lvl2pPr marL="742950" indent="-285750" algn="l">
                <a:defRPr sz="2400">
                  <a:solidFill>
                    <a:schemeClr val="tx1"/>
                  </a:solidFill>
                  <a:latin typeface="Arial" charset="0"/>
                </a:defRPr>
              </a:lvl2pPr>
              <a:lvl3pPr marL="1143000" indent="-228600" algn="l">
                <a:defRPr sz="2400">
                  <a:solidFill>
                    <a:schemeClr val="tx1"/>
                  </a:solidFill>
                  <a:latin typeface="Arial" charset="0"/>
                </a:defRPr>
              </a:lvl3pPr>
              <a:lvl4pPr marL="1600200" indent="-228600" algn="l">
                <a:defRPr sz="2400">
                  <a:solidFill>
                    <a:schemeClr val="tx1"/>
                  </a:solidFill>
                  <a:latin typeface="Arial" charset="0"/>
                </a:defRPr>
              </a:lvl4pPr>
              <a:lvl5pPr marL="2057400" indent="-228600" algn="l">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altLang="en-US" sz="1800" i="1" dirty="0">
                  <a:effectLst/>
                  <a:latin typeface="Calibri" pitchFamily="34" charset="0"/>
                  <a:cs typeface="Arial" charset="0"/>
                </a:rPr>
                <a:t>Rhincodon </a:t>
              </a:r>
              <a:r>
                <a:rPr lang="en-GB" altLang="en-US" sz="1800" i="1" dirty="0" smtClean="0">
                  <a:effectLst/>
                  <a:latin typeface="Calibri" pitchFamily="34" charset="0"/>
                  <a:cs typeface="Arial" charset="0"/>
                </a:rPr>
                <a:t>typus</a:t>
              </a:r>
              <a:r>
                <a:rPr lang="en-GB" altLang="en-US" sz="1800" i="1" dirty="0">
                  <a:effectLst/>
                  <a:latin typeface="Calibri" pitchFamily="34" charset="0"/>
                  <a:cs typeface="Arial" charset="0"/>
                </a:rPr>
                <a:t/>
              </a:r>
              <a:br>
                <a:rPr lang="en-GB" altLang="en-US" sz="1800" i="1" dirty="0">
                  <a:effectLst/>
                  <a:latin typeface="Calibri" pitchFamily="34" charset="0"/>
                  <a:cs typeface="Arial" charset="0"/>
                </a:rPr>
              </a:br>
              <a:r>
                <a:rPr lang="en-GB" altLang="en-US" sz="1800" dirty="0" smtClean="0">
                  <a:effectLst/>
                  <a:latin typeface="Calibri" pitchFamily="34" charset="0"/>
                  <a:cs typeface="Arial" charset="0"/>
                </a:rPr>
                <a:t>(requin-baleine)</a:t>
              </a:r>
              <a:endParaRPr lang="en-GB" altLang="en-US" sz="1800" dirty="0">
                <a:effectLst/>
                <a:latin typeface="Calibri" pitchFamily="34" charset="0"/>
                <a:cs typeface="Arial" charset="0"/>
              </a:endParaRPr>
            </a:p>
          </p:txBody>
        </p:sp>
      </p:grpSp>
      <p:sp>
        <p:nvSpPr>
          <p:cNvPr id="57" name="Rounded Rectangle 56"/>
          <p:cNvSpPr/>
          <p:nvPr/>
        </p:nvSpPr>
        <p:spPr bwMode="auto">
          <a:xfrm>
            <a:off x="3131004" y="623888"/>
            <a:ext cx="6012996" cy="6189662"/>
          </a:xfrm>
          <a:prstGeom prst="roundRect">
            <a:avLst/>
          </a:prstGeom>
          <a:noFill/>
          <a:ln w="28575" cap="flat" cmpd="sng" algn="ctr">
            <a:solidFill>
              <a:srgbClr val="000000"/>
            </a:solidFill>
            <a:prstDash val="sysDash"/>
            <a:round/>
            <a:headEnd type="none" w="med" len="med"/>
            <a:tailEnd type="triangle" w="lg" len="med"/>
          </a:ln>
          <a:effectLst/>
        </p:spPr>
        <p:txBody>
          <a:bodyPr vert="horz" wrap="square" lIns="90000" tIns="46800" rIns="90000" bIns="4680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rgbClr val="FFFF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644968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4"/>
                                        </p:tgtEl>
                                        <p:attrNameLst>
                                          <p:attrName>style.visibility</p:attrName>
                                        </p:attrNameLst>
                                      </p:cBhvr>
                                      <p:to>
                                        <p:strVal val="visible"/>
                                      </p:to>
                                    </p:set>
                                    <p:anim calcmode="lin" valueType="num">
                                      <p:cBhvr>
                                        <p:cTn id="14" dur="500" fill="hold"/>
                                        <p:tgtEl>
                                          <p:spTgt spid="54"/>
                                        </p:tgtEl>
                                        <p:attrNameLst>
                                          <p:attrName>ppt_w</p:attrName>
                                        </p:attrNameLst>
                                      </p:cBhvr>
                                      <p:tavLst>
                                        <p:tav tm="0">
                                          <p:val>
                                            <p:fltVal val="0"/>
                                          </p:val>
                                        </p:tav>
                                        <p:tav tm="100000">
                                          <p:val>
                                            <p:strVal val="#ppt_w"/>
                                          </p:val>
                                        </p:tav>
                                      </p:tavLst>
                                    </p:anim>
                                    <p:anim calcmode="lin" valueType="num">
                                      <p:cBhvr>
                                        <p:cTn id="15" dur="500" fill="hold"/>
                                        <p:tgtEl>
                                          <p:spTgt spid="54"/>
                                        </p:tgtEl>
                                        <p:attrNameLst>
                                          <p:attrName>ppt_h</p:attrName>
                                        </p:attrNameLst>
                                      </p:cBhvr>
                                      <p:tavLst>
                                        <p:tav tm="0">
                                          <p:val>
                                            <p:fltVal val="0"/>
                                          </p:val>
                                        </p:tav>
                                        <p:tav tm="100000">
                                          <p:val>
                                            <p:strVal val="#ppt_h"/>
                                          </p:val>
                                        </p:tav>
                                      </p:tavLst>
                                    </p:anim>
                                    <p:animEffect transition="in" filter="fade">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1000" fill="hold"/>
                                        <p:tgtEl>
                                          <p:spTgt spid="57"/>
                                        </p:tgtEl>
                                        <p:attrNameLst>
                                          <p:attrName>ppt_w</p:attrName>
                                        </p:attrNameLst>
                                      </p:cBhvr>
                                      <p:tavLst>
                                        <p:tav tm="0">
                                          <p:val>
                                            <p:fltVal val="0"/>
                                          </p:val>
                                        </p:tav>
                                        <p:tav tm="100000">
                                          <p:val>
                                            <p:strVal val="#ppt_w"/>
                                          </p:val>
                                        </p:tav>
                                      </p:tavLst>
                                    </p:anim>
                                    <p:anim calcmode="lin" valueType="num">
                                      <p:cBhvr>
                                        <p:cTn id="29" dur="1000" fill="hold"/>
                                        <p:tgtEl>
                                          <p:spTgt spid="57"/>
                                        </p:tgtEl>
                                        <p:attrNameLst>
                                          <p:attrName>ppt_h</p:attrName>
                                        </p:attrNameLst>
                                      </p:cBhvr>
                                      <p:tavLst>
                                        <p:tav tm="0">
                                          <p:val>
                                            <p:fltVal val="0"/>
                                          </p:val>
                                        </p:tav>
                                        <p:tav tm="100000">
                                          <p:val>
                                            <p:strVal val="#ppt_h"/>
                                          </p:val>
                                        </p:tav>
                                      </p:tavLst>
                                    </p:anim>
                                    <p:anim calcmode="lin" valueType="num">
                                      <p:cBhvr>
                                        <p:cTn id="30" dur="1000" fill="hold"/>
                                        <p:tgtEl>
                                          <p:spTgt spid="57"/>
                                        </p:tgtEl>
                                        <p:attrNameLst>
                                          <p:attrName>style.rotation</p:attrName>
                                        </p:attrNameLst>
                                      </p:cBhvr>
                                      <p:tavLst>
                                        <p:tav tm="0">
                                          <p:val>
                                            <p:fltVal val="90"/>
                                          </p:val>
                                        </p:tav>
                                        <p:tav tm="100000">
                                          <p:val>
                                            <p:fltVal val="0"/>
                                          </p:val>
                                        </p:tav>
                                      </p:tavLst>
                                    </p:anim>
                                    <p:animEffect transition="in" filter="fade">
                                      <p:cBhvr>
                                        <p:cTn id="31" dur="1000"/>
                                        <p:tgtEl>
                                          <p:spTgt spid="57"/>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1000" fill="hold"/>
                                        <p:tgtEl>
                                          <p:spTgt spid="43"/>
                                        </p:tgtEl>
                                        <p:attrNameLst>
                                          <p:attrName>ppt_w</p:attrName>
                                        </p:attrNameLst>
                                      </p:cBhvr>
                                      <p:tavLst>
                                        <p:tav tm="0">
                                          <p:val>
                                            <p:fltVal val="0"/>
                                          </p:val>
                                        </p:tav>
                                        <p:tav tm="100000">
                                          <p:val>
                                            <p:strVal val="#ppt_w"/>
                                          </p:val>
                                        </p:tav>
                                      </p:tavLst>
                                    </p:anim>
                                    <p:anim calcmode="lin" valueType="num">
                                      <p:cBhvr>
                                        <p:cTn id="35" dur="1000" fill="hold"/>
                                        <p:tgtEl>
                                          <p:spTgt spid="43"/>
                                        </p:tgtEl>
                                        <p:attrNameLst>
                                          <p:attrName>ppt_h</p:attrName>
                                        </p:attrNameLst>
                                      </p:cBhvr>
                                      <p:tavLst>
                                        <p:tav tm="0">
                                          <p:val>
                                            <p:fltVal val="0"/>
                                          </p:val>
                                        </p:tav>
                                        <p:tav tm="100000">
                                          <p:val>
                                            <p:strVal val="#ppt_h"/>
                                          </p:val>
                                        </p:tav>
                                      </p:tavLst>
                                    </p:anim>
                                    <p:anim calcmode="lin" valueType="num">
                                      <p:cBhvr>
                                        <p:cTn id="36" dur="1000" fill="hold"/>
                                        <p:tgtEl>
                                          <p:spTgt spid="43"/>
                                        </p:tgtEl>
                                        <p:attrNameLst>
                                          <p:attrName>style.rotation</p:attrName>
                                        </p:attrNameLst>
                                      </p:cBhvr>
                                      <p:tavLst>
                                        <p:tav tm="0">
                                          <p:val>
                                            <p:fltVal val="90"/>
                                          </p:val>
                                        </p:tav>
                                        <p:tav tm="100000">
                                          <p:val>
                                            <p:fltVal val="0"/>
                                          </p:val>
                                        </p:tav>
                                      </p:tavLst>
                                    </p:anim>
                                    <p:animEffect transition="in" filter="fade">
                                      <p:cBhvr>
                                        <p:cTn id="37" dur="1000"/>
                                        <p:tgtEl>
                                          <p:spTgt spid="43"/>
                                        </p:tgtEl>
                                      </p:cBhvr>
                                    </p:animEffect>
                                  </p:childTnLst>
                                </p:cTn>
                              </p:par>
                              <p:par>
                                <p:cTn id="38" presetID="31" presetClass="entr" presetSubtype="0" fill="hold" nodeType="with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p:cTn id="40" dur="1000" fill="hold"/>
                                        <p:tgtEl>
                                          <p:spTgt spid="44"/>
                                        </p:tgtEl>
                                        <p:attrNameLst>
                                          <p:attrName>ppt_w</p:attrName>
                                        </p:attrNameLst>
                                      </p:cBhvr>
                                      <p:tavLst>
                                        <p:tav tm="0">
                                          <p:val>
                                            <p:fltVal val="0"/>
                                          </p:val>
                                        </p:tav>
                                        <p:tav tm="100000">
                                          <p:val>
                                            <p:strVal val="#ppt_w"/>
                                          </p:val>
                                        </p:tav>
                                      </p:tavLst>
                                    </p:anim>
                                    <p:anim calcmode="lin" valueType="num">
                                      <p:cBhvr>
                                        <p:cTn id="41" dur="1000" fill="hold"/>
                                        <p:tgtEl>
                                          <p:spTgt spid="44"/>
                                        </p:tgtEl>
                                        <p:attrNameLst>
                                          <p:attrName>ppt_h</p:attrName>
                                        </p:attrNameLst>
                                      </p:cBhvr>
                                      <p:tavLst>
                                        <p:tav tm="0">
                                          <p:val>
                                            <p:fltVal val="0"/>
                                          </p:val>
                                        </p:tav>
                                        <p:tav tm="100000">
                                          <p:val>
                                            <p:strVal val="#ppt_h"/>
                                          </p:val>
                                        </p:tav>
                                      </p:tavLst>
                                    </p:anim>
                                    <p:anim calcmode="lin" valueType="num">
                                      <p:cBhvr>
                                        <p:cTn id="42" dur="1000" fill="hold"/>
                                        <p:tgtEl>
                                          <p:spTgt spid="44"/>
                                        </p:tgtEl>
                                        <p:attrNameLst>
                                          <p:attrName>style.rotation</p:attrName>
                                        </p:attrNameLst>
                                      </p:cBhvr>
                                      <p:tavLst>
                                        <p:tav tm="0">
                                          <p:val>
                                            <p:fltVal val="90"/>
                                          </p:val>
                                        </p:tav>
                                        <p:tav tm="100000">
                                          <p:val>
                                            <p:fltVal val="0"/>
                                          </p:val>
                                        </p:tav>
                                      </p:tavLst>
                                    </p:anim>
                                    <p:animEffect transition="in" filter="fade">
                                      <p:cBhvr>
                                        <p:cTn id="43" dur="1000"/>
                                        <p:tgtEl>
                                          <p:spTgt spid="44"/>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1000" fill="hold"/>
                                        <p:tgtEl>
                                          <p:spTgt spid="39"/>
                                        </p:tgtEl>
                                        <p:attrNameLst>
                                          <p:attrName>ppt_w</p:attrName>
                                        </p:attrNameLst>
                                      </p:cBhvr>
                                      <p:tavLst>
                                        <p:tav tm="0">
                                          <p:val>
                                            <p:fltVal val="0"/>
                                          </p:val>
                                        </p:tav>
                                        <p:tav tm="100000">
                                          <p:val>
                                            <p:strVal val="#ppt_w"/>
                                          </p:val>
                                        </p:tav>
                                      </p:tavLst>
                                    </p:anim>
                                    <p:anim calcmode="lin" valueType="num">
                                      <p:cBhvr>
                                        <p:cTn id="47" dur="1000" fill="hold"/>
                                        <p:tgtEl>
                                          <p:spTgt spid="39"/>
                                        </p:tgtEl>
                                        <p:attrNameLst>
                                          <p:attrName>ppt_h</p:attrName>
                                        </p:attrNameLst>
                                      </p:cBhvr>
                                      <p:tavLst>
                                        <p:tav tm="0">
                                          <p:val>
                                            <p:fltVal val="0"/>
                                          </p:val>
                                        </p:tav>
                                        <p:tav tm="100000">
                                          <p:val>
                                            <p:strVal val="#ppt_h"/>
                                          </p:val>
                                        </p:tav>
                                      </p:tavLst>
                                    </p:anim>
                                    <p:anim calcmode="lin" valueType="num">
                                      <p:cBhvr>
                                        <p:cTn id="48" dur="1000" fill="hold"/>
                                        <p:tgtEl>
                                          <p:spTgt spid="39"/>
                                        </p:tgtEl>
                                        <p:attrNameLst>
                                          <p:attrName>style.rotation</p:attrName>
                                        </p:attrNameLst>
                                      </p:cBhvr>
                                      <p:tavLst>
                                        <p:tav tm="0">
                                          <p:val>
                                            <p:fltVal val="90"/>
                                          </p:val>
                                        </p:tav>
                                        <p:tav tm="100000">
                                          <p:val>
                                            <p:fltVal val="0"/>
                                          </p:val>
                                        </p:tav>
                                      </p:tavLst>
                                    </p:anim>
                                    <p:animEffect transition="in" filter="fade">
                                      <p:cBhvr>
                                        <p:cTn id="49" dur="1000"/>
                                        <p:tgtEl>
                                          <p:spTgt spid="39"/>
                                        </p:tgtEl>
                                      </p:cBhvr>
                                    </p:animEffect>
                                  </p:childTnLst>
                                </p:cTn>
                              </p:par>
                              <p:par>
                                <p:cTn id="50" presetID="31" presetClass="entr" presetSubtype="0" fill="hold" nodeType="with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1000" fill="hold"/>
                                        <p:tgtEl>
                                          <p:spTgt spid="40"/>
                                        </p:tgtEl>
                                        <p:attrNameLst>
                                          <p:attrName>ppt_w</p:attrName>
                                        </p:attrNameLst>
                                      </p:cBhvr>
                                      <p:tavLst>
                                        <p:tav tm="0">
                                          <p:val>
                                            <p:fltVal val="0"/>
                                          </p:val>
                                        </p:tav>
                                        <p:tav tm="100000">
                                          <p:val>
                                            <p:strVal val="#ppt_w"/>
                                          </p:val>
                                        </p:tav>
                                      </p:tavLst>
                                    </p:anim>
                                    <p:anim calcmode="lin" valueType="num">
                                      <p:cBhvr>
                                        <p:cTn id="53" dur="1000" fill="hold"/>
                                        <p:tgtEl>
                                          <p:spTgt spid="40"/>
                                        </p:tgtEl>
                                        <p:attrNameLst>
                                          <p:attrName>ppt_h</p:attrName>
                                        </p:attrNameLst>
                                      </p:cBhvr>
                                      <p:tavLst>
                                        <p:tav tm="0">
                                          <p:val>
                                            <p:fltVal val="0"/>
                                          </p:val>
                                        </p:tav>
                                        <p:tav tm="100000">
                                          <p:val>
                                            <p:strVal val="#ppt_h"/>
                                          </p:val>
                                        </p:tav>
                                      </p:tavLst>
                                    </p:anim>
                                    <p:anim calcmode="lin" valueType="num">
                                      <p:cBhvr>
                                        <p:cTn id="54" dur="1000" fill="hold"/>
                                        <p:tgtEl>
                                          <p:spTgt spid="40"/>
                                        </p:tgtEl>
                                        <p:attrNameLst>
                                          <p:attrName>style.rotation</p:attrName>
                                        </p:attrNameLst>
                                      </p:cBhvr>
                                      <p:tavLst>
                                        <p:tav tm="0">
                                          <p:val>
                                            <p:fltVal val="90"/>
                                          </p:val>
                                        </p:tav>
                                        <p:tav tm="100000">
                                          <p:val>
                                            <p:fltVal val="0"/>
                                          </p:val>
                                        </p:tav>
                                      </p:tavLst>
                                    </p:anim>
                                    <p:animEffect transition="in" filter="fade">
                                      <p:cBhvr>
                                        <p:cTn id="55" dur="1000"/>
                                        <p:tgtEl>
                                          <p:spTgt spid="40"/>
                                        </p:tgtEl>
                                      </p:cBhvr>
                                    </p:animEffect>
                                  </p:childTnLst>
                                </p:cTn>
                              </p:par>
                              <p:par>
                                <p:cTn id="56" presetID="31"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1000" fill="hold"/>
                                        <p:tgtEl>
                                          <p:spTgt spid="27"/>
                                        </p:tgtEl>
                                        <p:attrNameLst>
                                          <p:attrName>ppt_w</p:attrName>
                                        </p:attrNameLst>
                                      </p:cBhvr>
                                      <p:tavLst>
                                        <p:tav tm="0">
                                          <p:val>
                                            <p:fltVal val="0"/>
                                          </p:val>
                                        </p:tav>
                                        <p:tav tm="100000">
                                          <p:val>
                                            <p:strVal val="#ppt_w"/>
                                          </p:val>
                                        </p:tav>
                                      </p:tavLst>
                                    </p:anim>
                                    <p:anim calcmode="lin" valueType="num">
                                      <p:cBhvr>
                                        <p:cTn id="59" dur="1000" fill="hold"/>
                                        <p:tgtEl>
                                          <p:spTgt spid="27"/>
                                        </p:tgtEl>
                                        <p:attrNameLst>
                                          <p:attrName>ppt_h</p:attrName>
                                        </p:attrNameLst>
                                      </p:cBhvr>
                                      <p:tavLst>
                                        <p:tav tm="0">
                                          <p:val>
                                            <p:fltVal val="0"/>
                                          </p:val>
                                        </p:tav>
                                        <p:tav tm="100000">
                                          <p:val>
                                            <p:strVal val="#ppt_h"/>
                                          </p:val>
                                        </p:tav>
                                      </p:tavLst>
                                    </p:anim>
                                    <p:anim calcmode="lin" valueType="num">
                                      <p:cBhvr>
                                        <p:cTn id="60" dur="1000" fill="hold"/>
                                        <p:tgtEl>
                                          <p:spTgt spid="27"/>
                                        </p:tgtEl>
                                        <p:attrNameLst>
                                          <p:attrName>style.rotation</p:attrName>
                                        </p:attrNameLst>
                                      </p:cBhvr>
                                      <p:tavLst>
                                        <p:tav tm="0">
                                          <p:val>
                                            <p:fltVal val="90"/>
                                          </p:val>
                                        </p:tav>
                                        <p:tav tm="100000">
                                          <p:val>
                                            <p:fltVal val="0"/>
                                          </p:val>
                                        </p:tav>
                                      </p:tavLst>
                                    </p:anim>
                                    <p:animEffect transition="in" filter="fade">
                                      <p:cBhvr>
                                        <p:cTn id="61" dur="1000"/>
                                        <p:tgtEl>
                                          <p:spTgt spid="27"/>
                                        </p:tgtEl>
                                      </p:cBhvr>
                                    </p:animEffect>
                                  </p:childTnLst>
                                </p:cTn>
                              </p:par>
                              <p:par>
                                <p:cTn id="62" presetID="31" presetClass="entr" presetSubtype="0" fill="hold" nodeType="with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p:bldP spid="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36" y="116632"/>
            <a:ext cx="8229600" cy="726583"/>
          </a:xfrm>
        </p:spPr>
        <p:txBody>
          <a:bodyPr>
            <a:normAutofit/>
          </a:bodyPr>
          <a:lstStyle/>
          <a:p>
            <a:r>
              <a:rPr lang="fr-FR" sz="4000" dirty="0" smtClean="0">
                <a:ln w="18415" cmpd="sng">
                  <a:noFill/>
                  <a:prstDash val="solid"/>
                </a:ln>
              </a:rPr>
              <a:t>L’Annexe III de la CITES</a:t>
            </a:r>
            <a:endParaRPr lang="en-US" sz="4000" b="1" noProof="0" dirty="0"/>
          </a:p>
        </p:txBody>
      </p:sp>
      <p:sp>
        <p:nvSpPr>
          <p:cNvPr id="3" name="Content Placeholder 2"/>
          <p:cNvSpPr>
            <a:spLocks noGrp="1"/>
          </p:cNvSpPr>
          <p:nvPr>
            <p:ph idx="1"/>
          </p:nvPr>
        </p:nvSpPr>
        <p:spPr>
          <a:xfrm>
            <a:off x="453180" y="836712"/>
            <a:ext cx="8208912" cy="4524955"/>
          </a:xfrm>
        </p:spPr>
        <p:txBody>
          <a:bodyPr>
            <a:normAutofit/>
          </a:bodyPr>
          <a:lstStyle/>
          <a:p>
            <a:pPr marL="342900" lvl="1" indent="-342900">
              <a:buFont typeface="Arial" pitchFamily="34" charset="0"/>
              <a:buChar char="•"/>
            </a:pPr>
            <a:r>
              <a:rPr lang="fr-FR" sz="2600" noProof="0" dirty="0" smtClean="0">
                <a:ln w="18415" cmpd="sng">
                  <a:noFill/>
                  <a:prstDash val="solid"/>
                </a:ln>
              </a:rPr>
              <a:t>Espèces </a:t>
            </a:r>
            <a:r>
              <a:rPr lang="fr-FR" sz="2600" dirty="0" smtClean="0"/>
              <a:t>protégées dans un pays qui a demandé aux autres Parties à la CITES leur assistance pour en contrôler le commerce.</a:t>
            </a:r>
            <a:endParaRPr lang="fr-FR" sz="2600" noProof="0" dirty="0" smtClean="0">
              <a:ln w="18415" cmpd="sng">
                <a:noFill/>
                <a:prstDash val="solid"/>
              </a:ln>
            </a:endParaRPr>
          </a:p>
          <a:p>
            <a:pPr marL="342900" lvl="1" indent="-342900">
              <a:buFont typeface="Arial" pitchFamily="34" charset="0"/>
              <a:buChar char="•"/>
            </a:pPr>
            <a:r>
              <a:rPr lang="fr-FR" sz="2600" noProof="0" dirty="0" smtClean="0">
                <a:ln w="18415" cmpd="sng">
                  <a:noFill/>
                  <a:prstDash val="solid"/>
                </a:ln>
              </a:rPr>
              <a:t>Le commerce international </a:t>
            </a:r>
            <a:r>
              <a:rPr lang="fr-FR" sz="2600" dirty="0" smtClean="0">
                <a:ln w="18415" cmpd="sng">
                  <a:noFill/>
                  <a:prstDash val="solid"/>
                </a:ln>
              </a:rPr>
              <a:t>de spécimens de ces espèces est autorisé mais réglementé </a:t>
            </a:r>
            <a:r>
              <a:rPr lang="fr-FR" sz="2600" noProof="0" dirty="0" smtClean="0">
                <a:ln w="18415" cmpd="sng">
                  <a:noFill/>
                  <a:prstDash val="solid"/>
                </a:ln>
              </a:rPr>
              <a:t>(moins</a:t>
            </a:r>
            <a:r>
              <a:rPr lang="fr-FR" sz="2600" dirty="0" smtClean="0">
                <a:ln w="18415" cmpd="sng">
                  <a:noFill/>
                  <a:prstDash val="solid"/>
                </a:ln>
              </a:rPr>
              <a:t> étroitement que pour les espèces inscrites à l’Annexe II).</a:t>
            </a:r>
            <a:endParaRPr lang="fr-FR" sz="2600" noProof="0" dirty="0" smtClean="0">
              <a:ln w="18415" cmpd="sng">
                <a:noFill/>
                <a:prstDash val="solid"/>
              </a:ln>
            </a:endParaRPr>
          </a:p>
          <a:p>
            <a:pPr marL="342900" lvl="1" indent="-342900">
              <a:buFont typeface="Arial" pitchFamily="34" charset="0"/>
              <a:buChar char="•"/>
            </a:pPr>
            <a:r>
              <a:rPr lang="fr-FR" sz="2600" dirty="0" smtClean="0">
                <a:ln w="18415" cmpd="sng">
                  <a:noFill/>
                  <a:prstDash val="solid"/>
                </a:ln>
              </a:rPr>
              <a:t>Ces espèces représentent </a:t>
            </a:r>
            <a:r>
              <a:rPr lang="fr-FR" sz="2600" noProof="0" dirty="0" smtClean="0">
                <a:ln w="18415" cmpd="sng">
                  <a:noFill/>
                  <a:prstDash val="solid"/>
                </a:ln>
              </a:rPr>
              <a:t>1% de toutes les espèces CITES (aucune décision de la </a:t>
            </a:r>
            <a:r>
              <a:rPr lang="fr-FR" sz="2600" noProof="0" dirty="0" err="1" smtClean="0">
                <a:ln w="18415" cmpd="sng">
                  <a:noFill/>
                  <a:prstDash val="solid"/>
                </a:ln>
              </a:rPr>
              <a:t>CoP</a:t>
            </a:r>
            <a:r>
              <a:rPr lang="fr-FR" sz="2600" noProof="0" dirty="0" smtClean="0">
                <a:ln w="18415" cmpd="sng">
                  <a:noFill/>
                  <a:prstDash val="solid"/>
                </a:ln>
              </a:rPr>
              <a:t> nécessaire)</a:t>
            </a:r>
          </a:p>
          <a:p>
            <a:pPr marL="342900" lvl="1" indent="-342900">
              <a:buFont typeface="Arial" pitchFamily="34" charset="0"/>
              <a:buChar char="•"/>
            </a:pPr>
            <a:endParaRPr lang="fr-FR" sz="3200" noProof="0" dirty="0" smtClean="0">
              <a:ln w="18415" cmpd="sng">
                <a:noFill/>
                <a:prstDash val="solid"/>
              </a:ln>
            </a:endParaRPr>
          </a:p>
          <a:p>
            <a:pPr marL="342900" lvl="1" indent="-342900">
              <a:buFont typeface="Arial" pitchFamily="34" charset="0"/>
              <a:buChar char="•"/>
            </a:pPr>
            <a:endParaRPr lang="en-US" sz="3000" noProof="0" dirty="0" smtClean="0">
              <a:ln w="18415" cmpd="sng">
                <a:noFill/>
                <a:prstDash val="solid"/>
              </a:ln>
            </a:endParaRPr>
          </a:p>
          <a:p>
            <a:pPr marL="0" indent="0">
              <a:buNone/>
            </a:pPr>
            <a:endParaRPr lang="en-US" noProof="0" dirty="0"/>
          </a:p>
        </p:txBody>
      </p:sp>
      <p:pic>
        <p:nvPicPr>
          <p:cNvPr id="102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83" t="8625" b="14187"/>
          <a:stretch/>
        </p:blipFill>
        <p:spPr bwMode="auto">
          <a:xfrm>
            <a:off x="1547664" y="4221088"/>
            <a:ext cx="3172788" cy="136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descr="http://cmsdata.iucn.org/img/original/scalloped_hammerhead2_sphyrna_lewini_simon_rogerso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199" t="8919" b="10021"/>
          <a:stretch/>
        </p:blipFill>
        <p:spPr bwMode="auto">
          <a:xfrm>
            <a:off x="6156176" y="4077072"/>
            <a:ext cx="2472612" cy="152883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71600" y="5517232"/>
            <a:ext cx="4248472" cy="1415772"/>
          </a:xfrm>
          <a:prstGeom prst="rect">
            <a:avLst/>
          </a:prstGeom>
          <a:noFill/>
        </p:spPr>
        <p:txBody>
          <a:bodyPr wrap="square">
            <a:spAutoFit/>
          </a:bodyPr>
          <a:lstStyle/>
          <a:p>
            <a:pPr algn="ctr"/>
            <a:r>
              <a:rPr lang="fr-CH" sz="1600" i="1" dirty="0" err="1" smtClean="0"/>
              <a:t>Lamna</a:t>
            </a:r>
            <a:r>
              <a:rPr lang="fr-CH" sz="1600" i="1" dirty="0" smtClean="0"/>
              <a:t> </a:t>
            </a:r>
            <a:r>
              <a:rPr lang="fr-CH" sz="1600" i="1" dirty="0" err="1" smtClean="0"/>
              <a:t>nasus</a:t>
            </a:r>
            <a:r>
              <a:rPr lang="fr-CH" sz="1600" i="1" dirty="0" smtClean="0"/>
              <a:t>* </a:t>
            </a:r>
          </a:p>
          <a:p>
            <a:pPr algn="ctr"/>
            <a:r>
              <a:rPr lang="en-GB" sz="1400" dirty="0" smtClean="0"/>
              <a:t>(Allemagne, Belgique, Chypre, Danemark, Espagne, Estonie, Finlande, France, Grèce</a:t>
            </a:r>
            <a:r>
              <a:rPr lang="en-GB" sz="1400" dirty="0"/>
              <a:t>, </a:t>
            </a:r>
            <a:r>
              <a:rPr lang="en-GB" sz="1400" dirty="0" smtClean="0"/>
              <a:t>Irlande, Italie, Lettonie, Lithuanie, Malte, Pays-Bas, Pologne, </a:t>
            </a:r>
            <a:r>
              <a:rPr lang="en-GB" sz="1400" dirty="0"/>
              <a:t>Portugal, </a:t>
            </a:r>
            <a:r>
              <a:rPr lang="en-GB" sz="1400" dirty="0" smtClean="0"/>
              <a:t>Royaume-Uni de Grande-Bretagne et d’Irlande du Nord, Slovénie et Suède) </a:t>
            </a:r>
            <a:endParaRPr lang="en-GB" sz="1400" dirty="0"/>
          </a:p>
        </p:txBody>
      </p:sp>
      <p:sp>
        <p:nvSpPr>
          <p:cNvPr id="8" name="Rectangle 7"/>
          <p:cNvSpPr/>
          <p:nvPr/>
        </p:nvSpPr>
        <p:spPr>
          <a:xfrm>
            <a:off x="6084168" y="5589240"/>
            <a:ext cx="2556964" cy="553998"/>
          </a:xfrm>
          <a:prstGeom prst="rect">
            <a:avLst/>
          </a:prstGeom>
          <a:noFill/>
        </p:spPr>
        <p:txBody>
          <a:bodyPr wrap="square">
            <a:spAutoFit/>
          </a:bodyPr>
          <a:lstStyle/>
          <a:p>
            <a:pPr algn="ctr"/>
            <a:r>
              <a:rPr lang="en-GB" sz="1600" i="1" dirty="0" smtClean="0"/>
              <a:t>Sphyrna lewini*</a:t>
            </a:r>
          </a:p>
          <a:p>
            <a:pPr algn="ctr"/>
            <a:r>
              <a:rPr lang="en-GB" sz="1400" dirty="0"/>
              <a:t>(Costa Rica)</a:t>
            </a:r>
            <a:r>
              <a:rPr lang="fr-CH" sz="1400" dirty="0" smtClean="0"/>
              <a:t> </a:t>
            </a:r>
          </a:p>
        </p:txBody>
      </p:sp>
      <p:sp>
        <p:nvSpPr>
          <p:cNvPr id="10" name="Rectangle 9"/>
          <p:cNvSpPr/>
          <p:nvPr/>
        </p:nvSpPr>
        <p:spPr>
          <a:xfrm>
            <a:off x="5148064" y="6309320"/>
            <a:ext cx="3170682" cy="369332"/>
          </a:xfrm>
          <a:prstGeom prst="rect">
            <a:avLst/>
          </a:prstGeom>
          <a:noFill/>
        </p:spPr>
        <p:txBody>
          <a:bodyPr wrap="square">
            <a:spAutoFit/>
          </a:bodyPr>
          <a:lstStyle/>
          <a:p>
            <a:pPr algn="ctr"/>
            <a:r>
              <a:rPr lang="en-US" b="1" dirty="0" smtClean="0">
                <a:solidFill>
                  <a:srgbClr val="002060"/>
                </a:solidFill>
                <a:latin typeface="Calibri" pitchFamily="34" charset="0"/>
                <a:cs typeface="Arial" charset="0"/>
              </a:rPr>
              <a:t>*</a:t>
            </a:r>
            <a:r>
              <a:rPr lang="fr-FR" b="1" dirty="0" smtClean="0">
                <a:solidFill>
                  <a:srgbClr val="002060"/>
                </a:solidFill>
                <a:latin typeface="Calibri" pitchFamily="34" charset="0"/>
                <a:cs typeface="Arial" charset="0"/>
              </a:rPr>
              <a:t>Jusqu’au 14 septembre 2014 </a:t>
            </a:r>
            <a:endParaRPr lang="fr-FR" b="1" dirty="0">
              <a:solidFill>
                <a:srgbClr val="002060"/>
              </a:solidFill>
              <a:latin typeface="Calibri" pitchFamily="34" charset="0"/>
              <a:cs typeface="Arial" charset="0"/>
            </a:endParaRPr>
          </a:p>
        </p:txBody>
      </p:sp>
    </p:spTree>
    <p:extLst>
      <p:ext uri="{BB962C8B-B14F-4D97-AF65-F5344CB8AC3E}">
        <p14:creationId xmlns:p14="http://schemas.microsoft.com/office/powerpoint/2010/main" val="19310654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44"/>
                                        </p:tgtEl>
                                        <p:attrNameLst>
                                          <p:attrName>style.visibility</p:attrName>
                                        </p:attrNameLst>
                                      </p:cBhvr>
                                      <p:to>
                                        <p:strVal val="visible"/>
                                      </p:to>
                                    </p:set>
                                    <p:animEffect transition="in" filter="fade">
                                      <p:cBhvr>
                                        <p:cTn id="28" dur="1000"/>
                                        <p:tgtEl>
                                          <p:spTgt spid="10244"/>
                                        </p:tgtEl>
                                      </p:cBhvr>
                                    </p:animEffect>
                                    <p:anim calcmode="lin" valueType="num">
                                      <p:cBhvr>
                                        <p:cTn id="29" dur="1000" fill="hold"/>
                                        <p:tgtEl>
                                          <p:spTgt spid="10244"/>
                                        </p:tgtEl>
                                        <p:attrNameLst>
                                          <p:attrName>ppt_x</p:attrName>
                                        </p:attrNameLst>
                                      </p:cBhvr>
                                      <p:tavLst>
                                        <p:tav tm="0">
                                          <p:val>
                                            <p:strVal val="#ppt_x"/>
                                          </p:val>
                                        </p:tav>
                                        <p:tav tm="100000">
                                          <p:val>
                                            <p:strVal val="#ppt_x"/>
                                          </p:val>
                                        </p:tav>
                                      </p:tavLst>
                                    </p:anim>
                                    <p:anim calcmode="lin" valueType="num">
                                      <p:cBhvr>
                                        <p:cTn id="30" dur="1000" fill="hold"/>
                                        <p:tgtEl>
                                          <p:spTgt spid="10244"/>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242"/>
                                        </p:tgtEl>
                                        <p:attrNameLst>
                                          <p:attrName>style.visibility</p:attrName>
                                        </p:attrNameLst>
                                      </p:cBhvr>
                                      <p:to>
                                        <p:strVal val="visible"/>
                                      </p:to>
                                    </p:set>
                                    <p:animEffect transition="in" filter="fade">
                                      <p:cBhvr>
                                        <p:cTn id="33" dur="1000"/>
                                        <p:tgtEl>
                                          <p:spTgt spid="10242"/>
                                        </p:tgtEl>
                                      </p:cBhvr>
                                    </p:animEffect>
                                    <p:anim calcmode="lin" valueType="num">
                                      <p:cBhvr>
                                        <p:cTn id="34" dur="1000" fill="hold"/>
                                        <p:tgtEl>
                                          <p:spTgt spid="10242"/>
                                        </p:tgtEl>
                                        <p:attrNameLst>
                                          <p:attrName>ppt_x</p:attrName>
                                        </p:attrNameLst>
                                      </p:cBhvr>
                                      <p:tavLst>
                                        <p:tav tm="0">
                                          <p:val>
                                            <p:strVal val="#ppt_x"/>
                                          </p:val>
                                        </p:tav>
                                        <p:tav tm="100000">
                                          <p:val>
                                            <p:strVal val="#ppt_x"/>
                                          </p:val>
                                        </p:tav>
                                      </p:tavLst>
                                    </p:anim>
                                    <p:anim calcmode="lin" valueType="num">
                                      <p:cBhvr>
                                        <p:cTn id="35" dur="1000" fill="hold"/>
                                        <p:tgtEl>
                                          <p:spTgt spid="1024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Autres espèces marines inscrites aux annexes CITES</a:t>
            </a:r>
            <a:endParaRPr lang="fr-FR" dirty="0"/>
          </a:p>
        </p:txBody>
      </p:sp>
      <p:sp>
        <p:nvSpPr>
          <p:cNvPr id="3" name="Content Placeholder 2"/>
          <p:cNvSpPr>
            <a:spLocks noGrp="1"/>
          </p:cNvSpPr>
          <p:nvPr>
            <p:ph idx="1"/>
          </p:nvPr>
        </p:nvSpPr>
        <p:spPr/>
        <p:txBody>
          <a:bodyPr/>
          <a:lstStyle/>
          <a:p>
            <a:pPr lvl="0"/>
            <a:r>
              <a:rPr lang="fr-FR" noProof="0" dirty="0" smtClean="0"/>
              <a:t>Poisson </a:t>
            </a:r>
            <a:r>
              <a:rPr lang="fr-FR" dirty="0" smtClean="0"/>
              <a:t>n</a:t>
            </a:r>
            <a:r>
              <a:rPr lang="fr-FR" noProof="0" dirty="0" err="1" smtClean="0"/>
              <a:t>apoléo</a:t>
            </a:r>
            <a:r>
              <a:rPr lang="fr-FR" dirty="0" smtClean="0"/>
              <a:t>n</a:t>
            </a:r>
            <a:r>
              <a:rPr lang="fr-FR" noProof="0" dirty="0" smtClean="0"/>
              <a:t> </a:t>
            </a:r>
            <a:r>
              <a:rPr lang="fr-FR" dirty="0" smtClean="0"/>
              <a:t>– </a:t>
            </a:r>
            <a:r>
              <a:rPr lang="fr-FR" noProof="0" dirty="0" smtClean="0"/>
              <a:t>Annexe II</a:t>
            </a:r>
          </a:p>
          <a:p>
            <a:pPr lvl="0"/>
            <a:r>
              <a:rPr lang="fr-FR" noProof="0" dirty="0" smtClean="0"/>
              <a:t>Strombe géant – </a:t>
            </a:r>
            <a:r>
              <a:rPr lang="fr-FR" dirty="0" smtClean="0"/>
              <a:t>Annexe II</a:t>
            </a:r>
            <a:endParaRPr lang="fr-FR" noProof="0" dirty="0" smtClean="0"/>
          </a:p>
          <a:p>
            <a:pPr lvl="0"/>
            <a:r>
              <a:rPr lang="fr-FR" noProof="0" dirty="0" smtClean="0"/>
              <a:t>Bénitier géant – </a:t>
            </a:r>
            <a:r>
              <a:rPr lang="fr-FR" dirty="0" smtClean="0"/>
              <a:t>Annexe II</a:t>
            </a:r>
            <a:endParaRPr lang="fr-FR" noProof="0" dirty="0" smtClean="0"/>
          </a:p>
          <a:p>
            <a:pPr lvl="0"/>
            <a:r>
              <a:rPr lang="fr-FR" noProof="0" dirty="0" smtClean="0"/>
              <a:t>Coraux durs, coraux noirs</a:t>
            </a:r>
            <a:br>
              <a:rPr lang="fr-FR" noProof="0" dirty="0" smtClean="0"/>
            </a:br>
            <a:r>
              <a:rPr lang="fr-FR" noProof="0" dirty="0" smtClean="0"/>
              <a:t>– </a:t>
            </a:r>
            <a:r>
              <a:rPr lang="fr-FR" dirty="0" smtClean="0"/>
              <a:t>Annexe II</a:t>
            </a:r>
            <a:endParaRPr lang="fr-FR" noProof="0" dirty="0" smtClean="0"/>
          </a:p>
          <a:p>
            <a:pPr lvl="0"/>
            <a:r>
              <a:rPr lang="fr-FR" noProof="0" dirty="0" smtClean="0"/>
              <a:t>Anguille – </a:t>
            </a:r>
            <a:r>
              <a:rPr lang="fr-FR" dirty="0" smtClean="0"/>
              <a:t>Annexe II</a:t>
            </a:r>
            <a:endParaRPr lang="fr-FR" noProof="0" dirty="0" smtClean="0"/>
          </a:p>
          <a:p>
            <a:pPr lvl="0"/>
            <a:r>
              <a:rPr lang="fr-FR" noProof="0" dirty="0" smtClean="0"/>
              <a:t>Esturgeons – </a:t>
            </a:r>
            <a:r>
              <a:rPr lang="fr-FR" dirty="0" smtClean="0"/>
              <a:t>Annexes I </a:t>
            </a:r>
            <a:r>
              <a:rPr lang="fr-FR" noProof="0" dirty="0" smtClean="0"/>
              <a:t>et II</a:t>
            </a:r>
            <a:endParaRPr lang="fr-FR" noProof="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5650" y="3866356"/>
            <a:ext cx="20383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1015" y="105157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Strombus_gigas.jpeg"/>
          <p:cNvPicPr>
            <a:picLocks noChangeAspect="1"/>
          </p:cNvPicPr>
          <p:nvPr/>
        </p:nvPicPr>
        <p:blipFill>
          <a:blip r:embed="rId5" cstate="print">
            <a:extLst>
              <a:ext uri="{28A0092B-C50C-407E-A947-70E740481C1C}">
                <a14:useLocalDpi xmlns:a14="http://schemas.microsoft.com/office/drawing/2010/main" val="0"/>
              </a:ext>
            </a:extLst>
          </a:blip>
          <a:srcRect t="6818"/>
          <a:stretch>
            <a:fillRect/>
          </a:stretch>
        </p:blipFill>
        <p:spPr bwMode="auto">
          <a:xfrm>
            <a:off x="5580111" y="2862859"/>
            <a:ext cx="1382835" cy="210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Kaviardosen WWF J-Matijevi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41756" y="5229200"/>
            <a:ext cx="1772218" cy="1173496"/>
          </a:xfrm>
          <a:prstGeom prst="rect">
            <a:avLst/>
          </a:prstGeom>
          <a:noFill/>
          <a:ln w="190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4969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1143000"/>
          </a:xfrm>
        </p:spPr>
        <p:txBody>
          <a:bodyPr>
            <a:normAutofit fontScale="90000"/>
          </a:bodyPr>
          <a:lstStyle/>
          <a:p>
            <a:r>
              <a:rPr lang="fr-FR" dirty="0" smtClean="0"/>
              <a:t>Critères d’inscription aux annexes CITES</a:t>
            </a:r>
            <a:endParaRPr lang="fr-FR" dirty="0"/>
          </a:p>
        </p:txBody>
      </p:sp>
      <p:sp>
        <p:nvSpPr>
          <p:cNvPr id="3" name="Content Placeholder 2"/>
          <p:cNvSpPr>
            <a:spLocks noGrp="1"/>
          </p:cNvSpPr>
          <p:nvPr>
            <p:ph idx="1"/>
          </p:nvPr>
        </p:nvSpPr>
        <p:spPr>
          <a:xfrm>
            <a:off x="251520" y="4869159"/>
            <a:ext cx="8784976" cy="1008113"/>
          </a:xfrm>
        </p:spPr>
        <p:txBody>
          <a:bodyPr>
            <a:noAutofit/>
          </a:bodyPr>
          <a:lstStyle/>
          <a:p>
            <a:pPr lvl="1"/>
            <a:r>
              <a:rPr lang="fr-FR" sz="2000" dirty="0" smtClean="0"/>
              <a:t>Requin-marteau commun et grand requin-marteau : les spécimens de ces espèces les plus fréquemment rencontrés dans le commerce présentent une telle ressemblance avec le requin-marteau </a:t>
            </a:r>
            <a:r>
              <a:rPr lang="fr-FR" sz="2000" dirty="0" err="1" smtClean="0"/>
              <a:t>halicorne</a:t>
            </a:r>
            <a:r>
              <a:rPr lang="fr-FR" sz="2000" dirty="0" smtClean="0"/>
              <a:t> que les agents chargés de l’application de la CITES ont peu de chances de réussir à les distinguer. </a:t>
            </a:r>
            <a:endParaRPr lang="fr-FR" sz="2000" dirty="0"/>
          </a:p>
        </p:txBody>
      </p:sp>
      <p:sp>
        <p:nvSpPr>
          <p:cNvPr id="4" name="Rounded Rectangle 3"/>
          <p:cNvSpPr/>
          <p:nvPr/>
        </p:nvSpPr>
        <p:spPr>
          <a:xfrm>
            <a:off x="539552" y="1844824"/>
            <a:ext cx="3753767" cy="288032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3600" u="sng" dirty="0" smtClean="0"/>
              <a:t>Critères biologiques</a:t>
            </a:r>
          </a:p>
          <a:p>
            <a:pPr algn="ctr"/>
            <a:r>
              <a:rPr lang="fr-FR" dirty="0" smtClean="0">
                <a:solidFill>
                  <a:schemeClr val="bg1"/>
                </a:solidFill>
              </a:rPr>
              <a:t>Faible productivité (croissance lente, petit nombre de jeunes), </a:t>
            </a:r>
            <a:br>
              <a:rPr lang="fr-FR" dirty="0" smtClean="0">
                <a:solidFill>
                  <a:schemeClr val="bg1"/>
                </a:solidFill>
              </a:rPr>
            </a:br>
            <a:r>
              <a:rPr lang="fr-FR" dirty="0" smtClean="0">
                <a:solidFill>
                  <a:schemeClr val="bg1"/>
                </a:solidFill>
              </a:rPr>
              <a:t>vulnérabilité comportementale aux prélèvements </a:t>
            </a:r>
            <a:endParaRPr lang="fr-FR" dirty="0">
              <a:solidFill>
                <a:schemeClr val="bg1"/>
              </a:solidFill>
            </a:endParaRPr>
          </a:p>
        </p:txBody>
      </p:sp>
      <p:sp>
        <p:nvSpPr>
          <p:cNvPr id="6" name="Rounded Rectangle 5"/>
          <p:cNvSpPr/>
          <p:nvPr/>
        </p:nvSpPr>
        <p:spPr>
          <a:xfrm>
            <a:off x="4860032" y="1828479"/>
            <a:ext cx="3753767" cy="288032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3600" u="sng" dirty="0" smtClean="0"/>
              <a:t>Critères commerciaux</a:t>
            </a:r>
          </a:p>
          <a:p>
            <a:pPr algn="ctr"/>
            <a:r>
              <a:rPr lang="fr-FR" dirty="0" smtClean="0"/>
              <a:t>(déclin marqué de la population lié au commerce international d’ailerons et de chair de requin et aux prises accidentelles) </a:t>
            </a:r>
            <a:endParaRPr lang="en-GB" dirty="0">
              <a:solidFill>
                <a:schemeClr val="bg1"/>
              </a:solidFill>
            </a:endParaRPr>
          </a:p>
        </p:txBody>
      </p:sp>
    </p:spTree>
    <p:extLst>
      <p:ext uri="{BB962C8B-B14F-4D97-AF65-F5344CB8AC3E}">
        <p14:creationId xmlns:p14="http://schemas.microsoft.com/office/powerpoint/2010/main" val="25805007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84"/>
            <a:ext cx="8219256" cy="2448272"/>
          </a:xfrm>
        </p:spPr>
        <p:txBody>
          <a:bodyPr>
            <a:normAutofit fontScale="90000"/>
          </a:bodyPr>
          <a:lstStyle/>
          <a:p>
            <a:r>
              <a:rPr lang="fr-FR" dirty="0" smtClean="0">
                <a:ln w="18415" cmpd="sng">
                  <a:noFill/>
                  <a:prstDash val="solid"/>
                </a:ln>
              </a:rPr>
              <a:t>Convention sur le commerce international des espèces de faune et de flore sauvages menacées d’extinction</a:t>
            </a:r>
            <a:endParaRPr lang="fr-FR" dirty="0">
              <a:ln w="18415" cmpd="sng">
                <a:noFill/>
                <a:prstDash val="solid"/>
              </a:ln>
            </a:endParaRPr>
          </a:p>
        </p:txBody>
      </p:sp>
      <p:pic>
        <p:nvPicPr>
          <p:cNvPr id="10" name="Picture 2" descr="http://www.cites.org/i/40/1973-plenipotentia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420888"/>
            <a:ext cx="8555766" cy="273630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915816" y="5157192"/>
            <a:ext cx="3456384" cy="369332"/>
          </a:xfrm>
          <a:prstGeom prst="rect">
            <a:avLst/>
          </a:prstGeom>
          <a:noFill/>
        </p:spPr>
        <p:txBody>
          <a:bodyPr wrap="square" rtlCol="0">
            <a:spAutoFit/>
          </a:bodyPr>
          <a:lstStyle/>
          <a:p>
            <a:r>
              <a:rPr lang="en-US" dirty="0" smtClean="0"/>
              <a:t>Washington, D.C., 3 mars 1973</a:t>
            </a:r>
            <a:endParaRPr lang="en-GB"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320" y="5332378"/>
            <a:ext cx="1547664" cy="1456633"/>
          </a:xfrm>
          <a:prstGeom prst="rect">
            <a:avLst/>
          </a:prstGeom>
        </p:spPr>
      </p:pic>
    </p:spTree>
    <p:extLst>
      <p:ext uri="{BB962C8B-B14F-4D97-AF65-F5344CB8AC3E}">
        <p14:creationId xmlns:p14="http://schemas.microsoft.com/office/powerpoint/2010/main" val="420136002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Dispositions à prendre par les Parties au 14 septembre 2014</a:t>
            </a:r>
            <a:endParaRPr lang="en-US" noProof="0" dirty="0"/>
          </a:p>
        </p:txBody>
      </p:sp>
      <p:sp>
        <p:nvSpPr>
          <p:cNvPr id="3" name="Content Placeholder 2"/>
          <p:cNvSpPr>
            <a:spLocks noGrp="1"/>
          </p:cNvSpPr>
          <p:nvPr>
            <p:ph idx="1"/>
          </p:nvPr>
        </p:nvSpPr>
        <p:spPr/>
        <p:txBody>
          <a:bodyPr>
            <a:normAutofit/>
          </a:bodyPr>
          <a:lstStyle/>
          <a:p>
            <a:pPr algn="ctr"/>
            <a:endParaRPr lang="en-US" noProof="0" dirty="0" smtClean="0"/>
          </a:p>
          <a:p>
            <a:pPr marL="0" indent="0" algn="ctr">
              <a:buNone/>
            </a:pPr>
            <a:r>
              <a:rPr lang="fr-FR" noProof="0" dirty="0" smtClean="0"/>
              <a:t>Les pays souhaitant (ré)exporter ou importer des spécimens de requins et de raies récemment inscrits aux annexes CITES </a:t>
            </a:r>
            <a:r>
              <a:rPr lang="fr-FR" b="1" noProof="0" dirty="0" smtClean="0"/>
              <a:t>après le 14 septembre 2014 </a:t>
            </a:r>
            <a:r>
              <a:rPr lang="fr-FR" noProof="0" dirty="0" smtClean="0"/>
              <a:t>doivent respecter certaines conditions.</a:t>
            </a:r>
            <a:endParaRPr lang="en-US" noProof="0" dirty="0"/>
          </a:p>
        </p:txBody>
      </p:sp>
    </p:spTree>
    <p:extLst>
      <p:ext uri="{BB962C8B-B14F-4D97-AF65-F5344CB8AC3E}">
        <p14:creationId xmlns:p14="http://schemas.microsoft.com/office/powerpoint/2010/main" val="3406979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Dispositions à prendre par les Parties au 14 septembre 2014</a:t>
            </a:r>
            <a:endParaRPr lang="fr-FR" dirty="0"/>
          </a:p>
        </p:txBody>
      </p:sp>
      <p:sp>
        <p:nvSpPr>
          <p:cNvPr id="4" name="Rounded Rectangle 3"/>
          <p:cNvSpPr/>
          <p:nvPr/>
        </p:nvSpPr>
        <p:spPr>
          <a:xfrm>
            <a:off x="386185" y="1772816"/>
            <a:ext cx="2376264" cy="3911922"/>
          </a:xfrm>
          <a:prstGeom prst="round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3600" u="sng" dirty="0" smtClean="0"/>
              <a:t>Légalité</a:t>
            </a:r>
          </a:p>
          <a:p>
            <a:pPr algn="ctr"/>
            <a:endParaRPr lang="fr-FR" sz="3600" dirty="0" smtClean="0"/>
          </a:p>
          <a:p>
            <a:r>
              <a:rPr lang="fr-FR" sz="2400" dirty="0" smtClean="0"/>
              <a:t>Législation nationale, acquisition légale, ORGP, respect de la Convention…</a:t>
            </a:r>
          </a:p>
          <a:p>
            <a:pPr algn="ctr"/>
            <a:endParaRPr lang="en-GB" dirty="0">
              <a:solidFill>
                <a:schemeClr val="bg1"/>
              </a:solidFill>
            </a:endParaRPr>
          </a:p>
        </p:txBody>
      </p:sp>
      <p:sp>
        <p:nvSpPr>
          <p:cNvPr id="5" name="Rounded Rectangle 4"/>
          <p:cNvSpPr/>
          <p:nvPr/>
        </p:nvSpPr>
        <p:spPr>
          <a:xfrm>
            <a:off x="2978473" y="1772816"/>
            <a:ext cx="3024336" cy="3888432"/>
          </a:xfrm>
          <a:prstGeom prst="round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3600" u="sng" dirty="0" smtClean="0"/>
              <a:t>Durabilité</a:t>
            </a:r>
          </a:p>
          <a:p>
            <a:endParaRPr lang="fr-FR" sz="3600" u="sng" dirty="0" smtClean="0"/>
          </a:p>
          <a:p>
            <a:r>
              <a:rPr lang="fr-FR" sz="2400" dirty="0" smtClean="0"/>
              <a:t>ACNP, science, introduction en provenance de la mer…</a:t>
            </a:r>
            <a:endParaRPr lang="fr-FR" sz="2400" dirty="0"/>
          </a:p>
        </p:txBody>
      </p:sp>
      <p:sp>
        <p:nvSpPr>
          <p:cNvPr id="6" name="Rounded Rectangle 5"/>
          <p:cNvSpPr/>
          <p:nvPr/>
        </p:nvSpPr>
        <p:spPr>
          <a:xfrm>
            <a:off x="6146825" y="1772816"/>
            <a:ext cx="2673647" cy="3911922"/>
          </a:xfrm>
          <a:prstGeom prst="round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3600" u="sng" dirty="0" smtClean="0"/>
              <a:t>Traçabilité</a:t>
            </a:r>
          </a:p>
          <a:p>
            <a:endParaRPr lang="fr-FR" sz="3600" u="sng" dirty="0" smtClean="0"/>
          </a:p>
          <a:p>
            <a:r>
              <a:rPr lang="fr-FR" sz="2400" dirty="0" smtClean="0"/>
              <a:t>Permis, identification, communication rapports, bases de données</a:t>
            </a:r>
          </a:p>
          <a:p>
            <a:pPr algn="ctr"/>
            <a:endParaRPr lang="fr-FR" dirty="0">
              <a:solidFill>
                <a:schemeClr val="bg1"/>
              </a:solidFill>
            </a:endParaRPr>
          </a:p>
        </p:txBody>
      </p:sp>
    </p:spTree>
    <p:extLst>
      <p:ext uri="{BB962C8B-B14F-4D97-AF65-F5344CB8AC3E}">
        <p14:creationId xmlns:p14="http://schemas.microsoft.com/office/powerpoint/2010/main" val="170746853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Les permis et certificats CITES</a:t>
            </a:r>
            <a:endParaRPr lang="fr-FR" dirty="0"/>
          </a:p>
        </p:txBody>
      </p:sp>
      <p:pic>
        <p:nvPicPr>
          <p:cNvPr id="4" name="Picture 2" descr="http://www.slim400.com/rc1/cert/CITES_Certificat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08"/>
          <a:stretch/>
        </p:blipFill>
        <p:spPr bwMode="auto">
          <a:xfrm rot="21125302">
            <a:off x="2871519" y="1485308"/>
            <a:ext cx="3480355" cy="4828447"/>
          </a:xfrm>
          <a:prstGeom prst="rect">
            <a:avLst/>
          </a:prstGeom>
          <a:ln>
            <a:noFill/>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055149"/>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92088"/>
          </a:xfrm>
        </p:spPr>
        <p:txBody>
          <a:bodyPr>
            <a:normAutofit/>
          </a:bodyPr>
          <a:lstStyle/>
          <a:p>
            <a:r>
              <a:rPr lang="fr-FR" noProof="0" dirty="0" smtClean="0"/>
              <a:t>Les p</a:t>
            </a:r>
            <a:r>
              <a:rPr lang="fr-FR" b="1" noProof="0" dirty="0" smtClean="0"/>
              <a:t>ermis et certificats CITES</a:t>
            </a:r>
            <a:endParaRPr lang="fr-FR" b="1" noProof="0" dirty="0"/>
          </a:p>
        </p:txBody>
      </p:sp>
      <p:sp>
        <p:nvSpPr>
          <p:cNvPr id="4" name="Rectangle 3"/>
          <p:cNvSpPr txBox="1">
            <a:spLocks noChangeArrowheads="1"/>
          </p:cNvSpPr>
          <p:nvPr/>
        </p:nvSpPr>
        <p:spPr>
          <a:xfrm>
            <a:off x="323963" y="2209800"/>
            <a:ext cx="4750296" cy="39624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fr-FR" dirty="0" smtClean="0"/>
              <a:t>Animaux et plantes</a:t>
            </a:r>
            <a:br>
              <a:rPr lang="fr-FR" dirty="0" smtClean="0"/>
            </a:br>
            <a:r>
              <a:rPr lang="fr-FR" dirty="0" smtClean="0"/>
              <a:t>(spécimens vivants ou morts, parties et produits)</a:t>
            </a:r>
          </a:p>
          <a:p>
            <a:pPr>
              <a:lnSpc>
                <a:spcPct val="90000"/>
              </a:lnSpc>
            </a:pPr>
            <a:r>
              <a:rPr lang="fr-FR" dirty="0" smtClean="0"/>
              <a:t>Permis et certificats </a:t>
            </a:r>
            <a:br>
              <a:rPr lang="fr-FR" dirty="0" smtClean="0"/>
            </a:br>
            <a:r>
              <a:rPr lang="fr-FR" dirty="0" smtClean="0"/>
              <a:t>délivrés sous certaines conditions : </a:t>
            </a:r>
          </a:p>
          <a:p>
            <a:pPr lvl="1">
              <a:lnSpc>
                <a:spcPct val="90000"/>
              </a:lnSpc>
            </a:pPr>
            <a:r>
              <a:rPr lang="fr-FR" dirty="0" smtClean="0"/>
              <a:t> spécimens obtenus légalement</a:t>
            </a:r>
          </a:p>
          <a:p>
            <a:pPr lvl="1">
              <a:lnSpc>
                <a:spcPct val="90000"/>
              </a:lnSpc>
            </a:pPr>
            <a:r>
              <a:rPr lang="fr-FR" altLang="en-US" dirty="0" smtClean="0"/>
              <a:t>le commerce ne nuira pas à la survie de l’espèce</a:t>
            </a:r>
            <a:endParaRPr lang="fr-FR" dirty="0"/>
          </a:p>
        </p:txBody>
      </p:sp>
      <p:sp>
        <p:nvSpPr>
          <p:cNvPr id="5" name="AutoShape 27"/>
          <p:cNvSpPr>
            <a:spLocks noChangeArrowheads="1"/>
          </p:cNvSpPr>
          <p:nvPr/>
        </p:nvSpPr>
        <p:spPr bwMode="auto">
          <a:xfrm>
            <a:off x="304800" y="1219200"/>
            <a:ext cx="1219200" cy="611188"/>
          </a:xfrm>
          <a:prstGeom prst="wedgeRoundRectCallout">
            <a:avLst>
              <a:gd name="adj1" fmla="val 48829"/>
              <a:gd name="adj2" fmla="val 72398"/>
              <a:gd name="adj3" fmla="val 16667"/>
            </a:avLst>
          </a:prstGeom>
          <a:solidFill>
            <a:srgbClr val="002060"/>
          </a:solidFill>
          <a:ln>
            <a:noFill/>
          </a:ln>
          <a:effectLst/>
          <a:extLst/>
        </p:spPr>
        <p:txBody>
          <a:bodyPr lIns="36000" tIns="36000" rIns="36000" bIns="36000" anchor="ctr"/>
          <a:lstStyle/>
          <a:p>
            <a:r>
              <a:rPr lang="fr-FR" sz="1600" dirty="0" smtClean="0">
                <a:solidFill>
                  <a:schemeClr val="bg1"/>
                </a:solidFill>
              </a:rPr>
              <a:t>  I</a:t>
            </a:r>
            <a:r>
              <a:rPr lang="fr-FR" sz="1600" dirty="0" smtClean="0">
                <a:solidFill>
                  <a:schemeClr val="bg1"/>
                </a:solidFill>
                <a:effectLst/>
              </a:rPr>
              <a:t>mportation</a:t>
            </a:r>
            <a:endParaRPr lang="fr-FR" sz="1600" dirty="0">
              <a:solidFill>
                <a:schemeClr val="bg1"/>
              </a:solidFill>
              <a:effectLst/>
            </a:endParaRPr>
          </a:p>
        </p:txBody>
      </p:sp>
      <p:sp>
        <p:nvSpPr>
          <p:cNvPr id="6" name="AutoShape 29"/>
          <p:cNvSpPr>
            <a:spLocks noChangeArrowheads="1"/>
          </p:cNvSpPr>
          <p:nvPr/>
        </p:nvSpPr>
        <p:spPr bwMode="auto">
          <a:xfrm>
            <a:off x="1600200" y="1219200"/>
            <a:ext cx="1219200" cy="611188"/>
          </a:xfrm>
          <a:prstGeom prst="wedgeRoundRectCallout">
            <a:avLst>
              <a:gd name="adj1" fmla="val 48829"/>
              <a:gd name="adj2" fmla="val 72398"/>
              <a:gd name="adj3" fmla="val 16667"/>
            </a:avLst>
          </a:prstGeom>
          <a:solidFill>
            <a:srgbClr val="002060"/>
          </a:solidFill>
          <a:ln>
            <a:noFill/>
          </a:ln>
          <a:effectLst/>
          <a:extLst/>
        </p:spPr>
        <p:txBody>
          <a:bodyPr lIns="36000" tIns="36000" rIns="36000" bIns="36000" anchor="ctr"/>
          <a:lstStyle/>
          <a:p>
            <a:r>
              <a:rPr lang="en-US" sz="1600" dirty="0" smtClean="0">
                <a:solidFill>
                  <a:schemeClr val="bg1"/>
                </a:solidFill>
              </a:rPr>
              <a:t>  E</a:t>
            </a:r>
            <a:r>
              <a:rPr lang="en-US" sz="1600" dirty="0" smtClean="0">
                <a:solidFill>
                  <a:schemeClr val="bg1"/>
                </a:solidFill>
                <a:effectLst/>
              </a:rPr>
              <a:t>xportation</a:t>
            </a:r>
            <a:endParaRPr lang="en-US" sz="1600" dirty="0">
              <a:solidFill>
                <a:schemeClr val="bg1"/>
              </a:solidFill>
              <a:effectLst/>
            </a:endParaRPr>
          </a:p>
        </p:txBody>
      </p:sp>
      <p:sp>
        <p:nvSpPr>
          <p:cNvPr id="7" name="AutoShape 30"/>
          <p:cNvSpPr>
            <a:spLocks noChangeArrowheads="1"/>
          </p:cNvSpPr>
          <p:nvPr/>
        </p:nvSpPr>
        <p:spPr bwMode="auto">
          <a:xfrm>
            <a:off x="2895600" y="1219200"/>
            <a:ext cx="1676400" cy="611188"/>
          </a:xfrm>
          <a:prstGeom prst="wedgeRoundRectCallout">
            <a:avLst>
              <a:gd name="adj1" fmla="val 40056"/>
              <a:gd name="adj2" fmla="val 72398"/>
              <a:gd name="adj3" fmla="val 16667"/>
            </a:avLst>
          </a:prstGeom>
          <a:solidFill>
            <a:srgbClr val="002060"/>
          </a:solidFill>
          <a:ln>
            <a:noFill/>
          </a:ln>
          <a:effectLst/>
          <a:extLst/>
        </p:spPr>
        <p:txBody>
          <a:bodyPr lIns="36000" tIns="36000" rIns="36000" bIns="36000" anchor="ctr"/>
          <a:lstStyle/>
          <a:p>
            <a:r>
              <a:rPr lang="en-US" sz="1600" dirty="0" smtClean="0">
                <a:solidFill>
                  <a:schemeClr val="bg1"/>
                </a:solidFill>
              </a:rPr>
              <a:t>   </a:t>
            </a:r>
            <a:r>
              <a:rPr lang="fr-FR" sz="1600" dirty="0" smtClean="0">
                <a:solidFill>
                  <a:schemeClr val="bg1"/>
                </a:solidFill>
              </a:rPr>
              <a:t>Ré</a:t>
            </a:r>
            <a:r>
              <a:rPr lang="fr-FR" sz="1600" dirty="0" smtClean="0">
                <a:solidFill>
                  <a:schemeClr val="bg1"/>
                </a:solidFill>
                <a:effectLst/>
              </a:rPr>
              <a:t>exportation</a:t>
            </a:r>
            <a:endParaRPr lang="fr-FR" sz="1600" dirty="0">
              <a:solidFill>
                <a:schemeClr val="bg1"/>
              </a:solidFill>
              <a:effectLst/>
            </a:endParaRPr>
          </a:p>
        </p:txBody>
      </p:sp>
      <p:sp>
        <p:nvSpPr>
          <p:cNvPr id="8" name="AutoShape 31"/>
          <p:cNvSpPr>
            <a:spLocks noChangeArrowheads="1"/>
          </p:cNvSpPr>
          <p:nvPr/>
        </p:nvSpPr>
        <p:spPr bwMode="auto">
          <a:xfrm>
            <a:off x="4716016" y="1196752"/>
            <a:ext cx="4245992" cy="611188"/>
          </a:xfrm>
          <a:prstGeom prst="wedgeRoundRectCallout">
            <a:avLst>
              <a:gd name="adj1" fmla="val -329"/>
              <a:gd name="adj2" fmla="val 72079"/>
              <a:gd name="adj3" fmla="val 16667"/>
            </a:avLst>
          </a:prstGeom>
          <a:solidFill>
            <a:srgbClr val="002060"/>
          </a:solidFill>
          <a:ln>
            <a:noFill/>
          </a:ln>
          <a:effectLst/>
          <a:extLst/>
        </p:spPr>
        <p:txBody>
          <a:bodyPr lIns="36000" tIns="36000" rIns="36000" bIns="36000" anchor="ctr"/>
          <a:lstStyle/>
          <a:p>
            <a:r>
              <a:rPr lang="fr-FR" sz="1600" dirty="0" smtClean="0">
                <a:solidFill>
                  <a:schemeClr val="bg1"/>
                </a:solidFill>
              </a:rPr>
              <a:t>  I</a:t>
            </a:r>
            <a:r>
              <a:rPr lang="fr-FR" sz="1600" dirty="0" smtClean="0">
                <a:solidFill>
                  <a:schemeClr val="bg1"/>
                </a:solidFill>
                <a:effectLst/>
              </a:rPr>
              <a:t>ntroduction en provenance de la mer</a:t>
            </a:r>
            <a:endParaRPr lang="fr-FR" sz="1600" dirty="0">
              <a:solidFill>
                <a:schemeClr val="bg1"/>
              </a:solidFill>
              <a:effectLst/>
            </a:endParaRPr>
          </a:p>
        </p:txBody>
      </p:sp>
      <p:sp>
        <p:nvSpPr>
          <p:cNvPr id="10" name="AutoShape 4" descr="data:image/jpeg;base64,/9j/4AAQSkZJRgABAQAAAQABAAD/2wCEAAkGBxQSEhUUExQVFBUWGRcYFxgYGBoXHBwcGhcZFxgYGhoYHCggGBwlHRcYITEiJSkrLi4uGB8zODMsNygtLisBCgoKDg0OGhAQGiwkHyQsLCwsLCwsLCwsLCwsLCwsLCwsLCwsLCwsLCwsLCwsLCwsLCwsLCwsLCwsLCwsLCwsLP/AABEIAJ8BPAMBIgACEQEDEQH/xAAcAAABBQEBAQAAAAAAAAAAAAAFAQIDBAYABwj/xABBEAABAgQDBQYEBQMCBQUBAAABAhEAAyExBBJBBVFhcfAGIoGRobETMsHRQlJy4fEUgpIHIxUzU2KiJENzssIW/8QAGQEAAwEBAQAAAAAAAAAAAAAAAAECAwQF/8QAIBEBAQEAAwACAwEBAAAAAAAAAAERAhIhMVEDE0EiUv/aAAwDAQACEQMRAD8AjCnAPgeYt6EeRhpVajPRxVq7uAr9I6SPmS4s/wDj3tP+wrHiIR9xhs0mbTl00OKtD1RvpDArnrHAwA0qq3n1zh5LawxQBPGObl1rCBadezQqxSnVoTNDnhg1I0t7dc4c1N3sz0tUW94RBb1hylHTS/7b69CECJW133a8r6fxEiTCJNN308IqY/HolDvqDtYXPhvgO1dPh+0CtpbblyXD5lflGl4z20+0UyY4T3E+vnAQl4ucPtF5fQjtLbMycalk/lHVYHmGGOjWM6e8KDHSZZWoJSCSosAI1g7IAS6qUZhGjADw/F5wW4c42/DKRbwGzpk4shL7zp5wd2P2YDhU0gguQBahaviDyjUyJQQGSAEh2agob+oMRef0ucPsH2X2aRLGZffVo9geA8qwfwgA8PZhYPQvuhqWBbyP0hqtG66+vCMeXrSeD2DxGZqOz19tX4RdUkOwYnqw3/aAmCmEFnJINjxdmG6l7VreDGFlpUoAkB21DaUL0I3Wjn5TG/H1Sm5SVAMoqGUAXtSrvmob8IlmuRdQUB+k6j5Xa4fSum6ptGUlK2CUkKJJYVJFFKfh4XtaG4dwU0DF3q5dj4MQd8Z42s8TYicEi5FnJKRcs72FGq2sPDBLkZjUFITozEh7HQ3qTwELMQosDRLFQOUl+SqueF4kwctBBKgTrq7HWljzhZ6W+IFI3jMSwJf5QS9Q4asSYaSXSyVH8Vad5mTa/Cul4vSkIUpIVmZLB8pKsrkGz9B4WYZUs0rcuHIatPuDvrxOuDtakSCVBSjlypAGWu9r6u1atfSLAUwHyh8wUKAh2YjcRejgizwOmYwZvlcWpRizmoNtfGGy9p55lUsHD3skOAaVsGe7a0h+HOHK+4JyMKCSCtSVaN3RUOWY1FN+kItSSSm5SxBdiA7kAk97SrvWIJ2KCksQAalJ3Xa+9vQRXkzDmyr/AAj8NagAH5uHn5wWjPPVrFB60zd06GmimLUt1UUF4oBTrTMS9zlLuDlNjYd3nbWJ/iuVcCk2dwAXHChJY3o0Q4xRQA2ZJCkk0BDlwlnN2IPh5Mp6rI2hdICn1u9O6fmA14G4u8FkdqVgHLKSbguv8qXLMlj3RSv2jPfDZYFXdykAMUkVAqcp5HRJ0MLPIOYZVEkEq4glK1USctSHpQepqnJGo/4yqcAlHcAJBLFSWBYgsBl0494eN6SgKSGFBS7PU1D1Y3jJ4KYJSUJKSAognLQfpu7BwHobgmLkrtHLQ4/3Lk1IPrqOMYc+N3a145mcWHkrCVBX5SD4A1HiPeJFoyKI/KWOtiz+0RRJiKtxCSX/AEh28Y9F5bhfz+usNV16/eFBhXPvDDlD3v8ASGw5ZOX723jnDEqGtAWo41sPSED0cQehD33iIkHrrqsPzgXoAbwGVF4inYhCASogcT9G4QG2l2lSikvvK36A2jLYrGLmF1En2ipwtTeWDm1O0RJaVTj52331gBNnFRdRJJ1MRPHAxpJiL6Ux0c8c8MOhUgnSCGzNjzJxoMqfzG0bnYHZ+VL+V1TSpKQ4cF3L3ozAtqAYV5SHONqh2J2CQfiLBCqhI3AUJ56eEbA4JSaeZgnKwqZRSwfLQdaxPiK1jG8tbSYymIwpQujsa+Ia3p5QgDdent5iDG1JHd5VPkXgQU/f6dcoAQU5uW3WAFuBIjgwA4UHqR1yh6VA+3/5/Z4iUCzs9B6s79awgejElC30oDrY8rXeDUj/AHEu5S1Do3MWao84zpDlr2BezHofaCuDxGVILuwIZuPdDNqGjHnPda8L4lnSilWrhyHDg5gwL3Bd6HdpDsPSW7MxAOgVmZQKau7VYm5MTnELcEBg5ca2a3MawqUELcFyQQcxzVoSTQDcPDjGFdMvhTN7iSKpJY3d3A/EaNm8hFeYopJBDgMzOx0yPqQa6EgeMJiU5CUpUpRU9FFnejC7aABz6RIZoZVaIGY0L90g5mq1wHoe8OMKHJBGTPokOOIfewoWqRrp6On9Mugc1o5obMo1+bz1PjJhynJ8RIAUlSnSXetikNUFIBAAeusNGLdNaAh9CxqyC47pYio3axXb7Z3hl8SzZAIKVUBBDZsp4ENqKPwalTFISPhzJffzOA4KSCSC/wA1ieNPO5FeIzJGap3u/ey00pqnh4CAOLxOafkUtQShLhvxKzUqxcAke0Pli/wzlytiyMV8QU7qj+EhyBYkNxe934xPKU6X4gEXLOxetTRvHVoHyJmVSqGWavmqCGBNKFN6gW3RPJ2ip0guCvRnDHugnm1dXiLc+T5cbfhfXNTlMxSqE33MMt93dJfnFeZJzlSbHKDW12DNd015ARKZeeUMm5QSAMpdiCkhj+IP7OI6UpKUjulzoDmykJDsHYDMAwAaihuh6zOOzQoOO6KaakgGrsHIFYRGyXBOZ0lxQEZSE6jSwPjzhcQsWZ3vQvUEVAa1nO+5tD5O0RRRAQGZ3zBW+qTuJd7ZfA12hf6U8VJWnMXckKY5VU7rpJALlxQhjY0NYbL2WZneBRldkuVJ5sElmCswfVidYsTpKipkkglh+KgBSoPooUPCxFnLU4gyaIlFaVMoMcrUylLE3dJ8/CDd+V7jEDmOrxOt2QSKMoP/AHqP1EQEbuqROoulPHN7iOx56Mmu6gbzr5fWOQKel44gH6HzeEtAD1WiI9eNYj2hjkS+8ogDTmwekZfae3lLojujfFSaVuDm0dsolU+ZW4RmMftWZNNSw3CKC1E8YSLnGRG2kMcTCmGRQK8LHS0ElgHMaHZfZkqYzDlG77tBbgk0EwmEXNLIST7DxjU7J7OBJecCT4N5O784lm7Zw2GPw0glqKygFuBJNYN4eelaQtJcGoPMe9LcIz5cquSFlS2oAwawp4U3vGg7NyAR8U2sjl+bxYeAG+BEmVnUEDU1OoADqPkQN7tGtkDKlmoKANGVaSFKST/McoVbX0ixIlvekJMw4enhAahjJRyK/SfasZoli7UfrxaNp/T91RJ0I8Wr7xhyH06b9oojkq664w9ZFCPHz9RR4jJ56t15w5UxIyAn5nbc7ZsvNnblCBxZ3O9n4G4bWjekT7OUAatperecV3Ot3PG5LekJCs05cFEAG5sXextwr1ZomnYsFAAZy4YFnfWlRbfAhI68mjjiFIBIFabt+j+MYX8X01n5fsXWAoAm5FGppvvUvE8nCIIFVKHdpXMoi2bfa2mrtFeQrOkEgKvccrjTfF7Cq75YAZWAvGfWxp3005EKStJKRUKDjMp2L200fkI5KJZoVEi2UFiC4Fj/AHGj2izNlODRyK1qG0bfdq7tYHplJY5inM70dnezmoVQDWEueokzT8MkF/mRUBgtJZIO7Qjdvilh9l50hRC0rYAuKpzWAADqSKX0PjBmTs8KUpVQFF8hAZ9CCKOHv9osyNj5e9nWXYpIpW5FKtQBjbKawWeNeP5OPHcoRhNlzcykuwBJNRUnK5AZgGYXNvGCOHwmRKSUFZSzksSQHa/MWsIuzFFGQCl0l9a1IL8belYcmYV2zEhzlyFBZ3/FQ2I8eEKI5W8lDD4sglxlAUwJc0Up24pI6u0qJgzBwkhyKHy5Gjw34iFMl7AcagW1G+K+OWEZWqVnKlqrU/5U6gEVJNhcQ4jxfnEFWYM4oWAchW7jTcYr7SWEslSXUG7oLtq6yXKc1DkFbEtaIpc9SQwUM/4ik5ggO+VCgGUou5XXL8qdVGsoBBSgA94GugAuSRYs7PeOjj+P/pheX0sS5swqSyUpJ+W5HdDFw+WzAADWNJhVApDqSg1cAAh3qzh7/WAcvHoQAyQGHeZgx0b8wud4cx03bmU0KCCAapVSlRTi8F4+7BOXjB9b+MSTEsEfpfzUpQ94jrYVLt46QP2ztkSyWLswT/aAAfFgfGNnOuz5gSHJYDrwjPbS7R3TL84C43aC5h7xpuimVRpJ9otTTp6ll1FzEbxGVxck7PmrtLV7e8UWK5McTBnC9mpqvmYeP3glI7KgfMX8ftBpzjWSEEcBseZMqRlTvNI1EvYUtB+QP4mLCsPwhWn1Q4HZsuSKFLtUk16eG7Wxkwy8sjvKVQm2UakE6l2Dc4uIwp0HkId8Ii4ic9VjFS+zs5WiU8z9hB7YOEmYYKBUlQUxatDqeLj2g0iVSOMmKvokxZ2btD4bk1JZza1gNwg7J274RnEyIeiRE3hFTk10vaoIt6xbwuOSSMz7ox0txZ4tonK3xPQ9eljZ4Mvul3q+/f6R5ptPBGTMVLOhpxBtB3B9qZksMHVzU/uHERbU7QoxKWnSKh8q0qYp8wXG8QZQzhLaU/b9ocqoCTc0+jjeX9ojnyFVyF91gRU8Q9/SGTyoH5VGpILEauKkMGib4JEqJpJYg0bkQxqCLs31h+ceOvjEUjMa5SOfqPSJUS9/WkAIpbaU8uqkQ6Sln4ivM6RKE7qRIkjrzhBdwOLSlGVQsaMDxbXe8WMNtGWCokKqxsHtaBpH7evlDYnpKrtR1WOSpDhNAeAPHhZv8uBiivE5S2UOWNwQbcS9ujFQLYFtf3+584avf1vML9fE/wBlXkbSUCSkAb6+/nFk7dmsBRPK7s1XgQ8PSeuuqwdOP0XeiC9sTFJyqJUOPsWvDRj1kM7B3H/aWqxbWpI1ij9TW+7+IynavtSJLypJBmWUq4RwG9evDnFThPou1Htudp1IUJMoCZPVZAqEvqtvDuitXpBLZeGmSQc6zMxSwM80LfKn/ppCQyW3PTSpMB/9LOz6UIVi58szCqiQTYEuVcSwUri3GNiMGEuQGcuG0HvbfFzjIXa1Tw8oBhoNeV3irOU7ka19wD5Up7wTxIAlkM5UWYbrv7CBDda6194BpU31cWYbt8ckJNz6D6cXhAH3eB5/tThC5m4+vqBATFbSx6ZKVGji3M0HlU+EZJUiZMJUaPvp6XiltHFrVUm/XXONT2U2jLmpyzA60j00PERU8R10ITsMsVLUyRw9oKYDs2DLTMylSFWJfeRbwjSq2emcltFbqHdB3BYJIl/DBZIGUAVajA8TBaqcWawOyALISOQEE5WzTBHD4ZaFsoAg1BFvKCknCvBoAjs07oaZSUlIUod4smrOWdubAxrZGDNiPOGzOz0kzUISGNVVqxAJDPa0AtZteGTY7xXjujv6RINbaRo9obATLoCXJS40qpreUdiNjJSsJcmpvwEA0Dw0gg0i1jdmhYGm8wVl4ZKUuA6lqZI5dGCUnZfcL33faFfBrHK2QwpWIxsks4Ea5WAVoHiESCKNC7U/GMVhOcKMHGnVgU5iSH6rEZ2aNCXd67ofZXjPiQRv8omRLIuPOD2H2cM3ecjRm3i78ISfgA6Qk3LV03VEF5jIECQ947+mEFhgiFNegJbTm8TnZiyFEJcA6EH01hdzyA0vA74ty9lk/KaxeXgwACC51FsprRvDhF/BbNXShHPqkLtpYBq2XNH4VdcrxXn4ZQJCgH4hj6h/GNvh8OtyHS4beOZtFo4JKgBMQFM7Ur+0Gh5sqUPy+RP3iMoG5Q9fpG8xPZmWqqFFN6HvD1r6wFn9n5qSzAngX83tbWChnMo36boVMriPX6wdVsCdQZHdzQg2vyhFdnJrOEg60IJ6rAPAYSjw84K7J2KJspU0r7ocDLem9xTxiCZsmYmuRm60izg8BiACZZUgCpY5RBg8CsRhyhRBYN6hqG8QzZ6EBytKaHUH0fqkF8SiYojOorIsSrM3nFRWxUTu7MSkjkPDlBlEzffhju1Pa1CJOWQoGaokPXuJsVB9TpyJ0EZDs3s7+omgrohJdR3l7R6rtDsLhS5YDi6R9aQuzNh4WSAl0k5g/eT8ofuhKSKnf5RXHyFyy3xttn7NRKw6UFIKqEDcWYNuYExXmp7pNmoIt4XaAUaJmkUApuGpUxJ41ihtmYxSmwuYKOM2gO2NqoQQlRcioASpSnIcUT+rkYjKszKGoDXHoQ4MPmTkqLszklxuNWp1aGlSdSLOD0eP8UhC46pLMTxalak/UwyZKP5XvupU8PHxhVTCSdAXauoLdGG5TpX1+ogJ4hNG/poqSZykEKQopUDQi8WcSSAef1ioTD5UuEepYDtOmdhpcxfzNlWE/hUlgaA0f5hwhuA2uhSwEqPiG3b4852SJudpJOYtS4OgBBoalq749H7OdmlJSJk8gqoQgWFQXO80tzvEtJftuNmTnAKquB/MXkLANBAYLFhRosy1GkXOLO2SjklTHd1xMR4ycqVORMKaOkvodD4sYryMWkXAPq/2hy9upEpaJgdBB8NzcXaDC1f2rivnLm6VAHgxp5QzaM3vIPBSn8P3gFM7QoKSkglJSaauRpuYwv8AXpUuhoxAc6lgPWADmxCJqgWpLAQnn+NXnTwjTmVRo887P7ZlyCU95WRcwEj9amjQK7ay3pKmHkz+RNYn+rkXiCnloYeiaFUIeKI27Lmg5XIuaVG8kbuIhsmcFWII4Qk4JLwCFVFDFGfsxQsx5UPlF6SukWEqeAM9MkqFx5wzJS0aYIhq8Ik3SOuUPAzste+LMrEHfBU7MTyhn/Ctxh5B6oKyqPeAPhBGTigKClvQNDP+HGOOBMHWFtXkTxD/AIo3wOGEIhcpTpD6n2okFAwwJA4Py+0UVYwJuWeGL2knfC6noioiGF959ID4jtAhOojObW7eSkfjHg59oMDbzJIupZ9B9IBbU+CxClq8JihyoDHmO2f9SlWQk/3H6AwJwnbH4riZ3Tv0+8Vx47fU258NPtfFypSyTOUEmwK1E8W1IgFiu0sofKhS+Kiw9XMZ3aK14maUyEqWaCn3sNbxbl9iZqkOualKvyl1DxV9gYu3PEz1Dju1KvwhCP0hz5mkFuwPaI/1Kcy2egJAofGkYzaOzpklWSYkpOmoI3pNiIrYSeZSwoenmDE3TlfU+GnFTOtZrfM1/wBLRR2nJKsQA9wR46erQI7J7cGJkImC5oeBFxBPaiyQ9mLjg38ROeNON9ZeUjvGjM4LODS4HrEqpTsxfjQbhupWCO2pFRNSO7MDkDRb1bd+4imoP8pv5A3iSVjQkbnO+pDt5v5Rzb6n9IMWElzat24uQaV/K78YuSJaiKBR0cIQf/sQ1GLcYZPAJyXd+fXrES5AiyRCARdiJT9kYs4eamYkO1wdQbiPTtldp5E4f8wIVTuroeN6HwJjy1SYa0LMPd+XtiEvVwXs0WZJaPGsJtqfJbJMIDW5kmxcWI0jQ4btvNSBnMtQ490+h+kPsM16Ut7xSxmUprraMvI7eAjvSi29Kgr3AiWV2vkG6Zg5gH2MPtE9KM4fZhFSKmgBER7TwKgkBJNAHIu++Kn/APZyPzK/xMNT2uwxupQ/sV9IPD/0v7HwhknvFxMJd7hRqPOo5tvgnNltAWVtrDTBlE5IJs5ykbiMza1gyib8RCV0L0LVDi7cInlm+K4256bKWUqCgSFAuFC4gpJmJUokj4SjULSCUkjRSE2e7hvGBYXFmTNIYg84VhytDgMeQBmHjBIYsQIw+0ECQsKIzVypuX3MLAwCVjFPSnKHw46nnZK2ycYIX+tTvjD/ANUvfHGeveY0/Wju3P8AXJ3w07STvEYgrXvPn94hVMa6oXSDvXoSNpI/MIkGNSdRHlmJ25Kl/NOHIF/QQKxXbFAohK1cSco+8LrF9q9p/qkUdaXNqiHzFJ3nwc+0fPs/tVNNky0jkT6kwMxXaKYbzSeCWA/8Wibxqu0/r6Cx+EmqfImVl0K1LB8QE084867S7aRIVlM2VMUX7shRW36iqg83jK7F7S49mw655TbvEFHnMdPlDcL2YUqs2ZlH5ZY91kcNBCn+fkXLPCY3tKhv+W//AMiyf/EQDxm0J2JZMtHduyJevMPv1MbfA7GkSvllh96u8rxKn9Ivpp68uqw7+RPR5zhOyeIXdIQDqs18g5jQ4DsXKSxmKMw7h3E+lT5xp0J0e5Hg7Q9gNG18ftQxPeq6RWw2HShOVCQgDRIa3vziYHrzrDiPueVv3hBbXrr1iVKm0MFLnJyTE5ku7WI4pOhbdHn3aDs0vDuof7kr84uNwWBbmKHhaPSVpLix/a8c1qbtbj+AzQ5cKzWD/wBO+0X9LP8AhTC0qaQOCVGgPLSPdpGB+KhXeqAMu4x47t7sWiY6pDIVqg/KeR/CT5co13+l3a4p/wDR4p0zpdBmoVJHuR6xV+yn02GEwXxJK5JIJZWXgoWc6VA9YySnSQkgggkEauPmetNbb9Y9RRlLFvFvWMZ2zwWVfxEhkzAHJoMyaFwRchvKJUCpVpRqA66sLcjuiZCwRV/8SbU0WOXICK6FFuqO/OEy8B4BvqICeNFMd08bTH9n5cxynuG/dsfDS2jQExPZ+ciyc40KfqLxpLKysoKRCZYsTZBSWUCCNDSGZYZK63JhqpbxZyxxTBh6rSwRah4RL8ZW/wBo4phMsLBrlT1HX0hUz1at5QmWFSmDIfarEmenUH3EegdgscGXIJoe8j2UPr4mPOwiLmy8UqTMStJbKXibJ/F8bf69bXEK5xTEmExKZ8tM1FjQ8Fag+/jFfFy9T5Q5dgvlOnTVAtmdr8eXv4RlNp9pZ0uctAUgJBo4G57wWnYkhSXLgW37veMP2iUFYhahW3t+0X/EXINo7Wz9JiPAD7x0ztHiT/7jcgn7RkwiHfDgLWhnbYnm85Q8QPaB2I2g/wAy1L8SfeKAlRypMHg2pFY42A84jOKXvA8BDpOFUtQSgOpRYDrT7Rt9kdmZcoZpgExYY1HdHJOtdT5CFbIc2sxsrYE7EsouhH5la/pTrzoI2GC7PSJTEICi91942GlvSCgTR+t8cBfg8Z3larrI4Dy+lNOvSEBqPH9vrEgTreGL9vfq/wC0TiiEXHXTR2Uv0bP5RyVNx5+HX7QpL7va9IlRwHCFCn666MID114+UcDz3Q9IilfTrrfDn6MNUa9ecKnl104gBF+3Vobl3+3N+TeMOUrdu+/nYiOfqnTNDhFSCSbn7de8VdqbNRiACXTMQ+SYn5kmjEO3iLHhFmWNA38MImSDxHl4MYcC72a7YzMOUyccwSWSjED/AJajoF/9JRpenExudrYROJkqSk1IdJG8VFerx5pMS7ggFJoQbVu4NN9DDtlLm4amHmqlop/tlly+aUlij+1TcIBqyZbEpUGILVuGLEbrx0uWku510JZv8TC4jEfEUVG5NTyAB9ojBfUjkW+ogATJl6OOn3+MTz8OUi14glqET/FoBp53+0BB+NwiJqSlY5HUcQYxGNwplLUg1ym+8M4PiI9AmSyC+kZLtNOSZoA+ZKWUfUDwHvFcUcvAQIeEKYe8c0XS1EUwhTE+WEKYQVyIVIiUpg5sns98VGdSikE90MKj81eL+UKnAICH5Y0x2BKSxUZirUoL8h00XZexZI/A/Mn7xHabi8vyCdntvLwi6d6Wqi5ZsoDd+VQqytH1BIj0mbh/iSkTZTrlqNKOoXYEAeooX8IzsrBoT8qEf4iv7Rd7H7VOEmnDEkIWSuQpzvdUo8QS43gwW57DnvlW9q9k5oyklCCakFRo5N2DC++Mjtjssv4wzTEVSSWBNlNw/MI9Y2jjEzH1cVV9aRk9rkAOR8p040PhV/CCc6d4Rn9g9msKMQgYlUxUopW5S4AWMuUHICQD3q70gaxsZexdkIDhDkG5+KsM/wBoCylX4dD2iTNE8tv9EyfwfTK2XV5KVJsB8Oa/nrppFPGbN2StIaQpCt6EKZ+SyxgYk6wr6Qpxv2Nn0t7JweBwxKky1rUQzrlSiwNwAVhngxK23IBcYdRA/DkkAe5MZ1RhUUfl9W+sL9e/NPtn8FNtbRlzyky5XwwkEEd2rkEfLSjHzgc0QyS9Qb6RM1urCLkxOnJeI18N/J+mIiRQ68Y57c/q/XOGFbVq2+z+8OUnTf8AS/o/pD2auhfn1pCJT19t0Th6YABb2fqwjkgaUof463xxP2bx/mnEQoTXjACvwhD0I5fF4ikqOZqsxIN67r0pXmNInTSoLePT8/tCpiNB0qxdr31rvjkkG58fWNJKjtEiiz338BSp1aOVMaj3POtK8Iakg2FaX8X5/ZofLkVc3o3CLyT5RtvwctOpPnxhoLcPtz9YkmKFH3gH6D3hCHeM2hM+vXVIckbniJVOjDCYDUkp/mJkUhgP1h0NKDau0BJlkt3jRPPfyEYOYXJJ1dyYI7cx3xZpb5U91PganxP0gaqL4zEWmrEKKRzxwLxaCpibDYRcxWVCSo9VJ0i5sPZBnkl8qElidX3AfWNdKw6ZYShCQkcL8STqW9om3FSBWzOzqUMqay1UYfhB4v8AN7QdUaQwE+EJMQzmM7daSYYttbMPYfX3hXf6Qs4Mz21iMkVhGUen8xHjMOmagpU4qClQoUqFlilCP2iR/X+IRB65wyT7H2wrMJM9hMahsmaBql/xb03HKLe10/7S0kscpKCdS3dD79IH5ErDKAUlwWPB6jceIa0WsQfiICFkqCAAHYmhBBJZ1V3kwlajF+qg1fjDsvm8I9a147/3r4674kFYaUITEyPfWEa/WtYVFbV/lvoYB8lWtg8QmYS70DMW51Pr6Q+8Qyiw1148a+BEBpsG+tCCpJpQne2ndUDzfhFl2IHAnx/gmKcgkPq6h6gDzt5RZKnDjwhkl66+8NWbc4UCG6+XXrCpnrX111SEturDEUf1hD6dfSFRCEnWunGF49co5UdNDB+t0IzFD2iImo339IkWYYU9eP7esTYcPUprat9fvEUuWTV95+rU6rErjy6+kOfrkHi5yxN46VCAAPRuFG8CCPAxKhda/bxiF9NeHKmnTxYILQt05CEa8OfHSGKVDyfM2hCioemo68oZIFM7e8SJmgDoQ2d3dA49+qwrA6+n7Qj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6" descr="data:image/jpeg;base64,/9j/4AAQSkZJRgABAQAAAQABAAD/2wCEAAkGBxQSEhUUExQVFBUWGRcYFxgYGBoXHBwcGhcZFxgYGhoYHCggGBwlHRcYITEiJSkrLi4uGB8zODMsNygtLisBCgoKDg0OGhAQGiwkHyQsLCwsLCwsLCwsLCwsLCwsLCwsLCwsLCwsLCwsLCwsLCwsLCwsLCwsLCwsLCwsLCwsLP/AABEIAJ8BPAMBIgACEQEDEQH/xAAcAAABBQEBAQAAAAAAAAAAAAAFAQIDBAYABwj/xABBEAABAgQDBQYEBQMCBQUBAAABAhEAAyExBBJBBVFhcfAGIoGRobETMsHRQlJy4fEUgpIHIxUzU2KiJENzssIW/8QAGQEAAwEBAQAAAAAAAAAAAAAAAAECAwQF/8QAIBEBAQEAAwACAwEBAAAAAAAAAAERAhIhMVEDE0EiUv/aAAwDAQACEQMRAD8AjCnAPgeYt6EeRhpVajPRxVq7uAr9I6SPmS4s/wDj3tP+wrHiIR9xhs0mbTl00OKtD1RvpDArnrHAwA0qq3n1zh5LawxQBPGObl1rCBadezQqxSnVoTNDnhg1I0t7dc4c1N3sz0tUW94RBb1hylHTS/7b69CECJW133a8r6fxEiTCJNN308IqY/HolDvqDtYXPhvgO1dPh+0CtpbblyXD5lflGl4z20+0UyY4T3E+vnAQl4ucPtF5fQjtLbMycalk/lHVYHmGGOjWM6e8KDHSZZWoJSCSosAI1g7IAS6qUZhGjADw/F5wW4c42/DKRbwGzpk4shL7zp5wd2P2YDhU0gguQBahaviDyjUyJQQGSAEh2agob+oMRef0ucPsH2X2aRLGZffVo9geA8qwfwgA8PZhYPQvuhqWBbyP0hqtG66+vCMeXrSeD2DxGZqOz19tX4RdUkOwYnqw3/aAmCmEFnJINjxdmG6l7VreDGFlpUoAkB21DaUL0I3Wjn5TG/H1Sm5SVAMoqGUAXtSrvmob8IlmuRdQUB+k6j5Xa4fSum6ptGUlK2CUkKJJYVJFFKfh4XtaG4dwU0DF3q5dj4MQd8Z42s8TYicEi5FnJKRcs72FGq2sPDBLkZjUFITozEh7HQ3qTwELMQosDRLFQOUl+SqueF4kwctBBKgTrq7HWljzhZ6W+IFI3jMSwJf5QS9Q4asSYaSXSyVH8Vad5mTa/Cul4vSkIUpIVmZLB8pKsrkGz9B4WYZUs0rcuHIatPuDvrxOuDtakSCVBSjlypAGWu9r6u1atfSLAUwHyh8wUKAh2YjcRejgizwOmYwZvlcWpRizmoNtfGGy9p55lUsHD3skOAaVsGe7a0h+HOHK+4JyMKCSCtSVaN3RUOWY1FN+kItSSSm5SxBdiA7kAk97SrvWIJ2KCksQAalJ3Xa+9vQRXkzDmyr/AAj8NagAH5uHn5wWjPPVrFB60zd06GmimLUt1UUF4oBTrTMS9zlLuDlNjYd3nbWJ/iuVcCk2dwAXHChJY3o0Q4xRQA2ZJCkk0BDlwlnN2IPh5Mp6rI2hdICn1u9O6fmA14G4u8FkdqVgHLKSbguv8qXLMlj3RSv2jPfDZYFXdykAMUkVAqcp5HRJ0MLPIOYZVEkEq4glK1USctSHpQepqnJGo/4yqcAlHcAJBLFSWBYgsBl0494eN6SgKSGFBS7PU1D1Y3jJ4KYJSUJKSAognLQfpu7BwHobgmLkrtHLQ4/3Lk1IPrqOMYc+N3a145mcWHkrCVBX5SD4A1HiPeJFoyKI/KWOtiz+0RRJiKtxCSX/AEh28Y9F5bhfz+usNV16/eFBhXPvDDlD3v8ASGw5ZOX723jnDEqGtAWo41sPSED0cQehD33iIkHrrqsPzgXoAbwGVF4inYhCASogcT9G4QG2l2lSikvvK36A2jLYrGLmF1En2ipwtTeWDm1O0RJaVTj52331gBNnFRdRJJ1MRPHAxpJiL6Ux0c8c8MOhUgnSCGzNjzJxoMqfzG0bnYHZ+VL+V1TSpKQ4cF3L3ozAtqAYV5SHONqh2J2CQfiLBCqhI3AUJ56eEbA4JSaeZgnKwqZRSwfLQdaxPiK1jG8tbSYymIwpQujsa+Ia3p5QgDdent5iDG1JHd5VPkXgQU/f6dcoAQU5uW3WAFuBIjgwA4UHqR1yh6VA+3/5/Z4iUCzs9B6s79awgejElC30oDrY8rXeDUj/AHEu5S1Do3MWao84zpDlr2BezHofaCuDxGVILuwIZuPdDNqGjHnPda8L4lnSilWrhyHDg5gwL3Bd6HdpDsPSW7MxAOgVmZQKau7VYm5MTnELcEBg5ca2a3MawqUELcFyQQcxzVoSTQDcPDjGFdMvhTN7iSKpJY3d3A/EaNm8hFeYopJBDgMzOx0yPqQa6EgeMJiU5CUpUpRU9FFnejC7aABz6RIZoZVaIGY0L90g5mq1wHoe8OMKHJBGTPokOOIfewoWqRrp6On9Mugc1o5obMo1+bz1PjJhynJ8RIAUlSnSXetikNUFIBAAeusNGLdNaAh9CxqyC47pYio3axXb7Z3hl8SzZAIKVUBBDZsp4ENqKPwalTFISPhzJffzOA4KSCSC/wA1ieNPO5FeIzJGap3u/ey00pqnh4CAOLxOafkUtQShLhvxKzUqxcAke0Pli/wzlytiyMV8QU7qj+EhyBYkNxe934xPKU6X4gEXLOxetTRvHVoHyJmVSqGWavmqCGBNKFN6gW3RPJ2ip0guCvRnDHugnm1dXiLc+T5cbfhfXNTlMxSqE33MMt93dJfnFeZJzlSbHKDW12DNd015ARKZeeUMm5QSAMpdiCkhj+IP7OI6UpKUjulzoDmykJDsHYDMAwAaihuh6zOOzQoOO6KaakgGrsHIFYRGyXBOZ0lxQEZSE6jSwPjzhcQsWZ3vQvUEVAa1nO+5tD5O0RRRAQGZ3zBW+qTuJd7ZfA12hf6U8VJWnMXckKY5VU7rpJALlxQhjY0NYbL2WZneBRldkuVJ5sElmCswfVidYsTpKipkkglh+KgBSoPooUPCxFnLU4gyaIlFaVMoMcrUylLE3dJ8/CDd+V7jEDmOrxOt2QSKMoP/AHqP1EQEbuqROoulPHN7iOx56Mmu6gbzr5fWOQKel44gH6HzeEtAD1WiI9eNYj2hjkS+8ogDTmwekZfae3lLojujfFSaVuDm0dsolU+ZW4RmMftWZNNSw3CKC1E8YSLnGRG2kMcTCmGRQK8LHS0ElgHMaHZfZkqYzDlG77tBbgk0EwmEXNLIST7DxjU7J7OBJecCT4N5O784lm7Zw2GPw0glqKygFuBJNYN4eelaQtJcGoPMe9LcIz5cquSFlS2oAwawp4U3vGg7NyAR8U2sjl+bxYeAG+BEmVnUEDU1OoADqPkQN7tGtkDKlmoKANGVaSFKST/McoVbX0ixIlvekJMw4enhAahjJRyK/SfasZoli7UfrxaNp/T91RJ0I8Wr7xhyH06b9oojkq664w9ZFCPHz9RR4jJ56t15w5UxIyAn5nbc7ZsvNnblCBxZ3O9n4G4bWjekT7OUAatperecV3Ot3PG5LekJCs05cFEAG5sXextwr1ZomnYsFAAZy4YFnfWlRbfAhI68mjjiFIBIFabt+j+MYX8X01n5fsXWAoAm5FGppvvUvE8nCIIFVKHdpXMoi2bfa2mrtFeQrOkEgKvccrjTfF7Cq75YAZWAvGfWxp3005EKStJKRUKDjMp2L200fkI5KJZoVEi2UFiC4Fj/AHGj2izNlODRyK1qG0bfdq7tYHplJY5inM70dnezmoVQDWEueokzT8MkF/mRUBgtJZIO7Qjdvilh9l50hRC0rYAuKpzWAADqSKX0PjBmTs8KUpVQFF8hAZ9CCKOHv9osyNj5e9nWXYpIpW5FKtQBjbKawWeNeP5OPHcoRhNlzcykuwBJNRUnK5AZgGYXNvGCOHwmRKSUFZSzksSQHa/MWsIuzFFGQCl0l9a1IL8belYcmYV2zEhzlyFBZ3/FQ2I8eEKI5W8lDD4sglxlAUwJc0Up24pI6u0qJgzBwkhyKHy5Gjw34iFMl7AcagW1G+K+OWEZWqVnKlqrU/5U6gEVJNhcQ4jxfnEFWYM4oWAchW7jTcYr7SWEslSXUG7oLtq6yXKc1DkFbEtaIpc9SQwUM/4ik5ggO+VCgGUou5XXL8qdVGsoBBSgA94GugAuSRYs7PeOjj+P/pheX0sS5swqSyUpJ+W5HdDFw+WzAADWNJhVApDqSg1cAAh3qzh7/WAcvHoQAyQGHeZgx0b8wud4cx03bmU0KCCAapVSlRTi8F4+7BOXjB9b+MSTEsEfpfzUpQ94jrYVLt46QP2ztkSyWLswT/aAAfFgfGNnOuz5gSHJYDrwjPbS7R3TL84C43aC5h7xpuimVRpJ9otTTp6ll1FzEbxGVxck7PmrtLV7e8UWK5McTBnC9mpqvmYeP3glI7KgfMX8ftBpzjWSEEcBseZMqRlTvNI1EvYUtB+QP4mLCsPwhWn1Q4HZsuSKFLtUk16eG7Wxkwy8sjvKVQm2UakE6l2Dc4uIwp0HkId8Ii4ic9VjFS+zs5WiU8z9hB7YOEmYYKBUlQUxatDqeLj2g0iVSOMmKvokxZ2btD4bk1JZza1gNwg7J274RnEyIeiRE3hFTk10vaoIt6xbwuOSSMz7ox0txZ4tonK3xPQ9eljZ4Mvul3q+/f6R5ptPBGTMVLOhpxBtB3B9qZksMHVzU/uHERbU7QoxKWnSKh8q0qYp8wXG8QZQzhLaU/b9ocqoCTc0+jjeX9ojnyFVyF91gRU8Q9/SGTyoH5VGpILEauKkMGib4JEqJpJYg0bkQxqCLs31h+ceOvjEUjMa5SOfqPSJUS9/WkAIpbaU8uqkQ6Sln4ivM6RKE7qRIkjrzhBdwOLSlGVQsaMDxbXe8WMNtGWCokKqxsHtaBpH7evlDYnpKrtR1WOSpDhNAeAPHhZv8uBiivE5S2UOWNwQbcS9ujFQLYFtf3+584avf1vML9fE/wBlXkbSUCSkAb6+/nFk7dmsBRPK7s1XgQ8PSeuuqwdOP0XeiC9sTFJyqJUOPsWvDRj1kM7B3H/aWqxbWpI1ij9TW+7+IynavtSJLypJBmWUq4RwG9evDnFThPou1Htudp1IUJMoCZPVZAqEvqtvDuitXpBLZeGmSQc6zMxSwM80LfKn/ppCQyW3PTSpMB/9LOz6UIVi58szCqiQTYEuVcSwUri3GNiMGEuQGcuG0HvbfFzjIXa1Tw8oBhoNeV3irOU7ka19wD5Up7wTxIAlkM5UWYbrv7CBDda6194BpU31cWYbt8ckJNz6D6cXhAH3eB5/tThC5m4+vqBATFbSx6ZKVGji3M0HlU+EZJUiZMJUaPvp6XiltHFrVUm/XXONT2U2jLmpyzA60j00PERU8R10ITsMsVLUyRw9oKYDs2DLTMylSFWJfeRbwjSq2emcltFbqHdB3BYJIl/DBZIGUAVajA8TBaqcWawOyALISOQEE5WzTBHD4ZaFsoAg1BFvKCknCvBoAjs07oaZSUlIUod4smrOWdubAxrZGDNiPOGzOz0kzUISGNVVqxAJDPa0AtZteGTY7xXjujv6RINbaRo9obATLoCXJS40qpreUdiNjJSsJcmpvwEA0Dw0gg0i1jdmhYGm8wVl4ZKUuA6lqZI5dGCUnZfcL33faFfBrHK2QwpWIxsks4Ea5WAVoHiESCKNC7U/GMVhOcKMHGnVgU5iSH6rEZ2aNCXd67ofZXjPiQRv8omRLIuPOD2H2cM3ecjRm3i78ISfgA6Qk3LV03VEF5jIECQ947+mEFhgiFNegJbTm8TnZiyFEJcA6EH01hdzyA0vA74ty9lk/KaxeXgwACC51FsprRvDhF/BbNXShHPqkLtpYBq2XNH4VdcrxXn4ZQJCgH4hj6h/GNvh8OtyHS4beOZtFo4JKgBMQFM7Ur+0Gh5sqUPy+RP3iMoG5Q9fpG8xPZmWqqFFN6HvD1r6wFn9n5qSzAngX83tbWChnMo36boVMriPX6wdVsCdQZHdzQg2vyhFdnJrOEg60IJ6rAPAYSjw84K7J2KJspU0r7ocDLem9xTxiCZsmYmuRm60izg8BiACZZUgCpY5RBg8CsRhyhRBYN6hqG8QzZ6EBytKaHUH0fqkF8SiYojOorIsSrM3nFRWxUTu7MSkjkPDlBlEzffhju1Pa1CJOWQoGaokPXuJsVB9TpyJ0EZDs3s7+omgrohJdR3l7R6rtDsLhS5YDi6R9aQuzNh4WSAl0k5g/eT8ofuhKSKnf5RXHyFyy3xttn7NRKw6UFIKqEDcWYNuYExXmp7pNmoIt4XaAUaJmkUApuGpUxJ41ihtmYxSmwuYKOM2gO2NqoQQlRcioASpSnIcUT+rkYjKszKGoDXHoQ4MPmTkqLszklxuNWp1aGlSdSLOD0eP8UhC46pLMTxalak/UwyZKP5XvupU8PHxhVTCSdAXauoLdGG5TpX1+ogJ4hNG/poqSZykEKQopUDQi8WcSSAef1ioTD5UuEepYDtOmdhpcxfzNlWE/hUlgaA0f5hwhuA2uhSwEqPiG3b4852SJudpJOYtS4OgBBoalq749H7OdmlJSJk8gqoQgWFQXO80tzvEtJftuNmTnAKquB/MXkLANBAYLFhRosy1GkXOLO2SjklTHd1xMR4ycqVORMKaOkvodD4sYryMWkXAPq/2hy9upEpaJgdBB8NzcXaDC1f2rivnLm6VAHgxp5QzaM3vIPBSn8P3gFM7QoKSkglJSaauRpuYwv8AXpUuhoxAc6lgPWADmxCJqgWpLAQnn+NXnTwjTmVRo887P7ZlyCU95WRcwEj9amjQK7ay3pKmHkz+RNYn+rkXiCnloYeiaFUIeKI27Lmg5XIuaVG8kbuIhsmcFWII4Qk4JLwCFVFDFGfsxQsx5UPlF6SukWEqeAM9MkqFx5wzJS0aYIhq8Ik3SOuUPAzste+LMrEHfBU7MTyhn/Ctxh5B6oKyqPeAPhBGTigKClvQNDP+HGOOBMHWFtXkTxD/AIo3wOGEIhcpTpD6n2okFAwwJA4Py+0UVYwJuWeGL2knfC6noioiGF959ID4jtAhOojObW7eSkfjHg59oMDbzJIupZ9B9IBbU+CxClq8JihyoDHmO2f9SlWQk/3H6AwJwnbH4riZ3Tv0+8Vx47fU258NPtfFypSyTOUEmwK1E8W1IgFiu0sofKhS+Kiw9XMZ3aK14maUyEqWaCn3sNbxbl9iZqkOualKvyl1DxV9gYu3PEz1Dju1KvwhCP0hz5mkFuwPaI/1Kcy2egJAofGkYzaOzpklWSYkpOmoI3pNiIrYSeZSwoenmDE3TlfU+GnFTOtZrfM1/wBLRR2nJKsQA9wR46erQI7J7cGJkImC5oeBFxBPaiyQ9mLjg38ROeNON9ZeUjvGjM4LODS4HrEqpTsxfjQbhupWCO2pFRNSO7MDkDRb1bd+4imoP8pv5A3iSVjQkbnO+pDt5v5Rzb6n9IMWElzat24uQaV/K78YuSJaiKBR0cIQf/sQ1GLcYZPAJyXd+fXrES5AiyRCARdiJT9kYs4eamYkO1wdQbiPTtldp5E4f8wIVTuroeN6HwJjy1SYa0LMPd+XtiEvVwXs0WZJaPGsJtqfJbJMIDW5kmxcWI0jQ4btvNSBnMtQ490+h+kPsM16Ut7xSxmUprraMvI7eAjvSi29Kgr3AiWV2vkG6Zg5gH2MPtE9KM4fZhFSKmgBER7TwKgkBJNAHIu++Kn/APZyPzK/xMNT2uwxupQ/sV9IPD/0v7HwhknvFxMJd7hRqPOo5tvgnNltAWVtrDTBlE5IJs5ykbiMza1gyib8RCV0L0LVDi7cInlm+K4256bKWUqCgSFAuFC4gpJmJUokj4SjULSCUkjRSE2e7hvGBYXFmTNIYg84VhytDgMeQBmHjBIYsQIw+0ECQsKIzVypuX3MLAwCVjFPSnKHw46nnZK2ycYIX+tTvjD/ANUvfHGeveY0/Wju3P8AXJ3w07STvEYgrXvPn94hVMa6oXSDvXoSNpI/MIkGNSdRHlmJ25Kl/NOHIF/QQKxXbFAohK1cSco+8LrF9q9p/qkUdaXNqiHzFJ3nwc+0fPs/tVNNky0jkT6kwMxXaKYbzSeCWA/8Wibxqu0/r6Cx+EmqfImVl0K1LB8QE084867S7aRIVlM2VMUX7shRW36iqg83jK7F7S49mw655TbvEFHnMdPlDcL2YUqs2ZlH5ZY91kcNBCn+fkXLPCY3tKhv+W//AMiyf/EQDxm0J2JZMtHduyJevMPv1MbfA7GkSvllh96u8rxKn9Ivpp68uqw7+RPR5zhOyeIXdIQDqs18g5jQ4DsXKSxmKMw7h3E+lT5xp0J0e5Hg7Q9gNG18ftQxPeq6RWw2HShOVCQgDRIa3vziYHrzrDiPueVv3hBbXrr1iVKm0MFLnJyTE5ku7WI4pOhbdHn3aDs0vDuof7kr84uNwWBbmKHhaPSVpLix/a8c1qbtbj+AzQ5cKzWD/wBO+0X9LP8AhTC0qaQOCVGgPLSPdpGB+KhXeqAMu4x47t7sWiY6pDIVqg/KeR/CT5co13+l3a4p/wDR4p0zpdBmoVJHuR6xV+yn02GEwXxJK5JIJZWXgoWc6VA9YySnSQkgggkEauPmetNbb9Y9RRlLFvFvWMZ2zwWVfxEhkzAHJoMyaFwRchvKJUCpVpRqA66sLcjuiZCwRV/8SbU0WOXICK6FFuqO/OEy8B4BvqICeNFMd08bTH9n5cxynuG/dsfDS2jQExPZ+ciyc40KfqLxpLKysoKRCZYsTZBSWUCCNDSGZYZK63JhqpbxZyxxTBh6rSwRah4RL8ZW/wBo4phMsLBrlT1HX0hUz1at5QmWFSmDIfarEmenUH3EegdgscGXIJoe8j2UPr4mPOwiLmy8UqTMStJbKXibJ/F8bf69bXEK5xTEmExKZ8tM1FjQ8Fag+/jFfFy9T5Q5dgvlOnTVAtmdr8eXv4RlNp9pZ0uctAUgJBo4G57wWnYkhSXLgW37veMP2iUFYhahW3t+0X/EXINo7Wz9JiPAD7x0ztHiT/7jcgn7RkwiHfDgLWhnbYnm85Q8QPaB2I2g/wAy1L8SfeKAlRypMHg2pFY42A84jOKXvA8BDpOFUtQSgOpRYDrT7Rt9kdmZcoZpgExYY1HdHJOtdT5CFbIc2sxsrYE7EsouhH5la/pTrzoI2GC7PSJTEICi91942GlvSCgTR+t8cBfg8Z3larrI4Dy+lNOvSEBqPH9vrEgTreGL9vfq/wC0TiiEXHXTR2Uv0bP5RyVNx5+HX7QpL7va9IlRwHCFCn666MID114+UcDz3Q9IilfTrrfDn6MNUa9ecKnl104gBF+3Vobl3+3N+TeMOUrdu+/nYiOfqnTNDhFSCSbn7de8VdqbNRiACXTMQ+SYn5kmjEO3iLHhFmWNA38MImSDxHl4MYcC72a7YzMOUyccwSWSjED/AJajoF/9JRpenExudrYROJkqSk1IdJG8VFerx5pMS7ggFJoQbVu4NN9DDtlLm4amHmqlop/tlly+aUlij+1TcIBqyZbEpUGILVuGLEbrx0uWku510JZv8TC4jEfEUVG5NTyAB9ojBfUjkW+ogATJl6OOn3+MTz8OUi14glqET/FoBp53+0BB+NwiJqSlY5HUcQYxGNwplLUg1ym+8M4PiI9AmSyC+kZLtNOSZoA+ZKWUfUDwHvFcUcvAQIeEKYe8c0XS1EUwhTE+WEKYQVyIVIiUpg5sns98VGdSikE90MKj81eL+UKnAICH5Y0x2BKSxUZirUoL8h00XZexZI/A/Mn7xHabi8vyCdntvLwi6d6Wqi5ZsoDd+VQqytH1BIj0mbh/iSkTZTrlqNKOoXYEAeooX8IzsrBoT8qEf4iv7Rd7H7VOEmnDEkIWSuQpzvdUo8QS43gwW57DnvlW9q9k5oyklCCakFRo5N2DC++Mjtjssv4wzTEVSSWBNlNw/MI9Y2jjEzH1cVV9aRk9rkAOR8p040PhV/CCc6d4Rn9g9msKMQgYlUxUopW5S4AWMuUHICQD3q70gaxsZexdkIDhDkG5+KsM/wBoCylX4dD2iTNE8tv9EyfwfTK2XV5KVJsB8Oa/nrppFPGbN2StIaQpCt6EKZ+SyxgYk6wr6Qpxv2Nn0t7JweBwxKky1rUQzrlSiwNwAVhngxK23IBcYdRA/DkkAe5MZ1RhUUfl9W+sL9e/NPtn8FNtbRlzyky5XwwkEEd2rkEfLSjHzgc0QyS9Qb6RM1urCLkxOnJeI18N/J+mIiRQ68Y57c/q/XOGFbVq2+z+8OUnTf8AS/o/pD2auhfn1pCJT19t0Th6YABb2fqwjkgaUof463xxP2bx/mnEQoTXjACvwhD0I5fF4ikqOZqsxIN67r0pXmNInTSoLePT8/tCpiNB0qxdr31rvjkkG58fWNJKjtEiiz338BSp1aOVMaj3POtK8Iakg2FaX8X5/ZofLkVc3o3CLyT5RtvwctOpPnxhoLcPtz9YkmKFH3gH6D3hCHeM2hM+vXVIckbniJVOjDCYDUkp/mJkUhgP1h0NKDau0BJlkt3jRPPfyEYOYXJJ1dyYI7cx3xZpb5U91PganxP0gaqL4zEWmrEKKRzxwLxaCpibDYRcxWVCSo9VJ0i5sPZBnkl8qElidX3AfWNdKw6ZYShCQkcL8STqW9om3FSBWzOzqUMqay1UYfhB4v8AN7QdUaQwE+EJMQzmM7daSYYttbMPYfX3hXf6Qs4Mz21iMkVhGUen8xHjMOmagpU4qClQoUqFlilCP2iR/X+IRB65wyT7H2wrMJM9hMahsmaBql/xb03HKLe10/7S0kscpKCdS3dD79IH5ErDKAUlwWPB6jceIa0WsQfiICFkqCAAHYmhBBJZ1V3kwlajF+qg1fjDsvm8I9a147/3r4674kFYaUITEyPfWEa/WtYVFbV/lvoYB8lWtg8QmYS70DMW51Pr6Q+8Qyiw1148a+BEBpsG+tCCpJpQne2ndUDzfhFl2IHAnx/gmKcgkPq6h6gDzt5RZKnDjwhkl66+8NWbc4UCG6+XXrCpnrX111SEturDEUf1hD6dfSFRCEnWunGF49co5UdNDB+t0IzFD2iImo339IkWYYU9eP7esTYcPUprat9fvEUuWTV95+rU6rErjy6+kOfrkHi5yxN46VCAAPRuFG8CCPAxKhda/bxiF9NeHKmnTxYILQt05CEa8OfHSGKVDyfM2hCioemo68oZIFM7e8SJmgDoQ2d3dA49+qwrA6+n7Qj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File:Chinese cuisine-Shark fin soup-0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508" t="13756" r="19761" b="13630"/>
          <a:stretch/>
        </p:blipFill>
        <p:spPr bwMode="auto">
          <a:xfrm>
            <a:off x="4791287" y="3984744"/>
            <a:ext cx="2436156" cy="20184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greenpeace.org/canada/community_images/87/4687/84648_136132.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4494" b="17407"/>
          <a:stretch/>
        </p:blipFill>
        <p:spPr bwMode="auto">
          <a:xfrm>
            <a:off x="4817547" y="2072651"/>
            <a:ext cx="3097044" cy="1989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edia-cdn.tripadvisor.com/media/photo-s/02/c1/04/ba/capt-jay-s-deep-sea-fishing.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805" t="7174" r="28673"/>
          <a:stretch/>
        </p:blipFill>
        <p:spPr bwMode="auto">
          <a:xfrm>
            <a:off x="7227443" y="2059359"/>
            <a:ext cx="1916557" cy="397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3173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Les permis et certificats CITES</a:t>
            </a:r>
            <a:endParaRPr lang="en-US" noProof="0" dirty="0"/>
          </a:p>
        </p:txBody>
      </p:sp>
      <p:sp>
        <p:nvSpPr>
          <p:cNvPr id="3" name="Content Placeholder 2"/>
          <p:cNvSpPr>
            <a:spLocks noGrp="1"/>
          </p:cNvSpPr>
          <p:nvPr>
            <p:ph idx="1"/>
          </p:nvPr>
        </p:nvSpPr>
        <p:spPr/>
        <p:txBody>
          <a:bodyPr>
            <a:normAutofit/>
          </a:bodyPr>
          <a:lstStyle/>
          <a:p>
            <a:pPr marL="0" indent="0">
              <a:lnSpc>
                <a:spcPct val="90000"/>
              </a:lnSpc>
              <a:spcBef>
                <a:spcPct val="40000"/>
              </a:spcBef>
              <a:spcAft>
                <a:spcPct val="15000"/>
              </a:spcAft>
              <a:buNone/>
            </a:pPr>
            <a:r>
              <a:rPr lang="fr-FR" sz="2800" dirty="0" smtClean="0">
                <a:cs typeface="Arial" charset="0"/>
              </a:rPr>
              <a:t>Ces documents contiennent :</a:t>
            </a:r>
          </a:p>
          <a:p>
            <a:pPr lvl="1">
              <a:lnSpc>
                <a:spcPct val="90000"/>
              </a:lnSpc>
              <a:spcBef>
                <a:spcPct val="40000"/>
              </a:spcBef>
              <a:spcAft>
                <a:spcPct val="15000"/>
              </a:spcAft>
              <a:buFontTx/>
              <a:buChar char="•"/>
            </a:pPr>
            <a:r>
              <a:rPr lang="fr-FR" sz="2600" i="1" dirty="0" smtClean="0">
                <a:cs typeface="Arial" charset="0"/>
              </a:rPr>
              <a:t>Des données scientifiques</a:t>
            </a:r>
            <a:br>
              <a:rPr lang="fr-FR" sz="2600" i="1" dirty="0" smtClean="0">
                <a:cs typeface="Arial" charset="0"/>
              </a:rPr>
            </a:br>
            <a:r>
              <a:rPr lang="fr-FR" sz="2600" i="1" dirty="0" smtClean="0">
                <a:cs typeface="Arial" charset="0"/>
              </a:rPr>
              <a:t>(avis de commerce non préjudiciable)</a:t>
            </a:r>
          </a:p>
          <a:p>
            <a:pPr lvl="1">
              <a:spcBef>
                <a:spcPts val="0"/>
              </a:spcBef>
              <a:buFontTx/>
              <a:buChar char="•"/>
            </a:pPr>
            <a:r>
              <a:rPr lang="fr-FR" sz="2600" i="1" dirty="0" smtClean="0">
                <a:cs typeface="Arial" charset="0"/>
              </a:rPr>
              <a:t>Une attestation de l’origine légale des</a:t>
            </a:r>
          </a:p>
          <a:p>
            <a:pPr lvl="1">
              <a:spcBef>
                <a:spcPts val="0"/>
              </a:spcBef>
              <a:buNone/>
            </a:pPr>
            <a:r>
              <a:rPr lang="fr-FR" sz="2600" i="1" dirty="0" smtClean="0">
                <a:cs typeface="Arial" charset="0"/>
              </a:rPr>
              <a:t>spécimens</a:t>
            </a:r>
          </a:p>
          <a:p>
            <a:pPr lvl="1">
              <a:lnSpc>
                <a:spcPct val="90000"/>
              </a:lnSpc>
              <a:spcBef>
                <a:spcPct val="40000"/>
              </a:spcBef>
              <a:spcAft>
                <a:spcPct val="15000"/>
              </a:spcAft>
              <a:buFontTx/>
              <a:buChar char="•"/>
            </a:pPr>
            <a:r>
              <a:rPr lang="fr-FR" sz="2600" i="1" dirty="0" smtClean="0">
                <a:cs typeface="Arial" charset="0"/>
              </a:rPr>
              <a:t>Des données relatives à la transaction</a:t>
            </a:r>
          </a:p>
          <a:p>
            <a:pPr lvl="1">
              <a:lnSpc>
                <a:spcPct val="90000"/>
              </a:lnSpc>
              <a:spcBef>
                <a:spcPct val="40000"/>
              </a:spcBef>
              <a:spcAft>
                <a:spcPct val="15000"/>
              </a:spcAft>
              <a:buFontTx/>
              <a:buChar char="•"/>
            </a:pPr>
            <a:r>
              <a:rPr lang="fr-FR" sz="2600" i="1" dirty="0" smtClean="0">
                <a:cs typeface="Arial" charset="0"/>
              </a:rPr>
              <a:t>L’objet de la transaction</a:t>
            </a:r>
          </a:p>
          <a:p>
            <a:pPr lvl="1">
              <a:lnSpc>
                <a:spcPct val="90000"/>
              </a:lnSpc>
              <a:spcBef>
                <a:spcPct val="40000"/>
              </a:spcBef>
              <a:spcAft>
                <a:spcPct val="15000"/>
              </a:spcAft>
              <a:buFontTx/>
              <a:buChar char="•"/>
            </a:pPr>
            <a:r>
              <a:rPr lang="fr-FR" sz="2600" i="1" dirty="0" smtClean="0">
                <a:cs typeface="Arial" charset="0"/>
              </a:rPr>
              <a:t>Leur durée de validité</a:t>
            </a:r>
            <a:endParaRPr lang="fr-FR" sz="2600" i="1" dirty="0">
              <a:cs typeface="Arial" charset="0"/>
            </a:endParaRPr>
          </a:p>
        </p:txBody>
      </p:sp>
      <p:pic>
        <p:nvPicPr>
          <p:cNvPr id="4" name="Picture 2" descr="http://www.slim400.com/rc1/cert/CITES_Certificat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08"/>
          <a:stretch/>
        </p:blipFill>
        <p:spPr bwMode="auto">
          <a:xfrm rot="287719">
            <a:off x="6406855" y="2594592"/>
            <a:ext cx="2587479" cy="3689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75593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B12FA1C-D544-4A84-B7C0-D91C161AE2A0}" type="slidenum">
              <a:rPr lang="en-US"/>
              <a:pPr/>
              <a:t>25</a:t>
            </a:fld>
            <a:endParaRPr lang="en-US" dirty="0"/>
          </a:p>
        </p:txBody>
      </p:sp>
      <p:sp>
        <p:nvSpPr>
          <p:cNvPr id="532482" name="Rectangle 2"/>
          <p:cNvSpPr>
            <a:spLocks noGrp="1" noChangeArrowheads="1"/>
          </p:cNvSpPr>
          <p:nvPr>
            <p:ph type="title"/>
          </p:nvPr>
        </p:nvSpPr>
        <p:spPr>
          <a:xfrm>
            <a:off x="899592" y="188640"/>
            <a:ext cx="7643192" cy="870599"/>
          </a:xfrm>
        </p:spPr>
        <p:txBody>
          <a:bodyPr>
            <a:normAutofit fontScale="90000"/>
          </a:bodyPr>
          <a:lstStyle/>
          <a:p>
            <a:r>
              <a:rPr lang="fr-FR" dirty="0" smtClean="0">
                <a:ln w="18415" cmpd="sng">
                  <a:noFill/>
                  <a:prstDash val="solid"/>
                </a:ln>
              </a:rPr>
              <a:t>Le commerce avec les États</a:t>
            </a:r>
            <a:br>
              <a:rPr lang="fr-FR" dirty="0" smtClean="0">
                <a:ln w="18415" cmpd="sng">
                  <a:noFill/>
                  <a:prstDash val="solid"/>
                </a:ln>
              </a:rPr>
            </a:br>
            <a:r>
              <a:rPr lang="fr-FR" dirty="0" smtClean="0">
                <a:ln w="18415" cmpd="sng">
                  <a:noFill/>
                  <a:prstDash val="solid"/>
                </a:ln>
              </a:rPr>
              <a:t>non-Parties à la CITES</a:t>
            </a:r>
            <a:endParaRPr lang="fr-FR" b="1" dirty="0">
              <a:ln w="18415" cmpd="sng">
                <a:noFill/>
                <a:prstDash val="solid"/>
              </a:ln>
            </a:endParaRPr>
          </a:p>
        </p:txBody>
      </p:sp>
      <p:sp>
        <p:nvSpPr>
          <p:cNvPr id="532483" name="Rectangle 3"/>
          <p:cNvSpPr>
            <a:spLocks noGrp="1" noChangeArrowheads="1"/>
          </p:cNvSpPr>
          <p:nvPr>
            <p:ph type="body" idx="1"/>
          </p:nvPr>
        </p:nvSpPr>
        <p:spPr>
          <a:xfrm>
            <a:off x="467543" y="1412776"/>
            <a:ext cx="8208913" cy="4176464"/>
          </a:xfrm>
        </p:spPr>
        <p:txBody>
          <a:bodyPr>
            <a:noAutofit/>
          </a:bodyPr>
          <a:lstStyle/>
          <a:p>
            <a:pPr marL="342900" lvl="1" indent="-342900">
              <a:buFont typeface="Arial" pitchFamily="34" charset="0"/>
              <a:buChar char="•"/>
            </a:pPr>
            <a:r>
              <a:rPr lang="fr-FR" sz="3200" dirty="0" smtClean="0">
                <a:ln w="18415" cmpd="sng">
                  <a:noFill/>
                  <a:prstDash val="solid"/>
                </a:ln>
              </a:rPr>
              <a:t>Des documents similaires pourront être acceptés à condition:</a:t>
            </a:r>
          </a:p>
          <a:p>
            <a:pPr lvl="1"/>
            <a:r>
              <a:rPr lang="fr-FR" dirty="0" smtClean="0">
                <a:ln w="18415" cmpd="sng">
                  <a:noFill/>
                  <a:prstDash val="solid"/>
                </a:ln>
              </a:rPr>
              <a:t>d’avoir été délivrés par les autorités compétentes;</a:t>
            </a:r>
          </a:p>
          <a:p>
            <a:pPr lvl="1"/>
            <a:r>
              <a:rPr lang="fr-FR" dirty="0" smtClean="0">
                <a:ln w="18415" cmpd="sng">
                  <a:noFill/>
                  <a:prstDash val="solid"/>
                </a:ln>
              </a:rPr>
              <a:t>d’être conformes aux critères CITES applicables aux permis et certificats.</a:t>
            </a:r>
          </a:p>
          <a:p>
            <a:pPr lvl="1"/>
            <a:endParaRPr lang="fr-FR" dirty="0" smtClean="0">
              <a:ln w="18415" cmpd="sng">
                <a:noFill/>
                <a:prstDash val="solid"/>
              </a:ln>
            </a:endParaRPr>
          </a:p>
          <a:p>
            <a:r>
              <a:rPr lang="fr-FR" dirty="0" smtClean="0">
                <a:ln w="18415" cmpd="sng">
                  <a:noFill/>
                  <a:prstDash val="solid"/>
                </a:ln>
              </a:rPr>
              <a:t>Les coordonnées des autorités et institutions scientifiques compétentes devront figurer dans le Répertoire CITES. </a:t>
            </a:r>
          </a:p>
        </p:txBody>
      </p:sp>
    </p:spTree>
    <p:extLst>
      <p:ext uri="{BB962C8B-B14F-4D97-AF65-F5344CB8AC3E}">
        <p14:creationId xmlns:p14="http://schemas.microsoft.com/office/powerpoint/2010/main" val="16189946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fr-FR" b="1" dirty="0" smtClean="0"/>
              <a:t>Collaboration </a:t>
            </a:r>
            <a:r>
              <a:rPr lang="fr-FR" dirty="0" smtClean="0"/>
              <a:t>et c</a:t>
            </a:r>
            <a:r>
              <a:rPr lang="fr-FR" b="1" dirty="0" smtClean="0"/>
              <a:t>oopération : deux éléments clés de l’application de la CITES</a:t>
            </a:r>
            <a:endParaRPr lang="fr-FR" b="1" dirty="0"/>
          </a:p>
        </p:txBody>
      </p:sp>
      <p:sp>
        <p:nvSpPr>
          <p:cNvPr id="3" name="Content Placeholder 2"/>
          <p:cNvSpPr>
            <a:spLocks noGrp="1"/>
          </p:cNvSpPr>
          <p:nvPr>
            <p:ph idx="1"/>
          </p:nvPr>
        </p:nvSpPr>
        <p:spPr>
          <a:xfrm>
            <a:off x="323528" y="1844824"/>
            <a:ext cx="8424936" cy="4525963"/>
          </a:xfrm>
        </p:spPr>
        <p:txBody>
          <a:bodyPr>
            <a:noAutofit/>
          </a:bodyPr>
          <a:lstStyle/>
          <a:p>
            <a:pPr marL="0" indent="0">
              <a:buNone/>
            </a:pPr>
            <a:r>
              <a:rPr lang="fr-FR" sz="2600" dirty="0" smtClean="0">
                <a:ln w="18415" cmpd="sng">
                  <a:noFill/>
                  <a:prstDash val="solid"/>
                </a:ln>
              </a:rPr>
              <a:t>Les acteurs nationaux comprennent :</a:t>
            </a:r>
          </a:p>
          <a:p>
            <a:pPr lvl="1"/>
            <a:r>
              <a:rPr lang="fr-FR" sz="2600" dirty="0" smtClean="0">
                <a:ln w="18415" cmpd="sng">
                  <a:noFill/>
                  <a:prstDash val="solid"/>
                </a:ln>
              </a:rPr>
              <a:t>Les autorités CITES</a:t>
            </a:r>
          </a:p>
          <a:p>
            <a:pPr lvl="1"/>
            <a:r>
              <a:rPr lang="fr-FR" sz="2600" dirty="0" smtClean="0">
                <a:ln w="18415" cmpd="sng">
                  <a:noFill/>
                  <a:prstDash val="solid"/>
                </a:ln>
              </a:rPr>
              <a:t>Le secteur des ressources naturelles (pêches, forêts, etc.)</a:t>
            </a:r>
          </a:p>
          <a:p>
            <a:pPr lvl="1"/>
            <a:r>
              <a:rPr lang="fr-FR" sz="2600" dirty="0" smtClean="0">
                <a:ln w="18415" cmpd="sng">
                  <a:noFill/>
                  <a:prstDash val="solid"/>
                </a:ln>
              </a:rPr>
              <a:t>Le secteur privé (négociants, grossistes, transporteurs, etc.)</a:t>
            </a:r>
          </a:p>
          <a:p>
            <a:pPr lvl="1"/>
            <a:r>
              <a:rPr lang="fr-FR" sz="2600" dirty="0" smtClean="0">
                <a:ln w="18415" cmpd="sng">
                  <a:noFill/>
                  <a:prstDash val="solid"/>
                </a:ln>
              </a:rPr>
              <a:t>Les douanes</a:t>
            </a:r>
          </a:p>
          <a:p>
            <a:pPr lvl="1"/>
            <a:r>
              <a:rPr lang="fr-FR" sz="2600" dirty="0" smtClean="0">
                <a:ln w="18415" cmpd="sng">
                  <a:noFill/>
                  <a:prstDash val="solid"/>
                </a:ln>
              </a:rPr>
              <a:t>La police</a:t>
            </a:r>
          </a:p>
          <a:p>
            <a:pPr lvl="1"/>
            <a:r>
              <a:rPr lang="fr-FR" sz="2600" dirty="0" smtClean="0">
                <a:ln w="18415" cmpd="sng">
                  <a:noFill/>
                  <a:prstDash val="solid"/>
                </a:ln>
              </a:rPr>
              <a:t>Le système judiciaire</a:t>
            </a:r>
          </a:p>
          <a:p>
            <a:pPr lvl="1"/>
            <a:r>
              <a:rPr lang="fr-FR" sz="2600" dirty="0" smtClean="0">
                <a:ln w="18415" cmpd="sng">
                  <a:noFill/>
                  <a:prstDash val="solid"/>
                </a:ln>
              </a:rPr>
              <a:t>Autres</a:t>
            </a:r>
          </a:p>
          <a:p>
            <a:pPr marL="0" indent="0">
              <a:buNone/>
            </a:pPr>
            <a:endParaRPr lang="en-US" sz="3000" noProof="0" dirty="0"/>
          </a:p>
        </p:txBody>
      </p:sp>
    </p:spTree>
    <p:extLst>
      <p:ext uri="{BB962C8B-B14F-4D97-AF65-F5344CB8AC3E}">
        <p14:creationId xmlns:p14="http://schemas.microsoft.com/office/powerpoint/2010/main" val="35896185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E548D00-1354-4B65-801F-2CDB3DE3E0C7}" type="slidenum">
              <a:rPr lang="en-US"/>
              <a:pPr/>
              <a:t>27</a:t>
            </a:fld>
            <a:endParaRPr lang="en-US"/>
          </a:p>
        </p:txBody>
      </p:sp>
      <p:sp>
        <p:nvSpPr>
          <p:cNvPr id="525314" name="Rectangle 2"/>
          <p:cNvSpPr>
            <a:spLocks noGrp="1" noChangeArrowheads="1"/>
          </p:cNvSpPr>
          <p:nvPr>
            <p:ph type="title"/>
          </p:nvPr>
        </p:nvSpPr>
        <p:spPr/>
        <p:txBody>
          <a:bodyPr/>
          <a:lstStyle/>
          <a:p>
            <a:r>
              <a:rPr lang="fr-FR" b="1" dirty="0" smtClean="0">
                <a:ln w="18415" cmpd="sng">
                  <a:noFill/>
                  <a:prstDash val="solid"/>
                </a:ln>
              </a:rPr>
              <a:t>La CITES en résumé</a:t>
            </a:r>
            <a:endParaRPr lang="fr-FR" b="1" dirty="0">
              <a:ln w="18415" cmpd="sng">
                <a:noFill/>
                <a:prstDash val="solid"/>
              </a:ln>
            </a:endParaRPr>
          </a:p>
        </p:txBody>
      </p:sp>
      <p:sp>
        <p:nvSpPr>
          <p:cNvPr id="525315" name="Rectangle 3"/>
          <p:cNvSpPr>
            <a:spLocks noGrp="1" noChangeArrowheads="1"/>
          </p:cNvSpPr>
          <p:nvPr>
            <p:ph type="body" idx="1"/>
          </p:nvPr>
        </p:nvSpPr>
        <p:spPr>
          <a:xfrm>
            <a:off x="395536" y="1340768"/>
            <a:ext cx="8280920" cy="4289524"/>
          </a:xfrm>
          <a:ln>
            <a:noFill/>
          </a:ln>
        </p:spPr>
        <p:txBody>
          <a:bodyPr>
            <a:noAutofit/>
          </a:bodyPr>
          <a:lstStyle/>
          <a:p>
            <a:r>
              <a:rPr lang="fr-FR" sz="3100" dirty="0" smtClean="0">
                <a:ln w="18415" cmpd="sng">
                  <a:noFill/>
                  <a:prstDash val="solid"/>
                </a:ln>
              </a:rPr>
              <a:t>Un accord intergouvernemental sur le commerce international des espèces de faune et de flore sauvages</a:t>
            </a:r>
          </a:p>
          <a:p>
            <a:r>
              <a:rPr lang="fr-FR" sz="3100" dirty="0" smtClean="0">
                <a:ln w="18415" cmpd="sng">
                  <a:noFill/>
                  <a:prstDash val="solid"/>
                </a:ln>
              </a:rPr>
              <a:t>Trois objectifs : légalité, traçabilité et durabilité</a:t>
            </a:r>
          </a:p>
          <a:p>
            <a:r>
              <a:rPr lang="fr-FR" sz="3100" dirty="0" smtClean="0">
                <a:ln w="18415" cmpd="sng">
                  <a:noFill/>
                  <a:prstDash val="solid"/>
                </a:ln>
              </a:rPr>
              <a:t>Un cadre juridique et des systèmes procéduraux</a:t>
            </a:r>
          </a:p>
          <a:p>
            <a:r>
              <a:rPr lang="fr-FR" sz="3100" dirty="0" smtClean="0">
                <a:ln w="18415" cmpd="sng">
                  <a:noFill/>
                  <a:prstDash val="solid"/>
                </a:ln>
              </a:rPr>
              <a:t>Un système de permis et de certificats </a:t>
            </a:r>
          </a:p>
          <a:p>
            <a:r>
              <a:rPr lang="fr-FR" sz="3100" dirty="0" smtClean="0">
                <a:ln w="18415" cmpd="sng">
                  <a:noFill/>
                  <a:prstDash val="solid"/>
                </a:ln>
              </a:rPr>
              <a:t>Une collaboration inter-organisations et intersectorielle</a:t>
            </a:r>
            <a:endParaRPr lang="fr-FR" sz="3100" dirty="0">
              <a:ln w="18415" cmpd="sng">
                <a:noFill/>
                <a:prstDash val="solid"/>
              </a:ln>
            </a:endParaRPr>
          </a:p>
        </p:txBody>
      </p:sp>
    </p:spTree>
    <p:extLst>
      <p:ext uri="{BB962C8B-B14F-4D97-AF65-F5344CB8AC3E}">
        <p14:creationId xmlns:p14="http://schemas.microsoft.com/office/powerpoint/2010/main" val="37444250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5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5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53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531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5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DE512A87-8815-467D-BDF5-A8A5631E65F4}" type="slidenum">
              <a:rPr lang="en-US"/>
              <a:pPr/>
              <a:t>28</a:t>
            </a:fld>
            <a:endParaRPr lang="en-US"/>
          </a:p>
        </p:txBody>
      </p:sp>
      <p:pic>
        <p:nvPicPr>
          <p:cNvPr id="381954" name="Picture 2" descr="tusk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0095" y="4920455"/>
            <a:ext cx="1928813" cy="919163"/>
          </a:xfrm>
          <a:prstGeom prst="rect">
            <a:avLst/>
          </a:prstGeom>
          <a:noFill/>
          <a:extLst>
            <a:ext uri="{909E8E84-426E-40DD-AFC4-6F175D3DCCD1}">
              <a14:hiddenFill xmlns:a14="http://schemas.microsoft.com/office/drawing/2010/main">
                <a:solidFill>
                  <a:srgbClr val="FFFFFF"/>
                </a:solidFill>
              </a14:hiddenFill>
            </a:ext>
          </a:extLst>
        </p:spPr>
      </p:pic>
      <p:pic>
        <p:nvPicPr>
          <p:cNvPr id="381955" name="Picture 3" descr="tusker blan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0095" y="4934744"/>
            <a:ext cx="1900237" cy="904875"/>
          </a:xfrm>
          <a:prstGeom prst="rect">
            <a:avLst/>
          </a:prstGeom>
          <a:noFill/>
          <a:extLst>
            <a:ext uri="{909E8E84-426E-40DD-AFC4-6F175D3DCCD1}">
              <a14:hiddenFill xmlns:a14="http://schemas.microsoft.com/office/drawing/2010/main">
                <a:solidFill>
                  <a:srgbClr val="FFFFFF"/>
                </a:solidFill>
              </a14:hiddenFill>
            </a:ext>
          </a:extLst>
        </p:spPr>
      </p:pic>
      <p:pic>
        <p:nvPicPr>
          <p:cNvPr id="381956" name="Picture 4" descr="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4062" y="4339432"/>
            <a:ext cx="641350" cy="1928812"/>
          </a:xfrm>
          <a:prstGeom prst="rect">
            <a:avLst/>
          </a:prstGeom>
          <a:noFill/>
          <a:extLst>
            <a:ext uri="{909E8E84-426E-40DD-AFC4-6F175D3DCCD1}">
              <a14:hiddenFill xmlns:a14="http://schemas.microsoft.com/office/drawing/2010/main">
                <a:solidFill>
                  <a:srgbClr val="FFFFFF"/>
                </a:solidFill>
              </a14:hiddenFill>
            </a:ext>
          </a:extLst>
        </p:spPr>
      </p:pic>
      <p:pic>
        <p:nvPicPr>
          <p:cNvPr id="381957" name="Picture 5" desc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5824" y="3750469"/>
            <a:ext cx="1555750" cy="2027238"/>
          </a:xfrm>
          <a:prstGeom prst="rect">
            <a:avLst/>
          </a:prstGeom>
          <a:noFill/>
          <a:extLst>
            <a:ext uri="{909E8E84-426E-40DD-AFC4-6F175D3DCCD1}">
              <a14:hiddenFill xmlns:a14="http://schemas.microsoft.com/office/drawing/2010/main">
                <a:solidFill>
                  <a:srgbClr val="FFFFFF"/>
                </a:solidFill>
              </a14:hiddenFill>
            </a:ext>
          </a:extLst>
        </p:spPr>
      </p:pic>
      <p:pic>
        <p:nvPicPr>
          <p:cNvPr id="381958" name="Picture 6" descr="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3808" y="3563910"/>
            <a:ext cx="1435100" cy="1992313"/>
          </a:xfrm>
          <a:prstGeom prst="rect">
            <a:avLst/>
          </a:prstGeom>
          <a:noFill/>
          <a:extLst>
            <a:ext uri="{909E8E84-426E-40DD-AFC4-6F175D3DCCD1}">
              <a14:hiddenFill xmlns:a14="http://schemas.microsoft.com/office/drawing/2010/main">
                <a:solidFill>
                  <a:srgbClr val="FFFFFF"/>
                </a:solidFill>
              </a14:hiddenFill>
            </a:ext>
          </a:extLst>
        </p:spPr>
      </p:pic>
      <p:pic>
        <p:nvPicPr>
          <p:cNvPr id="381959" name="Picture 7" desc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3237" y="4210844"/>
            <a:ext cx="1019175" cy="2019300"/>
          </a:xfrm>
          <a:prstGeom prst="rect">
            <a:avLst/>
          </a:prstGeom>
          <a:noFill/>
          <a:extLst>
            <a:ext uri="{909E8E84-426E-40DD-AFC4-6F175D3DCCD1}">
              <a14:hiddenFill xmlns:a14="http://schemas.microsoft.com/office/drawing/2010/main">
                <a:solidFill>
                  <a:srgbClr val="FFFFFF"/>
                </a:solidFill>
              </a14:hiddenFill>
            </a:ext>
          </a:extLst>
        </p:spPr>
      </p:pic>
      <p:pic>
        <p:nvPicPr>
          <p:cNvPr id="381960" name="Picture 8" descr="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83487" y="3872707"/>
            <a:ext cx="798512" cy="1966912"/>
          </a:xfrm>
          <a:prstGeom prst="rect">
            <a:avLst/>
          </a:prstGeom>
          <a:noFill/>
          <a:extLst>
            <a:ext uri="{909E8E84-426E-40DD-AFC4-6F175D3DCCD1}">
              <a14:hiddenFill xmlns:a14="http://schemas.microsoft.com/office/drawing/2010/main">
                <a:solidFill>
                  <a:srgbClr val="FFFFFF"/>
                </a:solidFill>
              </a14:hiddenFill>
            </a:ext>
          </a:extLst>
        </p:spPr>
      </p:pic>
      <p:sp>
        <p:nvSpPr>
          <p:cNvPr id="381961" name="Rectangle 9"/>
          <p:cNvSpPr>
            <a:spLocks noGrp="1" noChangeArrowheads="1"/>
          </p:cNvSpPr>
          <p:nvPr>
            <p:ph type="title"/>
          </p:nvPr>
        </p:nvSpPr>
        <p:spPr>
          <a:xfrm rot="10800000" flipV="1">
            <a:off x="107504" y="1628799"/>
            <a:ext cx="9073008" cy="2582045"/>
          </a:xfrm>
          <a:noFill/>
          <a:ln/>
        </p:spPr>
        <p:txBody>
          <a:bodyPr>
            <a:noAutofit/>
          </a:bodyPr>
          <a:lstStyle/>
          <a:p>
            <a:r>
              <a:rPr lang="fr-FR" sz="4000" dirty="0" smtClean="0">
                <a:ln w="18415" cmpd="sng">
                  <a:noFill/>
                  <a:prstDash val="solid"/>
                </a:ln>
              </a:rPr>
              <a:t>Merci de votre attention!</a:t>
            </a:r>
            <a:r>
              <a:rPr lang="en-US" sz="4000" dirty="0" smtClean="0"/>
              <a:t/>
            </a:r>
            <a:br>
              <a:rPr lang="en-US" sz="4000" dirty="0" smtClean="0"/>
            </a:br>
            <a:r>
              <a:rPr lang="en-US" sz="4000" dirty="0" smtClean="0"/>
              <a:t/>
            </a:r>
            <a:br>
              <a:rPr lang="en-US" sz="4000" dirty="0" smtClean="0"/>
            </a:br>
            <a:r>
              <a:rPr lang="en-US" sz="3200" i="1" dirty="0" smtClean="0"/>
              <a:t>La </a:t>
            </a:r>
            <a:r>
              <a:rPr lang="fr-FR" sz="3200" i="1" dirty="0" smtClean="0"/>
              <a:t>CITES et la FAO œuvrent en faveur de la légalité, de la durabilité et de la traçabilité du commerce international des requins et des raies </a:t>
            </a:r>
            <a:r>
              <a:rPr lang="fr-FR" sz="3200" i="1" dirty="0" err="1" smtClean="0"/>
              <a:t>manta</a:t>
            </a:r>
            <a:r>
              <a:rPr lang="fr-FR" sz="3200" i="1" dirty="0" smtClean="0"/>
              <a:t>, avec l’appui de l’Union européenne.</a:t>
            </a:r>
            <a:r>
              <a:rPr lang="en-US" sz="3200" dirty="0">
                <a:solidFill>
                  <a:schemeClr val="bg1"/>
                </a:solidFill>
              </a:rPr>
              <a:t/>
            </a:r>
            <a:br>
              <a:rPr lang="en-US" sz="3200" dirty="0">
                <a:solidFill>
                  <a:schemeClr val="bg1"/>
                </a:solidFill>
              </a:rPr>
            </a:br>
            <a:r>
              <a:rPr lang="en-US" sz="3200" dirty="0"/>
              <a:t/>
            </a:r>
            <a:br>
              <a:rPr lang="en-US" sz="3200" dirty="0"/>
            </a:br>
            <a:r>
              <a:rPr lang="en-US" sz="3200" b="1" dirty="0"/>
              <a:t/>
            </a:r>
            <a:br>
              <a:rPr lang="en-US" sz="3200" b="1" dirty="0"/>
            </a:br>
            <a:r>
              <a:rPr lang="en-US" sz="3200" dirty="0"/>
              <a:t/>
            </a:r>
            <a:br>
              <a:rPr lang="en-US" sz="3200" dirty="0"/>
            </a:br>
            <a:endParaRPr lang="en-US" sz="3200" i="1" dirty="0"/>
          </a:p>
        </p:txBody>
      </p:sp>
    </p:spTree>
    <p:extLst>
      <p:ext uri="{BB962C8B-B14F-4D97-AF65-F5344CB8AC3E}">
        <p14:creationId xmlns:p14="http://schemas.microsoft.com/office/powerpoint/2010/main" val="177466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1961"/>
                                        </p:tgtEl>
                                        <p:attrNameLst>
                                          <p:attrName>style.visibility</p:attrName>
                                        </p:attrNameLst>
                                      </p:cBhvr>
                                      <p:to>
                                        <p:strVal val="visible"/>
                                      </p:to>
                                    </p:set>
                                    <p:animEffect transition="in" filter="fade">
                                      <p:cBhvr>
                                        <p:cTn id="7" dur="500"/>
                                        <p:tgtEl>
                                          <p:spTgt spid="38196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81958"/>
                                        </p:tgtEl>
                                        <p:attrNameLst>
                                          <p:attrName>style.visibility</p:attrName>
                                        </p:attrNameLst>
                                      </p:cBhvr>
                                      <p:to>
                                        <p:strVal val="visible"/>
                                      </p:to>
                                    </p:set>
                                    <p:animEffect transition="in" filter="fade">
                                      <p:cBhvr>
                                        <p:cTn id="11" dur="1000"/>
                                        <p:tgtEl>
                                          <p:spTgt spid="381958"/>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381956"/>
                                        </p:tgtEl>
                                        <p:attrNameLst>
                                          <p:attrName>style.visibility</p:attrName>
                                        </p:attrNameLst>
                                      </p:cBhvr>
                                      <p:to>
                                        <p:strVal val="visible"/>
                                      </p:to>
                                    </p:set>
                                    <p:animEffect transition="in" filter="fade">
                                      <p:cBhvr>
                                        <p:cTn id="15" dur="1000"/>
                                        <p:tgtEl>
                                          <p:spTgt spid="381956"/>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381957"/>
                                        </p:tgtEl>
                                        <p:attrNameLst>
                                          <p:attrName>style.visibility</p:attrName>
                                        </p:attrNameLst>
                                      </p:cBhvr>
                                      <p:to>
                                        <p:strVal val="visible"/>
                                      </p:to>
                                    </p:set>
                                    <p:animEffect transition="in" filter="fade">
                                      <p:cBhvr>
                                        <p:cTn id="19" dur="1000"/>
                                        <p:tgtEl>
                                          <p:spTgt spid="381957"/>
                                        </p:tgtEl>
                                      </p:cBhvr>
                                    </p:animEffect>
                                  </p:childTnLst>
                                </p:cTn>
                              </p:par>
                            </p:childTnLst>
                          </p:cTn>
                        </p:par>
                        <p:par>
                          <p:cTn id="20" fill="hold" nodeType="afterGroup">
                            <p:stCondLst>
                              <p:cond delay="3500"/>
                            </p:stCondLst>
                            <p:childTnLst>
                              <p:par>
                                <p:cTn id="21" presetID="10" presetClass="entr" presetSubtype="0" fill="hold" nodeType="afterEffect">
                                  <p:stCondLst>
                                    <p:cond delay="0"/>
                                  </p:stCondLst>
                                  <p:childTnLst>
                                    <p:set>
                                      <p:cBhvr>
                                        <p:cTn id="22" dur="1" fill="hold">
                                          <p:stCondLst>
                                            <p:cond delay="0"/>
                                          </p:stCondLst>
                                        </p:cTn>
                                        <p:tgtEl>
                                          <p:spTgt spid="381959"/>
                                        </p:tgtEl>
                                        <p:attrNameLst>
                                          <p:attrName>style.visibility</p:attrName>
                                        </p:attrNameLst>
                                      </p:cBhvr>
                                      <p:to>
                                        <p:strVal val="visible"/>
                                      </p:to>
                                    </p:set>
                                    <p:animEffect transition="in" filter="fade">
                                      <p:cBhvr>
                                        <p:cTn id="23" dur="1000"/>
                                        <p:tgtEl>
                                          <p:spTgt spid="381959"/>
                                        </p:tgtEl>
                                      </p:cBhvr>
                                    </p:animEffect>
                                  </p:childTnLst>
                                </p:cTn>
                              </p:par>
                            </p:childTnLst>
                          </p:cTn>
                        </p:par>
                        <p:par>
                          <p:cTn id="24" fill="hold" nodeType="afterGroup">
                            <p:stCondLst>
                              <p:cond delay="4500"/>
                            </p:stCondLst>
                            <p:childTnLst>
                              <p:par>
                                <p:cTn id="25" presetID="10" presetClass="entr" presetSubtype="0" fill="hold" nodeType="afterEffect">
                                  <p:stCondLst>
                                    <p:cond delay="0"/>
                                  </p:stCondLst>
                                  <p:childTnLst>
                                    <p:set>
                                      <p:cBhvr>
                                        <p:cTn id="26" dur="1" fill="hold">
                                          <p:stCondLst>
                                            <p:cond delay="0"/>
                                          </p:stCondLst>
                                        </p:cTn>
                                        <p:tgtEl>
                                          <p:spTgt spid="381960"/>
                                        </p:tgtEl>
                                        <p:attrNameLst>
                                          <p:attrName>style.visibility</p:attrName>
                                        </p:attrNameLst>
                                      </p:cBhvr>
                                      <p:to>
                                        <p:strVal val="visible"/>
                                      </p:to>
                                    </p:set>
                                    <p:animEffect transition="in" filter="fade">
                                      <p:cBhvr>
                                        <p:cTn id="27" dur="1000"/>
                                        <p:tgtEl>
                                          <p:spTgt spid="381960"/>
                                        </p:tgtEl>
                                      </p:cBhvr>
                                    </p:animEffect>
                                  </p:childTnLst>
                                </p:cTn>
                              </p:par>
                            </p:childTnLst>
                          </p:cTn>
                        </p:par>
                        <p:par>
                          <p:cTn id="28" fill="hold" nodeType="afterGroup">
                            <p:stCondLst>
                              <p:cond delay="5500"/>
                            </p:stCondLst>
                            <p:childTnLst>
                              <p:par>
                                <p:cTn id="29" presetID="34" presetClass="entr" presetSubtype="0" fill="hold" nodeType="afterEffect">
                                  <p:stCondLst>
                                    <p:cond delay="0"/>
                                  </p:stCondLst>
                                  <p:childTnLst>
                                    <p:set>
                                      <p:cBhvr>
                                        <p:cTn id="30" dur="1" fill="hold">
                                          <p:stCondLst>
                                            <p:cond delay="0"/>
                                          </p:stCondLst>
                                        </p:cTn>
                                        <p:tgtEl>
                                          <p:spTgt spid="381955"/>
                                        </p:tgtEl>
                                        <p:attrNameLst>
                                          <p:attrName>style.visibility</p:attrName>
                                        </p:attrNameLst>
                                      </p:cBhvr>
                                      <p:to>
                                        <p:strVal val="visible"/>
                                      </p:to>
                                    </p:set>
                                    <p:anim from="(-#ppt_w/2)" to="(#ppt_x)" calcmode="lin" valueType="num">
                                      <p:cBhvr>
                                        <p:cTn id="31" dur="600" fill="hold">
                                          <p:stCondLst>
                                            <p:cond delay="0"/>
                                          </p:stCondLst>
                                        </p:cTn>
                                        <p:tgtEl>
                                          <p:spTgt spid="381955"/>
                                        </p:tgtEl>
                                        <p:attrNameLst>
                                          <p:attrName>ppt_x</p:attrName>
                                        </p:attrNameLst>
                                      </p:cBhvr>
                                    </p:anim>
                                    <p:anim from="0" to="-1.0" calcmode="lin" valueType="num">
                                      <p:cBhvr>
                                        <p:cTn id="32" dur="200" decel="50000" autoRev="1" fill="hold">
                                          <p:stCondLst>
                                            <p:cond delay="600"/>
                                          </p:stCondLst>
                                        </p:cTn>
                                        <p:tgtEl>
                                          <p:spTgt spid="381955"/>
                                        </p:tgtEl>
                                        <p:attrNameLst>
                                          <p:attrName>xshear</p:attrName>
                                        </p:attrNameLst>
                                      </p:cBhvr>
                                    </p:anim>
                                    <p:animScale>
                                      <p:cBhvr>
                                        <p:cTn id="33" dur="200" decel="100000" autoRev="1" fill="hold">
                                          <p:stCondLst>
                                            <p:cond delay="600"/>
                                          </p:stCondLst>
                                        </p:cTn>
                                        <p:tgtEl>
                                          <p:spTgt spid="381955"/>
                                        </p:tgtEl>
                                      </p:cBhvr>
                                      <p:from x="100000" y="100000"/>
                                      <p:to x="80000" y="100000"/>
                                    </p:animScale>
                                    <p:anim by="(#ppt_h/3+#ppt_w*0.1)" calcmode="lin" valueType="num">
                                      <p:cBhvr additive="sum">
                                        <p:cTn id="34" dur="200" decel="100000" autoRev="1" fill="hold">
                                          <p:stCondLst>
                                            <p:cond delay="600"/>
                                          </p:stCondLst>
                                        </p:cTn>
                                        <p:tgtEl>
                                          <p:spTgt spid="381955"/>
                                        </p:tgtEl>
                                        <p:attrNameLst>
                                          <p:attrName>ppt_x</p:attrName>
                                        </p:attrNameLst>
                                      </p:cBhvr>
                                    </p:anim>
                                  </p:childTnLst>
                                </p:cTn>
                              </p:par>
                            </p:childTnLst>
                          </p:cTn>
                        </p:par>
                        <p:par>
                          <p:cTn id="35" fill="hold" nodeType="afterGroup">
                            <p:stCondLst>
                              <p:cond delay="6500"/>
                            </p:stCondLst>
                            <p:childTnLst>
                              <p:par>
                                <p:cTn id="36" presetID="10" presetClass="entr" presetSubtype="0" fill="hold" nodeType="afterEffect">
                                  <p:stCondLst>
                                    <p:cond delay="0"/>
                                  </p:stCondLst>
                                  <p:childTnLst>
                                    <p:set>
                                      <p:cBhvr>
                                        <p:cTn id="37" dur="1" fill="hold">
                                          <p:stCondLst>
                                            <p:cond delay="0"/>
                                          </p:stCondLst>
                                        </p:cTn>
                                        <p:tgtEl>
                                          <p:spTgt spid="381954"/>
                                        </p:tgtEl>
                                        <p:attrNameLst>
                                          <p:attrName>style.visibility</p:attrName>
                                        </p:attrNameLst>
                                      </p:cBhvr>
                                      <p:to>
                                        <p:strVal val="visible"/>
                                      </p:to>
                                    </p:set>
                                    <p:animEffect transition="in" filter="fade">
                                      <p:cBhvr>
                                        <p:cTn id="38" dur="1000"/>
                                        <p:tgtEl>
                                          <p:spTgt spid="381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9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479"/>
            <a:ext cx="8229600" cy="850106"/>
          </a:xfrm>
          <a:ln>
            <a:noFill/>
          </a:ln>
        </p:spPr>
        <p:txBody>
          <a:bodyPr>
            <a:normAutofit/>
          </a:bodyPr>
          <a:lstStyle/>
          <a:p>
            <a:r>
              <a:rPr lang="fr-FR" sz="4000" dirty="0" smtClean="0"/>
              <a:t>Les objectifs de la CITES</a:t>
            </a:r>
            <a:endParaRPr lang="fr-FR" sz="4000" dirty="0"/>
          </a:p>
        </p:txBody>
      </p:sp>
      <p:pic>
        <p:nvPicPr>
          <p:cNvPr id="2052" name="Picture 4" descr="http://anakegoodall.files.wordpress.com/2012/08/as-shark-fin-trade-in-taiwan-every-second-3-sharks-die-at-human-hands-who-is-the-predator-and-who-is-the-victim-call-for-action-please-sign-the-petition-http-www-stopshar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9" r="4775" b="5866"/>
          <a:stretch/>
        </p:blipFill>
        <p:spPr bwMode="auto">
          <a:xfrm>
            <a:off x="1763688" y="2708920"/>
            <a:ext cx="5616624" cy="352541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1052736"/>
            <a:ext cx="9144000" cy="4453955"/>
          </a:xfrm>
        </p:spPr>
        <p:txBody>
          <a:bodyPr/>
          <a:lstStyle/>
          <a:p>
            <a:pPr marL="0" indent="0">
              <a:buNone/>
            </a:pPr>
            <a:r>
              <a:rPr lang="fr-FR" sz="3000" dirty="0" smtClean="0">
                <a:ln w="18415" cmpd="sng">
                  <a:noFill/>
                  <a:prstDash val="solid"/>
                </a:ln>
                <a:cs typeface="Arial" charset="0"/>
              </a:rPr>
              <a:t>Veiller à l’exploitation durable des espèces de faune et de flore sauvages faisant l’objet d’un commerce international</a:t>
            </a:r>
          </a:p>
          <a:p>
            <a:pPr marL="0" indent="0" algn="ctr">
              <a:buNone/>
            </a:pPr>
            <a:r>
              <a:rPr lang="fr-FR" sz="2800" b="1" dirty="0" smtClean="0">
                <a:ln w="18415" cmpd="sng">
                  <a:noFill/>
                  <a:prstDash val="solid"/>
                </a:ln>
                <a:solidFill>
                  <a:srgbClr val="CC0000"/>
                </a:solidFill>
                <a:cs typeface="Arial" charset="0"/>
              </a:rPr>
              <a:t>Légalité, durabilité, traçabilité</a:t>
            </a:r>
          </a:p>
          <a:p>
            <a:pPr marL="0" indent="0">
              <a:buNone/>
            </a:pPr>
            <a:endParaRPr lang="en-US" sz="3000" noProof="0" dirty="0" smtClean="0">
              <a:ln w="18415" cmpd="sng">
                <a:noFill/>
                <a:prstDash val="solid"/>
              </a:ln>
              <a:cs typeface="Arial" charset="0"/>
            </a:endParaRPr>
          </a:p>
        </p:txBody>
      </p:sp>
      <p:sp>
        <p:nvSpPr>
          <p:cNvPr id="4" name="TextBox 3"/>
          <p:cNvSpPr txBox="1"/>
          <p:nvPr/>
        </p:nvSpPr>
        <p:spPr>
          <a:xfrm>
            <a:off x="2555776" y="6237312"/>
            <a:ext cx="4454425" cy="369332"/>
          </a:xfrm>
          <a:prstGeom prst="rect">
            <a:avLst/>
          </a:prstGeom>
          <a:noFill/>
        </p:spPr>
        <p:txBody>
          <a:bodyPr wrap="none" rtlCol="0">
            <a:spAutoFit/>
          </a:bodyPr>
          <a:lstStyle/>
          <a:p>
            <a:r>
              <a:rPr lang="fr-FR" dirty="0" smtClean="0"/>
              <a:t>S. </a:t>
            </a:r>
            <a:r>
              <a:rPr lang="fr-FR" dirty="0" err="1" smtClean="0"/>
              <a:t>Heindrichs</a:t>
            </a:r>
            <a:r>
              <a:rPr lang="fr-FR" dirty="0" smtClean="0"/>
              <a:t> / PEW, ailerons de requin, Chine</a:t>
            </a:r>
            <a:endParaRPr lang="fr-FR" dirty="0"/>
          </a:p>
        </p:txBody>
      </p:sp>
    </p:spTree>
    <p:extLst>
      <p:ext uri="{BB962C8B-B14F-4D97-AF65-F5344CB8AC3E}">
        <p14:creationId xmlns:p14="http://schemas.microsoft.com/office/powerpoint/2010/main" val="176760006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6632"/>
            <a:ext cx="8229600" cy="706090"/>
          </a:xfrm>
        </p:spPr>
        <p:txBody>
          <a:bodyPr>
            <a:normAutofit/>
          </a:bodyPr>
          <a:lstStyle/>
          <a:p>
            <a:r>
              <a:rPr lang="fr-FR" sz="4000" b="1" dirty="0" smtClean="0"/>
              <a:t>La CITES, un accord multilatéral</a:t>
            </a:r>
            <a:endParaRPr lang="fr-FR" sz="4000" b="1" dirty="0"/>
          </a:p>
        </p:txBody>
      </p:sp>
      <p:pic>
        <p:nvPicPr>
          <p:cNvPr id="8" name="Picture 2" descr="http://images.huffingtonpost.com/2013-08-06-sha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3068960"/>
            <a:ext cx="3265931" cy="19970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51699" y="908720"/>
            <a:ext cx="5832648" cy="5030019"/>
          </a:xfrm>
        </p:spPr>
        <p:txBody>
          <a:bodyPr>
            <a:normAutofit fontScale="85000" lnSpcReduction="20000"/>
          </a:bodyPr>
          <a:lstStyle/>
          <a:p>
            <a:pPr marL="0" indent="0">
              <a:buFontTx/>
              <a:buNone/>
            </a:pPr>
            <a:r>
              <a:rPr lang="fr-FR" altLang="en-US" dirty="0" smtClean="0"/>
              <a:t>La Convention s’appuie sur un </a:t>
            </a:r>
            <a:r>
              <a:rPr lang="fr-FR" altLang="en-US" b="1" dirty="0" smtClean="0">
                <a:solidFill>
                  <a:srgbClr val="C00000"/>
                </a:solidFill>
              </a:rPr>
              <a:t>processus intergouvernemental</a:t>
            </a:r>
            <a:r>
              <a:rPr lang="fr-FR" altLang="en-US" dirty="0" smtClean="0"/>
              <a:t>,</a:t>
            </a:r>
            <a:r>
              <a:rPr lang="fr-FR" altLang="en-US" dirty="0" smtClean="0">
                <a:solidFill>
                  <a:srgbClr val="C00000"/>
                </a:solidFill>
              </a:rPr>
              <a:t> </a:t>
            </a:r>
          </a:p>
          <a:p>
            <a:pPr marL="0" indent="0">
              <a:buFontTx/>
              <a:buNone/>
            </a:pPr>
            <a:endParaRPr lang="fr-FR" altLang="en-US" dirty="0" smtClean="0"/>
          </a:p>
          <a:p>
            <a:pPr marL="0" indent="0">
              <a:buFontTx/>
              <a:buNone/>
            </a:pPr>
            <a:r>
              <a:rPr lang="fr-FR" altLang="en-US" dirty="0" smtClean="0"/>
              <a:t>conjuguant au sein d’un instrument juridiquement contraignant des questions liées aux </a:t>
            </a:r>
            <a:r>
              <a:rPr lang="fr-FR" altLang="en-US" b="1" dirty="0" smtClean="0">
                <a:solidFill>
                  <a:srgbClr val="C00000"/>
                </a:solidFill>
              </a:rPr>
              <a:t>espèces sauvages </a:t>
            </a:r>
            <a:r>
              <a:rPr lang="fr-FR" altLang="en-US" dirty="0" smtClean="0"/>
              <a:t>et au</a:t>
            </a:r>
            <a:r>
              <a:rPr lang="fr-FR" altLang="en-US" b="1" dirty="0" smtClean="0">
                <a:solidFill>
                  <a:srgbClr val="C00000"/>
                </a:solidFill>
              </a:rPr>
              <a:t> commerce</a:t>
            </a:r>
            <a:r>
              <a:rPr lang="fr-FR" altLang="en-US" dirty="0" smtClean="0"/>
              <a:t>, </a:t>
            </a:r>
          </a:p>
          <a:p>
            <a:pPr marL="0" indent="0">
              <a:buFontTx/>
              <a:buNone/>
            </a:pPr>
            <a:endParaRPr lang="fr-FR" altLang="en-US" dirty="0" smtClean="0"/>
          </a:p>
          <a:p>
            <a:pPr marL="0" indent="0">
              <a:buFontTx/>
              <a:buNone/>
            </a:pPr>
            <a:r>
              <a:rPr lang="fr-FR" altLang="en-US" dirty="0" smtClean="0"/>
              <a:t>dans le but d’atteindre des objectifs de </a:t>
            </a:r>
            <a:r>
              <a:rPr lang="fr-FR" altLang="en-US" b="1" dirty="0" smtClean="0">
                <a:solidFill>
                  <a:srgbClr val="C00000"/>
                </a:solidFill>
              </a:rPr>
              <a:t>conservation</a:t>
            </a:r>
            <a:r>
              <a:rPr lang="fr-FR" altLang="en-US" dirty="0" smtClean="0"/>
              <a:t> et</a:t>
            </a:r>
            <a:r>
              <a:rPr lang="fr-FR" altLang="en-US" b="1" dirty="0" smtClean="0">
                <a:solidFill>
                  <a:srgbClr val="C00000"/>
                </a:solidFill>
              </a:rPr>
              <a:t> d’utilisation durable</a:t>
            </a:r>
            <a:endParaRPr lang="fr-FR" altLang="en-US" dirty="0" smtClean="0"/>
          </a:p>
          <a:p>
            <a:pPr marL="0" indent="0">
              <a:buFontTx/>
              <a:buNone/>
            </a:pPr>
            <a:endParaRPr lang="fr-FR" altLang="en-US" dirty="0" smtClean="0"/>
          </a:p>
          <a:p>
            <a:pPr marL="0" indent="0">
              <a:buFontTx/>
              <a:buNone/>
            </a:pPr>
            <a:r>
              <a:rPr lang="fr-FR" altLang="en-US" dirty="0" smtClean="0"/>
              <a:t>…en créant un système procédural commun.</a:t>
            </a:r>
          </a:p>
          <a:p>
            <a:pPr marL="0" indent="0">
              <a:buFontTx/>
              <a:buNone/>
            </a:pPr>
            <a:endParaRPr lang="en-US" altLang="en-US" noProof="0" dirty="0" smtClean="0"/>
          </a:p>
          <a:p>
            <a:pPr marL="0" indent="0">
              <a:buFontTx/>
              <a:buNone/>
            </a:pPr>
            <a:endParaRPr lang="en-US" altLang="en-US" noProof="0" dirty="0" smtClean="0"/>
          </a:p>
          <a:p>
            <a:pPr marL="0" indent="0">
              <a:buFontTx/>
              <a:buNone/>
            </a:pPr>
            <a:endParaRPr lang="en-US" altLang="en-US" noProof="0" dirty="0" smtClean="0"/>
          </a:p>
          <a:p>
            <a:pPr marL="0" indent="0">
              <a:buFontTx/>
              <a:buNone/>
            </a:pPr>
            <a:endParaRPr lang="en-US" altLang="en-US" noProof="0" dirty="0" smtClean="0"/>
          </a:p>
          <a:p>
            <a:pPr marL="0" indent="0">
              <a:buFontTx/>
              <a:buNone/>
            </a:pPr>
            <a:endParaRPr lang="en-US" altLang="en-US" noProof="0" dirty="0" smtClean="0"/>
          </a:p>
          <a:p>
            <a:endParaRPr lang="en-US" noProof="0" dirty="0"/>
          </a:p>
        </p:txBody>
      </p:sp>
      <p:pic>
        <p:nvPicPr>
          <p:cNvPr id="7" name="Picture 4" descr="http://openphoto.net/volumes/hylkev/20071227/openphotonet_IMG_26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836712"/>
            <a:ext cx="3047177" cy="20328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80579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704"/>
            <a:ext cx="8229600" cy="888016"/>
          </a:xfrm>
        </p:spPr>
        <p:txBody>
          <a:bodyPr>
            <a:normAutofit/>
          </a:bodyPr>
          <a:lstStyle/>
          <a:p>
            <a:r>
              <a:rPr lang="fr-FR" sz="4000" noProof="0" dirty="0" smtClean="0"/>
              <a:t>Étendue et portée de </a:t>
            </a:r>
            <a:r>
              <a:rPr lang="fr-FR" sz="4000" dirty="0" smtClean="0"/>
              <a:t>la </a:t>
            </a:r>
            <a:r>
              <a:rPr lang="fr-FR" sz="4000" noProof="0" dirty="0" smtClean="0"/>
              <a:t>CITE</a:t>
            </a:r>
            <a:r>
              <a:rPr lang="en-US" sz="4000" noProof="0" dirty="0" smtClean="0"/>
              <a:t>S</a:t>
            </a:r>
            <a:endParaRPr lang="en-US" sz="4000" noProof="0" dirty="0"/>
          </a:p>
        </p:txBody>
      </p:sp>
      <p:sp>
        <p:nvSpPr>
          <p:cNvPr id="3" name="Content Placeholder 2"/>
          <p:cNvSpPr>
            <a:spLocks noGrp="1"/>
          </p:cNvSpPr>
          <p:nvPr>
            <p:ph idx="1"/>
          </p:nvPr>
        </p:nvSpPr>
        <p:spPr>
          <a:xfrm>
            <a:off x="179512" y="836712"/>
            <a:ext cx="8856984" cy="4525963"/>
          </a:xfrm>
        </p:spPr>
        <p:txBody>
          <a:bodyPr>
            <a:normAutofit/>
          </a:bodyPr>
          <a:lstStyle/>
          <a:p>
            <a:r>
              <a:rPr lang="fr-FR" sz="2500" b="1" dirty="0" smtClean="0"/>
              <a:t>180 pays membres</a:t>
            </a:r>
          </a:p>
          <a:p>
            <a:r>
              <a:rPr lang="fr-FR" sz="2500" dirty="0" smtClean="0"/>
              <a:t>Réglemente le commerce international de plus de 35 000 espèces protégées (spécimens vivants ou morts, parties et produits)</a:t>
            </a:r>
            <a:endParaRPr lang="fr-FR" sz="2500" dirty="0"/>
          </a:p>
        </p:txBody>
      </p:sp>
      <p:pic>
        <p:nvPicPr>
          <p:cNvPr id="7" name="Picture 2" descr="http://www.cites.org/i/new/cites_map_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440253"/>
            <a:ext cx="8712968" cy="44177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9824" y="6581001"/>
            <a:ext cx="1332656" cy="276999"/>
          </a:xfrm>
          <a:prstGeom prst="rect">
            <a:avLst/>
          </a:prstGeom>
          <a:noFill/>
        </p:spPr>
        <p:txBody>
          <a:bodyPr wrap="square" rtlCol="0">
            <a:spAutoFit/>
          </a:bodyPr>
          <a:lstStyle/>
          <a:p>
            <a:r>
              <a:rPr lang="fr-CH" sz="1200" dirty="0" smtClean="0"/>
              <a:t>www. cites.org</a:t>
            </a:r>
            <a:endParaRPr lang="en-GB" sz="1200" dirty="0"/>
          </a:p>
        </p:txBody>
      </p:sp>
    </p:spTree>
    <p:extLst>
      <p:ext uri="{BB962C8B-B14F-4D97-AF65-F5344CB8AC3E}">
        <p14:creationId xmlns:p14="http://schemas.microsoft.com/office/powerpoint/2010/main" val="6015452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735114312"/>
              </p:ext>
            </p:extLst>
          </p:nvPr>
        </p:nvGraphicFramePr>
        <p:xfrm>
          <a:off x="0" y="2173560"/>
          <a:ext cx="5868144"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fr-FR" dirty="0" smtClean="0"/>
              <a:t>Toutes les espèces ne font pas l’objet d’une interdiction de commerce…</a:t>
            </a:r>
            <a:endParaRPr lang="fr-FR" dirty="0"/>
          </a:p>
        </p:txBody>
      </p:sp>
      <p:sp>
        <p:nvSpPr>
          <p:cNvPr id="7" name="Content Placeholder 2"/>
          <p:cNvSpPr>
            <a:spLocks noGrp="1"/>
          </p:cNvSpPr>
          <p:nvPr>
            <p:ph idx="1"/>
          </p:nvPr>
        </p:nvSpPr>
        <p:spPr>
          <a:xfrm>
            <a:off x="457200" y="1600201"/>
            <a:ext cx="8291264" cy="676672"/>
          </a:xfrm>
        </p:spPr>
        <p:txBody>
          <a:bodyPr>
            <a:normAutofit/>
          </a:bodyPr>
          <a:lstStyle/>
          <a:p>
            <a:pPr marL="0" indent="0">
              <a:buNone/>
            </a:pPr>
            <a:r>
              <a:rPr lang="fr-FR" noProof="0" dirty="0" smtClean="0"/>
              <a:t>Sur plus de 35 000</a:t>
            </a:r>
            <a:r>
              <a:rPr lang="fr-FR" dirty="0" smtClean="0"/>
              <a:t> espèces CITES</a:t>
            </a:r>
            <a:r>
              <a:rPr lang="fr-FR" noProof="0" dirty="0" smtClean="0"/>
              <a:t>…</a:t>
            </a:r>
            <a:endParaRPr lang="fr-FR" sz="3200" noProof="0" dirty="0"/>
          </a:p>
        </p:txBody>
      </p:sp>
      <p:sp>
        <p:nvSpPr>
          <p:cNvPr id="9" name="Rounded Rectangle 8"/>
          <p:cNvSpPr/>
          <p:nvPr/>
        </p:nvSpPr>
        <p:spPr>
          <a:xfrm>
            <a:off x="1331640" y="4666032"/>
            <a:ext cx="3240360" cy="1067223"/>
          </a:xfrm>
          <a:prstGeom prst="round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97% sont inscrites aux Annexes II ou III (commerce réglementé)</a:t>
            </a:r>
            <a:endParaRPr lang="fr-FR" sz="2800" dirty="0"/>
          </a:p>
        </p:txBody>
      </p:sp>
      <p:sp>
        <p:nvSpPr>
          <p:cNvPr id="14" name="Rectangle 13"/>
          <p:cNvSpPr/>
          <p:nvPr/>
        </p:nvSpPr>
        <p:spPr>
          <a:xfrm>
            <a:off x="4932040" y="3064343"/>
            <a:ext cx="3960440" cy="1815882"/>
          </a:xfrm>
          <a:prstGeom prst="rect">
            <a:avLst/>
          </a:prstGeom>
        </p:spPr>
        <p:txBody>
          <a:bodyPr wrap="square">
            <a:spAutoFit/>
          </a:bodyPr>
          <a:lstStyle/>
          <a:p>
            <a:pPr lvl="0" algn="ctr">
              <a:spcBef>
                <a:spcPct val="20000"/>
              </a:spcBef>
            </a:pPr>
            <a:r>
              <a:rPr lang="en-US" sz="2800" dirty="0" smtClean="0">
                <a:solidFill>
                  <a:prstClr val="black"/>
                </a:solidFill>
              </a:rPr>
              <a:t>(</a:t>
            </a:r>
            <a:r>
              <a:rPr lang="fr-FR" sz="2800" dirty="0" smtClean="0">
                <a:solidFill>
                  <a:prstClr val="black"/>
                </a:solidFill>
              </a:rPr>
              <a:t>interdiction du commerce international de spécimens sauvages à des fins commerciales</a:t>
            </a:r>
            <a:r>
              <a:rPr lang="en-US" sz="2800" dirty="0" smtClean="0">
                <a:solidFill>
                  <a:prstClr val="black"/>
                </a:solidFill>
              </a:rPr>
              <a:t>)</a:t>
            </a:r>
          </a:p>
        </p:txBody>
      </p:sp>
      <p:sp>
        <p:nvSpPr>
          <p:cNvPr id="17" name="Rounded Rectangular Callout 16"/>
          <p:cNvSpPr/>
          <p:nvPr/>
        </p:nvSpPr>
        <p:spPr>
          <a:xfrm>
            <a:off x="5213568" y="2276871"/>
            <a:ext cx="3102847" cy="787471"/>
          </a:xfrm>
          <a:prstGeom prst="wedgeRoundRectCallout">
            <a:avLst>
              <a:gd name="adj1" fmla="val -133647"/>
              <a:gd name="adj2" fmla="val 813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3% sont inscrites à l’Annexe I</a:t>
            </a:r>
            <a:endParaRPr lang="fr-FR" sz="2800" dirty="0"/>
          </a:p>
        </p:txBody>
      </p:sp>
    </p:spTree>
    <p:extLst>
      <p:ext uri="{BB962C8B-B14F-4D97-AF65-F5344CB8AC3E}">
        <p14:creationId xmlns:p14="http://schemas.microsoft.com/office/powerpoint/2010/main" val="33808067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3999" cy="1143000"/>
          </a:xfrm>
        </p:spPr>
        <p:txBody>
          <a:bodyPr>
            <a:normAutofit fontScale="90000"/>
          </a:bodyPr>
          <a:lstStyle/>
          <a:p>
            <a:r>
              <a:rPr lang="fr-FR" noProof="0" dirty="0" smtClean="0"/>
              <a:t>Toutes les espèces CITES ne sont pas commercialisées</a:t>
            </a:r>
            <a:r>
              <a:rPr lang="fr-FR" dirty="0" smtClean="0"/>
              <a:t>...</a:t>
            </a:r>
            <a:endParaRPr lang="fr-FR" noProof="0" dirty="0"/>
          </a:p>
        </p:txBody>
      </p:sp>
      <p:sp>
        <p:nvSpPr>
          <p:cNvPr id="3" name="Content Placeholder 2"/>
          <p:cNvSpPr>
            <a:spLocks noGrp="1"/>
          </p:cNvSpPr>
          <p:nvPr>
            <p:ph idx="1"/>
          </p:nvPr>
        </p:nvSpPr>
        <p:spPr>
          <a:xfrm>
            <a:off x="417192" y="1312165"/>
            <a:ext cx="8291264" cy="820688"/>
          </a:xfrm>
        </p:spPr>
        <p:txBody>
          <a:bodyPr>
            <a:normAutofit/>
          </a:bodyPr>
          <a:lstStyle/>
          <a:p>
            <a:pPr marL="0" indent="0">
              <a:buNone/>
            </a:pPr>
            <a:r>
              <a:rPr lang="fr-FR" dirty="0" smtClean="0"/>
              <a:t>Sur plus de 35 000 espèces CITES...</a:t>
            </a:r>
          </a:p>
        </p:txBody>
      </p:sp>
      <p:graphicFrame>
        <p:nvGraphicFramePr>
          <p:cNvPr id="9" name="Chart 8"/>
          <p:cNvGraphicFramePr>
            <a:graphicFrameLocks/>
          </p:cNvGraphicFramePr>
          <p:nvPr>
            <p:extLst>
              <p:ext uri="{D42A27DB-BD31-4B8C-83A1-F6EECF244321}">
                <p14:modId xmlns:p14="http://schemas.microsoft.com/office/powerpoint/2010/main" val="52706944"/>
              </p:ext>
            </p:extLst>
          </p:nvPr>
        </p:nvGraphicFramePr>
        <p:xfrm>
          <a:off x="67496" y="1844820"/>
          <a:ext cx="5616624"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ular Callout 9"/>
          <p:cNvSpPr/>
          <p:nvPr/>
        </p:nvSpPr>
        <p:spPr>
          <a:xfrm>
            <a:off x="5173560" y="1988835"/>
            <a:ext cx="3500973" cy="787471"/>
          </a:xfrm>
          <a:prstGeom prst="wedgeRoundRectCallout">
            <a:avLst>
              <a:gd name="adj1" fmla="val -112095"/>
              <a:gd name="adj2" fmla="val -33456"/>
              <a:gd name="adj3" fmla="val 16667"/>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4</a:t>
            </a:r>
            <a:r>
              <a:rPr lang="fr-FR" sz="2800" dirty="0" smtClean="0"/>
              <a:t>% sont couramment commercialisées</a:t>
            </a:r>
            <a:endParaRPr lang="fr-FR" sz="2800" dirty="0"/>
          </a:p>
        </p:txBody>
      </p:sp>
      <p:sp>
        <p:nvSpPr>
          <p:cNvPr id="11" name="Rounded Rectangular Callout 10"/>
          <p:cNvSpPr/>
          <p:nvPr/>
        </p:nvSpPr>
        <p:spPr>
          <a:xfrm>
            <a:off x="5173560" y="2928706"/>
            <a:ext cx="3500973" cy="787471"/>
          </a:xfrm>
          <a:prstGeom prst="wedgeRoundRectCallout">
            <a:avLst>
              <a:gd name="adj1" fmla="val -103129"/>
              <a:gd name="adj2" fmla="val -97581"/>
              <a:gd name="adj3" fmla="val 16667"/>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t>1% font l’objet d’un commerce intensif</a:t>
            </a:r>
            <a:endParaRPr lang="fr-FR" sz="2800" dirty="0"/>
          </a:p>
        </p:txBody>
      </p:sp>
      <p:sp>
        <p:nvSpPr>
          <p:cNvPr id="12" name="Rectangle 11"/>
          <p:cNvSpPr/>
          <p:nvPr/>
        </p:nvSpPr>
        <p:spPr>
          <a:xfrm>
            <a:off x="5173560" y="3720107"/>
            <a:ext cx="3713031" cy="2246769"/>
          </a:xfrm>
          <a:prstGeom prst="rect">
            <a:avLst/>
          </a:prstGeom>
        </p:spPr>
        <p:txBody>
          <a:bodyPr wrap="square">
            <a:spAutoFit/>
          </a:bodyPr>
          <a:lstStyle/>
          <a:p>
            <a:r>
              <a:rPr lang="fr-FR" sz="2800" dirty="0" smtClean="0"/>
              <a:t>90% des transactions CITES portent sur environ </a:t>
            </a:r>
            <a:r>
              <a:rPr lang="fr-FR" sz="2800" b="1" dirty="0" smtClean="0">
                <a:solidFill>
                  <a:srgbClr val="C00000"/>
                </a:solidFill>
              </a:rPr>
              <a:t>150 espèces animales </a:t>
            </a:r>
            <a:r>
              <a:rPr lang="fr-FR" sz="2800" dirty="0" smtClean="0"/>
              <a:t>et </a:t>
            </a:r>
            <a:r>
              <a:rPr lang="fr-FR" sz="2800" b="1" dirty="0" smtClean="0">
                <a:solidFill>
                  <a:srgbClr val="C00000"/>
                </a:solidFill>
              </a:rPr>
              <a:t>1800 espèces végétales</a:t>
            </a:r>
            <a:r>
              <a:rPr lang="fr-FR" sz="2800" dirty="0" smtClean="0"/>
              <a:t>.</a:t>
            </a:r>
            <a:endParaRPr lang="fr-FR" sz="2800" dirty="0"/>
          </a:p>
        </p:txBody>
      </p:sp>
    </p:spTree>
    <p:extLst>
      <p:ext uri="{BB962C8B-B14F-4D97-AF65-F5344CB8AC3E}">
        <p14:creationId xmlns:p14="http://schemas.microsoft.com/office/powerpoint/2010/main" val="4218219627"/>
      </p:ext>
    </p:extLst>
  </p:cSld>
  <p:clrMapOvr>
    <a:masterClrMapping/>
  </p:clrMapOvr>
  <mc:AlternateContent xmlns:mc="http://schemas.openxmlformats.org/markup-compatibility/2006" xmlns:p14="http://schemas.microsoft.com/office/powerpoint/2010/main">
    <mc:Choice Requires="p14">
      <p:transition spd="slow" p14:dur="1500">
        <p14:window/>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dirty="0" smtClean="0"/>
              <a:t>Le commerce des espèces sauvages et sa dimension économique</a:t>
            </a:r>
            <a:endParaRPr lang="en-GB" dirty="0"/>
          </a:p>
        </p:txBody>
      </p:sp>
      <p:pic>
        <p:nvPicPr>
          <p:cNvPr id="3076" name="Picture 4" descr="http://financebucket.com/wp-content/uploads/2013/06/Green-Economy.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1772816"/>
            <a:ext cx="5976664" cy="44804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097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47"/>
            <a:ext cx="9144000" cy="940267"/>
          </a:xfrm>
        </p:spPr>
        <p:txBody>
          <a:bodyPr>
            <a:normAutofit fontScale="90000"/>
          </a:bodyPr>
          <a:lstStyle/>
          <a:p>
            <a:r>
              <a:rPr lang="fr-FR" dirty="0" smtClean="0"/>
              <a:t>La valeur du commerce d’espèces CITES</a:t>
            </a:r>
            <a:endParaRPr lang="fr-FR" dirty="0"/>
          </a:p>
        </p:txBody>
      </p:sp>
      <p:sp>
        <p:nvSpPr>
          <p:cNvPr id="3" name="Content Placeholder 2"/>
          <p:cNvSpPr>
            <a:spLocks noGrp="1"/>
          </p:cNvSpPr>
          <p:nvPr>
            <p:ph idx="1"/>
          </p:nvPr>
        </p:nvSpPr>
        <p:spPr>
          <a:xfrm>
            <a:off x="179512" y="836712"/>
            <a:ext cx="8964488" cy="5184576"/>
          </a:xfrm>
        </p:spPr>
        <p:txBody>
          <a:bodyPr/>
          <a:lstStyle/>
          <a:p>
            <a:r>
              <a:rPr lang="en-US" sz="2800" noProof="0" dirty="0" smtClean="0"/>
              <a:t>13 millions de transactions </a:t>
            </a:r>
            <a:r>
              <a:rPr lang="fr-FR" sz="2800" dirty="0" smtClean="0"/>
              <a:t>commerciales comptabilisées</a:t>
            </a:r>
          </a:p>
          <a:p>
            <a:r>
              <a:rPr lang="fr-FR" sz="2800" dirty="0" smtClean="0"/>
              <a:t>Un commerce mondial estimé à plusieurs milliards d’USD</a:t>
            </a:r>
            <a:endParaRPr lang="fr-FR" sz="2800" noProof="0" dirty="0" smtClean="0"/>
          </a:p>
          <a:p>
            <a:pPr marL="400050" lvl="1" indent="0">
              <a:buNone/>
            </a:pPr>
            <a:r>
              <a:rPr lang="fr-FR" noProof="0" dirty="0" smtClean="0"/>
              <a:t>Exemples:</a:t>
            </a:r>
          </a:p>
          <a:p>
            <a:pPr lvl="1"/>
            <a:r>
              <a:rPr lang="fr-FR" noProof="0" dirty="0" smtClean="0"/>
              <a:t>Lambi : 60 millions d’USD/an</a:t>
            </a:r>
          </a:p>
          <a:p>
            <a:pPr lvl="1"/>
            <a:r>
              <a:rPr lang="fr-FR" noProof="0" dirty="0" smtClean="0"/>
              <a:t>Peaux de python : 1 milliard d’USD/an</a:t>
            </a:r>
          </a:p>
          <a:p>
            <a:pPr lvl="1"/>
            <a:r>
              <a:rPr lang="fr-FR" noProof="0" dirty="0" smtClean="0"/>
              <a:t>Acajou des Antilles : 33 millions d’USD/an</a:t>
            </a:r>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861048"/>
            <a:ext cx="2910095" cy="2658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729534" y="4463156"/>
            <a:ext cx="2658743" cy="1454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http://www.wildlifeextra.com/resources/listimg/world/Asia/asia_2012/python_skin_ITC@body.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866" t="13695" r="17838"/>
          <a:stretch/>
        </p:blipFill>
        <p:spPr bwMode="auto">
          <a:xfrm>
            <a:off x="2771800" y="3861048"/>
            <a:ext cx="1834572" cy="26587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149439" y="6617590"/>
            <a:ext cx="1332656" cy="276999"/>
          </a:xfrm>
          <a:prstGeom prst="rect">
            <a:avLst/>
          </a:prstGeom>
          <a:noFill/>
        </p:spPr>
        <p:txBody>
          <a:bodyPr wrap="square" rtlCol="0">
            <a:spAutoFit/>
          </a:bodyPr>
          <a:lstStyle/>
          <a:p>
            <a:r>
              <a:rPr lang="fr-CH" sz="1200" dirty="0" smtClean="0">
                <a:solidFill>
                  <a:schemeClr val="bg1"/>
                </a:solidFill>
              </a:rPr>
              <a:t>www. cites.org</a:t>
            </a:r>
            <a:endParaRPr lang="en-GB" sz="1200" dirty="0">
              <a:solidFill>
                <a:schemeClr val="bg1"/>
              </a:solidFill>
            </a:endParaRPr>
          </a:p>
        </p:txBody>
      </p:sp>
    </p:spTree>
    <p:extLst>
      <p:ext uri="{BB962C8B-B14F-4D97-AF65-F5344CB8AC3E}">
        <p14:creationId xmlns:p14="http://schemas.microsoft.com/office/powerpoint/2010/main" val="25635475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053"/>
                                        </p:tgtEl>
                                        <p:attrNameLst>
                                          <p:attrName>style.visibility</p:attrName>
                                        </p:attrNameLst>
                                      </p:cBhvr>
                                      <p:to>
                                        <p:strVal val="visible"/>
                                      </p:to>
                                    </p:set>
                                    <p:animEffect transition="in" filter="fade">
                                      <p:cBhvr>
                                        <p:cTn id="41"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11850</TotalTime>
  <Words>3065</Words>
  <Application>Microsoft Office PowerPoint</Application>
  <PresentationFormat>On-screen Show (4:3)</PresentationFormat>
  <Paragraphs>282</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La CITES : présentation</vt:lpstr>
      <vt:lpstr>Convention sur le commerce international des espèces de faune et de flore sauvages menacées d’extinction</vt:lpstr>
      <vt:lpstr>Les objectifs de la CITES</vt:lpstr>
      <vt:lpstr>La CITES, un accord multilatéral</vt:lpstr>
      <vt:lpstr>Étendue et portée de la CITES</vt:lpstr>
      <vt:lpstr>Toutes les espèces ne font pas l’objet d’une interdiction de commerce…</vt:lpstr>
      <vt:lpstr>Toutes les espèces CITES ne sont pas commercialisées...</vt:lpstr>
      <vt:lpstr>Le commerce des espèces sauvages et sa dimension économique</vt:lpstr>
      <vt:lpstr>La valeur du commerce d’espèces CITES</vt:lpstr>
      <vt:lpstr>La « valeur » du commerce illégal…</vt:lpstr>
      <vt:lpstr>Commerce d’espèces sauvages – Secteurs économiques</vt:lpstr>
      <vt:lpstr>Commerce d’espèces sauvages – Secteurs économiques</vt:lpstr>
      <vt:lpstr>Les annexes CITES</vt:lpstr>
      <vt:lpstr>L’Annexe I de la CITES</vt:lpstr>
      <vt:lpstr>L’Annexe II de la CITES</vt:lpstr>
      <vt:lpstr>PowerPoint Presentation</vt:lpstr>
      <vt:lpstr>L’Annexe III de la CITES</vt:lpstr>
      <vt:lpstr>Autres espèces marines inscrites aux annexes CITES</vt:lpstr>
      <vt:lpstr>Critères d’inscription aux annexes CITES</vt:lpstr>
      <vt:lpstr>Dispositions à prendre par les Parties au 14 septembre 2014</vt:lpstr>
      <vt:lpstr>Dispositions à prendre par les Parties au 14 septembre 2014</vt:lpstr>
      <vt:lpstr>Les permis et certificats CITES</vt:lpstr>
      <vt:lpstr>Les permis et certificats CITES</vt:lpstr>
      <vt:lpstr>Les permis et certificats CITES</vt:lpstr>
      <vt:lpstr>Le commerce avec les États non-Parties à la CITES</vt:lpstr>
      <vt:lpstr>Collaboration et coopération : deux éléments clés de l’application de la CITES</vt:lpstr>
      <vt:lpstr>La CITES en résumé</vt:lpstr>
      <vt:lpstr>Merci de votre attention!  La CITES et la FAO œuvrent en faveur de la légalité, de la durabilité et de la traçabilité du commerce international des requins et des raies manta, avec l’appui de l’Union européenne.    </vt:lpstr>
    </vt:vector>
  </TitlesOfParts>
  <Company>United Nations Office at Geneva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Shark Species and Manta Rays</dc:title>
  <dc:creator>SCHLINGEMANN</dc:creator>
  <cp:lastModifiedBy>SVDP</cp:lastModifiedBy>
  <cp:revision>200</cp:revision>
  <cp:lastPrinted>2013-10-23T06:07:01Z</cp:lastPrinted>
  <dcterms:created xsi:type="dcterms:W3CDTF">2013-09-27T13:34:19Z</dcterms:created>
  <dcterms:modified xsi:type="dcterms:W3CDTF">2015-07-06T15:16:09Z</dcterms:modified>
</cp:coreProperties>
</file>