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256" r:id="rId2"/>
    <p:sldId id="298" r:id="rId3"/>
    <p:sldId id="257" r:id="rId4"/>
    <p:sldId id="282" r:id="rId5"/>
    <p:sldId id="328" r:id="rId6"/>
    <p:sldId id="299" r:id="rId7"/>
    <p:sldId id="305" r:id="rId8"/>
    <p:sldId id="316" r:id="rId9"/>
    <p:sldId id="304" r:id="rId10"/>
    <p:sldId id="306" r:id="rId11"/>
    <p:sldId id="307" r:id="rId12"/>
    <p:sldId id="303" r:id="rId13"/>
    <p:sldId id="319" r:id="rId14"/>
    <p:sldId id="311" r:id="rId15"/>
    <p:sldId id="312" r:id="rId16"/>
    <p:sldId id="264" r:id="rId17"/>
    <p:sldId id="314" r:id="rId18"/>
    <p:sldId id="313" r:id="rId19"/>
    <p:sldId id="326" r:id="rId20"/>
    <p:sldId id="278" r:id="rId21"/>
    <p:sldId id="265" r:id="rId22"/>
    <p:sldId id="258" r:id="rId23"/>
    <p:sldId id="327" r:id="rId24"/>
    <p:sldId id="317" r:id="rId25"/>
    <p:sldId id="318" r:id="rId26"/>
    <p:sldId id="325" r:id="rId27"/>
    <p:sldId id="322" r:id="rId28"/>
    <p:sldId id="323" r:id="rId29"/>
    <p:sldId id="324" r:id="rId30"/>
    <p:sldId id="291" r:id="rId31"/>
    <p:sldId id="320" r:id="rId32"/>
    <p:sldId id="279" r:id="rId3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KUSU" initials="" lastIdx="0" clrIdx="0"/>
  <p:cmAuthor id="1" name="Daniel Kachelriess" initials="DK" lastIdx="13" clrIdx="1"/>
  <p:cmAuthor id="2" name="SVDP" initials="" lastIdx="3" clrIdx="2"/>
  <p:cmAuthor id="3" name="Daniel Kachelriess" initials="D.K." lastIdx="13" clrIdx="3"/>
  <p:cmAuthor id="4" name="SVDP" initials="SVDP" lastIdx="5"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996633"/>
    <a:srgbClr val="006600"/>
    <a:srgbClr val="A7C4FF"/>
    <a:srgbClr val="9BFF9B"/>
    <a:srgbClr val="99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9" autoAdjust="0"/>
    <p:restoredTop sz="85897" autoAdjust="0"/>
  </p:normalViewPr>
  <p:slideViewPr>
    <p:cSldViewPr>
      <p:cViewPr>
        <p:scale>
          <a:sx n="75" d="100"/>
          <a:sy n="75" d="100"/>
        </p:scale>
        <p:origin x="-1194" y="-486"/>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76" d="100"/>
          <a:sy n="76" d="100"/>
        </p:scale>
        <p:origin x="-22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4FD193E-57BB-4B84-8423-E4388BC0A6CA}" type="datetimeFigureOut">
              <a:rPr lang="en-GB"/>
              <a:pPr>
                <a:defRPr/>
              </a:pPr>
              <a:t>02/11/2015</a:t>
            </a:fld>
            <a:endParaRPr lang="es-E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1E5786E-7010-453F-8070-D70FFDA00E71}" type="slidenum">
              <a:rPr lang="en-GB"/>
              <a:pPr>
                <a:defRPr/>
              </a:pPr>
              <a:t>‹#›</a:t>
            </a:fld>
            <a:endParaRPr lang="es-ES"/>
          </a:p>
        </p:txBody>
      </p:sp>
    </p:spTree>
    <p:extLst>
      <p:ext uri="{BB962C8B-B14F-4D97-AF65-F5344CB8AC3E}">
        <p14:creationId xmlns:p14="http://schemas.microsoft.com/office/powerpoint/2010/main" val="728917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BAF9BA0-7DED-40C6-8301-8A9E399DC053}" type="datetimeFigureOut">
              <a:rPr lang="en-US"/>
              <a:pPr>
                <a:defRPr/>
              </a:pPr>
              <a:t>02/11/2015</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A647306-0169-41B6-A31B-0E53A9169AC0}" type="slidenum">
              <a:rPr lang="en-US"/>
              <a:pPr>
                <a:defRPr/>
              </a:pPr>
              <a:t>‹#›</a:t>
            </a:fld>
            <a:endParaRPr lang="es-ES"/>
          </a:p>
        </p:txBody>
      </p:sp>
    </p:spTree>
    <p:extLst>
      <p:ext uri="{BB962C8B-B14F-4D97-AF65-F5344CB8AC3E}">
        <p14:creationId xmlns:p14="http://schemas.microsoft.com/office/powerpoint/2010/main" val="9861668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F1E57A-500F-4FDF-835A-BAF819EE5B7D}" type="slidenum">
              <a:rPr lang="en-US">
                <a:cs typeface="Arial" charset="0"/>
              </a:rPr>
              <a:pPr fontAlgn="base">
                <a:spcBef>
                  <a:spcPct val="0"/>
                </a:spcBef>
                <a:spcAft>
                  <a:spcPct val="0"/>
                </a:spcAft>
              </a:pPr>
              <a:t>4</a:t>
            </a:fld>
            <a:endParaRPr lang="es-E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5BE21A-D9C2-4415-8BCC-6CFBE3607AA0}" type="slidenum">
              <a:rPr lang="en-GB" smtClean="0"/>
              <a:t>5</a:t>
            </a:fld>
            <a:endParaRPr lang="es-ES"/>
          </a:p>
        </p:txBody>
      </p:sp>
    </p:spTree>
    <p:extLst>
      <p:ext uri="{BB962C8B-B14F-4D97-AF65-F5344CB8AC3E}">
        <p14:creationId xmlns:p14="http://schemas.microsoft.com/office/powerpoint/2010/main" val="289663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F80B79-A11F-406E-B0EF-72D2B6D5F7BF}" type="slidenum">
              <a:rPr lang="en-US">
                <a:cs typeface="Arial" charset="0"/>
              </a:rPr>
              <a:pPr fontAlgn="base">
                <a:spcBef>
                  <a:spcPct val="0"/>
                </a:spcBef>
                <a:spcAft>
                  <a:spcPct val="0"/>
                </a:spcAft>
              </a:pPr>
              <a:t>16</a:t>
            </a:fld>
            <a:endParaRPr lang="es-E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0F69D9-7FE7-44C2-8BE2-60C5754C0435}" type="slidenum">
              <a:rPr lang="en-US">
                <a:cs typeface="Arial" charset="0"/>
              </a:rPr>
              <a:pPr fontAlgn="base">
                <a:spcBef>
                  <a:spcPct val="0"/>
                </a:spcBef>
                <a:spcAft>
                  <a:spcPct val="0"/>
                </a:spcAft>
              </a:pPr>
              <a:t>20</a:t>
            </a:fld>
            <a:endParaRPr lang="es-E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b="1"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128AF-82F3-414B-8777-A0503055E2FD}" type="slidenum">
              <a:rPr lang="en-US">
                <a:cs typeface="Arial" charset="0"/>
              </a:rPr>
              <a:pPr fontAlgn="base">
                <a:spcBef>
                  <a:spcPct val="0"/>
                </a:spcBef>
                <a:spcAft>
                  <a:spcPct val="0"/>
                </a:spcAft>
              </a:pPr>
              <a:t>21</a:t>
            </a:fld>
            <a:endParaRPr lang="es-E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dirty="0" smtClean="0"/>
              <a:t> </a:t>
            </a:r>
          </a:p>
          <a:p>
            <a:pPr rtl="0"/>
            <a:r>
              <a:rPr lang="es-ES" sz="1200" b="0" i="0" u="none" strike="noStrike" kern="1200" baseline="0" dirty="0" smtClean="0">
                <a:solidFill>
                  <a:schemeClr val="tx1"/>
                </a:solidFill>
                <a:latin typeface="+mn-lt"/>
              </a:rPr>
              <a:t>Para obtener información general sobre la CNUDM, el sitio web de la División para Asuntos Oceánicos y el Derecho el Mar ofrece recursos útiles: http://www.un.org/depts/los/index.htm</a:t>
            </a:r>
          </a:p>
          <a:p>
            <a:pPr rtl="0"/>
            <a:r>
              <a:rPr lang="es-ES" dirty="0" smtClean="0"/>
              <a:t> </a:t>
            </a:r>
          </a:p>
          <a:p>
            <a:pPr rtl="0"/>
            <a:r>
              <a:rPr lang="es-ES" sz="1200" b="0" i="0" u="none" strike="noStrike" kern="1200" baseline="0" dirty="0" smtClean="0">
                <a:solidFill>
                  <a:schemeClr val="tx1"/>
                </a:solidFill>
                <a:latin typeface="+mn-lt"/>
              </a:rPr>
              <a:t>El texto integral de la CNUDM está disponible en: http://www.un.org/depts/los/convention_agreements/texts/unclos/unclos_e.pdf</a:t>
            </a:r>
          </a:p>
          <a:p>
            <a:pPr rtl="0"/>
            <a:r>
              <a:rPr lang="es-ES" dirty="0" smtClean="0"/>
              <a:t> </a:t>
            </a:r>
          </a:p>
          <a:p>
            <a:pPr rtl="0"/>
            <a:r>
              <a:rPr lang="es-ES" sz="1200" b="0" i="0" u="none" strike="noStrike" kern="1200" baseline="0" dirty="0" smtClean="0">
                <a:solidFill>
                  <a:schemeClr val="tx1"/>
                </a:solidFill>
                <a:latin typeface="+mn-lt"/>
              </a:rPr>
              <a:t>Algunas definiciones pertinentes para el debate sobre BFJN: </a:t>
            </a:r>
          </a:p>
          <a:p>
            <a:pPr rtl="0"/>
            <a:r>
              <a:rPr lang="es-ES" sz="1200" b="0" i="0" u="none" strike="noStrike" kern="1200" baseline="0" dirty="0" smtClean="0">
                <a:solidFill>
                  <a:schemeClr val="tx1"/>
                </a:solidFill>
                <a:latin typeface="+mn-lt"/>
              </a:rPr>
              <a:t>- En la Parte I, Artículo1 (1) se define la "Zona" (incluyendo los fondos marinos)</a:t>
            </a:r>
          </a:p>
          <a:p>
            <a:pPr rtl="0"/>
            <a:r>
              <a:rPr lang="es-ES" sz="1200" b="0" i="0" u="none" strike="noStrike" kern="1200" baseline="0" dirty="0" smtClean="0">
                <a:solidFill>
                  <a:schemeClr val="tx1"/>
                </a:solidFill>
                <a:latin typeface="+mn-lt"/>
              </a:rPr>
              <a:t>- En la Parte VII sobre "Alta Mar" se define la "Alta Mar" y se establecen las disposiciones que se le aplican.</a:t>
            </a:r>
          </a:p>
          <a:p>
            <a:pPr rtl="0"/>
            <a:r>
              <a:rPr lang="es-ES" dirty="0" smtClean="0"/>
              <a:t> </a:t>
            </a:r>
          </a:p>
          <a:p>
            <a:pPr rtl="0"/>
            <a:r>
              <a:rPr lang="es-ES" sz="1200" b="0" i="0" u="none" strike="noStrike" kern="1200" baseline="0" dirty="0" smtClean="0">
                <a:solidFill>
                  <a:schemeClr val="tx1"/>
                </a:solidFill>
                <a:latin typeface="+mn-lt"/>
              </a:rPr>
              <a:t>El Grupo de Trabajo  sobre la BFJN quedó establecido mediante el párrafo 73 de la Resolución A/RES/59/24 (http://www.un.org/ga/search/view_doc.asp?symbol=A/RES/59/24)</a:t>
            </a:r>
          </a:p>
          <a:p>
            <a:pPr rtl="0"/>
            <a:r>
              <a:rPr lang="es-ES" dirty="0" smtClean="0"/>
              <a:t> </a:t>
            </a:r>
          </a:p>
          <a:p>
            <a:pPr rtl="0"/>
            <a:r>
              <a:rPr lang="es-ES" sz="1200" b="0" i="0" u="none" strike="noStrike" kern="1200" baseline="0" dirty="0" smtClean="0">
                <a:solidFill>
                  <a:schemeClr val="tx1"/>
                </a:solidFill>
                <a:latin typeface="+mn-lt"/>
              </a:rPr>
              <a:t>En el párrafo 162 del documento final de Río+20, se fija como fecha límite el 69° período de sesiones de la Asamblea General para "adoptar una decisión sobre la elaboración </a:t>
            </a:r>
          </a:p>
          <a:p>
            <a:pPr rtl="0"/>
            <a:r>
              <a:rPr lang="es-ES" sz="1200" b="0" i="0" u="none" strike="noStrike" kern="1200" baseline="0" dirty="0" smtClean="0">
                <a:solidFill>
                  <a:schemeClr val="tx1"/>
                </a:solidFill>
                <a:latin typeface="+mn-lt"/>
              </a:rPr>
              <a:t>de un instrumento internacional en el marco de la Convención sobre el Derecho del Mar"</a:t>
            </a:r>
          </a:p>
          <a:p>
            <a:pPr rtl="0"/>
            <a:r>
              <a:rPr lang="es-ES" sz="1200" b="0" i="0" u="none" strike="noStrike" kern="1200" baseline="0" dirty="0" smtClean="0">
                <a:solidFill>
                  <a:schemeClr val="tx1"/>
                </a:solidFill>
                <a:latin typeface="+mn-lt"/>
              </a:rPr>
              <a:t>(http://daccess-dds-ny.un.org/doc/UNDOC/GEN/N11/476/10/PDF/N1147610.pdf?OpenElement)</a:t>
            </a:r>
          </a:p>
          <a:p>
            <a:endParaRPr lang="es-ES" dirty="0"/>
          </a:p>
        </p:txBody>
      </p:sp>
      <p:sp>
        <p:nvSpPr>
          <p:cNvPr id="4" name="Slide Number Placeholder 3"/>
          <p:cNvSpPr>
            <a:spLocks noGrp="1"/>
          </p:cNvSpPr>
          <p:nvPr>
            <p:ph type="sldNum" sz="quarter" idx="10"/>
          </p:nvPr>
        </p:nvSpPr>
        <p:spPr/>
        <p:txBody>
          <a:bodyPr/>
          <a:lstStyle/>
          <a:p>
            <a:pPr>
              <a:defRPr/>
            </a:pPr>
            <a:fld id="{2A647306-0169-41B6-A31B-0E53A9169AC0}" type="slidenum">
              <a:rPr lang="en-US" smtClean="0"/>
              <a:pPr>
                <a:defRPr/>
              </a:pPr>
              <a:t>22</a:t>
            </a:fld>
            <a:endParaRPr lang="es-ES"/>
          </a:p>
        </p:txBody>
      </p:sp>
    </p:spTree>
    <p:extLst>
      <p:ext uri="{BB962C8B-B14F-4D97-AF65-F5344CB8AC3E}">
        <p14:creationId xmlns:p14="http://schemas.microsoft.com/office/powerpoint/2010/main" val="93995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dirty="0" smtClean="0"/>
              <a:t> </a:t>
            </a:r>
          </a:p>
          <a:p>
            <a:pPr rtl="0"/>
            <a:r>
              <a:rPr lang="es-ES" sz="1200" b="0" i="0" u="none" strike="noStrike" kern="1200" baseline="0" dirty="0" smtClean="0">
                <a:solidFill>
                  <a:schemeClr val="tx1"/>
                </a:solidFill>
                <a:latin typeface="+mn-lt"/>
              </a:rPr>
              <a:t>Para obtener información general sobre la CNUDM, el sitio web de la División para Asuntos Oceánicos y el Derecho el Mar ofrece recursos útiles: http://www.un.org/depts/los/index.htm</a:t>
            </a:r>
          </a:p>
          <a:p>
            <a:pPr rtl="0"/>
            <a:r>
              <a:rPr lang="es-ES" dirty="0" smtClean="0"/>
              <a:t> </a:t>
            </a:r>
          </a:p>
          <a:p>
            <a:pPr rtl="0"/>
            <a:r>
              <a:rPr lang="es-ES" sz="1200" b="0" i="0" u="none" strike="noStrike" kern="1200" baseline="0" dirty="0" smtClean="0">
                <a:solidFill>
                  <a:schemeClr val="tx1"/>
                </a:solidFill>
                <a:latin typeface="+mn-lt"/>
              </a:rPr>
              <a:t>El texto integral de la CNUDM está disponible en: http://www.un.org/depts/los/convention_agreements/texts/unclos/unclos_e.pdf</a:t>
            </a:r>
          </a:p>
          <a:p>
            <a:pPr rtl="0"/>
            <a:r>
              <a:rPr lang="es-ES" dirty="0" smtClean="0"/>
              <a:t> </a:t>
            </a:r>
          </a:p>
          <a:p>
            <a:pPr rtl="0"/>
            <a:r>
              <a:rPr lang="es-ES" sz="1200" b="0" i="0" u="none" strike="noStrike" kern="1200" baseline="0" dirty="0" smtClean="0">
                <a:solidFill>
                  <a:schemeClr val="tx1"/>
                </a:solidFill>
                <a:latin typeface="+mn-lt"/>
              </a:rPr>
              <a:t>Algunas definiciones pertinentes para el debate sobre BFJN: </a:t>
            </a:r>
          </a:p>
          <a:p>
            <a:pPr rtl="0"/>
            <a:r>
              <a:rPr lang="es-ES" sz="1200" b="0" i="0" u="none" strike="noStrike" kern="1200" baseline="0" dirty="0" smtClean="0">
                <a:solidFill>
                  <a:schemeClr val="tx1"/>
                </a:solidFill>
                <a:latin typeface="+mn-lt"/>
              </a:rPr>
              <a:t>- En la Parte I, Artículo1 (1) se define la "Zona" (incluyendo los fondos marinos)</a:t>
            </a:r>
          </a:p>
          <a:p>
            <a:pPr rtl="0"/>
            <a:r>
              <a:rPr lang="es-ES" sz="1200" b="0" i="0" u="none" strike="noStrike" kern="1200" baseline="0" dirty="0" smtClean="0">
                <a:solidFill>
                  <a:schemeClr val="tx1"/>
                </a:solidFill>
                <a:latin typeface="+mn-lt"/>
              </a:rPr>
              <a:t>- En la Parte VII sobre "Alta Mar" se define la "Alta Mar" y se establecen las disposiciones que se le aplican.</a:t>
            </a:r>
          </a:p>
          <a:p>
            <a:pPr rtl="0"/>
            <a:r>
              <a:rPr lang="es-ES" dirty="0" smtClean="0"/>
              <a:t> </a:t>
            </a:r>
          </a:p>
          <a:p>
            <a:pPr rtl="0"/>
            <a:r>
              <a:rPr lang="es-ES" sz="1200" b="0" i="0" u="none" strike="noStrike" kern="1200" baseline="0" dirty="0" smtClean="0">
                <a:solidFill>
                  <a:schemeClr val="tx1"/>
                </a:solidFill>
                <a:latin typeface="+mn-lt"/>
              </a:rPr>
              <a:t>El Grupo de Trabajo  sobre la BFJN quedó establecido mediante el párrafo 73 de la Resolución A/RES/59/24 (http://www.un.org/ga/search/view_doc.asp?symbol=A/RES/59/24)</a:t>
            </a:r>
          </a:p>
          <a:p>
            <a:pPr rtl="0"/>
            <a:r>
              <a:rPr lang="es-ES" dirty="0" smtClean="0"/>
              <a:t> </a:t>
            </a:r>
          </a:p>
          <a:p>
            <a:pPr rtl="0"/>
            <a:r>
              <a:rPr lang="es-ES" sz="1200" b="0" i="0" u="none" strike="noStrike" kern="1200" baseline="0" dirty="0" smtClean="0">
                <a:solidFill>
                  <a:schemeClr val="tx1"/>
                </a:solidFill>
                <a:latin typeface="+mn-lt"/>
              </a:rPr>
              <a:t>En el párrafo 162 del documento final de Río+20, se fija como fecha límite el 69° período de sesiones de la Asamblea General para "adoptar una decisión sobre la elaboración </a:t>
            </a:r>
          </a:p>
          <a:p>
            <a:pPr rtl="0"/>
            <a:r>
              <a:rPr lang="es-ES" sz="1200" b="0" i="0" u="none" strike="noStrike" kern="1200" baseline="0" dirty="0" smtClean="0">
                <a:solidFill>
                  <a:schemeClr val="tx1"/>
                </a:solidFill>
                <a:latin typeface="+mn-lt"/>
              </a:rPr>
              <a:t>de un instrumento internacional en el marco de la Convención sobre el Derecho del Mar"</a:t>
            </a:r>
          </a:p>
          <a:p>
            <a:pPr rtl="0"/>
            <a:r>
              <a:rPr lang="es-ES" sz="1200" b="0" i="0" u="none" strike="noStrike" kern="1200" baseline="0" dirty="0" smtClean="0">
                <a:solidFill>
                  <a:schemeClr val="tx1"/>
                </a:solidFill>
                <a:latin typeface="+mn-lt"/>
              </a:rPr>
              <a:t>(http://daccess-dds-ny.un.org/doc/UNDOC/GEN/N11/476/10/PDF/N1147610.pdf?OpenElement)</a:t>
            </a:r>
          </a:p>
          <a:p>
            <a:endParaRPr lang="es-ES" dirty="0"/>
          </a:p>
        </p:txBody>
      </p:sp>
      <p:sp>
        <p:nvSpPr>
          <p:cNvPr id="4" name="Slide Number Placeholder 3"/>
          <p:cNvSpPr>
            <a:spLocks noGrp="1"/>
          </p:cNvSpPr>
          <p:nvPr>
            <p:ph type="sldNum" sz="quarter" idx="10"/>
          </p:nvPr>
        </p:nvSpPr>
        <p:spPr/>
        <p:txBody>
          <a:bodyPr/>
          <a:lstStyle/>
          <a:p>
            <a:pPr>
              <a:defRPr/>
            </a:pPr>
            <a:fld id="{2A647306-0169-41B6-A31B-0E53A9169AC0}" type="slidenum">
              <a:rPr lang="en-US" smtClean="0"/>
              <a:pPr>
                <a:defRPr/>
              </a:pPr>
              <a:t>23</a:t>
            </a:fld>
            <a:endParaRPr lang="es-ES"/>
          </a:p>
        </p:txBody>
      </p:sp>
    </p:spTree>
    <p:extLst>
      <p:ext uri="{BB962C8B-B14F-4D97-AF65-F5344CB8AC3E}">
        <p14:creationId xmlns:p14="http://schemas.microsoft.com/office/powerpoint/2010/main" val="93995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b="0" i="0" u="none" strike="noStrike" kern="1200" baseline="0" dirty="0" smtClean="0">
                <a:solidFill>
                  <a:schemeClr val="tx1"/>
                </a:solidFill>
                <a:latin typeface="+mn-lt"/>
              </a:rPr>
              <a:t>Para un resumen claro y conciso  (académico) de la situación de las negociaciones hasta 2013, incluido el paquete de 2011 en el que se basan las negociaciones actuales,  véase Druel, E., Billé, R., Rochette, J. (2013) Getting to yes? Discussions towards an Implementing Agreement to UNCLOS on biodiversity in ABNJ, IDDRI Policy Briefs N°10/2013 Biodiversity</a:t>
            </a:r>
          </a:p>
          <a:p>
            <a:pPr rtl="0"/>
            <a:r>
              <a:rPr lang="es-ES" sz="1200" b="0" i="0" u="none" strike="noStrike" kern="1200" baseline="0" dirty="0" smtClean="0">
                <a:solidFill>
                  <a:schemeClr val="tx1"/>
                </a:solidFill>
                <a:latin typeface="+mn-lt"/>
              </a:rPr>
              <a:t>(http://www.iddri.org/Publications/Getting-to-yes-Discussions-towards-an-Implementing-Agreement-to-UNCLOS-on-biodiversity-in-ABNJ=</a:t>
            </a:r>
          </a:p>
          <a:p>
            <a:pPr rtl="0"/>
            <a:r>
              <a:rPr lang="es-ES" dirty="0" smtClean="0"/>
              <a:t> </a:t>
            </a:r>
          </a:p>
          <a:p>
            <a:pPr rtl="0"/>
            <a:r>
              <a:rPr lang="es-ES" sz="1200" b="0" i="0" u="none" strike="noStrike" kern="1200" baseline="0" dirty="0" smtClean="0">
                <a:solidFill>
                  <a:schemeClr val="tx1"/>
                </a:solidFill>
                <a:latin typeface="+mn-lt"/>
              </a:rPr>
              <a:t>Para las recomendaciones de enero de 2015 y el cronograma inicial de las negociaciones futuras, véase: http://www.un.org/ga/search/view_doc.asp?symbol=A/69/780</a:t>
            </a:r>
          </a:p>
          <a:p>
            <a:pPr rtl="0"/>
            <a:r>
              <a:rPr lang="es-ES" dirty="0" smtClean="0"/>
              <a:t> </a:t>
            </a:r>
          </a:p>
          <a:p>
            <a:pPr rtl="0"/>
            <a:r>
              <a:rPr lang="es-ES" sz="1200" b="0" i="0" u="none" strike="noStrike" kern="1200" baseline="0" dirty="0" smtClean="0">
                <a:solidFill>
                  <a:schemeClr val="tx1"/>
                </a:solidFill>
                <a:latin typeface="+mn-lt"/>
              </a:rPr>
              <a:t>Las recomendaciones que figuran en este documento (A/69/780) ahora deberán ser adoptadas mediante una resolución de la Asamblea General en la que se establezcan las fechas exactas y las modalidades del proceso. </a:t>
            </a:r>
          </a:p>
          <a:p>
            <a:endParaRPr lang="es-ES" dirty="0"/>
          </a:p>
        </p:txBody>
      </p:sp>
      <p:sp>
        <p:nvSpPr>
          <p:cNvPr id="4" name="Slide Number Placeholder 3"/>
          <p:cNvSpPr>
            <a:spLocks noGrp="1"/>
          </p:cNvSpPr>
          <p:nvPr>
            <p:ph type="sldNum" sz="quarter" idx="10"/>
          </p:nvPr>
        </p:nvSpPr>
        <p:spPr/>
        <p:txBody>
          <a:bodyPr/>
          <a:lstStyle/>
          <a:p>
            <a:pPr>
              <a:defRPr/>
            </a:pPr>
            <a:fld id="{2A647306-0169-41B6-A31B-0E53A9169AC0}" type="slidenum">
              <a:rPr lang="en-US" smtClean="0"/>
              <a:pPr>
                <a:defRPr/>
              </a:pPr>
              <a:t>24</a:t>
            </a:fld>
            <a:endParaRPr lang="es-ES"/>
          </a:p>
        </p:txBody>
      </p:sp>
    </p:spTree>
    <p:extLst>
      <p:ext uri="{BB962C8B-B14F-4D97-AF65-F5344CB8AC3E}">
        <p14:creationId xmlns:p14="http://schemas.microsoft.com/office/powerpoint/2010/main" val="353285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2AF563-2042-45DC-8C92-45162EF737FA}" type="slidenum">
              <a:rPr lang="en-US">
                <a:cs typeface="Arial" charset="0"/>
              </a:rPr>
              <a:pPr fontAlgn="base">
                <a:spcBef>
                  <a:spcPct val="0"/>
                </a:spcBef>
                <a:spcAft>
                  <a:spcPct val="0"/>
                </a:spcAft>
              </a:pPr>
              <a:t>32</a:t>
            </a:fld>
            <a:endParaRPr lang="es-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365A088-8E5A-4C7E-B2DC-52E12E73D31A}" type="datetime1">
              <a:rPr lang="en-GB"/>
              <a:pPr>
                <a:defRPr/>
              </a:pPr>
              <a:t>02/11/2015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23083B7-04EA-4A03-A3E0-E2F8F9F95D3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8E26C7B-8571-4B20-91E2-0EB542DF8B00}" type="datetime1">
              <a:rPr lang="en-GB"/>
              <a:pPr>
                <a:defRPr/>
              </a:pPr>
              <a:t>02/11/2015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EE2193-D583-4D65-AA67-81507F119A2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C55C72B-7283-4329-994D-F1A12B0C8947}" type="datetime1">
              <a:rPr lang="en-GB"/>
              <a:pPr>
                <a:defRPr/>
              </a:pPr>
              <a:t>02/11/2015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A8490BB-D099-4319-9B97-429440BC05C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42802F9-87AC-42E9-8414-0D28BD8D686D}" type="datetime1">
              <a:rPr lang="en-GB"/>
              <a:pPr>
                <a:defRPr/>
              </a:pPr>
              <a:t>02/11/2015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75F159-2344-495F-B22C-703657A05B58}" type="datetime1">
              <a:rPr lang="en-GB"/>
              <a:pPr>
                <a:defRPr/>
              </a:pPr>
              <a:t>02/11/2015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BE720F-5DB2-4B76-B615-790403B30FE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0432E86-A9AC-4962-B94A-70C7E5AF5327}" type="datetime1">
              <a:rPr lang="en-GB"/>
              <a:pPr>
                <a:defRPr/>
              </a:pPr>
              <a:t>02/11/2015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AE5521A-D730-4AA2-B733-8F7F68D70F5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DA05769-DFF4-4618-8DA2-59B93A72D92A}" type="datetime1">
              <a:rPr lang="en-GB"/>
              <a:pPr>
                <a:defRPr/>
              </a:pPr>
              <a:t>02/11/2015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CCB0656-910C-463A-8769-56ABB349662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6A98F01-8AEC-4F0B-B8EA-BFC20ABC5C36}" type="datetime1">
              <a:rPr lang="en-GB"/>
              <a:pPr>
                <a:defRPr/>
              </a:pPr>
              <a:t>02/11/2015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4C04CA4-E231-4AA5-A760-AAB2988CEC7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102B81-645E-4ACE-AFB5-3E7AB7C6E9B2}" type="datetime1">
              <a:rPr lang="en-GB"/>
              <a:pPr>
                <a:defRPr/>
              </a:pPr>
              <a:t>02/11/2015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3441346-C1F3-4874-B365-9A9A798CA68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6657A6-ADD6-41C9-8E68-ECA561804FEB}" type="datetime1">
              <a:rPr lang="en-GB"/>
              <a:pPr>
                <a:defRPr/>
              </a:pPr>
              <a:t>02/11/2015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5B76F6F-A76E-46C8-BF26-5DC65CFA204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932391-8177-4412-BDAB-F2B25508221D}" type="datetime1">
              <a:rPr lang="en-GB"/>
              <a:pPr>
                <a:defRPr/>
              </a:pPr>
              <a:t>02/11/2015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C6A16F-8C4E-4333-8DBA-9E80EA7352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FE662DF-AE70-4692-9CC1-88D51DB21036}" type="datetime1">
              <a:rPr lang="en-GB"/>
              <a:pPr>
                <a:defRPr/>
              </a:pPr>
              <a:t>02/11/2015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09515A3-9CD0-4589-A1A6-E5D7F496D9DD}" type="slidenum">
              <a:rPr lang="en-GB"/>
              <a:pPr>
                <a:defRPr/>
              </a:pPr>
              <a:t>‹#›</a:t>
            </a:fld>
            <a:endParaRPr lang="en-GB"/>
          </a:p>
        </p:txBody>
      </p:sp>
      <p:pic>
        <p:nvPicPr>
          <p:cNvPr id="8" name="Picture 7"/>
          <p:cNvPicPr>
            <a:picLocks noChangeAspect="1"/>
          </p:cNvPicPr>
          <p:nvPr/>
        </p:nvPicPr>
        <p:blipFill>
          <a:blip r:embed="rId13" cstate="print">
            <a:duotone>
              <a:schemeClr val="bg2">
                <a:shade val="45000"/>
                <a:satMod val="135000"/>
              </a:schemeClr>
              <a:prstClr val="white"/>
            </a:duotone>
            <a:extLst/>
          </a:blip>
          <a:stretch>
            <a:fillRect/>
          </a:stretch>
        </p:blipFill>
        <p:spPr>
          <a:xfrm>
            <a:off x="35496" y="6201376"/>
            <a:ext cx="1086395" cy="612000"/>
          </a:xfrm>
          <a:prstGeom prst="rect">
            <a:avLst/>
          </a:prstGeom>
        </p:spPr>
      </p:pic>
      <p:pic>
        <p:nvPicPr>
          <p:cNvPr id="9" name="Picture 8"/>
          <p:cNvPicPr>
            <a:picLocks noChangeAspect="1"/>
          </p:cNvPicPr>
          <p:nvPr/>
        </p:nvPicPr>
        <p:blipFill>
          <a:blip r:embed="rId14" cstate="print">
            <a:duotone>
              <a:schemeClr val="bg2">
                <a:shade val="45000"/>
                <a:satMod val="135000"/>
              </a:schemeClr>
              <a:prstClr val="white"/>
            </a:duotone>
            <a:extLst/>
          </a:blip>
          <a:stretch>
            <a:fillRect/>
          </a:stretch>
        </p:blipFill>
        <p:spPr>
          <a:xfrm>
            <a:off x="8460504" y="6165376"/>
            <a:ext cx="648000" cy="648000"/>
          </a:xfrm>
          <a:prstGeom prst="rect">
            <a:avLst/>
          </a:prstGeom>
        </p:spPr>
      </p:pic>
      <p:sp>
        <p:nvSpPr>
          <p:cNvPr id="10" name="Slide Number Placeholder 5"/>
          <p:cNvSpPr txBox="1">
            <a:spLocks/>
          </p:cNvSpPr>
          <p:nvPr/>
        </p:nvSpPr>
        <p:spPr>
          <a:xfrm>
            <a:off x="6997700" y="952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7B4B88D1-499C-41B3-B0AB-B4A859357490}" type="slidenum">
              <a:rPr lang="en-GB" smtClean="0">
                <a:solidFill>
                  <a:schemeClr val="tx1">
                    <a:lumMod val="50000"/>
                    <a:lumOff val="50000"/>
                  </a:schemeClr>
                </a:solidFill>
              </a:rPr>
              <a:pPr algn="r" fontAlgn="auto">
                <a:spcBef>
                  <a:spcPts val="0"/>
                </a:spcBef>
                <a:spcAft>
                  <a:spcPts val="0"/>
                </a:spcAft>
                <a:defRPr/>
              </a:pPr>
              <a:t>‹#›</a:t>
            </a:fld>
            <a:endParaRPr lang="es-ES">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70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fontAlgn="base">
        <a:spcBef>
          <a:spcPct val="0"/>
        </a:spcBef>
        <a:spcAft>
          <a:spcPct val="0"/>
        </a:spcAft>
        <a:defRPr sz="4400" b="1" kern="1200">
          <a:solidFill>
            <a:schemeClr val="tx1"/>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50825" y="1125538"/>
            <a:ext cx="8424863" cy="1223962"/>
          </a:xfrm>
        </p:spPr>
        <p:txBody>
          <a:bodyPr/>
          <a:lstStyle/>
          <a:p>
            <a:r>
              <a:rPr lang="es-ES" sz="5000" dirty="0" smtClean="0"/>
              <a:t>Introducción Procedente del Mar (IPM)</a:t>
            </a:r>
          </a:p>
        </p:txBody>
      </p:sp>
      <p:pic>
        <p:nvPicPr>
          <p:cNvPr id="4" name="Picture 2" descr="http://upload.wikimedia.org/wikipedia/commons/2/2d/Krabbenkutter_Ivonne_Pellworm_P5242390jm.JPG"/>
          <p:cNvPicPr>
            <a:picLocks noChangeAspect="1" noChangeArrowheads="1"/>
          </p:cNvPicPr>
          <p:nvPr/>
        </p:nvPicPr>
        <p:blipFill rotWithShape="1">
          <a:blip r:embed="rId2" cstate="print">
            <a:extLst/>
          </a:blip>
          <a:srcRect t="13325" r="10840" b="5126"/>
          <a:stretch/>
        </p:blipFill>
        <p:spPr bwMode="auto">
          <a:xfrm>
            <a:off x="2483768" y="2636912"/>
            <a:ext cx="3888432" cy="2660088"/>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2" descr="boat.png"/>
          <p:cNvPicPr>
            <a:picLocks noChangeAspect="1"/>
          </p:cNvPicPr>
          <p:nvPr/>
        </p:nvPicPr>
        <p:blipFill>
          <a:blip r:embed="rId2"/>
          <a:srcRect/>
          <a:stretch>
            <a:fillRect/>
          </a:stretch>
        </p:blipFill>
        <p:spPr bwMode="auto">
          <a:xfrm>
            <a:off x="422275" y="1862932"/>
            <a:ext cx="3205163" cy="3095625"/>
          </a:xfrm>
          <a:prstGeom prst="rect">
            <a:avLst/>
          </a:prstGeom>
          <a:noFill/>
          <a:ln w="9525">
            <a:noFill/>
            <a:miter lim="800000"/>
            <a:headEnd/>
            <a:tailEnd/>
          </a:ln>
        </p:spPr>
      </p:pic>
      <p:sp>
        <p:nvSpPr>
          <p:cNvPr id="12" name="Right Arrow 11"/>
          <p:cNvSpPr/>
          <p:nvPr/>
        </p:nvSpPr>
        <p:spPr>
          <a:xfrm rot="796410">
            <a:off x="3382963" y="2886075"/>
            <a:ext cx="2787650" cy="63658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200" b="1" dirty="0">
                <a:solidFill>
                  <a:srgbClr val="FFFF00"/>
                </a:solidFill>
              </a:rPr>
              <a:t>I P M</a:t>
            </a:r>
          </a:p>
        </p:txBody>
      </p:sp>
      <p:sp>
        <p:nvSpPr>
          <p:cNvPr id="2" name="Title 1"/>
          <p:cNvSpPr>
            <a:spLocks noGrp="1"/>
          </p:cNvSpPr>
          <p:nvPr>
            <p:ph type="title"/>
          </p:nvPr>
        </p:nvSpPr>
        <p:spPr>
          <a:xfrm>
            <a:off x="457200" y="274638"/>
            <a:ext cx="8219256" cy="1282154"/>
          </a:xfrm>
        </p:spPr>
        <p:txBody>
          <a:bodyPr rtlCol="0">
            <a:noAutofit/>
          </a:bodyPr>
          <a:lstStyle/>
          <a:p>
            <a:pPr fontAlgn="auto">
              <a:spcAft>
                <a:spcPts val="0"/>
              </a:spcAft>
              <a:defRPr/>
            </a:pPr>
            <a:r>
              <a:rPr lang="es-ES" sz="3800" dirty="0" smtClean="0"/>
              <a:t>La IPM es una transacción donde interviene un solo Estado</a:t>
            </a:r>
          </a:p>
        </p:txBody>
      </p:sp>
      <p:sp>
        <p:nvSpPr>
          <p:cNvPr id="6" name="Content Placeholder 2"/>
          <p:cNvSpPr txBox="1">
            <a:spLocks/>
          </p:cNvSpPr>
          <p:nvPr/>
        </p:nvSpPr>
        <p:spPr>
          <a:xfrm>
            <a:off x="771302" y="4365104"/>
            <a:ext cx="7159625" cy="172878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 sz="2800" dirty="0" smtClean="0">
                <a:latin typeface="+mj-lt"/>
              </a:rPr>
              <a:t>El mismo Estado: </a:t>
            </a:r>
          </a:p>
          <a:p>
            <a:pPr fontAlgn="auto">
              <a:spcAft>
                <a:spcPts val="0"/>
              </a:spcAft>
              <a:defRPr/>
            </a:pPr>
            <a:r>
              <a:rPr lang="es-ES" sz="2800" dirty="0" smtClean="0">
                <a:latin typeface="+mj-lt"/>
              </a:rPr>
              <a:t>realiza la captura de los especímenes en alta mar;</a:t>
            </a:r>
          </a:p>
          <a:p>
            <a:pPr fontAlgn="auto">
              <a:spcAft>
                <a:spcPts val="0"/>
              </a:spcAft>
              <a:defRPr/>
            </a:pPr>
            <a:r>
              <a:rPr lang="es-ES" sz="2800" dirty="0" smtClean="0">
                <a:latin typeface="+mj-lt"/>
              </a:rPr>
              <a:t>actúa como Estado de introducción; y </a:t>
            </a:r>
          </a:p>
          <a:p>
            <a:pPr fontAlgn="auto">
              <a:spcAft>
                <a:spcPts val="0"/>
              </a:spcAft>
              <a:defRPr/>
            </a:pPr>
            <a:r>
              <a:rPr lang="es-ES" sz="2800" dirty="0">
                <a:latin typeface="+mj-lt"/>
              </a:rPr>
              <a:t>e</a:t>
            </a:r>
            <a:r>
              <a:rPr lang="es-ES" sz="2800" dirty="0" smtClean="0">
                <a:latin typeface="+mj-lt"/>
              </a:rPr>
              <a:t>mite </a:t>
            </a:r>
            <a:r>
              <a:rPr lang="es-ES" sz="2800" dirty="0">
                <a:latin typeface="+mj-lt"/>
              </a:rPr>
              <a:t>un certificado IPM.</a:t>
            </a:r>
          </a:p>
        </p:txBody>
      </p:sp>
      <p:pic>
        <p:nvPicPr>
          <p:cNvPr id="26629" name="Picture 7" descr="Port.jpg"/>
          <p:cNvPicPr>
            <a:picLocks noChangeAspect="1"/>
          </p:cNvPicPr>
          <p:nvPr/>
        </p:nvPicPr>
        <p:blipFill>
          <a:blip r:embed="rId3"/>
          <a:srcRect/>
          <a:stretch>
            <a:fillRect/>
          </a:stretch>
        </p:blipFill>
        <p:spPr bwMode="auto">
          <a:xfrm>
            <a:off x="6542088" y="2592388"/>
            <a:ext cx="2049462" cy="2049462"/>
          </a:xfrm>
          <a:prstGeom prst="rect">
            <a:avLst/>
          </a:prstGeom>
          <a:noFill/>
          <a:ln w="9525">
            <a:noFill/>
            <a:miter lim="800000"/>
            <a:headEnd/>
            <a:tailEnd/>
          </a:ln>
        </p:spPr>
      </p:pic>
      <p:sp>
        <p:nvSpPr>
          <p:cNvPr id="10" name="Wave 9"/>
          <p:cNvSpPr/>
          <p:nvPr/>
        </p:nvSpPr>
        <p:spPr>
          <a:xfrm>
            <a:off x="1144091" y="1700808"/>
            <a:ext cx="900113" cy="719138"/>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bg1"/>
                </a:solidFill>
              </a:rPr>
              <a:t>A</a:t>
            </a:r>
          </a:p>
        </p:txBody>
      </p:sp>
      <p:sp>
        <p:nvSpPr>
          <p:cNvPr id="11" name="Wave 10"/>
          <p:cNvSpPr/>
          <p:nvPr/>
        </p:nvSpPr>
        <p:spPr>
          <a:xfrm>
            <a:off x="5868144" y="2179638"/>
            <a:ext cx="836663" cy="720725"/>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bg1"/>
                </a:solidFill>
              </a:rPr>
              <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boat.png"/>
          <p:cNvPicPr>
            <a:picLocks noChangeAspect="1"/>
          </p:cNvPicPr>
          <p:nvPr/>
        </p:nvPicPr>
        <p:blipFill>
          <a:blip r:embed="rId2"/>
          <a:srcRect/>
          <a:stretch>
            <a:fillRect/>
          </a:stretch>
        </p:blipFill>
        <p:spPr bwMode="auto">
          <a:xfrm>
            <a:off x="416718" y="2008982"/>
            <a:ext cx="3205163" cy="3095625"/>
          </a:xfrm>
          <a:prstGeom prst="rect">
            <a:avLst/>
          </a:prstGeom>
          <a:noFill/>
          <a:ln w="9525">
            <a:noFill/>
            <a:miter lim="800000"/>
            <a:headEnd/>
            <a:tailEnd/>
          </a:ln>
        </p:spPr>
      </p:pic>
      <p:sp>
        <p:nvSpPr>
          <p:cNvPr id="2" name="Title 1"/>
          <p:cNvSpPr>
            <a:spLocks noGrp="1"/>
          </p:cNvSpPr>
          <p:nvPr>
            <p:ph type="title"/>
          </p:nvPr>
        </p:nvSpPr>
        <p:spPr/>
        <p:txBody>
          <a:bodyPr rtlCol="0">
            <a:noAutofit/>
          </a:bodyPr>
          <a:lstStyle/>
          <a:p>
            <a:pPr fontAlgn="auto">
              <a:spcAft>
                <a:spcPts val="0"/>
              </a:spcAft>
              <a:defRPr/>
            </a:pPr>
            <a:r>
              <a:rPr lang="es-ES" sz="3800" dirty="0" smtClean="0">
                <a:solidFill>
                  <a:prstClr val="black"/>
                </a:solidFill>
              </a:rPr>
              <a:t>Dos o más Estados = exportación/importación</a:t>
            </a:r>
            <a:endParaRPr lang="es-ES" sz="3800" dirty="0"/>
          </a:p>
        </p:txBody>
      </p:sp>
      <p:pic>
        <p:nvPicPr>
          <p:cNvPr id="27651" name="Picture 7" descr="Port.jpg"/>
          <p:cNvPicPr>
            <a:picLocks noChangeAspect="1"/>
          </p:cNvPicPr>
          <p:nvPr/>
        </p:nvPicPr>
        <p:blipFill>
          <a:blip r:embed="rId3"/>
          <a:srcRect/>
          <a:stretch>
            <a:fillRect/>
          </a:stretch>
        </p:blipFill>
        <p:spPr bwMode="auto">
          <a:xfrm>
            <a:off x="6542088" y="2819401"/>
            <a:ext cx="2049462" cy="2049462"/>
          </a:xfrm>
          <a:prstGeom prst="rect">
            <a:avLst/>
          </a:prstGeom>
          <a:noFill/>
          <a:ln w="9525">
            <a:noFill/>
            <a:miter lim="800000"/>
            <a:headEnd/>
            <a:tailEnd/>
          </a:ln>
        </p:spPr>
      </p:pic>
      <p:sp>
        <p:nvSpPr>
          <p:cNvPr id="10" name="Wave 9"/>
          <p:cNvSpPr/>
          <p:nvPr/>
        </p:nvSpPr>
        <p:spPr>
          <a:xfrm>
            <a:off x="1119186" y="1907579"/>
            <a:ext cx="900113" cy="719138"/>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bg1"/>
                </a:solidFill>
              </a:rPr>
              <a:t>A</a:t>
            </a:r>
          </a:p>
        </p:txBody>
      </p:sp>
      <p:sp>
        <p:nvSpPr>
          <p:cNvPr id="11" name="Wave 10"/>
          <p:cNvSpPr/>
          <p:nvPr/>
        </p:nvSpPr>
        <p:spPr>
          <a:xfrm>
            <a:off x="5826125" y="2459832"/>
            <a:ext cx="900113" cy="719137"/>
          </a:xfrm>
          <a:prstGeom prst="wav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bg1"/>
                </a:solidFill>
              </a:rPr>
              <a:t>B</a:t>
            </a:r>
          </a:p>
        </p:txBody>
      </p:sp>
      <p:sp>
        <p:nvSpPr>
          <p:cNvPr id="12" name="Right Arrow 11"/>
          <p:cNvSpPr/>
          <p:nvPr/>
        </p:nvSpPr>
        <p:spPr>
          <a:xfrm rot="796410">
            <a:off x="3580782" y="3238501"/>
            <a:ext cx="2443473" cy="63658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655" name="TextBox 12"/>
          <p:cNvSpPr txBox="1">
            <a:spLocks noChangeArrowheads="1"/>
          </p:cNvSpPr>
          <p:nvPr/>
        </p:nvSpPr>
        <p:spPr bwMode="auto">
          <a:xfrm>
            <a:off x="649288" y="4435476"/>
            <a:ext cx="2944812" cy="461962"/>
          </a:xfrm>
          <a:prstGeom prst="rect">
            <a:avLst/>
          </a:prstGeom>
          <a:noFill/>
          <a:ln w="9525">
            <a:noFill/>
            <a:miter lim="800000"/>
            <a:headEnd/>
            <a:tailEnd/>
          </a:ln>
        </p:spPr>
        <p:txBody>
          <a:bodyPr>
            <a:spAutoFit/>
          </a:bodyPr>
          <a:lstStyle/>
          <a:p>
            <a:pPr algn="ctr"/>
            <a:r>
              <a:rPr lang="es-ES" sz="2400" dirty="0">
                <a:latin typeface="Calibri" pitchFamily="34" charset="0"/>
              </a:rPr>
              <a:t>País de exportación</a:t>
            </a:r>
          </a:p>
        </p:txBody>
      </p:sp>
      <p:sp>
        <p:nvSpPr>
          <p:cNvPr id="27656" name="TextBox 13"/>
          <p:cNvSpPr txBox="1">
            <a:spLocks noChangeArrowheads="1"/>
          </p:cNvSpPr>
          <p:nvPr/>
        </p:nvSpPr>
        <p:spPr bwMode="auto">
          <a:xfrm>
            <a:off x="6094413" y="5099844"/>
            <a:ext cx="2944812" cy="461962"/>
          </a:xfrm>
          <a:prstGeom prst="rect">
            <a:avLst/>
          </a:prstGeom>
          <a:noFill/>
          <a:ln w="9525">
            <a:noFill/>
            <a:miter lim="800000"/>
            <a:headEnd/>
            <a:tailEnd/>
          </a:ln>
        </p:spPr>
        <p:txBody>
          <a:bodyPr>
            <a:spAutoFit/>
          </a:bodyPr>
          <a:lstStyle/>
          <a:p>
            <a:pPr algn="ctr"/>
            <a:r>
              <a:rPr lang="es-ES" sz="2400" dirty="0">
                <a:latin typeface="Calibri" pitchFamily="34" charset="0"/>
              </a:rPr>
              <a:t>País de importación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fontAlgn="auto">
              <a:spcAft>
                <a:spcPts val="0"/>
              </a:spcAft>
              <a:defRPr/>
            </a:pPr>
            <a:r>
              <a:rPr lang="es-ES" dirty="0" smtClean="0"/>
              <a:t>¿Qué debemos hacer?</a:t>
            </a:r>
            <a:endParaRPr lang="es-ES" dirty="0"/>
          </a:p>
        </p:txBody>
      </p:sp>
      <p:sp>
        <p:nvSpPr>
          <p:cNvPr id="6" name="Text Placeholder 5"/>
          <p:cNvSpPr>
            <a:spLocks noGrp="1"/>
          </p:cNvSpPr>
          <p:nvPr>
            <p:ph type="body" idx="1"/>
          </p:nvPr>
        </p:nvSpPr>
        <p:spPr>
          <a:xfrm>
            <a:off x="755576" y="1772816"/>
            <a:ext cx="7772400" cy="2273300"/>
          </a:xfrm>
        </p:spPr>
        <p:txBody>
          <a:bodyPr rtlCol="0">
            <a:normAutofit fontScale="85000" lnSpcReduction="10000"/>
          </a:bodyPr>
          <a:lstStyle/>
          <a:p>
            <a:pPr marL="342900" indent="-342900" fontAlgn="auto">
              <a:spcAft>
                <a:spcPts val="0"/>
              </a:spcAft>
              <a:buFont typeface="Arial" panose="020B0604020202020204" pitchFamily="34" charset="0"/>
              <a:buChar char="•"/>
              <a:defRPr/>
            </a:pPr>
            <a:r>
              <a:rPr lang="es-ES" dirty="0">
                <a:solidFill>
                  <a:srgbClr val="0070C0"/>
                </a:solidFill>
              </a:rPr>
              <a:t>Esta diapositiva está oculta en el modo presentación.  En el momento de imprimir, verifíquese que la opción “imprimir diapositivas ocultas” no esté seleccionada.</a:t>
            </a:r>
          </a:p>
          <a:p>
            <a:pPr marL="342900" indent="-342900" fontAlgn="auto">
              <a:spcAft>
                <a:spcPts val="0"/>
              </a:spcAft>
              <a:buFont typeface="Arial" panose="020B0604020202020204" pitchFamily="34" charset="0"/>
              <a:buChar char="•"/>
              <a:defRPr/>
            </a:pPr>
            <a:endParaRPr lang="es-ES" dirty="0"/>
          </a:p>
          <a:p>
            <a:pPr marL="342900" indent="-342900" fontAlgn="auto">
              <a:spcAft>
                <a:spcPts val="0"/>
              </a:spcAft>
              <a:buFont typeface="Arial" panose="020B0604020202020204" pitchFamily="34" charset="0"/>
              <a:buChar char="•"/>
              <a:defRPr/>
            </a:pPr>
            <a:r>
              <a:rPr lang="es-ES" dirty="0" smtClean="0"/>
              <a:t>En esta sección se resume lo que las Partes deben hacer en los casos de IPM.</a:t>
            </a:r>
          </a:p>
          <a:p>
            <a:pPr marL="342900" indent="-342900" fontAlgn="auto">
              <a:spcAft>
                <a:spcPts val="0"/>
              </a:spcAft>
              <a:buFont typeface="Arial" panose="020B0604020202020204" pitchFamily="34" charset="0"/>
              <a:buChar char="•"/>
              <a:defRPr/>
            </a:pPr>
            <a:r>
              <a:rPr lang="es-ES" dirty="0" smtClean="0"/>
              <a:t>Si el público no está familiarizado con los dictámenes de extracción no perjudicial (DENP), puede añadir diapositivas de la presentación “Los DENP y el examen del comercio significativo.pptx”. </a:t>
            </a:r>
          </a:p>
        </p:txBody>
      </p:sp>
      <p:sp>
        <p:nvSpPr>
          <p:cNvPr id="4" name="Slide Number Placeholder 3"/>
          <p:cNvSpPr>
            <a:spLocks noGrp="1"/>
          </p:cNvSpPr>
          <p:nvPr>
            <p:ph type="sldNum" sz="quarter" idx="12"/>
          </p:nvPr>
        </p:nvSpPr>
        <p:spPr/>
        <p:txBody>
          <a:bodyPr/>
          <a:lstStyle/>
          <a:p>
            <a:pPr>
              <a:defRPr/>
            </a:pPr>
            <a:fld id="{0B7BE6D7-463C-47E6-854D-6841046C2E0F}" type="slidenum">
              <a:rPr lang="en-GB"/>
              <a:pPr>
                <a:defRPr/>
              </a:pPr>
              <a:t>12</a:t>
            </a:fld>
            <a:endParaRPr lang="es-E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s-ES" dirty="0" smtClean="0"/>
              <a:t>certificado IPM = trazabilidad</a:t>
            </a:r>
          </a:p>
        </p:txBody>
      </p:sp>
      <p:sp>
        <p:nvSpPr>
          <p:cNvPr id="4" name="Rounded Rectangle 3"/>
          <p:cNvSpPr/>
          <p:nvPr/>
        </p:nvSpPr>
        <p:spPr>
          <a:xfrm>
            <a:off x="539750" y="1600200"/>
            <a:ext cx="7993063" cy="165735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es-ES" sz="2400" dirty="0">
                <a:latin typeface="+mj-lt"/>
              </a:rPr>
              <a:t>El Estado de introducción debe emitir </a:t>
            </a:r>
          </a:p>
          <a:p>
            <a:pPr algn="ctr" fontAlgn="auto">
              <a:spcBef>
                <a:spcPct val="20000"/>
              </a:spcBef>
              <a:spcAft>
                <a:spcPts val="0"/>
              </a:spcAft>
              <a:defRPr/>
            </a:pPr>
            <a:r>
              <a:rPr lang="es-ES" sz="2400" dirty="0">
                <a:latin typeface="+mj-lt"/>
              </a:rPr>
              <a:t>un certificado CITES; y </a:t>
            </a:r>
          </a:p>
          <a:p>
            <a:pPr algn="ctr" fontAlgn="auto">
              <a:spcBef>
                <a:spcPct val="20000"/>
              </a:spcBef>
              <a:spcAft>
                <a:spcPts val="0"/>
              </a:spcAft>
              <a:defRPr/>
            </a:pPr>
            <a:r>
              <a:rPr lang="es-ES" sz="2400" dirty="0">
                <a:latin typeface="+mj-lt"/>
              </a:rPr>
              <a:t>se debe utilizar el </a:t>
            </a:r>
            <a:r>
              <a:rPr lang="es-ES" sz="2400" dirty="0">
                <a:solidFill>
                  <a:srgbClr val="FFFF00"/>
                </a:solidFill>
                <a:latin typeface="+mj-lt"/>
              </a:rPr>
              <a:t>código de origen "X" </a:t>
            </a:r>
            <a:r>
              <a:rPr lang="es-ES" sz="2400" dirty="0">
                <a:latin typeface="+mj-lt"/>
              </a:rPr>
              <a:t>para indicar que se trata de una IPM</a:t>
            </a:r>
          </a:p>
        </p:txBody>
      </p:sp>
      <p:sp>
        <p:nvSpPr>
          <p:cNvPr id="5" name="Rectangle 4"/>
          <p:cNvSpPr/>
          <p:nvPr/>
        </p:nvSpPr>
        <p:spPr>
          <a:xfrm>
            <a:off x="3276600" y="6308725"/>
            <a:ext cx="5111750" cy="369888"/>
          </a:xfrm>
          <a:prstGeom prst="rect">
            <a:avLst/>
          </a:prstGeom>
        </p:spPr>
        <p:txBody>
          <a:bodyPr>
            <a:spAutoFit/>
          </a:bodyPr>
          <a:lstStyle/>
          <a:p>
            <a:pPr algn="r" fontAlgn="auto">
              <a:spcBef>
                <a:spcPts val="0"/>
              </a:spcBef>
              <a:spcAft>
                <a:spcPts val="0"/>
              </a:spcAft>
              <a:defRPr/>
            </a:pPr>
            <a:r>
              <a:rPr lang="es-ES" dirty="0" smtClean="0"/>
              <a:t> </a:t>
            </a:r>
            <a:r>
              <a:rPr lang="es-ES" dirty="0">
                <a:solidFill>
                  <a:schemeClr val="bg1">
                    <a:lumMod val="65000"/>
                  </a:schemeClr>
                </a:solidFill>
                <a:latin typeface="+mj-lt"/>
              </a:rPr>
              <a:t>[Resolución Conf. 12.3 (Rev. CoP16) sección I(i)]</a:t>
            </a:r>
          </a:p>
        </p:txBody>
      </p:sp>
      <p:pic>
        <p:nvPicPr>
          <p:cNvPr id="29700" name="Picture 2" descr="http://www.slim400.com/rc1/cert/CITES_Certificate.jpg"/>
          <p:cNvPicPr>
            <a:picLocks noChangeAspect="1" noChangeArrowheads="1"/>
          </p:cNvPicPr>
          <p:nvPr/>
        </p:nvPicPr>
        <p:blipFill>
          <a:blip r:embed="rId2"/>
          <a:srcRect b="-407"/>
          <a:stretch>
            <a:fillRect/>
          </a:stretch>
        </p:blipFill>
        <p:spPr bwMode="auto">
          <a:xfrm>
            <a:off x="1428750" y="3690938"/>
            <a:ext cx="1193800" cy="1655762"/>
          </a:xfrm>
          <a:prstGeom prst="rect">
            <a:avLst/>
          </a:prstGeom>
          <a:noFill/>
          <a:ln w="9525">
            <a:noFill/>
            <a:miter lim="800000"/>
            <a:headEnd/>
            <a:tailEnd/>
          </a:ln>
        </p:spPr>
      </p:pic>
      <p:sp>
        <p:nvSpPr>
          <p:cNvPr id="7" name="Rectangle 6"/>
          <p:cNvSpPr/>
          <p:nvPr/>
        </p:nvSpPr>
        <p:spPr>
          <a:xfrm>
            <a:off x="1428750" y="3697288"/>
            <a:ext cx="1193800" cy="1663700"/>
          </a:xfrm>
          <a:prstGeom prst="rect">
            <a:avLst/>
          </a:prstGeom>
          <a:solidFill>
            <a:srgbClr val="FFFFFF">
              <a:alpha val="60000"/>
            </a:srgbClr>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t>           </a:t>
            </a:r>
          </a:p>
          <a:p>
            <a:pPr algn="r" fontAlgn="auto">
              <a:spcBef>
                <a:spcPts val="0"/>
              </a:spcBef>
              <a:spcAft>
                <a:spcPts val="0"/>
              </a:spcAft>
              <a:defRPr/>
            </a:pPr>
            <a:r>
              <a:rPr lang="es-ES" dirty="0" smtClean="0"/>
              <a:t>                     </a:t>
            </a:r>
            <a:r>
              <a:rPr lang="es-ES" sz="2800" b="1" dirty="0">
                <a:solidFill>
                  <a:schemeClr val="tx1"/>
                </a:solidFill>
                <a:latin typeface="Arial Black" panose="020B0A04020102020204" pitchFamily="34" charset="0"/>
              </a:rPr>
              <a:t>X</a:t>
            </a:r>
          </a:p>
        </p:txBody>
      </p:sp>
      <p:pic>
        <p:nvPicPr>
          <p:cNvPr id="29702" name="Picture 4" descr="C:\Users\Okusu\AppData\Local\Microsoft\Windows\Temporary Internet Files\Content.IE5\SSBZQXAD\MC900012878[1].wmf"/>
          <p:cNvPicPr>
            <a:picLocks noChangeAspect="1" noChangeArrowheads="1"/>
          </p:cNvPicPr>
          <p:nvPr/>
        </p:nvPicPr>
        <p:blipFill>
          <a:blip r:embed="rId3"/>
          <a:srcRect/>
          <a:stretch>
            <a:fillRect/>
          </a:stretch>
        </p:blipFill>
        <p:spPr bwMode="auto">
          <a:xfrm>
            <a:off x="3416300" y="3768725"/>
            <a:ext cx="1928813" cy="1306513"/>
          </a:xfrm>
          <a:prstGeom prst="rect">
            <a:avLst/>
          </a:prstGeom>
          <a:noFill/>
          <a:ln w="9525">
            <a:noFill/>
            <a:miter lim="800000"/>
            <a:headEnd/>
            <a:tailEnd/>
          </a:ln>
        </p:spPr>
      </p:pic>
      <p:sp>
        <p:nvSpPr>
          <p:cNvPr id="9" name="TextBox 8"/>
          <p:cNvSpPr txBox="1"/>
          <p:nvPr/>
        </p:nvSpPr>
        <p:spPr>
          <a:xfrm>
            <a:off x="3098800" y="5332413"/>
            <a:ext cx="2725738" cy="400050"/>
          </a:xfrm>
          <a:prstGeom prst="rect">
            <a:avLst/>
          </a:prstGeom>
          <a:noFill/>
        </p:spPr>
        <p:txBody>
          <a:bodyPr>
            <a:spAutoFit/>
          </a:bodyPr>
          <a:lstStyle/>
          <a:p>
            <a:pPr algn="ctr" fontAlgn="auto">
              <a:spcBef>
                <a:spcPts val="0"/>
              </a:spcBef>
              <a:spcAft>
                <a:spcPts val="0"/>
              </a:spcAft>
              <a:defRPr/>
            </a:pPr>
            <a:r>
              <a:rPr lang="es-ES" sz="2000" dirty="0">
                <a:solidFill>
                  <a:srgbClr val="002060"/>
                </a:solidFill>
                <a:latin typeface="+mj-lt"/>
              </a:rPr>
              <a:t>Informes anuales</a:t>
            </a:r>
          </a:p>
        </p:txBody>
      </p:sp>
      <p:pic>
        <p:nvPicPr>
          <p:cNvPr id="29704" name="Picture 9" descr="C:\Users\Okusu\AppData\Local\Microsoft\Windows\Temporary Internet Files\Content.IE5\JUI49MTS\MC900044991[1].wmf"/>
          <p:cNvPicPr>
            <a:picLocks noChangeAspect="1" noChangeArrowheads="1"/>
          </p:cNvPicPr>
          <p:nvPr/>
        </p:nvPicPr>
        <p:blipFill>
          <a:blip r:embed="rId4"/>
          <a:srcRect b="15228"/>
          <a:stretch>
            <a:fillRect/>
          </a:stretch>
        </p:blipFill>
        <p:spPr bwMode="auto">
          <a:xfrm>
            <a:off x="5943600" y="3697288"/>
            <a:ext cx="1781175" cy="1543050"/>
          </a:xfrm>
          <a:prstGeom prst="rect">
            <a:avLst/>
          </a:prstGeom>
          <a:noFill/>
          <a:ln w="9525">
            <a:noFill/>
            <a:miter lim="800000"/>
            <a:headEnd/>
            <a:tailEnd/>
          </a:ln>
        </p:spPr>
      </p:pic>
      <p:sp>
        <p:nvSpPr>
          <p:cNvPr id="11" name="TextBox 10"/>
          <p:cNvSpPr txBox="1"/>
          <p:nvPr/>
        </p:nvSpPr>
        <p:spPr>
          <a:xfrm>
            <a:off x="5449888" y="5332413"/>
            <a:ext cx="3154362" cy="400050"/>
          </a:xfrm>
          <a:prstGeom prst="rect">
            <a:avLst/>
          </a:prstGeom>
          <a:noFill/>
        </p:spPr>
        <p:txBody>
          <a:bodyPr>
            <a:spAutoFit/>
          </a:bodyPr>
          <a:lstStyle/>
          <a:p>
            <a:pPr algn="ctr" fontAlgn="auto">
              <a:spcBef>
                <a:spcPts val="0"/>
              </a:spcBef>
              <a:spcAft>
                <a:spcPts val="0"/>
              </a:spcAft>
              <a:defRPr/>
            </a:pPr>
            <a:r>
              <a:rPr lang="es-ES" sz="2000" dirty="0">
                <a:solidFill>
                  <a:srgbClr val="002060"/>
                </a:solidFill>
                <a:latin typeface="+mj-lt"/>
              </a:rPr>
              <a:t>Base de datos de comercio CITES</a:t>
            </a:r>
          </a:p>
        </p:txBody>
      </p:sp>
      <p:sp>
        <p:nvSpPr>
          <p:cNvPr id="12" name="TextBox 11"/>
          <p:cNvSpPr txBox="1"/>
          <p:nvPr/>
        </p:nvSpPr>
        <p:spPr>
          <a:xfrm>
            <a:off x="920750" y="5332413"/>
            <a:ext cx="2173288" cy="400050"/>
          </a:xfrm>
          <a:prstGeom prst="rect">
            <a:avLst/>
          </a:prstGeom>
          <a:noFill/>
        </p:spPr>
        <p:txBody>
          <a:bodyPr>
            <a:spAutoFit/>
          </a:bodyPr>
          <a:lstStyle/>
          <a:p>
            <a:pPr algn="ctr" fontAlgn="auto">
              <a:spcBef>
                <a:spcPts val="0"/>
              </a:spcBef>
              <a:spcAft>
                <a:spcPts val="0"/>
              </a:spcAft>
              <a:defRPr/>
            </a:pPr>
            <a:r>
              <a:rPr lang="es-ES" sz="2000" dirty="0">
                <a:solidFill>
                  <a:srgbClr val="002060"/>
                </a:solidFill>
                <a:latin typeface="+mj-lt"/>
              </a:rPr>
              <a:t>Certificado CITES</a:t>
            </a:r>
            <a:endParaRPr lang="es-ES" sz="2000" dirty="0">
              <a:solidFill>
                <a:srgbClr val="FF0000"/>
              </a:solidFill>
              <a:latin typeface="+mj-lt"/>
              <a:cs typeface="+mn-cs"/>
            </a:endParaRPr>
          </a:p>
        </p:txBody>
      </p:sp>
      <p:sp>
        <p:nvSpPr>
          <p:cNvPr id="29707" name="Rectangle 12"/>
          <p:cNvSpPr>
            <a:spLocks noChangeArrowheads="1"/>
          </p:cNvSpPr>
          <p:nvPr/>
        </p:nvSpPr>
        <p:spPr bwMode="auto">
          <a:xfrm rot="1774263">
            <a:off x="3751263" y="3984625"/>
            <a:ext cx="363537" cy="369888"/>
          </a:xfrm>
          <a:prstGeom prst="rect">
            <a:avLst/>
          </a:prstGeom>
          <a:noFill/>
          <a:ln w="9525">
            <a:noFill/>
            <a:miter lim="800000"/>
            <a:headEnd/>
            <a:tailEnd/>
          </a:ln>
        </p:spPr>
        <p:txBody>
          <a:bodyPr wrap="none">
            <a:spAutoFit/>
          </a:bodyPr>
          <a:lstStyle/>
          <a:p>
            <a:pPr algn="ctr"/>
            <a:r>
              <a:rPr lang="es-ES" b="1">
                <a:latin typeface="Arial Black" pitchFamily="34" charset="0"/>
              </a:rPr>
              <a:t>X</a:t>
            </a:r>
          </a:p>
        </p:txBody>
      </p:sp>
      <p:sp>
        <p:nvSpPr>
          <p:cNvPr id="14" name="Cloud Callout 13"/>
          <p:cNvSpPr/>
          <p:nvPr/>
        </p:nvSpPr>
        <p:spPr>
          <a:xfrm>
            <a:off x="7389813" y="3630613"/>
            <a:ext cx="793750" cy="720725"/>
          </a:xfrm>
          <a:prstGeom prst="cloudCallout">
            <a:avLst>
              <a:gd name="adj1" fmla="val -82895"/>
              <a:gd name="adj2" fmla="val -15543"/>
            </a:avLst>
          </a:prstGeom>
          <a:solidFill>
            <a:srgbClr val="FF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400" b="1" dirty="0">
                <a:solidFill>
                  <a:schemeClr val="tx1"/>
                </a:solidFill>
                <a:latin typeface="Arial Black" panose="020B0A04020102020204" pitchFamily="34" charset="0"/>
              </a:rPr>
              <a:t>X</a:t>
            </a:r>
          </a:p>
        </p:txBody>
      </p:sp>
      <p:sp>
        <p:nvSpPr>
          <p:cNvPr id="15" name="Right Arrow 14"/>
          <p:cNvSpPr/>
          <p:nvPr/>
        </p:nvSpPr>
        <p:spPr>
          <a:xfrm>
            <a:off x="2792413" y="4419600"/>
            <a:ext cx="504825" cy="21272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a:off x="5384800" y="4413250"/>
            <a:ext cx="504825" cy="21272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gerhead_ted-noaa.jpg"/>
          <p:cNvPicPr>
            <a:picLocks noChangeAspect="1"/>
          </p:cNvPicPr>
          <p:nvPr/>
        </p:nvPicPr>
        <p:blipFill>
          <a:blip r:embed="rId2" cstate="screen">
            <a:extLst/>
          </a:blip>
          <a:stretch>
            <a:fillRect/>
          </a:stretch>
        </p:blipFill>
        <p:spPr>
          <a:xfrm>
            <a:off x="4860032" y="5096048"/>
            <a:ext cx="1919999" cy="1440000"/>
          </a:xfrm>
          <a:prstGeom prst="rect">
            <a:avLst/>
          </a:prstGeom>
          <a:ln>
            <a:noFill/>
          </a:ln>
          <a:effectLst>
            <a:softEdge rad="112500"/>
          </a:effectLst>
        </p:spPr>
      </p:pic>
      <p:sp>
        <p:nvSpPr>
          <p:cNvPr id="12" name="Rounded Rectangle 11"/>
          <p:cNvSpPr/>
          <p:nvPr/>
        </p:nvSpPr>
        <p:spPr>
          <a:xfrm>
            <a:off x="3132138" y="2636838"/>
            <a:ext cx="5616575" cy="22320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s-ES" b="1" dirty="0">
                <a:solidFill>
                  <a:srgbClr val="002060"/>
                </a:solidFill>
              </a:rPr>
              <a:t>Autoridad Administrativa</a:t>
            </a:r>
          </a:p>
        </p:txBody>
      </p:sp>
      <p:sp>
        <p:nvSpPr>
          <p:cNvPr id="3" name="Rounded Rectangle 2"/>
          <p:cNvSpPr/>
          <p:nvPr/>
        </p:nvSpPr>
        <p:spPr>
          <a:xfrm>
            <a:off x="395288" y="2636838"/>
            <a:ext cx="2592387" cy="22320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s-ES" b="1" dirty="0">
                <a:solidFill>
                  <a:srgbClr val="006600"/>
                </a:solidFill>
              </a:rPr>
              <a:t>Autoridad científica</a:t>
            </a:r>
          </a:p>
        </p:txBody>
      </p:sp>
      <p:sp>
        <p:nvSpPr>
          <p:cNvPr id="2" name="Title 1"/>
          <p:cNvSpPr>
            <a:spLocks noGrp="1"/>
          </p:cNvSpPr>
          <p:nvPr>
            <p:ph type="title"/>
          </p:nvPr>
        </p:nvSpPr>
        <p:spPr/>
        <p:txBody>
          <a:bodyPr rtlCol="0">
            <a:noAutofit/>
          </a:bodyPr>
          <a:lstStyle/>
          <a:p>
            <a:pPr fontAlgn="auto">
              <a:spcAft>
                <a:spcPts val="0"/>
              </a:spcAft>
              <a:defRPr/>
            </a:pPr>
            <a:r>
              <a:rPr lang="es-ES" sz="3800" dirty="0" smtClean="0"/>
              <a:t>La IPM en el caso de los especímenes incluidos en el Apéndice I</a:t>
            </a:r>
          </a:p>
        </p:txBody>
      </p:sp>
      <p:sp>
        <p:nvSpPr>
          <p:cNvPr id="30725" name="Content Placeholder 2"/>
          <p:cNvSpPr>
            <a:spLocks noGrp="1"/>
          </p:cNvSpPr>
          <p:nvPr>
            <p:ph idx="1"/>
          </p:nvPr>
        </p:nvSpPr>
        <p:spPr>
          <a:xfrm>
            <a:off x="457200" y="1600200"/>
            <a:ext cx="8229600" cy="2981325"/>
          </a:xfrm>
        </p:spPr>
        <p:txBody>
          <a:bodyPr/>
          <a:lstStyle/>
          <a:p>
            <a:pPr marL="0" indent="0">
              <a:buFont typeface="Arial" charset="0"/>
              <a:buNone/>
            </a:pPr>
            <a:r>
              <a:rPr lang="es-ES" sz="2800" dirty="0" smtClean="0"/>
              <a:t>Antes de que se conceda un certificado IPM, el Estado de introducción debe garantizar:</a:t>
            </a:r>
          </a:p>
          <a:p>
            <a:pPr marL="0" indent="0">
              <a:buFont typeface="Arial" charset="0"/>
              <a:buNone/>
            </a:pPr>
            <a:endParaRPr lang="es-ES" dirty="0" smtClean="0"/>
          </a:p>
        </p:txBody>
      </p:sp>
      <p:sp>
        <p:nvSpPr>
          <p:cNvPr id="6" name="Rectangle 5"/>
          <p:cNvSpPr/>
          <p:nvPr/>
        </p:nvSpPr>
        <p:spPr>
          <a:xfrm>
            <a:off x="6624638" y="4868863"/>
            <a:ext cx="2195512" cy="369887"/>
          </a:xfrm>
          <a:prstGeom prst="rect">
            <a:avLst/>
          </a:prstGeom>
        </p:spPr>
        <p:txBody>
          <a:bodyPr>
            <a:spAutoFit/>
          </a:bodyPr>
          <a:lstStyle/>
          <a:p>
            <a:pPr algn="r" fontAlgn="auto">
              <a:spcBef>
                <a:spcPts val="0"/>
              </a:spcBef>
              <a:spcAft>
                <a:spcPts val="0"/>
              </a:spcAft>
              <a:defRPr/>
            </a:pPr>
            <a:r>
              <a:rPr lang="es-ES" dirty="0">
                <a:solidFill>
                  <a:schemeClr val="bg1">
                    <a:lumMod val="65000"/>
                  </a:schemeClr>
                </a:solidFill>
                <a:latin typeface="+mn-lt"/>
              </a:rPr>
              <a:t>[Art III 5 de la CITES]</a:t>
            </a:r>
            <a:endParaRPr lang="es-ES" dirty="0">
              <a:solidFill>
                <a:schemeClr val="bg1">
                  <a:lumMod val="65000"/>
                </a:schemeClr>
              </a:solidFill>
              <a:latin typeface="+mj-lt"/>
              <a:cs typeface="+mn-cs"/>
            </a:endParaRPr>
          </a:p>
        </p:txBody>
      </p:sp>
      <p:sp>
        <p:nvSpPr>
          <p:cNvPr id="7" name="Rounded Rectangle 6"/>
          <p:cNvSpPr/>
          <p:nvPr/>
        </p:nvSpPr>
        <p:spPr>
          <a:xfrm>
            <a:off x="547688" y="2784474"/>
            <a:ext cx="2303462" cy="1580629"/>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es-ES" sz="2000" dirty="0">
                <a:latin typeface="+mj-lt"/>
              </a:rPr>
              <a:t>Dictamen de extracción no perjudicial (sostenibilidad) (DENP)</a:t>
            </a:r>
          </a:p>
        </p:txBody>
      </p:sp>
      <p:sp>
        <p:nvSpPr>
          <p:cNvPr id="8" name="Rounded Rectangle 7"/>
          <p:cNvSpPr/>
          <p:nvPr/>
        </p:nvSpPr>
        <p:spPr>
          <a:xfrm>
            <a:off x="5994101" y="2784476"/>
            <a:ext cx="2663825" cy="158062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es-ES" sz="2000" dirty="0">
                <a:latin typeface="+mj-lt"/>
              </a:rPr>
              <a:t>el destinatario de un espécimen está equipado adecuadamente para albergarlo y cuidarlo </a:t>
            </a:r>
          </a:p>
        </p:txBody>
      </p:sp>
      <p:sp>
        <p:nvSpPr>
          <p:cNvPr id="9" name="Rounded Rectangle 8"/>
          <p:cNvSpPr/>
          <p:nvPr/>
        </p:nvSpPr>
        <p:spPr>
          <a:xfrm>
            <a:off x="3357909" y="2784476"/>
            <a:ext cx="2582516" cy="158062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es-ES" sz="2000" dirty="0">
                <a:latin typeface="+mj-lt"/>
              </a:rPr>
              <a:t>el espécimen no se utilizará con fines primordialmente comerciales</a:t>
            </a:r>
          </a:p>
        </p:txBody>
      </p:sp>
      <p:pic>
        <p:nvPicPr>
          <p:cNvPr id="13" name="Picture 12" descr="http://www.elasmodiver.com/Sharkive%20images/Green%20Sawfish%20003.jpg"/>
          <p:cNvPicPr>
            <a:picLocks noChangeAspect="1" noChangeArrowheads="1"/>
          </p:cNvPicPr>
          <p:nvPr/>
        </p:nvPicPr>
        <p:blipFill rotWithShape="1">
          <a:blip r:embed="rId3">
            <a:extLst/>
          </a:blip>
          <a:srcRect l="9425" t="16808" r="6277" b="27968"/>
          <a:stretch/>
        </p:blipFill>
        <p:spPr bwMode="auto">
          <a:xfrm>
            <a:off x="2195736" y="5085184"/>
            <a:ext cx="2492028" cy="1440000"/>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s-ES" sz="3800" dirty="0" smtClean="0"/>
              <a:t>La IPM en el caso de los especímenes incluidos en el Apéndice II</a:t>
            </a:r>
          </a:p>
        </p:txBody>
      </p:sp>
      <p:sp>
        <p:nvSpPr>
          <p:cNvPr id="31746" name="Content Placeholder 2"/>
          <p:cNvSpPr>
            <a:spLocks noGrp="1"/>
          </p:cNvSpPr>
          <p:nvPr>
            <p:ph idx="1"/>
          </p:nvPr>
        </p:nvSpPr>
        <p:spPr>
          <a:xfrm>
            <a:off x="457200" y="1600200"/>
            <a:ext cx="8229600" cy="2692400"/>
          </a:xfrm>
        </p:spPr>
        <p:txBody>
          <a:bodyPr/>
          <a:lstStyle/>
          <a:p>
            <a:pPr marL="0" indent="0">
              <a:buFont typeface="Arial" charset="0"/>
              <a:buNone/>
            </a:pPr>
            <a:r>
              <a:rPr lang="es-ES" sz="2800" dirty="0" smtClean="0"/>
              <a:t>Antes de que se conceda un certificado IPM, el Estado de introducción debe garantizar:</a:t>
            </a:r>
          </a:p>
        </p:txBody>
      </p:sp>
      <p:pic>
        <p:nvPicPr>
          <p:cNvPr id="5" name="Picture 4" descr="Lamna_nasus_noaa.jpg"/>
          <p:cNvPicPr>
            <a:picLocks noChangeAspect="1"/>
          </p:cNvPicPr>
          <p:nvPr/>
        </p:nvPicPr>
        <p:blipFill>
          <a:blip r:embed="rId2" cstate="screen">
            <a:extLst/>
          </a:blip>
          <a:stretch>
            <a:fillRect/>
          </a:stretch>
        </p:blipFill>
        <p:spPr>
          <a:xfrm>
            <a:off x="5580112" y="4925827"/>
            <a:ext cx="3091926" cy="1560315"/>
          </a:xfrm>
          <a:prstGeom prst="rect">
            <a:avLst/>
          </a:prstGeom>
          <a:ln>
            <a:noFill/>
          </a:ln>
          <a:effectLst>
            <a:softEdge rad="112500"/>
          </a:effectLst>
        </p:spPr>
      </p:pic>
      <p:sp>
        <p:nvSpPr>
          <p:cNvPr id="9" name="Rectangle 8"/>
          <p:cNvSpPr/>
          <p:nvPr/>
        </p:nvSpPr>
        <p:spPr>
          <a:xfrm>
            <a:off x="6876256" y="4278312"/>
            <a:ext cx="2197100" cy="646331"/>
          </a:xfrm>
          <a:prstGeom prst="rect">
            <a:avLst/>
          </a:prstGeom>
        </p:spPr>
        <p:txBody>
          <a:bodyPr wrap="square">
            <a:spAutoFit/>
          </a:bodyPr>
          <a:lstStyle/>
          <a:p>
            <a:pPr algn="r" fontAlgn="auto">
              <a:spcBef>
                <a:spcPts val="0"/>
              </a:spcBef>
              <a:spcAft>
                <a:spcPts val="0"/>
              </a:spcAft>
              <a:defRPr/>
            </a:pPr>
            <a:r>
              <a:rPr lang="es-ES" dirty="0">
                <a:solidFill>
                  <a:schemeClr val="bg1">
                    <a:lumMod val="65000"/>
                  </a:schemeClr>
                </a:solidFill>
                <a:latin typeface="+mn-lt"/>
              </a:rPr>
              <a:t>[Art. IV 6 y 7 de la CITES]</a:t>
            </a:r>
            <a:endParaRPr lang="es-ES" dirty="0">
              <a:solidFill>
                <a:schemeClr val="bg1">
                  <a:lumMod val="65000"/>
                </a:schemeClr>
              </a:solidFill>
              <a:latin typeface="+mj-lt"/>
              <a:cs typeface="+mn-cs"/>
            </a:endParaRPr>
          </a:p>
        </p:txBody>
      </p:sp>
      <p:sp>
        <p:nvSpPr>
          <p:cNvPr id="10" name="Rounded Rectangle 9"/>
          <p:cNvSpPr/>
          <p:nvPr/>
        </p:nvSpPr>
        <p:spPr>
          <a:xfrm>
            <a:off x="395288" y="2636838"/>
            <a:ext cx="2592387" cy="22320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s-ES" b="1" dirty="0">
                <a:solidFill>
                  <a:srgbClr val="006600"/>
                </a:solidFill>
              </a:rPr>
              <a:t>Autoridad científica</a:t>
            </a:r>
          </a:p>
        </p:txBody>
      </p:sp>
      <p:sp>
        <p:nvSpPr>
          <p:cNvPr id="11" name="Rounded Rectangle 10"/>
          <p:cNvSpPr/>
          <p:nvPr/>
        </p:nvSpPr>
        <p:spPr>
          <a:xfrm>
            <a:off x="547688" y="2784474"/>
            <a:ext cx="2303462" cy="1580629"/>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es-ES" sz="2000" dirty="0">
                <a:latin typeface="+mj-lt"/>
              </a:rPr>
              <a:t>Dictamen de extracción no perjudicial (sostenibilidad) (DENP)</a:t>
            </a:r>
          </a:p>
        </p:txBody>
      </p:sp>
      <p:sp>
        <p:nvSpPr>
          <p:cNvPr id="8" name="Rounded Rectangular Callout 7"/>
          <p:cNvSpPr/>
          <p:nvPr/>
        </p:nvSpPr>
        <p:spPr>
          <a:xfrm>
            <a:off x="1835150" y="5084763"/>
            <a:ext cx="3384550" cy="1401762"/>
          </a:xfrm>
          <a:prstGeom prst="wedgeRoundRectCallout">
            <a:avLst>
              <a:gd name="adj1" fmla="val -55732"/>
              <a:gd name="adj2" fmla="val -72702"/>
              <a:gd name="adj3" fmla="val 16667"/>
            </a:avLst>
          </a:prstGeom>
          <a:noFill/>
          <a:ln>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es-ES" sz="2000" dirty="0">
                <a:solidFill>
                  <a:schemeClr val="tx1">
                    <a:lumMod val="85000"/>
                    <a:lumOff val="15000"/>
                  </a:schemeClr>
                </a:solidFill>
                <a:latin typeface="+mj-lt"/>
              </a:rPr>
              <a:t>puede incluir consultas  con otras autoridades científicas nacionales o internacionales</a:t>
            </a:r>
          </a:p>
        </p:txBody>
      </p:sp>
      <p:sp>
        <p:nvSpPr>
          <p:cNvPr id="12" name="Rounded Rectangle 11"/>
          <p:cNvSpPr/>
          <p:nvPr/>
        </p:nvSpPr>
        <p:spPr>
          <a:xfrm>
            <a:off x="3132138" y="2636838"/>
            <a:ext cx="3744118" cy="22320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s-ES" b="1" dirty="0">
                <a:solidFill>
                  <a:srgbClr val="002060"/>
                </a:solidFill>
              </a:rPr>
              <a:t>Autoridad Administrativa</a:t>
            </a:r>
          </a:p>
        </p:txBody>
      </p:sp>
      <p:sp>
        <p:nvSpPr>
          <p:cNvPr id="13" name="Rounded Rectangle 12"/>
          <p:cNvSpPr/>
          <p:nvPr/>
        </p:nvSpPr>
        <p:spPr>
          <a:xfrm>
            <a:off x="3276600" y="2811463"/>
            <a:ext cx="3463528" cy="155364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es-ES" sz="2000" dirty="0">
                <a:latin typeface="+mj-lt"/>
              </a:rPr>
              <a:t>el espécimen vivo será tratado de manera que se reduzca al mínimo el riesgo de heridas, deterioro en su salud o maltrato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rtlCol="0">
            <a:noAutofit/>
          </a:bodyPr>
          <a:lstStyle/>
          <a:p>
            <a:pPr fontAlgn="auto">
              <a:spcAft>
                <a:spcPts val="0"/>
              </a:spcAft>
              <a:defRPr/>
            </a:pPr>
            <a:r>
              <a:rPr lang="es-ES" sz="3800" dirty="0" smtClean="0"/>
              <a:t>La IPM no cubre los especímenes incluidos en el Apéndice III</a:t>
            </a:r>
            <a:endParaRPr lang="es-ES" sz="3800" dirty="0"/>
          </a:p>
        </p:txBody>
      </p:sp>
      <p:sp>
        <p:nvSpPr>
          <p:cNvPr id="32770" name="Content Placeholder 2"/>
          <p:cNvSpPr>
            <a:spLocks noGrp="1"/>
          </p:cNvSpPr>
          <p:nvPr>
            <p:ph idx="1"/>
          </p:nvPr>
        </p:nvSpPr>
        <p:spPr>
          <a:xfrm>
            <a:off x="420688" y="1628775"/>
            <a:ext cx="8229600" cy="4133850"/>
          </a:xfrm>
        </p:spPr>
        <p:txBody>
          <a:bodyPr/>
          <a:lstStyle/>
          <a:p>
            <a:pPr marL="0" indent="0" algn="ctr">
              <a:buFont typeface="Arial" charset="0"/>
              <a:buNone/>
            </a:pPr>
            <a:r>
              <a:rPr lang="es-ES" sz="3400" dirty="0" smtClean="0"/>
              <a:t>La introducción procedente del mar </a:t>
            </a:r>
            <a:r>
              <a:rPr lang="es-ES" sz="3400" u="sng" dirty="0" smtClean="0"/>
              <a:t>no se aplica</a:t>
            </a:r>
            <a:r>
              <a:rPr lang="es-ES" sz="3400" dirty="0" smtClean="0"/>
              <a:t> a los especímenes del Apéndice III</a:t>
            </a:r>
          </a:p>
        </p:txBody>
      </p:sp>
      <p:pic>
        <p:nvPicPr>
          <p:cNvPr id="5" name="Picture 2" descr="http://researcharchive.calacademy.org/research/izg/CoralReefOrganisms/SeaCucumbers/Isostichopus_fuscus.jpg"/>
          <p:cNvPicPr>
            <a:picLocks noChangeAspect="1" noChangeArrowheads="1"/>
          </p:cNvPicPr>
          <p:nvPr/>
        </p:nvPicPr>
        <p:blipFill>
          <a:blip r:embed="rId3" cstate="print">
            <a:extLst/>
          </a:blip>
          <a:srcRect/>
          <a:stretch>
            <a:fillRect/>
          </a:stretch>
        </p:blipFill>
        <p:spPr bwMode="auto">
          <a:xfrm>
            <a:off x="2140372" y="2834223"/>
            <a:ext cx="4800492" cy="3224573"/>
          </a:xfrm>
          <a:prstGeom prst="rect">
            <a:avLst/>
          </a:prstGeom>
          <a:ln>
            <a:noFill/>
          </a:ln>
          <a:effectLst>
            <a:softEdge rad="112500"/>
          </a:effectLst>
          <a:extLst/>
        </p:spPr>
      </p:pic>
      <p:sp>
        <p:nvSpPr>
          <p:cNvPr id="6" name="TextBox 5"/>
          <p:cNvSpPr txBox="1"/>
          <p:nvPr/>
        </p:nvSpPr>
        <p:spPr>
          <a:xfrm>
            <a:off x="2466896" y="6079638"/>
            <a:ext cx="4105275" cy="646331"/>
          </a:xfrm>
          <a:prstGeom prst="rect">
            <a:avLst/>
          </a:prstGeom>
          <a:noFill/>
        </p:spPr>
        <p:txBody>
          <a:bodyPr>
            <a:spAutoFit/>
          </a:bodyPr>
          <a:lstStyle/>
          <a:p>
            <a:pPr algn="ctr" fontAlgn="auto">
              <a:spcBef>
                <a:spcPts val="0"/>
              </a:spcBef>
              <a:spcAft>
                <a:spcPts val="0"/>
              </a:spcAft>
              <a:defRPr/>
            </a:pPr>
            <a:r>
              <a:rPr lang="es-ES" dirty="0">
                <a:solidFill>
                  <a:schemeClr val="accent4">
                    <a:lumMod val="75000"/>
                  </a:schemeClr>
                </a:solidFill>
                <a:latin typeface="+mj-lt"/>
              </a:rPr>
              <a:t>Pepino de mar </a:t>
            </a:r>
            <a:r>
              <a:rPr lang="es-ES" i="1" dirty="0">
                <a:solidFill>
                  <a:schemeClr val="accent4">
                    <a:lumMod val="75000"/>
                  </a:schemeClr>
                </a:solidFill>
                <a:latin typeface="+mj-lt"/>
              </a:rPr>
              <a:t>(Isostichopus</a:t>
            </a:r>
            <a:r>
              <a:rPr lang="es-ES" dirty="0" smtClean="0"/>
              <a:t> </a:t>
            </a:r>
            <a:r>
              <a:rPr lang="es-ES" i="1" dirty="0">
                <a:solidFill>
                  <a:schemeClr val="accent4">
                    <a:lumMod val="75000"/>
                  </a:schemeClr>
                </a:solidFill>
                <a:latin typeface="+mj-lt"/>
              </a:rPr>
              <a:t>fuscus) (Incluido en el Apéndice III por Ecuador)</a:t>
            </a:r>
          </a:p>
        </p:txBody>
      </p:sp>
      <p:sp>
        <p:nvSpPr>
          <p:cNvPr id="7" name="Rectangle 6"/>
          <p:cNvSpPr/>
          <p:nvPr/>
        </p:nvSpPr>
        <p:spPr>
          <a:xfrm>
            <a:off x="6976756" y="2773363"/>
            <a:ext cx="1915724" cy="369887"/>
          </a:xfrm>
          <a:prstGeom prst="rect">
            <a:avLst/>
          </a:prstGeom>
        </p:spPr>
        <p:txBody>
          <a:bodyPr wrap="square">
            <a:spAutoFit/>
          </a:bodyPr>
          <a:lstStyle/>
          <a:p>
            <a:pPr algn="r" fontAlgn="auto">
              <a:spcBef>
                <a:spcPts val="0"/>
              </a:spcBef>
              <a:spcAft>
                <a:spcPts val="0"/>
              </a:spcAft>
              <a:defRPr/>
            </a:pPr>
            <a:r>
              <a:rPr lang="es-ES" dirty="0">
                <a:solidFill>
                  <a:schemeClr val="bg1">
                    <a:lumMod val="65000"/>
                  </a:schemeClr>
                </a:solidFill>
                <a:latin typeface="+mn-lt"/>
              </a:rPr>
              <a:t>[Art. V de la CITES]</a:t>
            </a:r>
            <a:endParaRPr lang="es-ES" dirty="0">
              <a:solidFill>
                <a:schemeClr val="bg1">
                  <a:lumMod val="65000"/>
                </a:schemeClr>
              </a:solidFill>
              <a:latin typeface="+mj-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s-ES" dirty="0" smtClean="0"/>
              <a:t>La IPM en un contexto más amplio</a:t>
            </a:r>
            <a:endParaRPr lang="es-ES" dirty="0"/>
          </a:p>
        </p:txBody>
      </p:sp>
      <p:sp>
        <p:nvSpPr>
          <p:cNvPr id="5" name="Text Placeholder 4"/>
          <p:cNvSpPr>
            <a:spLocks noGrp="1"/>
          </p:cNvSpPr>
          <p:nvPr>
            <p:ph type="body" idx="1"/>
          </p:nvPr>
        </p:nvSpPr>
        <p:spPr>
          <a:xfrm>
            <a:off x="755576" y="2132856"/>
            <a:ext cx="7772400" cy="1914005"/>
          </a:xfrm>
        </p:spPr>
        <p:txBody>
          <a:bodyPr rtlCol="0">
            <a:normAutofit fontScale="85000" lnSpcReduction="20000"/>
          </a:bodyPr>
          <a:lstStyle/>
          <a:p>
            <a:pPr marL="342900" indent="-342900" fontAlgn="auto">
              <a:spcAft>
                <a:spcPts val="0"/>
              </a:spcAft>
              <a:buFont typeface="Arial" panose="020B0604020202020204" pitchFamily="34" charset="0"/>
              <a:buChar char="•"/>
              <a:defRPr/>
            </a:pPr>
            <a:r>
              <a:rPr lang="es-ES" dirty="0">
                <a:solidFill>
                  <a:srgbClr val="0070C0"/>
                </a:solidFill>
              </a:rPr>
              <a:t>Esta diapositiva está oculta en el modo presentación.  En el momento de imprimir, verifíquese que la opción “imprimir diapositivas ocultas” no esté seleccionada.</a:t>
            </a:r>
          </a:p>
          <a:p>
            <a:pPr marL="342900" indent="-342900" fontAlgn="auto">
              <a:spcAft>
                <a:spcPts val="0"/>
              </a:spcAft>
              <a:buFont typeface="Arial" panose="020B0604020202020204" pitchFamily="34" charset="0"/>
              <a:buChar char="•"/>
              <a:defRPr/>
            </a:pPr>
            <a:endParaRPr lang="es-ES" dirty="0"/>
          </a:p>
          <a:p>
            <a:pPr marL="342900" indent="-342900" fontAlgn="auto">
              <a:spcAft>
                <a:spcPts val="0"/>
              </a:spcAft>
              <a:buFont typeface="Arial" panose="020B0604020202020204" pitchFamily="34" charset="0"/>
              <a:buChar char="•"/>
              <a:defRPr/>
            </a:pPr>
            <a:r>
              <a:rPr lang="es-ES" dirty="0" smtClean="0"/>
              <a:t>Esta sección resume el lugar que ocupan la CITES y la IPM con relación a otros instrumentos jurídicos relacionados.</a:t>
            </a:r>
          </a:p>
          <a:p>
            <a:pPr marL="342900" indent="-342900" fontAlgn="auto">
              <a:spcAft>
                <a:spcPts val="0"/>
              </a:spcAft>
              <a:buFont typeface="Arial" panose="020B0604020202020204" pitchFamily="34" charset="0"/>
              <a:buChar char="•"/>
              <a:defRPr/>
            </a:pPr>
            <a:r>
              <a:rPr lang="es-ES" dirty="0" smtClean="0"/>
              <a:t>El objetivo de esta sección es mostrar que las medidas de la CITES y la IPM son complementarias a otros instrumentos jurídicos, en particular los de ordenación de la pesca.</a:t>
            </a:r>
            <a:endParaRPr lang="es-ES"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85225" cy="1143000"/>
          </a:xfrm>
        </p:spPr>
        <p:txBody>
          <a:bodyPr rtlCol="0">
            <a:normAutofit/>
          </a:bodyPr>
          <a:lstStyle/>
          <a:p>
            <a:pPr fontAlgn="auto">
              <a:spcAft>
                <a:spcPts val="0"/>
              </a:spcAft>
              <a:defRPr/>
            </a:pPr>
            <a:r>
              <a:rPr lang="es-ES" sz="3800" dirty="0" smtClean="0"/>
              <a:t>La IPM implica la consulta y la cooperación</a:t>
            </a:r>
            <a:endParaRPr lang="es-ES" sz="3800" dirty="0"/>
          </a:p>
        </p:txBody>
      </p:sp>
      <p:sp>
        <p:nvSpPr>
          <p:cNvPr id="35842" name="Content Placeholder 2"/>
          <p:cNvSpPr>
            <a:spLocks noGrp="1"/>
          </p:cNvSpPr>
          <p:nvPr>
            <p:ph idx="1"/>
          </p:nvPr>
        </p:nvSpPr>
        <p:spPr>
          <a:xfrm>
            <a:off x="467544" y="2059782"/>
            <a:ext cx="8229600" cy="3817143"/>
          </a:xfrm>
        </p:spPr>
        <p:txBody>
          <a:bodyPr/>
          <a:lstStyle/>
          <a:p>
            <a:pPr lvl="1">
              <a:buFont typeface="Wingdings" pitchFamily="2" charset="2"/>
              <a:buChar char="§"/>
            </a:pPr>
            <a:r>
              <a:rPr lang="es-ES" dirty="0" smtClean="0"/>
              <a:t>con las </a:t>
            </a:r>
            <a:r>
              <a:rPr lang="es-ES" b="1" dirty="0" smtClean="0"/>
              <a:t>Organizaciones </a:t>
            </a:r>
            <a:r>
              <a:rPr dirty="0"/>
              <a:t/>
            </a:r>
            <a:br>
              <a:rPr dirty="0"/>
            </a:br>
            <a:r>
              <a:rPr lang="es-ES" b="1" dirty="0" smtClean="0"/>
              <a:t>y los Acuerdos Regionales </a:t>
            </a:r>
            <a:r>
              <a:rPr dirty="0"/>
              <a:t/>
            </a:r>
            <a:br>
              <a:rPr dirty="0"/>
            </a:br>
            <a:r>
              <a:rPr lang="es-ES" b="1" dirty="0" smtClean="0"/>
              <a:t>de Ordenación </a:t>
            </a:r>
            <a:r>
              <a:rPr dirty="0"/>
              <a:t/>
            </a:r>
            <a:br>
              <a:rPr dirty="0"/>
            </a:br>
            <a:r>
              <a:rPr lang="es-ES" b="1" dirty="0" smtClean="0"/>
              <a:t>Pesquera (OROP/AROP)</a:t>
            </a:r>
          </a:p>
          <a:p>
            <a:pPr lvl="1">
              <a:buFont typeface="Wingdings" pitchFamily="2" charset="2"/>
              <a:buChar char="§"/>
            </a:pPr>
            <a:endParaRPr lang="es-ES" b="1" dirty="0" smtClean="0"/>
          </a:p>
          <a:p>
            <a:pPr lvl="1">
              <a:buFont typeface="Wingdings" pitchFamily="2" charset="2"/>
              <a:buChar char="§"/>
            </a:pPr>
            <a:r>
              <a:rPr lang="es-ES" dirty="0" smtClean="0"/>
              <a:t>con la FAO para promover la pesca responsable, p.  ej., </a:t>
            </a:r>
            <a:r>
              <a:rPr lang="es-ES" b="1" dirty="0" smtClean="0"/>
              <a:t>el Plan  IPOA-SHARKS y el Acuerdo sobre las medidas del Estado rector del Puerto de 2009</a:t>
            </a:r>
          </a:p>
          <a:p>
            <a:endParaRPr lang="es-ES" sz="2800" dirty="0" smtClean="0"/>
          </a:p>
        </p:txBody>
      </p:sp>
      <p:sp>
        <p:nvSpPr>
          <p:cNvPr id="4" name="Rectangle 3"/>
          <p:cNvSpPr/>
          <p:nvPr/>
        </p:nvSpPr>
        <p:spPr>
          <a:xfrm>
            <a:off x="4859338" y="5876925"/>
            <a:ext cx="3538537" cy="369888"/>
          </a:xfrm>
          <a:prstGeom prst="rect">
            <a:avLst/>
          </a:prstGeom>
        </p:spPr>
        <p:txBody>
          <a:bodyPr wrap="none">
            <a:spAutoFit/>
          </a:bodyPr>
          <a:lstStyle/>
          <a:p>
            <a:pPr algn="ctr" fontAlgn="auto">
              <a:spcBef>
                <a:spcPts val="0"/>
              </a:spcBef>
              <a:spcAft>
                <a:spcPts val="0"/>
              </a:spcAft>
              <a:defRPr/>
            </a:pPr>
            <a:r>
              <a:rPr lang="es-ES" dirty="0">
                <a:solidFill>
                  <a:schemeClr val="accent4">
                    <a:lumMod val="60000"/>
                    <a:lumOff val="40000"/>
                  </a:schemeClr>
                </a:solidFill>
                <a:latin typeface="+mn-lt"/>
              </a:rPr>
              <a:t>[Resolución Conf. 14.6 (Rev. CoP16)]</a:t>
            </a:r>
          </a:p>
        </p:txBody>
      </p:sp>
      <p:pic>
        <p:nvPicPr>
          <p:cNvPr id="6" name="Picture 5"/>
          <p:cNvPicPr>
            <a:picLocks noChangeAspect="1"/>
          </p:cNvPicPr>
          <p:nvPr/>
        </p:nvPicPr>
        <p:blipFill rotWithShape="1">
          <a:blip r:embed="rId2" cstate="print">
            <a:extLst/>
          </a:blip>
          <a:srcRect l="7717" t="8644" r="2392" b="9610"/>
          <a:stretch/>
        </p:blipFill>
        <p:spPr>
          <a:xfrm>
            <a:off x="5220072" y="1700808"/>
            <a:ext cx="3722669" cy="19040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8435975" cy="1143000"/>
          </a:xfrm>
        </p:spPr>
        <p:txBody>
          <a:bodyPr rtlCol="0">
            <a:noAutofit/>
          </a:bodyPr>
          <a:lstStyle/>
          <a:p>
            <a:pPr fontAlgn="auto">
              <a:spcAft>
                <a:spcPts val="0"/>
              </a:spcAft>
              <a:defRPr/>
            </a:pPr>
            <a:r>
              <a:rPr lang="es-ES" sz="3000" dirty="0"/>
              <a:t>Organizaciones Regionales de Ordenación Pesquera (OROP) y Órganos Regionales de Pesca (ORP)</a:t>
            </a:r>
          </a:p>
        </p:txBody>
      </p:sp>
      <p:pic>
        <p:nvPicPr>
          <p:cNvPr id="36866" name="Picture 2"/>
          <p:cNvPicPr>
            <a:picLocks noChangeAspect="1"/>
          </p:cNvPicPr>
          <p:nvPr/>
        </p:nvPicPr>
        <p:blipFill>
          <a:blip r:embed="rId2"/>
          <a:srcRect l="583" t="1936" r="500" b="1326"/>
          <a:stretch>
            <a:fillRect/>
          </a:stretch>
        </p:blipFill>
        <p:spPr bwMode="auto">
          <a:xfrm>
            <a:off x="63500" y="1846263"/>
            <a:ext cx="9045575" cy="496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4509120"/>
            <a:ext cx="7772400" cy="1362075"/>
          </a:xfrm>
        </p:spPr>
        <p:txBody>
          <a:bodyPr rtlCol="0">
            <a:normAutofit/>
          </a:bodyPr>
          <a:lstStyle/>
          <a:p>
            <a:pPr fontAlgn="auto">
              <a:spcAft>
                <a:spcPts val="0"/>
              </a:spcAft>
              <a:defRPr/>
            </a:pPr>
            <a:r>
              <a:rPr lang="es-ES" dirty="0" smtClean="0"/>
              <a:t>Antecedentes</a:t>
            </a:r>
            <a:r>
              <a:rPr dirty="0"/>
              <a:t/>
            </a:r>
            <a:br>
              <a:rPr dirty="0"/>
            </a:br>
            <a:endParaRPr lang="es-ES" dirty="0"/>
          </a:p>
        </p:txBody>
      </p:sp>
      <p:sp>
        <p:nvSpPr>
          <p:cNvPr id="6" name="Text Placeholder 5"/>
          <p:cNvSpPr>
            <a:spLocks noGrp="1"/>
          </p:cNvSpPr>
          <p:nvPr>
            <p:ph type="body" idx="1"/>
          </p:nvPr>
        </p:nvSpPr>
        <p:spPr>
          <a:xfrm>
            <a:off x="722313" y="1700213"/>
            <a:ext cx="7772400" cy="2706687"/>
          </a:xfrm>
        </p:spPr>
        <p:txBody>
          <a:bodyPr rtlCol="0">
            <a:normAutofit fontScale="85000" lnSpcReduction="20000"/>
          </a:bodyPr>
          <a:lstStyle/>
          <a:p>
            <a:pPr marL="342900" indent="-342900" fontAlgn="auto">
              <a:spcAft>
                <a:spcPts val="0"/>
              </a:spcAft>
              <a:buFont typeface="Arial" panose="020B0604020202020204" pitchFamily="34" charset="0"/>
              <a:buChar char="•"/>
              <a:defRPr/>
            </a:pPr>
            <a:r>
              <a:rPr lang="es-ES" dirty="0" smtClean="0">
                <a:solidFill>
                  <a:srgbClr val="0070C0"/>
                </a:solidFill>
              </a:rPr>
              <a:t>Esta diapositiva está oculta en el modo presentación. </a:t>
            </a:r>
            <a:r>
              <a:rPr lang="es-ES" dirty="0" smtClean="0"/>
              <a:t> </a:t>
            </a:r>
            <a:r>
              <a:rPr lang="es-ES" dirty="0" smtClean="0">
                <a:solidFill>
                  <a:srgbClr val="0070C0"/>
                </a:solidFill>
              </a:rPr>
              <a:t>En el momento de imprimir, verifíquese que la opción “imprimir diapositivas ocultas” no esté seleccionada.</a:t>
            </a:r>
            <a:r>
              <a:rPr dirty="0"/>
              <a:t/>
            </a:r>
            <a:br>
              <a:rPr dirty="0"/>
            </a:br>
            <a:endParaRPr lang="es-ES" dirty="0" smtClean="0">
              <a:solidFill>
                <a:srgbClr val="0070C0"/>
              </a:solidFill>
            </a:endParaRPr>
          </a:p>
          <a:p>
            <a:pPr marL="342900" indent="-342900" fontAlgn="auto">
              <a:spcAft>
                <a:spcPts val="0"/>
              </a:spcAft>
              <a:buFont typeface="Arial" panose="020B0604020202020204" pitchFamily="34" charset="0"/>
              <a:buChar char="•"/>
              <a:defRPr/>
            </a:pPr>
            <a:r>
              <a:rPr lang="es-ES" dirty="0" smtClean="0"/>
              <a:t>El objetivo de esta sección es presentar información general con relación a la definición de IPM y al concepto de “alta mar”(especímenes capturados en el medio marino fuera de la jurisdicción de cualquier Estado).</a:t>
            </a:r>
          </a:p>
          <a:p>
            <a:pPr marL="342900" indent="-342900" fontAlgn="auto">
              <a:spcAft>
                <a:spcPts val="0"/>
              </a:spcAft>
              <a:buFont typeface="Arial" panose="020B0604020202020204" pitchFamily="34" charset="0"/>
              <a:buChar char="•"/>
              <a:defRPr/>
            </a:pPr>
            <a:r>
              <a:rPr lang="es-ES" dirty="0" smtClean="0"/>
              <a:t>Si el público no está familiarizado con la CITES en general, se podrían añadir diapositivas de la presentación “Introducción a la CITES.pptx”.</a:t>
            </a:r>
          </a:p>
          <a:p>
            <a:pPr marL="342900" indent="-342900" fontAlgn="auto">
              <a:spcAft>
                <a:spcPts val="0"/>
              </a:spcAft>
              <a:buFont typeface="Arial" panose="020B0604020202020204" pitchFamily="34" charset="0"/>
              <a:buChar char="•"/>
              <a:defRPr/>
            </a:pPr>
            <a:r>
              <a:rPr lang="es-ES" dirty="0" smtClean="0"/>
              <a:t>Si se necesita añadir más información general sobre las inclusiones en los Apéndices de la CITES de tiburones y mantarrayas, sírvase añadir diapositivas de la presentación “La CITES y los tiburones y mantarrayas.pptx”.</a:t>
            </a:r>
            <a:endParaRPr lang="es-ES" dirty="0"/>
          </a:p>
        </p:txBody>
      </p:sp>
      <p:sp>
        <p:nvSpPr>
          <p:cNvPr id="4" name="Slide Number Placeholder 3"/>
          <p:cNvSpPr>
            <a:spLocks noGrp="1"/>
          </p:cNvSpPr>
          <p:nvPr>
            <p:ph type="sldNum" sz="quarter" idx="12"/>
          </p:nvPr>
        </p:nvSpPr>
        <p:spPr/>
        <p:txBody>
          <a:bodyPr/>
          <a:lstStyle/>
          <a:p>
            <a:pPr>
              <a:defRPr/>
            </a:pPr>
            <a:fld id="{AA9F43AE-3A2A-4112-B927-5404BFEA6F25}" type="slidenum">
              <a:rPr lang="en-GB"/>
              <a:pPr>
                <a:defRPr/>
              </a:pPr>
              <a:t>2</a:t>
            </a:fld>
            <a:endParaRPr lang="es-E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4813"/>
            <a:ext cx="8569325" cy="1071562"/>
          </a:xfrm>
        </p:spPr>
        <p:txBody>
          <a:bodyPr rtlCol="0">
            <a:noAutofit/>
          </a:bodyPr>
          <a:lstStyle/>
          <a:p>
            <a:pPr fontAlgn="auto">
              <a:spcAft>
                <a:spcPts val="0"/>
              </a:spcAft>
              <a:defRPr/>
            </a:pPr>
            <a:r>
              <a:rPr lang="es-ES" sz="3800" dirty="0" smtClean="0"/>
              <a:t>IPM: acorde con las medidas aplicables</a:t>
            </a:r>
            <a:endParaRPr lang="es-ES" sz="3800" dirty="0"/>
          </a:p>
        </p:txBody>
      </p:sp>
      <p:sp>
        <p:nvSpPr>
          <p:cNvPr id="3" name="Content Placeholder 2"/>
          <p:cNvSpPr>
            <a:spLocks noGrp="1"/>
          </p:cNvSpPr>
          <p:nvPr>
            <p:ph idx="1"/>
          </p:nvPr>
        </p:nvSpPr>
        <p:spPr>
          <a:xfrm>
            <a:off x="467544" y="1628800"/>
            <a:ext cx="8230369" cy="3816325"/>
          </a:xfrm>
        </p:spPr>
        <p:txBody>
          <a:bodyPr rtlCol="0">
            <a:normAutofit/>
          </a:bodyPr>
          <a:lstStyle/>
          <a:p>
            <a:pPr marL="0" indent="0" fontAlgn="auto">
              <a:spcAft>
                <a:spcPts val="0"/>
              </a:spcAft>
              <a:buFont typeface="Arial" pitchFamily="34" charset="0"/>
              <a:buNone/>
              <a:defRPr/>
            </a:pPr>
            <a:r>
              <a:rPr lang="es-ES" sz="2400" dirty="0" smtClean="0">
                <a:solidFill>
                  <a:prstClr val="black"/>
                </a:solidFill>
              </a:rPr>
              <a:t>Las partes toman en cuenta si el espécimen ha sido </a:t>
            </a:r>
            <a:r>
              <a:rPr lang="es-ES" sz="2400" b="1" dirty="0" smtClean="0">
                <a:solidFill>
                  <a:prstClr val="black"/>
                </a:solidFill>
              </a:rPr>
              <a:t>adquirido y desembarcado</a:t>
            </a:r>
            <a:r>
              <a:rPr lang="es-ES" sz="2400" dirty="0" smtClean="0">
                <a:solidFill>
                  <a:prstClr val="black"/>
                </a:solidFill>
              </a:rPr>
              <a:t>, o no:</a:t>
            </a:r>
            <a:endParaRPr lang="es-ES" sz="2400" dirty="0" smtClean="0"/>
          </a:p>
          <a:p>
            <a:pPr fontAlgn="auto">
              <a:spcAft>
                <a:spcPts val="0"/>
              </a:spcAft>
              <a:buFont typeface="Arial" pitchFamily="34" charset="0"/>
              <a:buChar char="•"/>
              <a:defRPr/>
            </a:pPr>
            <a:endParaRPr lang="es-ES" sz="2000" dirty="0" smtClean="0"/>
          </a:p>
          <a:p>
            <a:pPr fontAlgn="auto">
              <a:spcAft>
                <a:spcPts val="0"/>
              </a:spcAft>
              <a:buFont typeface="Arial" pitchFamily="34" charset="0"/>
              <a:buChar char="•"/>
              <a:defRPr/>
            </a:pPr>
            <a:endParaRPr lang="es-ES" sz="2000" dirty="0" smtClean="0"/>
          </a:p>
          <a:p>
            <a:pPr fontAlgn="auto">
              <a:spcAft>
                <a:spcPts val="0"/>
              </a:spcAft>
              <a:buFont typeface="Arial" pitchFamily="34" charset="0"/>
              <a:buChar char="•"/>
              <a:defRPr/>
            </a:pPr>
            <a:endParaRPr lang="es-ES" sz="2000" dirty="0" smtClean="0"/>
          </a:p>
          <a:p>
            <a:pPr fontAlgn="auto">
              <a:spcAft>
                <a:spcPts val="0"/>
              </a:spcAft>
              <a:buFont typeface="Arial" pitchFamily="34" charset="0"/>
              <a:buChar char="•"/>
              <a:defRPr/>
            </a:pPr>
            <a:endParaRPr lang="es-ES" sz="2000" dirty="0" smtClean="0"/>
          </a:p>
          <a:p>
            <a:pPr fontAlgn="auto">
              <a:spcAft>
                <a:spcPts val="0"/>
              </a:spcAft>
              <a:buFont typeface="Arial" pitchFamily="34" charset="0"/>
              <a:buChar char="•"/>
              <a:defRPr/>
            </a:pPr>
            <a:endParaRPr lang="es-ES" sz="2000" dirty="0" smtClean="0"/>
          </a:p>
          <a:p>
            <a:pPr fontAlgn="auto">
              <a:spcAft>
                <a:spcPts val="0"/>
              </a:spcAft>
              <a:buFont typeface="Arial" pitchFamily="34" charset="0"/>
              <a:buChar char="•"/>
              <a:defRPr/>
            </a:pPr>
            <a:endParaRPr lang="es-ES" sz="2000" dirty="0" smtClean="0"/>
          </a:p>
        </p:txBody>
      </p:sp>
      <p:sp>
        <p:nvSpPr>
          <p:cNvPr id="4" name="Rounded Rectangle 3"/>
          <p:cNvSpPr/>
          <p:nvPr/>
        </p:nvSpPr>
        <p:spPr>
          <a:xfrm>
            <a:off x="622300" y="2781300"/>
            <a:ext cx="4608513" cy="30956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es-ES" sz="2800" dirty="0">
                <a:solidFill>
                  <a:srgbClr val="FFFF00"/>
                </a:solidFill>
                <a:latin typeface="+mj-lt"/>
              </a:rPr>
              <a:t>De una forma acorde con las medidas aplicables previstas en el derecho internacional</a:t>
            </a:r>
            <a:r>
              <a:rPr lang="es-ES" sz="2800" dirty="0">
                <a:latin typeface="+mj-lt"/>
              </a:rPr>
              <a:t>, p. ej., otro tratado, convenio, acuerdo; y</a:t>
            </a:r>
          </a:p>
        </p:txBody>
      </p:sp>
      <p:sp>
        <p:nvSpPr>
          <p:cNvPr id="5" name="Rounded Rectangle 4"/>
          <p:cNvSpPr/>
          <p:nvPr/>
        </p:nvSpPr>
        <p:spPr>
          <a:xfrm>
            <a:off x="5467350" y="2781300"/>
            <a:ext cx="3024188" cy="30956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es-ES" sz="2800" dirty="0" smtClean="0"/>
              <a:t>mediante cualquier </a:t>
            </a:r>
            <a:r>
              <a:rPr lang="es-ES" sz="2800" dirty="0">
                <a:solidFill>
                  <a:srgbClr val="FFFF00"/>
                </a:solidFill>
                <a:latin typeface="+mj-lt"/>
              </a:rPr>
              <a:t>actividad de pesca</a:t>
            </a:r>
            <a:r>
              <a:rPr lang="es-ES" sz="2800" dirty="0" smtClean="0"/>
              <a:t> ilegal, no declarada y no reglamentada </a:t>
            </a:r>
            <a:r>
              <a:rPr lang="es-ES" sz="2800" dirty="0">
                <a:solidFill>
                  <a:srgbClr val="FFFF00"/>
                </a:solidFill>
                <a:latin typeface="+mj-lt"/>
              </a:rPr>
              <a:t>(INDNR)</a:t>
            </a:r>
            <a:r>
              <a:rPr lang="es-ES" dirty="0" smtClean="0"/>
              <a:t>.</a:t>
            </a:r>
          </a:p>
        </p:txBody>
      </p:sp>
      <p:sp>
        <p:nvSpPr>
          <p:cNvPr id="6" name="Rectangle 5"/>
          <p:cNvSpPr/>
          <p:nvPr/>
        </p:nvSpPr>
        <p:spPr>
          <a:xfrm>
            <a:off x="4954588" y="6021388"/>
            <a:ext cx="3536950" cy="369887"/>
          </a:xfrm>
          <a:prstGeom prst="rect">
            <a:avLst/>
          </a:prstGeom>
        </p:spPr>
        <p:txBody>
          <a:bodyPr wrap="none">
            <a:spAutoFit/>
          </a:bodyPr>
          <a:lstStyle/>
          <a:p>
            <a:pPr algn="ctr" fontAlgn="auto">
              <a:spcBef>
                <a:spcPts val="0"/>
              </a:spcBef>
              <a:spcAft>
                <a:spcPts val="0"/>
              </a:spcAft>
              <a:defRPr/>
            </a:pPr>
            <a:r>
              <a:rPr lang="es-ES" dirty="0">
                <a:solidFill>
                  <a:schemeClr val="bg1">
                    <a:lumMod val="65000"/>
                  </a:schemeClr>
                </a:solidFill>
                <a:latin typeface="+mn-lt"/>
              </a:rPr>
              <a:t>[Resolución Conf. 14.6 (Rev. CoP16)]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2808288" y="4583113"/>
            <a:ext cx="1619250" cy="720725"/>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28663" y="4030663"/>
            <a:ext cx="1619250" cy="720725"/>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rot="796152">
            <a:off x="1500188" y="3079750"/>
            <a:ext cx="2125662" cy="46038"/>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7950" y="404813"/>
            <a:ext cx="8856663" cy="1143000"/>
          </a:xfrm>
        </p:spPr>
        <p:txBody>
          <a:bodyPr rtlCol="0">
            <a:noAutofit/>
          </a:bodyPr>
          <a:lstStyle/>
          <a:p>
            <a:pPr fontAlgn="auto">
              <a:spcAft>
                <a:spcPts val="0"/>
              </a:spcAft>
              <a:defRPr/>
            </a:pPr>
            <a:r>
              <a:rPr lang="es-ES" sz="3800" dirty="0" smtClean="0"/>
              <a:t>Relación con otras leyes y convenciones</a:t>
            </a:r>
            <a:endParaRPr lang="es-ES" sz="3800" dirty="0"/>
          </a:p>
        </p:txBody>
      </p:sp>
      <p:sp>
        <p:nvSpPr>
          <p:cNvPr id="4" name="Rectangle 3"/>
          <p:cNvSpPr/>
          <p:nvPr/>
        </p:nvSpPr>
        <p:spPr>
          <a:xfrm>
            <a:off x="1385888" y="6083300"/>
            <a:ext cx="2195512" cy="369888"/>
          </a:xfrm>
          <a:prstGeom prst="rect">
            <a:avLst/>
          </a:prstGeom>
        </p:spPr>
        <p:txBody>
          <a:bodyPr>
            <a:spAutoFit/>
          </a:bodyPr>
          <a:lstStyle/>
          <a:p>
            <a:pPr algn="r" fontAlgn="auto">
              <a:spcBef>
                <a:spcPts val="0"/>
              </a:spcBef>
              <a:spcAft>
                <a:spcPts val="0"/>
              </a:spcAft>
              <a:defRPr/>
            </a:pPr>
            <a:r>
              <a:rPr lang="es-ES" dirty="0">
                <a:solidFill>
                  <a:schemeClr val="bg1">
                    <a:lumMod val="65000"/>
                  </a:schemeClr>
                </a:solidFill>
                <a:latin typeface="+mn-lt"/>
              </a:rPr>
              <a:t>[Art. XIV de la CITES]</a:t>
            </a:r>
            <a:endParaRPr lang="es-ES" dirty="0">
              <a:solidFill>
                <a:schemeClr val="bg1">
                  <a:lumMod val="65000"/>
                </a:schemeClr>
              </a:solidFill>
              <a:latin typeface="+mj-lt"/>
              <a:cs typeface="+mn-cs"/>
            </a:endParaRPr>
          </a:p>
        </p:txBody>
      </p:sp>
      <p:sp>
        <p:nvSpPr>
          <p:cNvPr id="8" name="Content Placeholder 7"/>
          <p:cNvSpPr>
            <a:spLocks noGrp="1"/>
          </p:cNvSpPr>
          <p:nvPr>
            <p:ph idx="1"/>
          </p:nvPr>
        </p:nvSpPr>
        <p:spPr>
          <a:xfrm>
            <a:off x="398463" y="1700808"/>
            <a:ext cx="8229600" cy="893762"/>
          </a:xfrm>
        </p:spPr>
        <p:txBody>
          <a:bodyPr rtlCol="0">
            <a:normAutofit/>
          </a:bodyPr>
          <a:lstStyle/>
          <a:p>
            <a:pPr marL="0" indent="0" fontAlgn="auto">
              <a:spcAft>
                <a:spcPts val="0"/>
              </a:spcAft>
              <a:buFont typeface="Arial" pitchFamily="34" charset="0"/>
              <a:buNone/>
              <a:defRPr/>
            </a:pPr>
            <a:r>
              <a:rPr lang="es-ES" dirty="0" smtClean="0"/>
              <a:t>La Partes respetan las obligaciones que…</a:t>
            </a:r>
            <a:endParaRPr lang="es-ES" dirty="0"/>
          </a:p>
        </p:txBody>
      </p:sp>
      <p:sp>
        <p:nvSpPr>
          <p:cNvPr id="10" name="Rounded Rectangle 9"/>
          <p:cNvSpPr/>
          <p:nvPr/>
        </p:nvSpPr>
        <p:spPr>
          <a:xfrm>
            <a:off x="1016000" y="3954463"/>
            <a:ext cx="1044575" cy="61277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dirty="0"/>
              <a:t>IPM</a:t>
            </a:r>
          </a:p>
        </p:txBody>
      </p:sp>
      <p:sp>
        <p:nvSpPr>
          <p:cNvPr id="11" name="Isosceles Triangle 10"/>
          <p:cNvSpPr/>
          <p:nvPr/>
        </p:nvSpPr>
        <p:spPr>
          <a:xfrm>
            <a:off x="2382838" y="3057525"/>
            <a:ext cx="360362" cy="2603500"/>
          </a:xfrm>
          <a:prstGeom prst="triangl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a:stCxn id="9" idx="1"/>
            <a:endCxn id="12" idx="2"/>
          </p:cNvCxnSpPr>
          <p:nvPr/>
        </p:nvCxnSpPr>
        <p:spPr>
          <a:xfrm flipH="1">
            <a:off x="728663" y="2859088"/>
            <a:ext cx="800100" cy="15319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1"/>
            <a:endCxn id="12" idx="6"/>
          </p:cNvCxnSpPr>
          <p:nvPr/>
        </p:nvCxnSpPr>
        <p:spPr>
          <a:xfrm>
            <a:off x="1528763" y="2859088"/>
            <a:ext cx="819150" cy="15319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21" idx="2"/>
          </p:cNvCxnSpPr>
          <p:nvPr/>
        </p:nvCxnSpPr>
        <p:spPr>
          <a:xfrm flipH="1">
            <a:off x="2808288" y="3346450"/>
            <a:ext cx="788987" cy="1597025"/>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a:endCxn id="21" idx="6"/>
          </p:cNvCxnSpPr>
          <p:nvPr/>
        </p:nvCxnSpPr>
        <p:spPr>
          <a:xfrm>
            <a:off x="3597275" y="3346450"/>
            <a:ext cx="830263" cy="1597025"/>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sp>
        <p:nvSpPr>
          <p:cNvPr id="59" name="Rounded Rectangular Callout 58"/>
          <p:cNvSpPr/>
          <p:nvPr/>
        </p:nvSpPr>
        <p:spPr>
          <a:xfrm>
            <a:off x="4673526" y="2347912"/>
            <a:ext cx="4146946" cy="1873175"/>
          </a:xfrm>
          <a:prstGeom prst="wedgeRoundRectCallout">
            <a:avLst>
              <a:gd name="adj1" fmla="val -61495"/>
              <a:gd name="adj2" fmla="val 47351"/>
              <a:gd name="adj3" fmla="val 16667"/>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dirty="0">
                <a:solidFill>
                  <a:schemeClr val="tx1"/>
                </a:solidFill>
              </a:rPr>
              <a:t>se derivan de convenciones vigentes en el momento en que la CITES entró en vigor y que proporcionan protección a las especies marinas incluidas en el Apéndice II</a:t>
            </a:r>
          </a:p>
        </p:txBody>
      </p:sp>
      <p:sp>
        <p:nvSpPr>
          <p:cNvPr id="60" name="Rounded Rectangular Callout 59"/>
          <p:cNvSpPr/>
          <p:nvPr/>
        </p:nvSpPr>
        <p:spPr>
          <a:xfrm>
            <a:off x="4668838" y="4391025"/>
            <a:ext cx="4151634" cy="1674813"/>
          </a:xfrm>
          <a:prstGeom prst="wedgeRoundRectCallout">
            <a:avLst>
              <a:gd name="adj1" fmla="val -61674"/>
              <a:gd name="adj2" fmla="val -49384"/>
              <a:gd name="adj3" fmla="val 16667"/>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dirty="0">
                <a:solidFill>
                  <a:schemeClr val="tx1"/>
                </a:solidFill>
              </a:rPr>
              <a:t>relacionadas con la codificación y el desarrollo de </a:t>
            </a:r>
            <a:r>
              <a:rPr lang="es-ES" sz="2000" b="1" dirty="0">
                <a:solidFill>
                  <a:schemeClr val="tx1"/>
                </a:solidFill>
              </a:rPr>
              <a:t>la Convención de las Naciones Unidas sobre el Derecho del Mar (CNUDM)</a:t>
            </a:r>
          </a:p>
        </p:txBody>
      </p:sp>
      <p:sp>
        <p:nvSpPr>
          <p:cNvPr id="2075" name="Vertical Scroll 2074"/>
          <p:cNvSpPr/>
          <p:nvPr/>
        </p:nvSpPr>
        <p:spPr>
          <a:xfrm>
            <a:off x="2987675" y="4237038"/>
            <a:ext cx="1439863" cy="825500"/>
          </a:xfrm>
          <a:prstGeom prst="verticalScroll">
            <a:avLst>
              <a:gd name="adj" fmla="val 22148"/>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rPr>
              <a:t>Otras leyes y convenciones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s-ES" sz="3700" dirty="0" smtClean="0"/>
              <a:t>La CNUDM y la Biodiversidad Fuera de la Jurisdicción Nacional (BFJN)</a:t>
            </a:r>
          </a:p>
        </p:txBody>
      </p:sp>
      <p:sp>
        <p:nvSpPr>
          <p:cNvPr id="3" name="Content Placeholder 2"/>
          <p:cNvSpPr>
            <a:spLocks noGrp="1"/>
          </p:cNvSpPr>
          <p:nvPr>
            <p:ph idx="1"/>
          </p:nvPr>
        </p:nvSpPr>
        <p:spPr>
          <a:xfrm>
            <a:off x="307975" y="2924944"/>
            <a:ext cx="8569325" cy="3024336"/>
          </a:xfrm>
        </p:spPr>
        <p:txBody>
          <a:bodyPr>
            <a:noAutofit/>
          </a:bodyPr>
          <a:lstStyle/>
          <a:p>
            <a:pPr marL="400050" lvl="2" indent="0">
              <a:lnSpc>
                <a:spcPct val="80000"/>
              </a:lnSpc>
              <a:buNone/>
            </a:pPr>
            <a:r>
              <a:rPr lang="es-ES" sz="3200" b="1" dirty="0" smtClean="0"/>
              <a:t>La CNUDM:</a:t>
            </a:r>
          </a:p>
          <a:p>
            <a:pPr marL="400050" lvl="2" indent="0">
              <a:lnSpc>
                <a:spcPct val="80000"/>
              </a:lnSpc>
              <a:buNone/>
            </a:pPr>
            <a:endParaRPr lang="es-ES" sz="1400" dirty="0" smtClean="0"/>
          </a:p>
          <a:p>
            <a:pPr marL="742950" lvl="2" indent="-342900">
              <a:lnSpc>
                <a:spcPct val="80000"/>
              </a:lnSpc>
            </a:pPr>
            <a:r>
              <a:rPr lang="es-ES" sz="3200" dirty="0" smtClean="0"/>
              <a:t>establece el marco jurídico para todas las actividades en los océanos y los mares </a:t>
            </a:r>
            <a:endParaRPr lang="es-ES" sz="3200" dirty="0"/>
          </a:p>
          <a:p>
            <a:pPr marL="742950" lvl="2" indent="-342900">
              <a:lnSpc>
                <a:spcPct val="80000"/>
              </a:lnSpc>
            </a:pPr>
            <a:endParaRPr lang="es-ES" sz="1400" dirty="0" smtClean="0"/>
          </a:p>
          <a:p>
            <a:pPr marL="742950" lvl="2" indent="-342900">
              <a:lnSpc>
                <a:spcPct val="80000"/>
              </a:lnSpc>
            </a:pPr>
            <a:r>
              <a:rPr lang="es-ES" sz="3200" dirty="0" smtClean="0"/>
              <a:t>presenta lagunas con relación a la biodiversidad en zonas que están fuera de la jurisdicción nacional (ZFJN)</a:t>
            </a:r>
          </a:p>
          <a:p>
            <a:pPr marL="742950" lvl="2" indent="-342900">
              <a:lnSpc>
                <a:spcPct val="80000"/>
              </a:lnSpc>
              <a:buFont typeface="Arial" charset="0"/>
              <a:buNone/>
            </a:pPr>
            <a:endParaRPr lang="es-ES" sz="3200" dirty="0" smtClean="0"/>
          </a:p>
        </p:txBody>
      </p:sp>
      <p:sp>
        <p:nvSpPr>
          <p:cNvPr id="4" name="AutoShape 4" descr="Bildergebnis für unclo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Bildergebnis für unclo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556792"/>
            <a:ext cx="2016224" cy="151216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994122"/>
          </a:xfrm>
        </p:spPr>
        <p:txBody>
          <a:bodyPr>
            <a:noAutofit/>
          </a:bodyPr>
          <a:lstStyle/>
          <a:p>
            <a:r>
              <a:rPr lang="es-ES" sz="4000" dirty="0" smtClean="0"/>
              <a:t>La CNUDM y la BFJN</a:t>
            </a:r>
          </a:p>
        </p:txBody>
      </p:sp>
      <p:sp>
        <p:nvSpPr>
          <p:cNvPr id="3" name="Content Placeholder 2"/>
          <p:cNvSpPr>
            <a:spLocks noGrp="1"/>
          </p:cNvSpPr>
          <p:nvPr>
            <p:ph idx="1"/>
          </p:nvPr>
        </p:nvSpPr>
        <p:spPr>
          <a:xfrm>
            <a:off x="251520" y="1340768"/>
            <a:ext cx="8352606" cy="4678015"/>
          </a:xfrm>
        </p:spPr>
        <p:txBody>
          <a:bodyPr>
            <a:normAutofit fontScale="92500" lnSpcReduction="10000"/>
          </a:bodyPr>
          <a:lstStyle/>
          <a:p>
            <a:pPr marL="742950" lvl="2" indent="-342900">
              <a:lnSpc>
                <a:spcPct val="80000"/>
              </a:lnSpc>
            </a:pPr>
            <a:r>
              <a:rPr lang="es-ES" sz="2200" dirty="0" smtClean="0"/>
              <a:t>Desde 2004: Grupo de Trabajo Especial Oficioso de Composición Abierta (</a:t>
            </a:r>
            <a:r>
              <a:rPr lang="es-ES" sz="2200" i="1" dirty="0" smtClean="0"/>
              <a:t>también denominado Grupo de Trabajo sobre </a:t>
            </a:r>
            <a:r>
              <a:rPr lang="es-ES" sz="2200" b="1" i="1" dirty="0" smtClean="0"/>
              <a:t>biodiversidad fuera de la jurisdicción nacional </a:t>
            </a:r>
            <a:r>
              <a:rPr lang="es-ES" sz="2200" i="1" dirty="0" smtClean="0"/>
              <a:t>o </a:t>
            </a:r>
            <a:r>
              <a:rPr lang="es-ES" sz="2200" b="1" i="1" dirty="0" smtClean="0"/>
              <a:t>BFJN</a:t>
            </a:r>
            <a:r>
              <a:rPr lang="es-ES" sz="2200" dirty="0" smtClean="0"/>
              <a:t>)</a:t>
            </a:r>
          </a:p>
          <a:p>
            <a:pPr marL="742950" lvl="2" indent="-342900">
              <a:lnSpc>
                <a:spcPct val="80000"/>
              </a:lnSpc>
            </a:pPr>
            <a:endParaRPr lang="es-ES" sz="2200" dirty="0" smtClean="0"/>
          </a:p>
          <a:p>
            <a:pPr marL="742950" lvl="2" indent="-342900">
              <a:lnSpc>
                <a:spcPct val="80000"/>
              </a:lnSpc>
            </a:pPr>
            <a:r>
              <a:rPr lang="es-ES" sz="2200" dirty="0" smtClean="0"/>
              <a:t>En el documento final de Rio+20 los Estados se comprometen a adoptar una decisión sobre la elaboración de un instrumento internacional en el marco de la CNUDM antes de que concluya la 69</a:t>
            </a:r>
            <a:r>
              <a:rPr lang="es-ES" sz="2200" baseline="30000" dirty="0" smtClean="0"/>
              <a:t>a</a:t>
            </a:r>
            <a:r>
              <a:rPr lang="es-ES" sz="2200" dirty="0" smtClean="0"/>
              <a:t> Asamblea General </a:t>
            </a:r>
          </a:p>
          <a:p>
            <a:pPr marL="742950" lvl="2" indent="-342900">
              <a:lnSpc>
                <a:spcPct val="80000"/>
              </a:lnSpc>
              <a:buFont typeface="Arial" charset="0"/>
              <a:buNone/>
            </a:pPr>
            <a:endParaRPr lang="es-ES" sz="2000" dirty="0" smtClean="0"/>
          </a:p>
          <a:p>
            <a:pPr marL="742950" lvl="2" indent="-342900">
              <a:lnSpc>
                <a:spcPct val="80000"/>
              </a:lnSpc>
              <a:buFont typeface="Arial" charset="0"/>
              <a:buNone/>
            </a:pPr>
            <a:endParaRPr lang="es-ES" sz="2000" dirty="0" smtClean="0"/>
          </a:p>
          <a:p>
            <a:pPr marL="742950" lvl="2" indent="-342900">
              <a:lnSpc>
                <a:spcPct val="80000"/>
              </a:lnSpc>
              <a:buFont typeface="Arial" charset="0"/>
              <a:buNone/>
            </a:pPr>
            <a:endParaRPr lang="es-ES" sz="2000" dirty="0" smtClean="0"/>
          </a:p>
          <a:p>
            <a:pPr marL="742950" lvl="2" indent="-342900">
              <a:lnSpc>
                <a:spcPct val="80000"/>
              </a:lnSpc>
              <a:buFont typeface="Arial" charset="0"/>
              <a:buNone/>
            </a:pPr>
            <a:endParaRPr lang="es-ES" sz="2000" dirty="0" smtClean="0"/>
          </a:p>
          <a:p>
            <a:pPr marL="742950" lvl="2" indent="-342900">
              <a:lnSpc>
                <a:spcPct val="80000"/>
              </a:lnSpc>
              <a:buFont typeface="Arial" charset="0"/>
              <a:buNone/>
            </a:pPr>
            <a:endParaRPr lang="es-ES" sz="2000" dirty="0" smtClean="0"/>
          </a:p>
          <a:p>
            <a:pPr marL="742950" lvl="2" indent="-342900">
              <a:lnSpc>
                <a:spcPct val="80000"/>
              </a:lnSpc>
              <a:buFont typeface="Arial" charset="0"/>
              <a:buNone/>
            </a:pPr>
            <a:endParaRPr lang="es-ES" sz="2000" dirty="0" smtClean="0"/>
          </a:p>
          <a:p>
            <a:pPr marL="742950" lvl="2" indent="-342900">
              <a:lnSpc>
                <a:spcPct val="80000"/>
              </a:lnSpc>
              <a:buFont typeface="Arial" charset="0"/>
              <a:buNone/>
            </a:pPr>
            <a:endParaRPr lang="es-ES" sz="2000" dirty="0" smtClean="0"/>
          </a:p>
          <a:p>
            <a:pPr marL="742950" lvl="2" indent="-342900">
              <a:lnSpc>
                <a:spcPct val="80000"/>
              </a:lnSpc>
              <a:buFont typeface="Arial" charset="0"/>
              <a:buNone/>
            </a:pPr>
            <a:endParaRPr lang="es-ES" sz="2000" dirty="0" smtClean="0"/>
          </a:p>
          <a:p>
            <a:pPr marL="742950" lvl="2" indent="-342900">
              <a:lnSpc>
                <a:spcPct val="80000"/>
              </a:lnSpc>
              <a:buFont typeface="Arial" charset="0"/>
              <a:buNone/>
            </a:pPr>
            <a:endParaRPr lang="es-ES" sz="2000" dirty="0" smtClean="0"/>
          </a:p>
          <a:p>
            <a:pPr marL="742950" lvl="2" indent="-342900">
              <a:lnSpc>
                <a:spcPct val="80000"/>
              </a:lnSpc>
              <a:buFont typeface="Arial" charset="0"/>
              <a:buNone/>
            </a:pPr>
            <a:endParaRPr lang="es-ES" sz="2000" dirty="0" smtClean="0"/>
          </a:p>
          <a:p>
            <a:pPr marL="742950" lvl="2" indent="-342900">
              <a:lnSpc>
                <a:spcPct val="80000"/>
              </a:lnSpc>
              <a:buFont typeface="Arial" charset="0"/>
              <a:buNone/>
            </a:pPr>
            <a:r>
              <a:rPr lang="en-US" sz="2000" dirty="0" smtClean="0"/>
              <a:t>			</a:t>
            </a:r>
            <a:r>
              <a:rPr lang="es-ES" sz="2000" dirty="0" smtClean="0"/>
              <a:t>   Ámbito: alta mar y  fondos marinos profundos</a:t>
            </a:r>
            <a:endParaRPr lang="es-ES" sz="1000" dirty="0" smtClean="0">
              <a:solidFill>
                <a:srgbClr val="404040"/>
              </a:solidFill>
            </a:endParaRPr>
          </a:p>
        </p:txBody>
      </p:sp>
      <p:pic>
        <p:nvPicPr>
          <p:cNvPr id="41991" name="Picture 7" descr="zonas marítimas"/>
          <p:cNvPicPr>
            <a:picLocks noChangeAspect="1" noChangeArrowheads="1"/>
          </p:cNvPicPr>
          <p:nvPr/>
        </p:nvPicPr>
        <p:blipFill>
          <a:blip r:embed="rId3"/>
          <a:srcRect/>
          <a:stretch>
            <a:fillRect/>
          </a:stretch>
        </p:blipFill>
        <p:spPr bwMode="auto">
          <a:xfrm>
            <a:off x="1115616" y="3206079"/>
            <a:ext cx="7344816" cy="3162524"/>
          </a:xfrm>
          <a:prstGeom prst="rect">
            <a:avLst/>
          </a:prstGeom>
          <a:noFill/>
        </p:spPr>
      </p:pic>
      <p:sp>
        <p:nvSpPr>
          <p:cNvPr id="4" name="TextBox 3"/>
          <p:cNvSpPr txBox="1"/>
          <p:nvPr/>
        </p:nvSpPr>
        <p:spPr>
          <a:xfrm>
            <a:off x="2483768" y="6368603"/>
            <a:ext cx="4968552" cy="338554"/>
          </a:xfrm>
          <a:prstGeom prst="rect">
            <a:avLst/>
          </a:prstGeom>
          <a:noFill/>
        </p:spPr>
        <p:txBody>
          <a:bodyPr wrap="square" rtlCol="0">
            <a:spAutoFit/>
          </a:bodyPr>
          <a:lstStyle/>
          <a:p>
            <a:r>
              <a:rPr lang="es-ES" sz="1600" dirty="0" smtClean="0">
                <a:solidFill>
                  <a:schemeClr val="accent4">
                    <a:lumMod val="60000"/>
                    <a:lumOff val="40000"/>
                  </a:schemeClr>
                </a:solidFill>
                <a:latin typeface="+mn-lt"/>
              </a:rPr>
              <a:t>[Fuente: Riccardo Pravettoni, UNEP/GRID-Arendal, 2009]</a:t>
            </a:r>
            <a:endParaRPr lang="es-ES" sz="1600" dirty="0">
              <a:solidFill>
                <a:schemeClr val="accent4">
                  <a:lumMod val="60000"/>
                  <a:lumOff val="40000"/>
                </a:schemeClr>
              </a:solidFill>
              <a:latin typeface="+mn-lt"/>
            </a:endParaRPr>
          </a:p>
        </p:txBody>
      </p:sp>
    </p:spTree>
    <p:extLst>
      <p:ext uri="{BB962C8B-B14F-4D97-AF65-F5344CB8AC3E}">
        <p14:creationId xmlns:p14="http://schemas.microsoft.com/office/powerpoint/2010/main" val="3161280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dirty="0" smtClean="0"/>
              <a:t>La CNUDM y la BFJN</a:t>
            </a:r>
            <a:endParaRPr lang="es-ES" sz="4000" dirty="0" smtClean="0">
              <a:solidFill>
                <a:srgbClr val="FF0000"/>
              </a:solidFill>
            </a:endParaRPr>
          </a:p>
        </p:txBody>
      </p:sp>
      <p:sp>
        <p:nvSpPr>
          <p:cNvPr id="43010" name="Content Placeholder 2"/>
          <p:cNvSpPr>
            <a:spLocks noGrp="1"/>
          </p:cNvSpPr>
          <p:nvPr>
            <p:ph idx="1"/>
          </p:nvPr>
        </p:nvSpPr>
        <p:spPr/>
        <p:txBody>
          <a:bodyPr/>
          <a:lstStyle/>
          <a:p>
            <a:r>
              <a:rPr lang="es-ES" sz="2000" dirty="0" smtClean="0"/>
              <a:t>Enero de 2015: El Grupo de Trabajo sobre BFJN recomendó a la Asamblea General la elaboración de un instrumento internacional en el marco de la CNUDM:</a:t>
            </a:r>
          </a:p>
          <a:p>
            <a:endParaRPr lang="es-ES" sz="1000" dirty="0" smtClean="0"/>
          </a:p>
          <a:p>
            <a:pPr lvl="1"/>
            <a:r>
              <a:rPr lang="es-ES" sz="2000" dirty="0" smtClean="0"/>
              <a:t>Recursos genéticos marinos incluyendo el acceso y la participación en los beneficios</a:t>
            </a:r>
          </a:p>
          <a:p>
            <a:pPr lvl="1"/>
            <a:r>
              <a:rPr lang="es-ES" sz="2000" b="1" dirty="0" smtClean="0"/>
              <a:t>Instrumentos de manejo basados en las zonas, incluidas las zonas marinas protegidas</a:t>
            </a:r>
          </a:p>
          <a:p>
            <a:pPr lvl="1"/>
            <a:r>
              <a:rPr lang="es-ES" sz="2000" dirty="0" smtClean="0"/>
              <a:t>Evaluación de Impacto Ambiental</a:t>
            </a:r>
          </a:p>
          <a:p>
            <a:pPr lvl="1"/>
            <a:r>
              <a:rPr lang="es-ES" sz="2000" dirty="0" smtClean="0"/>
              <a:t>Fomento de capacidad y transferencia de tecnologías</a:t>
            </a:r>
          </a:p>
          <a:p>
            <a:pPr lvl="1">
              <a:buFont typeface="Arial" charset="0"/>
              <a:buNone/>
            </a:pPr>
            <a:endParaRPr lang="es-ES" sz="2000" dirty="0" smtClean="0"/>
          </a:p>
          <a:p>
            <a:r>
              <a:rPr lang="es-ES" sz="2000" dirty="0" smtClean="0"/>
              <a:t>Las pesquerías quedan excluidas (provisionalmente) </a:t>
            </a:r>
          </a:p>
          <a:p>
            <a:r>
              <a:rPr lang="es-ES" sz="2000" dirty="0" smtClean="0"/>
              <a:t>El Comité Preparatorio iniciará sus trabajos en 2016 y presentará su informe a finales de 2017</a:t>
            </a:r>
          </a:p>
          <a:p>
            <a:endParaRPr lang="es-ES" sz="19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s-ES" dirty="0"/>
              <a:t>IPM: áreas de trabajo futuro</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s-ES" dirty="0" smtClean="0"/>
              <a:t>Acuerdos de fletamento</a:t>
            </a:r>
          </a:p>
          <a:p>
            <a:pPr lvl="1" fontAlgn="auto">
              <a:spcAft>
                <a:spcPts val="0"/>
              </a:spcAft>
              <a:buFont typeface="Arial" pitchFamily="34" charset="0"/>
              <a:buChar char="–"/>
              <a:defRPr/>
            </a:pPr>
            <a:r>
              <a:rPr lang="es-ES" sz="2400" dirty="0">
                <a:solidFill>
                  <a:prstClr val="black"/>
                </a:solidFill>
              </a:rPr>
              <a:t>El fletamento ocurre en un porcentaje muy reducido de casos</a:t>
            </a:r>
          </a:p>
          <a:p>
            <a:pPr lvl="1" fontAlgn="auto">
              <a:spcAft>
                <a:spcPts val="0"/>
              </a:spcAft>
              <a:buFont typeface="Arial" pitchFamily="34" charset="0"/>
              <a:buChar char="–"/>
              <a:defRPr/>
            </a:pPr>
            <a:r>
              <a:rPr lang="es-ES" sz="2400" dirty="0">
                <a:solidFill>
                  <a:prstClr val="black"/>
                </a:solidFill>
              </a:rPr>
              <a:t>Existen disposiciones especiales sobre el fletamento</a:t>
            </a:r>
          </a:p>
          <a:p>
            <a:pPr marL="457200" lvl="1" indent="0" algn="r" fontAlgn="auto">
              <a:spcAft>
                <a:spcPts val="0"/>
              </a:spcAft>
              <a:buFont typeface="Arial" pitchFamily="34" charset="0"/>
              <a:buNone/>
              <a:defRPr/>
            </a:pPr>
            <a:r>
              <a:rPr lang="es-ES" sz="1800" dirty="0" smtClean="0">
                <a:solidFill>
                  <a:schemeClr val="accent4">
                    <a:lumMod val="60000"/>
                    <a:lumOff val="40000"/>
                  </a:schemeClr>
                </a:solidFill>
              </a:rPr>
              <a:t>[Decisiones 16.48 – 16.51]</a:t>
            </a:r>
            <a:r>
              <a:rPr sz="1800" dirty="0"/>
              <a:t/>
            </a:r>
            <a:br>
              <a:rPr sz="1800" dirty="0"/>
            </a:br>
            <a:endParaRPr lang="es-ES" sz="1800" dirty="0"/>
          </a:p>
          <a:p>
            <a:pPr fontAlgn="auto">
              <a:spcAft>
                <a:spcPts val="0"/>
              </a:spcAft>
              <a:buFont typeface="Arial" pitchFamily="34" charset="0"/>
              <a:buChar char="•"/>
              <a:defRPr/>
            </a:pPr>
            <a:endParaRPr lang="es-ES" dirty="0"/>
          </a:p>
        </p:txBody>
      </p:sp>
      <p:pic>
        <p:nvPicPr>
          <p:cNvPr id="44035" name="Picture 2" descr="C:\Program Files (x86)\Microsoft Office\MEDIA\CAGCAT10\j0205462.wmf"/>
          <p:cNvPicPr>
            <a:picLocks noChangeAspect="1" noChangeArrowheads="1"/>
          </p:cNvPicPr>
          <p:nvPr/>
        </p:nvPicPr>
        <p:blipFill>
          <a:blip r:embed="rId2"/>
          <a:srcRect/>
          <a:stretch>
            <a:fillRect/>
          </a:stretch>
        </p:blipFill>
        <p:spPr bwMode="auto">
          <a:xfrm>
            <a:off x="1938338" y="4530725"/>
            <a:ext cx="1266825" cy="1260475"/>
          </a:xfrm>
          <a:prstGeom prst="rect">
            <a:avLst/>
          </a:prstGeom>
          <a:noFill/>
          <a:ln w="9525">
            <a:noFill/>
            <a:miter lim="800000"/>
            <a:headEnd/>
            <a:tailEnd/>
          </a:ln>
        </p:spPr>
      </p:pic>
      <p:pic>
        <p:nvPicPr>
          <p:cNvPr id="44036" name="Picture 6" descr="boat.png"/>
          <p:cNvPicPr>
            <a:picLocks noChangeAspect="1"/>
          </p:cNvPicPr>
          <p:nvPr/>
        </p:nvPicPr>
        <p:blipFill>
          <a:blip r:embed="rId3"/>
          <a:srcRect/>
          <a:stretch>
            <a:fillRect/>
          </a:stretch>
        </p:blipFill>
        <p:spPr bwMode="auto">
          <a:xfrm>
            <a:off x="5907088" y="4760913"/>
            <a:ext cx="1149350" cy="1260475"/>
          </a:xfrm>
          <a:prstGeom prst="rect">
            <a:avLst/>
          </a:prstGeom>
          <a:noFill/>
          <a:ln w="9525">
            <a:noFill/>
            <a:miter lim="800000"/>
            <a:headEnd/>
            <a:tailEnd/>
          </a:ln>
        </p:spPr>
      </p:pic>
      <p:sp>
        <p:nvSpPr>
          <p:cNvPr id="8" name="Wave 7"/>
          <p:cNvSpPr/>
          <p:nvPr/>
        </p:nvSpPr>
        <p:spPr>
          <a:xfrm>
            <a:off x="1547813" y="4451350"/>
            <a:ext cx="647700" cy="539750"/>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400" b="1" dirty="0">
                <a:latin typeface="+mj-lt"/>
              </a:rPr>
              <a:t>C</a:t>
            </a:r>
          </a:p>
        </p:txBody>
      </p:sp>
      <p:pic>
        <p:nvPicPr>
          <p:cNvPr id="44038" name="Picture 8" descr="BoatHire.jpg"/>
          <p:cNvPicPr>
            <a:picLocks noChangeAspect="1"/>
          </p:cNvPicPr>
          <p:nvPr/>
        </p:nvPicPr>
        <p:blipFill>
          <a:blip r:embed="rId4"/>
          <a:srcRect t="22427" b="22746"/>
          <a:stretch>
            <a:fillRect/>
          </a:stretch>
        </p:blipFill>
        <p:spPr bwMode="auto">
          <a:xfrm>
            <a:off x="3887788" y="4829175"/>
            <a:ext cx="1368425" cy="576263"/>
          </a:xfrm>
          <a:prstGeom prst="rect">
            <a:avLst/>
          </a:prstGeom>
          <a:noFill/>
          <a:ln w="9525">
            <a:noFill/>
            <a:miter lim="800000"/>
            <a:headEnd/>
            <a:tailEnd/>
          </a:ln>
        </p:spPr>
      </p:pic>
      <p:sp>
        <p:nvSpPr>
          <p:cNvPr id="10" name="Right Arrow 9"/>
          <p:cNvSpPr/>
          <p:nvPr/>
        </p:nvSpPr>
        <p:spPr>
          <a:xfrm>
            <a:off x="3162300" y="5018088"/>
            <a:ext cx="581025"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Wave 11"/>
          <p:cNvSpPr/>
          <p:nvPr/>
        </p:nvSpPr>
        <p:spPr>
          <a:xfrm>
            <a:off x="5910263" y="4483100"/>
            <a:ext cx="608012" cy="539750"/>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400" b="1" dirty="0">
                <a:solidFill>
                  <a:schemeClr val="bg1"/>
                </a:solidFill>
                <a:latin typeface="Arial" panose="020B0604020202020204" pitchFamily="34" charset="0"/>
              </a:rPr>
              <a:t>A</a:t>
            </a:r>
          </a:p>
        </p:txBody>
      </p:sp>
      <p:sp>
        <p:nvSpPr>
          <p:cNvPr id="13" name="Right Arrow 12"/>
          <p:cNvSpPr/>
          <p:nvPr/>
        </p:nvSpPr>
        <p:spPr>
          <a:xfrm>
            <a:off x="5327650" y="5040313"/>
            <a:ext cx="582613"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s-ES" dirty="0" smtClean="0"/>
              <a:t>Situaciones básicas de fletamento</a:t>
            </a:r>
          </a:p>
        </p:txBody>
      </p:sp>
      <p:sp>
        <p:nvSpPr>
          <p:cNvPr id="45058" name="Content Placeholder 2"/>
          <p:cNvSpPr>
            <a:spLocks noGrp="1"/>
          </p:cNvSpPr>
          <p:nvPr>
            <p:ph idx="1"/>
          </p:nvPr>
        </p:nvSpPr>
        <p:spPr/>
        <p:txBody>
          <a:bodyPr/>
          <a:lstStyle/>
          <a:p>
            <a:r>
              <a:rPr lang="es-ES" dirty="0" smtClean="0">
                <a:solidFill>
                  <a:srgbClr val="000000"/>
                </a:solidFill>
              </a:rPr>
              <a:t>El Estado de fletamento y el Estado donde está registrada la embarcación son dos Estados diferentes</a:t>
            </a:r>
          </a:p>
          <a:p>
            <a:endParaRPr lang="es-ES" dirty="0" smtClean="0"/>
          </a:p>
        </p:txBody>
      </p:sp>
      <p:pic>
        <p:nvPicPr>
          <p:cNvPr id="45059" name="Picture 2" descr="C:\Program Files (x86)\Microsoft Office\MEDIA\CAGCAT10\j0205462.wmf"/>
          <p:cNvPicPr>
            <a:picLocks noChangeAspect="1" noChangeArrowheads="1"/>
          </p:cNvPicPr>
          <p:nvPr/>
        </p:nvPicPr>
        <p:blipFill>
          <a:blip r:embed="rId2"/>
          <a:srcRect/>
          <a:stretch>
            <a:fillRect/>
          </a:stretch>
        </p:blipFill>
        <p:spPr bwMode="auto">
          <a:xfrm>
            <a:off x="468313" y="3249613"/>
            <a:ext cx="1817687" cy="1809750"/>
          </a:xfrm>
          <a:prstGeom prst="rect">
            <a:avLst/>
          </a:prstGeom>
          <a:noFill/>
          <a:ln w="9525">
            <a:noFill/>
            <a:miter lim="800000"/>
            <a:headEnd/>
            <a:tailEnd/>
          </a:ln>
        </p:spPr>
      </p:pic>
      <p:pic>
        <p:nvPicPr>
          <p:cNvPr id="45060" name="Picture 4" descr="boat.png"/>
          <p:cNvPicPr>
            <a:picLocks noChangeAspect="1"/>
          </p:cNvPicPr>
          <p:nvPr/>
        </p:nvPicPr>
        <p:blipFill>
          <a:blip r:embed="rId3"/>
          <a:srcRect/>
          <a:stretch>
            <a:fillRect/>
          </a:stretch>
        </p:blipFill>
        <p:spPr bwMode="auto">
          <a:xfrm>
            <a:off x="6473825" y="2962275"/>
            <a:ext cx="2327275" cy="2554288"/>
          </a:xfrm>
          <a:prstGeom prst="rect">
            <a:avLst/>
          </a:prstGeom>
          <a:noFill/>
          <a:ln w="9525">
            <a:noFill/>
            <a:miter lim="800000"/>
            <a:headEnd/>
            <a:tailEnd/>
          </a:ln>
        </p:spPr>
      </p:pic>
      <p:sp>
        <p:nvSpPr>
          <p:cNvPr id="6" name="Wave 5"/>
          <p:cNvSpPr/>
          <p:nvPr/>
        </p:nvSpPr>
        <p:spPr>
          <a:xfrm>
            <a:off x="468313" y="3206750"/>
            <a:ext cx="647700" cy="568325"/>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latin typeface="+mj-lt"/>
              </a:rPr>
              <a:t>C</a:t>
            </a:r>
          </a:p>
        </p:txBody>
      </p:sp>
      <p:pic>
        <p:nvPicPr>
          <p:cNvPr id="45062" name="Picture 6" descr="BoatHire.jpg"/>
          <p:cNvPicPr>
            <a:picLocks noChangeAspect="1"/>
          </p:cNvPicPr>
          <p:nvPr/>
        </p:nvPicPr>
        <p:blipFill>
          <a:blip r:embed="rId4"/>
          <a:srcRect t="22427" b="22746"/>
          <a:stretch>
            <a:fillRect/>
          </a:stretch>
        </p:blipFill>
        <p:spPr bwMode="auto">
          <a:xfrm>
            <a:off x="3492500" y="3714750"/>
            <a:ext cx="2087563" cy="881063"/>
          </a:xfrm>
          <a:prstGeom prst="rect">
            <a:avLst/>
          </a:prstGeom>
          <a:noFill/>
          <a:ln w="9525">
            <a:noFill/>
            <a:miter lim="800000"/>
            <a:headEnd/>
            <a:tailEnd/>
          </a:ln>
        </p:spPr>
      </p:pic>
      <p:sp>
        <p:nvSpPr>
          <p:cNvPr id="8" name="Right Arrow 7"/>
          <p:cNvSpPr/>
          <p:nvPr/>
        </p:nvSpPr>
        <p:spPr>
          <a:xfrm>
            <a:off x="2449513" y="3957638"/>
            <a:ext cx="827087" cy="39528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5795963" y="3929063"/>
            <a:ext cx="827087" cy="39528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Wave 9"/>
          <p:cNvSpPr/>
          <p:nvPr/>
        </p:nvSpPr>
        <p:spPr>
          <a:xfrm>
            <a:off x="7029450" y="2852738"/>
            <a:ext cx="608013" cy="504825"/>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a:solidFill>
                  <a:schemeClr val="bg1"/>
                </a:solidFill>
                <a:latin typeface="Arial" panose="020B0604020202020204" pitchFamily="34" charset="0"/>
              </a:rPr>
              <a:t>A</a:t>
            </a:r>
          </a:p>
        </p:txBody>
      </p:sp>
      <p:sp>
        <p:nvSpPr>
          <p:cNvPr id="11" name="TextBox 10"/>
          <p:cNvSpPr txBox="1"/>
          <p:nvPr/>
        </p:nvSpPr>
        <p:spPr>
          <a:xfrm>
            <a:off x="449263" y="5059363"/>
            <a:ext cx="2106612" cy="646112"/>
          </a:xfrm>
          <a:prstGeom prst="rect">
            <a:avLst/>
          </a:prstGeom>
          <a:noFill/>
        </p:spPr>
        <p:txBody>
          <a:bodyPr>
            <a:spAutoFit/>
          </a:bodyPr>
          <a:lstStyle/>
          <a:p>
            <a:pPr fontAlgn="auto">
              <a:spcBef>
                <a:spcPts val="0"/>
              </a:spcBef>
              <a:spcAft>
                <a:spcPts val="0"/>
              </a:spcAft>
              <a:defRPr/>
            </a:pPr>
            <a:r>
              <a:rPr lang="es-ES" dirty="0">
                <a:latin typeface="+mj-lt"/>
              </a:rPr>
              <a:t>Empresa en el Estado C = Estado de fletamento</a:t>
            </a:r>
          </a:p>
        </p:txBody>
      </p:sp>
      <p:sp>
        <p:nvSpPr>
          <p:cNvPr id="12" name="TextBox 11"/>
          <p:cNvSpPr txBox="1"/>
          <p:nvPr/>
        </p:nvSpPr>
        <p:spPr>
          <a:xfrm>
            <a:off x="5292080" y="5059363"/>
            <a:ext cx="3283595" cy="923330"/>
          </a:xfrm>
          <a:prstGeom prst="rect">
            <a:avLst/>
          </a:prstGeom>
          <a:noFill/>
        </p:spPr>
        <p:txBody>
          <a:bodyPr wrap="square">
            <a:spAutoFit/>
          </a:bodyPr>
          <a:lstStyle/>
          <a:p>
            <a:pPr algn="r" fontAlgn="auto">
              <a:spcBef>
                <a:spcPts val="0"/>
              </a:spcBef>
              <a:spcAft>
                <a:spcPts val="0"/>
              </a:spcAft>
              <a:defRPr/>
            </a:pPr>
            <a:r>
              <a:rPr lang="es-ES" dirty="0">
                <a:latin typeface="+mj-lt"/>
              </a:rPr>
              <a:t>Buque registrado en el Estado A </a:t>
            </a:r>
            <a:r>
              <a:rPr dirty="0"/>
              <a:t/>
            </a:r>
            <a:br>
              <a:rPr dirty="0"/>
            </a:br>
            <a:r>
              <a:rPr lang="es-ES" dirty="0">
                <a:latin typeface="+mj-lt"/>
              </a:rPr>
              <a:t>= Estado donde está registrada la embarcación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8" descr="boat.png"/>
          <p:cNvPicPr>
            <a:picLocks noChangeAspect="1"/>
          </p:cNvPicPr>
          <p:nvPr/>
        </p:nvPicPr>
        <p:blipFill>
          <a:blip r:embed="rId2"/>
          <a:srcRect/>
          <a:stretch>
            <a:fillRect/>
          </a:stretch>
        </p:blipFill>
        <p:spPr bwMode="auto">
          <a:xfrm>
            <a:off x="307975" y="4341813"/>
            <a:ext cx="1670050" cy="1833562"/>
          </a:xfrm>
          <a:prstGeom prst="rect">
            <a:avLst/>
          </a:prstGeom>
          <a:noFill/>
          <a:ln w="9525">
            <a:noFill/>
            <a:miter lim="800000"/>
            <a:headEnd/>
            <a:tailEnd/>
          </a:ln>
        </p:spPr>
      </p:pic>
      <p:pic>
        <p:nvPicPr>
          <p:cNvPr id="46082" name="Picture 2" descr="C:\Program Files (x86)\Microsoft Office\MEDIA\CAGCAT10\j0205462.wmf"/>
          <p:cNvPicPr>
            <a:picLocks noChangeAspect="1" noChangeArrowheads="1"/>
          </p:cNvPicPr>
          <p:nvPr/>
        </p:nvPicPr>
        <p:blipFill>
          <a:blip r:embed="rId3"/>
          <a:srcRect/>
          <a:stretch>
            <a:fillRect/>
          </a:stretch>
        </p:blipFill>
        <p:spPr bwMode="auto">
          <a:xfrm>
            <a:off x="666750" y="1784350"/>
            <a:ext cx="1085850" cy="1081088"/>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s-ES" sz="4000" dirty="0" smtClean="0"/>
              <a:t>Situaciones básicas de fletamento</a:t>
            </a:r>
          </a:p>
        </p:txBody>
      </p:sp>
      <p:sp>
        <p:nvSpPr>
          <p:cNvPr id="9" name="Wave 8"/>
          <p:cNvSpPr/>
          <p:nvPr/>
        </p:nvSpPr>
        <p:spPr>
          <a:xfrm>
            <a:off x="720725" y="1681163"/>
            <a:ext cx="404813" cy="346075"/>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latin typeface="+mj-lt"/>
              </a:rPr>
              <a:t>C</a:t>
            </a:r>
          </a:p>
        </p:txBody>
      </p:sp>
      <p:pic>
        <p:nvPicPr>
          <p:cNvPr id="46085" name="Picture 10" descr="Port.jpg"/>
          <p:cNvPicPr>
            <a:picLocks noChangeAspect="1"/>
          </p:cNvPicPr>
          <p:nvPr/>
        </p:nvPicPr>
        <p:blipFill>
          <a:blip r:embed="rId4"/>
          <a:srcRect/>
          <a:stretch>
            <a:fillRect/>
          </a:stretch>
        </p:blipFill>
        <p:spPr bwMode="auto">
          <a:xfrm>
            <a:off x="3890963" y="2054225"/>
            <a:ext cx="1384300" cy="1382713"/>
          </a:xfrm>
          <a:prstGeom prst="rect">
            <a:avLst/>
          </a:prstGeom>
          <a:noFill/>
          <a:ln w="9525">
            <a:noFill/>
            <a:miter lim="800000"/>
            <a:headEnd/>
            <a:tailEnd/>
          </a:ln>
        </p:spPr>
      </p:pic>
      <p:sp>
        <p:nvSpPr>
          <p:cNvPr id="16" name="Rounded Rectangle 15"/>
          <p:cNvSpPr/>
          <p:nvPr/>
        </p:nvSpPr>
        <p:spPr>
          <a:xfrm>
            <a:off x="5353050" y="2036763"/>
            <a:ext cx="2965450" cy="141763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es-ES" sz="2200" dirty="0">
                <a:solidFill>
                  <a:schemeClr val="bg1"/>
                </a:solidFill>
                <a:latin typeface="+mj-lt"/>
              </a:rPr>
              <a:t>Especímenes transportados al Estado de fletamento </a:t>
            </a:r>
            <a:endParaRPr lang="es-ES" sz="2200" dirty="0" smtClean="0">
              <a:solidFill>
                <a:schemeClr val="bg1"/>
              </a:solidFill>
              <a:latin typeface="+mj-lt"/>
            </a:endParaRPr>
          </a:p>
          <a:p>
            <a:pPr algn="ctr" fontAlgn="auto">
              <a:spcBef>
                <a:spcPct val="20000"/>
              </a:spcBef>
              <a:spcAft>
                <a:spcPts val="0"/>
              </a:spcAft>
              <a:defRPr/>
            </a:pPr>
            <a:r>
              <a:rPr lang="es-ES" sz="2200" b="1" dirty="0" smtClean="0">
                <a:solidFill>
                  <a:schemeClr val="bg1"/>
                </a:solidFill>
                <a:latin typeface="+mj-lt"/>
              </a:rPr>
              <a:t>=</a:t>
            </a:r>
            <a:r>
              <a:rPr lang="es-ES" sz="2200" b="1" dirty="0" smtClean="0">
                <a:solidFill>
                  <a:srgbClr val="FFFF00"/>
                </a:solidFill>
                <a:latin typeface="+mj-lt"/>
              </a:rPr>
              <a:t> </a:t>
            </a:r>
            <a:r>
              <a:rPr lang="es-ES" sz="2200" b="1" dirty="0">
                <a:solidFill>
                  <a:srgbClr val="FFFF00"/>
                </a:solidFill>
                <a:latin typeface="+mj-lt"/>
              </a:rPr>
              <a:t>IPM </a:t>
            </a:r>
          </a:p>
        </p:txBody>
      </p:sp>
      <p:sp>
        <p:nvSpPr>
          <p:cNvPr id="17" name="Rounded Rectangle 16"/>
          <p:cNvSpPr/>
          <p:nvPr/>
        </p:nvSpPr>
        <p:spPr>
          <a:xfrm>
            <a:off x="5424488" y="4473575"/>
            <a:ext cx="3395984" cy="169227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es-ES" sz="2200" dirty="0">
                <a:solidFill>
                  <a:schemeClr val="bg1"/>
                </a:solidFill>
                <a:latin typeface="+mj-lt"/>
              </a:rPr>
              <a:t>Especímenes transportados hacia otro Estado</a:t>
            </a:r>
            <a:r>
              <a:rPr sz="2200" dirty="0"/>
              <a:t/>
            </a:r>
            <a:br>
              <a:rPr sz="2200" dirty="0"/>
            </a:br>
            <a:r>
              <a:rPr lang="es-ES" sz="2200" b="1" dirty="0">
                <a:solidFill>
                  <a:schemeClr val="bg1"/>
                </a:solidFill>
                <a:latin typeface="+mj-lt"/>
              </a:rPr>
              <a:t>= exportación/importación </a:t>
            </a:r>
            <a:endParaRPr lang="es-ES" sz="2200" b="1" dirty="0">
              <a:latin typeface="+mj-lt"/>
            </a:endParaRPr>
          </a:p>
        </p:txBody>
      </p:sp>
      <p:pic>
        <p:nvPicPr>
          <p:cNvPr id="46088" name="Picture 20" descr="BoatHire.jpg"/>
          <p:cNvPicPr>
            <a:picLocks noChangeAspect="1"/>
          </p:cNvPicPr>
          <p:nvPr/>
        </p:nvPicPr>
        <p:blipFill>
          <a:blip r:embed="rId5"/>
          <a:srcRect t="22427" b="22746"/>
          <a:stretch>
            <a:fillRect/>
          </a:stretch>
        </p:blipFill>
        <p:spPr bwMode="auto">
          <a:xfrm>
            <a:off x="658813" y="3335338"/>
            <a:ext cx="1062037" cy="449262"/>
          </a:xfrm>
          <a:prstGeom prst="rect">
            <a:avLst/>
          </a:prstGeom>
          <a:noFill/>
          <a:ln w="9525">
            <a:noFill/>
            <a:miter lim="800000"/>
            <a:headEnd/>
            <a:tailEnd/>
          </a:ln>
        </p:spPr>
      </p:pic>
      <p:sp>
        <p:nvSpPr>
          <p:cNvPr id="25" name="Wave 24"/>
          <p:cNvSpPr/>
          <p:nvPr/>
        </p:nvSpPr>
        <p:spPr>
          <a:xfrm>
            <a:off x="763588" y="4311650"/>
            <a:ext cx="423862" cy="361950"/>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400" b="1" dirty="0">
                <a:solidFill>
                  <a:schemeClr val="bg1"/>
                </a:solidFill>
                <a:latin typeface="Arial" panose="020B0604020202020204" pitchFamily="34" charset="0"/>
              </a:rPr>
              <a:t>A</a:t>
            </a:r>
          </a:p>
        </p:txBody>
      </p:sp>
      <p:sp>
        <p:nvSpPr>
          <p:cNvPr id="35" name="Right Arrow 34"/>
          <p:cNvSpPr/>
          <p:nvPr/>
        </p:nvSpPr>
        <p:spPr>
          <a:xfrm rot="5400000">
            <a:off x="1026319" y="2929732"/>
            <a:ext cx="327025"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ight Arrow 36"/>
          <p:cNvSpPr/>
          <p:nvPr/>
        </p:nvSpPr>
        <p:spPr>
          <a:xfrm rot="5400000">
            <a:off x="1026319" y="4029869"/>
            <a:ext cx="327025"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6092" name="Picture 37" descr="Port.jpg"/>
          <p:cNvPicPr>
            <a:picLocks noChangeAspect="1"/>
          </p:cNvPicPr>
          <p:nvPr/>
        </p:nvPicPr>
        <p:blipFill>
          <a:blip r:embed="rId4"/>
          <a:srcRect/>
          <a:stretch>
            <a:fillRect/>
          </a:stretch>
        </p:blipFill>
        <p:spPr bwMode="auto">
          <a:xfrm>
            <a:off x="4321175" y="4473575"/>
            <a:ext cx="971550" cy="969963"/>
          </a:xfrm>
          <a:prstGeom prst="rect">
            <a:avLst/>
          </a:prstGeom>
          <a:noFill/>
          <a:ln w="9525">
            <a:noFill/>
            <a:miter lim="800000"/>
            <a:headEnd/>
            <a:tailEnd/>
          </a:ln>
        </p:spPr>
      </p:pic>
      <p:sp>
        <p:nvSpPr>
          <p:cNvPr id="39" name="Wave 38"/>
          <p:cNvSpPr/>
          <p:nvPr/>
        </p:nvSpPr>
        <p:spPr>
          <a:xfrm>
            <a:off x="4005263" y="4057650"/>
            <a:ext cx="698500" cy="622300"/>
          </a:xfrm>
          <a:prstGeom prst="wave">
            <a:avLst/>
          </a:prstGeom>
          <a:solidFill>
            <a:srgbClr val="CC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bg1"/>
                </a:solidFill>
              </a:rPr>
              <a:t>A</a:t>
            </a:r>
          </a:p>
        </p:txBody>
      </p:sp>
      <p:sp>
        <p:nvSpPr>
          <p:cNvPr id="22" name="Wave 21"/>
          <p:cNvSpPr/>
          <p:nvPr/>
        </p:nvSpPr>
        <p:spPr>
          <a:xfrm>
            <a:off x="3487738" y="1773238"/>
            <a:ext cx="698500" cy="622300"/>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latin typeface="+mj-lt"/>
              </a:rPr>
              <a:t>C</a:t>
            </a:r>
          </a:p>
        </p:txBody>
      </p:sp>
      <p:pic>
        <p:nvPicPr>
          <p:cNvPr id="46095" name="Picture 22" descr="Port.jpg"/>
          <p:cNvPicPr>
            <a:picLocks noChangeAspect="1"/>
          </p:cNvPicPr>
          <p:nvPr/>
        </p:nvPicPr>
        <p:blipFill>
          <a:blip r:embed="rId4"/>
          <a:srcRect/>
          <a:stretch>
            <a:fillRect/>
          </a:stretch>
        </p:blipFill>
        <p:spPr bwMode="auto">
          <a:xfrm>
            <a:off x="4324350" y="5699125"/>
            <a:ext cx="969963" cy="969963"/>
          </a:xfrm>
          <a:prstGeom prst="rect">
            <a:avLst/>
          </a:prstGeom>
          <a:noFill/>
          <a:ln w="9525">
            <a:noFill/>
            <a:miter lim="800000"/>
            <a:headEnd/>
            <a:tailEnd/>
          </a:ln>
        </p:spPr>
      </p:pic>
      <p:sp>
        <p:nvSpPr>
          <p:cNvPr id="24" name="Wave 23"/>
          <p:cNvSpPr/>
          <p:nvPr/>
        </p:nvSpPr>
        <p:spPr>
          <a:xfrm>
            <a:off x="3975100" y="5356225"/>
            <a:ext cx="698500" cy="622300"/>
          </a:xfrm>
          <a:prstGeom prst="wave">
            <a:avLst/>
          </a:prstGeom>
          <a:solidFill>
            <a:srgbClr val="FF66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bg1"/>
                </a:solidFill>
              </a:rPr>
              <a:t>B</a:t>
            </a:r>
          </a:p>
        </p:txBody>
      </p:sp>
      <p:sp>
        <p:nvSpPr>
          <p:cNvPr id="26" name="Right Arrow 25"/>
          <p:cNvSpPr/>
          <p:nvPr/>
        </p:nvSpPr>
        <p:spPr>
          <a:xfrm rot="796410">
            <a:off x="1925638" y="5573713"/>
            <a:ext cx="1944687" cy="40957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ight Arrow 27"/>
          <p:cNvSpPr/>
          <p:nvPr/>
        </p:nvSpPr>
        <p:spPr>
          <a:xfrm rot="20804320">
            <a:off x="1925638" y="4826000"/>
            <a:ext cx="1944687" cy="40798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ight Arrow 28"/>
          <p:cNvSpPr/>
          <p:nvPr/>
        </p:nvSpPr>
        <p:spPr>
          <a:xfrm rot="19351064">
            <a:off x="1611313" y="3910013"/>
            <a:ext cx="2108200" cy="407987"/>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FFF00"/>
                </a:solidFill>
              </a:rPr>
              <a:t>I P 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blip>
          <a:srcRect/>
          <a:stretch>
            <a:fillRect/>
          </a:stretch>
        </p:blipFill>
        <p:spPr bwMode="auto">
          <a:xfrm>
            <a:off x="4932040" y="4950168"/>
            <a:ext cx="3512388" cy="1975719"/>
          </a:xfrm>
          <a:prstGeom prst="rect">
            <a:avLst/>
          </a:prstGeom>
          <a:ln>
            <a:noFill/>
          </a:ln>
          <a:effectLst>
            <a:softEdge rad="112500"/>
          </a:effectLst>
          <a:extLst/>
        </p:spPr>
      </p:pic>
      <p:sp>
        <p:nvSpPr>
          <p:cNvPr id="2" name="Title 1"/>
          <p:cNvSpPr>
            <a:spLocks noGrp="1"/>
          </p:cNvSpPr>
          <p:nvPr>
            <p:ph type="title"/>
          </p:nvPr>
        </p:nvSpPr>
        <p:spPr/>
        <p:txBody>
          <a:bodyPr rtlCol="0">
            <a:normAutofit/>
          </a:bodyPr>
          <a:lstStyle/>
          <a:p>
            <a:pPr fontAlgn="auto">
              <a:spcAft>
                <a:spcPts val="0"/>
              </a:spcAft>
              <a:defRPr/>
            </a:pPr>
            <a:r>
              <a:rPr lang="es-ES" sz="2600" dirty="0"/>
              <a:t>IPM: orientaciones sobre las situaciones de fletamento</a:t>
            </a:r>
          </a:p>
        </p:txBody>
      </p:sp>
      <p:sp>
        <p:nvSpPr>
          <p:cNvPr id="47107" name="Content Placeholder 2"/>
          <p:cNvSpPr>
            <a:spLocks noGrp="1"/>
          </p:cNvSpPr>
          <p:nvPr>
            <p:ph idx="1"/>
          </p:nvPr>
        </p:nvSpPr>
        <p:spPr>
          <a:xfrm>
            <a:off x="457200" y="1557338"/>
            <a:ext cx="8229600" cy="4568825"/>
          </a:xfrm>
        </p:spPr>
        <p:txBody>
          <a:bodyPr/>
          <a:lstStyle/>
          <a:p>
            <a:pPr marL="0" indent="0">
              <a:buFont typeface="Arial" charset="0"/>
              <a:buNone/>
            </a:pPr>
            <a:r>
              <a:rPr lang="es-ES" sz="2000" dirty="0" smtClean="0"/>
              <a:t>se aplica en las siguiente condiciones:</a:t>
            </a:r>
          </a:p>
        </p:txBody>
      </p:sp>
      <p:sp>
        <p:nvSpPr>
          <p:cNvPr id="4" name="Rounded Rectangle 3"/>
          <p:cNvSpPr/>
          <p:nvPr/>
        </p:nvSpPr>
        <p:spPr>
          <a:xfrm>
            <a:off x="1408113" y="1984735"/>
            <a:ext cx="6337300" cy="115180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es-ES" sz="2200" dirty="0">
                <a:solidFill>
                  <a:schemeClr val="bg1"/>
                </a:solidFill>
                <a:latin typeface="+mj-lt"/>
              </a:rPr>
              <a:t>La operación está cubierta por un </a:t>
            </a:r>
            <a:r>
              <a:rPr lang="es-ES" sz="2200" dirty="0">
                <a:solidFill>
                  <a:srgbClr val="FFFF00"/>
                </a:solidFill>
                <a:latin typeface="+mj-lt"/>
              </a:rPr>
              <a:t>acuerdo escrito </a:t>
            </a:r>
          </a:p>
          <a:p>
            <a:pPr algn="ctr" fontAlgn="auto">
              <a:spcBef>
                <a:spcPct val="20000"/>
              </a:spcBef>
              <a:spcAft>
                <a:spcPts val="0"/>
              </a:spcAft>
              <a:defRPr/>
            </a:pPr>
            <a:endParaRPr lang="es-ES" sz="800" dirty="0">
              <a:solidFill>
                <a:schemeClr val="bg1"/>
              </a:solidFill>
              <a:latin typeface="+mj-lt"/>
            </a:endParaRPr>
          </a:p>
          <a:p>
            <a:pPr algn="ctr" fontAlgn="auto">
              <a:spcBef>
                <a:spcPct val="20000"/>
              </a:spcBef>
              <a:spcAft>
                <a:spcPts val="0"/>
              </a:spcAft>
              <a:defRPr/>
            </a:pPr>
            <a:r>
              <a:rPr lang="es-ES" sz="1400" dirty="0">
                <a:solidFill>
                  <a:schemeClr val="bg1"/>
                </a:solidFill>
                <a:latin typeface="+mj-lt"/>
              </a:rPr>
              <a:t>(entre el Estado donde está registrada la embarcación y el Estado de fletamento, con arreglo al marco para las operaciones de fletamento de una OROP/AROP pertinente)</a:t>
            </a:r>
          </a:p>
        </p:txBody>
      </p:sp>
      <p:sp>
        <p:nvSpPr>
          <p:cNvPr id="5" name="Rounded Rectangle 4"/>
          <p:cNvSpPr/>
          <p:nvPr/>
        </p:nvSpPr>
        <p:spPr>
          <a:xfrm>
            <a:off x="1436316" y="3263901"/>
            <a:ext cx="6330950" cy="7461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es-ES" sz="2200" dirty="0">
                <a:solidFill>
                  <a:srgbClr val="FFFF00"/>
                </a:solidFill>
                <a:latin typeface="+mj-lt"/>
              </a:rPr>
              <a:t>Se informa a la Secretaría CITES </a:t>
            </a:r>
            <a:r>
              <a:rPr lang="es-ES" dirty="0" smtClean="0"/>
              <a:t>sobre el acuerdo antes de su entrada en vigor</a:t>
            </a:r>
          </a:p>
        </p:txBody>
      </p:sp>
      <p:sp>
        <p:nvSpPr>
          <p:cNvPr id="6" name="TextBox 5"/>
          <p:cNvSpPr txBox="1"/>
          <p:nvPr/>
        </p:nvSpPr>
        <p:spPr>
          <a:xfrm>
            <a:off x="311572" y="5126038"/>
            <a:ext cx="3744913" cy="368300"/>
          </a:xfrm>
          <a:prstGeom prst="rect">
            <a:avLst/>
          </a:prstGeom>
          <a:noFill/>
        </p:spPr>
        <p:txBody>
          <a:bodyPr>
            <a:spAutoFit/>
          </a:bodyPr>
          <a:lstStyle/>
          <a:p>
            <a:pPr algn="r" fontAlgn="auto">
              <a:spcBef>
                <a:spcPts val="0"/>
              </a:spcBef>
              <a:spcAft>
                <a:spcPts val="0"/>
              </a:spcAft>
              <a:defRPr/>
            </a:pPr>
            <a:r>
              <a:rPr lang="es-ES" dirty="0">
                <a:solidFill>
                  <a:schemeClr val="bg1">
                    <a:lumMod val="65000"/>
                  </a:schemeClr>
                </a:solidFill>
                <a:latin typeface="+mn-lt"/>
              </a:rPr>
              <a:t>[Resolución Conf. 14.6 (Rev. CoP16)]</a:t>
            </a:r>
          </a:p>
        </p:txBody>
      </p:sp>
      <p:sp>
        <p:nvSpPr>
          <p:cNvPr id="7" name="Rounded Rectangle 6"/>
          <p:cNvSpPr/>
          <p:nvPr/>
        </p:nvSpPr>
        <p:spPr>
          <a:xfrm>
            <a:off x="1436316" y="4165601"/>
            <a:ext cx="6330950" cy="7762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es-ES" sz="2000" dirty="0">
                <a:solidFill>
                  <a:srgbClr val="FFFF00"/>
                </a:solidFill>
                <a:latin typeface="+mj-lt"/>
              </a:rPr>
              <a:t>la Secretaría CITES pone el acuerdo a disposición </a:t>
            </a:r>
          </a:p>
          <a:p>
            <a:pPr algn="ctr" fontAlgn="auto">
              <a:spcBef>
                <a:spcPct val="20000"/>
              </a:spcBef>
              <a:spcAft>
                <a:spcPts val="0"/>
              </a:spcAft>
              <a:defRPr/>
            </a:pPr>
            <a:r>
              <a:rPr lang="es-ES" sz="2000" dirty="0" smtClean="0">
                <a:solidFill>
                  <a:schemeClr val="bg1"/>
                </a:solidFill>
                <a:latin typeface="+mj-lt"/>
              </a:rPr>
              <a:t>de todas las Partes y de cualquier OROP/AROP pertinente</a:t>
            </a:r>
            <a:endParaRPr lang="es-ES" sz="2000" dirty="0">
              <a:solidFill>
                <a:schemeClr val="bg1"/>
              </a:solidFill>
              <a:latin typeface="+mj-lt"/>
            </a:endParaRPr>
          </a:p>
        </p:txBody>
      </p:sp>
      <p:sp>
        <p:nvSpPr>
          <p:cNvPr id="47112" name="TextBox 7"/>
          <p:cNvSpPr txBox="1">
            <a:spLocks noChangeArrowheads="1"/>
          </p:cNvSpPr>
          <p:nvPr/>
        </p:nvSpPr>
        <p:spPr bwMode="auto">
          <a:xfrm>
            <a:off x="488950" y="2052638"/>
            <a:ext cx="935038" cy="1016000"/>
          </a:xfrm>
          <a:prstGeom prst="rect">
            <a:avLst/>
          </a:prstGeom>
          <a:noFill/>
          <a:ln w="9525">
            <a:noFill/>
            <a:miter lim="800000"/>
            <a:headEnd/>
            <a:tailEnd/>
          </a:ln>
        </p:spPr>
        <p:txBody>
          <a:bodyPr>
            <a:spAutoFit/>
          </a:bodyPr>
          <a:lstStyle/>
          <a:p>
            <a:r>
              <a:rPr lang="en-US" sz="6000" dirty="0">
                <a:latin typeface="Calibri" pitchFamily="34" charset="0"/>
                <a:sym typeface="Wingdings" pitchFamily="2" charset="2"/>
              </a:rPr>
              <a:t></a:t>
            </a:r>
            <a:endParaRPr lang="es-ES" sz="6000" dirty="0">
              <a:latin typeface="Calibri" pitchFamily="34" charset="0"/>
            </a:endParaRPr>
          </a:p>
        </p:txBody>
      </p:sp>
      <p:sp>
        <p:nvSpPr>
          <p:cNvPr id="47113" name="TextBox 8"/>
          <p:cNvSpPr txBox="1">
            <a:spLocks noChangeArrowheads="1"/>
          </p:cNvSpPr>
          <p:nvPr/>
        </p:nvSpPr>
        <p:spPr bwMode="auto">
          <a:xfrm>
            <a:off x="468312" y="3086101"/>
            <a:ext cx="935038" cy="1016000"/>
          </a:xfrm>
          <a:prstGeom prst="rect">
            <a:avLst/>
          </a:prstGeom>
          <a:noFill/>
          <a:ln w="9525">
            <a:noFill/>
            <a:miter lim="800000"/>
            <a:headEnd/>
            <a:tailEnd/>
          </a:ln>
        </p:spPr>
        <p:txBody>
          <a:bodyPr>
            <a:spAutoFit/>
          </a:bodyPr>
          <a:lstStyle/>
          <a:p>
            <a:r>
              <a:rPr lang="en-US" sz="6000" dirty="0">
                <a:latin typeface="Calibri" pitchFamily="34" charset="0"/>
                <a:sym typeface="Wingdings" pitchFamily="2" charset="2"/>
              </a:rPr>
              <a:t></a:t>
            </a:r>
            <a:endParaRPr lang="es-ES" sz="6000" dirty="0">
              <a:latin typeface="Calibri" pitchFamily="34" charset="0"/>
            </a:endParaRPr>
          </a:p>
        </p:txBody>
      </p:sp>
      <p:sp>
        <p:nvSpPr>
          <p:cNvPr id="47114" name="TextBox 9"/>
          <p:cNvSpPr txBox="1">
            <a:spLocks noChangeArrowheads="1"/>
          </p:cNvSpPr>
          <p:nvPr/>
        </p:nvSpPr>
        <p:spPr bwMode="auto">
          <a:xfrm>
            <a:off x="488950" y="4045744"/>
            <a:ext cx="935037" cy="1016000"/>
          </a:xfrm>
          <a:prstGeom prst="rect">
            <a:avLst/>
          </a:prstGeom>
          <a:noFill/>
          <a:ln w="9525">
            <a:noFill/>
            <a:miter lim="800000"/>
            <a:headEnd/>
            <a:tailEnd/>
          </a:ln>
        </p:spPr>
        <p:txBody>
          <a:bodyPr>
            <a:spAutoFit/>
          </a:bodyPr>
          <a:lstStyle/>
          <a:p>
            <a:r>
              <a:rPr lang="en-US" sz="6000" dirty="0">
                <a:latin typeface="Calibri" pitchFamily="34" charset="0"/>
                <a:sym typeface="Wingdings" pitchFamily="2" charset="2"/>
              </a:rPr>
              <a:t></a:t>
            </a:r>
            <a:endParaRPr lang="es-ES" sz="6000"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282154"/>
          </a:xfrm>
        </p:spPr>
        <p:txBody>
          <a:bodyPr rtlCol="0">
            <a:noAutofit/>
          </a:bodyPr>
          <a:lstStyle/>
          <a:p>
            <a:pPr fontAlgn="auto">
              <a:spcAft>
                <a:spcPts val="0"/>
              </a:spcAft>
              <a:defRPr/>
            </a:pPr>
            <a:r>
              <a:rPr lang="es-ES" sz="3600" dirty="0"/>
              <a:t>IPM: áreas de trabajo futuro con relación al fletamento</a:t>
            </a:r>
          </a:p>
        </p:txBody>
      </p:sp>
      <p:sp>
        <p:nvSpPr>
          <p:cNvPr id="3" name="Content Placeholder 2"/>
          <p:cNvSpPr>
            <a:spLocks noGrp="1"/>
          </p:cNvSpPr>
          <p:nvPr>
            <p:ph idx="1"/>
          </p:nvPr>
        </p:nvSpPr>
        <p:spPr>
          <a:xfrm>
            <a:off x="457200" y="1700808"/>
            <a:ext cx="8229600" cy="4425355"/>
          </a:xfrm>
        </p:spPr>
        <p:txBody>
          <a:bodyPr rtlCol="0">
            <a:normAutofit/>
          </a:bodyPr>
          <a:lstStyle/>
          <a:p>
            <a:pPr fontAlgn="auto">
              <a:spcAft>
                <a:spcPts val="0"/>
              </a:spcAft>
              <a:buFont typeface="Arial" pitchFamily="34" charset="0"/>
              <a:buChar char="•"/>
              <a:defRPr/>
            </a:pPr>
            <a:r>
              <a:rPr lang="es-ES" sz="2400" dirty="0" smtClean="0"/>
              <a:t>Condiciones para formular los DENP</a:t>
            </a:r>
          </a:p>
          <a:p>
            <a:pPr fontAlgn="auto">
              <a:spcAft>
                <a:spcPts val="0"/>
              </a:spcAft>
              <a:buFont typeface="Arial" pitchFamily="34" charset="0"/>
              <a:buChar char="•"/>
              <a:defRPr/>
            </a:pPr>
            <a:r>
              <a:rPr lang="es-ES" sz="2400" dirty="0"/>
              <a:t>Condiciones para emitir un certificado IPM</a:t>
            </a:r>
          </a:p>
          <a:p>
            <a:pPr fontAlgn="auto">
              <a:spcAft>
                <a:spcPts val="0"/>
              </a:spcAft>
              <a:buFont typeface="Arial" pitchFamily="34" charset="0"/>
              <a:buChar char="•"/>
              <a:defRPr/>
            </a:pPr>
            <a:r>
              <a:rPr lang="es-ES" sz="2400" dirty="0"/>
              <a:t>Relación entre el Estado de fletamento y el Estado donde está registrada la embarcación </a:t>
            </a:r>
          </a:p>
          <a:p>
            <a:pPr fontAlgn="auto">
              <a:spcAft>
                <a:spcPts val="0"/>
              </a:spcAft>
              <a:buFont typeface="Arial" pitchFamily="34" charset="0"/>
              <a:buChar char="•"/>
              <a:defRPr/>
            </a:pPr>
            <a:r>
              <a:rPr lang="es-ES" sz="2400" dirty="0"/>
              <a:t>Capacidad del Estado de fletamento y del Estado donde está registrada la </a:t>
            </a:r>
            <a:r>
              <a:rPr lang="es-ES" sz="2400" dirty="0" smtClean="0"/>
              <a:t>embarcación </a:t>
            </a:r>
            <a:r>
              <a:rPr lang="es-ES" sz="1800" dirty="0">
                <a:solidFill>
                  <a:schemeClr val="bg1">
                    <a:lumMod val="65000"/>
                  </a:schemeClr>
                </a:solidFill>
              </a:rPr>
              <a:t>[Decisiones de la </a:t>
            </a:r>
            <a:r>
              <a:rPr lang="es-ES" sz="1800" dirty="0" err="1">
                <a:solidFill>
                  <a:schemeClr val="bg1">
                    <a:lumMod val="65000"/>
                  </a:schemeClr>
                </a:solidFill>
              </a:rPr>
              <a:t>CoP</a:t>
            </a:r>
            <a:r>
              <a:rPr lang="es-ES" sz="1800" dirty="0">
                <a:solidFill>
                  <a:schemeClr val="bg1">
                    <a:lumMod val="65000"/>
                  </a:schemeClr>
                </a:solidFill>
              </a:rPr>
              <a:t> 16.48 – 16.51]</a:t>
            </a:r>
            <a:endParaRPr lang="es-ES" sz="1800" dirty="0"/>
          </a:p>
          <a:p>
            <a:pPr marL="457200" lvl="1" indent="0" algn="r" fontAlgn="auto">
              <a:spcAft>
                <a:spcPts val="0"/>
              </a:spcAft>
              <a:buFont typeface="Arial" pitchFamily="34" charset="0"/>
              <a:buNone/>
              <a:defRPr/>
            </a:pPr>
            <a:r>
              <a:rPr dirty="0"/>
              <a:t/>
            </a:r>
            <a:br>
              <a:rPr dirty="0"/>
            </a:br>
            <a:endParaRPr lang="es-ES" sz="1800" dirty="0">
              <a:solidFill>
                <a:schemeClr val="bg1">
                  <a:lumMod val="65000"/>
                </a:schemeClr>
              </a:solidFill>
            </a:endParaRPr>
          </a:p>
          <a:p>
            <a:pPr fontAlgn="auto">
              <a:spcAft>
                <a:spcPts val="0"/>
              </a:spcAft>
              <a:buFont typeface="Arial" pitchFamily="34" charset="0"/>
              <a:buChar char="•"/>
              <a:defRPr/>
            </a:pPr>
            <a:endParaRPr lang="es-ES" dirty="0"/>
          </a:p>
        </p:txBody>
      </p:sp>
      <p:pic>
        <p:nvPicPr>
          <p:cNvPr id="48131" name="Picture 2" descr="C:\Program Files (x86)\Microsoft Office\MEDIA\CAGCAT10\j0205462.wmf"/>
          <p:cNvPicPr>
            <a:picLocks noChangeAspect="1" noChangeArrowheads="1"/>
          </p:cNvPicPr>
          <p:nvPr/>
        </p:nvPicPr>
        <p:blipFill>
          <a:blip r:embed="rId2"/>
          <a:srcRect/>
          <a:stretch>
            <a:fillRect/>
          </a:stretch>
        </p:blipFill>
        <p:spPr bwMode="auto">
          <a:xfrm>
            <a:off x="1928143" y="5018088"/>
            <a:ext cx="1266825" cy="1260475"/>
          </a:xfrm>
          <a:prstGeom prst="rect">
            <a:avLst/>
          </a:prstGeom>
          <a:noFill/>
          <a:ln w="9525">
            <a:noFill/>
            <a:miter lim="800000"/>
            <a:headEnd/>
            <a:tailEnd/>
          </a:ln>
        </p:spPr>
      </p:pic>
      <p:pic>
        <p:nvPicPr>
          <p:cNvPr id="48132" name="Picture 6" descr="boat.png"/>
          <p:cNvPicPr>
            <a:picLocks noChangeAspect="1"/>
          </p:cNvPicPr>
          <p:nvPr/>
        </p:nvPicPr>
        <p:blipFill>
          <a:blip r:embed="rId3"/>
          <a:srcRect/>
          <a:stretch>
            <a:fillRect/>
          </a:stretch>
        </p:blipFill>
        <p:spPr bwMode="auto">
          <a:xfrm>
            <a:off x="5910263" y="5097462"/>
            <a:ext cx="1149350" cy="1260475"/>
          </a:xfrm>
          <a:prstGeom prst="rect">
            <a:avLst/>
          </a:prstGeom>
          <a:noFill/>
          <a:ln w="9525">
            <a:noFill/>
            <a:miter lim="800000"/>
            <a:headEnd/>
            <a:tailEnd/>
          </a:ln>
        </p:spPr>
      </p:pic>
      <p:sp>
        <p:nvSpPr>
          <p:cNvPr id="8" name="Wave 7"/>
          <p:cNvSpPr/>
          <p:nvPr/>
        </p:nvSpPr>
        <p:spPr>
          <a:xfrm>
            <a:off x="1763688" y="4715669"/>
            <a:ext cx="647700" cy="539750"/>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200" b="1" dirty="0">
                <a:latin typeface="+mj-lt"/>
              </a:rPr>
              <a:t>C</a:t>
            </a:r>
          </a:p>
        </p:txBody>
      </p:sp>
      <p:pic>
        <p:nvPicPr>
          <p:cNvPr id="48134" name="Picture 8" descr="BoatHire.jpg"/>
          <p:cNvPicPr>
            <a:picLocks noChangeAspect="1"/>
          </p:cNvPicPr>
          <p:nvPr/>
        </p:nvPicPr>
        <p:blipFill>
          <a:blip r:embed="rId4"/>
          <a:srcRect t="22427" b="22746"/>
          <a:stretch>
            <a:fillRect/>
          </a:stretch>
        </p:blipFill>
        <p:spPr bwMode="auto">
          <a:xfrm>
            <a:off x="3887788" y="5287169"/>
            <a:ext cx="1368425" cy="576263"/>
          </a:xfrm>
          <a:prstGeom prst="rect">
            <a:avLst/>
          </a:prstGeom>
          <a:noFill/>
          <a:ln w="9525">
            <a:noFill/>
            <a:miter lim="800000"/>
            <a:headEnd/>
            <a:tailEnd/>
          </a:ln>
        </p:spPr>
      </p:pic>
      <p:sp>
        <p:nvSpPr>
          <p:cNvPr id="10" name="Right Arrow 9"/>
          <p:cNvSpPr/>
          <p:nvPr/>
        </p:nvSpPr>
        <p:spPr>
          <a:xfrm>
            <a:off x="3178696" y="5306219"/>
            <a:ext cx="581025"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Wave 11"/>
          <p:cNvSpPr/>
          <p:nvPr/>
        </p:nvSpPr>
        <p:spPr>
          <a:xfrm>
            <a:off x="5910263" y="4715669"/>
            <a:ext cx="608012" cy="539750"/>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200" b="1" dirty="0">
                <a:solidFill>
                  <a:schemeClr val="bg1"/>
                </a:solidFill>
                <a:latin typeface="Arial" panose="020B0604020202020204" pitchFamily="34" charset="0"/>
              </a:rPr>
              <a:t>A</a:t>
            </a:r>
          </a:p>
        </p:txBody>
      </p:sp>
      <p:sp>
        <p:nvSpPr>
          <p:cNvPr id="13" name="Right Arrow 12"/>
          <p:cNvSpPr/>
          <p:nvPr/>
        </p:nvSpPr>
        <p:spPr>
          <a:xfrm>
            <a:off x="5327650" y="5287169"/>
            <a:ext cx="582613"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http://www.stickthisgraphics.com/images/Hammerhead%20Shark%20Silhouette%201%20(Small).jpg"/>
          <p:cNvPicPr>
            <a:picLocks noChangeAspect="1" noChangeArrowheads="1"/>
          </p:cNvPicPr>
          <p:nvPr/>
        </p:nvPicPr>
        <p:blipFill>
          <a:blip r:embed="rId2"/>
          <a:srcRect/>
          <a:stretch>
            <a:fillRect/>
          </a:stretch>
        </p:blipFill>
        <p:spPr bwMode="auto">
          <a:xfrm>
            <a:off x="3155950" y="5278438"/>
            <a:ext cx="2489200" cy="1463675"/>
          </a:xfrm>
          <a:prstGeom prst="rect">
            <a:avLst/>
          </a:prstGeom>
          <a:noFill/>
          <a:ln w="9525">
            <a:noFill/>
            <a:miter lim="800000"/>
            <a:headEnd/>
            <a:tailEnd/>
          </a:ln>
        </p:spPr>
      </p:pic>
      <p:sp>
        <p:nvSpPr>
          <p:cNvPr id="2" name="Title 1"/>
          <p:cNvSpPr>
            <a:spLocks noGrp="1"/>
          </p:cNvSpPr>
          <p:nvPr>
            <p:ph type="title"/>
          </p:nvPr>
        </p:nvSpPr>
        <p:spPr>
          <a:xfrm>
            <a:off x="468312" y="332656"/>
            <a:ext cx="8280151" cy="926232"/>
          </a:xfrm>
        </p:spPr>
        <p:txBody>
          <a:bodyPr rtlCol="0">
            <a:noAutofit/>
          </a:bodyPr>
          <a:lstStyle/>
          <a:p>
            <a:pPr fontAlgn="auto">
              <a:spcAft>
                <a:spcPts val="0"/>
              </a:spcAft>
              <a:defRPr/>
            </a:pPr>
            <a:r>
              <a:rPr lang="es-ES" sz="3800" dirty="0" smtClean="0"/>
              <a:t>Introducción Procedente del Mar (IPM)</a:t>
            </a:r>
            <a:endParaRPr lang="es-ES" sz="3800" dirty="0"/>
          </a:p>
        </p:txBody>
      </p:sp>
      <p:sp>
        <p:nvSpPr>
          <p:cNvPr id="3" name="Content Placeholder 2"/>
          <p:cNvSpPr>
            <a:spLocks noGrp="1"/>
          </p:cNvSpPr>
          <p:nvPr>
            <p:ph idx="1"/>
          </p:nvPr>
        </p:nvSpPr>
        <p:spPr>
          <a:xfrm>
            <a:off x="398463" y="1341438"/>
            <a:ext cx="8229600" cy="2663825"/>
          </a:xfrm>
        </p:spPr>
        <p:txBody>
          <a:bodyPr rtlCol="0">
            <a:normAutofit fontScale="85000" lnSpcReduction="10000"/>
          </a:bodyPr>
          <a:lstStyle/>
          <a:p>
            <a:pPr fontAlgn="auto">
              <a:spcAft>
                <a:spcPts val="0"/>
              </a:spcAft>
              <a:buFont typeface="Arial" pitchFamily="34" charset="0"/>
              <a:buChar char="•"/>
              <a:defRPr/>
            </a:pPr>
            <a:r>
              <a:rPr lang="es-ES" dirty="0" smtClean="0"/>
              <a:t>Uno de los </a:t>
            </a:r>
            <a:r>
              <a:rPr lang="es-ES" b="1" dirty="0" smtClean="0"/>
              <a:t>4 tipos de comercio sujetos a la reglamentación CITES</a:t>
            </a:r>
            <a:endParaRPr lang="es-ES" dirty="0"/>
          </a:p>
          <a:p>
            <a:pPr fontAlgn="auto">
              <a:spcAft>
                <a:spcPts val="0"/>
              </a:spcAft>
              <a:buFont typeface="Arial" pitchFamily="34" charset="0"/>
              <a:buChar char="•"/>
              <a:defRPr/>
            </a:pPr>
            <a:r>
              <a:rPr lang="es-ES" dirty="0" smtClean="0"/>
              <a:t>Se requiere la previa concesión de un </a:t>
            </a:r>
            <a:r>
              <a:rPr lang="es-ES" b="1" dirty="0" smtClean="0"/>
              <a:t>certificado IPM</a:t>
            </a:r>
            <a:r>
              <a:rPr dirty="0"/>
              <a:t/>
            </a:r>
            <a:br>
              <a:rPr dirty="0"/>
            </a:br>
            <a:r>
              <a:rPr lang="es-ES" sz="1900" dirty="0" smtClean="0">
                <a:solidFill>
                  <a:schemeClr val="bg1">
                    <a:lumMod val="65000"/>
                  </a:schemeClr>
                </a:solidFill>
              </a:rPr>
              <a:t>[Artículo III 5 y Artículo IV 6 y 7 de la Convención]</a:t>
            </a:r>
            <a:endParaRPr lang="es-ES" sz="1900" dirty="0">
              <a:solidFill>
                <a:schemeClr val="bg1">
                  <a:lumMod val="65000"/>
                </a:schemeClr>
              </a:solidFill>
            </a:endParaRPr>
          </a:p>
          <a:p>
            <a:pPr fontAlgn="auto">
              <a:spcAft>
                <a:spcPts val="0"/>
              </a:spcAft>
              <a:buFont typeface="Arial" pitchFamily="34" charset="0"/>
              <a:buChar char="•"/>
              <a:defRPr/>
            </a:pPr>
            <a:r>
              <a:rPr lang="es-ES" dirty="0" smtClean="0"/>
              <a:t>Cubre los "</a:t>
            </a:r>
            <a:r>
              <a:rPr lang="es-ES" b="1" dirty="0" smtClean="0"/>
              <a:t>especímenes capturados en el medio marino fuera de la jurisdicción de cualquier Estado</a:t>
            </a:r>
            <a:r>
              <a:rPr lang="es-ES" dirty="0" smtClean="0"/>
              <a:t>”.</a:t>
            </a:r>
            <a:r>
              <a:rPr dirty="0"/>
              <a:t/>
            </a:r>
            <a:br>
              <a:rPr dirty="0"/>
            </a:br>
            <a:r>
              <a:rPr lang="es-ES" sz="1900" dirty="0">
                <a:solidFill>
                  <a:schemeClr val="bg1">
                    <a:lumMod val="65000"/>
                  </a:schemeClr>
                </a:solidFill>
              </a:rPr>
              <a:t>[Artículo I(c) de la Convención]</a:t>
            </a:r>
          </a:p>
          <a:p>
            <a:pPr fontAlgn="auto">
              <a:spcAft>
                <a:spcPts val="0"/>
              </a:spcAft>
              <a:buFont typeface="Arial" pitchFamily="34" charset="0"/>
              <a:buChar char="•"/>
              <a:defRPr/>
            </a:pPr>
            <a:endParaRPr lang="es-ES" dirty="0" smtClean="0"/>
          </a:p>
        </p:txBody>
      </p:sp>
      <p:sp>
        <p:nvSpPr>
          <p:cNvPr id="4" name="AutoShape 27"/>
          <p:cNvSpPr>
            <a:spLocks noChangeArrowheads="1"/>
          </p:cNvSpPr>
          <p:nvPr/>
        </p:nvSpPr>
        <p:spPr bwMode="auto">
          <a:xfrm>
            <a:off x="611560" y="5170488"/>
            <a:ext cx="2226890" cy="611187"/>
          </a:xfrm>
          <a:prstGeom prst="wedgeRoundRectCallout">
            <a:avLst>
              <a:gd name="adj1" fmla="val 198837"/>
              <a:gd name="adj2" fmla="val -5743"/>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es-ES" sz="2800" dirty="0">
                <a:solidFill>
                  <a:schemeClr val="bg1"/>
                </a:solidFill>
                <a:latin typeface="+mj-lt"/>
              </a:rPr>
              <a:t>importación</a:t>
            </a:r>
          </a:p>
        </p:txBody>
      </p:sp>
      <p:sp>
        <p:nvSpPr>
          <p:cNvPr id="5" name="AutoShape 29"/>
          <p:cNvSpPr>
            <a:spLocks noChangeArrowheads="1"/>
          </p:cNvSpPr>
          <p:nvPr/>
        </p:nvSpPr>
        <p:spPr bwMode="auto">
          <a:xfrm>
            <a:off x="1115616" y="4293096"/>
            <a:ext cx="1905608" cy="611187"/>
          </a:xfrm>
          <a:prstGeom prst="wedgeRoundRectCallout">
            <a:avLst>
              <a:gd name="adj1" fmla="val 146341"/>
              <a:gd name="adj2" fmla="val 111181"/>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es-ES" sz="2800" dirty="0">
                <a:solidFill>
                  <a:schemeClr val="bg1"/>
                </a:solidFill>
                <a:latin typeface="+mj-lt"/>
              </a:rPr>
              <a:t>exportación</a:t>
            </a:r>
          </a:p>
        </p:txBody>
      </p:sp>
      <p:sp>
        <p:nvSpPr>
          <p:cNvPr id="6" name="AutoShape 30"/>
          <p:cNvSpPr>
            <a:spLocks noChangeArrowheads="1"/>
          </p:cNvSpPr>
          <p:nvPr/>
        </p:nvSpPr>
        <p:spPr bwMode="auto">
          <a:xfrm>
            <a:off x="3347864" y="4130675"/>
            <a:ext cx="2224261" cy="611188"/>
          </a:xfrm>
          <a:prstGeom prst="wedgeRoundRectCallout">
            <a:avLst>
              <a:gd name="adj1" fmla="val 21617"/>
              <a:gd name="adj2" fmla="val 150981"/>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es-ES" sz="2800" dirty="0">
                <a:solidFill>
                  <a:schemeClr val="bg1"/>
                </a:solidFill>
                <a:latin typeface="+mj-lt"/>
              </a:rPr>
              <a:t>reexportación</a:t>
            </a:r>
          </a:p>
        </p:txBody>
      </p:sp>
      <p:sp>
        <p:nvSpPr>
          <p:cNvPr id="7" name="AutoShape 31"/>
          <p:cNvSpPr>
            <a:spLocks noChangeArrowheads="1"/>
          </p:cNvSpPr>
          <p:nvPr/>
        </p:nvSpPr>
        <p:spPr bwMode="auto">
          <a:xfrm>
            <a:off x="5791200" y="4106863"/>
            <a:ext cx="2736850" cy="1239837"/>
          </a:xfrm>
          <a:prstGeom prst="wedgeRoundRectCallout">
            <a:avLst>
              <a:gd name="adj1" fmla="val -67139"/>
              <a:gd name="adj2" fmla="val 52750"/>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es-ES" sz="2800" dirty="0">
                <a:solidFill>
                  <a:srgbClr val="FFFF00"/>
                </a:solidFill>
                <a:latin typeface="+mj-lt"/>
              </a:rPr>
              <a:t>Introducción procedente del mar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2" descr="http://www.stickthisgraphics.com/images/Hammerhead%20Shark%20Silhouette%201%20(Small).jpg"/>
          <p:cNvPicPr>
            <a:picLocks noChangeAspect="1" noChangeArrowheads="1"/>
          </p:cNvPicPr>
          <p:nvPr/>
        </p:nvPicPr>
        <p:blipFill>
          <a:blip r:embed="rId2"/>
          <a:srcRect/>
          <a:stretch>
            <a:fillRect/>
          </a:stretch>
        </p:blipFill>
        <p:spPr bwMode="auto">
          <a:xfrm>
            <a:off x="3348038" y="3409950"/>
            <a:ext cx="1701800" cy="1001713"/>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s-ES" dirty="0" smtClean="0"/>
              <a:t>IPM: áreas de trabajo futuro</a:t>
            </a:r>
            <a:endParaRPr lang="es-ES" dirty="0"/>
          </a:p>
        </p:txBody>
      </p:sp>
      <p:sp>
        <p:nvSpPr>
          <p:cNvPr id="49155" name="Content Placeholder 2"/>
          <p:cNvSpPr>
            <a:spLocks noGrp="1"/>
          </p:cNvSpPr>
          <p:nvPr>
            <p:ph idx="1"/>
          </p:nvPr>
        </p:nvSpPr>
        <p:spPr>
          <a:xfrm>
            <a:off x="678272" y="1616819"/>
            <a:ext cx="8219256" cy="4353347"/>
          </a:xfrm>
        </p:spPr>
        <p:txBody>
          <a:bodyPr/>
          <a:lstStyle/>
          <a:p>
            <a:r>
              <a:rPr lang="es-ES" sz="2800" dirty="0" smtClean="0"/>
              <a:t>Transbordo en alta mar entre barcos registrados en diferentes Estados</a:t>
            </a:r>
            <a:endParaRPr lang="es-ES" dirty="0" smtClean="0"/>
          </a:p>
        </p:txBody>
      </p:sp>
      <p:pic>
        <p:nvPicPr>
          <p:cNvPr id="49156" name="Picture 5" descr="boat.png"/>
          <p:cNvPicPr>
            <a:picLocks noChangeAspect="1"/>
          </p:cNvPicPr>
          <p:nvPr/>
        </p:nvPicPr>
        <p:blipFill>
          <a:blip r:embed="rId3"/>
          <a:srcRect/>
          <a:stretch>
            <a:fillRect/>
          </a:stretch>
        </p:blipFill>
        <p:spPr bwMode="auto">
          <a:xfrm>
            <a:off x="1217613" y="3789363"/>
            <a:ext cx="2311400" cy="2232025"/>
          </a:xfrm>
          <a:prstGeom prst="rect">
            <a:avLst/>
          </a:prstGeom>
          <a:noFill/>
          <a:ln w="9525">
            <a:noFill/>
            <a:miter lim="800000"/>
            <a:headEnd/>
            <a:tailEnd/>
          </a:ln>
        </p:spPr>
      </p:pic>
      <p:sp>
        <p:nvSpPr>
          <p:cNvPr id="7" name="Wave 6"/>
          <p:cNvSpPr/>
          <p:nvPr/>
        </p:nvSpPr>
        <p:spPr>
          <a:xfrm>
            <a:off x="1851025" y="3651250"/>
            <a:ext cx="560388" cy="519113"/>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9158" name="Picture 7" descr="boat.png"/>
          <p:cNvPicPr>
            <a:picLocks noChangeAspect="1"/>
          </p:cNvPicPr>
          <p:nvPr/>
        </p:nvPicPr>
        <p:blipFill>
          <a:blip r:embed="rId3"/>
          <a:srcRect/>
          <a:stretch>
            <a:fillRect/>
          </a:stretch>
        </p:blipFill>
        <p:spPr bwMode="auto">
          <a:xfrm>
            <a:off x="4932363" y="3789363"/>
            <a:ext cx="2311400" cy="2232025"/>
          </a:xfrm>
          <a:prstGeom prst="rect">
            <a:avLst/>
          </a:prstGeom>
          <a:noFill/>
          <a:ln w="9525">
            <a:noFill/>
            <a:miter lim="800000"/>
            <a:headEnd/>
            <a:tailEnd/>
          </a:ln>
        </p:spPr>
      </p:pic>
      <p:sp>
        <p:nvSpPr>
          <p:cNvPr id="10" name="Right Arrow 9"/>
          <p:cNvSpPr/>
          <p:nvPr/>
        </p:nvSpPr>
        <p:spPr>
          <a:xfrm>
            <a:off x="3084513" y="4170363"/>
            <a:ext cx="2479675" cy="576262"/>
          </a:xfrm>
          <a:prstGeom prst="rightArrow">
            <a:avLst>
              <a:gd name="adj1" fmla="val 50000"/>
              <a:gd name="adj2" fmla="val 59186"/>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Wave 10"/>
          <p:cNvSpPr/>
          <p:nvPr/>
        </p:nvSpPr>
        <p:spPr>
          <a:xfrm>
            <a:off x="5551488" y="3530600"/>
            <a:ext cx="561975" cy="517525"/>
          </a:xfrm>
          <a:prstGeom prst="wave">
            <a:avLst/>
          </a:prstGeom>
          <a:pattFill prst="solidDmnd">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attFill prst="ltHorz">
                <a:fgClr>
                  <a:srgbClr val="002060"/>
                </a:fgClr>
                <a:bgClr>
                  <a:schemeClr val="bg1"/>
                </a:bgClr>
              </a:pattFill>
            </a:endParaRPr>
          </a:p>
        </p:txBody>
      </p:sp>
      <p:sp>
        <p:nvSpPr>
          <p:cNvPr id="12" name="TextBox 11"/>
          <p:cNvSpPr txBox="1"/>
          <p:nvPr/>
        </p:nvSpPr>
        <p:spPr>
          <a:xfrm>
            <a:off x="3851275" y="4318000"/>
            <a:ext cx="936625" cy="1631950"/>
          </a:xfrm>
          <a:prstGeom prst="rect">
            <a:avLst/>
          </a:prstGeom>
          <a:noFill/>
        </p:spPr>
        <p:txBody>
          <a:bodyPr>
            <a:spAutoFit/>
          </a:bodyPr>
          <a:lstStyle/>
          <a:p>
            <a:pPr fontAlgn="auto">
              <a:spcBef>
                <a:spcPts val="0"/>
              </a:spcBef>
              <a:spcAft>
                <a:spcPts val="0"/>
              </a:spcAft>
              <a:defRPr/>
            </a:pPr>
            <a:r>
              <a:rPr lang="es-ES" sz="10000" b="1" dirty="0">
                <a:latin typeface="+mj-lt"/>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s-ES" dirty="0" smtClean="0"/>
              <a:t>IPM: áreas de trabajo futuro</a:t>
            </a:r>
          </a:p>
        </p:txBody>
      </p:sp>
      <p:sp>
        <p:nvSpPr>
          <p:cNvPr id="50178" name="Content Placeholder 2"/>
          <p:cNvSpPr>
            <a:spLocks noGrp="1"/>
          </p:cNvSpPr>
          <p:nvPr>
            <p:ph idx="1"/>
          </p:nvPr>
        </p:nvSpPr>
        <p:spPr/>
        <p:txBody>
          <a:bodyPr/>
          <a:lstStyle/>
          <a:p>
            <a:r>
              <a:rPr lang="es-ES" dirty="0" smtClean="0"/>
              <a:t>Fomento de capacidad y necesidades especiales de los Estados en desarrollo</a:t>
            </a:r>
          </a:p>
          <a:p>
            <a:pPr lvl="1"/>
            <a:r>
              <a:rPr lang="es-ES" sz="2400" dirty="0" smtClean="0"/>
              <a:t>Desarrollo de herramientas y materiales (p. ej., en el Colegio Virtual CITES)</a:t>
            </a:r>
          </a:p>
          <a:p>
            <a:pPr lvl="1"/>
            <a:r>
              <a:rPr lang="es-ES" sz="2400" dirty="0" smtClean="0"/>
              <a:t>Proyecto UE-CITES</a:t>
            </a:r>
          </a:p>
        </p:txBody>
      </p:sp>
      <p:pic>
        <p:nvPicPr>
          <p:cNvPr id="50179" name="Picture 3" descr="C:\Users\picourt\Sharks\shot virtual college.png"/>
          <p:cNvPicPr>
            <a:picLocks noChangeAspect="1" noChangeArrowheads="1"/>
          </p:cNvPicPr>
          <p:nvPr/>
        </p:nvPicPr>
        <p:blipFill>
          <a:blip r:embed="rId2"/>
          <a:srcRect l="1982"/>
          <a:stretch>
            <a:fillRect/>
          </a:stretch>
        </p:blipFill>
        <p:spPr bwMode="auto">
          <a:xfrm>
            <a:off x="4233863" y="3933825"/>
            <a:ext cx="4654550" cy="2232025"/>
          </a:xfrm>
          <a:prstGeom prst="rect">
            <a:avLst/>
          </a:prstGeom>
          <a:noFill/>
          <a:ln w="9525">
            <a:noFill/>
            <a:miter lim="800000"/>
            <a:headEnd/>
            <a:tailEnd/>
          </a:ln>
        </p:spPr>
      </p:pic>
      <p:pic>
        <p:nvPicPr>
          <p:cNvPr id="50180" name="Picture 2"/>
          <p:cNvPicPr>
            <a:picLocks noChangeAspect="1" noChangeArrowheads="1"/>
          </p:cNvPicPr>
          <p:nvPr/>
        </p:nvPicPr>
        <p:blipFill>
          <a:blip r:embed="rId3"/>
          <a:srcRect r="5370"/>
          <a:stretch>
            <a:fillRect/>
          </a:stretch>
        </p:blipFill>
        <p:spPr bwMode="auto">
          <a:xfrm>
            <a:off x="1116013" y="4653136"/>
            <a:ext cx="2779712" cy="1233487"/>
          </a:xfrm>
          <a:prstGeom prst="rect">
            <a:avLst/>
          </a:prstGeom>
          <a:noFill/>
          <a:ln w="9525">
            <a:noFill/>
            <a:miter lim="800000"/>
            <a:headEnd/>
            <a:tailEnd/>
          </a:ln>
        </p:spPr>
      </p:pic>
      <p:pic>
        <p:nvPicPr>
          <p:cNvPr id="50181" name="Picture 4"/>
          <p:cNvPicPr>
            <a:picLocks noChangeAspect="1"/>
          </p:cNvPicPr>
          <p:nvPr/>
        </p:nvPicPr>
        <p:blipFill>
          <a:blip r:embed="rId4"/>
          <a:srcRect/>
          <a:stretch>
            <a:fillRect/>
          </a:stretch>
        </p:blipFill>
        <p:spPr bwMode="auto">
          <a:xfrm>
            <a:off x="900113" y="4149105"/>
            <a:ext cx="1008062" cy="1008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476250" y="925513"/>
            <a:ext cx="8229600" cy="5456237"/>
          </a:xfrm>
        </p:spPr>
        <p:txBody>
          <a:bodyPr/>
          <a:lstStyle/>
          <a:p>
            <a:pPr marL="0" indent="0" algn="ctr">
              <a:buFont typeface="Arial" charset="0"/>
              <a:buNone/>
            </a:pPr>
            <a:r>
              <a:rPr lang="es-ES" dirty="0" smtClean="0"/>
              <a:t>¡Muchas gracias por su atención!</a:t>
            </a:r>
          </a:p>
          <a:p>
            <a:pPr marL="0" indent="0">
              <a:buFont typeface="Arial" charset="0"/>
              <a:buNone/>
            </a:pPr>
            <a:endParaRPr lang="es-ES" sz="2400" dirty="0" smtClean="0"/>
          </a:p>
          <a:p>
            <a:pPr marL="0" indent="0">
              <a:buFont typeface="Arial" charset="0"/>
              <a:buNone/>
            </a:pPr>
            <a:endParaRPr lang="es-ES" sz="2400" dirty="0" smtClean="0"/>
          </a:p>
          <a:p>
            <a:pPr marL="0" indent="0">
              <a:buFont typeface="Arial" charset="0"/>
              <a:buNone/>
            </a:pPr>
            <a:endParaRPr lang="es-ES" sz="2400" dirty="0" smtClean="0"/>
          </a:p>
          <a:p>
            <a:pPr marL="0" indent="0">
              <a:buFont typeface="Arial" charset="0"/>
              <a:buNone/>
            </a:pPr>
            <a:endParaRPr lang="es-ES" sz="2400" dirty="0" smtClean="0"/>
          </a:p>
          <a:p>
            <a:pPr marL="0" indent="0">
              <a:buFont typeface="Arial" charset="0"/>
              <a:buNone/>
            </a:pPr>
            <a:endParaRPr lang="es-ES" sz="2400" dirty="0" smtClean="0"/>
          </a:p>
          <a:p>
            <a:pPr marL="0" indent="0">
              <a:buFont typeface="Arial" charset="0"/>
              <a:buNone/>
            </a:pPr>
            <a:endParaRPr lang="es-ES" sz="2400" dirty="0" smtClean="0"/>
          </a:p>
          <a:p>
            <a:pPr marL="0" indent="0" algn="ctr">
              <a:buFont typeface="Arial" charset="0"/>
              <a:buNone/>
            </a:pPr>
            <a:r>
              <a:rPr lang="es-ES" i="1" dirty="0" smtClean="0"/>
              <a:t>La CITES y la FAO están trabajando, con el apoyo de la Unión Europea, a favor de un comercio internacional de tiburones y mantarrayas que sea legal, sostenible y trazable</a:t>
            </a:r>
            <a:endParaRPr lang="es-ES" dirty="0" smtClean="0"/>
          </a:p>
        </p:txBody>
      </p:sp>
      <p:grpSp>
        <p:nvGrpSpPr>
          <p:cNvPr id="51202" name="Group 10"/>
          <p:cNvGrpSpPr>
            <a:grpSpLocks/>
          </p:cNvGrpSpPr>
          <p:nvPr/>
        </p:nvGrpSpPr>
        <p:grpSpPr bwMode="auto">
          <a:xfrm>
            <a:off x="2984500" y="2133600"/>
            <a:ext cx="3392488" cy="1720850"/>
            <a:chOff x="2888711" y="4581128"/>
            <a:chExt cx="3392874" cy="1721386"/>
          </a:xfrm>
        </p:grpSpPr>
        <p:pic>
          <p:nvPicPr>
            <p:cNvPr id="51203" name="Picture 3" descr="http://www.stickthisgraphics.com/images/Hammerhead%20Shark%20Silhouette%201%20(Small).jpg"/>
            <p:cNvPicPr>
              <a:picLocks noChangeAspect="1" noChangeArrowheads="1"/>
            </p:cNvPicPr>
            <p:nvPr/>
          </p:nvPicPr>
          <p:blipFill>
            <a:blip r:embed="rId3"/>
            <a:srcRect/>
            <a:stretch>
              <a:fillRect/>
            </a:stretch>
          </p:blipFill>
          <p:spPr bwMode="auto">
            <a:xfrm>
              <a:off x="2888711" y="5301208"/>
              <a:ext cx="1702220" cy="1001306"/>
            </a:xfrm>
            <a:prstGeom prst="rect">
              <a:avLst/>
            </a:prstGeom>
            <a:noFill/>
            <a:ln w="9525">
              <a:noFill/>
              <a:miter lim="800000"/>
              <a:headEnd/>
              <a:tailEnd/>
            </a:ln>
          </p:spPr>
        </p:pic>
        <p:cxnSp>
          <p:nvCxnSpPr>
            <p:cNvPr id="9" name="Straight Connector 8"/>
            <p:cNvCxnSpPr/>
            <p:nvPr/>
          </p:nvCxnSpPr>
          <p:spPr>
            <a:xfrm flipV="1">
              <a:off x="4284283" y="4581128"/>
              <a:ext cx="719219" cy="13688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05" name="Picture 1"/>
            <p:cNvPicPr>
              <a:picLocks noChangeAspect="1"/>
            </p:cNvPicPr>
            <p:nvPr/>
          </p:nvPicPr>
          <p:blipFill>
            <a:blip r:embed="rId4"/>
            <a:srcRect/>
            <a:stretch>
              <a:fillRect/>
            </a:stretch>
          </p:blipFill>
          <p:spPr bwMode="auto">
            <a:xfrm rot="1647968">
              <a:off x="4657523" y="4865834"/>
              <a:ext cx="1624062" cy="1080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08143" cy="2736155"/>
          </a:xfrm>
        </p:spPr>
        <p:txBody>
          <a:bodyPr rtlCol="0">
            <a:normAutofit fontScale="90000"/>
          </a:bodyPr>
          <a:lstStyle/>
          <a:p>
            <a:pPr fontAlgn="auto">
              <a:spcAft>
                <a:spcPts val="0"/>
              </a:spcAft>
              <a:defRPr/>
            </a:pPr>
            <a:r>
              <a:rPr lang="es-ES" dirty="0" smtClean="0"/>
              <a:t>“Medio marino fuera de la jurisdicción de cualquier Estado”</a:t>
            </a:r>
            <a:r>
              <a:rPr dirty="0"/>
              <a:t/>
            </a:r>
            <a:br>
              <a:rPr dirty="0"/>
            </a:br>
            <a:r>
              <a:rPr dirty="0"/>
              <a:t/>
            </a:r>
            <a:br>
              <a:rPr dirty="0"/>
            </a:br>
            <a:r>
              <a:rPr lang="es-ES" sz="2000" b="0" dirty="0" smtClean="0"/>
              <a:t>(comúnmente conocido como )</a:t>
            </a:r>
            <a:r>
              <a:rPr dirty="0"/>
              <a:t/>
            </a:r>
            <a:br>
              <a:rPr dirty="0"/>
            </a:br>
            <a:r>
              <a:rPr lang="es-ES" sz="5300" dirty="0" smtClean="0">
                <a:solidFill>
                  <a:schemeClr val="tx2">
                    <a:lumMod val="60000"/>
                    <a:lumOff val="40000"/>
                  </a:schemeClr>
                </a:solidFill>
              </a:rPr>
              <a:t>Alta mar</a:t>
            </a:r>
            <a:endParaRPr lang="es-ES" sz="5300" b="0" dirty="0">
              <a:solidFill>
                <a:schemeClr val="tx2">
                  <a:lumMod val="60000"/>
                  <a:lumOff val="40000"/>
                </a:schemeClr>
              </a:solidFill>
            </a:endParaRPr>
          </a:p>
        </p:txBody>
      </p:sp>
      <p:sp>
        <p:nvSpPr>
          <p:cNvPr id="3" name="Content Placeholder 2"/>
          <p:cNvSpPr>
            <a:spLocks noGrp="1"/>
          </p:cNvSpPr>
          <p:nvPr>
            <p:ph idx="1"/>
          </p:nvPr>
        </p:nvSpPr>
        <p:spPr>
          <a:xfrm>
            <a:off x="684213" y="3573016"/>
            <a:ext cx="7632700" cy="2664296"/>
          </a:xfrm>
        </p:spPr>
        <p:txBody>
          <a:bodyPr rtlCol="0">
            <a:normAutofit fontScale="40000" lnSpcReduction="20000"/>
          </a:bodyPr>
          <a:lstStyle/>
          <a:p>
            <a:pPr marL="0" indent="0" fontAlgn="auto">
              <a:spcAft>
                <a:spcPts val="0"/>
              </a:spcAft>
              <a:buFont typeface="Arial" pitchFamily="34" charset="0"/>
              <a:buNone/>
              <a:defRPr/>
            </a:pPr>
            <a:r>
              <a:rPr lang="es-ES" sz="6000" dirty="0" smtClean="0"/>
              <a:t>La Conferencia de las Partes (CoP) decidió que este término designa: </a:t>
            </a:r>
          </a:p>
          <a:p>
            <a:pPr marL="0" indent="0" fontAlgn="auto">
              <a:spcBef>
                <a:spcPts val="24"/>
              </a:spcBef>
              <a:spcAft>
                <a:spcPts val="0"/>
              </a:spcAft>
              <a:buFont typeface="Arial" pitchFamily="34" charset="0"/>
              <a:buNone/>
              <a:defRPr/>
            </a:pPr>
            <a:endParaRPr lang="es-ES" sz="2800" dirty="0" smtClean="0"/>
          </a:p>
          <a:p>
            <a:pPr marL="0" indent="0" fontAlgn="auto">
              <a:spcBef>
                <a:spcPts val="24"/>
              </a:spcBef>
              <a:spcAft>
                <a:spcPts val="0"/>
              </a:spcAft>
              <a:buFont typeface="Arial" pitchFamily="34" charset="0"/>
              <a:buNone/>
              <a:defRPr/>
            </a:pPr>
            <a:r>
              <a:rPr lang="es-ES" sz="6000" dirty="0" smtClean="0"/>
              <a:t>“las zonas marinas más allá de las zonas sujetas a la soberanía o los derechos soberanos de un Estado compatibles con el derecho internacional, como se refleja en la Convención de las Naciones Unidas sobre el Derecho del Mar"</a:t>
            </a:r>
            <a:r>
              <a:rPr lang="es-ES" dirty="0" smtClean="0"/>
              <a:t> </a:t>
            </a:r>
          </a:p>
          <a:p>
            <a:pPr marL="0" indent="0" algn="r" fontAlgn="auto">
              <a:spcAft>
                <a:spcPts val="0"/>
              </a:spcAft>
              <a:buFont typeface="Arial" pitchFamily="34" charset="0"/>
              <a:buNone/>
              <a:defRPr/>
            </a:pPr>
            <a:r>
              <a:rPr lang="es-ES" sz="4500" dirty="0" smtClean="0">
                <a:solidFill>
                  <a:schemeClr val="bg1">
                    <a:lumMod val="65000"/>
                  </a:schemeClr>
                </a:solidFill>
              </a:rPr>
              <a:t>[Resolución Conf. 14.6 (Rev. CoP16)]</a:t>
            </a:r>
            <a:endParaRPr lang="es-ES" sz="4500" dirty="0">
              <a:solidFill>
                <a:schemeClr val="bg1">
                  <a:lumMod val="65000"/>
                </a:schemeClr>
              </a:solidFill>
            </a:endParaRPr>
          </a:p>
        </p:txBody>
      </p:sp>
      <p:sp>
        <p:nvSpPr>
          <p:cNvPr id="4" name="Down Arrow 3"/>
          <p:cNvSpPr/>
          <p:nvPr/>
        </p:nvSpPr>
        <p:spPr>
          <a:xfrm>
            <a:off x="4476754" y="1700808"/>
            <a:ext cx="215900" cy="43222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60648"/>
            <a:ext cx="8229600" cy="1012527"/>
          </a:xfrm>
        </p:spPr>
        <p:txBody>
          <a:bodyPr rtlCol="0">
            <a:normAutofit fontScale="90000"/>
          </a:bodyPr>
          <a:lstStyle/>
          <a:p>
            <a:pPr fontAlgn="auto">
              <a:spcAft>
                <a:spcPts val="0"/>
              </a:spcAft>
              <a:defRPr/>
            </a:pPr>
            <a:r>
              <a:rPr lang="es-ES" sz="4900" dirty="0"/>
              <a:t>La zona de alta mar en el mundo </a:t>
            </a:r>
            <a:r>
              <a:rPr dirty="0"/>
              <a:t/>
            </a:r>
            <a:br>
              <a:rPr dirty="0"/>
            </a:br>
            <a:endParaRPr lang="es-ES" sz="1300" b="1" dirty="0"/>
          </a:p>
        </p:txBody>
      </p:sp>
      <p:sp>
        <p:nvSpPr>
          <p:cNvPr id="5" name="Content Placeholder 2"/>
          <p:cNvSpPr>
            <a:spLocks noGrp="1"/>
          </p:cNvSpPr>
          <p:nvPr>
            <p:ph idx="1"/>
          </p:nvPr>
        </p:nvSpPr>
        <p:spPr>
          <a:xfrm>
            <a:off x="533400" y="6446982"/>
            <a:ext cx="7200900" cy="431800"/>
          </a:xfrm>
        </p:spPr>
        <p:txBody>
          <a:bodyPr rtlCol="0">
            <a:normAutofit/>
          </a:bodyPr>
          <a:lstStyle/>
          <a:p>
            <a:pPr marL="0" indent="0" algn="ctr" fontAlgn="auto">
              <a:spcAft>
                <a:spcPts val="0"/>
              </a:spcAft>
              <a:buFont typeface="Arial" pitchFamily="34" charset="0"/>
              <a:buNone/>
              <a:defRPr/>
            </a:pPr>
            <a:r>
              <a:rPr lang="es-ES" sz="1400" dirty="0" smtClean="0">
                <a:solidFill>
                  <a:schemeClr val="accent4">
                    <a:lumMod val="60000"/>
                    <a:lumOff val="40000"/>
                  </a:schemeClr>
                </a:solidFill>
              </a:rPr>
              <a:t>Fuente: Fisheries and Oceans Canada</a:t>
            </a:r>
            <a:endParaRPr lang="es-ES" sz="1400" dirty="0">
              <a:solidFill>
                <a:schemeClr val="accent4">
                  <a:lumMod val="60000"/>
                  <a:lumOff val="40000"/>
                </a:schemeClr>
              </a:solidFill>
            </a:endParaRPr>
          </a:p>
          <a:p>
            <a:pPr fontAlgn="auto">
              <a:spcAft>
                <a:spcPts val="0"/>
              </a:spcAft>
              <a:buFont typeface="Arial" pitchFamily="34" charset="0"/>
              <a:buChar char="•"/>
              <a:defRPr/>
            </a:pPr>
            <a:endParaRPr lang="es-ES" dirty="0">
              <a:solidFill>
                <a:schemeClr val="accent4">
                  <a:lumMod val="60000"/>
                  <a:lumOff val="40000"/>
                </a:schemeClr>
              </a:solidFill>
            </a:endParaRPr>
          </a:p>
        </p:txBody>
      </p:sp>
      <p:pic>
        <p:nvPicPr>
          <p:cNvPr id="3074" name="Picture 2" descr="Mapa de 200 millas de la OROP"/>
          <p:cNvPicPr>
            <a:picLocks noChangeAspect="1" noChangeArrowheads="1"/>
          </p:cNvPicPr>
          <p:nvPr/>
        </p:nvPicPr>
        <p:blipFill rotWithShape="1">
          <a:blip r:embed="rId3" cstate="print">
            <a:extLst/>
          </a:blip>
          <a:srcRect t="9818" b="13648"/>
          <a:stretch/>
        </p:blipFill>
        <p:spPr bwMode="auto">
          <a:xfrm>
            <a:off x="1763688" y="1844824"/>
            <a:ext cx="7300998" cy="3977472"/>
          </a:xfrm>
          <a:prstGeom prst="rect">
            <a:avLst/>
          </a:prstGeom>
          <a:ln>
            <a:noFill/>
          </a:ln>
          <a:effectLst>
            <a:softEdge rad="112500"/>
          </a:effectLst>
          <a:extLst/>
        </p:spPr>
      </p:pic>
      <p:sp>
        <p:nvSpPr>
          <p:cNvPr id="4" name="TextBox 3"/>
          <p:cNvSpPr txBox="1"/>
          <p:nvPr/>
        </p:nvSpPr>
        <p:spPr>
          <a:xfrm>
            <a:off x="27484" y="1448291"/>
            <a:ext cx="1863436" cy="4770537"/>
          </a:xfrm>
          <a:prstGeom prst="rect">
            <a:avLst/>
          </a:prstGeom>
          <a:noFill/>
        </p:spPr>
        <p:txBody>
          <a:bodyPr wrap="square" rtlCol="0">
            <a:spAutoFit/>
          </a:bodyPr>
          <a:lstStyle/>
          <a:p>
            <a:r>
              <a:rPr lang="es-ES" sz="1600" dirty="0" smtClean="0"/>
              <a:t>un </a:t>
            </a:r>
            <a:r>
              <a:rPr lang="es-ES" sz="3200" dirty="0" smtClean="0">
                <a:solidFill>
                  <a:srgbClr val="002060"/>
                </a:solidFill>
              </a:rPr>
              <a:t>71%</a:t>
            </a:r>
            <a:r>
              <a:rPr lang="es-ES" sz="1600" dirty="0" smtClean="0">
                <a:solidFill>
                  <a:srgbClr val="002060"/>
                </a:solidFill>
              </a:rPr>
              <a:t> </a:t>
            </a:r>
            <a:r>
              <a:rPr lang="es-ES" sz="1600" dirty="0" smtClean="0"/>
              <a:t> </a:t>
            </a:r>
            <a:r>
              <a:rPr lang="es-ES" sz="1600" dirty="0" smtClean="0">
                <a:solidFill>
                  <a:srgbClr val="002060"/>
                </a:solidFill>
              </a:rPr>
              <a:t>de la Tierra está cubierta por océanos</a:t>
            </a:r>
          </a:p>
          <a:p>
            <a:endParaRPr lang="es-ES" sz="1200" dirty="0"/>
          </a:p>
          <a:p>
            <a:r>
              <a:rPr lang="es-ES" sz="1600" dirty="0" smtClean="0">
                <a:solidFill>
                  <a:srgbClr val="0070C0"/>
                </a:solidFill>
              </a:rPr>
              <a:t>un </a:t>
            </a:r>
            <a:r>
              <a:rPr lang="es-ES" sz="2800" dirty="0" smtClean="0">
                <a:solidFill>
                  <a:srgbClr val="0070C0"/>
                </a:solidFill>
              </a:rPr>
              <a:t>64%</a:t>
            </a:r>
            <a:r>
              <a:rPr lang="es-ES" sz="1600" dirty="0" smtClean="0">
                <a:solidFill>
                  <a:srgbClr val="0070C0"/>
                </a:solidFill>
              </a:rPr>
              <a:t> de los océanos son considerados como alta mar / aguas internacionales</a:t>
            </a:r>
          </a:p>
          <a:p>
            <a:endParaRPr lang="es-ES" sz="1200" dirty="0"/>
          </a:p>
          <a:p>
            <a:r>
              <a:rPr lang="es-ES" sz="1600" dirty="0" smtClean="0">
                <a:solidFill>
                  <a:schemeClr val="tx2">
                    <a:lumMod val="60000"/>
                    <a:lumOff val="40000"/>
                  </a:schemeClr>
                </a:solidFill>
              </a:rPr>
              <a:t>La zona de altamar cubre un </a:t>
            </a:r>
            <a:r>
              <a:rPr lang="es-ES" sz="2800" dirty="0" smtClean="0">
                <a:solidFill>
                  <a:schemeClr val="tx2">
                    <a:lumMod val="60000"/>
                    <a:lumOff val="40000"/>
                  </a:schemeClr>
                </a:solidFill>
              </a:rPr>
              <a:t>45%</a:t>
            </a:r>
            <a:r>
              <a:rPr lang="es-ES" sz="1600" dirty="0" smtClean="0"/>
              <a:t> </a:t>
            </a:r>
            <a:r>
              <a:rPr lang="es-ES" sz="1600" dirty="0" smtClean="0">
                <a:solidFill>
                  <a:schemeClr val="tx2">
                    <a:lumMod val="60000"/>
                    <a:lumOff val="40000"/>
                  </a:schemeClr>
                </a:solidFill>
              </a:rPr>
              <a:t>de la superficie de la Tierra</a:t>
            </a:r>
            <a:endParaRPr lang="es-ES" sz="1600" dirty="0">
              <a:solidFill>
                <a:schemeClr val="tx2">
                  <a:lumMod val="60000"/>
                  <a:lumOff val="40000"/>
                </a:schemeClr>
              </a:solidFill>
            </a:endParaRPr>
          </a:p>
        </p:txBody>
      </p:sp>
    </p:spTree>
    <p:extLst>
      <p:ext uri="{BB962C8B-B14F-4D97-AF65-F5344CB8AC3E}">
        <p14:creationId xmlns:p14="http://schemas.microsoft.com/office/powerpoint/2010/main" val="3744801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fontAlgn="auto">
              <a:spcAft>
                <a:spcPts val="0"/>
              </a:spcAft>
              <a:defRPr/>
            </a:pPr>
            <a:r>
              <a:rPr lang="es-ES" dirty="0" smtClean="0"/>
              <a:t>¿Qué constituye una IPM? ¿QUÉ no constituye una  IPM?</a:t>
            </a:r>
            <a:endParaRPr lang="es-ES" dirty="0"/>
          </a:p>
        </p:txBody>
      </p:sp>
      <p:sp>
        <p:nvSpPr>
          <p:cNvPr id="6" name="Text Placeholder 5"/>
          <p:cNvSpPr>
            <a:spLocks noGrp="1"/>
          </p:cNvSpPr>
          <p:nvPr>
            <p:ph type="body" idx="1"/>
          </p:nvPr>
        </p:nvSpPr>
        <p:spPr>
          <a:xfrm>
            <a:off x="755576" y="1628800"/>
            <a:ext cx="7772400" cy="1985962"/>
          </a:xfrm>
        </p:spPr>
        <p:txBody>
          <a:bodyPr rtlCol="0">
            <a:normAutofit fontScale="92500" lnSpcReduction="20000"/>
          </a:bodyPr>
          <a:lstStyle/>
          <a:p>
            <a:pPr marL="342900" indent="-342900" fontAlgn="auto">
              <a:spcAft>
                <a:spcPts val="0"/>
              </a:spcAft>
              <a:buFont typeface="Arial" panose="020B0604020202020204" pitchFamily="34" charset="0"/>
              <a:buChar char="•"/>
              <a:defRPr/>
            </a:pPr>
            <a:r>
              <a:rPr lang="es-ES" dirty="0">
                <a:solidFill>
                  <a:srgbClr val="0070C0"/>
                </a:solidFill>
              </a:rPr>
              <a:t>Esta diapositiva está oculta en el modo presentación.  En el momento de imprimir, verifíquese que la opción “imprimir diapositivas ocultas” no esté seleccionada.</a:t>
            </a:r>
          </a:p>
          <a:p>
            <a:pPr marL="342900" indent="-342900" fontAlgn="auto">
              <a:spcAft>
                <a:spcPts val="0"/>
              </a:spcAft>
              <a:buFont typeface="Arial" panose="020B0604020202020204" pitchFamily="34" charset="0"/>
              <a:buChar char="•"/>
              <a:defRPr/>
            </a:pPr>
            <a:endParaRPr lang="es-ES" dirty="0" smtClean="0">
              <a:solidFill>
                <a:srgbClr val="0070C0"/>
              </a:solidFill>
            </a:endParaRPr>
          </a:p>
          <a:p>
            <a:pPr marL="342900" indent="-342900" fontAlgn="auto">
              <a:spcAft>
                <a:spcPts val="0"/>
              </a:spcAft>
              <a:buFont typeface="Arial" panose="020B0604020202020204" pitchFamily="34" charset="0"/>
              <a:buChar char="•"/>
              <a:defRPr/>
            </a:pPr>
            <a:r>
              <a:rPr lang="es-ES" dirty="0" smtClean="0"/>
              <a:t>El objetivo de esta sección es explicar que la IPM se aplica a una transacción específica (y relativamente  sencilla)  respecto de especímenes CITES capturados en alta mar.</a:t>
            </a:r>
            <a:endParaRPr lang="es-ES" dirty="0"/>
          </a:p>
        </p:txBody>
      </p:sp>
      <p:sp>
        <p:nvSpPr>
          <p:cNvPr id="4" name="Slide Number Placeholder 3"/>
          <p:cNvSpPr>
            <a:spLocks noGrp="1"/>
          </p:cNvSpPr>
          <p:nvPr>
            <p:ph type="sldNum" sz="quarter" idx="12"/>
          </p:nvPr>
        </p:nvSpPr>
        <p:spPr/>
        <p:txBody>
          <a:bodyPr/>
          <a:lstStyle/>
          <a:p>
            <a:pPr>
              <a:defRPr/>
            </a:pPr>
            <a:fld id="{AE4BB844-1FAC-456F-9A59-0067C848C4D7}" type="slidenum">
              <a:rPr lang="en-GB"/>
              <a:pPr>
                <a:defRPr/>
              </a:pPr>
              <a:t>6</a:t>
            </a:fld>
            <a:endParaRPr lang="es-E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s-ES" dirty="0" smtClean="0"/>
              <a:t>¿Qué constituye una IPM?</a:t>
            </a:r>
            <a:endParaRPr lang="es-ES" dirty="0"/>
          </a:p>
        </p:txBody>
      </p:sp>
      <p:sp>
        <p:nvSpPr>
          <p:cNvPr id="5" name="Rounded Rectangle 4"/>
          <p:cNvSpPr/>
          <p:nvPr/>
        </p:nvSpPr>
        <p:spPr>
          <a:xfrm>
            <a:off x="684213" y="1633538"/>
            <a:ext cx="7775575" cy="20161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dirty="0">
                <a:latin typeface="+mj-lt"/>
              </a:rPr>
              <a:t>“El traslado a un Estado de </a:t>
            </a:r>
            <a:r>
              <a:rPr dirty="0"/>
              <a:t/>
            </a:r>
            <a:br>
              <a:rPr dirty="0"/>
            </a:br>
            <a:r>
              <a:rPr lang="es-ES" sz="2800" dirty="0">
                <a:latin typeface="+mj-lt"/>
              </a:rPr>
              <a:t>especímenes de cualquier especie capturados en el </a:t>
            </a:r>
            <a:r>
              <a:rPr lang="es-ES" sz="2800" dirty="0">
                <a:solidFill>
                  <a:srgbClr val="FFFF00"/>
                </a:solidFill>
                <a:latin typeface="+mj-lt"/>
              </a:rPr>
              <a:t>medio marino </a:t>
            </a:r>
            <a:r>
              <a:rPr lang="es-ES" sz="2800" dirty="0" smtClean="0">
                <a:solidFill>
                  <a:srgbClr val="FFFF00"/>
                </a:solidFill>
                <a:latin typeface="+mj-lt"/>
              </a:rPr>
              <a:t>fuera </a:t>
            </a:r>
            <a:r>
              <a:rPr lang="es-ES" sz="2800" dirty="0">
                <a:solidFill>
                  <a:srgbClr val="FFFF00"/>
                </a:solidFill>
                <a:latin typeface="+mj-lt"/>
              </a:rPr>
              <a:t>de  </a:t>
            </a:r>
            <a:r>
              <a:rPr dirty="0"/>
              <a:t/>
            </a:r>
            <a:br>
              <a:rPr dirty="0"/>
            </a:br>
            <a:r>
              <a:rPr lang="es-ES" sz="2800" dirty="0">
                <a:solidFill>
                  <a:srgbClr val="FFFF00"/>
                </a:solidFill>
                <a:latin typeface="+mj-lt"/>
              </a:rPr>
              <a:t>la jurisdicción de cualquier Estado</a:t>
            </a:r>
            <a:r>
              <a:rPr lang="es-ES" sz="2800" dirty="0">
                <a:latin typeface="+mj-lt"/>
              </a:rPr>
              <a:t>”</a:t>
            </a:r>
          </a:p>
        </p:txBody>
      </p:sp>
      <p:sp>
        <p:nvSpPr>
          <p:cNvPr id="6" name="Rectangle 5"/>
          <p:cNvSpPr/>
          <p:nvPr/>
        </p:nvSpPr>
        <p:spPr>
          <a:xfrm>
            <a:off x="1068388" y="4657725"/>
            <a:ext cx="7200900" cy="1938992"/>
          </a:xfrm>
          <a:prstGeom prst="rect">
            <a:avLst/>
          </a:prstGeom>
        </p:spPr>
        <p:txBody>
          <a:bodyPr>
            <a:spAutoFit/>
          </a:bodyPr>
          <a:lstStyle/>
          <a:p>
            <a:pPr fontAlgn="auto">
              <a:spcBef>
                <a:spcPts val="0"/>
              </a:spcBef>
              <a:spcAft>
                <a:spcPts val="0"/>
              </a:spcAft>
              <a:defRPr/>
            </a:pPr>
            <a:r>
              <a:rPr lang="es-ES" sz="2800" dirty="0">
                <a:solidFill>
                  <a:prstClr val="black"/>
                </a:solidFill>
                <a:latin typeface="+mn-lt"/>
              </a:rPr>
              <a:t>Necesidad de lograr una interpretación común a fin de facilitar la aplicación uniforme de los controles del comercio</a:t>
            </a:r>
            <a:r>
              <a:rPr dirty="0"/>
              <a:t/>
            </a:r>
            <a:br>
              <a:rPr dirty="0"/>
            </a:br>
            <a:r>
              <a:rPr lang="en-US" dirty="0" smtClean="0"/>
              <a:t>		</a:t>
            </a:r>
            <a:r>
              <a:rPr lang="es-ES" dirty="0" smtClean="0"/>
              <a:t>     </a:t>
            </a:r>
            <a:r>
              <a:rPr lang="es-ES" dirty="0" smtClean="0">
                <a:solidFill>
                  <a:schemeClr val="bg1">
                    <a:lumMod val="65000"/>
                  </a:schemeClr>
                </a:solidFill>
                <a:latin typeface="+mn-lt"/>
              </a:rPr>
              <a:t>[</a:t>
            </a:r>
            <a:r>
              <a:rPr lang="es-ES" dirty="0">
                <a:solidFill>
                  <a:schemeClr val="bg1">
                    <a:lumMod val="65000"/>
                  </a:schemeClr>
                </a:solidFill>
                <a:latin typeface="+mn-lt"/>
              </a:rPr>
              <a:t>Resolución Conf. 14.6 (Rev. CoP16), considerandos]</a:t>
            </a:r>
          </a:p>
          <a:p>
            <a:pPr fontAlgn="auto">
              <a:spcBef>
                <a:spcPts val="0"/>
              </a:spcBef>
              <a:spcAft>
                <a:spcPts val="0"/>
              </a:spcAft>
              <a:defRPr/>
            </a:pPr>
            <a:endParaRPr lang="es-ES" dirty="0">
              <a:solidFill>
                <a:schemeClr val="bg1">
                  <a:lumMod val="65000"/>
                </a:schemeClr>
              </a:solidFill>
              <a:latin typeface="+mn-lt"/>
              <a:cs typeface="+mn-cs"/>
            </a:endParaRPr>
          </a:p>
        </p:txBody>
      </p:sp>
      <p:sp>
        <p:nvSpPr>
          <p:cNvPr id="3" name="Down Arrow 2"/>
          <p:cNvSpPr/>
          <p:nvPr/>
        </p:nvSpPr>
        <p:spPr>
          <a:xfrm>
            <a:off x="4319749" y="3792538"/>
            <a:ext cx="504502" cy="9366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s-ES" dirty="0" smtClean="0"/>
              <a:t>¿Qué constituye una IPM?</a:t>
            </a:r>
            <a:endParaRPr lang="es-ES" sz="1300" dirty="0"/>
          </a:p>
        </p:txBody>
      </p:sp>
      <p:sp>
        <p:nvSpPr>
          <p:cNvPr id="24580" name="TextBox 4"/>
          <p:cNvSpPr txBox="1">
            <a:spLocks noChangeArrowheads="1"/>
          </p:cNvSpPr>
          <p:nvPr/>
        </p:nvSpPr>
        <p:spPr bwMode="auto">
          <a:xfrm>
            <a:off x="2628726" y="6282532"/>
            <a:ext cx="3742531" cy="307777"/>
          </a:xfrm>
          <a:prstGeom prst="rect">
            <a:avLst/>
          </a:prstGeom>
          <a:noFill/>
          <a:ln w="9525">
            <a:noFill/>
            <a:miter lim="800000"/>
            <a:headEnd/>
            <a:tailEnd/>
          </a:ln>
        </p:spPr>
        <p:txBody>
          <a:bodyPr wrap="square">
            <a:spAutoFit/>
          </a:bodyPr>
          <a:lstStyle/>
          <a:p>
            <a:pPr marL="0" indent="0" algn="ctr" fontAlgn="auto">
              <a:spcAft>
                <a:spcPts val="0"/>
              </a:spcAft>
              <a:buFont typeface="Arial" pitchFamily="34" charset="0"/>
              <a:buNone/>
              <a:defRPr/>
            </a:pPr>
            <a:r>
              <a:rPr lang="es-ES" sz="1400" dirty="0">
                <a:solidFill>
                  <a:schemeClr val="accent4">
                    <a:lumMod val="60000"/>
                    <a:lumOff val="40000"/>
                  </a:schemeClr>
                </a:solidFill>
              </a:rPr>
              <a:t>Fuente: Fisheries and Oceans Canada</a:t>
            </a:r>
          </a:p>
        </p:txBody>
      </p:sp>
      <p:sp>
        <p:nvSpPr>
          <p:cNvPr id="5" name="TextBox 4"/>
          <p:cNvSpPr txBox="1"/>
          <p:nvPr/>
        </p:nvSpPr>
        <p:spPr>
          <a:xfrm>
            <a:off x="611560" y="1484784"/>
            <a:ext cx="7848872" cy="923330"/>
          </a:xfrm>
          <a:prstGeom prst="rect">
            <a:avLst/>
          </a:prstGeom>
          <a:noFill/>
        </p:spPr>
        <p:txBody>
          <a:bodyPr wrap="square" rtlCol="0">
            <a:spAutoFit/>
          </a:bodyPr>
          <a:lstStyle/>
          <a:p>
            <a:pPr algn="ctr"/>
            <a:r>
              <a:rPr lang="es-ES" dirty="0" smtClean="0"/>
              <a:t>“El traslado a un Estado de especímenes de cualquier especie capturados en el </a:t>
            </a:r>
            <a:r>
              <a:rPr lang="es-ES" i="1" dirty="0"/>
              <a:t>medio marino fuera de la jurisdicción de cualquier Estado</a:t>
            </a:r>
            <a:r>
              <a:rPr lang="es-ES" dirty="0" smtClean="0"/>
              <a:t>”</a:t>
            </a:r>
          </a:p>
          <a:p>
            <a:endParaRPr lang="es-ES" dirty="0"/>
          </a:p>
        </p:txBody>
      </p:sp>
      <p:pic>
        <p:nvPicPr>
          <p:cNvPr id="14" name="Picture 2" descr="Mapa de 200 millas de la OROP"/>
          <p:cNvPicPr>
            <a:picLocks noChangeAspect="1" noChangeArrowheads="1"/>
          </p:cNvPicPr>
          <p:nvPr/>
        </p:nvPicPr>
        <p:blipFill rotWithShape="1">
          <a:blip r:embed="rId2" cstate="print">
            <a:extLst/>
          </a:blip>
          <a:srcRect t="9818" b="13648"/>
          <a:stretch/>
        </p:blipFill>
        <p:spPr bwMode="auto">
          <a:xfrm>
            <a:off x="912056" y="2204864"/>
            <a:ext cx="7300998" cy="3977472"/>
          </a:xfrm>
          <a:prstGeom prst="rect">
            <a:avLst/>
          </a:prstGeom>
          <a:ln>
            <a:noFill/>
          </a:ln>
          <a:effectLst>
            <a:softEdge rad="112500"/>
          </a:effectLst>
          <a:extLst/>
        </p:spPr>
      </p:pic>
      <p:sp>
        <p:nvSpPr>
          <p:cNvPr id="15" name="TextBox 32"/>
          <p:cNvSpPr txBox="1">
            <a:spLocks noChangeArrowheads="1"/>
          </p:cNvSpPr>
          <p:nvPr/>
        </p:nvSpPr>
        <p:spPr bwMode="auto">
          <a:xfrm>
            <a:off x="1547664" y="2996952"/>
            <a:ext cx="360040" cy="831850"/>
          </a:xfrm>
          <a:prstGeom prst="rect">
            <a:avLst/>
          </a:prstGeom>
          <a:noFill/>
          <a:ln w="9525">
            <a:noFill/>
            <a:miter lim="800000"/>
            <a:headEnd/>
            <a:tailEnd/>
          </a:ln>
        </p:spPr>
        <p:txBody>
          <a:bodyPr wrap="square">
            <a:spAutoFit/>
          </a:bodyPr>
          <a:lstStyle/>
          <a:p>
            <a:r>
              <a:rPr lang="es-ES" sz="4800" b="1" dirty="0">
                <a:solidFill>
                  <a:srgbClr val="FF0000"/>
                </a:solidFill>
                <a:latin typeface="Calibri" pitchFamily="34" charset="0"/>
              </a:rPr>
              <a:t>?</a:t>
            </a:r>
          </a:p>
        </p:txBody>
      </p:sp>
      <p:cxnSp>
        <p:nvCxnSpPr>
          <p:cNvPr id="16" name="Straight Arrow Connector 15"/>
          <p:cNvCxnSpPr/>
          <p:nvPr/>
        </p:nvCxnSpPr>
        <p:spPr>
          <a:xfrm flipV="1">
            <a:off x="1978819" y="2564358"/>
            <a:ext cx="2686762" cy="8651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31219" y="3573016"/>
            <a:ext cx="1360661" cy="87411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32"/>
          <p:cNvSpPr txBox="1">
            <a:spLocks noChangeArrowheads="1"/>
          </p:cNvSpPr>
          <p:nvPr/>
        </p:nvSpPr>
        <p:spPr bwMode="auto">
          <a:xfrm>
            <a:off x="1773883" y="3717032"/>
            <a:ext cx="495672" cy="830997"/>
          </a:xfrm>
          <a:prstGeom prst="rect">
            <a:avLst/>
          </a:prstGeom>
          <a:noFill/>
          <a:ln w="9525">
            <a:noFill/>
            <a:miter lim="800000"/>
            <a:headEnd/>
            <a:tailEnd/>
          </a:ln>
        </p:spPr>
        <p:txBody>
          <a:bodyPr wrap="square">
            <a:spAutoFit/>
          </a:bodyPr>
          <a:lstStyle/>
          <a:p>
            <a:endParaRPr lang="en-US" sz="4800" b="1" dirty="0">
              <a:solidFill>
                <a:srgbClr val="FF0000"/>
              </a:solidFill>
              <a:latin typeface="Calibri" pitchFamily="34" charset="0"/>
            </a:endParaRPr>
          </a:p>
        </p:txBody>
      </p:sp>
      <p:sp>
        <p:nvSpPr>
          <p:cNvPr id="26" name="TextBox 32"/>
          <p:cNvSpPr txBox="1">
            <a:spLocks noChangeArrowheads="1"/>
          </p:cNvSpPr>
          <p:nvPr/>
        </p:nvSpPr>
        <p:spPr bwMode="auto">
          <a:xfrm>
            <a:off x="1841699" y="3785915"/>
            <a:ext cx="360040" cy="831850"/>
          </a:xfrm>
          <a:prstGeom prst="rect">
            <a:avLst/>
          </a:prstGeom>
          <a:noFill/>
          <a:ln w="9525">
            <a:noFill/>
            <a:miter lim="800000"/>
            <a:headEnd/>
            <a:tailEnd/>
          </a:ln>
        </p:spPr>
        <p:txBody>
          <a:bodyPr wrap="square">
            <a:spAutoFit/>
          </a:bodyPr>
          <a:lstStyle/>
          <a:p>
            <a:r>
              <a:rPr lang="es-ES" sz="4800" b="1" dirty="0">
                <a:solidFill>
                  <a:srgbClr val="FF0000"/>
                </a:solidFill>
                <a:latin typeface="Calibri" pitchFamily="34" charset="0"/>
              </a:rPr>
              <a:t>?</a:t>
            </a:r>
          </a:p>
        </p:txBody>
      </p:sp>
      <p:sp>
        <p:nvSpPr>
          <p:cNvPr id="27" name="TextBox 32"/>
          <p:cNvSpPr txBox="1">
            <a:spLocks noChangeArrowheads="1"/>
          </p:cNvSpPr>
          <p:nvPr/>
        </p:nvSpPr>
        <p:spPr bwMode="auto">
          <a:xfrm>
            <a:off x="4665581" y="2204864"/>
            <a:ext cx="360040" cy="831850"/>
          </a:xfrm>
          <a:prstGeom prst="rect">
            <a:avLst/>
          </a:prstGeom>
          <a:noFill/>
          <a:ln w="9525">
            <a:noFill/>
            <a:miter lim="800000"/>
            <a:headEnd/>
            <a:tailEnd/>
          </a:ln>
        </p:spPr>
        <p:txBody>
          <a:bodyPr wrap="square">
            <a:spAutoFit/>
          </a:bodyPr>
          <a:lstStyle/>
          <a:p>
            <a:r>
              <a:rPr lang="es-ES" sz="4800" b="1" dirty="0">
                <a:solidFill>
                  <a:srgbClr val="FF0000"/>
                </a:solidFill>
                <a:latin typeface="Calibri" pitchFamily="34" charset="0"/>
              </a:rPr>
              <a:t>?</a:t>
            </a:r>
          </a:p>
        </p:txBody>
      </p:sp>
      <p:sp>
        <p:nvSpPr>
          <p:cNvPr id="28" name="TextBox 32"/>
          <p:cNvSpPr txBox="1">
            <a:spLocks noChangeArrowheads="1"/>
          </p:cNvSpPr>
          <p:nvPr/>
        </p:nvSpPr>
        <p:spPr bwMode="auto">
          <a:xfrm>
            <a:off x="6360976" y="4031209"/>
            <a:ext cx="360040" cy="831850"/>
          </a:xfrm>
          <a:prstGeom prst="rect">
            <a:avLst/>
          </a:prstGeom>
          <a:noFill/>
          <a:ln w="9525">
            <a:noFill/>
            <a:miter lim="800000"/>
            <a:headEnd/>
            <a:tailEnd/>
          </a:ln>
        </p:spPr>
        <p:txBody>
          <a:bodyPr wrap="square">
            <a:spAutoFit/>
          </a:bodyPr>
          <a:lstStyle/>
          <a:p>
            <a:r>
              <a:rPr lang="es-ES" sz="4800" b="1" dirty="0">
                <a:solidFill>
                  <a:srgbClr val="FF0000"/>
                </a:solidFill>
                <a:latin typeface="Calibri" pitchFamily="34" charset="0"/>
              </a:rPr>
              <a:t>?</a:t>
            </a:r>
          </a:p>
        </p:txBody>
      </p:sp>
      <p:cxnSp>
        <p:nvCxnSpPr>
          <p:cNvPr id="29" name="Straight Arrow Connector 28"/>
          <p:cNvCxnSpPr/>
          <p:nvPr/>
        </p:nvCxnSpPr>
        <p:spPr>
          <a:xfrm flipV="1">
            <a:off x="6389700" y="3140968"/>
            <a:ext cx="1566676" cy="94371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920880" cy="1143000"/>
          </a:xfrm>
        </p:spPr>
        <p:txBody>
          <a:bodyPr rtlCol="0">
            <a:noAutofit/>
          </a:bodyPr>
          <a:lstStyle/>
          <a:p>
            <a:pPr fontAlgn="auto">
              <a:spcAft>
                <a:spcPts val="0"/>
              </a:spcAft>
              <a:defRPr/>
            </a:pPr>
            <a:r>
              <a:rPr lang="es-ES" sz="3400" dirty="0" smtClean="0"/>
              <a:t>Qué constituye una IPM: cuestiones a considerar</a:t>
            </a:r>
            <a:endParaRPr lang="es-ES" sz="3400" dirty="0"/>
          </a:p>
        </p:txBody>
      </p:sp>
      <p:pic>
        <p:nvPicPr>
          <p:cNvPr id="25602" name="Picture 4" descr="http://www.stickthisgraphics.com/images/Hammerhead%20Shark%20Silhouette%201%20(Small).jpg"/>
          <p:cNvPicPr>
            <a:picLocks noChangeAspect="1" noChangeArrowheads="1"/>
          </p:cNvPicPr>
          <p:nvPr/>
        </p:nvPicPr>
        <p:blipFill>
          <a:blip r:embed="rId2"/>
          <a:srcRect/>
          <a:stretch>
            <a:fillRect/>
          </a:stretch>
        </p:blipFill>
        <p:spPr bwMode="auto">
          <a:xfrm>
            <a:off x="3155950" y="5278438"/>
            <a:ext cx="2489200" cy="1463675"/>
          </a:xfrm>
          <a:prstGeom prst="rect">
            <a:avLst/>
          </a:prstGeom>
          <a:noFill/>
          <a:ln w="9525">
            <a:noFill/>
            <a:miter lim="800000"/>
            <a:headEnd/>
            <a:tailEnd/>
          </a:ln>
        </p:spPr>
      </p:pic>
      <p:sp>
        <p:nvSpPr>
          <p:cNvPr id="6" name="AutoShape 27"/>
          <p:cNvSpPr>
            <a:spLocks noChangeArrowheads="1"/>
          </p:cNvSpPr>
          <p:nvPr/>
        </p:nvSpPr>
        <p:spPr bwMode="auto">
          <a:xfrm>
            <a:off x="611560" y="1700808"/>
            <a:ext cx="2304256" cy="2736306"/>
          </a:xfrm>
          <a:prstGeom prst="wedgeRoundRectCallout">
            <a:avLst>
              <a:gd name="adj1" fmla="val 74749"/>
              <a:gd name="adj2" fmla="val 82949"/>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es-ES" sz="3600" b="1" dirty="0" smtClean="0">
                <a:solidFill>
                  <a:schemeClr val="bg1"/>
                </a:solidFill>
                <a:latin typeface="+mj-lt"/>
              </a:rPr>
              <a:t>¿Qué </a:t>
            </a:r>
            <a:endParaRPr lang="es-ES" sz="3600" b="1" dirty="0">
              <a:solidFill>
                <a:schemeClr val="bg1"/>
              </a:solidFill>
              <a:latin typeface="+mj-lt"/>
              <a:cs typeface="+mn-cs"/>
            </a:endParaRPr>
          </a:p>
          <a:p>
            <a:pPr algn="ctr" fontAlgn="auto">
              <a:spcBef>
                <a:spcPts val="0"/>
              </a:spcBef>
              <a:spcAft>
                <a:spcPts val="0"/>
              </a:spcAft>
              <a:defRPr/>
            </a:pPr>
            <a:r>
              <a:rPr lang="es-ES" sz="2600" b="1" dirty="0">
                <a:solidFill>
                  <a:schemeClr val="bg1"/>
                </a:solidFill>
                <a:latin typeface="+mj-lt"/>
              </a:rPr>
              <a:t>está siendo extraído?</a:t>
            </a:r>
            <a:endParaRPr lang="es-ES" sz="2600" b="1" dirty="0">
              <a:solidFill>
                <a:schemeClr val="bg1"/>
              </a:solidFill>
              <a:latin typeface="+mj-lt"/>
              <a:cs typeface="+mn-cs"/>
            </a:endParaRPr>
          </a:p>
          <a:p>
            <a:pPr algn="ctr" fontAlgn="auto">
              <a:spcBef>
                <a:spcPts val="0"/>
              </a:spcBef>
              <a:spcAft>
                <a:spcPts val="0"/>
              </a:spcAft>
              <a:defRPr/>
            </a:pPr>
            <a:endParaRPr lang="es-ES" sz="1200" i="1" dirty="0" smtClean="0">
              <a:solidFill>
                <a:schemeClr val="bg1"/>
              </a:solidFill>
              <a:latin typeface="+mj-lt"/>
              <a:cs typeface="+mn-cs"/>
            </a:endParaRPr>
          </a:p>
          <a:p>
            <a:pPr algn="ctr" fontAlgn="auto">
              <a:spcBef>
                <a:spcPts val="0"/>
              </a:spcBef>
              <a:spcAft>
                <a:spcPts val="0"/>
              </a:spcAft>
              <a:defRPr/>
            </a:pPr>
            <a:r>
              <a:rPr lang="es-ES" sz="1600" i="1" dirty="0" smtClean="0">
                <a:solidFill>
                  <a:schemeClr val="bg1"/>
                </a:solidFill>
                <a:latin typeface="+mj-lt"/>
              </a:rPr>
              <a:t>¿El espécimen está incluido en el Apéndice I o en el Apéndice II de la CITES?</a:t>
            </a:r>
          </a:p>
        </p:txBody>
      </p:sp>
      <p:sp>
        <p:nvSpPr>
          <p:cNvPr id="9" name="AutoShape 27"/>
          <p:cNvSpPr>
            <a:spLocks noChangeArrowheads="1"/>
          </p:cNvSpPr>
          <p:nvPr/>
        </p:nvSpPr>
        <p:spPr bwMode="auto">
          <a:xfrm>
            <a:off x="3032088" y="1664802"/>
            <a:ext cx="2767843" cy="2736306"/>
          </a:xfrm>
          <a:prstGeom prst="wedgeRoundRectCallout">
            <a:avLst>
              <a:gd name="adj1" fmla="val -14018"/>
              <a:gd name="adj2" fmla="val 86125"/>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es-ES" sz="3600" b="1" dirty="0" smtClean="0">
                <a:solidFill>
                  <a:schemeClr val="bg1"/>
                </a:solidFill>
                <a:latin typeface="+mj-lt"/>
              </a:rPr>
              <a:t>¿Quién </a:t>
            </a:r>
            <a:endParaRPr lang="es-ES" sz="3600" b="1" dirty="0">
              <a:solidFill>
                <a:schemeClr val="bg1"/>
              </a:solidFill>
              <a:latin typeface="+mj-lt"/>
              <a:cs typeface="+mn-cs"/>
            </a:endParaRPr>
          </a:p>
          <a:p>
            <a:pPr algn="ctr" fontAlgn="auto">
              <a:spcBef>
                <a:spcPts val="0"/>
              </a:spcBef>
              <a:spcAft>
                <a:spcPts val="0"/>
              </a:spcAft>
              <a:defRPr/>
            </a:pPr>
            <a:r>
              <a:rPr lang="es-ES" sz="2600" b="1" dirty="0" smtClean="0">
                <a:solidFill>
                  <a:schemeClr val="bg1"/>
                </a:solidFill>
                <a:latin typeface="+mj-lt"/>
              </a:rPr>
              <a:t>está realizando la extracción?</a:t>
            </a:r>
            <a:endParaRPr lang="es-ES" sz="2600" b="1" dirty="0">
              <a:solidFill>
                <a:schemeClr val="bg1"/>
              </a:solidFill>
              <a:latin typeface="+mj-lt"/>
              <a:cs typeface="+mn-cs"/>
            </a:endParaRPr>
          </a:p>
          <a:p>
            <a:pPr algn="ctr" fontAlgn="auto">
              <a:spcBef>
                <a:spcPts val="0"/>
              </a:spcBef>
              <a:spcAft>
                <a:spcPts val="0"/>
              </a:spcAft>
              <a:defRPr/>
            </a:pPr>
            <a:endParaRPr lang="es-ES" sz="1200" i="1" dirty="0" smtClean="0">
              <a:solidFill>
                <a:schemeClr val="bg1"/>
              </a:solidFill>
              <a:latin typeface="+mj-lt"/>
              <a:cs typeface="+mn-cs"/>
            </a:endParaRPr>
          </a:p>
          <a:p>
            <a:pPr algn="ctr" fontAlgn="auto">
              <a:spcBef>
                <a:spcPts val="0"/>
              </a:spcBef>
              <a:spcAft>
                <a:spcPts val="0"/>
              </a:spcAft>
              <a:defRPr/>
            </a:pPr>
            <a:r>
              <a:rPr lang="es-ES" sz="1600" i="1" dirty="0" smtClean="0">
                <a:solidFill>
                  <a:schemeClr val="bg1"/>
                </a:solidFill>
                <a:latin typeface="+mj-lt"/>
              </a:rPr>
              <a:t>¿Qué Estado es propietario de la embarcación?</a:t>
            </a:r>
          </a:p>
          <a:p>
            <a:pPr algn="ctr" fontAlgn="auto">
              <a:spcBef>
                <a:spcPts val="0"/>
              </a:spcBef>
              <a:spcAft>
                <a:spcPts val="0"/>
              </a:spcAft>
              <a:defRPr/>
            </a:pPr>
            <a:r>
              <a:rPr lang="es-ES" sz="1600" i="1" dirty="0">
                <a:solidFill>
                  <a:schemeClr val="bg1"/>
                </a:solidFill>
                <a:latin typeface="+mj-lt"/>
              </a:rPr>
              <a:t>¿Se trata de una embarcación fletada?</a:t>
            </a:r>
          </a:p>
        </p:txBody>
      </p:sp>
      <p:sp>
        <p:nvSpPr>
          <p:cNvPr id="10" name="AutoShape 27"/>
          <p:cNvSpPr>
            <a:spLocks noChangeArrowheads="1"/>
          </p:cNvSpPr>
          <p:nvPr/>
        </p:nvSpPr>
        <p:spPr bwMode="auto">
          <a:xfrm>
            <a:off x="5993275" y="1664802"/>
            <a:ext cx="2513210" cy="2664298"/>
          </a:xfrm>
          <a:prstGeom prst="wedgeRoundRectCallout">
            <a:avLst>
              <a:gd name="adj1" fmla="val -83467"/>
              <a:gd name="adj2" fmla="val 92399"/>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es-ES" sz="3600" b="1" dirty="0" smtClean="0">
                <a:solidFill>
                  <a:schemeClr val="bg1"/>
                </a:solidFill>
                <a:latin typeface="+mj-lt"/>
              </a:rPr>
              <a:t>¿Dónde </a:t>
            </a:r>
          </a:p>
          <a:p>
            <a:pPr algn="ctr" fontAlgn="auto">
              <a:spcBef>
                <a:spcPts val="0"/>
              </a:spcBef>
              <a:spcAft>
                <a:spcPts val="0"/>
              </a:spcAft>
              <a:defRPr/>
            </a:pPr>
            <a:r>
              <a:rPr lang="es-ES" sz="2600" b="1" dirty="0">
                <a:solidFill>
                  <a:schemeClr val="bg1"/>
                </a:solidFill>
                <a:latin typeface="+mj-lt"/>
              </a:rPr>
              <a:t>ha sido capturado?</a:t>
            </a:r>
            <a:endParaRPr lang="es-ES" sz="2600" b="1" dirty="0">
              <a:solidFill>
                <a:schemeClr val="bg1"/>
              </a:solidFill>
              <a:latin typeface="+mj-lt"/>
              <a:cs typeface="+mn-cs"/>
            </a:endParaRPr>
          </a:p>
          <a:p>
            <a:pPr algn="ctr" fontAlgn="auto">
              <a:spcBef>
                <a:spcPts val="0"/>
              </a:spcBef>
              <a:spcAft>
                <a:spcPts val="0"/>
              </a:spcAft>
              <a:defRPr/>
            </a:pPr>
            <a:endParaRPr lang="es-ES" sz="1200" i="1" dirty="0">
              <a:solidFill>
                <a:schemeClr val="bg1"/>
              </a:solidFill>
              <a:latin typeface="+mj-lt"/>
              <a:cs typeface="+mn-cs"/>
            </a:endParaRPr>
          </a:p>
          <a:p>
            <a:pPr algn="ctr" fontAlgn="auto">
              <a:spcBef>
                <a:spcPts val="0"/>
              </a:spcBef>
              <a:spcAft>
                <a:spcPts val="0"/>
              </a:spcAft>
              <a:defRPr/>
            </a:pPr>
            <a:r>
              <a:rPr lang="es-ES" sz="1600" i="1" dirty="0">
                <a:solidFill>
                  <a:schemeClr val="bg1"/>
                </a:solidFill>
                <a:latin typeface="+mj-lt"/>
              </a:rPr>
              <a:t>En qué Estado se realizó el desembarque?</a:t>
            </a:r>
          </a:p>
        </p:txBody>
      </p:sp>
      <p:sp>
        <p:nvSpPr>
          <p:cNvPr id="25606" name="TextBox 10"/>
          <p:cNvSpPr txBox="1">
            <a:spLocks noChangeArrowheads="1"/>
          </p:cNvSpPr>
          <p:nvPr/>
        </p:nvSpPr>
        <p:spPr bwMode="auto">
          <a:xfrm>
            <a:off x="5799931" y="5030788"/>
            <a:ext cx="582613" cy="708025"/>
          </a:xfrm>
          <a:prstGeom prst="rect">
            <a:avLst/>
          </a:prstGeom>
          <a:noFill/>
          <a:ln w="9525">
            <a:noFill/>
            <a:miter lim="800000"/>
            <a:headEnd/>
            <a:tailEnd/>
          </a:ln>
        </p:spPr>
        <p:txBody>
          <a:bodyPr>
            <a:spAutoFit/>
          </a:bodyPr>
          <a:lstStyle/>
          <a:p>
            <a:r>
              <a:rPr lang="es-ES" sz="4000" b="1" dirty="0">
                <a:latin typeface="Calibri" pitchFamily="34" charset="0"/>
              </a:rPr>
              <a:t>?</a:t>
            </a:r>
          </a:p>
        </p:txBody>
      </p:sp>
      <p:grpSp>
        <p:nvGrpSpPr>
          <p:cNvPr id="25607" name="Group 7"/>
          <p:cNvGrpSpPr>
            <a:grpSpLocks/>
          </p:cNvGrpSpPr>
          <p:nvPr/>
        </p:nvGrpSpPr>
        <p:grpSpPr bwMode="auto">
          <a:xfrm>
            <a:off x="3419872" y="5307013"/>
            <a:ext cx="982266" cy="569912"/>
            <a:chOff x="3851920" y="5327096"/>
            <a:chExt cx="477767" cy="569967"/>
          </a:xfrm>
        </p:grpSpPr>
        <p:sp>
          <p:nvSpPr>
            <p:cNvPr id="3" name="Wave 2"/>
            <p:cNvSpPr/>
            <p:nvPr/>
          </p:nvSpPr>
          <p:spPr>
            <a:xfrm>
              <a:off x="3851920" y="5327096"/>
              <a:ext cx="476179" cy="431842"/>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t>IPM</a:t>
              </a:r>
            </a:p>
          </p:txBody>
        </p:sp>
        <p:sp>
          <p:nvSpPr>
            <p:cNvPr id="7" name="Rectangle 6"/>
            <p:cNvSpPr/>
            <p:nvPr/>
          </p:nvSpPr>
          <p:spPr>
            <a:xfrm>
              <a:off x="4283656" y="5373137"/>
              <a:ext cx="46031" cy="523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5608" name="Group 15"/>
          <p:cNvGrpSpPr>
            <a:grpSpLocks/>
          </p:cNvGrpSpPr>
          <p:nvPr/>
        </p:nvGrpSpPr>
        <p:grpSpPr bwMode="auto">
          <a:xfrm>
            <a:off x="5219700" y="5661025"/>
            <a:ext cx="1512540" cy="549275"/>
            <a:chOff x="5390377" y="5995923"/>
            <a:chExt cx="693791" cy="549212"/>
          </a:xfrm>
        </p:grpSpPr>
        <p:sp>
          <p:nvSpPr>
            <p:cNvPr id="14" name="Wave 13"/>
            <p:cNvSpPr/>
            <p:nvPr/>
          </p:nvSpPr>
          <p:spPr>
            <a:xfrm>
              <a:off x="5406253" y="5995923"/>
              <a:ext cx="677915" cy="431750"/>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a:t>exportación</a:t>
              </a:r>
            </a:p>
          </p:txBody>
        </p:sp>
        <p:sp>
          <p:nvSpPr>
            <p:cNvPr id="15" name="Rectangle 14"/>
            <p:cNvSpPr/>
            <p:nvPr/>
          </p:nvSpPr>
          <p:spPr>
            <a:xfrm>
              <a:off x="5390377" y="6021320"/>
              <a:ext cx="46042" cy="523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14121</TotalTime>
  <Words>2165</Words>
  <Application>Microsoft Office PowerPoint</Application>
  <PresentationFormat>On-screen Show (4:3)</PresentationFormat>
  <Paragraphs>270</Paragraphs>
  <Slides>32</Slides>
  <Notes>9</Notes>
  <HiddenSlides>4</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Introducción Procedente del Mar (IPM)</vt:lpstr>
      <vt:lpstr>Antecedentes </vt:lpstr>
      <vt:lpstr>Introducción Procedente del Mar (IPM)</vt:lpstr>
      <vt:lpstr>“Medio marino fuera de la jurisdicción de cualquier Estado”  (comúnmente conocido como ) Alta mar</vt:lpstr>
      <vt:lpstr>La zona de alta mar en el mundo  </vt:lpstr>
      <vt:lpstr>¿Qué constituye una IPM? ¿QUÉ no constituye una  IPM?</vt:lpstr>
      <vt:lpstr>¿Qué constituye una IPM?</vt:lpstr>
      <vt:lpstr>¿Qué constituye una IPM?</vt:lpstr>
      <vt:lpstr>Qué constituye una IPM: cuestiones a considerar</vt:lpstr>
      <vt:lpstr>La IPM es una transacción donde interviene un solo Estado</vt:lpstr>
      <vt:lpstr>Dos o más Estados = exportación/importación</vt:lpstr>
      <vt:lpstr>¿Qué debemos hacer?</vt:lpstr>
      <vt:lpstr>certificado IPM = trazabilidad</vt:lpstr>
      <vt:lpstr>La IPM en el caso de los especímenes incluidos en el Apéndice I</vt:lpstr>
      <vt:lpstr>La IPM en el caso de los especímenes incluidos en el Apéndice II</vt:lpstr>
      <vt:lpstr>La IPM no cubre los especímenes incluidos en el Apéndice III</vt:lpstr>
      <vt:lpstr>La IPM en un contexto más amplio</vt:lpstr>
      <vt:lpstr>La IPM implica la consulta y la cooperación</vt:lpstr>
      <vt:lpstr>Organizaciones Regionales de Ordenación Pesquera (OROP) y Órganos Regionales de Pesca (ORP)</vt:lpstr>
      <vt:lpstr>IPM: acorde con las medidas aplicables</vt:lpstr>
      <vt:lpstr>Relación con otras leyes y convenciones</vt:lpstr>
      <vt:lpstr>La CNUDM y la Biodiversidad Fuera de la Jurisdicción Nacional (BFJN)</vt:lpstr>
      <vt:lpstr>La CNUDM y la BFJN</vt:lpstr>
      <vt:lpstr>La CNUDM y la BFJN</vt:lpstr>
      <vt:lpstr>IPM: áreas de trabajo futuro</vt:lpstr>
      <vt:lpstr>Situaciones básicas de fletamento</vt:lpstr>
      <vt:lpstr>Situaciones básicas de fletamento</vt:lpstr>
      <vt:lpstr>IPM: orientaciones sobre las situaciones de fletamento</vt:lpstr>
      <vt:lpstr>IPM: áreas de trabajo futuro con relación al fletamento</vt:lpstr>
      <vt:lpstr>IPM: áreas de trabajo futuro</vt:lpstr>
      <vt:lpstr>IPM: áreas de trabajo futuro</vt:lpstr>
      <vt:lpstr>PowerPoint Presentation</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From the Sea (IFS)</dc:title>
  <dc:creator>OKUSU</dc:creator>
  <cp:lastModifiedBy>SVDP</cp:lastModifiedBy>
  <cp:revision>1090</cp:revision>
  <cp:lastPrinted>2015-04-07T14:47:47Z</cp:lastPrinted>
  <dcterms:created xsi:type="dcterms:W3CDTF">2014-07-22T14:19:49Z</dcterms:created>
  <dcterms:modified xsi:type="dcterms:W3CDTF">2015-11-02T15:45:07Z</dcterms:modified>
</cp:coreProperties>
</file>