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60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6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89" autoAdjust="0"/>
    <p:restoredTop sz="93529" autoAdjust="0"/>
  </p:normalViewPr>
  <p:slideViewPr>
    <p:cSldViewPr>
      <p:cViewPr>
        <p:scale>
          <a:sx n="70" d="100"/>
          <a:sy n="70" d="100"/>
        </p:scale>
        <p:origin x="-273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22/01/2015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22/01/2015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2203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9134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860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29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12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fld id="{FF46A3E8-AFA8-4356-98ED-F6CA469E5FE6}" type="slidenum">
              <a:rPr lang="en-US" altLang="en-US" sz="1200" smtClean="0">
                <a:solidFill>
                  <a:schemeClr val="tx1"/>
                </a:solidFill>
              </a:rPr>
              <a:pPr/>
              <a:t>7</a:t>
            </a:fld>
            <a:endParaRPr lang="es-ES" altLang="en-US" sz="1200" smtClean="0">
              <a:solidFill>
                <a:schemeClr val="tx1"/>
              </a:solidFill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7266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endParaRPr lang="en-US" altLang="en-US" sz="1200" smtClean="0">
              <a:solidFill>
                <a:schemeClr val="tx1"/>
              </a:solidFill>
            </a:endParaRP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rgbClr val="FFFF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00"/>
                </a:solidFill>
                <a:latin typeface="Arial" charset="0"/>
              </a:defRPr>
            </a:lvl9pPr>
          </a:lstStyle>
          <a:p>
            <a:fld id="{983D8D05-1763-431E-B882-DC47A761A69C}" type="slidenum">
              <a:rPr lang="en-US" altLang="en-US" sz="1200" smtClean="0">
                <a:solidFill>
                  <a:schemeClr val="tx1"/>
                </a:solidFill>
              </a:rPr>
              <a:pPr/>
              <a:t>9</a:t>
            </a:fld>
            <a:endParaRPr lang="es-ES" altLang="en-US" sz="1200" smtClean="0">
              <a:solidFill>
                <a:schemeClr val="tx1"/>
              </a:solidFill>
            </a:endParaRPr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407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254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13308-6A22-424C-B160-3FD08F6C17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77340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‹Nº›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h/url?sa=i&amp;amp;rct=j&amp;amp;q=&amp;amp;esrc=s&amp;amp;frm=1&amp;amp;source=images&amp;amp;cd=&amp;amp;cad=rja&amp;amp;docid=TN-hJnLY-fNn0M&amp;amp;tbnid=AwuGZyHUfEfZ_M:&amp;amp;ved=0CAUQjRw&amp;amp;url=http://www.huffingtonpost.com/2012/10/19/persian-gulf-shark-finning-trade_n_1984152.html&amp;amp;ei=eiZpUr2gH7C10QXXrYCADw&amp;amp;bvm=bv.55123115,d.bGE&amp;amp;psig=AFQjCNHBnGeEAoUDkswvChe4Pzuto03Fjg&amp;amp;ust=1382709214878448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/>
              <a:t>Los dictámenes de extracción no perjudicial (DENP) y el examen del comercio significativo de la CITES</a:t>
            </a:r>
            <a:endParaRPr lang="es-E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i.huffpost.com/gen/823290/thumbs/r-PERSIAN-GULF-SHARK-FINNING-large570.jpg?6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93"/>
          <a:stretch/>
        </p:blipFill>
        <p:spPr bwMode="auto">
          <a:xfrm>
            <a:off x="175475" y="1637928"/>
            <a:ext cx="8820472" cy="3510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1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0895FDF1-D728-493E-9B36-C20BDC6C9DAF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es-ES" altLang="en-US" sz="1400" smtClean="0">
              <a:solidFill>
                <a:srgbClr val="FFCC00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altLang="en-US" noProof="0" dirty="0" smtClean="0"/>
              <a:t>Beneficios del examen del comercio significativo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s-ES" altLang="en-US" sz="2600" noProof="0" dirty="0" smtClean="0"/>
              <a:t>Reduce la tendencia por parte de los países de importación a aplicar unilateralmente  medidas internas más estrictas (como las prohibiciones de las importaciones o los cupos de exportación impuestos exteriormente a los Estados del área de distribución).</a:t>
            </a:r>
          </a:p>
          <a:p>
            <a:pPr eaLnBrk="1" hangingPunct="1"/>
            <a:r>
              <a:rPr lang="es-ES" altLang="en-US" sz="2600" noProof="0" dirty="0" smtClean="0"/>
              <a:t>Elimina el riesgo de que sea necesario transferir una especie al Apéndice I  </a:t>
            </a:r>
          </a:p>
          <a:p>
            <a:pPr eaLnBrk="1" hangingPunct="1"/>
            <a:r>
              <a:rPr lang="es-ES" altLang="en-US" sz="2600" noProof="0" dirty="0" smtClean="0"/>
              <a:t>Los países de exportación pueden recibir una ayuda externa para realizar estudios de campo y para  fomentar la </a:t>
            </a:r>
            <a:r>
              <a:rPr lang="es-ES" altLang="en-US" sz="2600" noProof="0" dirty="0" smtClean="0"/>
              <a:t>capacidad técnica </a:t>
            </a:r>
            <a:r>
              <a:rPr lang="es-ES" altLang="en-US" sz="2600" noProof="0" dirty="0" smtClean="0"/>
              <a:t>y administrativa necesaria para aplicar los requisitos del artículo IV</a:t>
            </a:r>
          </a:p>
        </p:txBody>
      </p:sp>
    </p:spTree>
    <p:extLst>
      <p:ext uri="{BB962C8B-B14F-4D97-AF65-F5344CB8AC3E}">
        <p14:creationId xmlns:p14="http://schemas.microsoft.com/office/powerpoint/2010/main" val="45322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11</a:t>
            </a:fld>
            <a:endParaRPr lang="es-E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07504" y="1628799"/>
            <a:ext cx="9073008" cy="2582045"/>
          </a:xfrm>
          <a:noFill/>
          <a:ln/>
        </p:spPr>
        <p:txBody>
          <a:bodyPr>
            <a:noAutofit/>
          </a:bodyPr>
          <a:lstStyle/>
          <a:p>
            <a:r>
              <a:rPr lang="es-ES" sz="4000" dirty="0">
                <a:ln w="18415" cmpd="sng">
                  <a:noFill/>
                  <a:prstDash val="solid"/>
                </a:ln>
              </a:rPr>
              <a:t>¡Muchas gracias por su atención!</a:t>
            </a:r>
            <a:r>
              <a:t/>
            </a:r>
            <a:br/>
            <a:r>
              <a:t/>
            </a:r>
            <a:br/>
            <a:r>
              <a:rPr lang="es-ES" sz="3200" i="1" dirty="0"/>
              <a:t>La CITES y la FAO están trabajando, con el apoyo de la Unión Europea, a favor de un comercio internacional de tiburones y mantarrayas que sea legal, sostenible y trazable</a:t>
            </a:r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es-E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altLang="en-US" noProof="0" dirty="0" smtClean="0"/>
              <a:t>El artículo IV: piedra angular de la CITES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z="2600" dirty="0" smtClean="0"/>
              <a:t>La especies incluidas en el Apéndice II pueden ser objeto de transacciones comerciales internacionales, pero </a:t>
            </a:r>
            <a:r>
              <a:rPr lang="es-ES" altLang="en-US" sz="2600" i="1" u="sng" dirty="0" smtClean="0">
                <a:solidFill>
                  <a:srgbClr val="C00000"/>
                </a:solidFill>
              </a:rPr>
              <a:t>únicamente</a:t>
            </a:r>
            <a:r>
              <a:rPr lang="es-ES" altLang="en-US" sz="2600" dirty="0" smtClean="0"/>
              <a:t> si la </a:t>
            </a:r>
            <a:r>
              <a:rPr lang="es-ES" altLang="en-US" sz="2600" u="sng" dirty="0" smtClean="0"/>
              <a:t>Autoridad Administrativa</a:t>
            </a:r>
            <a:r>
              <a:rPr lang="es-ES" altLang="en-US" sz="2600" dirty="0" smtClean="0"/>
              <a:t> del Estado de exportación emite  </a:t>
            </a:r>
            <a:r>
              <a:rPr lang="es-ES" altLang="en-US" sz="2600" u="sng" dirty="0" smtClean="0">
                <a:solidFill>
                  <a:srgbClr val="C00000"/>
                </a:solidFill>
              </a:rPr>
              <a:t>un permiso de exportación</a:t>
            </a:r>
          </a:p>
          <a:p>
            <a:pPr marL="0" indent="0" eaLnBrk="1" hangingPunct="1">
              <a:buNone/>
            </a:pPr>
            <a:endParaRPr lang="es-ES" altLang="en-US" sz="2600" u="sng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es-ES" altLang="en-US" sz="2600" dirty="0" smtClean="0"/>
              <a:t>Estos permisos únicamente deberán ser concedidos si la </a:t>
            </a:r>
            <a:r>
              <a:rPr lang="es-ES" altLang="en-US" sz="2600" u="sng" dirty="0" smtClean="0"/>
              <a:t>Autoridad Científica</a:t>
            </a:r>
            <a:r>
              <a:rPr lang="es-ES" altLang="en-US" sz="2600" dirty="0" smtClean="0"/>
              <a:t> del Estado de exportación dictamina que el comercio a que darán lugar </a:t>
            </a:r>
            <a:r>
              <a:rPr lang="es-ES" altLang="en-US" sz="2600" u="sng" dirty="0" smtClean="0">
                <a:solidFill>
                  <a:srgbClr val="C00000"/>
                </a:solidFill>
              </a:rPr>
              <a:t>no será perjudicial para la supervivencia de la especie</a:t>
            </a:r>
            <a:endParaRPr lang="es-ES" altLang="en-US" sz="2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2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ES" altLang="en-US" noProof="0" dirty="0" smtClean="0"/>
              <a:t>El artículo IV: piedra angular de la CITES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s-ES" altLang="en-US" sz="2800" noProof="0" dirty="0" smtClean="0"/>
              <a:t>El </a:t>
            </a:r>
            <a:r>
              <a:rPr lang="es-ES" altLang="en-US" sz="2800" noProof="0" dirty="0" smtClean="0"/>
              <a:t>comercio </a:t>
            </a:r>
            <a:r>
              <a:rPr lang="es-ES" altLang="en-US" sz="2800" noProof="0" dirty="0" smtClean="0"/>
              <a:t>autorizado podría realizarse a niveles insostenibles si:</a:t>
            </a:r>
          </a:p>
          <a:p>
            <a:pPr lvl="1" eaLnBrk="1" hangingPunct="1"/>
            <a:r>
              <a:rPr lang="es-ES" altLang="en-US" noProof="0" dirty="0" smtClean="0"/>
              <a:t>no existe un mecanismo adecuado para que la Autoridad Científica emita dictámenes sobre los niveles de comercio no perjudiciales; o</a:t>
            </a:r>
          </a:p>
          <a:p>
            <a:pPr lvl="1" eaLnBrk="1" hangingPunct="1"/>
            <a:r>
              <a:rPr lang="es-ES" altLang="en-US" noProof="0" dirty="0" smtClean="0"/>
              <a:t>los dictámenes de extracción no perjudicial se realizan de manera incorrecta o no se realizan, o</a:t>
            </a:r>
          </a:p>
          <a:p>
            <a:pPr lvl="1" eaLnBrk="1" hangingPunct="1"/>
            <a:r>
              <a:rPr lang="es-ES" altLang="en-US" noProof="0" dirty="0" smtClean="0"/>
              <a:t>la Autoridad Administrativa expide un permiso de exportación en contra de la opinión de la Autoridad Científica, o</a:t>
            </a:r>
          </a:p>
          <a:p>
            <a:pPr lvl="1" eaLnBrk="1" hangingPunct="1"/>
            <a:r>
              <a:rPr lang="es-ES" altLang="en-US" noProof="0" dirty="0" smtClean="0"/>
              <a:t>no se realiza un monitoreo adecuado</a:t>
            </a:r>
          </a:p>
        </p:txBody>
      </p:sp>
    </p:spTree>
    <p:extLst>
      <p:ext uri="{BB962C8B-B14F-4D97-AF65-F5344CB8AC3E}">
        <p14:creationId xmlns:p14="http://schemas.microsoft.com/office/powerpoint/2010/main" val="283273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noProof="0" dirty="0" smtClean="0"/>
              <a:t>Inclusión en el Apéndice I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s-ES" altLang="en-US" sz="2600" noProof="0" dirty="0" smtClean="0"/>
              <a:t>Si no se identifica y rectifica un régimen de comercio insostenible de especies incluidas en el Apéndice II como parte del proceso de monitoreo confiado a la Autoridad Científica, otras Partes pueden, en última instancia, presentar una propuesta de inclusión de la especie en el Apéndice I. </a:t>
            </a:r>
          </a:p>
          <a:p>
            <a:pPr marL="0" indent="0" eaLnBrk="1" hangingPunct="1">
              <a:buNone/>
            </a:pPr>
            <a:endParaRPr lang="es-ES" altLang="en-US" sz="2600" noProof="0" dirty="0" smtClean="0"/>
          </a:p>
          <a:p>
            <a:pPr eaLnBrk="1" hangingPunct="1"/>
            <a:r>
              <a:rPr lang="es-ES" altLang="en-US" sz="2600" noProof="0" dirty="0" smtClean="0"/>
              <a:t>Si las Partes aceptan dicha propuesta, el problema se solucionará finalmente mediante la prohibición de cualquier tipo de comercio relacionado con la especie en cuestión.</a:t>
            </a:r>
          </a:p>
        </p:txBody>
      </p:sp>
    </p:spTree>
    <p:extLst>
      <p:ext uri="{BB962C8B-B14F-4D97-AF65-F5344CB8AC3E}">
        <p14:creationId xmlns:p14="http://schemas.microsoft.com/office/powerpoint/2010/main" val="104678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9A0BE609-42EB-4001-8EDB-89BAEFBDAFDE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es-ES" altLang="en-US" sz="1400" smtClean="0">
              <a:solidFill>
                <a:srgbClr val="FFCC00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04800"/>
            <a:ext cx="8064896" cy="725488"/>
          </a:xfrm>
        </p:spPr>
        <p:txBody>
          <a:bodyPr>
            <a:noAutofit/>
          </a:bodyPr>
          <a:lstStyle/>
          <a:p>
            <a:pPr eaLnBrk="1" hangingPunct="1"/>
            <a:r>
              <a:rPr lang="es-ES" altLang="en-US" sz="3100" noProof="0" dirty="0" smtClean="0"/>
              <a:t>El proceso de examen del comercio significativo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55700"/>
            <a:ext cx="7918450" cy="5016500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en-US" sz="2600" noProof="0" dirty="0" smtClean="0"/>
              <a:t>Si se utiliza correctamente, el proceso de examen del comercio significativo constituye una </a:t>
            </a:r>
            <a:r>
              <a:rPr lang="es-ES" altLang="en-US" sz="2600" noProof="0" dirty="0" smtClean="0">
                <a:solidFill>
                  <a:srgbClr val="C00000"/>
                </a:solidFill>
              </a:rPr>
              <a:t>red de seguridad </a:t>
            </a:r>
            <a:r>
              <a:rPr lang="es-ES" altLang="en-US" sz="2600" noProof="0" dirty="0" smtClean="0"/>
              <a:t>que garantiza que no haya una disminución de la especie debido al comercio mientras ésta esté incluidas en el Apéndice II</a:t>
            </a:r>
          </a:p>
          <a:p>
            <a:pPr marL="0" indent="0" eaLnBrk="1" hangingPunct="1">
              <a:buNone/>
            </a:pPr>
            <a:endParaRPr lang="es-ES" altLang="en-US" sz="2600" noProof="0" dirty="0" smtClean="0"/>
          </a:p>
          <a:p>
            <a:pPr eaLnBrk="1" hangingPunct="1"/>
            <a:r>
              <a:rPr lang="es-ES" altLang="en-US" sz="2600" noProof="0" dirty="0" smtClean="0"/>
              <a:t>La adopción oportuna de medidas correctivas debería disminuir el número de especies de fauna y flora que deben ser transferidas del Apéndice II al I debido al peligro que entraña su comercio internacional.</a:t>
            </a:r>
            <a:endParaRPr lang="es-ES" altLang="en-US" sz="2600" b="1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969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z="3100" noProof="0" dirty="0" smtClean="0"/>
              <a:t>El proceso de examen del comercio significativo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n-US" sz="2400" noProof="0" dirty="0" smtClean="0"/>
              <a:t>Este proceso está a cargo de los Comités de Fauna y de Flora: </a:t>
            </a:r>
          </a:p>
          <a:p>
            <a:pPr eaLnBrk="1" hangingPunct="1"/>
            <a:r>
              <a:rPr lang="es-ES" altLang="en-US" sz="2400" noProof="0" dirty="0" smtClean="0"/>
              <a:t>Los Comités tienen mandato para identificar a las especies del Apéndice II que son objeto de niveles de comercio significativos que deben recibir una atención inmediata </a:t>
            </a:r>
          </a:p>
          <a:p>
            <a:pPr eaLnBrk="1" hangingPunct="1"/>
            <a:r>
              <a:rPr lang="es-ES" altLang="en-US" sz="2400" noProof="0" dirty="0" smtClean="0"/>
              <a:t>Éstos consultan con los Estados del área de distribución, la Secretaría de la CITES y los expertos, para examinar y evaluar la información biológica y comercial pertinente.</a:t>
            </a:r>
          </a:p>
          <a:p>
            <a:pPr eaLnBrk="1" hangingPunct="1"/>
            <a:r>
              <a:rPr lang="es-ES" altLang="en-US" sz="2400" noProof="0" dirty="0" smtClean="0"/>
              <a:t>De ser necesario, formulan recomendaciones sobre posibles medidas que podrían adoptar los Estados del área de distribución en los que las exportaciones crean problemas, con plazos de aplicación bien definidos.</a:t>
            </a:r>
          </a:p>
        </p:txBody>
      </p:sp>
    </p:spTree>
    <p:extLst>
      <p:ext uri="{BB962C8B-B14F-4D97-AF65-F5344CB8AC3E}">
        <p14:creationId xmlns:p14="http://schemas.microsoft.com/office/powerpoint/2010/main" val="400958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z="3100" noProof="0" dirty="0" smtClean="0"/>
              <a:t>El proceso de examen del comercio significativo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z="2600" noProof="0" dirty="0" smtClean="0"/>
              <a:t>La Resolución Conf. 12.8 (Rev. CoP13) también describe en qué momento cada uno de los participantes en el proceso debe realizar alguna tarea particular</a:t>
            </a:r>
          </a:p>
          <a:p>
            <a:pPr eaLnBrk="1" hangingPunct="1"/>
            <a:r>
              <a:rPr lang="es-ES" altLang="en-US" sz="2600" noProof="0" dirty="0" smtClean="0"/>
              <a:t>El examen es un proceso destinado a garantizar que se estén aplicando debidamente las disposiciones del artículo IV y que el comercio sea sostenible y no sea perjudicial para la supervivencia de la especie</a:t>
            </a:r>
          </a:p>
        </p:txBody>
      </p:sp>
    </p:spTree>
    <p:extLst>
      <p:ext uri="{BB962C8B-B14F-4D97-AF65-F5344CB8AC3E}">
        <p14:creationId xmlns:p14="http://schemas.microsoft.com/office/powerpoint/2010/main" val="2683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33" name="AutoShape 17"/>
          <p:cNvSpPr>
            <a:spLocks noChangeArrowheads="1"/>
          </p:cNvSpPr>
          <p:nvPr/>
        </p:nvSpPr>
        <p:spPr bwMode="auto">
          <a:xfrm>
            <a:off x="3563938" y="2997200"/>
            <a:ext cx="1066800" cy="4572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6600CC"/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37" name="AutoShape 21"/>
          <p:cNvSpPr>
            <a:spLocks noChangeArrowheads="1"/>
          </p:cNvSpPr>
          <p:nvPr/>
        </p:nvSpPr>
        <p:spPr bwMode="auto">
          <a:xfrm>
            <a:off x="6858000" y="2514600"/>
            <a:ext cx="1143000" cy="3429000"/>
          </a:xfrm>
          <a:custGeom>
            <a:avLst/>
            <a:gdLst>
              <a:gd name="G0" fmla="+- 13260 0 0"/>
              <a:gd name="G1" fmla="+- 18510 0 0"/>
              <a:gd name="G2" fmla="+- 8799 0 0"/>
              <a:gd name="G3" fmla="*/ 13260 1 2"/>
              <a:gd name="G4" fmla="+- G3 10800 0"/>
              <a:gd name="G5" fmla="+- 21600 13260 18510"/>
              <a:gd name="G6" fmla="+- 18510 8799 0"/>
              <a:gd name="G7" fmla="*/ G6 1 2"/>
              <a:gd name="G8" fmla="*/ 18510 2 1"/>
              <a:gd name="G9" fmla="+- G8 0 21600"/>
              <a:gd name="G10" fmla="+- G5 0 G4"/>
              <a:gd name="G11" fmla="+- 13260 0 G4"/>
              <a:gd name="G12" fmla="*/ G2 G10 G11"/>
              <a:gd name="T0" fmla="*/ 17430 w 21600"/>
              <a:gd name="T1" fmla="*/ 0 h 21600"/>
              <a:gd name="T2" fmla="*/ 13260 w 21600"/>
              <a:gd name="T3" fmla="*/ 8799 h 21600"/>
              <a:gd name="T4" fmla="*/ 8799 w 21600"/>
              <a:gd name="T5" fmla="*/ 13260 h 21600"/>
              <a:gd name="T6" fmla="*/ 0 w 21600"/>
              <a:gd name="T7" fmla="*/ 17430 h 21600"/>
              <a:gd name="T8" fmla="*/ 8799 w 21600"/>
              <a:gd name="T9" fmla="*/ 21600 h 21600"/>
              <a:gd name="T10" fmla="*/ 13655 w 21600"/>
              <a:gd name="T11" fmla="*/ 18510 h 21600"/>
              <a:gd name="T12" fmla="*/ 18510 w 21600"/>
              <a:gd name="T13" fmla="*/ 13655 h 21600"/>
              <a:gd name="T14" fmla="*/ 21600 w 21600"/>
              <a:gd name="T15" fmla="*/ 8799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7430" y="0"/>
                </a:moveTo>
                <a:lnTo>
                  <a:pt x="13260" y="8799"/>
                </a:lnTo>
                <a:lnTo>
                  <a:pt x="16350" y="8799"/>
                </a:lnTo>
                <a:lnTo>
                  <a:pt x="16350" y="16350"/>
                </a:lnTo>
                <a:lnTo>
                  <a:pt x="8799" y="16350"/>
                </a:lnTo>
                <a:lnTo>
                  <a:pt x="8799" y="13260"/>
                </a:lnTo>
                <a:lnTo>
                  <a:pt x="0" y="17430"/>
                </a:lnTo>
                <a:lnTo>
                  <a:pt x="8799" y="21600"/>
                </a:lnTo>
                <a:lnTo>
                  <a:pt x="8799" y="18510"/>
                </a:lnTo>
                <a:lnTo>
                  <a:pt x="18510" y="18510"/>
                </a:lnTo>
                <a:lnTo>
                  <a:pt x="18510" y="8799"/>
                </a:lnTo>
                <a:lnTo>
                  <a:pt x="21600" y="8799"/>
                </a:lnTo>
                <a:close/>
              </a:path>
            </a:pathLst>
          </a:custGeom>
          <a:solidFill>
            <a:srgbClr val="6600CC"/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/>
          </a:p>
        </p:txBody>
      </p:sp>
      <p:sp>
        <p:nvSpPr>
          <p:cNvPr id="92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763000" cy="4451350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dirty="0" smtClean="0"/>
              <a:t>	</a:t>
            </a:r>
            <a:r>
              <a:rPr lang="es-ES" altLang="en-US" sz="2400" noProof="0" dirty="0" smtClean="0"/>
              <a:t>El proceso de examen del comercio significativo para las especies incluidas en el Apéndice II está compuesto por tres fases:</a:t>
            </a:r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noProof="0" dirty="0" smtClean="0"/>
              <a:t>Un proceso en tres fases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457200" y="2133600"/>
            <a:ext cx="3276600" cy="1673408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1800" b="1" u="sng" dirty="0">
                <a:effectLst/>
              </a:rPr>
              <a:t>Fase 1: selección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1800" b="1" dirty="0">
                <a:effectLst/>
              </a:rPr>
              <a:t>Compilación de una lista de especies sujetas a “niveles de comercio significativos” que deben recibir una atención inmediata</a:t>
            </a:r>
          </a:p>
        </p:txBody>
      </p:sp>
      <p:sp>
        <p:nvSpPr>
          <p:cNvPr id="137226" name="Text Box 10"/>
          <p:cNvSpPr txBox="1">
            <a:spLocks noChangeArrowheads="1"/>
          </p:cNvSpPr>
          <p:nvPr/>
        </p:nvSpPr>
        <p:spPr bwMode="auto">
          <a:xfrm>
            <a:off x="4724400" y="2209800"/>
            <a:ext cx="4038600" cy="1756508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altLang="en-US" sz="1800" b="1" u="sng" dirty="0">
                <a:effectLst/>
              </a:rPr>
              <a:t>Fase 2: examen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altLang="en-US" sz="1800" b="1" dirty="0">
                <a:effectLst/>
              </a:rPr>
              <a:t>Consultas y exámenes para identificar posibles problemas en la aplicación del artículo IV en el caso de las especies seleccionadas</a:t>
            </a:r>
          </a:p>
        </p:txBody>
      </p:sp>
      <p:sp>
        <p:nvSpPr>
          <p:cNvPr id="137227" name="Text Box 11"/>
          <p:cNvSpPr txBox="1">
            <a:spLocks noChangeArrowheads="1"/>
          </p:cNvSpPr>
          <p:nvPr/>
        </p:nvSpPr>
        <p:spPr bwMode="auto">
          <a:xfrm>
            <a:off x="2667000" y="4572000"/>
            <a:ext cx="3962400" cy="1202510"/>
          </a:xfrm>
          <a:prstGeom prst="rect">
            <a:avLst/>
          </a:prstGeom>
          <a:solidFill>
            <a:srgbClr val="000066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altLang="en-US" sz="1800" b="1" u="sng" dirty="0">
                <a:effectLst/>
              </a:rPr>
              <a:t>Fase 3: medidas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altLang="en-US" sz="1800" b="1" dirty="0">
                <a:effectLst/>
              </a:rPr>
              <a:t>Procesos para mejorar la aplicación del artículo IV, cuando sea necesario</a:t>
            </a:r>
          </a:p>
        </p:txBody>
      </p:sp>
    </p:spTree>
    <p:extLst>
      <p:ext uri="{BB962C8B-B14F-4D97-AF65-F5344CB8AC3E}">
        <p14:creationId xmlns:p14="http://schemas.microsoft.com/office/powerpoint/2010/main" val="95262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33" grpId="0" animBg="1"/>
      <p:bldP spid="137224" grpId="0" animBg="1"/>
      <p:bldP spid="137226" grpId="0" animBg="1"/>
      <p:bldP spid="1372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</a:pPr>
            <a:fld id="{2A57CEBC-C247-40AB-BD6E-62DDC28086D1}" type="slidenum">
              <a:rPr lang="en-US" altLang="en-US" sz="1400" smtClean="0">
                <a:solidFill>
                  <a:srgbClr val="FFCC00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es-ES" altLang="en-US" sz="1400" smtClean="0">
              <a:solidFill>
                <a:srgbClr val="FFCC00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72548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s-ES" altLang="en-US" noProof="0" dirty="0" smtClean="0"/>
              <a:t>El proceso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04800" y="915988"/>
            <a:ext cx="2438400" cy="1017844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>
                <a:solidFill>
                  <a:schemeClr val="tx1"/>
                </a:solidFill>
                <a:effectLst/>
              </a:rPr>
              <a:t>Selección de especies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>
                <a:solidFill>
                  <a:srgbClr val="FF0000"/>
                </a:solidFill>
                <a:effectLst/>
              </a:rPr>
              <a:t>AC/PC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429000" y="914400"/>
            <a:ext cx="2362200" cy="8096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>
                <a:solidFill>
                  <a:schemeClr val="tx1"/>
                </a:solidFill>
                <a:effectLst/>
              </a:rPr>
              <a:t>Consulta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>
                <a:solidFill>
                  <a:srgbClr val="FF0000"/>
                </a:solidFill>
                <a:effectLst/>
              </a:rPr>
              <a:t>Secretaría</a:t>
            </a:r>
          </a:p>
        </p:txBody>
      </p:sp>
      <p:sp>
        <p:nvSpPr>
          <p:cNvPr id="434181" name="AutoShape 5"/>
          <p:cNvSpPr>
            <a:spLocks noChangeArrowheads="1"/>
          </p:cNvSpPr>
          <p:nvPr/>
        </p:nvSpPr>
        <p:spPr bwMode="auto">
          <a:xfrm>
            <a:off x="2743200" y="106997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6477000" y="915988"/>
            <a:ext cx="2438400" cy="71755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>
                <a:solidFill>
                  <a:srgbClr val="FF0000"/>
                </a:solidFill>
                <a:effectLst/>
              </a:rPr>
              <a:t>AC/PC</a:t>
            </a:r>
            <a:r>
              <a:rPr lang="es-ES" dirty="0" smtClean="0"/>
              <a:t> </a:t>
            </a:r>
            <a:r>
              <a:t/>
            </a:r>
            <a:br/>
            <a:r>
              <a:rPr lang="es-ES" altLang="en-US" sz="2000">
                <a:solidFill>
                  <a:schemeClr val="tx1"/>
                </a:solidFill>
                <a:effectLst/>
              </a:rPr>
              <a:t>primer examen</a:t>
            </a:r>
          </a:p>
        </p:txBody>
      </p:sp>
      <p:sp>
        <p:nvSpPr>
          <p:cNvPr id="434183" name="AutoShape 7"/>
          <p:cNvSpPr>
            <a:spLocks noChangeArrowheads="1"/>
          </p:cNvSpPr>
          <p:nvPr/>
        </p:nvSpPr>
        <p:spPr bwMode="auto">
          <a:xfrm>
            <a:off x="5791200" y="1069975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6553200" y="2441575"/>
            <a:ext cx="2438400" cy="809625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>
                <a:solidFill>
                  <a:schemeClr val="tx1"/>
                </a:solidFill>
                <a:effectLst/>
              </a:rPr>
              <a:t>Investigación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>
                <a:solidFill>
                  <a:srgbClr val="FF0000"/>
                </a:solidFill>
                <a:effectLst/>
              </a:rPr>
              <a:t>Secretaría</a:t>
            </a:r>
          </a:p>
        </p:txBody>
      </p:sp>
      <p:sp>
        <p:nvSpPr>
          <p:cNvPr id="10250" name="Text Box 9"/>
          <p:cNvSpPr txBox="1">
            <a:spLocks noChangeArrowheads="1"/>
          </p:cNvSpPr>
          <p:nvPr/>
        </p:nvSpPr>
        <p:spPr bwMode="auto">
          <a:xfrm>
            <a:off x="3505200" y="2441575"/>
            <a:ext cx="2362200" cy="925511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>
                <a:solidFill>
                  <a:srgbClr val="FF0000"/>
                </a:solidFill>
                <a:effectLst/>
              </a:rPr>
              <a:t>AC/PC</a:t>
            </a:r>
            <a:r>
              <a:rPr lang="es-ES" altLang="en-US" sz="2000" dirty="0">
                <a:solidFill>
                  <a:schemeClr val="tx1"/>
                </a:solidFill>
                <a:effectLst/>
              </a:rPr>
              <a:t> </a:t>
            </a: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es-ES" altLang="en-US" sz="2000" dirty="0" smtClean="0">
                <a:solidFill>
                  <a:schemeClr val="tx1"/>
                </a:solidFill>
                <a:effectLst/>
              </a:rPr>
            </a:b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examen </a:t>
            </a:r>
            <a:r>
              <a:rPr lang="es-ES" altLang="en-US" sz="2000" dirty="0">
                <a:solidFill>
                  <a:schemeClr val="tx1"/>
                </a:solidFill>
                <a:effectLst/>
              </a:rPr>
              <a:t>y categorización 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152400" y="2286000"/>
            <a:ext cx="2514600" cy="184884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Recomendaciones</a:t>
            </a:r>
            <a:br>
              <a:rPr lang="es-ES" altLang="en-US" sz="2000" dirty="0" smtClean="0">
                <a:solidFill>
                  <a:schemeClr val="tx1"/>
                </a:solidFill>
                <a:effectLst/>
              </a:rPr>
            </a:br>
            <a:r>
              <a:rPr lang="es-ES" altLang="en-US" sz="2000" dirty="0" smtClean="0">
                <a:solidFill>
                  <a:srgbClr val="FF0000"/>
                </a:solidFill>
                <a:effectLst/>
              </a:rPr>
              <a:t>AC/PC</a:t>
            </a: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 </a:t>
            </a:r>
            <a:br>
              <a:rPr lang="es-ES" altLang="en-US" sz="2000" dirty="0" smtClean="0">
                <a:solidFill>
                  <a:schemeClr val="tx1"/>
                </a:solidFill>
                <a:effectLst/>
              </a:rPr>
            </a:b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examen </a:t>
            </a:r>
            <a:r>
              <a:rPr lang="es-ES" altLang="en-US" sz="2000" dirty="0">
                <a:solidFill>
                  <a:schemeClr val="tx1"/>
                </a:solidFill>
                <a:effectLst/>
              </a:rPr>
              <a:t>de la aplicación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>
                <a:solidFill>
                  <a:srgbClr val="FF0000"/>
                </a:solidFill>
                <a:effectLst/>
              </a:rPr>
              <a:t>Secretaría + Presidencia</a:t>
            </a:r>
          </a:p>
        </p:txBody>
      </p:sp>
      <p:sp>
        <p:nvSpPr>
          <p:cNvPr id="434187" name="Text Box 11"/>
          <p:cNvSpPr txBox="1">
            <a:spLocks noChangeArrowheads="1"/>
          </p:cNvSpPr>
          <p:nvPr/>
        </p:nvSpPr>
        <p:spPr bwMode="auto">
          <a:xfrm>
            <a:off x="228600" y="4889500"/>
            <a:ext cx="2438400" cy="971677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1900" dirty="0">
                <a:solidFill>
                  <a:schemeClr val="tx1"/>
                </a:solidFill>
                <a:effectLst/>
              </a:rPr>
              <a:t>Nueva categorización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1900" dirty="0">
                <a:solidFill>
                  <a:srgbClr val="FF0000"/>
                </a:solidFill>
                <a:effectLst/>
              </a:rPr>
              <a:t>AC/PC</a:t>
            </a:r>
          </a:p>
        </p:txBody>
      </p:sp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6477000" y="5638800"/>
            <a:ext cx="2362200" cy="648512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>
                <a:solidFill>
                  <a:srgbClr val="FF0000"/>
                </a:solidFill>
                <a:effectLst/>
              </a:rPr>
              <a:t>SC</a:t>
            </a:r>
            <a:r>
              <a:rPr lang="es-ES" altLang="en-US" sz="2000" dirty="0">
                <a:solidFill>
                  <a:schemeClr val="tx1"/>
                </a:solidFill>
                <a:effectLst/>
              </a:rPr>
              <a:t> </a:t>
            </a: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/>
            </a:r>
            <a:br>
              <a:rPr lang="es-ES" altLang="en-US" sz="2000" dirty="0" smtClean="0">
                <a:solidFill>
                  <a:schemeClr val="tx1"/>
                </a:solidFill>
                <a:effectLst/>
              </a:rPr>
            </a:b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medidas</a:t>
            </a:r>
            <a:endParaRPr lang="es-ES" altLang="en-US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434189" name="AutoShape 13"/>
          <p:cNvSpPr>
            <a:spLocks noChangeArrowheads="1"/>
          </p:cNvSpPr>
          <p:nvPr/>
        </p:nvSpPr>
        <p:spPr bwMode="auto">
          <a:xfrm rot="5400000">
            <a:off x="7467600" y="18288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0" name="AutoShape 14"/>
          <p:cNvSpPr>
            <a:spLocks noChangeArrowheads="1"/>
          </p:cNvSpPr>
          <p:nvPr/>
        </p:nvSpPr>
        <p:spPr bwMode="auto">
          <a:xfrm rot="10716729">
            <a:off x="2743200" y="2630497"/>
            <a:ext cx="762000" cy="835006"/>
          </a:xfrm>
          <a:prstGeom prst="rightArrow">
            <a:avLst>
              <a:gd name="adj1" fmla="val 44139"/>
              <a:gd name="adj2" fmla="val 48410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1" name="AutoShape 15"/>
          <p:cNvSpPr>
            <a:spLocks noChangeArrowheads="1"/>
          </p:cNvSpPr>
          <p:nvPr/>
        </p:nvSpPr>
        <p:spPr bwMode="auto">
          <a:xfrm rot="5400000">
            <a:off x="1028700" y="41529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chemeClr val="accent3">
              <a:lumMod val="50000"/>
            </a:schemeClr>
          </a:solidFill>
          <a:ln w="0">
            <a:noFill/>
            <a:miter lim="800000"/>
            <a:headEnd/>
            <a:tailEnd type="none" w="lg" len="med"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192" name="Text Box 16"/>
          <p:cNvSpPr txBox="1">
            <a:spLocks noChangeArrowheads="1"/>
          </p:cNvSpPr>
          <p:nvPr/>
        </p:nvSpPr>
        <p:spPr bwMode="auto">
          <a:xfrm>
            <a:off x="6248400" y="3505200"/>
            <a:ext cx="2743200" cy="1202510"/>
          </a:xfrm>
          <a:prstGeom prst="rect">
            <a:avLst/>
          </a:prstGeom>
          <a:solidFill>
            <a:srgbClr val="CCFFCC"/>
          </a:solidFill>
          <a:ln w="76200">
            <a:noFill/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Recomendaciones</a:t>
            </a:r>
            <a:br>
              <a:rPr lang="es-ES" altLang="en-US" sz="2000" dirty="0" smtClean="0">
                <a:solidFill>
                  <a:schemeClr val="tx1"/>
                </a:solidFill>
                <a:effectLst/>
              </a:rPr>
            </a:br>
            <a:r>
              <a:rPr lang="es-ES" altLang="en-US" sz="2000" dirty="0" smtClean="0">
                <a:solidFill>
                  <a:srgbClr val="FF0000"/>
                </a:solidFill>
                <a:effectLst/>
              </a:rPr>
              <a:t>AC/PC</a:t>
            </a: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 </a:t>
            </a:r>
            <a:br>
              <a:rPr lang="es-ES" altLang="en-US" sz="2000" dirty="0" smtClean="0">
                <a:solidFill>
                  <a:schemeClr val="tx1"/>
                </a:solidFill>
                <a:effectLst/>
              </a:rPr>
            </a:br>
            <a:r>
              <a:rPr lang="es-ES" altLang="en-US" sz="2000" dirty="0" smtClean="0">
                <a:solidFill>
                  <a:schemeClr val="tx1"/>
                </a:solidFill>
                <a:effectLst/>
              </a:rPr>
              <a:t>examen </a:t>
            </a:r>
            <a:r>
              <a:rPr lang="es-ES" altLang="en-US" sz="2000" dirty="0">
                <a:solidFill>
                  <a:schemeClr val="tx1"/>
                </a:solidFill>
                <a:effectLst/>
              </a:rPr>
              <a:t>de la aplicación</a:t>
            </a:r>
          </a:p>
        </p:txBody>
      </p:sp>
      <p:sp>
        <p:nvSpPr>
          <p:cNvPr id="434193" name="Line 17"/>
          <p:cNvSpPr>
            <a:spLocks noChangeShapeType="1"/>
          </p:cNvSpPr>
          <p:nvPr/>
        </p:nvSpPr>
        <p:spPr bwMode="auto">
          <a:xfrm rot="560477">
            <a:off x="2568575" y="4038600"/>
            <a:ext cx="3962400" cy="1295400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194" name="Line 18"/>
          <p:cNvSpPr>
            <a:spLocks noChangeShapeType="1"/>
          </p:cNvSpPr>
          <p:nvPr/>
        </p:nvSpPr>
        <p:spPr bwMode="auto">
          <a:xfrm>
            <a:off x="8382000" y="1628800"/>
            <a:ext cx="0" cy="381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5" name="Line 19"/>
          <p:cNvSpPr>
            <a:spLocks noChangeShapeType="1"/>
          </p:cNvSpPr>
          <p:nvPr/>
        </p:nvSpPr>
        <p:spPr bwMode="auto">
          <a:xfrm rot="-5376127">
            <a:off x="2894806" y="5334794"/>
            <a:ext cx="1588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6" name="Line 20"/>
          <p:cNvSpPr>
            <a:spLocks noChangeShapeType="1"/>
          </p:cNvSpPr>
          <p:nvPr/>
        </p:nvSpPr>
        <p:spPr bwMode="auto">
          <a:xfrm>
            <a:off x="7696200" y="6021288"/>
            <a:ext cx="0" cy="379413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7" name="Line 21"/>
          <p:cNvSpPr>
            <a:spLocks noChangeShapeType="1"/>
          </p:cNvSpPr>
          <p:nvPr/>
        </p:nvSpPr>
        <p:spPr bwMode="auto">
          <a:xfrm rot="5400000">
            <a:off x="3275806" y="2362994"/>
            <a:ext cx="1588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8" name="Line 22"/>
          <p:cNvSpPr>
            <a:spLocks noChangeShapeType="1"/>
          </p:cNvSpPr>
          <p:nvPr/>
        </p:nvSpPr>
        <p:spPr bwMode="auto">
          <a:xfrm>
            <a:off x="8153400" y="4725144"/>
            <a:ext cx="0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199" name="Line 23"/>
          <p:cNvSpPr>
            <a:spLocks noChangeShapeType="1"/>
          </p:cNvSpPr>
          <p:nvPr/>
        </p:nvSpPr>
        <p:spPr bwMode="auto">
          <a:xfrm rot="4831380">
            <a:off x="6919119" y="5188744"/>
            <a:ext cx="765175" cy="138113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prstDash val="sysDot"/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200" name="Line 24"/>
          <p:cNvSpPr>
            <a:spLocks noChangeShapeType="1"/>
          </p:cNvSpPr>
          <p:nvPr/>
        </p:nvSpPr>
        <p:spPr bwMode="auto">
          <a:xfrm rot="19922131">
            <a:off x="2743200" y="4319588"/>
            <a:ext cx="3429000" cy="990600"/>
          </a:xfrm>
          <a:prstGeom prst="line">
            <a:avLst/>
          </a:prstGeom>
          <a:noFill/>
          <a:ln w="63500">
            <a:solidFill>
              <a:schemeClr val="accent3">
                <a:lumMod val="50000"/>
              </a:schemeClr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4201" name="Line 25"/>
          <p:cNvSpPr>
            <a:spLocks noChangeShapeType="1"/>
          </p:cNvSpPr>
          <p:nvPr/>
        </p:nvSpPr>
        <p:spPr bwMode="auto">
          <a:xfrm rot="-5376127">
            <a:off x="7031831" y="105569"/>
            <a:ext cx="1588" cy="457200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10267" name="Text Box 26"/>
          <p:cNvSpPr txBox="1">
            <a:spLocks noChangeArrowheads="1"/>
          </p:cNvSpPr>
          <p:nvPr/>
        </p:nvSpPr>
        <p:spPr bwMode="auto">
          <a:xfrm>
            <a:off x="7416800" y="-61809"/>
            <a:ext cx="1727200" cy="91101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25000"/>
              </a:spcBef>
              <a:spcAft>
                <a:spcPct val="25000"/>
              </a:spcAft>
              <a:buFontTx/>
              <a:buNone/>
            </a:pPr>
            <a:r>
              <a:rPr lang="es-ES" altLang="en-US" sz="1400" b="1" dirty="0">
                <a:solidFill>
                  <a:srgbClr val="3333FF"/>
                </a:solidFill>
                <a:effectLst/>
              </a:rPr>
              <a:t>Puntos en los que las especies pueden salir del proceso</a:t>
            </a:r>
            <a:endParaRPr lang="es-ES" altLang="en-US" sz="1400" dirty="0">
              <a:solidFill>
                <a:srgbClr val="3333FF"/>
              </a:solidFill>
              <a:effectLst/>
              <a:cs typeface="Times New Roman" pitchFamily="18" charset="0"/>
            </a:endParaRPr>
          </a:p>
        </p:txBody>
      </p:sp>
      <p:sp>
        <p:nvSpPr>
          <p:cNvPr id="434203" name="Line 27"/>
          <p:cNvSpPr>
            <a:spLocks noChangeShapeType="1"/>
          </p:cNvSpPr>
          <p:nvPr/>
        </p:nvSpPr>
        <p:spPr bwMode="auto">
          <a:xfrm>
            <a:off x="2438400" y="3861048"/>
            <a:ext cx="0" cy="4572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434204" name="AutoShape 28"/>
          <p:cNvSpPr>
            <a:spLocks noChangeArrowheads="1"/>
          </p:cNvSpPr>
          <p:nvPr/>
        </p:nvSpPr>
        <p:spPr bwMode="auto">
          <a:xfrm flipH="1">
            <a:off x="4191000" y="1752600"/>
            <a:ext cx="2743200" cy="685800"/>
          </a:xfrm>
          <a:prstGeom prst="curvedDownArrow">
            <a:avLst>
              <a:gd name="adj1" fmla="val 63778"/>
              <a:gd name="adj2" fmla="val 160000"/>
              <a:gd name="adj3" fmla="val 33333"/>
            </a:avLst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2315748" y="3860800"/>
            <a:ext cx="3828292" cy="3847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altLang="en-US" sz="1900" dirty="0" smtClean="0">
                <a:solidFill>
                  <a:srgbClr val="C00000"/>
                </a:solidFill>
              </a:rPr>
              <a:t>Especie de preocupación urgente</a:t>
            </a:r>
          </a:p>
        </p:txBody>
      </p:sp>
      <p:sp>
        <p:nvSpPr>
          <p:cNvPr id="434206" name="Text Box 30"/>
          <p:cNvSpPr txBox="1">
            <a:spLocks noChangeArrowheads="1"/>
          </p:cNvSpPr>
          <p:nvPr/>
        </p:nvSpPr>
        <p:spPr bwMode="auto">
          <a:xfrm>
            <a:off x="152400" y="4243388"/>
            <a:ext cx="3843536" cy="3847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square">
            <a:spAutoFit/>
          </a:bodyPr>
          <a:lstStyle>
            <a:lvl1pPr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bg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bg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bg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" altLang="en-US" sz="1900" dirty="0">
                <a:solidFill>
                  <a:srgbClr val="C00000"/>
                </a:solidFill>
                <a:effectLst/>
              </a:rPr>
              <a:t>Especie de posible preocupación</a:t>
            </a:r>
          </a:p>
        </p:txBody>
      </p:sp>
    </p:spTree>
    <p:extLst>
      <p:ext uri="{BB962C8B-B14F-4D97-AF65-F5344CB8AC3E}">
        <p14:creationId xmlns:p14="http://schemas.microsoft.com/office/powerpoint/2010/main" val="360190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4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4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3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87" grpId="0" animBg="1" autoUpdateAnimBg="0"/>
      <p:bldP spid="434188" grpId="0" animBg="1" autoUpdateAnimBg="0"/>
      <p:bldP spid="434191" grpId="0" animBg="1"/>
      <p:bldP spid="434192" grpId="0" animBg="1" autoUpdateAnimBg="0"/>
      <p:bldP spid="434205" grpId="0"/>
      <p:bldP spid="43420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9646</TotalTime>
  <Words>724</Words>
  <Application>Microsoft Office PowerPoint</Application>
  <PresentationFormat>Presentación en pantalla (4:3)</PresentationFormat>
  <Paragraphs>71</Paragraphs>
  <Slides>11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Los dictámenes de extracción no perjudicial (DENP) y el examen del comercio significativo de la CITES</vt:lpstr>
      <vt:lpstr>El artículo IV: piedra angular de la CITES</vt:lpstr>
      <vt:lpstr>El artículo IV: piedra angular de la CITES</vt:lpstr>
      <vt:lpstr>Inclusión en el Apéndice I</vt:lpstr>
      <vt:lpstr>El proceso de examen del comercio significativo</vt:lpstr>
      <vt:lpstr>El proceso de examen del comercio significativo</vt:lpstr>
      <vt:lpstr>El proceso de examen del comercio significativo</vt:lpstr>
      <vt:lpstr>Un proceso en tres fases</vt:lpstr>
      <vt:lpstr>El proceso</vt:lpstr>
      <vt:lpstr>Beneficios del examen del comercio significativo</vt:lpstr>
      <vt:lpstr>¡Muchas gracias por su atención!  La CITES y la FAO están trabajando, con el apoyo de la Unión Europea, a favor de un comercio internacional de tiburones y mantarrayas que sea legal, sostenible y trazable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Ernesto</cp:lastModifiedBy>
  <cp:revision>173</cp:revision>
  <cp:lastPrinted>2013-10-23T06:07:01Z</cp:lastPrinted>
  <dcterms:created xsi:type="dcterms:W3CDTF">2013-09-27T13:34:19Z</dcterms:created>
  <dcterms:modified xsi:type="dcterms:W3CDTF">2015-01-22T08:58:21Z</dcterms:modified>
</cp:coreProperties>
</file>