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4"/>
  </p:notesMasterIdLst>
  <p:handoutMasterIdLst>
    <p:handoutMasterId r:id="rId25"/>
  </p:handoutMasterIdLst>
  <p:sldIdLst>
    <p:sldId id="256" r:id="rId3"/>
    <p:sldId id="396" r:id="rId4"/>
    <p:sldId id="377" r:id="rId5"/>
    <p:sldId id="379" r:id="rId6"/>
    <p:sldId id="398" r:id="rId7"/>
    <p:sldId id="432" r:id="rId8"/>
    <p:sldId id="410" r:id="rId9"/>
    <p:sldId id="403" r:id="rId10"/>
    <p:sldId id="419" r:id="rId11"/>
    <p:sldId id="420" r:id="rId12"/>
    <p:sldId id="422" r:id="rId13"/>
    <p:sldId id="383" r:id="rId14"/>
    <p:sldId id="415" r:id="rId15"/>
    <p:sldId id="429" r:id="rId16"/>
    <p:sldId id="428" r:id="rId17"/>
    <p:sldId id="414" r:id="rId18"/>
    <p:sldId id="412" r:id="rId19"/>
    <p:sldId id="431" r:id="rId20"/>
    <p:sldId id="416" r:id="rId21"/>
    <p:sldId id="392" r:id="rId22"/>
    <p:sldId id="363"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KUSU" initials="H" lastIdx="13" clrIdx="0"/>
  <p:cmAuthor id="1" name="Sarina van der Ploeg" initials="SvdP" lastIdx="1" clrIdx="1">
    <p:extLst/>
  </p:cmAuthor>
  <p:cmAuthor id="2" name="ICTS-DK7" initials="I" lastIdx="5" clrIdx="2"/>
  <p:cmAuthor id="3" name="Daniel Kachelriess" initials="DK" lastIdx="2" clrIdx="3"/>
  <p:cmAuthor id="4" name="SVDP" initials="SVDP" lastIdx="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1"/>
    <a:srgbClr val="0000FF"/>
    <a:srgbClr val="77933C"/>
    <a:srgbClr val="FFFFFF"/>
    <a:srgbClr val="66FFCC"/>
    <a:srgbClr val="79FFFF"/>
    <a:srgbClr val="FF7171"/>
    <a:srgbClr val="FCF570"/>
    <a:srgbClr val="3333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8601" autoAdjust="0"/>
  </p:normalViewPr>
  <p:slideViewPr>
    <p:cSldViewPr>
      <p:cViewPr>
        <p:scale>
          <a:sx n="100" d="100"/>
          <a:sy n="100" d="100"/>
        </p:scale>
        <p:origin x="-264" y="-378"/>
      </p:cViewPr>
      <p:guideLst>
        <p:guide orient="horz" pos="2160"/>
        <p:guide pos="2880"/>
      </p:guideLst>
    </p:cSldViewPr>
  </p:slideViewPr>
  <p:outlineViewPr>
    <p:cViewPr>
      <p:scale>
        <a:sx n="33" d="100"/>
        <a:sy n="33" d="100"/>
      </p:scale>
      <p:origin x="0" y="1446"/>
    </p:cViewPr>
  </p:outlineViewPr>
  <p:notesTextViewPr>
    <p:cViewPr>
      <p:scale>
        <a:sx n="1" d="1"/>
        <a:sy n="1" d="1"/>
      </p:scale>
      <p:origin x="0" y="0"/>
    </p:cViewPr>
  </p:notesTextViewPr>
  <p:sorterViewPr>
    <p:cViewPr>
      <p:scale>
        <a:sx n="100" d="100"/>
        <a:sy n="100" d="100"/>
      </p:scale>
      <p:origin x="0" y="66"/>
    </p:cViewPr>
  </p:sorterViewPr>
  <p:notesViewPr>
    <p:cSldViewPr>
      <p:cViewPr varScale="1">
        <p:scale>
          <a:sx n="73" d="100"/>
          <a:sy n="73" d="100"/>
        </p:scale>
        <p:origin x="-21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B79BF3A-010F-4302-927A-F74C4E643A62}" type="datetimeFigureOut">
              <a:rPr lang="en-GB" smtClean="0"/>
              <a:pPr/>
              <a:t>17/11/2015</a:t>
            </a:fld>
            <a:endParaRPr lang="es-E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4B22527-3878-413F-81E7-2AE45B4BA61D}" type="slidenum">
              <a:rPr lang="en-GB" smtClean="0"/>
              <a:pPr/>
              <a:t>‹#›</a:t>
            </a:fld>
            <a:endParaRPr lang="es-ES"/>
          </a:p>
        </p:txBody>
      </p:sp>
    </p:spTree>
    <p:extLst>
      <p:ext uri="{BB962C8B-B14F-4D97-AF65-F5344CB8AC3E}">
        <p14:creationId xmlns:p14="http://schemas.microsoft.com/office/powerpoint/2010/main" val="134774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620F67-519F-4249-8A26-8DEF34A80D0C}" type="datetimeFigureOut">
              <a:rPr lang="en-GB" smtClean="0"/>
              <a:pPr/>
              <a:t>17/11/2015</a:t>
            </a:fld>
            <a:endParaRPr lang="es-E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6C54DDB-FBB2-41CD-AEDD-D6EA4BA1FB6C}" type="slidenum">
              <a:rPr lang="en-GB" smtClean="0"/>
              <a:pPr/>
              <a:t>‹#›</a:t>
            </a:fld>
            <a:endParaRPr lang="es-ES"/>
          </a:p>
        </p:txBody>
      </p:sp>
    </p:spTree>
    <p:extLst>
      <p:ext uri="{BB962C8B-B14F-4D97-AF65-F5344CB8AC3E}">
        <p14:creationId xmlns:p14="http://schemas.microsoft.com/office/powerpoint/2010/main" val="144112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a:t>
            </a:fld>
            <a:endParaRPr lang="es-ES" dirty="0"/>
          </a:p>
        </p:txBody>
      </p:sp>
    </p:spTree>
    <p:extLst>
      <p:ext uri="{BB962C8B-B14F-4D97-AF65-F5344CB8AC3E}">
        <p14:creationId xmlns:p14="http://schemas.microsoft.com/office/powerpoint/2010/main" val="31723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2</a:t>
            </a:fld>
            <a:endParaRPr lang="es-ES" dirty="0"/>
          </a:p>
        </p:txBody>
      </p:sp>
    </p:spTree>
    <p:extLst>
      <p:ext uri="{BB962C8B-B14F-4D97-AF65-F5344CB8AC3E}">
        <p14:creationId xmlns:p14="http://schemas.microsoft.com/office/powerpoint/2010/main" val="241757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3</a:t>
            </a:fld>
            <a:endParaRPr lang="es-ES"/>
          </a:p>
        </p:txBody>
      </p:sp>
    </p:spTree>
    <p:extLst>
      <p:ext uri="{BB962C8B-B14F-4D97-AF65-F5344CB8AC3E}">
        <p14:creationId xmlns:p14="http://schemas.microsoft.com/office/powerpoint/2010/main" val="120899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4</a:t>
            </a:fld>
            <a:endParaRPr lang="es-ES"/>
          </a:p>
        </p:txBody>
      </p:sp>
    </p:spTree>
    <p:extLst>
      <p:ext uri="{BB962C8B-B14F-4D97-AF65-F5344CB8AC3E}">
        <p14:creationId xmlns:p14="http://schemas.microsoft.com/office/powerpoint/2010/main" val="3865430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5</a:t>
            </a:fld>
            <a:endParaRPr lang="es-ES"/>
          </a:p>
        </p:txBody>
      </p:sp>
    </p:spTree>
    <p:extLst>
      <p:ext uri="{BB962C8B-B14F-4D97-AF65-F5344CB8AC3E}">
        <p14:creationId xmlns:p14="http://schemas.microsoft.com/office/powerpoint/2010/main" val="313497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7</a:t>
            </a:fld>
            <a:endParaRPr lang="es-ES"/>
          </a:p>
        </p:txBody>
      </p:sp>
    </p:spTree>
    <p:extLst>
      <p:ext uri="{BB962C8B-B14F-4D97-AF65-F5344CB8AC3E}">
        <p14:creationId xmlns:p14="http://schemas.microsoft.com/office/powerpoint/2010/main" val="3202289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12</a:t>
            </a:fld>
            <a:endParaRPr lang="es-ES"/>
          </a:p>
        </p:txBody>
      </p:sp>
    </p:spTree>
    <p:extLst>
      <p:ext uri="{BB962C8B-B14F-4D97-AF65-F5344CB8AC3E}">
        <p14:creationId xmlns:p14="http://schemas.microsoft.com/office/powerpoint/2010/main" val="6369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21</a:t>
            </a:fld>
            <a:endParaRPr lang="es-ES"/>
          </a:p>
        </p:txBody>
      </p:sp>
    </p:spTree>
    <p:extLst>
      <p:ext uri="{BB962C8B-B14F-4D97-AF65-F5344CB8AC3E}">
        <p14:creationId xmlns:p14="http://schemas.microsoft.com/office/powerpoint/2010/main" val="3505149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BA767B0-4E46-4395-834E-0FE63A043D62}" type="datetime1">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168131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B20CBD-E378-4AB8-A778-4599D66DD353}" type="datetime1">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25228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466DD1-7AA9-4292-923D-BE57E53936A7}" type="datetime1">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3174804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83498B-DB0B-4D93-A6FE-EEEBD13F6453}" type="datetime1">
              <a:rPr lang="en-GB" smtClean="0"/>
              <a:t>17/11/2015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8E81-A3AF-4FE6-A866-6A6295BFBB42}" type="slidenum">
              <a:rPr lang="en-US" smtClean="0"/>
              <a:t>‹#›</a:t>
            </a:fld>
            <a:endParaRPr lang="en-US"/>
          </a:p>
        </p:txBody>
      </p:sp>
    </p:spTree>
    <p:extLst>
      <p:ext uri="{BB962C8B-B14F-4D97-AF65-F5344CB8AC3E}">
        <p14:creationId xmlns:p14="http://schemas.microsoft.com/office/powerpoint/2010/main" val="3193487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601BBF-621C-4ACD-B41A-7B945A2CF755}" type="datetime1">
              <a:rPr lang="en-GB" smtClean="0"/>
              <a:t>17/11/2015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8E81-A3AF-4FE6-A866-6A6295BFBB42}" type="slidenum">
              <a:rPr lang="en-US" smtClean="0"/>
              <a:t>‹#›</a:t>
            </a:fld>
            <a:endParaRPr lang="en-US"/>
          </a:p>
        </p:txBody>
      </p:sp>
    </p:spTree>
    <p:extLst>
      <p:ext uri="{BB962C8B-B14F-4D97-AF65-F5344CB8AC3E}">
        <p14:creationId xmlns:p14="http://schemas.microsoft.com/office/powerpoint/2010/main" val="70154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576BB-F1C8-4C3C-A2BE-A5AC39ABA713}" type="datetime1">
              <a:rPr lang="en-GB" smtClean="0"/>
              <a:t>17/11/2015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8E81-A3AF-4FE6-A866-6A6295BFBB42}" type="slidenum">
              <a:rPr lang="en-US" smtClean="0"/>
              <a:t>‹#›</a:t>
            </a:fld>
            <a:endParaRPr lang="en-US"/>
          </a:p>
        </p:txBody>
      </p:sp>
    </p:spTree>
    <p:extLst>
      <p:ext uri="{BB962C8B-B14F-4D97-AF65-F5344CB8AC3E}">
        <p14:creationId xmlns:p14="http://schemas.microsoft.com/office/powerpoint/2010/main" val="1755993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C411AB-1F53-4EF6-83BB-C3B4691EC940}" type="datetime1">
              <a:rPr lang="en-GB" smtClean="0"/>
              <a:t>17/11/2015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8E81-A3AF-4FE6-A866-6A6295BFBB42}" type="slidenum">
              <a:rPr lang="en-US" smtClean="0"/>
              <a:t>‹#›</a:t>
            </a:fld>
            <a:endParaRPr lang="en-US"/>
          </a:p>
        </p:txBody>
      </p:sp>
    </p:spTree>
    <p:extLst>
      <p:ext uri="{BB962C8B-B14F-4D97-AF65-F5344CB8AC3E}">
        <p14:creationId xmlns:p14="http://schemas.microsoft.com/office/powerpoint/2010/main" val="328826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8EE53-A5FE-44B8-9E75-9370EA7D6C7A}" type="datetime1">
              <a:rPr lang="en-GB" smtClean="0"/>
              <a:t>17/11/2015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08E81-A3AF-4FE6-A866-6A6295BFBB42}" type="slidenum">
              <a:rPr lang="en-US" smtClean="0"/>
              <a:t>‹#›</a:t>
            </a:fld>
            <a:endParaRPr lang="en-US"/>
          </a:p>
        </p:txBody>
      </p:sp>
    </p:spTree>
    <p:extLst>
      <p:ext uri="{BB962C8B-B14F-4D97-AF65-F5344CB8AC3E}">
        <p14:creationId xmlns:p14="http://schemas.microsoft.com/office/powerpoint/2010/main" val="3512917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014D3B-7877-44B5-BEEC-F8746F4B3C77}" type="datetime1">
              <a:rPr lang="en-GB" smtClean="0"/>
              <a:t>17/11/2015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08E81-A3AF-4FE6-A866-6A6295BFBB42}" type="slidenum">
              <a:rPr lang="en-US" smtClean="0"/>
              <a:t>‹#›</a:t>
            </a:fld>
            <a:endParaRPr lang="en-US"/>
          </a:p>
        </p:txBody>
      </p:sp>
    </p:spTree>
    <p:extLst>
      <p:ext uri="{BB962C8B-B14F-4D97-AF65-F5344CB8AC3E}">
        <p14:creationId xmlns:p14="http://schemas.microsoft.com/office/powerpoint/2010/main" val="3576624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E045E-458C-48FC-BF67-0FA7CE3341AA}" type="datetime1">
              <a:rPr lang="en-GB" smtClean="0"/>
              <a:t>17/11/2015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08E81-A3AF-4FE6-A866-6A6295BFBB42}" type="slidenum">
              <a:rPr lang="en-US" smtClean="0"/>
              <a:t>‹#›</a:t>
            </a:fld>
            <a:endParaRPr lang="en-US"/>
          </a:p>
        </p:txBody>
      </p:sp>
    </p:spTree>
    <p:extLst>
      <p:ext uri="{BB962C8B-B14F-4D97-AF65-F5344CB8AC3E}">
        <p14:creationId xmlns:p14="http://schemas.microsoft.com/office/powerpoint/2010/main" val="2491357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7C77D-D3F5-45CD-8742-F969E7FC8395}" type="datetime1">
              <a:rPr lang="en-GB" smtClean="0"/>
              <a:t>17/11/2015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8E81-A3AF-4FE6-A866-6A6295BFBB42}" type="slidenum">
              <a:rPr lang="en-US" smtClean="0"/>
              <a:t>‹#›</a:t>
            </a:fld>
            <a:endParaRPr lang="en-US"/>
          </a:p>
        </p:txBody>
      </p:sp>
    </p:spTree>
    <p:extLst>
      <p:ext uri="{BB962C8B-B14F-4D97-AF65-F5344CB8AC3E}">
        <p14:creationId xmlns:p14="http://schemas.microsoft.com/office/powerpoint/2010/main" val="355614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CBD3FE-B52B-4033-9C2D-E66FAFDE83FF}" type="datetime1">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876256" y="116632"/>
            <a:ext cx="2133600" cy="365125"/>
          </a:xfrm>
        </p:spPr>
        <p:txBody>
          <a:bodyPr/>
          <a:lstStyle/>
          <a:p>
            <a:fld id="{32C15A36-AA42-4068-A231-FC45D26FFE79}" type="slidenum">
              <a:rPr lang="en-GB" smtClean="0"/>
              <a:pPr/>
              <a:t>‹#›</a:t>
            </a:fld>
            <a:r>
              <a:rPr lang="en-GB" dirty="0" smtClean="0"/>
              <a:t>/21</a:t>
            </a:r>
            <a:endParaRPr lang="en-GB" dirty="0"/>
          </a:p>
        </p:txBody>
      </p:sp>
    </p:spTree>
    <p:extLst>
      <p:ext uri="{BB962C8B-B14F-4D97-AF65-F5344CB8AC3E}">
        <p14:creationId xmlns:p14="http://schemas.microsoft.com/office/powerpoint/2010/main" val="354683582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3DC14-73E4-4124-854D-71110281106D}" type="datetime1">
              <a:rPr lang="en-GB" smtClean="0"/>
              <a:t>17/11/2015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8E81-A3AF-4FE6-A866-6A6295BFBB42}" type="slidenum">
              <a:rPr lang="en-US" smtClean="0"/>
              <a:t>‹#›</a:t>
            </a:fld>
            <a:endParaRPr lang="en-US"/>
          </a:p>
        </p:txBody>
      </p:sp>
    </p:spTree>
    <p:extLst>
      <p:ext uri="{BB962C8B-B14F-4D97-AF65-F5344CB8AC3E}">
        <p14:creationId xmlns:p14="http://schemas.microsoft.com/office/powerpoint/2010/main" val="3420388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7139D-74EF-419D-B965-1CBF42FA7700}" type="datetime1">
              <a:rPr lang="en-GB" smtClean="0"/>
              <a:t>17/11/2015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8E81-A3AF-4FE6-A866-6A6295BFBB42}" type="slidenum">
              <a:rPr lang="en-US" smtClean="0"/>
              <a:t>‹#›</a:t>
            </a:fld>
            <a:endParaRPr lang="en-US"/>
          </a:p>
        </p:txBody>
      </p:sp>
    </p:spTree>
    <p:extLst>
      <p:ext uri="{BB962C8B-B14F-4D97-AF65-F5344CB8AC3E}">
        <p14:creationId xmlns:p14="http://schemas.microsoft.com/office/powerpoint/2010/main" val="1549502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E381A-7D14-4E89-A28B-61BA0C18949B}" type="datetime1">
              <a:rPr lang="en-GB" smtClean="0"/>
              <a:t>17/11/2015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8E81-A3AF-4FE6-A866-6A6295BFBB42}" type="slidenum">
              <a:rPr lang="en-US" smtClean="0"/>
              <a:t>‹#›</a:t>
            </a:fld>
            <a:endParaRPr lang="en-US"/>
          </a:p>
        </p:txBody>
      </p:sp>
    </p:spTree>
    <p:extLst>
      <p:ext uri="{BB962C8B-B14F-4D97-AF65-F5344CB8AC3E}">
        <p14:creationId xmlns:p14="http://schemas.microsoft.com/office/powerpoint/2010/main" val="115595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AAA5DB-CA4A-4C06-8B8D-D22FE795F1CE}" type="datetime1">
              <a:rPr lang="en-GB" smtClean="0"/>
              <a:t>17/11/2015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5971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540DC4-183F-41BF-A0CB-FB3BD2E7C143}" type="datetime1">
              <a:rPr lang="en-GB" smtClean="0"/>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65879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E7FA26-DEB3-42D9-9F9F-2A028479C010}" type="datetime1">
              <a:rPr lang="en-GB" smtClean="0"/>
              <a:t>17/11/2015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86117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7C16FA-598E-4AB8-84F4-9660002801AF}" type="datetime1">
              <a:rPr lang="en-GB" smtClean="0"/>
              <a:t>17/11/2015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380103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FFC41-8C1C-4510-96FC-0AD251D9F8B0}" type="datetime1">
              <a:rPr lang="en-GB" smtClean="0"/>
              <a:t>17/11/2015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77430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E4BCF-C55B-4A9F-86FB-BB01C29D5AF4}" type="datetime1">
              <a:rPr lang="en-GB" smtClean="0"/>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253540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DE5CC4-6BC5-4E19-ADD3-62D637FB610E}" type="datetime1">
              <a:rPr lang="en-GB" smtClean="0"/>
              <a:t>17/11/2015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191822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a:no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E6B87-6938-4777-BEB6-7687E6F01DC1}" type="datetime1">
              <a:rPr lang="en-GB" smtClean="0"/>
              <a:t>17/11/2015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828845" y="18864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15A36-AA42-4068-A231-FC45D26FFE79}" type="slidenum">
              <a:rPr lang="en-GB" smtClean="0"/>
              <a:pPr/>
              <a:t>‹#›</a:t>
            </a:fld>
            <a:endParaRPr lang="en-GB" dirty="0"/>
          </a:p>
        </p:txBody>
      </p:sp>
      <p:pic>
        <p:nvPicPr>
          <p:cNvPr id="8" name="Picture 7"/>
          <p:cNvPicPr>
            <a:picLocks noChangeAspect="1"/>
          </p:cNvPicPr>
          <p:nvPr userDrawn="1"/>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524328" y="6271876"/>
            <a:ext cx="900000" cy="507000"/>
          </a:xfrm>
          <a:prstGeom prst="rect">
            <a:avLst/>
          </a:prstGeom>
        </p:spPr>
      </p:pic>
      <p:pic>
        <p:nvPicPr>
          <p:cNvPr id="9" name="Picture 8"/>
          <p:cNvPicPr>
            <a:picLocks noChangeAspect="1"/>
          </p:cNvPicPr>
          <p:nvPr userDrawn="1"/>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69138" y="6237376"/>
            <a:ext cx="576000" cy="576000"/>
          </a:xfrm>
          <a:prstGeom prst="rect">
            <a:avLst/>
          </a:prstGeom>
        </p:spPr>
      </p:pic>
    </p:spTree>
    <p:extLst>
      <p:ext uri="{BB962C8B-B14F-4D97-AF65-F5344CB8AC3E}">
        <p14:creationId xmlns:p14="http://schemas.microsoft.com/office/powerpoint/2010/main" val="97290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5E306-67D3-4D58-A638-9543F9DCE2C6}" type="datetime1">
              <a:rPr lang="en-GB" smtClean="0"/>
              <a:t>17/11/2015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08E81-A3AF-4FE6-A866-6A6295BFBB42}" type="slidenum">
              <a:rPr lang="en-US" smtClean="0"/>
              <a:t>‹#›</a:t>
            </a:fld>
            <a:endParaRPr lang="en-US"/>
          </a:p>
        </p:txBody>
      </p:sp>
    </p:spTree>
    <p:extLst>
      <p:ext uri="{BB962C8B-B14F-4D97-AF65-F5344CB8AC3E}">
        <p14:creationId xmlns:p14="http://schemas.microsoft.com/office/powerpoint/2010/main" val="2527248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youtube.com/watch?v=pkl28Ic1Axw"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96752"/>
            <a:ext cx="8964488" cy="1470025"/>
          </a:xfrm>
        </p:spPr>
        <p:txBody>
          <a:bodyPr>
            <a:normAutofit fontScale="90000"/>
          </a:bodyPr>
          <a:lstStyle/>
          <a:p>
            <a:r>
              <a:rPr lang="es-ES" sz="4800" b="1" noProof="0" dirty="0" smtClean="0"/>
              <a:t>Dictamen de Adquisición Legal  (DAL)</a:t>
            </a:r>
            <a:r>
              <a:rPr sz="4800" dirty="0"/>
              <a:t/>
            </a:r>
            <a:br>
              <a:rPr sz="4800" dirty="0"/>
            </a:br>
            <a:r>
              <a:rPr lang="es-ES" dirty="0" smtClean="0"/>
              <a:t> Tiburones y mantarrayas</a:t>
            </a:r>
            <a:endParaRPr lang="es-ES" sz="4500" b="1" noProof="0" dirty="0"/>
          </a:p>
        </p:txBody>
      </p:sp>
      <p:grpSp>
        <p:nvGrpSpPr>
          <p:cNvPr id="8" name="Group 7"/>
          <p:cNvGrpSpPr/>
          <p:nvPr/>
        </p:nvGrpSpPr>
        <p:grpSpPr>
          <a:xfrm>
            <a:off x="2699792" y="3043451"/>
            <a:ext cx="3449581" cy="2472350"/>
            <a:chOff x="2699792" y="3043451"/>
            <a:chExt cx="3449581" cy="2472350"/>
          </a:xfrm>
        </p:grpSpPr>
        <p:pic>
          <p:nvPicPr>
            <p:cNvPr id="1034" name="Picture 10" descr="C:\Users\Okusu\AppData\Local\Microsoft\Windows\Temporary Internet Files\Content.IE5\LYXIWUZC\MC9000304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3717032"/>
              <a:ext cx="1637714" cy="69359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Okusu\AppData\Local\Microsoft\Windows\Temporary Internet Files\Content.IE5\99U0BE10\MC900358145[1].wm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362"/>
            <a:stretch/>
          </p:blipFill>
          <p:spPr bwMode="auto">
            <a:xfrm>
              <a:off x="4496590" y="4198869"/>
              <a:ext cx="1595749" cy="8828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56626" b="56745"/>
            <a:stretch/>
          </p:blipFill>
          <p:spPr>
            <a:xfrm>
              <a:off x="2843808" y="3043451"/>
              <a:ext cx="3305565" cy="2472350"/>
            </a:xfrm>
            <a:prstGeom prst="rect">
              <a:avLst/>
            </a:prstGeom>
          </p:spPr>
        </p:pic>
      </p:grpSp>
    </p:spTree>
    <p:extLst>
      <p:ext uri="{BB962C8B-B14F-4D97-AF65-F5344CB8AC3E}">
        <p14:creationId xmlns:p14="http://schemas.microsoft.com/office/powerpoint/2010/main" val="369410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a:bodyPr>
          <a:lstStyle/>
          <a:p>
            <a:pPr algn="r"/>
            <a:r>
              <a:rPr lang="es-ES" sz="3000" dirty="0" smtClean="0"/>
              <a:t>       </a:t>
            </a:r>
            <a:r>
              <a:rPr lang="es-ES" sz="3000" dirty="0" smtClean="0"/>
              <a:t>  Normalización </a:t>
            </a:r>
            <a:r>
              <a:rPr lang="es-ES" sz="3000" dirty="0" smtClean="0"/>
              <a:t>de los nombres/números</a:t>
            </a:r>
            <a:endParaRPr lang="es-ES" sz="3000" dirty="0"/>
          </a:p>
        </p:txBody>
      </p:sp>
      <p:sp>
        <p:nvSpPr>
          <p:cNvPr id="3" name="Content Placeholder 2"/>
          <p:cNvSpPr>
            <a:spLocks noGrp="1"/>
          </p:cNvSpPr>
          <p:nvPr>
            <p:ph idx="1"/>
          </p:nvPr>
        </p:nvSpPr>
        <p:spPr>
          <a:xfrm>
            <a:off x="457200" y="1484784"/>
            <a:ext cx="8229600" cy="2332856"/>
          </a:xfrm>
        </p:spPr>
        <p:txBody>
          <a:bodyPr>
            <a:noAutofit/>
          </a:bodyPr>
          <a:lstStyle/>
          <a:p>
            <a:pPr marL="0" indent="0">
              <a:buNone/>
            </a:pPr>
            <a:r>
              <a:rPr lang="es-ES" sz="2000" b="1" dirty="0" smtClean="0"/>
              <a:t>Ejemplo: Códigos aduaneros armonizados</a:t>
            </a:r>
            <a:r>
              <a:rPr lang="es-ES" dirty="0" smtClean="0"/>
              <a:t> </a:t>
            </a:r>
            <a:r>
              <a:rPr lang="es-ES" sz="2000" b="1" dirty="0"/>
              <a:t>(SA)</a:t>
            </a:r>
          </a:p>
          <a:p>
            <a:r>
              <a:rPr lang="es-ES" sz="1800" dirty="0" smtClean="0"/>
              <a:t>Utilizados para la recaudación de aranceles y para las estadísticas del comercio internacional por &gt;200 países</a:t>
            </a:r>
          </a:p>
          <a:p>
            <a:r>
              <a:rPr lang="es-ES" sz="1800" dirty="0" smtClean="0"/>
              <a:t>Como resultado de la colaboración entre la FAO y la OMA para mejorar la clasificación de los productos de la pesca, en 2014 se realizó una propuesta de códigos SA por especies para las aletas de tiburón pero esta no fue aprobada</a:t>
            </a:r>
            <a:endParaRPr lang="es-ES" sz="1800" dirty="0"/>
          </a:p>
          <a:p>
            <a:endParaRPr lang="es-ES" sz="2000" dirty="0"/>
          </a:p>
        </p:txBody>
      </p:sp>
      <p:grpSp>
        <p:nvGrpSpPr>
          <p:cNvPr id="5" name="Group 4"/>
          <p:cNvGrpSpPr/>
          <p:nvPr/>
        </p:nvGrpSpPr>
        <p:grpSpPr>
          <a:xfrm>
            <a:off x="683568" y="3582131"/>
            <a:ext cx="7560840" cy="2583173"/>
            <a:chOff x="539552" y="3278487"/>
            <a:chExt cx="7560840" cy="2907437"/>
          </a:xfrm>
        </p:grpSpPr>
        <p:sp>
          <p:nvSpPr>
            <p:cNvPr id="6" name="Rectangle 5"/>
            <p:cNvSpPr/>
            <p:nvPr/>
          </p:nvSpPr>
          <p:spPr>
            <a:xfrm>
              <a:off x="539552" y="3278487"/>
              <a:ext cx="7560840" cy="2907437"/>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t>		</a:t>
              </a:r>
              <a:endParaRPr lang="es-ES" b="1" u="sng" dirty="0">
                <a:solidFill>
                  <a:schemeClr val="tx1"/>
                </a:solidFill>
              </a:endParaRPr>
            </a:p>
            <a:p>
              <a:r>
                <a:rPr lang="en-US" dirty="0" smtClean="0"/>
                <a:t>	</a:t>
              </a:r>
              <a:r>
                <a:rPr lang="es-ES" dirty="0" smtClean="0"/>
                <a:t> </a:t>
              </a:r>
              <a:r>
                <a:rPr lang="en-US" dirty="0" smtClean="0"/>
                <a:t>	</a:t>
              </a:r>
              <a:r>
                <a:rPr lang="es-ES" b="1" dirty="0" smtClean="0">
                  <a:solidFill>
                    <a:schemeClr val="tx1"/>
                  </a:solidFill>
                </a:rPr>
                <a:t>Aletas de tiburón frescas</a:t>
              </a:r>
              <a:r>
                <a:rPr lang="en-US" dirty="0" smtClean="0"/>
                <a:t>	</a:t>
              </a:r>
              <a:r>
                <a:rPr lang="es-ES" dirty="0" smtClean="0">
                  <a:solidFill>
                    <a:srgbClr val="FF0000"/>
                  </a:solidFill>
                </a:rPr>
                <a:t>(</a:t>
              </a:r>
              <a:r>
                <a:rPr lang="es-ES" u="sng" dirty="0" smtClean="0">
                  <a:solidFill>
                    <a:srgbClr val="FF0000"/>
                  </a:solidFill>
                </a:rPr>
                <a:t>Internacional)</a:t>
              </a:r>
              <a:r>
                <a:rPr lang="es-ES" dirty="0" smtClean="0"/>
                <a:t>     </a:t>
              </a:r>
              <a:r>
                <a:rPr lang="es-ES" u="sng" dirty="0" smtClean="0">
                  <a:solidFill>
                    <a:srgbClr val="FF0000"/>
                  </a:solidFill>
                </a:rPr>
                <a:t>(nacional)</a:t>
              </a:r>
            </a:p>
            <a:p>
              <a:r>
                <a:rPr lang="en-US" dirty="0" smtClean="0"/>
                <a:t>		</a:t>
              </a:r>
              <a:r>
                <a:rPr lang="es-ES" b="1" dirty="0" smtClean="0">
                  <a:solidFill>
                    <a:schemeClr val="tx1"/>
                  </a:solidFill>
                </a:rPr>
                <a:t>Código SA: 0302.92 </a:t>
              </a:r>
              <a:r>
                <a:rPr lang="en-US" dirty="0" smtClean="0"/>
                <a:t>	</a:t>
              </a:r>
              <a:r>
                <a:rPr lang="es-ES" b="1" u="sng" dirty="0" smtClean="0">
                  <a:solidFill>
                    <a:schemeClr val="tx1"/>
                  </a:solidFill>
                </a:rPr>
                <a:t>03</a:t>
              </a:r>
              <a:r>
                <a:rPr lang="es-ES" dirty="0" smtClean="0"/>
                <a:t>     </a:t>
              </a:r>
              <a:r>
                <a:rPr lang="es-ES" b="1" u="sng" dirty="0" smtClean="0">
                  <a:solidFill>
                    <a:schemeClr val="tx1"/>
                  </a:solidFill>
                </a:rPr>
                <a:t>02</a:t>
              </a:r>
              <a:r>
                <a:rPr lang="es-ES" dirty="0" smtClean="0"/>
                <a:t>     </a:t>
              </a:r>
              <a:r>
                <a:rPr lang="es-ES" b="1" u="sng" dirty="0" smtClean="0">
                  <a:solidFill>
                    <a:schemeClr val="tx1"/>
                  </a:solidFill>
                </a:rPr>
                <a:t>92</a:t>
              </a:r>
              <a:r>
                <a:rPr lang="es-ES" dirty="0" smtClean="0"/>
                <a:t>     </a:t>
              </a:r>
              <a:r>
                <a:rPr lang="es-ES" b="1" u="sng" dirty="0" smtClean="0">
                  <a:solidFill>
                    <a:schemeClr val="tx1"/>
                  </a:solidFill>
                </a:rPr>
                <a:t>00     00     00</a:t>
              </a:r>
            </a:p>
            <a:p>
              <a:endParaRPr lang="es-ES" sz="1400" dirty="0" smtClean="0">
                <a:solidFill>
                  <a:schemeClr val="tx1"/>
                </a:solidFill>
              </a:endParaRPr>
            </a:p>
            <a:p>
              <a:r>
                <a:rPr lang="es-ES" sz="1400" b="1" dirty="0" smtClean="0">
                  <a:solidFill>
                    <a:schemeClr val="tx1"/>
                  </a:solidFill>
                </a:rPr>
                <a:t>Sección I: </a:t>
              </a:r>
              <a:r>
                <a:rPr lang="es-ES" sz="1400" dirty="0" smtClean="0">
                  <a:solidFill>
                    <a:schemeClr val="tx1"/>
                  </a:solidFill>
                </a:rPr>
                <a:t>animales vivos; productos animales</a:t>
              </a:r>
            </a:p>
            <a:p>
              <a:r>
                <a:rPr lang="es-ES" sz="1400" b="1" dirty="0" smtClean="0">
                  <a:solidFill>
                    <a:schemeClr val="tx1"/>
                  </a:solidFill>
                </a:rPr>
                <a:t>Capítulo 03: </a:t>
              </a:r>
              <a:r>
                <a:rPr lang="es-ES" sz="1400" dirty="0">
                  <a:solidFill>
                    <a:schemeClr val="tx1"/>
                  </a:solidFill>
                </a:rPr>
                <a:t>peces y crustáceos</a:t>
              </a:r>
              <a:endParaRPr lang="es-ES" sz="1400" b="1" dirty="0" smtClean="0">
                <a:solidFill>
                  <a:schemeClr val="tx1"/>
                </a:solidFill>
              </a:endParaRPr>
            </a:p>
            <a:p>
              <a:r>
                <a:rPr lang="es-ES" sz="1400" b="1" dirty="0" smtClean="0">
                  <a:solidFill>
                    <a:schemeClr val="tx1"/>
                  </a:solidFill>
                </a:rPr>
                <a:t>Título 04: </a:t>
              </a:r>
              <a:r>
                <a:rPr lang="es-ES" sz="1400" dirty="0" smtClean="0">
                  <a:solidFill>
                    <a:schemeClr val="tx1"/>
                  </a:solidFill>
                </a:rPr>
                <a:t>filetes de pescado y otras carnes de pescado frescas, </a:t>
              </a:r>
              <a:br>
                <a:rPr lang="es-ES" sz="1400" dirty="0" smtClean="0">
                  <a:solidFill>
                    <a:schemeClr val="tx1"/>
                  </a:solidFill>
                </a:rPr>
              </a:br>
              <a:r>
                <a:rPr lang="es-ES" sz="1400" dirty="0" smtClean="0">
                  <a:solidFill>
                    <a:schemeClr val="tx1"/>
                  </a:solidFill>
                </a:rPr>
                <a:t>                   refrigeradas y congeladas</a:t>
              </a:r>
            </a:p>
            <a:p>
              <a:r>
                <a:rPr lang="es-ES" sz="1400" b="1" dirty="0" smtClean="0">
                  <a:solidFill>
                    <a:schemeClr val="tx1"/>
                  </a:solidFill>
                </a:rPr>
                <a:t>Subtítulo 92: </a:t>
              </a:r>
              <a:r>
                <a:rPr lang="es-ES" sz="1400" dirty="0">
                  <a:solidFill>
                    <a:schemeClr val="tx1"/>
                  </a:solidFill>
                </a:rPr>
                <a:t>Aletas de tiburón, frescas o </a:t>
              </a:r>
              <a:r>
                <a:rPr lang="es-ES" sz="1400" dirty="0" smtClean="0">
                  <a:solidFill>
                    <a:schemeClr val="tx1"/>
                  </a:solidFill>
                </a:rPr>
                <a:t/>
              </a:r>
              <a:br>
                <a:rPr lang="es-ES" sz="1400" dirty="0" smtClean="0">
                  <a:solidFill>
                    <a:schemeClr val="tx1"/>
                  </a:solidFill>
                </a:rPr>
              </a:br>
              <a:r>
                <a:rPr lang="es-ES" sz="1400" dirty="0" smtClean="0">
                  <a:solidFill>
                    <a:schemeClr val="tx1"/>
                  </a:solidFill>
                </a:rPr>
                <a:t>                          refrigeradas</a:t>
              </a:r>
              <a:endParaRPr lang="es-ES" sz="1400" b="1" dirty="0" smtClean="0">
                <a:solidFill>
                  <a:schemeClr val="tx1"/>
                </a:solidFill>
              </a:endParaRPr>
            </a:p>
            <a:p>
              <a:r>
                <a:rPr lang="es-ES" sz="1400" b="1" dirty="0" smtClean="0">
                  <a:solidFill>
                    <a:schemeClr val="tx1"/>
                  </a:solidFill>
                </a:rPr>
                <a:t>Subdivisión para fines nacionales</a:t>
              </a:r>
              <a:endParaRPr lang="es-ES" sz="1400" b="1" dirty="0">
                <a:solidFill>
                  <a:schemeClr val="tx1"/>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491131"/>
              <a:ext cx="1245047" cy="83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Elbow Connector 7"/>
            <p:cNvCxnSpPr/>
            <p:nvPr/>
          </p:nvCxnSpPr>
          <p:spPr>
            <a:xfrm flipV="1">
              <a:off x="2987824" y="4321840"/>
              <a:ext cx="2304256" cy="498823"/>
            </a:xfrm>
            <a:prstGeom prst="bentConnector3">
              <a:avLst>
                <a:gd name="adj1" fmla="val 9972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rot="5400000" flipH="1" flipV="1">
              <a:off x="5149119" y="4464801"/>
              <a:ext cx="789980" cy="504058"/>
            </a:xfrm>
            <a:prstGeom prst="bentConnector3">
              <a:avLst>
                <a:gd name="adj1" fmla="val 250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3743908" y="4567859"/>
              <a:ext cx="2520280" cy="1011920"/>
            </a:xfrm>
            <a:prstGeom prst="bentConnector3">
              <a:avLst>
                <a:gd name="adj1" fmla="val 99887"/>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3275856" y="4781748"/>
              <a:ext cx="4032448" cy="1270367"/>
            </a:xfrm>
            <a:prstGeom prst="bentConnector3">
              <a:avLst>
                <a:gd name="adj1" fmla="val 100076"/>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a:off x="4355976" y="3917444"/>
              <a:ext cx="648072" cy="144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32C15A36-AA42-4068-A231-FC45D26FFE79}" type="slidenum">
              <a:rPr lang="en-GB" smtClean="0"/>
              <a:pPr/>
              <a:t>10</a:t>
            </a:fld>
            <a:endParaRPr lang="es-ES"/>
          </a:p>
        </p:txBody>
      </p:sp>
      <p:sp>
        <p:nvSpPr>
          <p:cNvPr id="13" name="Rounded Rectangle 12"/>
          <p:cNvSpPr/>
          <p:nvPr/>
        </p:nvSpPr>
        <p:spPr>
          <a:xfrm>
            <a:off x="658094" y="476672"/>
            <a:ext cx="1296016"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bg1"/>
                </a:solidFill>
              </a:rPr>
              <a:t>¿Qué?</a:t>
            </a:r>
            <a:endParaRPr lang="es-ES" sz="2800" dirty="0">
              <a:solidFill>
                <a:schemeClr val="bg1"/>
              </a:solidFill>
            </a:endParaRPr>
          </a:p>
        </p:txBody>
      </p:sp>
    </p:spTree>
    <p:extLst>
      <p:ext uri="{BB962C8B-B14F-4D97-AF65-F5344CB8AC3E}">
        <p14:creationId xmlns:p14="http://schemas.microsoft.com/office/powerpoint/2010/main" val="399602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46" y="188640"/>
            <a:ext cx="8229600" cy="1008112"/>
          </a:xfrm>
          <a:solidFill>
            <a:schemeClr val="accent5">
              <a:lumMod val="20000"/>
              <a:lumOff val="80000"/>
            </a:schemeClr>
          </a:solidFill>
        </p:spPr>
        <p:txBody>
          <a:bodyPr>
            <a:normAutofit/>
          </a:bodyPr>
          <a:lstStyle/>
          <a:p>
            <a:pPr algn="ctr"/>
            <a:r>
              <a:rPr lang="es-ES" b="1" dirty="0" smtClean="0"/>
              <a:t>         </a:t>
            </a:r>
            <a:r>
              <a:rPr lang="es-ES" sz="4000" b="1" dirty="0" smtClean="0"/>
              <a:t>¿ZEE o alta mar?</a:t>
            </a:r>
            <a:endParaRPr lang="es-ES" sz="4000" b="1" dirty="0"/>
          </a:p>
        </p:txBody>
      </p:sp>
      <p:sp>
        <p:nvSpPr>
          <p:cNvPr id="3" name="Slide Number Placeholder 2"/>
          <p:cNvSpPr>
            <a:spLocks noGrp="1"/>
          </p:cNvSpPr>
          <p:nvPr>
            <p:ph type="sldNum" sz="quarter" idx="12"/>
          </p:nvPr>
        </p:nvSpPr>
        <p:spPr/>
        <p:txBody>
          <a:bodyPr/>
          <a:lstStyle/>
          <a:p>
            <a:fld id="{32C15A36-AA42-4068-A231-FC45D26FFE79}" type="slidenum">
              <a:rPr lang="en-GB" smtClean="0"/>
              <a:pPr/>
              <a:t>11</a:t>
            </a:fld>
            <a:endParaRPr lang="es-ES"/>
          </a:p>
        </p:txBody>
      </p:sp>
      <p:sp>
        <p:nvSpPr>
          <p:cNvPr id="17" name="Rounded Rectangle 16"/>
          <p:cNvSpPr/>
          <p:nvPr/>
        </p:nvSpPr>
        <p:spPr>
          <a:xfrm>
            <a:off x="1331640" y="332656"/>
            <a:ext cx="1584176" cy="72008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bg1"/>
                </a:solidFill>
              </a:rPr>
              <a:t>¿Dónde?</a:t>
            </a:r>
            <a:endParaRPr lang="es-ES" sz="2800" dirty="0">
              <a:solidFill>
                <a:schemeClr val="bg1"/>
              </a:solidFill>
            </a:endParaRPr>
          </a:p>
        </p:txBody>
      </p:sp>
      <p:sp>
        <p:nvSpPr>
          <p:cNvPr id="10" name="Content Placeholder 9"/>
          <p:cNvSpPr>
            <a:spLocks noGrp="1"/>
          </p:cNvSpPr>
          <p:nvPr>
            <p:ph idx="1"/>
          </p:nvPr>
        </p:nvSpPr>
        <p:spPr>
          <a:xfrm>
            <a:off x="558852" y="1684374"/>
            <a:ext cx="8229600" cy="4065315"/>
          </a:xfrm>
        </p:spPr>
        <p:txBody>
          <a:bodyPr>
            <a:normAutofit/>
          </a:bodyPr>
          <a:lstStyle/>
          <a:p>
            <a:r>
              <a:rPr lang="es-ES" sz="2800" dirty="0" smtClean="0"/>
              <a:t>Pueden existir diferentes legislaciones aplicables</a:t>
            </a:r>
            <a:endParaRPr lang="es-ES" sz="2800" dirty="0"/>
          </a:p>
        </p:txBody>
      </p:sp>
      <p:pic>
        <p:nvPicPr>
          <p:cNvPr id="22" name="Picture 2" descr="Mapa de 200 millas de la OROP"/>
          <p:cNvPicPr>
            <a:picLocks noChangeAspect="1" noChangeArrowheads="1"/>
          </p:cNvPicPr>
          <p:nvPr/>
        </p:nvPicPr>
        <p:blipFill rotWithShape="1">
          <a:blip r:embed="rId2" cstate="print">
            <a:extLst/>
          </a:blip>
          <a:srcRect t="9818" b="13648"/>
          <a:stretch/>
        </p:blipFill>
        <p:spPr bwMode="auto">
          <a:xfrm>
            <a:off x="1475528" y="2390241"/>
            <a:ext cx="6396248" cy="3484578"/>
          </a:xfrm>
          <a:prstGeom prst="rect">
            <a:avLst/>
          </a:prstGeom>
          <a:ln>
            <a:noFill/>
          </a:ln>
          <a:effectLst>
            <a:softEdge rad="112500"/>
          </a:effectLst>
          <a:extLst/>
        </p:spPr>
      </p:pic>
      <p:sp>
        <p:nvSpPr>
          <p:cNvPr id="26" name="TextBox 32"/>
          <p:cNvSpPr txBox="1">
            <a:spLocks noChangeArrowheads="1"/>
          </p:cNvSpPr>
          <p:nvPr/>
        </p:nvSpPr>
        <p:spPr bwMode="auto">
          <a:xfrm>
            <a:off x="1773883" y="3717032"/>
            <a:ext cx="495672" cy="830997"/>
          </a:xfrm>
          <a:prstGeom prst="rect">
            <a:avLst/>
          </a:prstGeom>
          <a:noFill/>
          <a:ln w="9525">
            <a:noFill/>
            <a:miter lim="800000"/>
            <a:headEnd/>
            <a:tailEnd/>
          </a:ln>
        </p:spPr>
        <p:txBody>
          <a:bodyPr wrap="square">
            <a:spAutoFit/>
          </a:bodyPr>
          <a:lstStyle/>
          <a:p>
            <a:endParaRPr lang="en-US" sz="4800" b="1" dirty="0">
              <a:solidFill>
                <a:srgbClr val="FF0000"/>
              </a:solidFill>
              <a:latin typeface="Calibri" pitchFamily="34" charset="0"/>
            </a:endParaRPr>
          </a:p>
        </p:txBody>
      </p:sp>
    </p:spTree>
    <p:extLst>
      <p:ext uri="{BB962C8B-B14F-4D97-AF65-F5344CB8AC3E}">
        <p14:creationId xmlns:p14="http://schemas.microsoft.com/office/powerpoint/2010/main" val="1070018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992888" cy="1008112"/>
          </a:xfrm>
          <a:solidFill>
            <a:schemeClr val="accent5">
              <a:lumMod val="20000"/>
              <a:lumOff val="80000"/>
            </a:schemeClr>
          </a:solidFill>
        </p:spPr>
        <p:txBody>
          <a:bodyPr>
            <a:normAutofit/>
          </a:bodyPr>
          <a:lstStyle/>
          <a:p>
            <a:pPr algn="ctr"/>
            <a:r>
              <a:rPr lang="es-ES" sz="4000" dirty="0" smtClean="0"/>
              <a:t>Extracciones en alta mar</a:t>
            </a:r>
            <a:endParaRPr lang="es-ES" sz="4000" dirty="0"/>
          </a:p>
        </p:txBody>
      </p:sp>
      <p:sp>
        <p:nvSpPr>
          <p:cNvPr id="3" name="Content Placeholder 2"/>
          <p:cNvSpPr>
            <a:spLocks noGrp="1"/>
          </p:cNvSpPr>
          <p:nvPr>
            <p:ph idx="1"/>
          </p:nvPr>
        </p:nvSpPr>
        <p:spPr>
          <a:xfrm>
            <a:off x="395536" y="1340768"/>
            <a:ext cx="8280920" cy="2736304"/>
          </a:xfrm>
        </p:spPr>
        <p:txBody>
          <a:bodyPr>
            <a:normAutofit/>
          </a:bodyPr>
          <a:lstStyle/>
          <a:p>
            <a:pPr>
              <a:lnSpc>
                <a:spcPct val="80000"/>
              </a:lnSpc>
            </a:pPr>
            <a:r>
              <a:rPr lang="es-ES" sz="2600" dirty="0" smtClean="0"/>
              <a:t>Para los certificado IPM emitidos por la AA del Estado de introducción no es precios un DAL </a:t>
            </a:r>
            <a:r>
              <a:rPr lang="es-ES" sz="1600" dirty="0" smtClean="0">
                <a:solidFill>
                  <a:schemeClr val="bg1">
                    <a:lumMod val="50000"/>
                  </a:schemeClr>
                </a:solidFill>
              </a:rPr>
              <a:t>[Artículo IV, Párrafo 6]</a:t>
            </a:r>
          </a:p>
          <a:p>
            <a:pPr lvl="1">
              <a:lnSpc>
                <a:spcPct val="80000"/>
              </a:lnSpc>
            </a:pPr>
            <a:r>
              <a:rPr lang="es-ES" sz="1600" dirty="0" smtClean="0"/>
              <a:t>consultar y cooperar con las Organizaciones y los Acuerdos Regionales de Ordenación Pesquera (OROP/AROP) pertinentes  </a:t>
            </a:r>
            <a:r>
              <a:rPr lang="es-ES" sz="1600" dirty="0" smtClean="0">
                <a:solidFill>
                  <a:schemeClr val="bg1">
                    <a:lumMod val="50000"/>
                  </a:schemeClr>
                </a:solidFill>
              </a:rPr>
              <a:t>[Resolución Conf. 14.6 (Rev CoP16)]</a:t>
            </a:r>
          </a:p>
          <a:p>
            <a:pPr>
              <a:lnSpc>
                <a:spcPct val="80000"/>
              </a:lnSpc>
            </a:pPr>
            <a:endParaRPr lang="es-ES" sz="1000" dirty="0">
              <a:solidFill>
                <a:schemeClr val="tx1">
                  <a:lumMod val="75000"/>
                  <a:lumOff val="25000"/>
                </a:schemeClr>
              </a:solidFill>
            </a:endParaRPr>
          </a:p>
          <a:p>
            <a:pPr>
              <a:lnSpc>
                <a:spcPct val="80000"/>
              </a:lnSpc>
            </a:pPr>
            <a:r>
              <a:rPr lang="es-ES" sz="2600" dirty="0" smtClean="0"/>
              <a:t>Si dos Estados intervienen en una IPM a través de la importación y exportación, se deberán emitir los DAL apropiados </a:t>
            </a:r>
            <a:endParaRPr lang="es-ES" sz="2600" dirty="0"/>
          </a:p>
          <a:p>
            <a:pPr>
              <a:lnSpc>
                <a:spcPct val="80000"/>
              </a:lnSpc>
            </a:pPr>
            <a:endParaRPr lang="es-ES" sz="2000" dirty="0" smtClean="0"/>
          </a:p>
          <a:p>
            <a:pPr>
              <a:lnSpc>
                <a:spcPct val="80000"/>
              </a:lnSpc>
            </a:pPr>
            <a:endParaRPr lang="es-ES" sz="2000" dirty="0" smtClean="0"/>
          </a:p>
        </p:txBody>
      </p:sp>
      <p:pic>
        <p:nvPicPr>
          <p:cNvPr id="5" name="Picture 4" descr="boa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1334" y="4365104"/>
            <a:ext cx="1603102" cy="1548172"/>
          </a:xfrm>
          <a:prstGeom prst="rect">
            <a:avLst/>
          </a:prstGeom>
        </p:spPr>
      </p:pic>
      <p:sp>
        <p:nvSpPr>
          <p:cNvPr id="6" name="Right Arrow 5"/>
          <p:cNvSpPr/>
          <p:nvPr/>
        </p:nvSpPr>
        <p:spPr>
          <a:xfrm>
            <a:off x="2894436" y="4541838"/>
            <a:ext cx="2901700" cy="671411"/>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rgbClr val="FFFF00"/>
                </a:solidFill>
              </a:rPr>
              <a:t>IPM</a:t>
            </a:r>
            <a:endParaRPr lang="es-ES" sz="3200" b="1" dirty="0">
              <a:solidFill>
                <a:srgbClr val="FFFF00"/>
              </a:solidFill>
            </a:endParaRPr>
          </a:p>
        </p:txBody>
      </p:sp>
      <p:pic>
        <p:nvPicPr>
          <p:cNvPr id="7" name="Picture 6" descr="Port.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24556" y="4347270"/>
            <a:ext cx="1024880" cy="1024880"/>
          </a:xfrm>
          <a:prstGeom prst="rect">
            <a:avLst/>
          </a:prstGeom>
        </p:spPr>
      </p:pic>
      <p:sp>
        <p:nvSpPr>
          <p:cNvPr id="10" name="Wave 9"/>
          <p:cNvSpPr/>
          <p:nvPr/>
        </p:nvSpPr>
        <p:spPr>
          <a:xfrm>
            <a:off x="1465168" y="4205132"/>
            <a:ext cx="648000" cy="654577"/>
          </a:xfrm>
          <a:prstGeom prst="wave">
            <a:avLst>
              <a:gd name="adj1" fmla="val 12500"/>
              <a:gd name="adj2" fmla="val 4480"/>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solidFill>
                  <a:schemeClr val="bg1"/>
                </a:solidFill>
              </a:rPr>
              <a:t>A</a:t>
            </a:r>
            <a:endParaRPr lang="es-ES" sz="3600" b="1" dirty="0">
              <a:solidFill>
                <a:schemeClr val="bg1"/>
              </a:solidFill>
            </a:endParaRPr>
          </a:p>
        </p:txBody>
      </p:sp>
      <p:sp>
        <p:nvSpPr>
          <p:cNvPr id="11" name="Wave 10"/>
          <p:cNvSpPr/>
          <p:nvPr/>
        </p:nvSpPr>
        <p:spPr>
          <a:xfrm>
            <a:off x="5791243" y="3975747"/>
            <a:ext cx="648000" cy="576040"/>
          </a:xfrm>
          <a:prstGeom prst="wav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solidFill>
                  <a:schemeClr val="bg1"/>
                </a:solidFill>
              </a:rPr>
              <a:t>A</a:t>
            </a:r>
            <a:endParaRPr lang="es-ES" sz="3600" b="1" dirty="0">
              <a:solidFill>
                <a:schemeClr val="bg1"/>
              </a:solidFill>
            </a:endParaRPr>
          </a:p>
        </p:txBody>
      </p:sp>
      <p:pic>
        <p:nvPicPr>
          <p:cNvPr id="12" name="Picture 11" descr="Port.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20477" y="5759517"/>
            <a:ext cx="1024880" cy="1024880"/>
          </a:xfrm>
          <a:prstGeom prst="rect">
            <a:avLst/>
          </a:prstGeom>
        </p:spPr>
      </p:pic>
      <p:sp>
        <p:nvSpPr>
          <p:cNvPr id="13" name="Wave 12"/>
          <p:cNvSpPr/>
          <p:nvPr/>
        </p:nvSpPr>
        <p:spPr>
          <a:xfrm>
            <a:off x="5796136" y="5372150"/>
            <a:ext cx="648000" cy="570929"/>
          </a:xfrm>
          <a:prstGeom prst="wav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solidFill>
                  <a:schemeClr val="bg1"/>
                </a:solidFill>
              </a:rPr>
              <a:t>B</a:t>
            </a:r>
            <a:endParaRPr lang="es-ES" sz="3600" b="1" dirty="0">
              <a:solidFill>
                <a:schemeClr val="bg1"/>
              </a:solidFill>
            </a:endParaRPr>
          </a:p>
        </p:txBody>
      </p:sp>
      <p:sp>
        <p:nvSpPr>
          <p:cNvPr id="14" name="Right Arrow 13"/>
          <p:cNvSpPr/>
          <p:nvPr/>
        </p:nvSpPr>
        <p:spPr>
          <a:xfrm rot="806335">
            <a:off x="2824855" y="5481228"/>
            <a:ext cx="3063808" cy="671411"/>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rgbClr val="FFFF00"/>
                </a:solidFill>
              </a:rPr>
              <a:t>Exportación/Importación</a:t>
            </a:r>
            <a:endParaRPr lang="es-ES" sz="2000" b="1" dirty="0">
              <a:solidFill>
                <a:srgbClr val="FFFF00"/>
              </a:solidFill>
            </a:endParaRPr>
          </a:p>
        </p:txBody>
      </p:sp>
      <p:sp>
        <p:nvSpPr>
          <p:cNvPr id="4" name="Slide Number Placeholder 3"/>
          <p:cNvSpPr>
            <a:spLocks noGrp="1"/>
          </p:cNvSpPr>
          <p:nvPr>
            <p:ph type="sldNum" sz="quarter" idx="12"/>
          </p:nvPr>
        </p:nvSpPr>
        <p:spPr/>
        <p:txBody>
          <a:bodyPr/>
          <a:lstStyle/>
          <a:p>
            <a:fld id="{32C15A36-AA42-4068-A231-FC45D26FFE79}" type="slidenum">
              <a:rPr lang="en-GB" smtClean="0"/>
              <a:pPr/>
              <a:t>12</a:t>
            </a:fld>
            <a:endParaRPr lang="es-ES"/>
          </a:p>
        </p:txBody>
      </p:sp>
    </p:spTree>
    <p:extLst>
      <p:ext uri="{BB962C8B-B14F-4D97-AF65-F5344CB8AC3E}">
        <p14:creationId xmlns:p14="http://schemas.microsoft.com/office/powerpoint/2010/main" val="3261573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27355"/>
            <a:ext cx="8033388" cy="994123"/>
          </a:xfrm>
          <a:solidFill>
            <a:schemeClr val="accent5">
              <a:lumMod val="20000"/>
              <a:lumOff val="80000"/>
            </a:schemeClr>
          </a:solidFill>
        </p:spPr>
        <p:txBody>
          <a:bodyPr>
            <a:normAutofit/>
          </a:bodyPr>
          <a:lstStyle/>
          <a:p>
            <a:r>
              <a:rPr lang="es-ES" sz="4000" dirty="0" smtClean="0"/>
              <a:t>Responsabilidad compartida</a:t>
            </a:r>
            <a:endParaRPr lang="es-ES" sz="4000" u="sng" dirty="0">
              <a:solidFill>
                <a:srgbClr val="0000FF"/>
              </a:solidFill>
            </a:endParaRPr>
          </a:p>
        </p:txBody>
      </p:sp>
      <p:sp>
        <p:nvSpPr>
          <p:cNvPr id="4" name="TextBox 3"/>
          <p:cNvSpPr txBox="1"/>
          <p:nvPr/>
        </p:nvSpPr>
        <p:spPr>
          <a:xfrm>
            <a:off x="730338" y="2850380"/>
            <a:ext cx="3226703" cy="523220"/>
          </a:xfrm>
          <a:prstGeom prst="rect">
            <a:avLst/>
          </a:prstGeom>
          <a:noFill/>
        </p:spPr>
        <p:txBody>
          <a:bodyPr wrap="square" rtlCol="0">
            <a:spAutoFit/>
          </a:bodyPr>
          <a:lstStyle/>
          <a:p>
            <a:pPr algn="ctr"/>
            <a:r>
              <a:rPr lang="es-ES" sz="2800" b="1" u="sng" dirty="0" smtClean="0"/>
              <a:t>El país exportador:</a:t>
            </a:r>
            <a:endParaRPr lang="es-ES" sz="2800" b="1" u="sng" dirty="0"/>
          </a:p>
        </p:txBody>
      </p:sp>
      <p:sp>
        <p:nvSpPr>
          <p:cNvPr id="8" name="TextBox 7"/>
          <p:cNvSpPr txBox="1"/>
          <p:nvPr/>
        </p:nvSpPr>
        <p:spPr>
          <a:xfrm>
            <a:off x="4918967" y="2850380"/>
            <a:ext cx="3065895" cy="523220"/>
          </a:xfrm>
          <a:prstGeom prst="rect">
            <a:avLst/>
          </a:prstGeom>
          <a:noFill/>
        </p:spPr>
        <p:txBody>
          <a:bodyPr wrap="square" rtlCol="0">
            <a:spAutoFit/>
          </a:bodyPr>
          <a:lstStyle/>
          <a:p>
            <a:pPr algn="ctr"/>
            <a:r>
              <a:rPr lang="es-ES" sz="2800" b="1" u="sng" dirty="0" smtClean="0"/>
              <a:t>El país importador:</a:t>
            </a:r>
            <a:endParaRPr lang="es-ES" sz="2800" b="1" u="sng" dirty="0"/>
          </a:p>
        </p:txBody>
      </p:sp>
      <p:sp>
        <p:nvSpPr>
          <p:cNvPr id="3" name="Slide Number Placeholder 2"/>
          <p:cNvSpPr>
            <a:spLocks noGrp="1"/>
          </p:cNvSpPr>
          <p:nvPr>
            <p:ph type="sldNum" sz="quarter" idx="12"/>
          </p:nvPr>
        </p:nvSpPr>
        <p:spPr/>
        <p:txBody>
          <a:bodyPr/>
          <a:lstStyle/>
          <a:p>
            <a:fld id="{32C15A36-AA42-4068-A231-FC45D26FFE79}" type="slidenum">
              <a:rPr lang="en-GB" smtClean="0"/>
              <a:pPr/>
              <a:t>13</a:t>
            </a:fld>
            <a:endParaRPr lang="es-ES"/>
          </a:p>
        </p:txBody>
      </p:sp>
      <p:sp>
        <p:nvSpPr>
          <p:cNvPr id="7" name="TextBox 6"/>
          <p:cNvSpPr txBox="1"/>
          <p:nvPr/>
        </p:nvSpPr>
        <p:spPr>
          <a:xfrm>
            <a:off x="866380" y="3427852"/>
            <a:ext cx="3273571" cy="2954655"/>
          </a:xfrm>
          <a:prstGeom prst="rect">
            <a:avLst/>
          </a:prstGeom>
          <a:noFill/>
        </p:spPr>
        <p:txBody>
          <a:bodyPr wrap="square" rtlCol="0">
            <a:spAutoFit/>
          </a:bodyPr>
          <a:lstStyle/>
          <a:p>
            <a:pPr marL="285750" indent="-285750">
              <a:buFont typeface="Arial" panose="020B0604020202020204" pitchFamily="34" charset="0"/>
              <a:buChar char="•"/>
            </a:pPr>
            <a:r>
              <a:rPr lang="es-ES" sz="2400" dirty="0" smtClean="0"/>
              <a:t>Conoce y es capaz de </a:t>
            </a:r>
            <a:r>
              <a:rPr lang="es-ES" sz="2400" b="1" dirty="0" smtClean="0"/>
              <a:t>verificar el origen</a:t>
            </a:r>
          </a:p>
          <a:p>
            <a:pPr marL="285750" indent="-285750">
              <a:buFont typeface="Arial" panose="020B0604020202020204" pitchFamily="34" charset="0"/>
              <a:buChar char="•"/>
            </a:pPr>
            <a:r>
              <a:rPr lang="es-ES" sz="2400" dirty="0" smtClean="0"/>
              <a:t>La AA examina la información y </a:t>
            </a:r>
            <a:r>
              <a:rPr lang="es-ES" sz="2400" b="1" dirty="0" smtClean="0"/>
              <a:t>formula un DAL antes de emitir un permiso de exportación</a:t>
            </a:r>
          </a:p>
          <a:p>
            <a:pPr marL="285750" indent="-285750">
              <a:buFont typeface="Arial" panose="020B0604020202020204" pitchFamily="34" charset="0"/>
              <a:buChar char="•"/>
            </a:pPr>
            <a:endParaRPr lang="es-ES" dirty="0"/>
          </a:p>
        </p:txBody>
      </p:sp>
      <p:sp>
        <p:nvSpPr>
          <p:cNvPr id="16" name="TextBox 15"/>
          <p:cNvSpPr txBox="1"/>
          <p:nvPr/>
        </p:nvSpPr>
        <p:spPr>
          <a:xfrm>
            <a:off x="4936413" y="3427852"/>
            <a:ext cx="3744416" cy="1938992"/>
          </a:xfrm>
          <a:prstGeom prst="rect">
            <a:avLst/>
          </a:prstGeom>
          <a:noFill/>
        </p:spPr>
        <p:txBody>
          <a:bodyPr wrap="square" rtlCol="0">
            <a:spAutoFit/>
          </a:bodyPr>
          <a:lstStyle/>
          <a:p>
            <a:pPr marL="285750" indent="-285750">
              <a:buFont typeface="Arial" panose="020B0604020202020204" pitchFamily="34" charset="0"/>
              <a:buChar char="•"/>
            </a:pPr>
            <a:r>
              <a:rPr lang="es-ES" sz="2400" b="1" dirty="0" smtClean="0"/>
              <a:t>No autoriza o acepta la importación</a:t>
            </a:r>
            <a:r>
              <a:rPr lang="es-ES" sz="2400" dirty="0" smtClean="0"/>
              <a:t> si hay razones para pensar que fue adquirido ilícitamente en el país de origen</a:t>
            </a:r>
            <a:endParaRPr lang="es-ES" sz="2400" dirty="0"/>
          </a:p>
        </p:txBody>
      </p:sp>
      <p:pic>
        <p:nvPicPr>
          <p:cNvPr id="10" name="Picture 9" descr="Port.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61082" y="1765198"/>
            <a:ext cx="1024880" cy="1024880"/>
          </a:xfrm>
          <a:prstGeom prst="rect">
            <a:avLst/>
          </a:prstGeom>
        </p:spPr>
      </p:pic>
      <p:sp>
        <p:nvSpPr>
          <p:cNvPr id="13" name="Wave 12"/>
          <p:cNvSpPr/>
          <p:nvPr/>
        </p:nvSpPr>
        <p:spPr>
          <a:xfrm>
            <a:off x="1259632" y="1412788"/>
            <a:ext cx="648000" cy="576040"/>
          </a:xfrm>
          <a:prstGeom prst="wav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rPr>
              <a:t>A</a:t>
            </a:r>
            <a:endParaRPr lang="es-ES" sz="3200" b="1" dirty="0">
              <a:solidFill>
                <a:schemeClr val="bg1"/>
              </a:solidFill>
            </a:endParaRPr>
          </a:p>
        </p:txBody>
      </p:sp>
      <p:pic>
        <p:nvPicPr>
          <p:cNvPr id="14" name="Picture 13" descr="Port.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63816" y="1700808"/>
            <a:ext cx="1024880" cy="1024880"/>
          </a:xfrm>
          <a:prstGeom prst="rect">
            <a:avLst/>
          </a:prstGeom>
        </p:spPr>
      </p:pic>
      <p:sp>
        <p:nvSpPr>
          <p:cNvPr id="15" name="Wave 14"/>
          <p:cNvSpPr/>
          <p:nvPr/>
        </p:nvSpPr>
        <p:spPr>
          <a:xfrm>
            <a:off x="5868144" y="1412788"/>
            <a:ext cx="583770" cy="576040"/>
          </a:xfrm>
          <a:prstGeom prst="wav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rPr>
              <a:t>B</a:t>
            </a:r>
            <a:endParaRPr lang="es-ES" sz="3200" b="1" dirty="0">
              <a:solidFill>
                <a:schemeClr val="bg1"/>
              </a:solidFill>
            </a:endParaRPr>
          </a:p>
        </p:txBody>
      </p:sp>
      <p:pic>
        <p:nvPicPr>
          <p:cNvPr id="17" name="Picture 16" descr="boa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51286" y="1734524"/>
            <a:ext cx="1124769" cy="1086229"/>
          </a:xfrm>
          <a:prstGeom prst="rect">
            <a:avLst/>
          </a:prstGeom>
        </p:spPr>
      </p:pic>
    </p:spTree>
    <p:extLst>
      <p:ext uri="{BB962C8B-B14F-4D97-AF65-F5344CB8AC3E}">
        <p14:creationId xmlns:p14="http://schemas.microsoft.com/office/powerpoint/2010/main" val="3832876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www.psdgraphics.com/file/seamless-chrome-chain.jpg"/>
          <p:cNvPicPr>
            <a:picLocks noChangeAspect="1" noChangeArrowheads="1"/>
          </p:cNvPicPr>
          <p:nvPr/>
        </p:nvPicPr>
        <p:blipFill rotWithShape="1">
          <a:blip r:embed="rId2">
            <a:extLst>
              <a:ext uri="{28A0092B-C50C-407E-A947-70E740481C1C}">
                <a14:useLocalDpi xmlns:a14="http://schemas.microsoft.com/office/drawing/2010/main" val="0"/>
              </a:ext>
            </a:extLst>
          </a:blip>
          <a:srcRect t="34693" b="39307"/>
          <a:stretch/>
        </p:blipFill>
        <p:spPr bwMode="auto">
          <a:xfrm rot="4522847">
            <a:off x="-2512083" y="2675332"/>
            <a:ext cx="7136854" cy="143911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763688" y="2564904"/>
            <a:ext cx="6984776" cy="4205767"/>
          </a:xfrm>
          <a:prstGeom prst="rect">
            <a:avLst/>
          </a:prstGeom>
        </p:spPr>
        <p:txBody>
          <a:bodyPr wrap="square">
            <a:spAutoFit/>
          </a:bodyPr>
          <a:lstStyle/>
          <a:p>
            <a:pPr marL="742950" lvl="1" indent="-342900">
              <a:lnSpc>
                <a:spcPct val="110000"/>
              </a:lnSpc>
              <a:buFont typeface="Arial" panose="020B0604020202020204" pitchFamily="34" charset="0"/>
              <a:buChar char="•"/>
            </a:pPr>
            <a:r>
              <a:rPr lang="es-ES" altLang="en-US" sz="2000" dirty="0" smtClean="0"/>
              <a:t>La legislación aplicable a la recolección/producción</a:t>
            </a:r>
          </a:p>
          <a:p>
            <a:pPr marL="742950" lvl="1" indent="-342900">
              <a:lnSpc>
                <a:spcPct val="110000"/>
              </a:lnSpc>
              <a:buFont typeface="Arial" panose="020B0604020202020204" pitchFamily="34" charset="0"/>
              <a:buChar char="•"/>
            </a:pPr>
            <a:r>
              <a:rPr lang="es-ES" altLang="en-US" sz="2000" dirty="0" smtClean="0"/>
              <a:t>La autorización válida para la recolección/cría en cautividad </a:t>
            </a:r>
            <a:endParaRPr lang="es-ES" altLang="en-US" sz="2000" dirty="0"/>
          </a:p>
          <a:p>
            <a:pPr marL="742950" lvl="1" indent="-342900">
              <a:lnSpc>
                <a:spcPct val="110000"/>
              </a:lnSpc>
              <a:buFont typeface="Arial" panose="020B0604020202020204" pitchFamily="34" charset="0"/>
              <a:buChar char="•"/>
            </a:pPr>
            <a:r>
              <a:rPr lang="es-ES" altLang="en-US" sz="2000" dirty="0" smtClean="0"/>
              <a:t>La utilización de equipos o métodos adecuados para la recolección/producción</a:t>
            </a:r>
            <a:endParaRPr lang="es-ES" altLang="en-US" sz="2000" dirty="0"/>
          </a:p>
          <a:p>
            <a:pPr marL="742950" lvl="1" indent="-342900">
              <a:lnSpc>
                <a:spcPct val="110000"/>
              </a:lnSpc>
              <a:buFont typeface="Arial" panose="020B0604020202020204" pitchFamily="34" charset="0"/>
              <a:buChar char="•"/>
            </a:pPr>
            <a:r>
              <a:rPr lang="es-ES" altLang="en-US" sz="2000" dirty="0" smtClean="0"/>
              <a:t>La prueba de que se ha respetado el cupo fijado</a:t>
            </a:r>
            <a:endParaRPr lang="es-ES" altLang="en-US" sz="2000" dirty="0"/>
          </a:p>
          <a:p>
            <a:pPr marL="742950" lvl="1" indent="-342900">
              <a:lnSpc>
                <a:spcPct val="110000"/>
              </a:lnSpc>
              <a:buFont typeface="Arial" panose="020B0604020202020204" pitchFamily="34" charset="0"/>
              <a:buChar char="•"/>
            </a:pPr>
            <a:r>
              <a:rPr lang="es-ES" altLang="en-US" sz="2000" dirty="0" smtClean="0"/>
              <a:t>Utilización de transporte lícito</a:t>
            </a:r>
          </a:p>
          <a:p>
            <a:pPr marL="742950" lvl="1" indent="-342900">
              <a:lnSpc>
                <a:spcPct val="110000"/>
              </a:lnSpc>
              <a:buFont typeface="Arial" panose="020B0604020202020204" pitchFamily="34" charset="0"/>
              <a:buChar char="•"/>
            </a:pPr>
            <a:r>
              <a:rPr lang="es-ES" altLang="en-US" sz="2000" dirty="0" smtClean="0"/>
              <a:t>Mantenimiento e inspección de los registros</a:t>
            </a:r>
          </a:p>
          <a:p>
            <a:pPr marL="742950" lvl="1" indent="-342900">
              <a:lnSpc>
                <a:spcPct val="110000"/>
              </a:lnSpc>
              <a:buFont typeface="Arial" panose="020B0604020202020204" pitchFamily="34" charset="0"/>
              <a:buChar char="•"/>
            </a:pPr>
            <a:r>
              <a:rPr lang="es-ES" altLang="en-US" sz="2000" dirty="0" smtClean="0"/>
              <a:t>Reexportación</a:t>
            </a:r>
          </a:p>
          <a:p>
            <a:pPr marL="400050" lvl="1">
              <a:lnSpc>
                <a:spcPct val="110000"/>
              </a:lnSpc>
            </a:pPr>
            <a:endParaRPr lang="es-ES" altLang="en-US" sz="1200" dirty="0" smtClean="0"/>
          </a:p>
          <a:p>
            <a:pPr marL="400050" lvl="1">
              <a:lnSpc>
                <a:spcPct val="110000"/>
              </a:lnSpc>
            </a:pPr>
            <a:r>
              <a:rPr lang="es-ES" altLang="en-US" sz="2100" dirty="0" smtClean="0"/>
              <a:t>…pueden existir otros requisitos nacionales</a:t>
            </a:r>
            <a:r>
              <a:rPr lang="es-ES" dirty="0" smtClean="0"/>
              <a:t> </a:t>
            </a:r>
            <a:r>
              <a:rPr dirty="0"/>
              <a:t/>
            </a:r>
            <a:br>
              <a:rPr dirty="0"/>
            </a:br>
            <a:r>
              <a:rPr lang="es-ES" altLang="en-US" sz="2100" dirty="0" smtClean="0"/>
              <a:t>(medidas internas más estrictas)</a:t>
            </a:r>
          </a:p>
        </p:txBody>
      </p:sp>
      <p:sp>
        <p:nvSpPr>
          <p:cNvPr id="2" name="Title 1"/>
          <p:cNvSpPr>
            <a:spLocks noGrp="1"/>
          </p:cNvSpPr>
          <p:nvPr>
            <p:ph type="title"/>
          </p:nvPr>
        </p:nvSpPr>
        <p:spPr>
          <a:xfrm>
            <a:off x="971600" y="274638"/>
            <a:ext cx="7715200" cy="1143000"/>
          </a:xfrm>
          <a:solidFill>
            <a:schemeClr val="accent5">
              <a:lumMod val="20000"/>
              <a:lumOff val="80000"/>
            </a:schemeClr>
          </a:solidFill>
        </p:spPr>
        <p:txBody>
          <a:bodyPr>
            <a:noAutofit/>
          </a:bodyPr>
          <a:lstStyle/>
          <a:p>
            <a:pPr algn="r"/>
            <a:r>
              <a:rPr lang="es-ES" dirty="0" smtClean="0"/>
              <a:t>        </a:t>
            </a:r>
            <a:r>
              <a:rPr lang="en-US" dirty="0" smtClean="0"/>
              <a:t>	</a:t>
            </a:r>
            <a:r>
              <a:rPr lang="es-ES" dirty="0" smtClean="0"/>
              <a:t> </a:t>
            </a:r>
            <a:r>
              <a:rPr lang="es-ES" sz="3600" dirty="0" smtClean="0"/>
              <a:t>   = Cadena de resposabilidad</a:t>
            </a:r>
            <a:endParaRPr lang="es-ES" sz="3600" dirty="0"/>
          </a:p>
        </p:txBody>
      </p:sp>
      <p:sp>
        <p:nvSpPr>
          <p:cNvPr id="3" name="Content Placeholder 2"/>
          <p:cNvSpPr>
            <a:spLocks noGrp="1"/>
          </p:cNvSpPr>
          <p:nvPr>
            <p:ph idx="1"/>
          </p:nvPr>
        </p:nvSpPr>
        <p:spPr>
          <a:xfrm>
            <a:off x="1547664" y="1772816"/>
            <a:ext cx="7211144" cy="1036711"/>
          </a:xfrm>
        </p:spPr>
        <p:txBody>
          <a:bodyPr>
            <a:noAutofit/>
          </a:bodyPr>
          <a:lstStyle/>
          <a:p>
            <a:pPr marL="0" indent="0">
              <a:lnSpc>
                <a:spcPct val="110000"/>
              </a:lnSpc>
              <a:buNone/>
            </a:pPr>
            <a:r>
              <a:rPr lang="es-ES" altLang="en-US" sz="2100" b="1" dirty="0" smtClean="0"/>
              <a:t>La legislación nacional </a:t>
            </a:r>
            <a:r>
              <a:rPr lang="es-ES" altLang="en-US" sz="2100" dirty="0" smtClean="0"/>
              <a:t>puede exigir la responsabilidad ampliada del productor y la diligencia debida del solicitante, p. ej.:</a:t>
            </a:r>
            <a:endParaRPr lang="es-ES" altLang="en-US" sz="2100" dirty="0"/>
          </a:p>
          <a:p>
            <a:pPr marL="0" indent="0">
              <a:buNone/>
            </a:pPr>
            <a:endParaRPr lang="es-ES" sz="2400" dirty="0"/>
          </a:p>
        </p:txBody>
      </p:sp>
      <p:sp>
        <p:nvSpPr>
          <p:cNvPr id="4" name="Slide Number Placeholder 3"/>
          <p:cNvSpPr>
            <a:spLocks noGrp="1"/>
          </p:cNvSpPr>
          <p:nvPr>
            <p:ph type="sldNum" sz="quarter" idx="12"/>
          </p:nvPr>
        </p:nvSpPr>
        <p:spPr/>
        <p:txBody>
          <a:bodyPr/>
          <a:lstStyle/>
          <a:p>
            <a:fld id="{32C15A36-AA42-4068-A231-FC45D26FFE79}" type="slidenum">
              <a:rPr lang="en-GB" smtClean="0"/>
              <a:pPr/>
              <a:t>14</a:t>
            </a:fld>
            <a:endParaRPr lang="es-ES"/>
          </a:p>
        </p:txBody>
      </p:sp>
      <p:sp>
        <p:nvSpPr>
          <p:cNvPr id="7" name="Rounded Rectangle 6"/>
          <p:cNvSpPr/>
          <p:nvPr/>
        </p:nvSpPr>
        <p:spPr>
          <a:xfrm>
            <a:off x="2163767" y="828467"/>
            <a:ext cx="1112089" cy="58430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bg1"/>
                </a:solidFill>
              </a:rPr>
              <a:t>¿Cómo?</a:t>
            </a:r>
            <a:endParaRPr lang="es-ES" sz="2000" b="1" dirty="0">
              <a:solidFill>
                <a:schemeClr val="bg1"/>
              </a:solidFill>
            </a:endParaRPr>
          </a:p>
        </p:txBody>
      </p:sp>
      <p:sp>
        <p:nvSpPr>
          <p:cNvPr id="8" name="Rounded Rectangle 7"/>
          <p:cNvSpPr/>
          <p:nvPr/>
        </p:nvSpPr>
        <p:spPr>
          <a:xfrm>
            <a:off x="971600" y="828467"/>
            <a:ext cx="1129991" cy="58430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bg1"/>
                </a:solidFill>
              </a:rPr>
              <a:t>¿Quién?</a:t>
            </a:r>
            <a:endParaRPr lang="es-ES" sz="2000" b="1" dirty="0">
              <a:solidFill>
                <a:schemeClr val="bg1"/>
              </a:solidFill>
            </a:endParaRPr>
          </a:p>
        </p:txBody>
      </p:sp>
      <p:sp>
        <p:nvSpPr>
          <p:cNvPr id="9" name="Rounded Rectangle 8"/>
          <p:cNvSpPr/>
          <p:nvPr/>
        </p:nvSpPr>
        <p:spPr>
          <a:xfrm>
            <a:off x="1653602" y="260648"/>
            <a:ext cx="1014133" cy="50594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bg1"/>
                </a:solidFill>
              </a:rPr>
              <a:t>¿Cuándo?</a:t>
            </a:r>
            <a:endParaRPr lang="es-ES" sz="2000" b="1" dirty="0">
              <a:solidFill>
                <a:schemeClr val="bg1"/>
              </a:solidFill>
            </a:endParaRPr>
          </a:p>
        </p:txBody>
      </p:sp>
      <p:sp>
        <p:nvSpPr>
          <p:cNvPr id="10" name="Rounded Rectangle 9"/>
          <p:cNvSpPr/>
          <p:nvPr/>
        </p:nvSpPr>
        <p:spPr>
          <a:xfrm>
            <a:off x="1536595" y="260648"/>
            <a:ext cx="1357194" cy="50594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900" b="1" dirty="0" smtClean="0">
                <a:solidFill>
                  <a:schemeClr val="bg1"/>
                </a:solidFill>
              </a:rPr>
              <a:t>¿Cuándo?</a:t>
            </a:r>
            <a:endParaRPr lang="es-ES" sz="1900" b="1" dirty="0">
              <a:solidFill>
                <a:schemeClr val="bg1"/>
              </a:solidFill>
            </a:endParaRPr>
          </a:p>
        </p:txBody>
      </p:sp>
    </p:spTree>
    <p:extLst>
      <p:ext uri="{BB962C8B-B14F-4D97-AF65-F5344CB8AC3E}">
        <p14:creationId xmlns:p14="http://schemas.microsoft.com/office/powerpoint/2010/main" val="900688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www.psdgraphics.com/file/seamless-chrome-chain.jpg"/>
          <p:cNvPicPr>
            <a:picLocks noChangeAspect="1" noChangeArrowheads="1"/>
          </p:cNvPicPr>
          <p:nvPr/>
        </p:nvPicPr>
        <p:blipFill rotWithShape="1">
          <a:blip r:embed="rId2">
            <a:extLst>
              <a:ext uri="{28A0092B-C50C-407E-A947-70E740481C1C}">
                <a14:useLocalDpi xmlns:a14="http://schemas.microsoft.com/office/drawing/2010/main" val="0"/>
              </a:ext>
            </a:extLst>
          </a:blip>
          <a:srcRect t="34693" b="39307"/>
          <a:stretch/>
        </p:blipFill>
        <p:spPr bwMode="auto">
          <a:xfrm rot="4522847">
            <a:off x="-2512083" y="2675332"/>
            <a:ext cx="7136854" cy="14391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50267" y="269776"/>
            <a:ext cx="7624304" cy="1143000"/>
          </a:xfrm>
          <a:solidFill>
            <a:schemeClr val="accent5">
              <a:lumMod val="20000"/>
              <a:lumOff val="80000"/>
            </a:schemeClr>
          </a:solidFill>
        </p:spPr>
        <p:txBody>
          <a:bodyPr>
            <a:noAutofit/>
          </a:bodyPr>
          <a:lstStyle/>
          <a:p>
            <a:r>
              <a:rPr lang="es-ES" dirty="0" smtClean="0"/>
              <a:t>              </a:t>
            </a:r>
            <a:r>
              <a:rPr lang="es-ES" sz="3400" dirty="0" smtClean="0"/>
              <a:t>Etapas de la cadena del</a:t>
            </a:r>
            <a:r>
              <a:rPr sz="3400" dirty="0"/>
              <a:t/>
            </a:r>
            <a:br>
              <a:rPr sz="3400" dirty="0"/>
            </a:br>
            <a:r>
              <a:rPr lang="es-ES" sz="3400" dirty="0" smtClean="0"/>
              <a:t>              origen legal</a:t>
            </a:r>
            <a:endParaRPr lang="es-ES" sz="3400" dirty="0"/>
          </a:p>
        </p:txBody>
      </p:sp>
      <p:sp>
        <p:nvSpPr>
          <p:cNvPr id="3" name="Content Placeholder 2"/>
          <p:cNvSpPr>
            <a:spLocks noGrp="1"/>
          </p:cNvSpPr>
          <p:nvPr>
            <p:ph idx="1"/>
          </p:nvPr>
        </p:nvSpPr>
        <p:spPr>
          <a:xfrm>
            <a:off x="1924037" y="1556792"/>
            <a:ext cx="6779096" cy="4176464"/>
          </a:xfrm>
        </p:spPr>
        <p:txBody>
          <a:bodyPr>
            <a:noAutofit/>
          </a:bodyPr>
          <a:lstStyle/>
          <a:p>
            <a:pPr marL="0" indent="0">
              <a:lnSpc>
                <a:spcPct val="110000"/>
              </a:lnSpc>
              <a:buNone/>
            </a:pPr>
            <a:r>
              <a:rPr lang="es-ES" altLang="en-US" sz="1700" dirty="0" smtClean="0"/>
              <a:t>p. ej.: los peces espátula de Estados Unidos </a:t>
            </a:r>
          </a:p>
          <a:p>
            <a:pPr marL="0" indent="0">
              <a:lnSpc>
                <a:spcPct val="110000"/>
              </a:lnSpc>
              <a:buNone/>
            </a:pPr>
            <a:r>
              <a:rPr lang="es-ES" altLang="en-US" sz="1700" dirty="0" smtClean="0"/>
              <a:t>La AA verifica…</a:t>
            </a:r>
          </a:p>
          <a:p>
            <a:pPr>
              <a:lnSpc>
                <a:spcPct val="110000"/>
              </a:lnSpc>
            </a:pPr>
            <a:r>
              <a:rPr lang="es-ES" altLang="en-US" sz="1700" dirty="0" smtClean="0"/>
              <a:t>¿De dónde fue extraído el espécimen?</a:t>
            </a:r>
          </a:p>
          <a:p>
            <a:pPr>
              <a:lnSpc>
                <a:spcPct val="110000"/>
              </a:lnSpc>
            </a:pPr>
            <a:r>
              <a:rPr lang="es-ES" altLang="en-US" sz="1700" dirty="0" smtClean="0"/>
              <a:t>¿Qué ley estatal se aplicó?</a:t>
            </a:r>
            <a:r>
              <a:rPr sz="1700" dirty="0"/>
              <a:t/>
            </a:r>
            <a:br>
              <a:rPr sz="1700" dirty="0"/>
            </a:br>
            <a:r>
              <a:rPr lang="es-ES" altLang="en-US" sz="1700" dirty="0" smtClean="0"/>
              <a:t>(programas de manejo, reglamentación de artes, </a:t>
            </a:r>
            <a:r>
              <a:rPr sz="1700" dirty="0"/>
              <a:t/>
            </a:r>
            <a:br>
              <a:rPr sz="1700" dirty="0"/>
            </a:br>
            <a:r>
              <a:rPr lang="es-ES" altLang="en-US" sz="1700" dirty="0" smtClean="0"/>
              <a:t>restricciones estacionales, etc.)</a:t>
            </a:r>
          </a:p>
          <a:p>
            <a:pPr marL="0" indent="0">
              <a:lnSpc>
                <a:spcPct val="110000"/>
              </a:lnSpc>
              <a:buNone/>
            </a:pPr>
            <a:endParaRPr lang="es-ES" altLang="en-US" sz="800" dirty="0" smtClean="0"/>
          </a:p>
          <a:p>
            <a:pPr marL="0" indent="0">
              <a:lnSpc>
                <a:spcPct val="110000"/>
              </a:lnSpc>
              <a:buNone/>
            </a:pPr>
            <a:r>
              <a:rPr lang="es-ES" altLang="en-US" sz="1700" dirty="0" smtClean="0"/>
              <a:t>…a través de los documentos correspondientes, incluyendo:</a:t>
            </a:r>
            <a:endParaRPr lang="es-ES" altLang="en-US" sz="1700" dirty="0"/>
          </a:p>
          <a:p>
            <a:pPr lvl="1">
              <a:lnSpc>
                <a:spcPct val="110000"/>
              </a:lnSpc>
            </a:pPr>
            <a:r>
              <a:rPr lang="es-ES" altLang="en-US" sz="1700" dirty="0" smtClean="0"/>
              <a:t>La licencia de pesca comercial</a:t>
            </a:r>
          </a:p>
          <a:p>
            <a:pPr lvl="1">
              <a:lnSpc>
                <a:spcPct val="110000"/>
              </a:lnSpc>
            </a:pPr>
            <a:r>
              <a:rPr lang="es-ES" altLang="en-US" sz="1700" dirty="0" smtClean="0"/>
              <a:t>El permiso específico para las huevas de pez espátula (para algunos Estados)</a:t>
            </a:r>
          </a:p>
          <a:p>
            <a:pPr lvl="1">
              <a:lnSpc>
                <a:spcPct val="110000"/>
              </a:lnSpc>
            </a:pPr>
            <a:r>
              <a:rPr lang="es-ES" altLang="en-US" sz="1700" dirty="0" smtClean="0"/>
              <a:t>Las facturas de venta (para mostrar a quién se lo compró el exportador)</a:t>
            </a:r>
          </a:p>
          <a:p>
            <a:pPr lvl="1">
              <a:lnSpc>
                <a:spcPct val="110000"/>
              </a:lnSpc>
            </a:pPr>
            <a:r>
              <a:rPr lang="es-ES" altLang="en-US" sz="1700" dirty="0" smtClean="0"/>
              <a:t>etc. Estos documentos serán verificados por el Estado</a:t>
            </a:r>
            <a:r>
              <a:rPr sz="1700" dirty="0"/>
              <a:t/>
            </a:r>
            <a:br>
              <a:rPr sz="1700" dirty="0"/>
            </a:br>
            <a:r>
              <a:rPr lang="es-ES" altLang="en-US" sz="1700" dirty="0" smtClean="0"/>
              <a:t>(contrastándolos con las notificaciones comunicadas por los</a:t>
            </a:r>
            <a:br>
              <a:rPr lang="es-ES" altLang="en-US" sz="1700" dirty="0" smtClean="0"/>
            </a:br>
            <a:r>
              <a:rPr lang="es-ES" altLang="en-US" sz="1700" dirty="0" smtClean="0"/>
              <a:t> pescadores y los distribuidores)</a:t>
            </a:r>
          </a:p>
          <a:p>
            <a:pPr>
              <a:lnSpc>
                <a:spcPct val="110000"/>
              </a:lnSpc>
            </a:pPr>
            <a:endParaRPr lang="es-ES" altLang="en-US" sz="2000" dirty="0"/>
          </a:p>
          <a:p>
            <a:pPr marL="0" indent="0">
              <a:buNone/>
            </a:pPr>
            <a:endParaRPr lang="es-ES" sz="1000" dirty="0"/>
          </a:p>
        </p:txBody>
      </p:sp>
      <p:sp>
        <p:nvSpPr>
          <p:cNvPr id="4" name="Slide Number Placeholder 3"/>
          <p:cNvSpPr>
            <a:spLocks noGrp="1"/>
          </p:cNvSpPr>
          <p:nvPr>
            <p:ph type="sldNum" sz="quarter" idx="12"/>
          </p:nvPr>
        </p:nvSpPr>
        <p:spPr/>
        <p:txBody>
          <a:bodyPr/>
          <a:lstStyle/>
          <a:p>
            <a:fld id="{32C15A36-AA42-4068-A231-FC45D26FFE79}" type="slidenum">
              <a:rPr lang="en-GB" smtClean="0"/>
              <a:pPr/>
              <a:t>15</a:t>
            </a:fld>
            <a:endParaRPr lang="es-ES"/>
          </a:p>
        </p:txBody>
      </p:sp>
      <p:sp>
        <p:nvSpPr>
          <p:cNvPr id="7" name="Rounded Rectangle 6"/>
          <p:cNvSpPr/>
          <p:nvPr/>
        </p:nvSpPr>
        <p:spPr>
          <a:xfrm>
            <a:off x="2267744" y="828467"/>
            <a:ext cx="1112089" cy="58430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bg1"/>
                </a:solidFill>
              </a:rPr>
              <a:t>¿Cómo?</a:t>
            </a:r>
            <a:endParaRPr lang="es-ES" sz="2000" b="1" dirty="0">
              <a:solidFill>
                <a:schemeClr val="bg1"/>
              </a:solidFill>
            </a:endParaRPr>
          </a:p>
        </p:txBody>
      </p:sp>
      <p:sp>
        <p:nvSpPr>
          <p:cNvPr id="8" name="Rounded Rectangle 7"/>
          <p:cNvSpPr/>
          <p:nvPr/>
        </p:nvSpPr>
        <p:spPr>
          <a:xfrm>
            <a:off x="1056344" y="828467"/>
            <a:ext cx="1129991" cy="58430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bg1"/>
                </a:solidFill>
              </a:rPr>
              <a:t>¿Quién?</a:t>
            </a:r>
            <a:endParaRPr lang="es-ES" sz="2000" b="1" dirty="0">
              <a:solidFill>
                <a:schemeClr val="bg1"/>
              </a:solidFill>
            </a:endParaRPr>
          </a:p>
        </p:txBody>
      </p:sp>
      <p:sp>
        <p:nvSpPr>
          <p:cNvPr id="9" name="Rounded Rectangle 8"/>
          <p:cNvSpPr/>
          <p:nvPr/>
        </p:nvSpPr>
        <p:spPr>
          <a:xfrm>
            <a:off x="1536595" y="302725"/>
            <a:ext cx="1224135" cy="51041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900" b="1" dirty="0" smtClean="0">
                <a:solidFill>
                  <a:schemeClr val="bg1"/>
                </a:solidFill>
              </a:rPr>
              <a:t>¿Cuándo?</a:t>
            </a:r>
            <a:endParaRPr lang="es-ES" sz="19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611288"/>
            <a:ext cx="2088232" cy="13957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5660" y="3284984"/>
            <a:ext cx="581397" cy="58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7624290" y="3937116"/>
            <a:ext cx="1224136" cy="461665"/>
          </a:xfrm>
          <a:prstGeom prst="rect">
            <a:avLst/>
          </a:prstGeom>
          <a:noFill/>
        </p:spPr>
        <p:txBody>
          <a:bodyPr wrap="square" rtlCol="0">
            <a:spAutoFit/>
          </a:bodyPr>
          <a:lstStyle/>
          <a:p>
            <a:pPr algn="ctr"/>
            <a:r>
              <a:rPr lang="es-ES" sz="1200" b="1" u="sng" dirty="0" smtClean="0"/>
              <a:t>Enlace para el vídeo</a:t>
            </a:r>
            <a:endParaRPr lang="es-ES" sz="1200" b="1" u="sng" dirty="0"/>
          </a:p>
        </p:txBody>
      </p:sp>
    </p:spTree>
    <p:extLst>
      <p:ext uri="{BB962C8B-B14F-4D97-AF65-F5344CB8AC3E}">
        <p14:creationId xmlns:p14="http://schemas.microsoft.com/office/powerpoint/2010/main" val="2713450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920880" cy="1066130"/>
          </a:xfrm>
          <a:solidFill>
            <a:schemeClr val="accent5">
              <a:lumMod val="20000"/>
              <a:lumOff val="80000"/>
            </a:schemeClr>
          </a:solidFill>
        </p:spPr>
        <p:txBody>
          <a:bodyPr>
            <a:noAutofit/>
          </a:bodyPr>
          <a:lstStyle/>
          <a:p>
            <a:r>
              <a:rPr lang="es-ES" sz="3800" dirty="0"/>
              <a:t>R</a:t>
            </a:r>
            <a:r>
              <a:rPr lang="es-ES" sz="3800" dirty="0" smtClean="0"/>
              <a:t>equisitos para los permisos CITES</a:t>
            </a:r>
            <a:endParaRPr lang="es-ES" sz="3800" dirty="0"/>
          </a:p>
        </p:txBody>
      </p:sp>
      <p:sp>
        <p:nvSpPr>
          <p:cNvPr id="3" name="Content Placeholder 2"/>
          <p:cNvSpPr>
            <a:spLocks noGrp="1"/>
          </p:cNvSpPr>
          <p:nvPr>
            <p:ph idx="1"/>
          </p:nvPr>
        </p:nvSpPr>
        <p:spPr>
          <a:xfrm>
            <a:off x="683568" y="1556792"/>
            <a:ext cx="7848872" cy="4680520"/>
          </a:xfrm>
        </p:spPr>
        <p:txBody>
          <a:bodyPr>
            <a:noAutofit/>
          </a:bodyPr>
          <a:lstStyle/>
          <a:p>
            <a:pPr marL="0" indent="0">
              <a:lnSpc>
                <a:spcPct val="110000"/>
              </a:lnSpc>
              <a:buNone/>
            </a:pPr>
            <a:r>
              <a:rPr lang="es-ES" sz="1800" b="1" dirty="0"/>
              <a:t>Antes de emitir un permiso/certificado CITES autorizando la exportación/ reexportación… </a:t>
            </a:r>
          </a:p>
          <a:p>
            <a:pPr>
              <a:lnSpc>
                <a:spcPct val="110000"/>
              </a:lnSpc>
            </a:pPr>
            <a:r>
              <a:rPr lang="es-ES" sz="1600" u="sng" dirty="0" smtClean="0"/>
              <a:t>La Autoridad Administrativa de la Parte exportadora deberá</a:t>
            </a:r>
            <a:r>
              <a:rPr lang="es-ES" sz="1600" dirty="0"/>
              <a:t>:</a:t>
            </a:r>
          </a:p>
          <a:p>
            <a:pPr lvl="1">
              <a:buFont typeface="Courier New" panose="02070309020205020404" pitchFamily="49" charset="0"/>
              <a:buChar char="o"/>
            </a:pPr>
            <a:r>
              <a:rPr lang="es-ES" sz="1600" dirty="0"/>
              <a:t>Verificar el carácter legal - legislación nacional</a:t>
            </a:r>
          </a:p>
          <a:p>
            <a:pPr lvl="1">
              <a:buFont typeface="Courier New" panose="02070309020205020404" pitchFamily="49" charset="0"/>
              <a:buChar char="o"/>
            </a:pPr>
            <a:r>
              <a:rPr lang="es-ES" sz="1600" dirty="0"/>
              <a:t>Verificar la sostenibilidad - DENP de la AC</a:t>
            </a:r>
          </a:p>
          <a:p>
            <a:pPr lvl="1">
              <a:buFont typeface="Courier New" panose="02070309020205020404" pitchFamily="49" charset="0"/>
              <a:buChar char="o"/>
            </a:pPr>
            <a:r>
              <a:rPr lang="es-ES" sz="1600" dirty="0"/>
              <a:t>Verificar la exactitud de las informaciones que figuran en el permiso/certificado CITES</a:t>
            </a:r>
          </a:p>
          <a:p>
            <a:pPr lvl="1">
              <a:buFont typeface="Courier New" panose="02070309020205020404" pitchFamily="49" charset="0"/>
              <a:buChar char="o"/>
            </a:pPr>
            <a:r>
              <a:rPr lang="es-ES" sz="1600" dirty="0"/>
              <a:t>Registrar la información y comunicarla a través de los informes anuales CITES</a:t>
            </a:r>
          </a:p>
          <a:p>
            <a:pPr marL="457200" lvl="1" indent="0">
              <a:buNone/>
            </a:pPr>
            <a:endParaRPr lang="es-ES" sz="1600" dirty="0"/>
          </a:p>
          <a:p>
            <a:r>
              <a:rPr lang="es-ES" sz="1600" u="sng" dirty="0" smtClean="0"/>
              <a:t>La Autoridad Administrativa de la Parte importadora deberá</a:t>
            </a:r>
            <a:r>
              <a:rPr lang="es-ES" sz="1600" dirty="0"/>
              <a:t>:</a:t>
            </a:r>
          </a:p>
          <a:p>
            <a:pPr lvl="1">
              <a:buFont typeface="Courier New" panose="02070309020205020404" pitchFamily="49" charset="0"/>
              <a:buChar char="o"/>
            </a:pPr>
            <a:r>
              <a:rPr lang="es-ES" sz="1600" dirty="0"/>
              <a:t>Verificar la exactitud  de la información </a:t>
            </a:r>
          </a:p>
          <a:p>
            <a:pPr lvl="1">
              <a:buFont typeface="Courier New" panose="02070309020205020404" pitchFamily="49" charset="0"/>
              <a:buChar char="o"/>
            </a:pPr>
            <a:r>
              <a:rPr lang="es-ES" sz="1600" dirty="0"/>
              <a:t>Registrar la información y comunicarla a través de los informes anuales CITES</a:t>
            </a:r>
          </a:p>
          <a:p>
            <a:pPr marL="0" indent="0">
              <a:buNone/>
            </a:pPr>
            <a:r>
              <a:rPr lang="en-US" sz="1600" dirty="0" smtClean="0"/>
              <a:t>	</a:t>
            </a:r>
          </a:p>
          <a:p>
            <a:r>
              <a:rPr lang="es-ES" sz="1600" u="sng" dirty="0"/>
              <a:t>La Autoridad Administrativa de la Parte reexportadora deberá</a:t>
            </a:r>
            <a:r>
              <a:rPr lang="es-ES" sz="1600" dirty="0"/>
              <a:t>: </a:t>
            </a:r>
          </a:p>
          <a:p>
            <a:pPr lvl="1">
              <a:buFont typeface="Courier New" panose="02070309020205020404" pitchFamily="49" charset="0"/>
              <a:buChar char="o"/>
            </a:pPr>
            <a:r>
              <a:rPr lang="es-ES" sz="1600" dirty="0"/>
              <a:t>Emitir un certificado de reexportación</a:t>
            </a:r>
          </a:p>
          <a:p>
            <a:pPr lvl="1">
              <a:buFont typeface="Courier New" panose="02070309020205020404" pitchFamily="49" charset="0"/>
              <a:buChar char="o"/>
            </a:pPr>
            <a:r>
              <a:rPr lang="es-ES" sz="1600" dirty="0"/>
              <a:t>Garantizar la trazabilidad de la legalidad a lo largo de la cadena</a:t>
            </a:r>
          </a:p>
          <a:p>
            <a:endParaRPr lang="es-ES" sz="1600" dirty="0">
              <a:solidFill>
                <a:srgbClr val="FF0000"/>
              </a:solidFill>
            </a:endParaRPr>
          </a:p>
        </p:txBody>
      </p:sp>
      <p:sp>
        <p:nvSpPr>
          <p:cNvPr id="4" name="Slide Number Placeholder 3"/>
          <p:cNvSpPr>
            <a:spLocks noGrp="1"/>
          </p:cNvSpPr>
          <p:nvPr>
            <p:ph type="sldNum" sz="quarter" idx="12"/>
          </p:nvPr>
        </p:nvSpPr>
        <p:spPr/>
        <p:txBody>
          <a:bodyPr/>
          <a:lstStyle/>
          <a:p>
            <a:fld id="{32C15A36-AA42-4068-A231-FC45D26FFE79}" type="slidenum">
              <a:rPr lang="en-GB" smtClean="0"/>
              <a:pPr/>
              <a:t>16</a:t>
            </a:fld>
            <a:endParaRPr lang="es-ES"/>
          </a:p>
        </p:txBody>
      </p:sp>
    </p:spTree>
    <p:extLst>
      <p:ext uri="{BB962C8B-B14F-4D97-AF65-F5344CB8AC3E}">
        <p14:creationId xmlns:p14="http://schemas.microsoft.com/office/powerpoint/2010/main" val="1154040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solidFill>
            <a:schemeClr val="accent5">
              <a:lumMod val="20000"/>
              <a:lumOff val="80000"/>
            </a:schemeClr>
          </a:solidFill>
        </p:spPr>
        <p:txBody>
          <a:bodyPr>
            <a:noAutofit/>
          </a:bodyPr>
          <a:lstStyle/>
          <a:p>
            <a:pPr algn="ctr"/>
            <a:r>
              <a:rPr lang="es-ES" altLang="en-US" sz="3200" dirty="0" smtClean="0"/>
              <a:t>CITES en comparación con las pesquerías: </a:t>
            </a:r>
            <a:r>
              <a:rPr sz="3200" dirty="0"/>
              <a:t/>
            </a:r>
            <a:br>
              <a:rPr sz="3200" dirty="0"/>
            </a:br>
            <a:r>
              <a:rPr lang="es-ES" altLang="en-US" sz="3200" dirty="0" smtClean="0"/>
              <a:t>tipo de documentación</a:t>
            </a:r>
            <a:endParaRPr lang="es-ES" altLang="en-US" sz="3200" dirty="0"/>
          </a:p>
        </p:txBody>
      </p:sp>
      <p:sp>
        <p:nvSpPr>
          <p:cNvPr id="3" name="Content Placeholder 2"/>
          <p:cNvSpPr>
            <a:spLocks noGrp="1"/>
          </p:cNvSpPr>
          <p:nvPr>
            <p:ph sz="half" idx="1"/>
          </p:nvPr>
        </p:nvSpPr>
        <p:spPr>
          <a:xfrm>
            <a:off x="467544" y="1732045"/>
            <a:ext cx="4038600" cy="4525963"/>
          </a:xfrm>
        </p:spPr>
        <p:txBody>
          <a:bodyPr>
            <a:normAutofit fontScale="92500" lnSpcReduction="10000"/>
          </a:bodyPr>
          <a:lstStyle/>
          <a:p>
            <a:endParaRPr lang="es-ES" dirty="0" smtClean="0"/>
          </a:p>
          <a:p>
            <a:endParaRPr lang="es-ES" dirty="0"/>
          </a:p>
          <a:p>
            <a:endParaRPr lang="es-ES" dirty="0" smtClean="0"/>
          </a:p>
          <a:p>
            <a:r>
              <a:rPr lang="es-ES" dirty="0" smtClean="0"/>
              <a:t>Para el comercio de especies incluidas en los Apéndices de la CITES es necesario un permiso/certificado</a:t>
            </a:r>
          </a:p>
          <a:p>
            <a:r>
              <a:rPr lang="es-ES" dirty="0" smtClean="0"/>
              <a:t>Justifica la legalidad, sostenibilidad, trazabilidad</a:t>
            </a:r>
          </a:p>
          <a:p>
            <a:endParaRPr lang="es-ES" dirty="0"/>
          </a:p>
        </p:txBody>
      </p:sp>
      <p:sp>
        <p:nvSpPr>
          <p:cNvPr id="4" name="Content Placeholder 3"/>
          <p:cNvSpPr>
            <a:spLocks noGrp="1"/>
          </p:cNvSpPr>
          <p:nvPr>
            <p:ph sz="half" idx="2"/>
          </p:nvPr>
        </p:nvSpPr>
        <p:spPr>
          <a:xfrm>
            <a:off x="4644008" y="1732045"/>
            <a:ext cx="4038600" cy="4525963"/>
          </a:xfrm>
        </p:spPr>
        <p:txBody>
          <a:bodyPr>
            <a:normAutofit fontScale="92500" lnSpcReduction="10000"/>
          </a:bodyPr>
          <a:lstStyle/>
          <a:p>
            <a:endParaRPr lang="es-ES" dirty="0" smtClean="0"/>
          </a:p>
          <a:p>
            <a:endParaRPr lang="es-ES" dirty="0"/>
          </a:p>
          <a:p>
            <a:endParaRPr lang="es-ES" dirty="0" smtClean="0"/>
          </a:p>
          <a:p>
            <a:r>
              <a:rPr lang="es-ES" dirty="0" smtClean="0"/>
              <a:t>La legislación de las pesquerías a menudo requiere certificados de capturas</a:t>
            </a:r>
          </a:p>
          <a:p>
            <a:r>
              <a:rPr lang="es-ES" dirty="0" smtClean="0"/>
              <a:t>justifica la legalidad</a:t>
            </a:r>
            <a:endParaRPr lang="es-ES" dirty="0"/>
          </a:p>
          <a:p>
            <a:endParaRPr lang="es-ES" dirty="0"/>
          </a:p>
        </p:txBody>
      </p:sp>
      <p:sp>
        <p:nvSpPr>
          <p:cNvPr id="2" name="Slide Number Placeholder 1"/>
          <p:cNvSpPr>
            <a:spLocks noGrp="1"/>
          </p:cNvSpPr>
          <p:nvPr>
            <p:ph type="sldNum" sz="quarter" idx="12"/>
          </p:nvPr>
        </p:nvSpPr>
        <p:spPr/>
        <p:txBody>
          <a:bodyPr/>
          <a:lstStyle/>
          <a:p>
            <a:fld id="{32C15A36-AA42-4068-A231-FC45D26FFE79}" type="slidenum">
              <a:rPr lang="en-GB" smtClean="0"/>
              <a:pPr/>
              <a:t>17</a:t>
            </a:fld>
            <a:endParaRPr lang="es-ES"/>
          </a:p>
        </p:txBody>
      </p:sp>
      <p:sp>
        <p:nvSpPr>
          <p:cNvPr id="21" name="Content Placeholder 2"/>
          <p:cNvSpPr txBox="1">
            <a:spLocks/>
          </p:cNvSpPr>
          <p:nvPr/>
        </p:nvSpPr>
        <p:spPr>
          <a:xfrm>
            <a:off x="395536" y="1835654"/>
            <a:ext cx="7772400" cy="6171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S" sz="2200" b="1" dirty="0" smtClean="0">
                <a:solidFill>
                  <a:srgbClr val="0070C0"/>
                </a:solidFill>
              </a:rPr>
              <a:t>en comparación con</a:t>
            </a:r>
            <a:endParaRPr lang="es-ES" sz="2200" b="1" dirty="0">
              <a:solidFill>
                <a:srgbClr val="0070C0"/>
              </a:solidFill>
            </a:endParaRPr>
          </a:p>
        </p:txBody>
      </p:sp>
      <p:pic>
        <p:nvPicPr>
          <p:cNvPr id="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433" y="1732045"/>
            <a:ext cx="1440161" cy="824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Okusu\AppData\Local\Microsoft\Windows\Temporary Internet Files\Content.IE5\UFPIBAIW\400px-Fishing.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550212"/>
            <a:ext cx="1188000" cy="11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401367"/>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8" name="Picture 34"/>
          <p:cNvPicPr>
            <a:picLocks noChangeAspect="1" noChangeArrowheads="1"/>
          </p:cNvPicPr>
          <p:nvPr/>
        </p:nvPicPr>
        <p:blipFill rotWithShape="1">
          <a:blip r:embed="rId2">
            <a:extLst>
              <a:ext uri="{28A0092B-C50C-407E-A947-70E740481C1C}">
                <a14:useLocalDpi xmlns:a14="http://schemas.microsoft.com/office/drawing/2010/main" val="0"/>
              </a:ext>
            </a:extLst>
          </a:blip>
          <a:srcRect t="4867"/>
          <a:stretch/>
        </p:blipFill>
        <p:spPr bwMode="auto">
          <a:xfrm>
            <a:off x="2339752" y="1302428"/>
            <a:ext cx="4269548" cy="5445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2738" name="Rectangle 2"/>
          <p:cNvSpPr>
            <a:spLocks noGrp="1" noChangeArrowheads="1"/>
          </p:cNvSpPr>
          <p:nvPr>
            <p:ph type="title"/>
          </p:nvPr>
        </p:nvSpPr>
        <p:spPr>
          <a:xfrm>
            <a:off x="395537" y="116631"/>
            <a:ext cx="8208911" cy="1080121"/>
          </a:xfrm>
          <a:solidFill>
            <a:schemeClr val="accent5">
              <a:lumMod val="20000"/>
              <a:lumOff val="80000"/>
            </a:schemeClr>
          </a:solidFill>
        </p:spPr>
        <p:txBody>
          <a:bodyPr>
            <a:noAutofit/>
          </a:bodyPr>
          <a:lstStyle/>
          <a:p>
            <a:pPr algn="ctr"/>
            <a:r>
              <a:rPr lang="es-ES" altLang="en-US" sz="3600" dirty="0" smtClean="0"/>
              <a:t>Ejemplo de un permiso/certificado CITES</a:t>
            </a:r>
            <a:endParaRPr lang="es-ES" altLang="en-US" sz="3600" dirty="0"/>
          </a:p>
        </p:txBody>
      </p:sp>
      <p:cxnSp>
        <p:nvCxnSpPr>
          <p:cNvPr id="7" name="Straight Arrow Connector 6"/>
          <p:cNvCxnSpPr>
            <a:stCxn id="55" idx="3"/>
          </p:cNvCxnSpPr>
          <p:nvPr/>
        </p:nvCxnSpPr>
        <p:spPr>
          <a:xfrm flipV="1">
            <a:off x="1966168" y="3717034"/>
            <a:ext cx="733624" cy="1208420"/>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6" idx="3"/>
          </p:cNvCxnSpPr>
          <p:nvPr/>
        </p:nvCxnSpPr>
        <p:spPr>
          <a:xfrm flipV="1">
            <a:off x="1894224" y="2636912"/>
            <a:ext cx="1021592" cy="1090158"/>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2" idx="1"/>
          </p:cNvCxnSpPr>
          <p:nvPr/>
        </p:nvCxnSpPr>
        <p:spPr>
          <a:xfrm flipH="1" flipV="1">
            <a:off x="3198220" y="3142114"/>
            <a:ext cx="3541530" cy="2157946"/>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4" idx="3"/>
          </p:cNvCxnSpPr>
          <p:nvPr/>
        </p:nvCxnSpPr>
        <p:spPr>
          <a:xfrm flipV="1">
            <a:off x="2073776" y="2388518"/>
            <a:ext cx="770032" cy="376798"/>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8" idx="1"/>
          </p:cNvCxnSpPr>
          <p:nvPr/>
        </p:nvCxnSpPr>
        <p:spPr>
          <a:xfrm flipH="1" flipV="1">
            <a:off x="6084168" y="1500451"/>
            <a:ext cx="691124" cy="352206"/>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7" idx="3"/>
          </p:cNvCxnSpPr>
          <p:nvPr/>
        </p:nvCxnSpPr>
        <p:spPr>
          <a:xfrm>
            <a:off x="2110556" y="1645634"/>
            <a:ext cx="589236" cy="250860"/>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3" idx="1"/>
          </p:cNvCxnSpPr>
          <p:nvPr/>
        </p:nvCxnSpPr>
        <p:spPr>
          <a:xfrm flipH="1">
            <a:off x="5292080" y="3248981"/>
            <a:ext cx="1317220" cy="324035"/>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6739750" y="4938872"/>
            <a:ext cx="1576666" cy="72237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¿Por qué?</a:t>
            </a:r>
            <a:endParaRPr lang="es-ES" sz="2400" dirty="0">
              <a:solidFill>
                <a:schemeClr val="bg1"/>
              </a:solidFill>
            </a:endParaRPr>
          </a:p>
        </p:txBody>
      </p:sp>
      <p:sp>
        <p:nvSpPr>
          <p:cNvPr id="53" name="Rounded Rectangle 52"/>
          <p:cNvSpPr/>
          <p:nvPr/>
        </p:nvSpPr>
        <p:spPr>
          <a:xfrm>
            <a:off x="6609300" y="2924945"/>
            <a:ext cx="1923140" cy="64807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¿Cuántos?</a:t>
            </a:r>
            <a:endParaRPr lang="es-ES" sz="2400" dirty="0">
              <a:solidFill>
                <a:schemeClr val="bg1"/>
              </a:solidFill>
            </a:endParaRPr>
          </a:p>
        </p:txBody>
      </p:sp>
      <p:sp>
        <p:nvSpPr>
          <p:cNvPr id="54" name="Rounded Rectangle 53"/>
          <p:cNvSpPr/>
          <p:nvPr/>
        </p:nvSpPr>
        <p:spPr>
          <a:xfrm>
            <a:off x="670152" y="2388517"/>
            <a:ext cx="1403624" cy="75359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¿Dónde?</a:t>
            </a:r>
            <a:endParaRPr lang="es-ES" sz="2400" dirty="0">
              <a:solidFill>
                <a:schemeClr val="bg1"/>
              </a:solidFill>
            </a:endParaRPr>
          </a:p>
        </p:txBody>
      </p:sp>
      <p:sp>
        <p:nvSpPr>
          <p:cNvPr id="55" name="Rounded Rectangle 54"/>
          <p:cNvSpPr/>
          <p:nvPr/>
        </p:nvSpPr>
        <p:spPr>
          <a:xfrm>
            <a:off x="899592" y="4529410"/>
            <a:ext cx="1066576"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¿Qué?</a:t>
            </a:r>
            <a:endParaRPr lang="es-ES" sz="2400" dirty="0">
              <a:solidFill>
                <a:schemeClr val="bg1"/>
              </a:solidFill>
            </a:endParaRPr>
          </a:p>
        </p:txBody>
      </p:sp>
      <p:sp>
        <p:nvSpPr>
          <p:cNvPr id="56" name="Rounded Rectangle 55"/>
          <p:cNvSpPr/>
          <p:nvPr/>
        </p:nvSpPr>
        <p:spPr>
          <a:xfrm>
            <a:off x="611560" y="3429000"/>
            <a:ext cx="1282664" cy="59613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¿Cómo?</a:t>
            </a:r>
            <a:endParaRPr lang="es-ES" sz="2400" dirty="0">
              <a:solidFill>
                <a:schemeClr val="bg1"/>
              </a:solidFill>
            </a:endParaRPr>
          </a:p>
        </p:txBody>
      </p:sp>
      <p:sp>
        <p:nvSpPr>
          <p:cNvPr id="57" name="Rounded Rectangle 56"/>
          <p:cNvSpPr/>
          <p:nvPr/>
        </p:nvSpPr>
        <p:spPr>
          <a:xfrm>
            <a:off x="670152" y="1302428"/>
            <a:ext cx="1440404" cy="68641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¿Quién?</a:t>
            </a:r>
            <a:endParaRPr lang="es-ES" sz="2400" dirty="0">
              <a:solidFill>
                <a:schemeClr val="bg1"/>
              </a:solidFill>
            </a:endParaRPr>
          </a:p>
        </p:txBody>
      </p:sp>
      <p:sp>
        <p:nvSpPr>
          <p:cNvPr id="58" name="Rounded Rectangle 57"/>
          <p:cNvSpPr/>
          <p:nvPr/>
        </p:nvSpPr>
        <p:spPr>
          <a:xfrm>
            <a:off x="6775292" y="1500450"/>
            <a:ext cx="1541124" cy="70441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¿Cuándo?</a:t>
            </a:r>
            <a:endParaRPr lang="es-ES" sz="2400" dirty="0">
              <a:solidFill>
                <a:schemeClr val="bg1"/>
              </a:solidFill>
            </a:endParaRPr>
          </a:p>
        </p:txBody>
      </p:sp>
      <p:sp>
        <p:nvSpPr>
          <p:cNvPr id="2" name="Slide Number Placeholder 1"/>
          <p:cNvSpPr>
            <a:spLocks noGrp="1"/>
          </p:cNvSpPr>
          <p:nvPr>
            <p:ph type="sldNum" sz="quarter" idx="12"/>
          </p:nvPr>
        </p:nvSpPr>
        <p:spPr/>
        <p:txBody>
          <a:bodyPr/>
          <a:lstStyle/>
          <a:p>
            <a:fld id="{32C15A36-AA42-4068-A231-FC45D26FFE79}" type="slidenum">
              <a:rPr lang="en-GB" smtClean="0"/>
              <a:pPr/>
              <a:t>18</a:t>
            </a:fld>
            <a:endParaRPr lang="es-ES"/>
          </a:p>
        </p:txBody>
      </p:sp>
    </p:spTree>
    <p:extLst>
      <p:ext uri="{BB962C8B-B14F-4D97-AF65-F5344CB8AC3E}">
        <p14:creationId xmlns:p14="http://schemas.microsoft.com/office/powerpoint/2010/main" val="22431040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064896" cy="998984"/>
          </a:xfrm>
          <a:solidFill>
            <a:schemeClr val="accent5">
              <a:lumMod val="20000"/>
              <a:lumOff val="80000"/>
            </a:schemeClr>
          </a:solidFill>
        </p:spPr>
        <p:txBody>
          <a:bodyPr>
            <a:normAutofit fontScale="90000"/>
          </a:bodyPr>
          <a:lstStyle/>
          <a:p>
            <a:r>
              <a:rPr lang="es-ES" sz="3600" dirty="0" smtClean="0"/>
              <a:t>Ejemplo del certificado de captura de una pesquería (UE)</a:t>
            </a:r>
            <a:endParaRPr lang="es-E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302428"/>
            <a:ext cx="3457244" cy="5438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a:stCxn id="20" idx="1"/>
          </p:cNvCxnSpPr>
          <p:nvPr/>
        </p:nvCxnSpPr>
        <p:spPr>
          <a:xfrm flipH="1">
            <a:off x="4283968" y="1735060"/>
            <a:ext cx="2592288" cy="1909964"/>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5" idx="1"/>
          </p:cNvCxnSpPr>
          <p:nvPr/>
        </p:nvCxnSpPr>
        <p:spPr>
          <a:xfrm flipH="1" flipV="1">
            <a:off x="4716016" y="3645026"/>
            <a:ext cx="2064804" cy="530770"/>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876256" y="4938872"/>
            <a:ext cx="1679611" cy="722376"/>
          </a:xfrm>
          <a:prstGeom prst="round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rPr>
              <a:t>¿Por qué?</a:t>
            </a:r>
            <a:endParaRPr lang="es-ES" sz="2400" dirty="0">
              <a:solidFill>
                <a:schemeClr val="tx1"/>
              </a:solidFill>
            </a:endParaRPr>
          </a:p>
        </p:txBody>
      </p:sp>
      <p:sp>
        <p:nvSpPr>
          <p:cNvPr id="15" name="Rounded Rectangle 14"/>
          <p:cNvSpPr/>
          <p:nvPr/>
        </p:nvSpPr>
        <p:spPr>
          <a:xfrm>
            <a:off x="6780820" y="3842471"/>
            <a:ext cx="1607604" cy="66664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¿Cuántos?</a:t>
            </a:r>
            <a:endParaRPr lang="es-ES" sz="2400" dirty="0">
              <a:solidFill>
                <a:schemeClr val="bg1"/>
              </a:solidFill>
            </a:endParaRPr>
          </a:p>
        </p:txBody>
      </p:sp>
      <p:sp>
        <p:nvSpPr>
          <p:cNvPr id="20" name="Rounded Rectangle 19"/>
          <p:cNvSpPr/>
          <p:nvPr/>
        </p:nvSpPr>
        <p:spPr>
          <a:xfrm>
            <a:off x="6876256" y="1375604"/>
            <a:ext cx="1512168" cy="71891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¿Cuándo?</a:t>
            </a:r>
            <a:endParaRPr lang="es-ES" sz="2400" dirty="0">
              <a:solidFill>
                <a:schemeClr val="bg1"/>
              </a:solidFill>
            </a:endParaRPr>
          </a:p>
        </p:txBody>
      </p:sp>
      <p:cxnSp>
        <p:nvCxnSpPr>
          <p:cNvPr id="24" name="Straight Arrow Connector 23"/>
          <p:cNvCxnSpPr>
            <a:stCxn id="29" idx="3"/>
          </p:cNvCxnSpPr>
          <p:nvPr/>
        </p:nvCxnSpPr>
        <p:spPr>
          <a:xfrm>
            <a:off x="2122408" y="2780928"/>
            <a:ext cx="937424" cy="432048"/>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1" idx="3"/>
          </p:cNvCxnSpPr>
          <p:nvPr/>
        </p:nvCxnSpPr>
        <p:spPr>
          <a:xfrm>
            <a:off x="2110556" y="1645634"/>
            <a:ext cx="912676" cy="343206"/>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971600" y="2420888"/>
            <a:ext cx="1150808" cy="72008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¿Qué?</a:t>
            </a:r>
            <a:endParaRPr lang="es-ES" sz="2400" dirty="0">
              <a:solidFill>
                <a:schemeClr val="bg1"/>
              </a:solidFill>
            </a:endParaRPr>
          </a:p>
        </p:txBody>
      </p:sp>
      <p:sp>
        <p:nvSpPr>
          <p:cNvPr id="30" name="Rounded Rectangle 29"/>
          <p:cNvSpPr/>
          <p:nvPr/>
        </p:nvSpPr>
        <p:spPr>
          <a:xfrm>
            <a:off x="755576" y="3504040"/>
            <a:ext cx="1366832" cy="779767"/>
          </a:xfrm>
          <a:prstGeom prst="round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rPr>
              <a:t>¿Cómo?</a:t>
            </a:r>
            <a:endParaRPr lang="es-ES" sz="2400" dirty="0">
              <a:solidFill>
                <a:schemeClr val="bg1"/>
              </a:solidFill>
            </a:endParaRPr>
          </a:p>
        </p:txBody>
      </p:sp>
      <p:sp>
        <p:nvSpPr>
          <p:cNvPr id="31" name="Rounded Rectangle 30"/>
          <p:cNvSpPr/>
          <p:nvPr/>
        </p:nvSpPr>
        <p:spPr>
          <a:xfrm>
            <a:off x="683568" y="1302428"/>
            <a:ext cx="1426988" cy="68641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¿Quién?</a:t>
            </a:r>
            <a:endParaRPr lang="es-ES" sz="2400" dirty="0">
              <a:solidFill>
                <a:schemeClr val="bg1"/>
              </a:solidFill>
            </a:endParaRPr>
          </a:p>
        </p:txBody>
      </p:sp>
      <p:cxnSp>
        <p:nvCxnSpPr>
          <p:cNvPr id="18" name="Straight Arrow Connector 17"/>
          <p:cNvCxnSpPr/>
          <p:nvPr/>
        </p:nvCxnSpPr>
        <p:spPr>
          <a:xfrm flipV="1">
            <a:off x="2194544" y="3842471"/>
            <a:ext cx="1657376" cy="882673"/>
          </a:xfrm>
          <a:prstGeom prst="straightConnector1">
            <a:avLst/>
          </a:prstGeom>
          <a:ln w="381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683568" y="4634559"/>
            <a:ext cx="1510976"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bg1"/>
                </a:solidFill>
              </a:rPr>
              <a:t>¿Dónde?</a:t>
            </a:r>
            <a:endParaRPr lang="es-ES" sz="2400" dirty="0">
              <a:solidFill>
                <a:schemeClr val="bg1"/>
              </a:solidFill>
            </a:endParaRPr>
          </a:p>
        </p:txBody>
      </p:sp>
      <p:sp>
        <p:nvSpPr>
          <p:cNvPr id="3" name="Slide Number Placeholder 2"/>
          <p:cNvSpPr>
            <a:spLocks noGrp="1"/>
          </p:cNvSpPr>
          <p:nvPr>
            <p:ph type="sldNum" sz="quarter" idx="12"/>
          </p:nvPr>
        </p:nvSpPr>
        <p:spPr/>
        <p:txBody>
          <a:bodyPr/>
          <a:lstStyle/>
          <a:p>
            <a:fld id="{32C15A36-AA42-4068-A231-FC45D26FFE79}" type="slidenum">
              <a:rPr lang="en-GB" smtClean="0"/>
              <a:pPr/>
              <a:t>19</a:t>
            </a:fld>
            <a:endParaRPr lang="es-ES" dirty="0"/>
          </a:p>
        </p:txBody>
      </p:sp>
    </p:spTree>
    <p:extLst>
      <p:ext uri="{BB962C8B-B14F-4D97-AF65-F5344CB8AC3E}">
        <p14:creationId xmlns:p14="http://schemas.microsoft.com/office/powerpoint/2010/main" val="312494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50106"/>
          </a:xfrm>
          <a:solidFill>
            <a:schemeClr val="accent5">
              <a:lumMod val="20000"/>
              <a:lumOff val="80000"/>
            </a:schemeClr>
          </a:solidFill>
          <a:ln>
            <a:noFill/>
          </a:ln>
        </p:spPr>
        <p:txBody>
          <a:bodyPr>
            <a:normAutofit/>
          </a:bodyPr>
          <a:lstStyle/>
          <a:p>
            <a:r>
              <a:rPr lang="es-ES" noProof="0" dirty="0" smtClean="0"/>
              <a:t>Objetivos de la CITES</a:t>
            </a:r>
            <a:endParaRPr lang="es-ES" noProof="0" dirty="0"/>
          </a:p>
        </p:txBody>
      </p:sp>
      <p:sp>
        <p:nvSpPr>
          <p:cNvPr id="3" name="Content Placeholder 2"/>
          <p:cNvSpPr>
            <a:spLocks noGrp="1"/>
          </p:cNvSpPr>
          <p:nvPr>
            <p:ph idx="1"/>
          </p:nvPr>
        </p:nvSpPr>
        <p:spPr>
          <a:xfrm>
            <a:off x="539552" y="1124744"/>
            <a:ext cx="8157592" cy="1224135"/>
          </a:xfrm>
        </p:spPr>
        <p:txBody>
          <a:bodyPr>
            <a:noAutofit/>
          </a:bodyPr>
          <a:lstStyle/>
          <a:p>
            <a:pPr marL="0" indent="0">
              <a:buNone/>
            </a:pPr>
            <a:r>
              <a:rPr lang="es-ES" sz="2600" noProof="0" dirty="0" smtClean="0">
                <a:ln w="18415" cmpd="sng">
                  <a:noFill/>
                  <a:prstDash val="solid"/>
                </a:ln>
              </a:rPr>
              <a:t>“Velar por que no se someta o se siga sometiendo a una explotación no sostenible a ninguna especie de fauna o flora silvestres a través del comercio internacional”.</a:t>
            </a:r>
            <a:endParaRPr lang="es-ES" sz="2600" b="1" noProof="0" dirty="0" smtClean="0">
              <a:ln w="18415" cmpd="sng">
                <a:noFill/>
                <a:prstDash val="solid"/>
              </a:ln>
              <a:cs typeface="Arial" charset="0"/>
            </a:endParaRPr>
          </a:p>
        </p:txBody>
      </p:sp>
      <p:sp>
        <p:nvSpPr>
          <p:cNvPr id="5" name="Rounded Rectangle 4"/>
          <p:cNvSpPr/>
          <p:nvPr/>
        </p:nvSpPr>
        <p:spPr>
          <a:xfrm>
            <a:off x="539551" y="2852935"/>
            <a:ext cx="2088231" cy="3096343"/>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ES" sz="2400" u="sng" dirty="0" smtClean="0"/>
          </a:p>
          <a:p>
            <a:pPr algn="ctr"/>
            <a:r>
              <a:rPr lang="es-ES" sz="2800" b="1" u="sng" dirty="0" smtClean="0"/>
              <a:t>Legalidad</a:t>
            </a:r>
          </a:p>
          <a:p>
            <a:pPr algn="ctr"/>
            <a:endParaRPr lang="es-ES" sz="1200" dirty="0" smtClean="0"/>
          </a:p>
          <a:p>
            <a:pPr algn="ctr"/>
            <a:r>
              <a:rPr lang="es-ES" sz="2400" dirty="0" smtClean="0"/>
              <a:t>que los especímenes hayan sido obtenidos legalmente</a:t>
            </a:r>
          </a:p>
          <a:p>
            <a:pPr algn="ctr"/>
            <a:endParaRPr lang="es-ES" dirty="0">
              <a:solidFill>
                <a:schemeClr val="bg1"/>
              </a:solidFill>
            </a:endParaRPr>
          </a:p>
        </p:txBody>
      </p:sp>
      <p:sp>
        <p:nvSpPr>
          <p:cNvPr id="6" name="Rounded Rectangle 5"/>
          <p:cNvSpPr/>
          <p:nvPr/>
        </p:nvSpPr>
        <p:spPr>
          <a:xfrm>
            <a:off x="2838103" y="2852936"/>
            <a:ext cx="3024335" cy="3096343"/>
          </a:xfrm>
          <a:prstGeom prst="round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ES" sz="2400" u="sng" dirty="0" smtClean="0"/>
          </a:p>
          <a:p>
            <a:pPr algn="ctr"/>
            <a:r>
              <a:rPr lang="es-ES" sz="2800" b="1" u="sng" dirty="0" smtClean="0"/>
              <a:t>Sostenibilidad</a:t>
            </a:r>
          </a:p>
          <a:p>
            <a:pPr algn="ctr"/>
            <a:endParaRPr lang="es-ES" sz="1200" u="sng" dirty="0"/>
          </a:p>
          <a:p>
            <a:pPr algn="ctr"/>
            <a:r>
              <a:rPr lang="es-ES" sz="2400" dirty="0"/>
              <a:t>que el comercio no sea perjudicial para la especie</a:t>
            </a:r>
          </a:p>
        </p:txBody>
      </p:sp>
      <p:sp>
        <p:nvSpPr>
          <p:cNvPr id="7" name="Rounded Rectangle 6"/>
          <p:cNvSpPr/>
          <p:nvPr/>
        </p:nvSpPr>
        <p:spPr>
          <a:xfrm>
            <a:off x="6084167" y="2842615"/>
            <a:ext cx="2529631" cy="3096344"/>
          </a:xfrm>
          <a:prstGeom prst="round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ES" sz="2400" u="sng" dirty="0" smtClean="0"/>
          </a:p>
          <a:p>
            <a:pPr algn="ctr"/>
            <a:r>
              <a:rPr lang="es-ES" sz="2800" b="1" u="sng" dirty="0" smtClean="0"/>
              <a:t>Trazabilidad</a:t>
            </a:r>
          </a:p>
          <a:p>
            <a:pPr algn="ctr"/>
            <a:endParaRPr lang="es-ES" sz="1200" dirty="0"/>
          </a:p>
          <a:p>
            <a:pPr algn="ctr"/>
            <a:r>
              <a:rPr lang="es-ES" sz="2400" dirty="0" smtClean="0"/>
              <a:t>que se realice el seguimiento del comercio desde el origen hasta el destino final</a:t>
            </a:r>
            <a:endParaRPr lang="es-ES" sz="2400" dirty="0">
              <a:solidFill>
                <a:schemeClr val="bg1"/>
              </a:solidFill>
            </a:endParaRPr>
          </a:p>
        </p:txBody>
      </p:sp>
      <p:sp>
        <p:nvSpPr>
          <p:cNvPr id="4" name="TextBox 3"/>
          <p:cNvSpPr txBox="1"/>
          <p:nvPr/>
        </p:nvSpPr>
        <p:spPr>
          <a:xfrm>
            <a:off x="4572000" y="2348880"/>
            <a:ext cx="4320480" cy="369332"/>
          </a:xfrm>
          <a:prstGeom prst="rect">
            <a:avLst/>
          </a:prstGeom>
          <a:noFill/>
        </p:spPr>
        <p:txBody>
          <a:bodyPr wrap="square" rtlCol="0">
            <a:spAutoFit/>
          </a:bodyPr>
          <a:lstStyle/>
          <a:p>
            <a:r>
              <a:rPr lang="es-ES" dirty="0">
                <a:solidFill>
                  <a:schemeClr val="accent4">
                    <a:lumMod val="60000"/>
                    <a:lumOff val="40000"/>
                  </a:schemeClr>
                </a:solidFill>
              </a:rPr>
              <a:t>[Declaración sobre la visión de la CITES]</a:t>
            </a:r>
          </a:p>
        </p:txBody>
      </p:sp>
      <p:sp>
        <p:nvSpPr>
          <p:cNvPr id="8" name="Slide Number Placeholder 7"/>
          <p:cNvSpPr>
            <a:spLocks noGrp="1"/>
          </p:cNvSpPr>
          <p:nvPr>
            <p:ph type="sldNum" sz="quarter" idx="12"/>
          </p:nvPr>
        </p:nvSpPr>
        <p:spPr/>
        <p:txBody>
          <a:bodyPr/>
          <a:lstStyle/>
          <a:p>
            <a:fld id="{32C15A36-AA42-4068-A231-FC45D26FFE79}" type="slidenum">
              <a:rPr lang="en-GB" smtClean="0"/>
              <a:pPr/>
              <a:t>2</a:t>
            </a:fld>
            <a:endParaRPr lang="es-ES"/>
          </a:p>
        </p:txBody>
      </p:sp>
    </p:spTree>
    <p:extLst>
      <p:ext uri="{BB962C8B-B14F-4D97-AF65-F5344CB8AC3E}">
        <p14:creationId xmlns:p14="http://schemas.microsoft.com/office/powerpoint/2010/main" val="193886942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64896" cy="1030209"/>
          </a:xfrm>
          <a:solidFill>
            <a:schemeClr val="accent5">
              <a:lumMod val="20000"/>
              <a:lumOff val="80000"/>
            </a:schemeClr>
          </a:solidFill>
        </p:spPr>
        <p:txBody>
          <a:bodyPr>
            <a:normAutofit/>
          </a:bodyPr>
          <a:lstStyle/>
          <a:p>
            <a:pPr algn="ctr"/>
            <a:r>
              <a:rPr lang="es-ES" dirty="0" smtClean="0"/>
              <a:t>Conclusión</a:t>
            </a:r>
            <a:endParaRPr lang="es-ES" dirty="0"/>
          </a:p>
        </p:txBody>
      </p:sp>
      <p:sp>
        <p:nvSpPr>
          <p:cNvPr id="3" name="Content Placeholder 2"/>
          <p:cNvSpPr>
            <a:spLocks noGrp="1"/>
          </p:cNvSpPr>
          <p:nvPr>
            <p:ph idx="1"/>
          </p:nvPr>
        </p:nvSpPr>
        <p:spPr>
          <a:xfrm>
            <a:off x="611560" y="1556792"/>
            <a:ext cx="8064896" cy="3960440"/>
          </a:xfrm>
        </p:spPr>
        <p:txBody>
          <a:bodyPr>
            <a:normAutofit fontScale="92500" lnSpcReduction="20000"/>
          </a:bodyPr>
          <a:lstStyle/>
          <a:p>
            <a:r>
              <a:rPr lang="es-ES" sz="2600" dirty="0"/>
              <a:t>La capacidad de los Estados del área de distribución para aplicar las inclusiones en los Apéndices de la CITES de tiburones y mantarrayas depende en gran medida de su capacidad para verificar el origen de los especímenes objeto de comercio y establecer DAL fiables.</a:t>
            </a:r>
          </a:p>
          <a:p>
            <a:endParaRPr lang="es-ES" sz="1400" dirty="0" smtClean="0"/>
          </a:p>
          <a:p>
            <a:r>
              <a:rPr lang="es-ES" sz="2600" dirty="0" smtClean="0"/>
              <a:t>Los solicitantes de los permiso de exportación deberán proporcionar información sobre cómo fueron adquiridos inicialmente los especímenes.</a:t>
            </a:r>
            <a:endParaRPr lang="es-ES" sz="1400" dirty="0" smtClean="0"/>
          </a:p>
          <a:p>
            <a:endParaRPr lang="es-ES" sz="1400" dirty="0" smtClean="0"/>
          </a:p>
          <a:p>
            <a:r>
              <a:rPr lang="es-ES" sz="2600" dirty="0"/>
              <a:t>Las AA CITES de los Estados del área de distribución </a:t>
            </a:r>
            <a:r>
              <a:rPr lang="es-ES" sz="2600" dirty="0" smtClean="0"/>
              <a:t>examinan </a:t>
            </a:r>
            <a:r>
              <a:rPr lang="es-ES" sz="2600" dirty="0"/>
              <a:t>cuidadosamente las solicitudes antes de emitir los permiso de exportación.</a:t>
            </a:r>
          </a:p>
          <a:p>
            <a:endParaRPr lang="es-ES" sz="1400" dirty="0"/>
          </a:p>
          <a:p>
            <a:pPr marL="0" indent="0">
              <a:buNone/>
            </a:pPr>
            <a:endParaRPr lang="es-ES" sz="2600" dirty="0" smtClean="0"/>
          </a:p>
          <a:p>
            <a:pPr marL="0" indent="0">
              <a:buNone/>
            </a:pPr>
            <a:endParaRPr lang="es-ES" sz="2400" dirty="0"/>
          </a:p>
        </p:txBody>
      </p:sp>
      <p:sp>
        <p:nvSpPr>
          <p:cNvPr id="4" name="Slide Number Placeholder 3"/>
          <p:cNvSpPr>
            <a:spLocks noGrp="1"/>
          </p:cNvSpPr>
          <p:nvPr>
            <p:ph type="sldNum" sz="quarter" idx="12"/>
          </p:nvPr>
        </p:nvSpPr>
        <p:spPr/>
        <p:txBody>
          <a:bodyPr/>
          <a:lstStyle/>
          <a:p>
            <a:fld id="{32C15A36-AA42-4068-A231-FC45D26FFE79}" type="slidenum">
              <a:rPr lang="en-GB" smtClean="0"/>
              <a:pPr/>
              <a:t>20</a:t>
            </a:fld>
            <a:endParaRPr lang="es-ES"/>
          </a:p>
        </p:txBody>
      </p:sp>
    </p:spTree>
    <p:extLst>
      <p:ext uri="{BB962C8B-B14F-4D97-AF65-F5344CB8AC3E}">
        <p14:creationId xmlns:p14="http://schemas.microsoft.com/office/powerpoint/2010/main" val="3042062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476131" y="925408"/>
            <a:ext cx="8200325" cy="5311904"/>
          </a:xfrm>
        </p:spPr>
        <p:txBody>
          <a:bodyPr>
            <a:normAutofit/>
          </a:bodyPr>
          <a:lstStyle/>
          <a:p>
            <a:pPr marL="0" indent="0" algn="ctr">
              <a:buNone/>
            </a:pPr>
            <a:r>
              <a:rPr lang="es-ES" dirty="0" smtClean="0">
                <a:ln w="18415" cmpd="sng">
                  <a:noFill/>
                  <a:prstDash val="solid"/>
                </a:ln>
              </a:rPr>
              <a:t>¡Muchas gracias por su atención!</a:t>
            </a:r>
          </a:p>
          <a:p>
            <a:pPr marL="0" indent="0">
              <a:buNone/>
            </a:pPr>
            <a:endParaRPr lang="es-ES" sz="2400" dirty="0" smtClean="0"/>
          </a:p>
          <a:p>
            <a:pPr marL="0" indent="0">
              <a:buNone/>
            </a:pPr>
            <a:endParaRPr lang="es-ES" sz="2400" dirty="0"/>
          </a:p>
          <a:p>
            <a:pPr marL="0" indent="0">
              <a:buNone/>
            </a:pPr>
            <a:endParaRPr lang="es-ES" sz="2400" dirty="0" smtClean="0"/>
          </a:p>
          <a:p>
            <a:pPr marL="0" indent="0">
              <a:buNone/>
            </a:pPr>
            <a:endParaRPr lang="es-ES" sz="2400" dirty="0"/>
          </a:p>
          <a:p>
            <a:pPr marL="0" indent="0">
              <a:buNone/>
            </a:pPr>
            <a:endParaRPr lang="es-ES" sz="2400" dirty="0" smtClean="0"/>
          </a:p>
          <a:p>
            <a:pPr marL="0" indent="0">
              <a:buNone/>
            </a:pPr>
            <a:endParaRPr lang="es-ES" sz="2400" dirty="0"/>
          </a:p>
          <a:p>
            <a:pPr marL="0" indent="0" algn="ctr">
              <a:buNone/>
            </a:pPr>
            <a:r>
              <a:rPr lang="es-ES" i="1" dirty="0" smtClean="0"/>
              <a:t>La CITES y la FAO están trabajando, con el apoyo de la Unión Europea, a favor de un comercio internacional de tiburones y mantarrayas que sea legal, sostenible y trazable</a:t>
            </a:r>
            <a:endParaRPr lang="es-ES" dirty="0"/>
          </a:p>
        </p:txBody>
      </p:sp>
      <p:grpSp>
        <p:nvGrpSpPr>
          <p:cNvPr id="11" name="Group 10"/>
          <p:cNvGrpSpPr/>
          <p:nvPr/>
        </p:nvGrpSpPr>
        <p:grpSpPr>
          <a:xfrm>
            <a:off x="2984901" y="2132856"/>
            <a:ext cx="3392874" cy="1721386"/>
            <a:chOff x="2888711" y="4581128"/>
            <a:chExt cx="3392874" cy="1721386"/>
          </a:xfrm>
        </p:grpSpPr>
        <p:pic>
          <p:nvPicPr>
            <p:cNvPr id="12" name="Picture 11" descr="http://www.stickthisgraphics.com/images/Hammerhead%20Shark%20Silhouette%201%20(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8711" y="5301208"/>
              <a:ext cx="1702220" cy="100130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flipV="1">
              <a:off x="4283968" y="4581128"/>
              <a:ext cx="72008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47968">
              <a:off x="4657523" y="4865834"/>
              <a:ext cx="1624062" cy="1080000"/>
            </a:xfrm>
            <a:prstGeom prst="rect">
              <a:avLst/>
            </a:prstGeom>
          </p:spPr>
        </p:pic>
      </p:grpSp>
      <p:sp>
        <p:nvSpPr>
          <p:cNvPr id="2" name="Slide Number Placeholder 1"/>
          <p:cNvSpPr>
            <a:spLocks noGrp="1"/>
          </p:cNvSpPr>
          <p:nvPr>
            <p:ph type="sldNum" sz="quarter" idx="12"/>
          </p:nvPr>
        </p:nvSpPr>
        <p:spPr/>
        <p:txBody>
          <a:bodyPr/>
          <a:lstStyle/>
          <a:p>
            <a:fld id="{32C15A36-AA42-4068-A231-FC45D26FFE79}" type="slidenum">
              <a:rPr lang="en-GB" smtClean="0"/>
              <a:pPr/>
              <a:t>21</a:t>
            </a:fld>
            <a:endParaRPr lang="es-ES"/>
          </a:p>
        </p:txBody>
      </p:sp>
    </p:spTree>
    <p:extLst>
      <p:ext uri="{BB962C8B-B14F-4D97-AF65-F5344CB8AC3E}">
        <p14:creationId xmlns:p14="http://schemas.microsoft.com/office/powerpoint/2010/main" val="177466238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296144"/>
          </a:xfrm>
          <a:solidFill>
            <a:schemeClr val="accent5">
              <a:lumMod val="20000"/>
              <a:lumOff val="80000"/>
            </a:schemeClr>
          </a:solidFill>
        </p:spPr>
        <p:txBody>
          <a:bodyPr>
            <a:noAutofit/>
          </a:bodyPr>
          <a:lstStyle/>
          <a:p>
            <a:pPr algn="ctr"/>
            <a:r>
              <a:rPr lang="es-ES" sz="3200" dirty="0" smtClean="0"/>
              <a:t>Dictamen de Adquisición Legal (DAL):</a:t>
            </a:r>
            <a:r>
              <a:rPr sz="3200" dirty="0"/>
              <a:t/>
            </a:r>
            <a:br>
              <a:rPr sz="3200" dirty="0"/>
            </a:br>
            <a:r>
              <a:rPr lang="es-ES" sz="3200" dirty="0" smtClean="0"/>
              <a:t>Garantizar la legalidad de conformidad con la CITES</a:t>
            </a:r>
            <a:endParaRPr lang="es-ES" sz="3200" dirty="0"/>
          </a:p>
        </p:txBody>
      </p:sp>
      <p:sp>
        <p:nvSpPr>
          <p:cNvPr id="3" name="Content Placeholder 2"/>
          <p:cNvSpPr>
            <a:spLocks noGrp="1"/>
          </p:cNvSpPr>
          <p:nvPr>
            <p:ph idx="1"/>
          </p:nvPr>
        </p:nvSpPr>
        <p:spPr>
          <a:xfrm>
            <a:off x="323528" y="1700808"/>
            <a:ext cx="8568952" cy="4608512"/>
          </a:xfrm>
        </p:spPr>
        <p:txBody>
          <a:bodyPr>
            <a:normAutofit/>
          </a:bodyPr>
          <a:lstStyle/>
          <a:p>
            <a:pPr marL="0" indent="0" algn="ctr">
              <a:buNone/>
            </a:pPr>
            <a:r>
              <a:rPr lang="es-ES" sz="2400" dirty="0" smtClean="0"/>
              <a:t>  Para que una Parte emita un permiso autorizando una exportación es necesario que:</a:t>
            </a:r>
          </a:p>
          <a:p>
            <a:pPr marL="0" indent="0">
              <a:buNone/>
            </a:pPr>
            <a:r>
              <a:rPr lang="es-ES" dirty="0" smtClean="0"/>
              <a:t>  </a:t>
            </a:r>
          </a:p>
          <a:p>
            <a:pPr marL="0" indent="0">
              <a:buNone/>
            </a:pPr>
            <a:endParaRPr lang="es-ES" sz="2800" dirty="0"/>
          </a:p>
          <a:p>
            <a:pPr marL="0" indent="0">
              <a:buNone/>
            </a:pPr>
            <a:endParaRPr lang="es-ES" sz="2800" dirty="0" smtClean="0"/>
          </a:p>
          <a:p>
            <a:pPr marL="0" indent="0">
              <a:buNone/>
            </a:pPr>
            <a:endParaRPr lang="es-ES" sz="2800" dirty="0"/>
          </a:p>
          <a:p>
            <a:pPr marL="0" indent="0">
              <a:buNone/>
            </a:pPr>
            <a:endParaRPr lang="es-ES" sz="1400" dirty="0" smtClean="0"/>
          </a:p>
          <a:p>
            <a:pPr marL="0" indent="0">
              <a:buNone/>
            </a:pPr>
            <a:endParaRPr lang="es-ES" sz="2800" dirty="0" smtClean="0"/>
          </a:p>
        </p:txBody>
      </p:sp>
      <p:sp>
        <p:nvSpPr>
          <p:cNvPr id="6" name="Rounded Rectangle 5"/>
          <p:cNvSpPr/>
          <p:nvPr/>
        </p:nvSpPr>
        <p:spPr>
          <a:xfrm>
            <a:off x="779550" y="2564904"/>
            <a:ext cx="7776864" cy="230890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smtClean="0">
                <a:solidFill>
                  <a:schemeClr val="bg1"/>
                </a:solidFill>
              </a:rPr>
              <a:t>“una Autoridad Administrativa del Estado de exportación </a:t>
            </a:r>
            <a:r>
              <a:rPr lang="es-ES" sz="2400" dirty="0" smtClean="0"/>
              <a:t>haya verificado que el espécimen </a:t>
            </a:r>
            <a:r>
              <a:rPr lang="es-ES" sz="2400" dirty="0" smtClean="0">
                <a:solidFill>
                  <a:schemeClr val="bg1"/>
                </a:solidFill>
              </a:rPr>
              <a:t> </a:t>
            </a:r>
            <a:r>
              <a:rPr lang="es-ES" sz="2400" dirty="0" smtClean="0">
                <a:solidFill>
                  <a:srgbClr val="FFFF00"/>
                </a:solidFill>
              </a:rPr>
              <a:t>no fue obtenido  en contravención de la legislación vigente en dicho Estado </a:t>
            </a:r>
            <a:r>
              <a:rPr lang="es-ES" sz="2400" dirty="0" smtClean="0"/>
              <a:t>sobre la  </a:t>
            </a:r>
            <a:r>
              <a:rPr lang="es-ES" sz="2400" dirty="0" smtClean="0">
                <a:solidFill>
                  <a:schemeClr val="bg1"/>
                </a:solidFill>
              </a:rPr>
              <a:t>protección de su fauna y flora;”</a:t>
            </a:r>
            <a:endParaRPr lang="es-ES" sz="2400" dirty="0">
              <a:solidFill>
                <a:schemeClr val="bg1"/>
              </a:solidFill>
            </a:endParaRPr>
          </a:p>
        </p:txBody>
      </p:sp>
      <p:sp>
        <p:nvSpPr>
          <p:cNvPr id="5" name="Rectangle 4"/>
          <p:cNvSpPr/>
          <p:nvPr/>
        </p:nvSpPr>
        <p:spPr>
          <a:xfrm>
            <a:off x="5412829" y="5083785"/>
            <a:ext cx="2712409" cy="369332"/>
          </a:xfrm>
          <a:prstGeom prst="rect">
            <a:avLst/>
          </a:prstGeom>
        </p:spPr>
        <p:txBody>
          <a:bodyPr wrap="none">
            <a:spAutoFit/>
          </a:bodyPr>
          <a:lstStyle/>
          <a:p>
            <a:r>
              <a:rPr lang="es-ES" dirty="0">
                <a:solidFill>
                  <a:schemeClr val="accent4">
                    <a:lumMod val="60000"/>
                    <a:lumOff val="40000"/>
                  </a:schemeClr>
                </a:solidFill>
              </a:rPr>
              <a:t>[Artículo IV 2(b) de la Convención]</a:t>
            </a:r>
          </a:p>
        </p:txBody>
      </p:sp>
      <p:sp>
        <p:nvSpPr>
          <p:cNvPr id="7" name="Down Arrow 6"/>
          <p:cNvSpPr/>
          <p:nvPr/>
        </p:nvSpPr>
        <p:spPr>
          <a:xfrm>
            <a:off x="3635896" y="5089830"/>
            <a:ext cx="1800200" cy="1080120"/>
          </a:xfrm>
          <a:prstGeom prst="down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67744" y="6166119"/>
            <a:ext cx="4104456" cy="523220"/>
          </a:xfrm>
          <a:prstGeom prst="rect">
            <a:avLst/>
          </a:prstGeom>
        </p:spPr>
        <p:txBody>
          <a:bodyPr wrap="square">
            <a:spAutoFit/>
          </a:bodyPr>
          <a:lstStyle/>
          <a:p>
            <a:pPr algn="ctr"/>
            <a:r>
              <a:rPr lang="es-ES" sz="2800" b="1" dirty="0" smtClean="0"/>
              <a:t>Dicho de otra manera…</a:t>
            </a:r>
            <a:endParaRPr lang="es-ES" sz="2800" b="1" dirty="0"/>
          </a:p>
        </p:txBody>
      </p:sp>
      <p:sp>
        <p:nvSpPr>
          <p:cNvPr id="4" name="Slide Number Placeholder 3"/>
          <p:cNvSpPr>
            <a:spLocks noGrp="1"/>
          </p:cNvSpPr>
          <p:nvPr>
            <p:ph type="sldNum" sz="quarter" idx="12"/>
          </p:nvPr>
        </p:nvSpPr>
        <p:spPr>
          <a:xfrm>
            <a:off x="7009702" y="1379"/>
            <a:ext cx="2133600" cy="365125"/>
          </a:xfrm>
        </p:spPr>
        <p:txBody>
          <a:bodyPr/>
          <a:lstStyle/>
          <a:p>
            <a:fld id="{32C15A36-AA42-4068-A231-FC45D26FFE79}" type="slidenum">
              <a:rPr lang="en-GB" smtClean="0"/>
              <a:pPr/>
              <a:t>3</a:t>
            </a:fld>
            <a:endParaRPr lang="es-ES" dirty="0"/>
          </a:p>
        </p:txBody>
      </p:sp>
    </p:spTree>
    <p:extLst>
      <p:ext uri="{BB962C8B-B14F-4D97-AF65-F5344CB8AC3E}">
        <p14:creationId xmlns:p14="http://schemas.microsoft.com/office/powerpoint/2010/main" val="2199601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420888"/>
            <a:ext cx="8568952" cy="3600400"/>
          </a:xfrm>
        </p:spPr>
        <p:txBody>
          <a:bodyPr>
            <a:normAutofit fontScale="92500" lnSpcReduction="20000"/>
          </a:bodyPr>
          <a:lstStyle/>
          <a:p>
            <a:pPr marL="0" indent="0" algn="ctr">
              <a:buNone/>
            </a:pPr>
            <a:r>
              <a:rPr lang="es-ES" sz="2800" dirty="0" smtClean="0"/>
              <a:t>El DAL es una confirmación/conclusión de que el espécimen fue obtenido de conformidad con la legislación nacional vigente.</a:t>
            </a:r>
            <a:r>
              <a:rPr lang="es-ES" dirty="0" smtClean="0"/>
              <a:t> </a:t>
            </a:r>
          </a:p>
          <a:p>
            <a:pPr marL="0" indent="0" algn="ctr">
              <a:buNone/>
            </a:pPr>
            <a:r>
              <a:rPr lang="es-ES" sz="2800" i="1" dirty="0" smtClean="0"/>
              <a:t>Existen otras disposiciones que se aplican a la Introducción Procedente del Mar (IPM).</a:t>
            </a:r>
          </a:p>
          <a:p>
            <a:pPr marL="0" indent="0" algn="ctr">
              <a:buNone/>
            </a:pPr>
            <a:endParaRPr lang="es-ES" sz="2800" i="1" dirty="0" smtClean="0"/>
          </a:p>
          <a:p>
            <a:pPr marL="0" indent="0" algn="ctr">
              <a:buNone/>
            </a:pPr>
            <a:r>
              <a:rPr lang="es-ES" sz="2600" dirty="0"/>
              <a:t>La palabra "obtenido" hace referencia a toda la serie de pasos, y no únicamente al último de ellos, a través de los cuales se extrae un espécimen de su medio (lugar origen) convirtiéndose en posesión del exportador. </a:t>
            </a:r>
            <a:r>
              <a:rPr lang="en-US" sz="2600" dirty="0"/>
              <a:t>	</a:t>
            </a:r>
            <a:r>
              <a:rPr lang="en-US" dirty="0" smtClean="0"/>
              <a:t>	</a:t>
            </a:r>
          </a:p>
        </p:txBody>
      </p:sp>
      <p:sp>
        <p:nvSpPr>
          <p:cNvPr id="4" name="Down Arrow 3"/>
          <p:cNvSpPr/>
          <p:nvPr/>
        </p:nvSpPr>
        <p:spPr>
          <a:xfrm>
            <a:off x="3635896" y="827155"/>
            <a:ext cx="1800200" cy="1080120"/>
          </a:xfrm>
          <a:prstGeom prst="down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32C15A36-AA42-4068-A231-FC45D26FFE79}" type="slidenum">
              <a:rPr lang="en-GB" smtClean="0"/>
              <a:pPr/>
              <a:t>4</a:t>
            </a:fld>
            <a:endParaRPr lang="es-ES"/>
          </a:p>
        </p:txBody>
      </p:sp>
    </p:spTree>
    <p:extLst>
      <p:ext uri="{BB962C8B-B14F-4D97-AF65-F5344CB8AC3E}">
        <p14:creationId xmlns:p14="http://schemas.microsoft.com/office/powerpoint/2010/main" val="21420876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87" y="188640"/>
            <a:ext cx="8541467" cy="864096"/>
          </a:xfrm>
          <a:solidFill>
            <a:schemeClr val="accent5">
              <a:lumMod val="20000"/>
              <a:lumOff val="80000"/>
            </a:schemeClr>
          </a:solidFill>
        </p:spPr>
        <p:txBody>
          <a:bodyPr>
            <a:noAutofit/>
          </a:bodyPr>
          <a:lstStyle/>
          <a:p>
            <a:pPr algn="ctr"/>
            <a:r>
              <a:rPr lang="es-ES" sz="3400" dirty="0" smtClean="0"/>
              <a:t>Reto para el DAL: las extracciones en alta mar</a:t>
            </a:r>
            <a:endParaRPr lang="es-ES" sz="3400" dirty="0"/>
          </a:p>
        </p:txBody>
      </p:sp>
      <p:sp>
        <p:nvSpPr>
          <p:cNvPr id="7" name="Rounded Rectangle 6"/>
          <p:cNvSpPr/>
          <p:nvPr/>
        </p:nvSpPr>
        <p:spPr>
          <a:xfrm>
            <a:off x="1621496" y="1268760"/>
            <a:ext cx="5974839" cy="79208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t>Introducción Procedente del Mar (IPM)</a:t>
            </a:r>
          </a:p>
        </p:txBody>
      </p:sp>
      <p:sp>
        <p:nvSpPr>
          <p:cNvPr id="8" name="Content Placeholder 2"/>
          <p:cNvSpPr>
            <a:spLocks noGrp="1"/>
          </p:cNvSpPr>
          <p:nvPr>
            <p:ph idx="1"/>
          </p:nvPr>
        </p:nvSpPr>
        <p:spPr>
          <a:xfrm>
            <a:off x="583250" y="2166169"/>
            <a:ext cx="7766089" cy="3198890"/>
          </a:xfrm>
        </p:spPr>
        <p:txBody>
          <a:bodyPr>
            <a:normAutofit/>
          </a:bodyPr>
          <a:lstStyle/>
          <a:p>
            <a:pPr marL="0" lvl="0" indent="0">
              <a:buNone/>
            </a:pPr>
            <a:r>
              <a:rPr lang="es-ES" sz="2200" dirty="0" smtClean="0">
                <a:solidFill>
                  <a:prstClr val="black"/>
                </a:solidFill>
              </a:rPr>
              <a:t>Las partes deben tener en cuenta si el espécimen ha sido o será </a:t>
            </a:r>
            <a:r>
              <a:rPr lang="es-ES" sz="2200" b="1" dirty="0" smtClean="0">
                <a:solidFill>
                  <a:prstClr val="black"/>
                </a:solidFill>
              </a:rPr>
              <a:t>adquirido y desembarcado</a:t>
            </a:r>
            <a:r>
              <a:rPr lang="es-ES" sz="2200" dirty="0" smtClean="0">
                <a:solidFill>
                  <a:prstClr val="black"/>
                </a:solidFill>
              </a:rPr>
              <a:t>, o no:</a:t>
            </a:r>
            <a:endParaRPr lang="es-ES" sz="2200" dirty="0" smtClean="0"/>
          </a:p>
          <a:p>
            <a:endParaRPr lang="es-ES" sz="2000" dirty="0" smtClean="0"/>
          </a:p>
          <a:p>
            <a:endParaRPr lang="es-ES" sz="2000" dirty="0" smtClean="0"/>
          </a:p>
          <a:p>
            <a:endParaRPr lang="es-ES" sz="2000" dirty="0" smtClean="0"/>
          </a:p>
          <a:p>
            <a:endParaRPr lang="es-ES" sz="2000" dirty="0" smtClean="0"/>
          </a:p>
          <a:p>
            <a:endParaRPr lang="es-ES" sz="2000" dirty="0" smtClean="0"/>
          </a:p>
          <a:p>
            <a:endParaRPr lang="es-ES" sz="2000" dirty="0" smtClean="0"/>
          </a:p>
        </p:txBody>
      </p:sp>
      <p:sp>
        <p:nvSpPr>
          <p:cNvPr id="9" name="Rounded Rectangle 8"/>
          <p:cNvSpPr/>
          <p:nvPr/>
        </p:nvSpPr>
        <p:spPr>
          <a:xfrm>
            <a:off x="738041" y="3046061"/>
            <a:ext cx="4266007" cy="26151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es-ES" sz="2400" dirty="0" smtClean="0">
                <a:solidFill>
                  <a:srgbClr val="FFFF00"/>
                </a:solidFill>
                <a:latin typeface="+mj-lt"/>
              </a:rPr>
              <a:t>De una forma acorde con las medidas aplicables previstas en el derecho internacional</a:t>
            </a:r>
            <a:r>
              <a:rPr lang="es-ES" sz="2400" dirty="0" smtClean="0">
                <a:latin typeface="+mj-lt"/>
              </a:rPr>
              <a:t>, p. ej., otro tratado, convenio, acuerdo; y</a:t>
            </a:r>
          </a:p>
        </p:txBody>
      </p:sp>
      <p:sp>
        <p:nvSpPr>
          <p:cNvPr id="10" name="Rounded Rectangle 9"/>
          <p:cNvSpPr/>
          <p:nvPr/>
        </p:nvSpPr>
        <p:spPr>
          <a:xfrm>
            <a:off x="5436096" y="3046061"/>
            <a:ext cx="2808312" cy="26151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es-ES" sz="2400" dirty="0" smtClean="0"/>
              <a:t>mediante cualquier </a:t>
            </a:r>
            <a:r>
              <a:rPr lang="es-ES" sz="2400" dirty="0" smtClean="0">
                <a:solidFill>
                  <a:srgbClr val="FFFF00"/>
                </a:solidFill>
              </a:rPr>
              <a:t>actividad de pesca ilegal, no declarada y no reglamentada (INDNR)</a:t>
            </a:r>
            <a:r>
              <a:rPr lang="es-ES" sz="2400" dirty="0" smtClean="0"/>
              <a:t>.</a:t>
            </a:r>
          </a:p>
        </p:txBody>
      </p:sp>
      <p:sp>
        <p:nvSpPr>
          <p:cNvPr id="11" name="Rectangle 10"/>
          <p:cNvSpPr/>
          <p:nvPr/>
        </p:nvSpPr>
        <p:spPr>
          <a:xfrm>
            <a:off x="3779912" y="5982309"/>
            <a:ext cx="4124493" cy="369332"/>
          </a:xfrm>
          <a:prstGeom prst="rect">
            <a:avLst/>
          </a:prstGeom>
        </p:spPr>
        <p:txBody>
          <a:bodyPr wrap="square">
            <a:spAutoFit/>
          </a:bodyPr>
          <a:lstStyle/>
          <a:p>
            <a:pPr algn="ctr"/>
            <a:r>
              <a:rPr lang="es-ES" dirty="0">
                <a:solidFill>
                  <a:schemeClr val="accent4">
                    <a:lumMod val="60000"/>
                    <a:lumOff val="40000"/>
                  </a:schemeClr>
                </a:solidFill>
              </a:rPr>
              <a:t>[Resolución Conf. 14.6 (Rev. CoP16)]</a:t>
            </a:r>
          </a:p>
        </p:txBody>
      </p:sp>
      <p:sp>
        <p:nvSpPr>
          <p:cNvPr id="3" name="Slide Number Placeholder 2"/>
          <p:cNvSpPr>
            <a:spLocks noGrp="1"/>
          </p:cNvSpPr>
          <p:nvPr>
            <p:ph type="sldNum" sz="quarter" idx="12"/>
          </p:nvPr>
        </p:nvSpPr>
        <p:spPr/>
        <p:txBody>
          <a:bodyPr/>
          <a:lstStyle/>
          <a:p>
            <a:fld id="{32C15A36-AA42-4068-A231-FC45D26FFE79}" type="slidenum">
              <a:rPr lang="en-GB" smtClean="0"/>
              <a:pPr/>
              <a:t>5</a:t>
            </a:fld>
            <a:endParaRPr lang="es-ES"/>
          </a:p>
        </p:txBody>
      </p:sp>
    </p:spTree>
    <p:extLst>
      <p:ext uri="{BB962C8B-B14F-4D97-AF65-F5344CB8AC3E}">
        <p14:creationId xmlns:p14="http://schemas.microsoft.com/office/powerpoint/2010/main" val="2268415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6"/>
          <p:cNvSpPr>
            <a:spLocks/>
          </p:cNvSpPr>
          <p:nvPr/>
        </p:nvSpPr>
        <p:spPr bwMode="auto">
          <a:xfrm>
            <a:off x="6961404" y="2954325"/>
            <a:ext cx="1496796" cy="931875"/>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002060"/>
          </a:solidFill>
          <a:ln w="28575">
            <a:noFill/>
            <a:prstDash val="solid"/>
            <a:round/>
            <a:headEnd/>
            <a:tailEnd/>
          </a:ln>
        </p:spPr>
        <p:txBody>
          <a:bodyPr lIns="288000" tIns="288000" anchor="ctr"/>
          <a:lstStyle/>
          <a:p>
            <a:pPr algn="ctr" eaLnBrk="1" hangingPunct="1">
              <a:defRPr/>
            </a:pPr>
            <a:endParaRPr lang="en-GB" dirty="0">
              <a:cs typeface="Arial" charset="0"/>
            </a:endParaRPr>
          </a:p>
        </p:txBody>
      </p:sp>
      <p:sp>
        <p:nvSpPr>
          <p:cNvPr id="19" name="Freeform 7"/>
          <p:cNvSpPr>
            <a:spLocks/>
          </p:cNvSpPr>
          <p:nvPr/>
        </p:nvSpPr>
        <p:spPr bwMode="auto">
          <a:xfrm>
            <a:off x="4910956" y="4191000"/>
            <a:ext cx="1794644" cy="933449"/>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002060"/>
          </a:solidFill>
          <a:ln w="28575">
            <a:noFill/>
            <a:prstDash val="solid"/>
            <a:round/>
            <a:headEnd/>
            <a:tailEnd/>
          </a:ln>
        </p:spPr>
        <p:txBody>
          <a:bodyPr lIns="36000" tIns="324000" anchor="ctr"/>
          <a:lstStyle/>
          <a:p>
            <a:pPr algn="ctr" eaLnBrk="1" hangingPunct="1">
              <a:defRPr/>
            </a:pPr>
            <a:endParaRPr lang="en-GB" dirty="0">
              <a:cs typeface="Arial" charset="0"/>
            </a:endParaRPr>
          </a:p>
        </p:txBody>
      </p:sp>
      <p:sp>
        <p:nvSpPr>
          <p:cNvPr id="20" name="Freeform 8"/>
          <p:cNvSpPr>
            <a:spLocks/>
          </p:cNvSpPr>
          <p:nvPr/>
        </p:nvSpPr>
        <p:spPr bwMode="auto">
          <a:xfrm>
            <a:off x="4561066" y="1855575"/>
            <a:ext cx="1796156" cy="93266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002060"/>
          </a:solidFill>
          <a:ln w="28575">
            <a:noFill/>
            <a:prstDash val="solid"/>
            <a:round/>
            <a:headEnd/>
            <a:tailEnd/>
          </a:ln>
        </p:spPr>
        <p:txBody>
          <a:bodyPr bIns="360000" anchor="ctr"/>
          <a:lstStyle/>
          <a:p>
            <a:pPr algn="ctr" eaLnBrk="1" hangingPunct="1">
              <a:defRPr/>
            </a:pPr>
            <a:endParaRPr lang="en-GB" dirty="0">
              <a:cs typeface="Arial" charset="0"/>
            </a:endParaRPr>
          </a:p>
        </p:txBody>
      </p:sp>
      <p:sp>
        <p:nvSpPr>
          <p:cNvPr id="23" name="Freeform 12"/>
          <p:cNvSpPr>
            <a:spLocks/>
          </p:cNvSpPr>
          <p:nvPr/>
        </p:nvSpPr>
        <p:spPr bwMode="auto">
          <a:xfrm>
            <a:off x="6584333" y="1801505"/>
            <a:ext cx="1797667" cy="776957"/>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rgbClr val="002060"/>
          </a:solidFill>
          <a:ln w="28575">
            <a:noFill/>
            <a:prstDash val="solid"/>
            <a:round/>
            <a:headEnd/>
            <a:tailEnd/>
          </a:ln>
        </p:spPr>
        <p:txBody>
          <a:bodyPr lIns="360000" anchor="ctr"/>
          <a:lstStyle/>
          <a:p>
            <a:pPr algn="ctr" eaLnBrk="1" hangingPunct="1">
              <a:defRPr/>
            </a:pPr>
            <a:endParaRPr lang="en-GB" dirty="0">
              <a:cs typeface="Arial" charset="0"/>
            </a:endParaRPr>
          </a:p>
        </p:txBody>
      </p:sp>
      <p:sp>
        <p:nvSpPr>
          <p:cNvPr id="24" name="Freeform 13"/>
          <p:cNvSpPr>
            <a:spLocks/>
          </p:cNvSpPr>
          <p:nvPr/>
        </p:nvSpPr>
        <p:spPr bwMode="auto">
          <a:xfrm>
            <a:off x="6962917" y="4191000"/>
            <a:ext cx="1495283" cy="934234"/>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002060"/>
          </a:solidFill>
          <a:ln w="28575">
            <a:noFill/>
            <a:prstDash val="solid"/>
            <a:round/>
            <a:headEnd/>
            <a:tailEnd/>
          </a:ln>
        </p:spPr>
        <p:txBody>
          <a:bodyPr lIns="324000" tIns="288000" anchor="ctr"/>
          <a:lstStyle/>
          <a:p>
            <a:pPr algn="ctr" eaLnBrk="1" hangingPunct="1">
              <a:defRPr/>
            </a:pPr>
            <a:endParaRPr lang="en-GB" dirty="0">
              <a:cs typeface="Arial" charset="0"/>
            </a:endParaRPr>
          </a:p>
        </p:txBody>
      </p:sp>
      <p:sp>
        <p:nvSpPr>
          <p:cNvPr id="26" name="Freeform 5"/>
          <p:cNvSpPr>
            <a:spLocks/>
          </p:cNvSpPr>
          <p:nvPr/>
        </p:nvSpPr>
        <p:spPr bwMode="auto">
          <a:xfrm>
            <a:off x="685800" y="3103578"/>
            <a:ext cx="1496796" cy="935022"/>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rgbClr val="002060"/>
          </a:solidFill>
          <a:ln w="28575">
            <a:noFill/>
            <a:prstDash val="solid"/>
            <a:round/>
            <a:headEnd/>
            <a:tailEnd/>
          </a:ln>
        </p:spPr>
        <p:txBody>
          <a:bodyPr bIns="360000" anchor="ctr"/>
          <a:lstStyle/>
          <a:p>
            <a:pPr algn="ctr" eaLnBrk="1" hangingPunct="1">
              <a:defRPr/>
            </a:pPr>
            <a:endParaRPr lang="en-GB" dirty="0">
              <a:cs typeface="Arial" charset="0"/>
            </a:endParaRPr>
          </a:p>
        </p:txBody>
      </p:sp>
      <p:sp>
        <p:nvSpPr>
          <p:cNvPr id="27" name="Freeform 10"/>
          <p:cNvSpPr>
            <a:spLocks/>
          </p:cNvSpPr>
          <p:nvPr/>
        </p:nvSpPr>
        <p:spPr bwMode="auto">
          <a:xfrm>
            <a:off x="789244" y="1723397"/>
            <a:ext cx="1542729" cy="1007889"/>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002060"/>
          </a:solidFill>
          <a:ln w="28575">
            <a:noFill/>
            <a:prstDash val="solid"/>
            <a:round/>
            <a:headEnd/>
            <a:tailEnd/>
          </a:ln>
        </p:spPr>
        <p:txBody>
          <a:bodyPr bIns="360000" anchor="ctr"/>
          <a:lstStyle/>
          <a:p>
            <a:pPr algn="ctr" eaLnBrk="1" hangingPunct="1">
              <a:defRPr/>
            </a:pPr>
            <a:endParaRPr lang="en-GB" sz="1200" dirty="0">
              <a:solidFill>
                <a:schemeClr val="bg1"/>
              </a:solidFill>
              <a:cs typeface="Arial" charset="0"/>
            </a:endParaRPr>
          </a:p>
        </p:txBody>
      </p:sp>
      <p:sp>
        <p:nvSpPr>
          <p:cNvPr id="28" name="Freeform 11"/>
          <p:cNvSpPr>
            <a:spLocks/>
          </p:cNvSpPr>
          <p:nvPr/>
        </p:nvSpPr>
        <p:spPr bwMode="auto">
          <a:xfrm>
            <a:off x="805406" y="4341814"/>
            <a:ext cx="1797667" cy="777743"/>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002060"/>
          </a:solidFill>
          <a:ln w="28575">
            <a:noFill/>
            <a:prstDash val="solid"/>
            <a:round/>
            <a:headEnd/>
            <a:tailEnd/>
          </a:ln>
        </p:spPr>
        <p:txBody>
          <a:bodyPr rIns="324000" anchor="ctr"/>
          <a:lstStyle/>
          <a:p>
            <a:pPr algn="ctr" eaLnBrk="1" hangingPunct="1">
              <a:defRPr/>
            </a:pPr>
            <a:endParaRPr lang="en-GB" dirty="0">
              <a:cs typeface="Arial" charset="0"/>
            </a:endParaRPr>
          </a:p>
        </p:txBody>
      </p:sp>
      <p:sp>
        <p:nvSpPr>
          <p:cNvPr id="29" name="Freeform 7"/>
          <p:cNvSpPr>
            <a:spLocks/>
          </p:cNvSpPr>
          <p:nvPr/>
        </p:nvSpPr>
        <p:spPr bwMode="auto">
          <a:xfrm>
            <a:off x="2895600" y="4306882"/>
            <a:ext cx="1794644" cy="933449"/>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002060"/>
          </a:solidFill>
          <a:ln w="28575">
            <a:noFill/>
            <a:prstDash val="solid"/>
            <a:round/>
            <a:headEnd/>
            <a:tailEnd/>
          </a:ln>
        </p:spPr>
        <p:txBody>
          <a:bodyPr lIns="36000" tIns="324000" anchor="ctr"/>
          <a:lstStyle/>
          <a:p>
            <a:pPr algn="ctr" eaLnBrk="1" hangingPunct="1">
              <a:defRPr/>
            </a:pPr>
            <a:endParaRPr lang="en-GB" dirty="0">
              <a:cs typeface="Arial" charset="0"/>
            </a:endParaRPr>
          </a:p>
        </p:txBody>
      </p:sp>
      <p:sp>
        <p:nvSpPr>
          <p:cNvPr id="30" name="Freeform 8"/>
          <p:cNvSpPr>
            <a:spLocks/>
          </p:cNvSpPr>
          <p:nvPr/>
        </p:nvSpPr>
        <p:spPr bwMode="auto">
          <a:xfrm>
            <a:off x="2590800" y="1676400"/>
            <a:ext cx="1796156" cy="932663"/>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002060"/>
          </a:solidFill>
          <a:ln w="28575">
            <a:noFill/>
            <a:prstDash val="solid"/>
            <a:round/>
            <a:headEnd/>
            <a:tailEnd/>
          </a:ln>
        </p:spPr>
        <p:txBody>
          <a:bodyPr bIns="360000" anchor="ctr"/>
          <a:lstStyle/>
          <a:p>
            <a:pPr algn="ctr" eaLnBrk="1" hangingPunct="1">
              <a:defRPr/>
            </a:pPr>
            <a:endParaRPr lang="en-GB" dirty="0">
              <a:cs typeface="Arial" charset="0"/>
            </a:endParaRPr>
          </a:p>
        </p:txBody>
      </p:sp>
      <p:sp>
        <p:nvSpPr>
          <p:cNvPr id="31" name="Freeform 9"/>
          <p:cNvSpPr>
            <a:spLocks/>
          </p:cNvSpPr>
          <p:nvPr/>
        </p:nvSpPr>
        <p:spPr bwMode="auto">
          <a:xfrm>
            <a:off x="2465552" y="2971800"/>
            <a:ext cx="2095514" cy="776957"/>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rgbClr val="002060"/>
          </a:solidFill>
          <a:ln w="28575">
            <a:noFill/>
            <a:prstDash val="solid"/>
            <a:round/>
            <a:headEnd/>
            <a:tailEnd/>
          </a:ln>
        </p:spPr>
        <p:txBody>
          <a:bodyPr bIns="360000" anchor="ctr"/>
          <a:lstStyle/>
          <a:p>
            <a:pPr algn="ctr" eaLnBrk="1" hangingPunct="1"/>
            <a:endParaRPr lang="en-GB" dirty="0">
              <a:cs typeface="Arial" charset="0"/>
            </a:endParaRPr>
          </a:p>
        </p:txBody>
      </p:sp>
      <p:sp>
        <p:nvSpPr>
          <p:cNvPr id="15" name="Freeform 14"/>
          <p:cNvSpPr>
            <a:spLocks/>
          </p:cNvSpPr>
          <p:nvPr/>
        </p:nvSpPr>
        <p:spPr bwMode="auto">
          <a:xfrm>
            <a:off x="4876800" y="2971800"/>
            <a:ext cx="1806629" cy="776957"/>
          </a:xfrm>
          <a:custGeom>
            <a:avLst/>
            <a:gdLst>
              <a:gd name="connsiteX0" fmla="*/ 10886 w 1896949"/>
              <a:gd name="connsiteY0" fmla="*/ 0 h 1568450"/>
              <a:gd name="connsiteX1" fmla="*/ 690091 w 1896949"/>
              <a:gd name="connsiteY1" fmla="*/ 0 h 1568450"/>
              <a:gd name="connsiteX2" fmla="*/ 698819 w 1896949"/>
              <a:gd name="connsiteY2" fmla="*/ 794 h 1568450"/>
              <a:gd name="connsiteX3" fmla="*/ 706754 w 1896949"/>
              <a:gd name="connsiteY3" fmla="*/ 2381 h 1568450"/>
              <a:gd name="connsiteX4" fmla="*/ 713895 w 1896949"/>
              <a:gd name="connsiteY4" fmla="*/ 4763 h 1568450"/>
              <a:gd name="connsiteX5" fmla="*/ 720242 w 1896949"/>
              <a:gd name="connsiteY5" fmla="*/ 7144 h 1568450"/>
              <a:gd name="connsiteX6" fmla="*/ 725003 w 1896949"/>
              <a:gd name="connsiteY6" fmla="*/ 10319 h 1568450"/>
              <a:gd name="connsiteX7" fmla="*/ 728177 w 1896949"/>
              <a:gd name="connsiteY7" fmla="*/ 14288 h 1568450"/>
              <a:gd name="connsiteX8" fmla="*/ 730557 w 1896949"/>
              <a:gd name="connsiteY8" fmla="*/ 19050 h 1568450"/>
              <a:gd name="connsiteX9" fmla="*/ 732144 w 1896949"/>
              <a:gd name="connsiteY9" fmla="*/ 23813 h 1568450"/>
              <a:gd name="connsiteX10" fmla="*/ 732144 w 1896949"/>
              <a:gd name="connsiteY10" fmla="*/ 29369 h 1568450"/>
              <a:gd name="connsiteX11" fmla="*/ 730557 w 1896949"/>
              <a:gd name="connsiteY11" fmla="*/ 34131 h 1568450"/>
              <a:gd name="connsiteX12" fmla="*/ 728177 w 1896949"/>
              <a:gd name="connsiteY12" fmla="*/ 39688 h 1568450"/>
              <a:gd name="connsiteX13" fmla="*/ 725003 w 1896949"/>
              <a:gd name="connsiteY13" fmla="*/ 44450 h 1568450"/>
              <a:gd name="connsiteX14" fmla="*/ 720242 w 1896949"/>
              <a:gd name="connsiteY14" fmla="*/ 50800 h 1568450"/>
              <a:gd name="connsiteX15" fmla="*/ 713895 w 1896949"/>
              <a:gd name="connsiteY15" fmla="*/ 55563 h 1568450"/>
              <a:gd name="connsiteX16" fmla="*/ 708341 w 1896949"/>
              <a:gd name="connsiteY16" fmla="*/ 60325 h 1568450"/>
              <a:gd name="connsiteX17" fmla="*/ 699612 w 1896949"/>
              <a:gd name="connsiteY17" fmla="*/ 65088 h 1568450"/>
              <a:gd name="connsiteX18" fmla="*/ 689297 w 1896949"/>
              <a:gd name="connsiteY18" fmla="*/ 70644 h 1568450"/>
              <a:gd name="connsiteX19" fmla="*/ 679776 w 1896949"/>
              <a:gd name="connsiteY19" fmla="*/ 77788 h 1568450"/>
              <a:gd name="connsiteX20" fmla="*/ 667874 w 1896949"/>
              <a:gd name="connsiteY20" fmla="*/ 88900 h 1568450"/>
              <a:gd name="connsiteX21" fmla="*/ 662320 w 1896949"/>
              <a:gd name="connsiteY21" fmla="*/ 96044 h 1568450"/>
              <a:gd name="connsiteX22" fmla="*/ 655972 w 1896949"/>
              <a:gd name="connsiteY22" fmla="*/ 103188 h 1568450"/>
              <a:gd name="connsiteX23" fmla="*/ 650418 w 1896949"/>
              <a:gd name="connsiteY23" fmla="*/ 111125 h 1568450"/>
              <a:gd name="connsiteX24" fmla="*/ 645657 w 1896949"/>
              <a:gd name="connsiteY24" fmla="*/ 120650 h 1568450"/>
              <a:gd name="connsiteX25" fmla="*/ 641690 w 1896949"/>
              <a:gd name="connsiteY25" fmla="*/ 131763 h 1568450"/>
              <a:gd name="connsiteX26" fmla="*/ 638516 w 1896949"/>
              <a:gd name="connsiteY26" fmla="*/ 142081 h 1568450"/>
              <a:gd name="connsiteX27" fmla="*/ 636135 w 1896949"/>
              <a:gd name="connsiteY27" fmla="*/ 153988 h 1568450"/>
              <a:gd name="connsiteX28" fmla="*/ 636135 w 1896949"/>
              <a:gd name="connsiteY28" fmla="*/ 166688 h 1568450"/>
              <a:gd name="connsiteX29" fmla="*/ 636929 w 1896949"/>
              <a:gd name="connsiteY29" fmla="*/ 182563 h 1568450"/>
              <a:gd name="connsiteX30" fmla="*/ 639309 w 1896949"/>
              <a:gd name="connsiteY30" fmla="*/ 196850 h 1568450"/>
              <a:gd name="connsiteX31" fmla="*/ 644070 w 1896949"/>
              <a:gd name="connsiteY31" fmla="*/ 211138 h 1568450"/>
              <a:gd name="connsiteX32" fmla="*/ 650418 w 1896949"/>
              <a:gd name="connsiteY32" fmla="*/ 223838 h 1568450"/>
              <a:gd name="connsiteX33" fmla="*/ 657559 w 1896949"/>
              <a:gd name="connsiteY33" fmla="*/ 237331 h 1568450"/>
              <a:gd name="connsiteX34" fmla="*/ 667080 w 1896949"/>
              <a:gd name="connsiteY34" fmla="*/ 249238 h 1568450"/>
              <a:gd name="connsiteX35" fmla="*/ 677395 w 1896949"/>
              <a:gd name="connsiteY35" fmla="*/ 261144 h 1568450"/>
              <a:gd name="connsiteX36" fmla="*/ 689297 w 1896949"/>
              <a:gd name="connsiteY36" fmla="*/ 269875 h 1568450"/>
              <a:gd name="connsiteX37" fmla="*/ 701993 w 1896949"/>
              <a:gd name="connsiteY37" fmla="*/ 279400 h 1568450"/>
              <a:gd name="connsiteX38" fmla="*/ 715482 w 1896949"/>
              <a:gd name="connsiteY38" fmla="*/ 288131 h 1568450"/>
              <a:gd name="connsiteX39" fmla="*/ 730557 w 1896949"/>
              <a:gd name="connsiteY39" fmla="*/ 296069 h 1568450"/>
              <a:gd name="connsiteX40" fmla="*/ 747220 w 1896949"/>
              <a:gd name="connsiteY40" fmla="*/ 302419 h 1568450"/>
              <a:gd name="connsiteX41" fmla="*/ 763883 w 1896949"/>
              <a:gd name="connsiteY41" fmla="*/ 307181 h 1568450"/>
              <a:gd name="connsiteX42" fmla="*/ 780546 w 1896949"/>
              <a:gd name="connsiteY42" fmla="*/ 310356 h 1568450"/>
              <a:gd name="connsiteX43" fmla="*/ 799589 w 1896949"/>
              <a:gd name="connsiteY43" fmla="*/ 312738 h 1568450"/>
              <a:gd name="connsiteX44" fmla="*/ 817045 w 1896949"/>
              <a:gd name="connsiteY44" fmla="*/ 314325 h 1568450"/>
              <a:gd name="connsiteX45" fmla="*/ 836088 w 1896949"/>
              <a:gd name="connsiteY45" fmla="*/ 312738 h 1568450"/>
              <a:gd name="connsiteX46" fmla="*/ 854338 w 1896949"/>
              <a:gd name="connsiteY46" fmla="*/ 310356 h 1568450"/>
              <a:gd name="connsiteX47" fmla="*/ 871794 w 1896949"/>
              <a:gd name="connsiteY47" fmla="*/ 307181 h 1568450"/>
              <a:gd name="connsiteX48" fmla="*/ 888457 w 1896949"/>
              <a:gd name="connsiteY48" fmla="*/ 302419 h 1568450"/>
              <a:gd name="connsiteX49" fmla="*/ 903533 w 1896949"/>
              <a:gd name="connsiteY49" fmla="*/ 296069 h 1568450"/>
              <a:gd name="connsiteX50" fmla="*/ 919402 w 1896949"/>
              <a:gd name="connsiteY50" fmla="*/ 288131 h 1568450"/>
              <a:gd name="connsiteX51" fmla="*/ 933684 w 1896949"/>
              <a:gd name="connsiteY51" fmla="*/ 279400 h 1568450"/>
              <a:gd name="connsiteX52" fmla="*/ 946380 w 1896949"/>
              <a:gd name="connsiteY52" fmla="*/ 269875 h 1568450"/>
              <a:gd name="connsiteX53" fmla="*/ 958282 w 1896949"/>
              <a:gd name="connsiteY53" fmla="*/ 261144 h 1568450"/>
              <a:gd name="connsiteX54" fmla="*/ 969390 w 1896949"/>
              <a:gd name="connsiteY54" fmla="*/ 249238 h 1568450"/>
              <a:gd name="connsiteX55" fmla="*/ 977325 w 1896949"/>
              <a:gd name="connsiteY55" fmla="*/ 237331 h 1568450"/>
              <a:gd name="connsiteX56" fmla="*/ 986053 w 1896949"/>
              <a:gd name="connsiteY56" fmla="*/ 223838 h 1568450"/>
              <a:gd name="connsiteX57" fmla="*/ 991607 w 1896949"/>
              <a:gd name="connsiteY57" fmla="*/ 211138 h 1568450"/>
              <a:gd name="connsiteX58" fmla="*/ 996368 w 1896949"/>
              <a:gd name="connsiteY58" fmla="*/ 196850 h 1568450"/>
              <a:gd name="connsiteX59" fmla="*/ 998748 w 1896949"/>
              <a:gd name="connsiteY59" fmla="*/ 182563 h 1568450"/>
              <a:gd name="connsiteX60" fmla="*/ 1000335 w 1896949"/>
              <a:gd name="connsiteY60" fmla="*/ 166688 h 1568450"/>
              <a:gd name="connsiteX61" fmla="*/ 998748 w 1896949"/>
              <a:gd name="connsiteY61" fmla="*/ 153988 h 1568450"/>
              <a:gd name="connsiteX62" fmla="*/ 996368 w 1896949"/>
              <a:gd name="connsiteY62" fmla="*/ 142081 h 1568450"/>
              <a:gd name="connsiteX63" fmla="*/ 993987 w 1896949"/>
              <a:gd name="connsiteY63" fmla="*/ 131763 h 1568450"/>
              <a:gd name="connsiteX64" fmla="*/ 989227 w 1896949"/>
              <a:gd name="connsiteY64" fmla="*/ 120650 h 1568450"/>
              <a:gd name="connsiteX65" fmla="*/ 984466 w 1896949"/>
              <a:gd name="connsiteY65" fmla="*/ 111125 h 1568450"/>
              <a:gd name="connsiteX66" fmla="*/ 979705 w 1896949"/>
              <a:gd name="connsiteY66" fmla="*/ 103188 h 1568450"/>
              <a:gd name="connsiteX67" fmla="*/ 974151 w 1896949"/>
              <a:gd name="connsiteY67" fmla="*/ 96044 h 1568450"/>
              <a:gd name="connsiteX68" fmla="*/ 967803 w 1896949"/>
              <a:gd name="connsiteY68" fmla="*/ 88900 h 1568450"/>
              <a:gd name="connsiteX69" fmla="*/ 955901 w 1896949"/>
              <a:gd name="connsiteY69" fmla="*/ 77788 h 1568450"/>
              <a:gd name="connsiteX70" fmla="*/ 945586 w 1896949"/>
              <a:gd name="connsiteY70" fmla="*/ 70644 h 1568450"/>
              <a:gd name="connsiteX71" fmla="*/ 936065 w 1896949"/>
              <a:gd name="connsiteY71" fmla="*/ 65088 h 1568450"/>
              <a:gd name="connsiteX72" fmla="*/ 927336 w 1896949"/>
              <a:gd name="connsiteY72" fmla="*/ 60325 h 1568450"/>
              <a:gd name="connsiteX73" fmla="*/ 920195 w 1896949"/>
              <a:gd name="connsiteY73" fmla="*/ 55563 h 1568450"/>
              <a:gd name="connsiteX74" fmla="*/ 914641 w 1896949"/>
              <a:gd name="connsiteY74" fmla="*/ 50800 h 1568450"/>
              <a:gd name="connsiteX75" fmla="*/ 909880 w 1896949"/>
              <a:gd name="connsiteY75" fmla="*/ 44450 h 1568450"/>
              <a:gd name="connsiteX76" fmla="*/ 905913 w 1896949"/>
              <a:gd name="connsiteY76" fmla="*/ 39688 h 1568450"/>
              <a:gd name="connsiteX77" fmla="*/ 905119 w 1896949"/>
              <a:gd name="connsiteY77" fmla="*/ 34131 h 1568450"/>
              <a:gd name="connsiteX78" fmla="*/ 903533 w 1896949"/>
              <a:gd name="connsiteY78" fmla="*/ 29369 h 1568450"/>
              <a:gd name="connsiteX79" fmla="*/ 903533 w 1896949"/>
              <a:gd name="connsiteY79" fmla="*/ 23813 h 1568450"/>
              <a:gd name="connsiteX80" fmla="*/ 905119 w 1896949"/>
              <a:gd name="connsiteY80" fmla="*/ 19050 h 1568450"/>
              <a:gd name="connsiteX81" fmla="*/ 907500 w 1896949"/>
              <a:gd name="connsiteY81" fmla="*/ 14288 h 1568450"/>
              <a:gd name="connsiteX82" fmla="*/ 910674 w 1896949"/>
              <a:gd name="connsiteY82" fmla="*/ 10319 h 1568450"/>
              <a:gd name="connsiteX83" fmla="*/ 915435 w 1896949"/>
              <a:gd name="connsiteY83" fmla="*/ 7144 h 1568450"/>
              <a:gd name="connsiteX84" fmla="*/ 920195 w 1896949"/>
              <a:gd name="connsiteY84" fmla="*/ 4763 h 1568450"/>
              <a:gd name="connsiteX85" fmla="*/ 927336 w 1896949"/>
              <a:gd name="connsiteY85" fmla="*/ 2381 h 1568450"/>
              <a:gd name="connsiteX86" fmla="*/ 936065 w 1896949"/>
              <a:gd name="connsiteY86" fmla="*/ 794 h 1568450"/>
              <a:gd name="connsiteX87" fmla="*/ 945586 w 1896949"/>
              <a:gd name="connsiteY87" fmla="*/ 0 h 1568450"/>
              <a:gd name="connsiteX88" fmla="*/ 1581151 w 1896949"/>
              <a:gd name="connsiteY88" fmla="*/ 0 h 1568450"/>
              <a:gd name="connsiteX89" fmla="*/ 1581151 w 1896949"/>
              <a:gd name="connsiteY89" fmla="*/ 434181 h 1568450"/>
              <a:gd name="connsiteX90" fmla="*/ 1581944 w 1896949"/>
              <a:gd name="connsiteY90" fmla="*/ 434181 h 1568450"/>
              <a:gd name="connsiteX91" fmla="*/ 1581944 w 1896949"/>
              <a:gd name="connsiteY91" fmla="*/ 633413 h 1568450"/>
              <a:gd name="connsiteX92" fmla="*/ 1583531 w 1896949"/>
              <a:gd name="connsiteY92" fmla="*/ 642938 h 1568450"/>
              <a:gd name="connsiteX93" fmla="*/ 1584324 w 1896949"/>
              <a:gd name="connsiteY93" fmla="*/ 652463 h 1568450"/>
              <a:gd name="connsiteX94" fmla="*/ 1586705 w 1896949"/>
              <a:gd name="connsiteY94" fmla="*/ 659606 h 1568450"/>
              <a:gd name="connsiteX95" fmla="*/ 1590672 w 1896949"/>
              <a:gd name="connsiteY95" fmla="*/ 665163 h 1568450"/>
              <a:gd name="connsiteX96" fmla="*/ 1596226 w 1896949"/>
              <a:gd name="connsiteY96" fmla="*/ 671513 h 1568450"/>
              <a:gd name="connsiteX97" fmla="*/ 1603368 w 1896949"/>
              <a:gd name="connsiteY97" fmla="*/ 674688 h 1568450"/>
              <a:gd name="connsiteX98" fmla="*/ 1610509 w 1896949"/>
              <a:gd name="connsiteY98" fmla="*/ 674688 h 1568450"/>
              <a:gd name="connsiteX99" fmla="*/ 1617650 w 1896949"/>
              <a:gd name="connsiteY99" fmla="*/ 673894 h 1568450"/>
              <a:gd name="connsiteX100" fmla="*/ 1626378 w 1896949"/>
              <a:gd name="connsiteY100" fmla="*/ 669925 h 1568450"/>
              <a:gd name="connsiteX101" fmla="*/ 1633519 w 1896949"/>
              <a:gd name="connsiteY101" fmla="*/ 662781 h 1568450"/>
              <a:gd name="connsiteX102" fmla="*/ 1640660 w 1896949"/>
              <a:gd name="connsiteY102" fmla="*/ 654844 h 1568450"/>
              <a:gd name="connsiteX103" fmla="*/ 1647802 w 1896949"/>
              <a:gd name="connsiteY103" fmla="*/ 642938 h 1568450"/>
              <a:gd name="connsiteX104" fmla="*/ 1653356 w 1896949"/>
              <a:gd name="connsiteY104" fmla="*/ 633413 h 1568450"/>
              <a:gd name="connsiteX105" fmla="*/ 1660497 w 1896949"/>
              <a:gd name="connsiteY105" fmla="*/ 622300 h 1568450"/>
              <a:gd name="connsiteX106" fmla="*/ 1671605 w 1896949"/>
              <a:gd name="connsiteY106" fmla="*/ 611188 h 1568450"/>
              <a:gd name="connsiteX107" fmla="*/ 1678747 w 1896949"/>
              <a:gd name="connsiteY107" fmla="*/ 604838 h 1568450"/>
              <a:gd name="connsiteX108" fmla="*/ 1685888 w 1896949"/>
              <a:gd name="connsiteY108" fmla="*/ 599281 h 1568450"/>
              <a:gd name="connsiteX109" fmla="*/ 1694616 w 1896949"/>
              <a:gd name="connsiteY109" fmla="*/ 594519 h 1568450"/>
              <a:gd name="connsiteX110" fmla="*/ 1703344 w 1896949"/>
              <a:gd name="connsiteY110" fmla="*/ 589756 h 1568450"/>
              <a:gd name="connsiteX111" fmla="*/ 1713659 w 1896949"/>
              <a:gd name="connsiteY111" fmla="*/ 584994 h 1568450"/>
              <a:gd name="connsiteX112" fmla="*/ 1724768 w 1896949"/>
              <a:gd name="connsiteY112" fmla="*/ 582613 h 1568450"/>
              <a:gd name="connsiteX113" fmla="*/ 1736670 w 1896949"/>
              <a:gd name="connsiteY113" fmla="*/ 580231 h 1568450"/>
              <a:gd name="connsiteX114" fmla="*/ 1749365 w 1896949"/>
              <a:gd name="connsiteY114" fmla="*/ 578644 h 1568450"/>
              <a:gd name="connsiteX115" fmla="*/ 1765234 w 1896949"/>
              <a:gd name="connsiteY115" fmla="*/ 580231 h 1568450"/>
              <a:gd name="connsiteX116" fmla="*/ 1779517 w 1896949"/>
              <a:gd name="connsiteY116" fmla="*/ 582613 h 1568450"/>
              <a:gd name="connsiteX117" fmla="*/ 1793799 w 1896949"/>
              <a:gd name="connsiteY117" fmla="*/ 587375 h 1568450"/>
              <a:gd name="connsiteX118" fmla="*/ 1806494 w 1896949"/>
              <a:gd name="connsiteY118" fmla="*/ 592931 h 1568450"/>
              <a:gd name="connsiteX119" fmla="*/ 1819190 w 1896949"/>
              <a:gd name="connsiteY119" fmla="*/ 601663 h 1568450"/>
              <a:gd name="connsiteX120" fmla="*/ 1831092 w 1896949"/>
              <a:gd name="connsiteY120" fmla="*/ 609600 h 1568450"/>
              <a:gd name="connsiteX121" fmla="*/ 1842994 w 1896949"/>
              <a:gd name="connsiteY121" fmla="*/ 619919 h 1568450"/>
              <a:gd name="connsiteX122" fmla="*/ 1854102 w 1896949"/>
              <a:gd name="connsiteY122" fmla="*/ 631825 h 1568450"/>
              <a:gd name="connsiteX123" fmla="*/ 1862037 w 1896949"/>
              <a:gd name="connsiteY123" fmla="*/ 645319 h 1568450"/>
              <a:gd name="connsiteX124" fmla="*/ 1871558 w 1896949"/>
              <a:gd name="connsiteY124" fmla="*/ 659606 h 1568450"/>
              <a:gd name="connsiteX125" fmla="*/ 1878699 w 1896949"/>
              <a:gd name="connsiteY125" fmla="*/ 674688 h 1568450"/>
              <a:gd name="connsiteX126" fmla="*/ 1885047 w 1896949"/>
              <a:gd name="connsiteY126" fmla="*/ 690563 h 1568450"/>
              <a:gd name="connsiteX127" fmla="*/ 1889808 w 1896949"/>
              <a:gd name="connsiteY127" fmla="*/ 707231 h 1568450"/>
              <a:gd name="connsiteX128" fmla="*/ 1892982 w 1896949"/>
              <a:gd name="connsiteY128" fmla="*/ 724694 h 1568450"/>
              <a:gd name="connsiteX129" fmla="*/ 1895362 w 1896949"/>
              <a:gd name="connsiteY129" fmla="*/ 742156 h 1568450"/>
              <a:gd name="connsiteX130" fmla="*/ 1896949 w 1896949"/>
              <a:gd name="connsiteY130" fmla="*/ 761206 h 1568450"/>
              <a:gd name="connsiteX131" fmla="*/ 1895362 w 1896949"/>
              <a:gd name="connsiteY131" fmla="*/ 779463 h 1568450"/>
              <a:gd name="connsiteX132" fmla="*/ 1892982 w 1896949"/>
              <a:gd name="connsiteY132" fmla="*/ 798513 h 1568450"/>
              <a:gd name="connsiteX133" fmla="*/ 1889808 w 1896949"/>
              <a:gd name="connsiteY133" fmla="*/ 815181 h 1568450"/>
              <a:gd name="connsiteX134" fmla="*/ 1885047 w 1896949"/>
              <a:gd name="connsiteY134" fmla="*/ 831850 h 1568450"/>
              <a:gd name="connsiteX135" fmla="*/ 1878699 w 1896949"/>
              <a:gd name="connsiteY135" fmla="*/ 847725 h 1568450"/>
              <a:gd name="connsiteX136" fmla="*/ 1871558 w 1896949"/>
              <a:gd name="connsiteY136" fmla="*/ 863600 h 1568450"/>
              <a:gd name="connsiteX137" fmla="*/ 1862037 w 1896949"/>
              <a:gd name="connsiteY137" fmla="*/ 876300 h 1568450"/>
              <a:gd name="connsiteX138" fmla="*/ 1854102 w 1896949"/>
              <a:gd name="connsiteY138" fmla="*/ 889794 h 1568450"/>
              <a:gd name="connsiteX139" fmla="*/ 1842994 w 1896949"/>
              <a:gd name="connsiteY139" fmla="*/ 901700 h 1568450"/>
              <a:gd name="connsiteX140" fmla="*/ 1831092 w 1896949"/>
              <a:gd name="connsiteY140" fmla="*/ 912019 h 1568450"/>
              <a:gd name="connsiteX141" fmla="*/ 1819190 w 1896949"/>
              <a:gd name="connsiteY141" fmla="*/ 921544 h 1568450"/>
              <a:gd name="connsiteX142" fmla="*/ 1806494 w 1896949"/>
              <a:gd name="connsiteY142" fmla="*/ 928688 h 1568450"/>
              <a:gd name="connsiteX143" fmla="*/ 1793799 w 1896949"/>
              <a:gd name="connsiteY143" fmla="*/ 935038 h 1568450"/>
              <a:gd name="connsiteX144" fmla="*/ 1779517 w 1896949"/>
              <a:gd name="connsiteY144" fmla="*/ 939800 h 1568450"/>
              <a:gd name="connsiteX145" fmla="*/ 1765234 w 1896949"/>
              <a:gd name="connsiteY145" fmla="*/ 942181 h 1568450"/>
              <a:gd name="connsiteX146" fmla="*/ 1749365 w 1896949"/>
              <a:gd name="connsiteY146" fmla="*/ 942975 h 1568450"/>
              <a:gd name="connsiteX147" fmla="*/ 1736670 w 1896949"/>
              <a:gd name="connsiteY147" fmla="*/ 942975 h 1568450"/>
              <a:gd name="connsiteX148" fmla="*/ 1724768 w 1896949"/>
              <a:gd name="connsiteY148" fmla="*/ 940594 h 1568450"/>
              <a:gd name="connsiteX149" fmla="*/ 1713659 w 1896949"/>
              <a:gd name="connsiteY149" fmla="*/ 937419 h 1568450"/>
              <a:gd name="connsiteX150" fmla="*/ 1703344 w 1896949"/>
              <a:gd name="connsiteY150" fmla="*/ 933450 h 1568450"/>
              <a:gd name="connsiteX151" fmla="*/ 1694616 w 1896949"/>
              <a:gd name="connsiteY151" fmla="*/ 928688 h 1568450"/>
              <a:gd name="connsiteX152" fmla="*/ 1685888 w 1896949"/>
              <a:gd name="connsiteY152" fmla="*/ 923131 h 1568450"/>
              <a:gd name="connsiteX153" fmla="*/ 1678747 w 1896949"/>
              <a:gd name="connsiteY153" fmla="*/ 916781 h 1568450"/>
              <a:gd name="connsiteX154" fmla="*/ 1671605 w 1896949"/>
              <a:gd name="connsiteY154" fmla="*/ 911225 h 1568450"/>
              <a:gd name="connsiteX155" fmla="*/ 1660497 w 1896949"/>
              <a:gd name="connsiteY155" fmla="*/ 899319 h 1568450"/>
              <a:gd name="connsiteX156" fmla="*/ 1653356 w 1896949"/>
              <a:gd name="connsiteY156" fmla="*/ 889794 h 1568450"/>
              <a:gd name="connsiteX157" fmla="*/ 1647802 w 1896949"/>
              <a:gd name="connsiteY157" fmla="*/ 878681 h 1568450"/>
              <a:gd name="connsiteX158" fmla="*/ 1640660 w 1896949"/>
              <a:gd name="connsiteY158" fmla="*/ 868363 h 1568450"/>
              <a:gd name="connsiteX159" fmla="*/ 1633519 w 1896949"/>
              <a:gd name="connsiteY159" fmla="*/ 858838 h 1568450"/>
              <a:gd name="connsiteX160" fmla="*/ 1626378 w 1896949"/>
              <a:gd name="connsiteY160" fmla="*/ 852488 h 1568450"/>
              <a:gd name="connsiteX161" fmla="*/ 1617650 w 1896949"/>
              <a:gd name="connsiteY161" fmla="*/ 847725 h 1568450"/>
              <a:gd name="connsiteX162" fmla="*/ 1610509 w 1896949"/>
              <a:gd name="connsiteY162" fmla="*/ 846931 h 1568450"/>
              <a:gd name="connsiteX163" fmla="*/ 1603368 w 1896949"/>
              <a:gd name="connsiteY163" fmla="*/ 847725 h 1568450"/>
              <a:gd name="connsiteX164" fmla="*/ 1596226 w 1896949"/>
              <a:gd name="connsiteY164" fmla="*/ 851694 h 1568450"/>
              <a:gd name="connsiteX165" fmla="*/ 1590672 w 1896949"/>
              <a:gd name="connsiteY165" fmla="*/ 856456 h 1568450"/>
              <a:gd name="connsiteX166" fmla="*/ 1586705 w 1896949"/>
              <a:gd name="connsiteY166" fmla="*/ 862013 h 1568450"/>
              <a:gd name="connsiteX167" fmla="*/ 1584324 w 1896949"/>
              <a:gd name="connsiteY167" fmla="*/ 870744 h 1568450"/>
              <a:gd name="connsiteX168" fmla="*/ 1583531 w 1896949"/>
              <a:gd name="connsiteY168" fmla="*/ 878681 h 1568450"/>
              <a:gd name="connsiteX169" fmla="*/ 1581944 w 1896949"/>
              <a:gd name="connsiteY169" fmla="*/ 888206 h 1568450"/>
              <a:gd name="connsiteX170" fmla="*/ 1581944 w 1896949"/>
              <a:gd name="connsiteY170" fmla="*/ 1207294 h 1568450"/>
              <a:gd name="connsiteX171" fmla="*/ 1581151 w 1896949"/>
              <a:gd name="connsiteY171" fmla="*/ 1207294 h 1568450"/>
              <a:gd name="connsiteX172" fmla="*/ 1581151 w 1896949"/>
              <a:gd name="connsiteY172" fmla="*/ 1568450 h 1568450"/>
              <a:gd name="connsiteX173" fmla="*/ 902739 w 1896949"/>
              <a:gd name="connsiteY173" fmla="*/ 1568450 h 1568450"/>
              <a:gd name="connsiteX174" fmla="*/ 893218 w 1896949"/>
              <a:gd name="connsiteY174" fmla="*/ 1568450 h 1568450"/>
              <a:gd name="connsiteX175" fmla="*/ 885283 w 1896949"/>
              <a:gd name="connsiteY175" fmla="*/ 1566069 h 1568450"/>
              <a:gd name="connsiteX176" fmla="*/ 878142 w 1896949"/>
              <a:gd name="connsiteY176" fmla="*/ 1564481 h 1568450"/>
              <a:gd name="connsiteX177" fmla="*/ 873381 w 1896949"/>
              <a:gd name="connsiteY177" fmla="*/ 1561306 h 1568450"/>
              <a:gd name="connsiteX178" fmla="*/ 868620 w 1896949"/>
              <a:gd name="connsiteY178" fmla="*/ 1557338 h 1568450"/>
              <a:gd name="connsiteX179" fmla="*/ 864653 w 1896949"/>
              <a:gd name="connsiteY179" fmla="*/ 1554163 h 1568450"/>
              <a:gd name="connsiteX180" fmla="*/ 862272 w 1896949"/>
              <a:gd name="connsiteY180" fmla="*/ 1549400 h 1568450"/>
              <a:gd name="connsiteX181" fmla="*/ 861479 w 1896949"/>
              <a:gd name="connsiteY181" fmla="*/ 1544638 h 1568450"/>
              <a:gd name="connsiteX182" fmla="*/ 861479 w 1896949"/>
              <a:gd name="connsiteY182" fmla="*/ 1539875 h 1568450"/>
              <a:gd name="connsiteX183" fmla="*/ 861479 w 1896949"/>
              <a:gd name="connsiteY183" fmla="*/ 1534319 h 1568450"/>
              <a:gd name="connsiteX184" fmla="*/ 863859 w 1896949"/>
              <a:gd name="connsiteY184" fmla="*/ 1529556 h 1568450"/>
              <a:gd name="connsiteX185" fmla="*/ 867033 w 1896949"/>
              <a:gd name="connsiteY185" fmla="*/ 1523206 h 1568450"/>
              <a:gd name="connsiteX186" fmla="*/ 871794 w 1896949"/>
              <a:gd name="connsiteY186" fmla="*/ 1518444 h 1568450"/>
              <a:gd name="connsiteX187" fmla="*/ 878142 w 1896949"/>
              <a:gd name="connsiteY187" fmla="*/ 1512888 h 1568450"/>
              <a:gd name="connsiteX188" fmla="*/ 885283 w 1896949"/>
              <a:gd name="connsiteY188" fmla="*/ 1508125 h 1568450"/>
              <a:gd name="connsiteX189" fmla="*/ 893218 w 1896949"/>
              <a:gd name="connsiteY189" fmla="*/ 1503363 h 1568450"/>
              <a:gd name="connsiteX190" fmla="*/ 902739 w 1896949"/>
              <a:gd name="connsiteY190" fmla="*/ 1497013 h 1568450"/>
              <a:gd name="connsiteX191" fmla="*/ 913054 w 1896949"/>
              <a:gd name="connsiteY191" fmla="*/ 1489869 h 1568450"/>
              <a:gd name="connsiteX192" fmla="*/ 924956 w 1896949"/>
              <a:gd name="connsiteY192" fmla="*/ 1479550 h 1568450"/>
              <a:gd name="connsiteX193" fmla="*/ 931304 w 1896949"/>
              <a:gd name="connsiteY193" fmla="*/ 1472406 h 1568450"/>
              <a:gd name="connsiteX194" fmla="*/ 936858 w 1896949"/>
              <a:gd name="connsiteY194" fmla="*/ 1465263 h 1568450"/>
              <a:gd name="connsiteX195" fmla="*/ 941619 w 1896949"/>
              <a:gd name="connsiteY195" fmla="*/ 1456531 h 1568450"/>
              <a:gd name="connsiteX196" fmla="*/ 946380 w 1896949"/>
              <a:gd name="connsiteY196" fmla="*/ 1447006 h 1568450"/>
              <a:gd name="connsiteX197" fmla="*/ 951140 w 1896949"/>
              <a:gd name="connsiteY197" fmla="*/ 1436688 h 1568450"/>
              <a:gd name="connsiteX198" fmla="*/ 953521 w 1896949"/>
              <a:gd name="connsiteY198" fmla="*/ 1425575 h 1568450"/>
              <a:gd name="connsiteX199" fmla="*/ 955901 w 1896949"/>
              <a:gd name="connsiteY199" fmla="*/ 1414463 h 1568450"/>
              <a:gd name="connsiteX200" fmla="*/ 957488 w 1896949"/>
              <a:gd name="connsiteY200" fmla="*/ 1400969 h 1568450"/>
              <a:gd name="connsiteX201" fmla="*/ 955901 w 1896949"/>
              <a:gd name="connsiteY201" fmla="*/ 1385888 h 1568450"/>
              <a:gd name="connsiteX202" fmla="*/ 953521 w 1896949"/>
              <a:gd name="connsiteY202" fmla="*/ 1371600 h 1568450"/>
              <a:gd name="connsiteX203" fmla="*/ 948760 w 1896949"/>
              <a:gd name="connsiteY203" fmla="*/ 1357313 h 1568450"/>
              <a:gd name="connsiteX204" fmla="*/ 943206 w 1896949"/>
              <a:gd name="connsiteY204" fmla="*/ 1343819 h 1568450"/>
              <a:gd name="connsiteX205" fmla="*/ 934478 w 1896949"/>
              <a:gd name="connsiteY205" fmla="*/ 1331119 h 1568450"/>
              <a:gd name="connsiteX206" fmla="*/ 924956 w 1896949"/>
              <a:gd name="connsiteY206" fmla="*/ 1319213 h 1568450"/>
              <a:gd name="connsiteX207" fmla="*/ 915435 w 1896949"/>
              <a:gd name="connsiteY207" fmla="*/ 1308100 h 1568450"/>
              <a:gd name="connsiteX208" fmla="*/ 903533 w 1896949"/>
              <a:gd name="connsiteY208" fmla="*/ 1297781 h 1568450"/>
              <a:gd name="connsiteX209" fmla="*/ 890837 w 1896949"/>
              <a:gd name="connsiteY209" fmla="*/ 1288256 h 1568450"/>
              <a:gd name="connsiteX210" fmla="*/ 876555 w 1896949"/>
              <a:gd name="connsiteY210" fmla="*/ 1280319 h 1568450"/>
              <a:gd name="connsiteX211" fmla="*/ 861479 w 1896949"/>
              <a:gd name="connsiteY211" fmla="*/ 1273175 h 1568450"/>
              <a:gd name="connsiteX212" fmla="*/ 845610 w 1896949"/>
              <a:gd name="connsiteY212" fmla="*/ 1266031 h 1568450"/>
              <a:gd name="connsiteX213" fmla="*/ 828947 w 1896949"/>
              <a:gd name="connsiteY213" fmla="*/ 1261269 h 1568450"/>
              <a:gd name="connsiteX214" fmla="*/ 811491 w 1896949"/>
              <a:gd name="connsiteY214" fmla="*/ 1257300 h 1568450"/>
              <a:gd name="connsiteX215" fmla="*/ 793241 w 1896949"/>
              <a:gd name="connsiteY215" fmla="*/ 1254919 h 1568450"/>
              <a:gd name="connsiteX216" fmla="*/ 774991 w 1896949"/>
              <a:gd name="connsiteY216" fmla="*/ 1254919 h 1568450"/>
              <a:gd name="connsiteX217" fmla="*/ 756742 w 1896949"/>
              <a:gd name="connsiteY217" fmla="*/ 1254919 h 1568450"/>
              <a:gd name="connsiteX218" fmla="*/ 737699 w 1896949"/>
              <a:gd name="connsiteY218" fmla="*/ 1257300 h 1568450"/>
              <a:gd name="connsiteX219" fmla="*/ 721036 w 1896949"/>
              <a:gd name="connsiteY219" fmla="*/ 1261269 h 1568450"/>
              <a:gd name="connsiteX220" fmla="*/ 703580 w 1896949"/>
              <a:gd name="connsiteY220" fmla="*/ 1266031 h 1568450"/>
              <a:gd name="connsiteX221" fmla="*/ 687710 w 1896949"/>
              <a:gd name="connsiteY221" fmla="*/ 1273175 h 1568450"/>
              <a:gd name="connsiteX222" fmla="*/ 672635 w 1896949"/>
              <a:gd name="connsiteY222" fmla="*/ 1280319 h 1568450"/>
              <a:gd name="connsiteX223" fmla="*/ 659939 w 1896949"/>
              <a:gd name="connsiteY223" fmla="*/ 1288256 h 1568450"/>
              <a:gd name="connsiteX224" fmla="*/ 646450 w 1896949"/>
              <a:gd name="connsiteY224" fmla="*/ 1297781 h 1568450"/>
              <a:gd name="connsiteX225" fmla="*/ 634548 w 1896949"/>
              <a:gd name="connsiteY225" fmla="*/ 1308100 h 1568450"/>
              <a:gd name="connsiteX226" fmla="*/ 624233 w 1896949"/>
              <a:gd name="connsiteY226" fmla="*/ 1319213 h 1568450"/>
              <a:gd name="connsiteX227" fmla="*/ 614712 w 1896949"/>
              <a:gd name="connsiteY227" fmla="*/ 1331119 h 1568450"/>
              <a:gd name="connsiteX228" fmla="*/ 607571 w 1896949"/>
              <a:gd name="connsiteY228" fmla="*/ 1343819 h 1568450"/>
              <a:gd name="connsiteX229" fmla="*/ 601223 w 1896949"/>
              <a:gd name="connsiteY229" fmla="*/ 1357313 h 1568450"/>
              <a:gd name="connsiteX230" fmla="*/ 596462 w 1896949"/>
              <a:gd name="connsiteY230" fmla="*/ 1371600 h 1568450"/>
              <a:gd name="connsiteX231" fmla="*/ 594082 w 1896949"/>
              <a:gd name="connsiteY231" fmla="*/ 1385888 h 1568450"/>
              <a:gd name="connsiteX232" fmla="*/ 593288 w 1896949"/>
              <a:gd name="connsiteY232" fmla="*/ 1400969 h 1568450"/>
              <a:gd name="connsiteX233" fmla="*/ 593288 w 1896949"/>
              <a:gd name="connsiteY233" fmla="*/ 1414463 h 1568450"/>
              <a:gd name="connsiteX234" fmla="*/ 595669 w 1896949"/>
              <a:gd name="connsiteY234" fmla="*/ 1425575 h 1568450"/>
              <a:gd name="connsiteX235" fmla="*/ 598843 w 1896949"/>
              <a:gd name="connsiteY235" fmla="*/ 1436688 h 1568450"/>
              <a:gd name="connsiteX236" fmla="*/ 602810 w 1896949"/>
              <a:gd name="connsiteY236" fmla="*/ 1447006 h 1568450"/>
              <a:gd name="connsiteX237" fmla="*/ 607571 w 1896949"/>
              <a:gd name="connsiteY237" fmla="*/ 1456531 h 1568450"/>
              <a:gd name="connsiteX238" fmla="*/ 613125 w 1896949"/>
              <a:gd name="connsiteY238" fmla="*/ 1465263 h 1568450"/>
              <a:gd name="connsiteX239" fmla="*/ 619473 w 1896949"/>
              <a:gd name="connsiteY239" fmla="*/ 1472406 h 1568450"/>
              <a:gd name="connsiteX240" fmla="*/ 625027 w 1896949"/>
              <a:gd name="connsiteY240" fmla="*/ 1479550 h 1568450"/>
              <a:gd name="connsiteX241" fmla="*/ 636929 w 1896949"/>
              <a:gd name="connsiteY241" fmla="*/ 1489869 h 1568450"/>
              <a:gd name="connsiteX242" fmla="*/ 646450 w 1896949"/>
              <a:gd name="connsiteY242" fmla="*/ 1497013 h 1568450"/>
              <a:gd name="connsiteX243" fmla="*/ 657559 w 1896949"/>
              <a:gd name="connsiteY243" fmla="*/ 1503363 h 1568450"/>
              <a:gd name="connsiteX244" fmla="*/ 664700 w 1896949"/>
              <a:gd name="connsiteY244" fmla="*/ 1508125 h 1568450"/>
              <a:gd name="connsiteX245" fmla="*/ 671841 w 1896949"/>
              <a:gd name="connsiteY245" fmla="*/ 1512888 h 1568450"/>
              <a:gd name="connsiteX246" fmla="*/ 677395 w 1896949"/>
              <a:gd name="connsiteY246" fmla="*/ 1518444 h 1568450"/>
              <a:gd name="connsiteX247" fmla="*/ 682156 w 1896949"/>
              <a:gd name="connsiteY247" fmla="*/ 1523206 h 1568450"/>
              <a:gd name="connsiteX248" fmla="*/ 685330 w 1896949"/>
              <a:gd name="connsiteY248" fmla="*/ 1529556 h 1568450"/>
              <a:gd name="connsiteX249" fmla="*/ 687710 w 1896949"/>
              <a:gd name="connsiteY249" fmla="*/ 1534319 h 1568450"/>
              <a:gd name="connsiteX250" fmla="*/ 689297 w 1896949"/>
              <a:gd name="connsiteY250" fmla="*/ 1539875 h 1568450"/>
              <a:gd name="connsiteX251" fmla="*/ 689297 w 1896949"/>
              <a:gd name="connsiteY251" fmla="*/ 1544638 h 1568450"/>
              <a:gd name="connsiteX252" fmla="*/ 687710 w 1896949"/>
              <a:gd name="connsiteY252" fmla="*/ 1549400 h 1568450"/>
              <a:gd name="connsiteX253" fmla="*/ 685330 w 1896949"/>
              <a:gd name="connsiteY253" fmla="*/ 1554163 h 1568450"/>
              <a:gd name="connsiteX254" fmla="*/ 682156 w 1896949"/>
              <a:gd name="connsiteY254" fmla="*/ 1557338 h 1568450"/>
              <a:gd name="connsiteX255" fmla="*/ 677395 w 1896949"/>
              <a:gd name="connsiteY255" fmla="*/ 1561306 h 1568450"/>
              <a:gd name="connsiteX256" fmla="*/ 671841 w 1896949"/>
              <a:gd name="connsiteY256" fmla="*/ 1564481 h 1568450"/>
              <a:gd name="connsiteX257" fmla="*/ 664700 w 1896949"/>
              <a:gd name="connsiteY257" fmla="*/ 1566069 h 1568450"/>
              <a:gd name="connsiteX258" fmla="*/ 655972 w 1896949"/>
              <a:gd name="connsiteY258" fmla="*/ 1568450 h 1568450"/>
              <a:gd name="connsiteX259" fmla="*/ 648037 w 1896949"/>
              <a:gd name="connsiteY259" fmla="*/ 1568450 h 1568450"/>
              <a:gd name="connsiteX260" fmla="*/ 10886 w 1896949"/>
              <a:gd name="connsiteY260" fmla="*/ 1568450 h 1568450"/>
              <a:gd name="connsiteX261" fmla="*/ 10886 w 1896949"/>
              <a:gd name="connsiteY261" fmla="*/ 1134269 h 1568450"/>
              <a:gd name="connsiteX262" fmla="*/ 9299 w 1896949"/>
              <a:gd name="connsiteY262" fmla="*/ 1134269 h 1568450"/>
              <a:gd name="connsiteX263" fmla="*/ 9299 w 1896949"/>
              <a:gd name="connsiteY263" fmla="*/ 935038 h 1568450"/>
              <a:gd name="connsiteX264" fmla="*/ 9299 w 1896949"/>
              <a:gd name="connsiteY264" fmla="*/ 925513 h 1568450"/>
              <a:gd name="connsiteX265" fmla="*/ 6919 w 1896949"/>
              <a:gd name="connsiteY265" fmla="*/ 915988 h 1568450"/>
              <a:gd name="connsiteX266" fmla="*/ 4538 w 1896949"/>
              <a:gd name="connsiteY266" fmla="*/ 908844 h 1568450"/>
              <a:gd name="connsiteX267" fmla="*/ 1364 w 1896949"/>
              <a:gd name="connsiteY267" fmla="*/ 902494 h 1568450"/>
              <a:gd name="connsiteX268" fmla="*/ 0 w 1896949"/>
              <a:gd name="connsiteY268" fmla="*/ 900902 h 1568450"/>
              <a:gd name="connsiteX269" fmla="*/ 0 w 1896949"/>
              <a:gd name="connsiteY269" fmla="*/ 897731 h 1568450"/>
              <a:gd name="connsiteX270" fmla="*/ 1587 w 1896949"/>
              <a:gd name="connsiteY270" fmla="*/ 888206 h 1568450"/>
              <a:gd name="connsiteX271" fmla="*/ 2380 w 1896949"/>
              <a:gd name="connsiteY271" fmla="*/ 880269 h 1568450"/>
              <a:gd name="connsiteX272" fmla="*/ 4761 w 1896949"/>
              <a:gd name="connsiteY272" fmla="*/ 871538 h 1568450"/>
              <a:gd name="connsiteX273" fmla="*/ 8728 w 1896949"/>
              <a:gd name="connsiteY273" fmla="*/ 865981 h 1568450"/>
              <a:gd name="connsiteX274" fmla="*/ 14282 w 1896949"/>
              <a:gd name="connsiteY274" fmla="*/ 861219 h 1568450"/>
              <a:gd name="connsiteX275" fmla="*/ 21424 w 1896949"/>
              <a:gd name="connsiteY275" fmla="*/ 857250 h 1568450"/>
              <a:gd name="connsiteX276" fmla="*/ 28565 w 1896949"/>
              <a:gd name="connsiteY276" fmla="*/ 856456 h 1568450"/>
              <a:gd name="connsiteX277" fmla="*/ 35706 w 1896949"/>
              <a:gd name="connsiteY277" fmla="*/ 857250 h 1568450"/>
              <a:gd name="connsiteX278" fmla="*/ 44434 w 1896949"/>
              <a:gd name="connsiteY278" fmla="*/ 862013 h 1568450"/>
              <a:gd name="connsiteX279" fmla="*/ 51575 w 1896949"/>
              <a:gd name="connsiteY279" fmla="*/ 868363 h 1568450"/>
              <a:gd name="connsiteX280" fmla="*/ 58716 w 1896949"/>
              <a:gd name="connsiteY280" fmla="*/ 877888 h 1568450"/>
              <a:gd name="connsiteX281" fmla="*/ 65858 w 1896949"/>
              <a:gd name="connsiteY281" fmla="*/ 888206 h 1568450"/>
              <a:gd name="connsiteX282" fmla="*/ 71412 w 1896949"/>
              <a:gd name="connsiteY282" fmla="*/ 899319 h 1568450"/>
              <a:gd name="connsiteX283" fmla="*/ 78553 w 1896949"/>
              <a:gd name="connsiteY283" fmla="*/ 908844 h 1568450"/>
              <a:gd name="connsiteX284" fmla="*/ 89661 w 1896949"/>
              <a:gd name="connsiteY284" fmla="*/ 920750 h 1568450"/>
              <a:gd name="connsiteX285" fmla="*/ 96803 w 1896949"/>
              <a:gd name="connsiteY285" fmla="*/ 926306 h 1568450"/>
              <a:gd name="connsiteX286" fmla="*/ 103944 w 1896949"/>
              <a:gd name="connsiteY286" fmla="*/ 932656 h 1568450"/>
              <a:gd name="connsiteX287" fmla="*/ 112672 w 1896949"/>
              <a:gd name="connsiteY287" fmla="*/ 938213 h 1568450"/>
              <a:gd name="connsiteX288" fmla="*/ 121400 w 1896949"/>
              <a:gd name="connsiteY288" fmla="*/ 942975 h 1568450"/>
              <a:gd name="connsiteX289" fmla="*/ 131715 w 1896949"/>
              <a:gd name="connsiteY289" fmla="*/ 946944 h 1568450"/>
              <a:gd name="connsiteX290" fmla="*/ 142824 w 1896949"/>
              <a:gd name="connsiteY290" fmla="*/ 950119 h 1568450"/>
              <a:gd name="connsiteX291" fmla="*/ 154726 w 1896949"/>
              <a:gd name="connsiteY291" fmla="*/ 952500 h 1568450"/>
              <a:gd name="connsiteX292" fmla="*/ 167421 w 1896949"/>
              <a:gd name="connsiteY292" fmla="*/ 952500 h 1568450"/>
              <a:gd name="connsiteX293" fmla="*/ 183290 w 1896949"/>
              <a:gd name="connsiteY293" fmla="*/ 951706 h 1568450"/>
              <a:gd name="connsiteX294" fmla="*/ 197573 w 1896949"/>
              <a:gd name="connsiteY294" fmla="*/ 949325 h 1568450"/>
              <a:gd name="connsiteX295" fmla="*/ 211855 w 1896949"/>
              <a:gd name="connsiteY295" fmla="*/ 944563 h 1568450"/>
              <a:gd name="connsiteX296" fmla="*/ 224550 w 1896949"/>
              <a:gd name="connsiteY296" fmla="*/ 938213 h 1568450"/>
              <a:gd name="connsiteX297" fmla="*/ 237246 w 1896949"/>
              <a:gd name="connsiteY297" fmla="*/ 931069 h 1568450"/>
              <a:gd name="connsiteX298" fmla="*/ 249148 w 1896949"/>
              <a:gd name="connsiteY298" fmla="*/ 921544 h 1568450"/>
              <a:gd name="connsiteX299" fmla="*/ 261050 w 1896949"/>
              <a:gd name="connsiteY299" fmla="*/ 911225 h 1568450"/>
              <a:gd name="connsiteX300" fmla="*/ 272158 w 1896949"/>
              <a:gd name="connsiteY300" fmla="*/ 899319 h 1568450"/>
              <a:gd name="connsiteX301" fmla="*/ 280093 w 1896949"/>
              <a:gd name="connsiteY301" fmla="*/ 885825 h 1568450"/>
              <a:gd name="connsiteX302" fmla="*/ 289614 w 1896949"/>
              <a:gd name="connsiteY302" fmla="*/ 873125 h 1568450"/>
              <a:gd name="connsiteX303" fmla="*/ 296755 w 1896949"/>
              <a:gd name="connsiteY303" fmla="*/ 857250 h 1568450"/>
              <a:gd name="connsiteX304" fmla="*/ 303103 w 1896949"/>
              <a:gd name="connsiteY304" fmla="*/ 841375 h 1568450"/>
              <a:gd name="connsiteX305" fmla="*/ 307864 w 1896949"/>
              <a:gd name="connsiteY305" fmla="*/ 824706 h 1568450"/>
              <a:gd name="connsiteX306" fmla="*/ 311038 w 1896949"/>
              <a:gd name="connsiteY306" fmla="*/ 808038 h 1568450"/>
              <a:gd name="connsiteX307" fmla="*/ 313418 w 1896949"/>
              <a:gd name="connsiteY307" fmla="*/ 788988 h 1568450"/>
              <a:gd name="connsiteX308" fmla="*/ 315005 w 1896949"/>
              <a:gd name="connsiteY308" fmla="*/ 770731 h 1568450"/>
              <a:gd name="connsiteX309" fmla="*/ 313418 w 1896949"/>
              <a:gd name="connsiteY309" fmla="*/ 751681 h 1568450"/>
              <a:gd name="connsiteX310" fmla="*/ 311038 w 1896949"/>
              <a:gd name="connsiteY310" fmla="*/ 734219 h 1568450"/>
              <a:gd name="connsiteX311" fmla="*/ 307864 w 1896949"/>
              <a:gd name="connsiteY311" fmla="*/ 716756 h 1568450"/>
              <a:gd name="connsiteX312" fmla="*/ 303103 w 1896949"/>
              <a:gd name="connsiteY312" fmla="*/ 700088 h 1568450"/>
              <a:gd name="connsiteX313" fmla="*/ 296755 w 1896949"/>
              <a:gd name="connsiteY313" fmla="*/ 684213 h 1568450"/>
              <a:gd name="connsiteX314" fmla="*/ 289614 w 1896949"/>
              <a:gd name="connsiteY314" fmla="*/ 669131 h 1568450"/>
              <a:gd name="connsiteX315" fmla="*/ 280093 w 1896949"/>
              <a:gd name="connsiteY315" fmla="*/ 654844 h 1568450"/>
              <a:gd name="connsiteX316" fmla="*/ 272158 w 1896949"/>
              <a:gd name="connsiteY316" fmla="*/ 641350 h 1568450"/>
              <a:gd name="connsiteX317" fmla="*/ 261050 w 1896949"/>
              <a:gd name="connsiteY317" fmla="*/ 629444 h 1568450"/>
              <a:gd name="connsiteX318" fmla="*/ 249148 w 1896949"/>
              <a:gd name="connsiteY318" fmla="*/ 619125 h 1568450"/>
              <a:gd name="connsiteX319" fmla="*/ 237246 w 1896949"/>
              <a:gd name="connsiteY319" fmla="*/ 611188 h 1568450"/>
              <a:gd name="connsiteX320" fmla="*/ 224550 w 1896949"/>
              <a:gd name="connsiteY320" fmla="*/ 602456 h 1568450"/>
              <a:gd name="connsiteX321" fmla="*/ 211855 w 1896949"/>
              <a:gd name="connsiteY321" fmla="*/ 596900 h 1568450"/>
              <a:gd name="connsiteX322" fmla="*/ 197573 w 1896949"/>
              <a:gd name="connsiteY322" fmla="*/ 592138 h 1568450"/>
              <a:gd name="connsiteX323" fmla="*/ 183290 w 1896949"/>
              <a:gd name="connsiteY323" fmla="*/ 589756 h 1568450"/>
              <a:gd name="connsiteX324" fmla="*/ 167421 w 1896949"/>
              <a:gd name="connsiteY324" fmla="*/ 588169 h 1568450"/>
              <a:gd name="connsiteX325" fmla="*/ 154726 w 1896949"/>
              <a:gd name="connsiteY325" fmla="*/ 589756 h 1568450"/>
              <a:gd name="connsiteX326" fmla="*/ 142824 w 1896949"/>
              <a:gd name="connsiteY326" fmla="*/ 592138 h 1568450"/>
              <a:gd name="connsiteX327" fmla="*/ 131715 w 1896949"/>
              <a:gd name="connsiteY327" fmla="*/ 594519 h 1568450"/>
              <a:gd name="connsiteX328" fmla="*/ 121400 w 1896949"/>
              <a:gd name="connsiteY328" fmla="*/ 599281 h 1568450"/>
              <a:gd name="connsiteX329" fmla="*/ 112672 w 1896949"/>
              <a:gd name="connsiteY329" fmla="*/ 604044 h 1568450"/>
              <a:gd name="connsiteX330" fmla="*/ 103944 w 1896949"/>
              <a:gd name="connsiteY330" fmla="*/ 608806 h 1568450"/>
              <a:gd name="connsiteX331" fmla="*/ 96803 w 1896949"/>
              <a:gd name="connsiteY331" fmla="*/ 614363 h 1568450"/>
              <a:gd name="connsiteX332" fmla="*/ 89661 w 1896949"/>
              <a:gd name="connsiteY332" fmla="*/ 620713 h 1568450"/>
              <a:gd name="connsiteX333" fmla="*/ 78553 w 1896949"/>
              <a:gd name="connsiteY333" fmla="*/ 631825 h 1568450"/>
              <a:gd name="connsiteX334" fmla="*/ 71412 w 1896949"/>
              <a:gd name="connsiteY334" fmla="*/ 642938 h 1568450"/>
              <a:gd name="connsiteX335" fmla="*/ 65858 w 1896949"/>
              <a:gd name="connsiteY335" fmla="*/ 652463 h 1568450"/>
              <a:gd name="connsiteX336" fmla="*/ 58716 w 1896949"/>
              <a:gd name="connsiteY336" fmla="*/ 664369 h 1568450"/>
              <a:gd name="connsiteX337" fmla="*/ 51575 w 1896949"/>
              <a:gd name="connsiteY337" fmla="*/ 672306 h 1568450"/>
              <a:gd name="connsiteX338" fmla="*/ 44434 w 1896949"/>
              <a:gd name="connsiteY338" fmla="*/ 679450 h 1568450"/>
              <a:gd name="connsiteX339" fmla="*/ 35706 w 1896949"/>
              <a:gd name="connsiteY339" fmla="*/ 683419 h 1568450"/>
              <a:gd name="connsiteX340" fmla="*/ 28565 w 1896949"/>
              <a:gd name="connsiteY340" fmla="*/ 684213 h 1568450"/>
              <a:gd name="connsiteX341" fmla="*/ 21424 w 1896949"/>
              <a:gd name="connsiteY341" fmla="*/ 684213 h 1568450"/>
              <a:gd name="connsiteX342" fmla="*/ 14282 w 1896949"/>
              <a:gd name="connsiteY342" fmla="*/ 681038 h 1568450"/>
              <a:gd name="connsiteX343" fmla="*/ 9299 w 1896949"/>
              <a:gd name="connsiteY343" fmla="*/ 675340 h 1568450"/>
              <a:gd name="connsiteX344" fmla="*/ 9299 w 1896949"/>
              <a:gd name="connsiteY344" fmla="*/ 360363 h 1568450"/>
              <a:gd name="connsiteX345" fmla="*/ 10886 w 1896949"/>
              <a:gd name="connsiteY345" fmla="*/ 360363 h 1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1896949" h="1568450">
                <a:moveTo>
                  <a:pt x="10886" y="0"/>
                </a:moveTo>
                <a:lnTo>
                  <a:pt x="690091" y="0"/>
                </a:lnTo>
                <a:lnTo>
                  <a:pt x="698819" y="794"/>
                </a:lnTo>
                <a:lnTo>
                  <a:pt x="706754" y="2381"/>
                </a:lnTo>
                <a:lnTo>
                  <a:pt x="713895" y="4763"/>
                </a:lnTo>
                <a:lnTo>
                  <a:pt x="720242" y="7144"/>
                </a:lnTo>
                <a:lnTo>
                  <a:pt x="725003" y="10319"/>
                </a:lnTo>
                <a:lnTo>
                  <a:pt x="728177" y="14288"/>
                </a:lnTo>
                <a:lnTo>
                  <a:pt x="730557" y="19050"/>
                </a:lnTo>
                <a:lnTo>
                  <a:pt x="732144" y="23813"/>
                </a:lnTo>
                <a:lnTo>
                  <a:pt x="732144" y="29369"/>
                </a:lnTo>
                <a:lnTo>
                  <a:pt x="730557" y="34131"/>
                </a:lnTo>
                <a:lnTo>
                  <a:pt x="728177" y="39688"/>
                </a:lnTo>
                <a:lnTo>
                  <a:pt x="725003" y="44450"/>
                </a:lnTo>
                <a:lnTo>
                  <a:pt x="720242" y="50800"/>
                </a:lnTo>
                <a:lnTo>
                  <a:pt x="713895" y="55563"/>
                </a:lnTo>
                <a:lnTo>
                  <a:pt x="708341" y="60325"/>
                </a:lnTo>
                <a:lnTo>
                  <a:pt x="699612" y="65088"/>
                </a:lnTo>
                <a:lnTo>
                  <a:pt x="689297" y="70644"/>
                </a:lnTo>
                <a:lnTo>
                  <a:pt x="679776" y="77788"/>
                </a:lnTo>
                <a:lnTo>
                  <a:pt x="667874" y="88900"/>
                </a:lnTo>
                <a:lnTo>
                  <a:pt x="662320" y="96044"/>
                </a:lnTo>
                <a:lnTo>
                  <a:pt x="655972" y="103188"/>
                </a:lnTo>
                <a:lnTo>
                  <a:pt x="650418" y="111125"/>
                </a:lnTo>
                <a:lnTo>
                  <a:pt x="645657" y="120650"/>
                </a:lnTo>
                <a:lnTo>
                  <a:pt x="641690" y="131763"/>
                </a:lnTo>
                <a:lnTo>
                  <a:pt x="638516" y="142081"/>
                </a:lnTo>
                <a:lnTo>
                  <a:pt x="636135" y="153988"/>
                </a:lnTo>
                <a:lnTo>
                  <a:pt x="636135" y="166688"/>
                </a:lnTo>
                <a:lnTo>
                  <a:pt x="636929" y="182563"/>
                </a:lnTo>
                <a:lnTo>
                  <a:pt x="639309" y="196850"/>
                </a:lnTo>
                <a:lnTo>
                  <a:pt x="644070" y="211138"/>
                </a:lnTo>
                <a:lnTo>
                  <a:pt x="650418" y="223838"/>
                </a:lnTo>
                <a:lnTo>
                  <a:pt x="657559" y="237331"/>
                </a:lnTo>
                <a:lnTo>
                  <a:pt x="667080" y="249238"/>
                </a:lnTo>
                <a:lnTo>
                  <a:pt x="677395" y="261144"/>
                </a:lnTo>
                <a:lnTo>
                  <a:pt x="689297" y="269875"/>
                </a:lnTo>
                <a:lnTo>
                  <a:pt x="701993" y="279400"/>
                </a:lnTo>
                <a:lnTo>
                  <a:pt x="715482" y="288131"/>
                </a:lnTo>
                <a:lnTo>
                  <a:pt x="730557" y="296069"/>
                </a:lnTo>
                <a:lnTo>
                  <a:pt x="747220" y="302419"/>
                </a:lnTo>
                <a:lnTo>
                  <a:pt x="763883" y="307181"/>
                </a:lnTo>
                <a:lnTo>
                  <a:pt x="780546" y="310356"/>
                </a:lnTo>
                <a:lnTo>
                  <a:pt x="799589" y="312738"/>
                </a:lnTo>
                <a:lnTo>
                  <a:pt x="817045" y="314325"/>
                </a:lnTo>
                <a:lnTo>
                  <a:pt x="836088" y="312738"/>
                </a:lnTo>
                <a:lnTo>
                  <a:pt x="854338" y="310356"/>
                </a:lnTo>
                <a:lnTo>
                  <a:pt x="871794" y="307181"/>
                </a:lnTo>
                <a:lnTo>
                  <a:pt x="888457" y="302419"/>
                </a:lnTo>
                <a:lnTo>
                  <a:pt x="903533" y="296069"/>
                </a:lnTo>
                <a:lnTo>
                  <a:pt x="919402" y="288131"/>
                </a:lnTo>
                <a:lnTo>
                  <a:pt x="933684" y="279400"/>
                </a:lnTo>
                <a:lnTo>
                  <a:pt x="946380" y="269875"/>
                </a:lnTo>
                <a:lnTo>
                  <a:pt x="958282" y="261144"/>
                </a:lnTo>
                <a:lnTo>
                  <a:pt x="969390" y="249238"/>
                </a:lnTo>
                <a:lnTo>
                  <a:pt x="977325" y="237331"/>
                </a:lnTo>
                <a:lnTo>
                  <a:pt x="986053" y="223838"/>
                </a:lnTo>
                <a:lnTo>
                  <a:pt x="991607" y="211138"/>
                </a:lnTo>
                <a:lnTo>
                  <a:pt x="996368" y="196850"/>
                </a:lnTo>
                <a:lnTo>
                  <a:pt x="998748" y="182563"/>
                </a:lnTo>
                <a:lnTo>
                  <a:pt x="1000335" y="166688"/>
                </a:lnTo>
                <a:lnTo>
                  <a:pt x="998748" y="153988"/>
                </a:lnTo>
                <a:lnTo>
                  <a:pt x="996368" y="142081"/>
                </a:lnTo>
                <a:lnTo>
                  <a:pt x="993987" y="131763"/>
                </a:lnTo>
                <a:lnTo>
                  <a:pt x="989227" y="120650"/>
                </a:lnTo>
                <a:lnTo>
                  <a:pt x="984466" y="111125"/>
                </a:lnTo>
                <a:lnTo>
                  <a:pt x="979705" y="103188"/>
                </a:lnTo>
                <a:lnTo>
                  <a:pt x="974151" y="96044"/>
                </a:lnTo>
                <a:lnTo>
                  <a:pt x="967803" y="88900"/>
                </a:lnTo>
                <a:lnTo>
                  <a:pt x="955901" y="77788"/>
                </a:lnTo>
                <a:lnTo>
                  <a:pt x="945586" y="70644"/>
                </a:lnTo>
                <a:lnTo>
                  <a:pt x="936065" y="65088"/>
                </a:lnTo>
                <a:lnTo>
                  <a:pt x="927336" y="60325"/>
                </a:lnTo>
                <a:lnTo>
                  <a:pt x="920195" y="55563"/>
                </a:lnTo>
                <a:lnTo>
                  <a:pt x="914641" y="50800"/>
                </a:lnTo>
                <a:lnTo>
                  <a:pt x="909880" y="44450"/>
                </a:lnTo>
                <a:lnTo>
                  <a:pt x="905913" y="39688"/>
                </a:lnTo>
                <a:lnTo>
                  <a:pt x="905119" y="34131"/>
                </a:lnTo>
                <a:lnTo>
                  <a:pt x="903533" y="29369"/>
                </a:lnTo>
                <a:lnTo>
                  <a:pt x="903533" y="23813"/>
                </a:lnTo>
                <a:lnTo>
                  <a:pt x="905119" y="19050"/>
                </a:lnTo>
                <a:lnTo>
                  <a:pt x="907500" y="14288"/>
                </a:lnTo>
                <a:lnTo>
                  <a:pt x="910674" y="10319"/>
                </a:lnTo>
                <a:lnTo>
                  <a:pt x="915435" y="7144"/>
                </a:lnTo>
                <a:lnTo>
                  <a:pt x="920195" y="4763"/>
                </a:lnTo>
                <a:lnTo>
                  <a:pt x="927336" y="2381"/>
                </a:lnTo>
                <a:lnTo>
                  <a:pt x="936065" y="794"/>
                </a:lnTo>
                <a:lnTo>
                  <a:pt x="945586" y="0"/>
                </a:lnTo>
                <a:lnTo>
                  <a:pt x="1581151" y="0"/>
                </a:lnTo>
                <a:lnTo>
                  <a:pt x="1581151" y="434181"/>
                </a:lnTo>
                <a:lnTo>
                  <a:pt x="1581944" y="434181"/>
                </a:lnTo>
                <a:lnTo>
                  <a:pt x="1581944" y="633413"/>
                </a:lnTo>
                <a:lnTo>
                  <a:pt x="1583531" y="642938"/>
                </a:lnTo>
                <a:lnTo>
                  <a:pt x="1584324" y="652463"/>
                </a:lnTo>
                <a:lnTo>
                  <a:pt x="1586705" y="659606"/>
                </a:lnTo>
                <a:lnTo>
                  <a:pt x="1590672" y="665163"/>
                </a:lnTo>
                <a:lnTo>
                  <a:pt x="1596226" y="671513"/>
                </a:lnTo>
                <a:lnTo>
                  <a:pt x="1603368" y="674688"/>
                </a:lnTo>
                <a:lnTo>
                  <a:pt x="1610509" y="674688"/>
                </a:lnTo>
                <a:lnTo>
                  <a:pt x="1617650" y="673894"/>
                </a:lnTo>
                <a:lnTo>
                  <a:pt x="1626378" y="669925"/>
                </a:lnTo>
                <a:lnTo>
                  <a:pt x="1633519" y="662781"/>
                </a:lnTo>
                <a:lnTo>
                  <a:pt x="1640660" y="654844"/>
                </a:lnTo>
                <a:lnTo>
                  <a:pt x="1647802" y="642938"/>
                </a:lnTo>
                <a:lnTo>
                  <a:pt x="1653356" y="633413"/>
                </a:lnTo>
                <a:lnTo>
                  <a:pt x="1660497" y="622300"/>
                </a:lnTo>
                <a:lnTo>
                  <a:pt x="1671605" y="611188"/>
                </a:lnTo>
                <a:lnTo>
                  <a:pt x="1678747" y="604838"/>
                </a:lnTo>
                <a:lnTo>
                  <a:pt x="1685888" y="599281"/>
                </a:lnTo>
                <a:lnTo>
                  <a:pt x="1694616" y="594519"/>
                </a:lnTo>
                <a:lnTo>
                  <a:pt x="1703344" y="589756"/>
                </a:lnTo>
                <a:lnTo>
                  <a:pt x="1713659" y="584994"/>
                </a:lnTo>
                <a:lnTo>
                  <a:pt x="1724768" y="582613"/>
                </a:lnTo>
                <a:lnTo>
                  <a:pt x="1736670" y="580231"/>
                </a:lnTo>
                <a:lnTo>
                  <a:pt x="1749365" y="578644"/>
                </a:lnTo>
                <a:lnTo>
                  <a:pt x="1765234" y="580231"/>
                </a:lnTo>
                <a:lnTo>
                  <a:pt x="1779517" y="582613"/>
                </a:lnTo>
                <a:lnTo>
                  <a:pt x="1793799" y="587375"/>
                </a:lnTo>
                <a:lnTo>
                  <a:pt x="1806494" y="592931"/>
                </a:lnTo>
                <a:lnTo>
                  <a:pt x="1819190" y="601663"/>
                </a:lnTo>
                <a:lnTo>
                  <a:pt x="1831092" y="609600"/>
                </a:lnTo>
                <a:lnTo>
                  <a:pt x="1842994" y="619919"/>
                </a:lnTo>
                <a:lnTo>
                  <a:pt x="1854102" y="631825"/>
                </a:lnTo>
                <a:lnTo>
                  <a:pt x="1862037" y="645319"/>
                </a:lnTo>
                <a:lnTo>
                  <a:pt x="1871558" y="659606"/>
                </a:lnTo>
                <a:lnTo>
                  <a:pt x="1878699" y="674688"/>
                </a:lnTo>
                <a:lnTo>
                  <a:pt x="1885047" y="690563"/>
                </a:lnTo>
                <a:lnTo>
                  <a:pt x="1889808" y="707231"/>
                </a:lnTo>
                <a:lnTo>
                  <a:pt x="1892982" y="724694"/>
                </a:lnTo>
                <a:lnTo>
                  <a:pt x="1895362" y="742156"/>
                </a:lnTo>
                <a:lnTo>
                  <a:pt x="1896949" y="761206"/>
                </a:lnTo>
                <a:lnTo>
                  <a:pt x="1895362" y="779463"/>
                </a:lnTo>
                <a:lnTo>
                  <a:pt x="1892982" y="798513"/>
                </a:lnTo>
                <a:lnTo>
                  <a:pt x="1889808" y="815181"/>
                </a:lnTo>
                <a:lnTo>
                  <a:pt x="1885047" y="831850"/>
                </a:lnTo>
                <a:lnTo>
                  <a:pt x="1878699" y="847725"/>
                </a:lnTo>
                <a:lnTo>
                  <a:pt x="1871558" y="863600"/>
                </a:lnTo>
                <a:lnTo>
                  <a:pt x="1862037" y="876300"/>
                </a:lnTo>
                <a:lnTo>
                  <a:pt x="1854102" y="889794"/>
                </a:lnTo>
                <a:lnTo>
                  <a:pt x="1842994" y="901700"/>
                </a:lnTo>
                <a:lnTo>
                  <a:pt x="1831092" y="912019"/>
                </a:lnTo>
                <a:lnTo>
                  <a:pt x="1819190" y="921544"/>
                </a:lnTo>
                <a:lnTo>
                  <a:pt x="1806494" y="928688"/>
                </a:lnTo>
                <a:lnTo>
                  <a:pt x="1793799" y="935038"/>
                </a:lnTo>
                <a:lnTo>
                  <a:pt x="1779517" y="939800"/>
                </a:lnTo>
                <a:lnTo>
                  <a:pt x="1765234" y="942181"/>
                </a:lnTo>
                <a:lnTo>
                  <a:pt x="1749365" y="942975"/>
                </a:lnTo>
                <a:lnTo>
                  <a:pt x="1736670" y="942975"/>
                </a:lnTo>
                <a:lnTo>
                  <a:pt x="1724768" y="940594"/>
                </a:lnTo>
                <a:lnTo>
                  <a:pt x="1713659" y="937419"/>
                </a:lnTo>
                <a:lnTo>
                  <a:pt x="1703344" y="933450"/>
                </a:lnTo>
                <a:lnTo>
                  <a:pt x="1694616" y="928688"/>
                </a:lnTo>
                <a:lnTo>
                  <a:pt x="1685888" y="923131"/>
                </a:lnTo>
                <a:lnTo>
                  <a:pt x="1678747" y="916781"/>
                </a:lnTo>
                <a:lnTo>
                  <a:pt x="1671605" y="911225"/>
                </a:lnTo>
                <a:lnTo>
                  <a:pt x="1660497" y="899319"/>
                </a:lnTo>
                <a:lnTo>
                  <a:pt x="1653356" y="889794"/>
                </a:lnTo>
                <a:lnTo>
                  <a:pt x="1647802" y="878681"/>
                </a:lnTo>
                <a:lnTo>
                  <a:pt x="1640660" y="868363"/>
                </a:lnTo>
                <a:lnTo>
                  <a:pt x="1633519" y="858838"/>
                </a:lnTo>
                <a:lnTo>
                  <a:pt x="1626378" y="852488"/>
                </a:lnTo>
                <a:lnTo>
                  <a:pt x="1617650" y="847725"/>
                </a:lnTo>
                <a:lnTo>
                  <a:pt x="1610509" y="846931"/>
                </a:lnTo>
                <a:lnTo>
                  <a:pt x="1603368" y="847725"/>
                </a:lnTo>
                <a:lnTo>
                  <a:pt x="1596226" y="851694"/>
                </a:lnTo>
                <a:lnTo>
                  <a:pt x="1590672" y="856456"/>
                </a:lnTo>
                <a:lnTo>
                  <a:pt x="1586705" y="862013"/>
                </a:lnTo>
                <a:lnTo>
                  <a:pt x="1584324" y="870744"/>
                </a:lnTo>
                <a:lnTo>
                  <a:pt x="1583531" y="878681"/>
                </a:lnTo>
                <a:lnTo>
                  <a:pt x="1581944" y="888206"/>
                </a:lnTo>
                <a:lnTo>
                  <a:pt x="1581944" y="1207294"/>
                </a:lnTo>
                <a:lnTo>
                  <a:pt x="1581151" y="1207294"/>
                </a:lnTo>
                <a:lnTo>
                  <a:pt x="1581151" y="1568450"/>
                </a:lnTo>
                <a:lnTo>
                  <a:pt x="902739" y="1568450"/>
                </a:lnTo>
                <a:lnTo>
                  <a:pt x="893218" y="1568450"/>
                </a:lnTo>
                <a:lnTo>
                  <a:pt x="885283" y="1566069"/>
                </a:lnTo>
                <a:lnTo>
                  <a:pt x="878142" y="1564481"/>
                </a:lnTo>
                <a:lnTo>
                  <a:pt x="873381" y="1561306"/>
                </a:lnTo>
                <a:lnTo>
                  <a:pt x="868620" y="1557338"/>
                </a:lnTo>
                <a:lnTo>
                  <a:pt x="864653" y="1554163"/>
                </a:lnTo>
                <a:lnTo>
                  <a:pt x="862272" y="1549400"/>
                </a:lnTo>
                <a:lnTo>
                  <a:pt x="861479" y="1544638"/>
                </a:lnTo>
                <a:lnTo>
                  <a:pt x="861479" y="1539875"/>
                </a:lnTo>
                <a:lnTo>
                  <a:pt x="861479" y="1534319"/>
                </a:lnTo>
                <a:lnTo>
                  <a:pt x="863859" y="1529556"/>
                </a:lnTo>
                <a:lnTo>
                  <a:pt x="867033" y="1523206"/>
                </a:lnTo>
                <a:lnTo>
                  <a:pt x="871794" y="1518444"/>
                </a:lnTo>
                <a:lnTo>
                  <a:pt x="878142" y="1512888"/>
                </a:lnTo>
                <a:lnTo>
                  <a:pt x="885283" y="1508125"/>
                </a:lnTo>
                <a:lnTo>
                  <a:pt x="893218" y="1503363"/>
                </a:lnTo>
                <a:lnTo>
                  <a:pt x="902739" y="1497013"/>
                </a:lnTo>
                <a:lnTo>
                  <a:pt x="913054" y="1489869"/>
                </a:lnTo>
                <a:lnTo>
                  <a:pt x="924956" y="1479550"/>
                </a:lnTo>
                <a:lnTo>
                  <a:pt x="931304" y="1472406"/>
                </a:lnTo>
                <a:lnTo>
                  <a:pt x="936858" y="1465263"/>
                </a:lnTo>
                <a:lnTo>
                  <a:pt x="941619" y="1456531"/>
                </a:lnTo>
                <a:lnTo>
                  <a:pt x="946380" y="1447006"/>
                </a:lnTo>
                <a:lnTo>
                  <a:pt x="951140" y="1436688"/>
                </a:lnTo>
                <a:lnTo>
                  <a:pt x="953521" y="1425575"/>
                </a:lnTo>
                <a:lnTo>
                  <a:pt x="955901" y="1414463"/>
                </a:lnTo>
                <a:lnTo>
                  <a:pt x="957488" y="1400969"/>
                </a:lnTo>
                <a:lnTo>
                  <a:pt x="955901" y="1385888"/>
                </a:lnTo>
                <a:lnTo>
                  <a:pt x="953521" y="1371600"/>
                </a:lnTo>
                <a:lnTo>
                  <a:pt x="948760" y="1357313"/>
                </a:lnTo>
                <a:lnTo>
                  <a:pt x="943206" y="1343819"/>
                </a:lnTo>
                <a:lnTo>
                  <a:pt x="934478" y="1331119"/>
                </a:lnTo>
                <a:lnTo>
                  <a:pt x="924956" y="1319213"/>
                </a:lnTo>
                <a:lnTo>
                  <a:pt x="915435" y="1308100"/>
                </a:lnTo>
                <a:lnTo>
                  <a:pt x="903533" y="1297781"/>
                </a:lnTo>
                <a:lnTo>
                  <a:pt x="890837" y="1288256"/>
                </a:lnTo>
                <a:lnTo>
                  <a:pt x="876555" y="1280319"/>
                </a:lnTo>
                <a:lnTo>
                  <a:pt x="861479" y="1273175"/>
                </a:lnTo>
                <a:lnTo>
                  <a:pt x="845610" y="1266031"/>
                </a:lnTo>
                <a:lnTo>
                  <a:pt x="828947" y="1261269"/>
                </a:lnTo>
                <a:lnTo>
                  <a:pt x="811491" y="1257300"/>
                </a:lnTo>
                <a:lnTo>
                  <a:pt x="793241" y="1254919"/>
                </a:lnTo>
                <a:lnTo>
                  <a:pt x="774991" y="1254919"/>
                </a:lnTo>
                <a:lnTo>
                  <a:pt x="756742" y="1254919"/>
                </a:lnTo>
                <a:lnTo>
                  <a:pt x="737699" y="1257300"/>
                </a:lnTo>
                <a:lnTo>
                  <a:pt x="721036" y="1261269"/>
                </a:lnTo>
                <a:lnTo>
                  <a:pt x="703580" y="1266031"/>
                </a:lnTo>
                <a:lnTo>
                  <a:pt x="687710" y="1273175"/>
                </a:lnTo>
                <a:lnTo>
                  <a:pt x="672635" y="1280319"/>
                </a:lnTo>
                <a:lnTo>
                  <a:pt x="659939" y="1288256"/>
                </a:lnTo>
                <a:lnTo>
                  <a:pt x="646450" y="1297781"/>
                </a:lnTo>
                <a:lnTo>
                  <a:pt x="634548" y="1308100"/>
                </a:lnTo>
                <a:lnTo>
                  <a:pt x="624233" y="1319213"/>
                </a:lnTo>
                <a:lnTo>
                  <a:pt x="614712" y="1331119"/>
                </a:lnTo>
                <a:lnTo>
                  <a:pt x="607571" y="1343819"/>
                </a:lnTo>
                <a:lnTo>
                  <a:pt x="601223" y="1357313"/>
                </a:lnTo>
                <a:lnTo>
                  <a:pt x="596462" y="1371600"/>
                </a:lnTo>
                <a:lnTo>
                  <a:pt x="594082" y="1385888"/>
                </a:lnTo>
                <a:lnTo>
                  <a:pt x="593288" y="1400969"/>
                </a:lnTo>
                <a:lnTo>
                  <a:pt x="593288" y="1414463"/>
                </a:lnTo>
                <a:lnTo>
                  <a:pt x="595669" y="1425575"/>
                </a:lnTo>
                <a:lnTo>
                  <a:pt x="598843" y="1436688"/>
                </a:lnTo>
                <a:lnTo>
                  <a:pt x="602810" y="1447006"/>
                </a:lnTo>
                <a:lnTo>
                  <a:pt x="607571" y="1456531"/>
                </a:lnTo>
                <a:lnTo>
                  <a:pt x="613125" y="1465263"/>
                </a:lnTo>
                <a:lnTo>
                  <a:pt x="619473" y="1472406"/>
                </a:lnTo>
                <a:lnTo>
                  <a:pt x="625027" y="1479550"/>
                </a:lnTo>
                <a:lnTo>
                  <a:pt x="636929" y="1489869"/>
                </a:lnTo>
                <a:lnTo>
                  <a:pt x="646450" y="1497013"/>
                </a:lnTo>
                <a:lnTo>
                  <a:pt x="657559" y="1503363"/>
                </a:lnTo>
                <a:lnTo>
                  <a:pt x="664700" y="1508125"/>
                </a:lnTo>
                <a:lnTo>
                  <a:pt x="671841" y="1512888"/>
                </a:lnTo>
                <a:lnTo>
                  <a:pt x="677395" y="1518444"/>
                </a:lnTo>
                <a:lnTo>
                  <a:pt x="682156" y="1523206"/>
                </a:lnTo>
                <a:lnTo>
                  <a:pt x="685330" y="1529556"/>
                </a:lnTo>
                <a:lnTo>
                  <a:pt x="687710" y="1534319"/>
                </a:lnTo>
                <a:lnTo>
                  <a:pt x="689297" y="1539875"/>
                </a:lnTo>
                <a:lnTo>
                  <a:pt x="689297" y="1544638"/>
                </a:lnTo>
                <a:lnTo>
                  <a:pt x="687710" y="1549400"/>
                </a:lnTo>
                <a:lnTo>
                  <a:pt x="685330" y="1554163"/>
                </a:lnTo>
                <a:lnTo>
                  <a:pt x="682156" y="1557338"/>
                </a:lnTo>
                <a:lnTo>
                  <a:pt x="677395" y="1561306"/>
                </a:lnTo>
                <a:lnTo>
                  <a:pt x="671841" y="1564481"/>
                </a:lnTo>
                <a:lnTo>
                  <a:pt x="664700" y="1566069"/>
                </a:lnTo>
                <a:lnTo>
                  <a:pt x="655972" y="1568450"/>
                </a:lnTo>
                <a:lnTo>
                  <a:pt x="648037" y="1568450"/>
                </a:lnTo>
                <a:lnTo>
                  <a:pt x="10886" y="1568450"/>
                </a:lnTo>
                <a:lnTo>
                  <a:pt x="10886" y="1134269"/>
                </a:lnTo>
                <a:lnTo>
                  <a:pt x="9299" y="1134269"/>
                </a:lnTo>
                <a:lnTo>
                  <a:pt x="9299" y="935038"/>
                </a:lnTo>
                <a:lnTo>
                  <a:pt x="9299" y="925513"/>
                </a:lnTo>
                <a:lnTo>
                  <a:pt x="6919" y="915988"/>
                </a:lnTo>
                <a:lnTo>
                  <a:pt x="4538" y="908844"/>
                </a:lnTo>
                <a:lnTo>
                  <a:pt x="1364" y="902494"/>
                </a:lnTo>
                <a:lnTo>
                  <a:pt x="0" y="900902"/>
                </a:lnTo>
                <a:lnTo>
                  <a:pt x="0" y="897731"/>
                </a:lnTo>
                <a:lnTo>
                  <a:pt x="1587" y="888206"/>
                </a:lnTo>
                <a:lnTo>
                  <a:pt x="2380" y="880269"/>
                </a:lnTo>
                <a:lnTo>
                  <a:pt x="4761" y="871538"/>
                </a:lnTo>
                <a:lnTo>
                  <a:pt x="8728" y="865981"/>
                </a:lnTo>
                <a:lnTo>
                  <a:pt x="14282" y="861219"/>
                </a:lnTo>
                <a:lnTo>
                  <a:pt x="21424" y="857250"/>
                </a:lnTo>
                <a:lnTo>
                  <a:pt x="28565" y="856456"/>
                </a:lnTo>
                <a:lnTo>
                  <a:pt x="35706" y="857250"/>
                </a:lnTo>
                <a:lnTo>
                  <a:pt x="44434" y="862013"/>
                </a:lnTo>
                <a:lnTo>
                  <a:pt x="51575" y="868363"/>
                </a:lnTo>
                <a:lnTo>
                  <a:pt x="58716" y="877888"/>
                </a:lnTo>
                <a:lnTo>
                  <a:pt x="65858" y="888206"/>
                </a:lnTo>
                <a:lnTo>
                  <a:pt x="71412" y="899319"/>
                </a:lnTo>
                <a:lnTo>
                  <a:pt x="78553" y="908844"/>
                </a:lnTo>
                <a:lnTo>
                  <a:pt x="89661" y="920750"/>
                </a:lnTo>
                <a:lnTo>
                  <a:pt x="96803" y="926306"/>
                </a:lnTo>
                <a:lnTo>
                  <a:pt x="103944" y="932656"/>
                </a:lnTo>
                <a:lnTo>
                  <a:pt x="112672" y="938213"/>
                </a:lnTo>
                <a:lnTo>
                  <a:pt x="121400" y="942975"/>
                </a:lnTo>
                <a:lnTo>
                  <a:pt x="131715" y="946944"/>
                </a:lnTo>
                <a:lnTo>
                  <a:pt x="142824" y="950119"/>
                </a:lnTo>
                <a:lnTo>
                  <a:pt x="154726" y="952500"/>
                </a:lnTo>
                <a:lnTo>
                  <a:pt x="167421" y="952500"/>
                </a:lnTo>
                <a:lnTo>
                  <a:pt x="183290" y="951706"/>
                </a:lnTo>
                <a:lnTo>
                  <a:pt x="197573" y="949325"/>
                </a:lnTo>
                <a:lnTo>
                  <a:pt x="211855" y="944563"/>
                </a:lnTo>
                <a:lnTo>
                  <a:pt x="224550" y="938213"/>
                </a:lnTo>
                <a:lnTo>
                  <a:pt x="237246" y="931069"/>
                </a:lnTo>
                <a:lnTo>
                  <a:pt x="249148" y="921544"/>
                </a:lnTo>
                <a:lnTo>
                  <a:pt x="261050" y="911225"/>
                </a:lnTo>
                <a:lnTo>
                  <a:pt x="272158" y="899319"/>
                </a:lnTo>
                <a:lnTo>
                  <a:pt x="280093" y="885825"/>
                </a:lnTo>
                <a:lnTo>
                  <a:pt x="289614" y="873125"/>
                </a:lnTo>
                <a:lnTo>
                  <a:pt x="296755" y="857250"/>
                </a:lnTo>
                <a:lnTo>
                  <a:pt x="303103" y="841375"/>
                </a:lnTo>
                <a:lnTo>
                  <a:pt x="307864" y="824706"/>
                </a:lnTo>
                <a:lnTo>
                  <a:pt x="311038" y="808038"/>
                </a:lnTo>
                <a:lnTo>
                  <a:pt x="313418" y="788988"/>
                </a:lnTo>
                <a:lnTo>
                  <a:pt x="315005" y="770731"/>
                </a:lnTo>
                <a:lnTo>
                  <a:pt x="313418" y="751681"/>
                </a:lnTo>
                <a:lnTo>
                  <a:pt x="311038" y="734219"/>
                </a:lnTo>
                <a:lnTo>
                  <a:pt x="307864" y="716756"/>
                </a:lnTo>
                <a:lnTo>
                  <a:pt x="303103" y="700088"/>
                </a:lnTo>
                <a:lnTo>
                  <a:pt x="296755" y="684213"/>
                </a:lnTo>
                <a:lnTo>
                  <a:pt x="289614" y="669131"/>
                </a:lnTo>
                <a:lnTo>
                  <a:pt x="280093" y="654844"/>
                </a:lnTo>
                <a:lnTo>
                  <a:pt x="272158" y="641350"/>
                </a:lnTo>
                <a:lnTo>
                  <a:pt x="261050" y="629444"/>
                </a:lnTo>
                <a:lnTo>
                  <a:pt x="249148" y="619125"/>
                </a:lnTo>
                <a:lnTo>
                  <a:pt x="237246" y="611188"/>
                </a:lnTo>
                <a:lnTo>
                  <a:pt x="224550" y="602456"/>
                </a:lnTo>
                <a:lnTo>
                  <a:pt x="211855" y="596900"/>
                </a:lnTo>
                <a:lnTo>
                  <a:pt x="197573" y="592138"/>
                </a:lnTo>
                <a:lnTo>
                  <a:pt x="183290" y="589756"/>
                </a:lnTo>
                <a:lnTo>
                  <a:pt x="167421" y="588169"/>
                </a:lnTo>
                <a:lnTo>
                  <a:pt x="154726" y="589756"/>
                </a:lnTo>
                <a:lnTo>
                  <a:pt x="142824" y="592138"/>
                </a:lnTo>
                <a:lnTo>
                  <a:pt x="131715" y="594519"/>
                </a:lnTo>
                <a:lnTo>
                  <a:pt x="121400" y="599281"/>
                </a:lnTo>
                <a:lnTo>
                  <a:pt x="112672" y="604044"/>
                </a:lnTo>
                <a:lnTo>
                  <a:pt x="103944" y="608806"/>
                </a:lnTo>
                <a:lnTo>
                  <a:pt x="96803" y="614363"/>
                </a:lnTo>
                <a:lnTo>
                  <a:pt x="89661" y="620713"/>
                </a:lnTo>
                <a:lnTo>
                  <a:pt x="78553" y="631825"/>
                </a:lnTo>
                <a:lnTo>
                  <a:pt x="71412" y="642938"/>
                </a:lnTo>
                <a:lnTo>
                  <a:pt x="65858" y="652463"/>
                </a:lnTo>
                <a:lnTo>
                  <a:pt x="58716" y="664369"/>
                </a:lnTo>
                <a:lnTo>
                  <a:pt x="51575" y="672306"/>
                </a:lnTo>
                <a:lnTo>
                  <a:pt x="44434" y="679450"/>
                </a:lnTo>
                <a:lnTo>
                  <a:pt x="35706" y="683419"/>
                </a:lnTo>
                <a:lnTo>
                  <a:pt x="28565" y="684213"/>
                </a:lnTo>
                <a:lnTo>
                  <a:pt x="21424" y="684213"/>
                </a:lnTo>
                <a:lnTo>
                  <a:pt x="14282" y="681038"/>
                </a:lnTo>
                <a:lnTo>
                  <a:pt x="9299" y="675340"/>
                </a:lnTo>
                <a:lnTo>
                  <a:pt x="9299" y="360363"/>
                </a:lnTo>
                <a:lnTo>
                  <a:pt x="10886" y="360363"/>
                </a:lnTo>
                <a:close/>
              </a:path>
            </a:pathLst>
          </a:custGeom>
          <a:solidFill>
            <a:srgbClr val="002060"/>
          </a:solidFill>
          <a:ln w="28575">
            <a:noFill/>
            <a:prstDash val="solid"/>
            <a:round/>
            <a:headEnd/>
            <a:tailEnd/>
          </a:ln>
        </p:spPr>
        <p:txBody>
          <a:bodyPr bIns="360000" anchor="ctr"/>
          <a:lstStyle/>
          <a:p>
            <a:pPr algn="ctr" eaLnBrk="1" hangingPunct="1"/>
            <a:endParaRPr lang="en-GB" dirty="0">
              <a:cs typeface="Arial" charset="0"/>
            </a:endParaRPr>
          </a:p>
        </p:txBody>
      </p:sp>
      <p:sp>
        <p:nvSpPr>
          <p:cNvPr id="17" name="Title 1"/>
          <p:cNvSpPr>
            <a:spLocks noGrp="1"/>
          </p:cNvSpPr>
          <p:nvPr>
            <p:ph type="title"/>
          </p:nvPr>
        </p:nvSpPr>
        <p:spPr>
          <a:xfrm>
            <a:off x="457200" y="274638"/>
            <a:ext cx="8229600" cy="1143000"/>
          </a:xfrm>
          <a:solidFill>
            <a:schemeClr val="accent5">
              <a:lumMod val="20000"/>
              <a:lumOff val="80000"/>
            </a:schemeClr>
          </a:solidFill>
        </p:spPr>
        <p:txBody>
          <a:bodyPr>
            <a:normAutofit/>
          </a:bodyPr>
          <a:lstStyle/>
          <a:p>
            <a:r>
              <a:rPr lang="es-ES" sz="3800" b="1" dirty="0" smtClean="0"/>
              <a:t>Las leyes nacionales pueden incluir…</a:t>
            </a:r>
            <a:endParaRPr lang="es-ES" sz="3800" b="1" dirty="0"/>
          </a:p>
        </p:txBody>
      </p:sp>
      <p:sp>
        <p:nvSpPr>
          <p:cNvPr id="22" name="TextBox 21"/>
          <p:cNvSpPr txBox="1"/>
          <p:nvPr/>
        </p:nvSpPr>
        <p:spPr>
          <a:xfrm>
            <a:off x="608631" y="5486400"/>
            <a:ext cx="8040202" cy="707886"/>
          </a:xfrm>
          <a:prstGeom prst="rect">
            <a:avLst/>
          </a:prstGeom>
          <a:noFill/>
        </p:spPr>
        <p:txBody>
          <a:bodyPr wrap="square" rtlCol="0">
            <a:spAutoFit/>
          </a:bodyPr>
          <a:lstStyle/>
          <a:p>
            <a:pPr algn="r"/>
            <a:r>
              <a:rPr lang="es-ES" sz="2000" dirty="0" smtClean="0"/>
              <a:t>…cualquier otra ley pertinente aplicable a las especies terrestres/acuáticas, los animales, las plantas, etc.</a:t>
            </a:r>
            <a:endParaRPr lang="es-ES" sz="2000" dirty="0"/>
          </a:p>
        </p:txBody>
      </p:sp>
      <p:sp>
        <p:nvSpPr>
          <p:cNvPr id="35" name="Rectangle 34"/>
          <p:cNvSpPr/>
          <p:nvPr/>
        </p:nvSpPr>
        <p:spPr>
          <a:xfrm>
            <a:off x="6815349" y="4144948"/>
            <a:ext cx="1947651" cy="1112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tangle 35"/>
          <p:cNvSpPr/>
          <p:nvPr/>
        </p:nvSpPr>
        <p:spPr>
          <a:xfrm>
            <a:off x="730413" y="4238011"/>
            <a:ext cx="1947651" cy="10083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tangle 36"/>
          <p:cNvSpPr/>
          <p:nvPr/>
        </p:nvSpPr>
        <p:spPr>
          <a:xfrm>
            <a:off x="2778235" y="4258583"/>
            <a:ext cx="1947651" cy="10754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tangle 37"/>
          <p:cNvSpPr/>
          <p:nvPr/>
        </p:nvSpPr>
        <p:spPr>
          <a:xfrm>
            <a:off x="4785245" y="4126721"/>
            <a:ext cx="1947651" cy="10524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tangle 38"/>
          <p:cNvSpPr/>
          <p:nvPr/>
        </p:nvSpPr>
        <p:spPr>
          <a:xfrm>
            <a:off x="2438400" y="2819400"/>
            <a:ext cx="2171788" cy="1112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xtBox 1"/>
          <p:cNvSpPr txBox="1"/>
          <p:nvPr/>
        </p:nvSpPr>
        <p:spPr>
          <a:xfrm>
            <a:off x="779578" y="1994594"/>
            <a:ext cx="1393352" cy="307777"/>
          </a:xfrm>
          <a:prstGeom prst="rect">
            <a:avLst/>
          </a:prstGeom>
          <a:noFill/>
        </p:spPr>
        <p:txBody>
          <a:bodyPr wrap="square" rtlCol="0">
            <a:spAutoFit/>
          </a:bodyPr>
          <a:lstStyle/>
          <a:p>
            <a:r>
              <a:rPr lang="nl-NL" sz="1400" b="1" dirty="0" smtClean="0">
                <a:solidFill>
                  <a:schemeClr val="bg1"/>
                </a:solidFill>
              </a:rPr>
              <a:t>CONSTITUCIÓN</a:t>
            </a:r>
            <a:endParaRPr lang="nl-NL" sz="1400" b="1" dirty="0">
              <a:solidFill>
                <a:schemeClr val="bg1"/>
              </a:solidFill>
            </a:endParaRPr>
          </a:p>
        </p:txBody>
      </p:sp>
      <p:sp>
        <p:nvSpPr>
          <p:cNvPr id="25" name="TextBox 24"/>
          <p:cNvSpPr txBox="1"/>
          <p:nvPr/>
        </p:nvSpPr>
        <p:spPr>
          <a:xfrm>
            <a:off x="2841070" y="1819129"/>
            <a:ext cx="1393352" cy="523220"/>
          </a:xfrm>
          <a:prstGeom prst="rect">
            <a:avLst/>
          </a:prstGeom>
          <a:noFill/>
        </p:spPr>
        <p:txBody>
          <a:bodyPr wrap="square" rtlCol="0">
            <a:spAutoFit/>
          </a:bodyPr>
          <a:lstStyle/>
          <a:p>
            <a:pPr algn="ctr"/>
            <a:r>
              <a:rPr lang="nl-NL" sz="1400" b="1" dirty="0" smtClean="0">
                <a:solidFill>
                  <a:schemeClr val="bg1"/>
                </a:solidFill>
              </a:rPr>
              <a:t>LEY DE RATIFICACIÓN</a:t>
            </a:r>
            <a:endParaRPr lang="nl-NL" sz="1400" b="1" dirty="0">
              <a:solidFill>
                <a:schemeClr val="bg1"/>
              </a:solidFill>
            </a:endParaRPr>
          </a:p>
        </p:txBody>
      </p:sp>
      <p:sp>
        <p:nvSpPr>
          <p:cNvPr id="32" name="TextBox 31"/>
          <p:cNvSpPr txBox="1"/>
          <p:nvPr/>
        </p:nvSpPr>
        <p:spPr>
          <a:xfrm>
            <a:off x="4788657" y="1991868"/>
            <a:ext cx="1393352" cy="523220"/>
          </a:xfrm>
          <a:prstGeom prst="rect">
            <a:avLst/>
          </a:prstGeom>
          <a:noFill/>
        </p:spPr>
        <p:txBody>
          <a:bodyPr wrap="square" rtlCol="0">
            <a:spAutoFit/>
          </a:bodyPr>
          <a:lstStyle/>
          <a:p>
            <a:pPr algn="ctr"/>
            <a:r>
              <a:rPr lang="nl-NL" sz="1400" b="1" dirty="0" smtClean="0">
                <a:solidFill>
                  <a:schemeClr val="bg1"/>
                </a:solidFill>
              </a:rPr>
              <a:t>LEY    ORGANICÁ</a:t>
            </a:r>
            <a:endParaRPr lang="nl-NL" sz="1400" b="1" dirty="0">
              <a:solidFill>
                <a:schemeClr val="bg1"/>
              </a:solidFill>
            </a:endParaRPr>
          </a:p>
        </p:txBody>
      </p:sp>
      <p:sp>
        <p:nvSpPr>
          <p:cNvPr id="33" name="TextBox 32"/>
          <p:cNvSpPr txBox="1"/>
          <p:nvPr/>
        </p:nvSpPr>
        <p:spPr>
          <a:xfrm>
            <a:off x="6961403" y="1955248"/>
            <a:ext cx="1418321" cy="307777"/>
          </a:xfrm>
          <a:prstGeom prst="rect">
            <a:avLst/>
          </a:prstGeom>
          <a:noFill/>
        </p:spPr>
        <p:txBody>
          <a:bodyPr wrap="square" rtlCol="0">
            <a:spAutoFit/>
          </a:bodyPr>
          <a:lstStyle/>
          <a:p>
            <a:r>
              <a:rPr lang="nl-NL" sz="1400" b="1" dirty="0" smtClean="0">
                <a:solidFill>
                  <a:schemeClr val="bg1"/>
                </a:solidFill>
              </a:rPr>
              <a:t>DERECHO PENAL</a:t>
            </a:r>
            <a:endParaRPr lang="nl-NL" sz="1400" b="1" dirty="0">
              <a:solidFill>
                <a:schemeClr val="bg1"/>
              </a:solidFill>
            </a:endParaRPr>
          </a:p>
        </p:txBody>
      </p:sp>
      <p:sp>
        <p:nvSpPr>
          <p:cNvPr id="34" name="TextBox 33"/>
          <p:cNvSpPr txBox="1"/>
          <p:nvPr/>
        </p:nvSpPr>
        <p:spPr>
          <a:xfrm>
            <a:off x="636678" y="3330760"/>
            <a:ext cx="1393352" cy="307777"/>
          </a:xfrm>
          <a:prstGeom prst="rect">
            <a:avLst/>
          </a:prstGeom>
          <a:noFill/>
        </p:spPr>
        <p:txBody>
          <a:bodyPr wrap="square" rtlCol="0">
            <a:spAutoFit/>
          </a:bodyPr>
          <a:lstStyle/>
          <a:p>
            <a:pPr algn="ctr"/>
            <a:r>
              <a:rPr lang="nl-NL" sz="1400" b="1" dirty="0" smtClean="0">
                <a:solidFill>
                  <a:schemeClr val="bg1"/>
                </a:solidFill>
              </a:rPr>
              <a:t>ADUANAS</a:t>
            </a:r>
            <a:endParaRPr lang="nl-NL" sz="1400" b="1" dirty="0">
              <a:solidFill>
                <a:schemeClr val="bg1"/>
              </a:solidFill>
            </a:endParaRPr>
          </a:p>
        </p:txBody>
      </p:sp>
      <p:sp>
        <p:nvSpPr>
          <p:cNvPr id="40" name="TextBox 39"/>
          <p:cNvSpPr txBox="1"/>
          <p:nvPr/>
        </p:nvSpPr>
        <p:spPr>
          <a:xfrm>
            <a:off x="2736240" y="3129604"/>
            <a:ext cx="1603011" cy="492443"/>
          </a:xfrm>
          <a:prstGeom prst="rect">
            <a:avLst/>
          </a:prstGeom>
          <a:noFill/>
        </p:spPr>
        <p:txBody>
          <a:bodyPr wrap="square" rtlCol="0">
            <a:spAutoFit/>
          </a:bodyPr>
          <a:lstStyle/>
          <a:p>
            <a:pPr algn="ctr"/>
            <a:r>
              <a:rPr lang="nl-NL" sz="1300" b="1" dirty="0" smtClean="0">
                <a:solidFill>
                  <a:schemeClr val="bg1"/>
                </a:solidFill>
              </a:rPr>
              <a:t>LEY DE PROTECCIÓN DE LAS ESPECIES</a:t>
            </a:r>
            <a:endParaRPr lang="nl-NL" sz="1300" b="1" dirty="0">
              <a:solidFill>
                <a:schemeClr val="bg1"/>
              </a:solidFill>
            </a:endParaRPr>
          </a:p>
        </p:txBody>
      </p:sp>
      <p:sp>
        <p:nvSpPr>
          <p:cNvPr id="41" name="TextBox 40"/>
          <p:cNvSpPr txBox="1"/>
          <p:nvPr/>
        </p:nvSpPr>
        <p:spPr>
          <a:xfrm>
            <a:off x="5190981" y="3115878"/>
            <a:ext cx="1393352" cy="523220"/>
          </a:xfrm>
          <a:prstGeom prst="rect">
            <a:avLst/>
          </a:prstGeom>
          <a:noFill/>
        </p:spPr>
        <p:txBody>
          <a:bodyPr wrap="square" rtlCol="0">
            <a:spAutoFit/>
          </a:bodyPr>
          <a:lstStyle/>
          <a:p>
            <a:r>
              <a:rPr lang="nl-NL" sz="1400" b="1" dirty="0" smtClean="0">
                <a:solidFill>
                  <a:schemeClr val="bg1"/>
                </a:solidFill>
              </a:rPr>
              <a:t>DERECHO MERCANTIL</a:t>
            </a:r>
            <a:endParaRPr lang="nl-NL" sz="1400" b="1" dirty="0">
              <a:solidFill>
                <a:schemeClr val="bg1"/>
              </a:solidFill>
            </a:endParaRPr>
          </a:p>
        </p:txBody>
      </p:sp>
      <p:sp>
        <p:nvSpPr>
          <p:cNvPr id="43" name="TextBox 42"/>
          <p:cNvSpPr txBox="1"/>
          <p:nvPr/>
        </p:nvSpPr>
        <p:spPr>
          <a:xfrm>
            <a:off x="7168698" y="3224297"/>
            <a:ext cx="1518102" cy="492443"/>
          </a:xfrm>
          <a:prstGeom prst="rect">
            <a:avLst/>
          </a:prstGeom>
          <a:noFill/>
        </p:spPr>
        <p:txBody>
          <a:bodyPr wrap="square" rtlCol="0">
            <a:spAutoFit/>
          </a:bodyPr>
          <a:lstStyle/>
          <a:p>
            <a:r>
              <a:rPr lang="nl-NL" sz="1300" b="1" dirty="0" smtClean="0">
                <a:solidFill>
                  <a:schemeClr val="bg1"/>
                </a:solidFill>
              </a:rPr>
              <a:t>LEGISLACIÓN DE SALUD PÚBLICA</a:t>
            </a:r>
            <a:endParaRPr lang="nl-NL" sz="1300" b="1" dirty="0">
              <a:solidFill>
                <a:schemeClr val="bg1"/>
              </a:solidFill>
            </a:endParaRPr>
          </a:p>
        </p:txBody>
      </p:sp>
      <p:sp>
        <p:nvSpPr>
          <p:cNvPr id="44" name="TextBox 43"/>
          <p:cNvSpPr txBox="1"/>
          <p:nvPr/>
        </p:nvSpPr>
        <p:spPr>
          <a:xfrm>
            <a:off x="749563" y="4550069"/>
            <a:ext cx="1649156" cy="492443"/>
          </a:xfrm>
          <a:prstGeom prst="rect">
            <a:avLst/>
          </a:prstGeom>
          <a:noFill/>
        </p:spPr>
        <p:txBody>
          <a:bodyPr wrap="square" rtlCol="0">
            <a:spAutoFit/>
          </a:bodyPr>
          <a:lstStyle/>
          <a:p>
            <a:pPr algn="ctr"/>
            <a:r>
              <a:rPr lang="nl-NL" sz="1300" b="1" dirty="0" smtClean="0">
                <a:solidFill>
                  <a:schemeClr val="bg1"/>
                </a:solidFill>
              </a:rPr>
              <a:t>LEGISLACIÓN SOBRE VIDA SILVESTRE</a:t>
            </a:r>
            <a:endParaRPr lang="nl-NL" sz="1300" b="1" dirty="0">
              <a:solidFill>
                <a:schemeClr val="bg1"/>
              </a:solidFill>
            </a:endParaRPr>
          </a:p>
        </p:txBody>
      </p:sp>
      <p:sp>
        <p:nvSpPr>
          <p:cNvPr id="45" name="TextBox 44"/>
          <p:cNvSpPr txBox="1"/>
          <p:nvPr/>
        </p:nvSpPr>
        <p:spPr>
          <a:xfrm>
            <a:off x="3167714" y="4681458"/>
            <a:ext cx="1393352" cy="307777"/>
          </a:xfrm>
          <a:prstGeom prst="rect">
            <a:avLst/>
          </a:prstGeom>
          <a:noFill/>
        </p:spPr>
        <p:txBody>
          <a:bodyPr wrap="square" rtlCol="0">
            <a:spAutoFit/>
          </a:bodyPr>
          <a:lstStyle/>
          <a:p>
            <a:r>
              <a:rPr lang="nl-NL" sz="1400" b="1" dirty="0" smtClean="0">
                <a:solidFill>
                  <a:schemeClr val="bg1"/>
                </a:solidFill>
              </a:rPr>
              <a:t>LEY FORESTAL</a:t>
            </a:r>
            <a:endParaRPr lang="nl-NL" sz="1400" b="1" dirty="0">
              <a:solidFill>
                <a:schemeClr val="bg1"/>
              </a:solidFill>
            </a:endParaRPr>
          </a:p>
        </p:txBody>
      </p:sp>
      <p:sp>
        <p:nvSpPr>
          <p:cNvPr id="46" name="TextBox 45"/>
          <p:cNvSpPr txBox="1"/>
          <p:nvPr/>
        </p:nvSpPr>
        <p:spPr>
          <a:xfrm>
            <a:off x="5073941" y="4550069"/>
            <a:ext cx="1393352" cy="307777"/>
          </a:xfrm>
          <a:prstGeom prst="rect">
            <a:avLst/>
          </a:prstGeom>
          <a:noFill/>
        </p:spPr>
        <p:txBody>
          <a:bodyPr wrap="square" rtlCol="0">
            <a:spAutoFit/>
          </a:bodyPr>
          <a:lstStyle/>
          <a:p>
            <a:pPr algn="ctr"/>
            <a:r>
              <a:rPr lang="nl-NL" sz="1400" b="1" dirty="0" smtClean="0">
                <a:solidFill>
                  <a:schemeClr val="bg1"/>
                </a:solidFill>
              </a:rPr>
              <a:t>LEY DE PESCA</a:t>
            </a:r>
            <a:endParaRPr lang="nl-NL" sz="1400" b="1" dirty="0">
              <a:solidFill>
                <a:schemeClr val="bg1"/>
              </a:solidFill>
            </a:endParaRPr>
          </a:p>
        </p:txBody>
      </p:sp>
      <p:sp>
        <p:nvSpPr>
          <p:cNvPr id="47" name="TextBox 46"/>
          <p:cNvSpPr txBox="1"/>
          <p:nvPr/>
        </p:nvSpPr>
        <p:spPr>
          <a:xfrm>
            <a:off x="7217248" y="4540019"/>
            <a:ext cx="1393352" cy="307777"/>
          </a:xfrm>
          <a:prstGeom prst="rect">
            <a:avLst/>
          </a:prstGeom>
          <a:noFill/>
        </p:spPr>
        <p:txBody>
          <a:bodyPr wrap="square" rtlCol="0">
            <a:spAutoFit/>
          </a:bodyPr>
          <a:lstStyle/>
          <a:p>
            <a:pPr algn="ctr"/>
            <a:r>
              <a:rPr lang="nl-NL" sz="1400" b="1" dirty="0" smtClean="0">
                <a:solidFill>
                  <a:schemeClr val="bg1"/>
                </a:solidFill>
              </a:rPr>
              <a:t>LEY DE CAZA</a:t>
            </a:r>
            <a:endParaRPr lang="nl-NL" sz="1400" b="1" dirty="0">
              <a:solidFill>
                <a:schemeClr val="bg1"/>
              </a:solidFill>
            </a:endParaRPr>
          </a:p>
        </p:txBody>
      </p:sp>
    </p:spTree>
    <p:extLst>
      <p:ext uri="{BB962C8B-B14F-4D97-AF65-F5344CB8AC3E}">
        <p14:creationId xmlns:p14="http://schemas.microsoft.com/office/powerpoint/2010/main" val="395881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936104"/>
          </a:xfrm>
          <a:solidFill>
            <a:schemeClr val="accent5">
              <a:lumMod val="20000"/>
              <a:lumOff val="80000"/>
            </a:schemeClr>
          </a:solidFill>
        </p:spPr>
        <p:txBody>
          <a:bodyPr>
            <a:normAutofit/>
          </a:bodyPr>
          <a:lstStyle/>
          <a:p>
            <a:pPr algn="ctr"/>
            <a:r>
              <a:rPr lang="es-ES" sz="3600" dirty="0" smtClean="0"/>
              <a:t>Disposiciones de la legislación nacional</a:t>
            </a:r>
            <a:endParaRPr lang="es-ES" sz="3600" dirty="0"/>
          </a:p>
        </p:txBody>
      </p:sp>
      <p:sp>
        <p:nvSpPr>
          <p:cNvPr id="3" name="Content Placeholder 2"/>
          <p:cNvSpPr>
            <a:spLocks noGrp="1"/>
          </p:cNvSpPr>
          <p:nvPr>
            <p:ph idx="1"/>
          </p:nvPr>
        </p:nvSpPr>
        <p:spPr>
          <a:xfrm>
            <a:off x="2555776" y="1196752"/>
            <a:ext cx="6264696" cy="4605144"/>
          </a:xfrm>
        </p:spPr>
        <p:txBody>
          <a:bodyPr>
            <a:noAutofit/>
          </a:bodyPr>
          <a:lstStyle/>
          <a:p>
            <a:endParaRPr lang="es-ES" sz="1000" dirty="0" smtClean="0"/>
          </a:p>
          <a:p>
            <a:pPr marL="0" indent="0">
              <a:buNone/>
            </a:pPr>
            <a:r>
              <a:rPr lang="es-ES" sz="2200" b="1" u="sng" dirty="0" smtClean="0"/>
              <a:t>Los solicitantes</a:t>
            </a:r>
            <a:r>
              <a:rPr lang="es-ES" sz="2200" dirty="0" smtClean="0"/>
              <a:t> deberán: </a:t>
            </a:r>
          </a:p>
          <a:p>
            <a:r>
              <a:rPr lang="es-ES" sz="2200" dirty="0" smtClean="0"/>
              <a:t>demostrar que los especímenes fuero obtenidos legalmente y proporcionar toda la información exigida por las leyes nacionales para la exportación</a:t>
            </a:r>
          </a:p>
          <a:p>
            <a:pPr marL="0" indent="0">
              <a:buNone/>
            </a:pPr>
            <a:endParaRPr lang="es-ES" sz="1200" b="1" u="sng" dirty="0" smtClean="0"/>
          </a:p>
          <a:p>
            <a:pPr marL="0" indent="0">
              <a:buNone/>
            </a:pPr>
            <a:r>
              <a:rPr lang="es-ES" sz="2200" b="1" u="sng" dirty="0" smtClean="0"/>
              <a:t>La Autoridad Administrativa (AA) </a:t>
            </a:r>
            <a:r>
              <a:rPr lang="es-ES" sz="2200" dirty="0" smtClean="0"/>
              <a:t>deberá: </a:t>
            </a:r>
          </a:p>
          <a:p>
            <a:r>
              <a:rPr lang="es-ES" sz="2200" dirty="0" smtClean="0"/>
              <a:t>Verificar la exactitud  de toda la información disponible</a:t>
            </a:r>
          </a:p>
          <a:p>
            <a:r>
              <a:rPr lang="es-ES" sz="2200" dirty="0" smtClean="0"/>
              <a:t>Conservar los documentos correspondientes (documentación electrónica)</a:t>
            </a:r>
          </a:p>
          <a:p>
            <a:r>
              <a:rPr lang="es-ES" sz="2200" dirty="0" smtClean="0"/>
              <a:t>Consultar la AA de otros países, la Secretaría de la CITES y otras organizaciones pertinentes</a:t>
            </a:r>
            <a:endParaRPr lang="es-ES" sz="2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 y="2852936"/>
            <a:ext cx="244827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2C15A36-AA42-4068-A231-FC45D26FFE79}" type="slidenum">
              <a:rPr lang="en-GB" smtClean="0"/>
              <a:pPr/>
              <a:t>7</a:t>
            </a:fld>
            <a:endParaRPr lang="es-ES"/>
          </a:p>
        </p:txBody>
      </p:sp>
    </p:spTree>
    <p:extLst>
      <p:ext uri="{BB962C8B-B14F-4D97-AF65-F5344CB8AC3E}">
        <p14:creationId xmlns:p14="http://schemas.microsoft.com/office/powerpoint/2010/main" val="2122458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84976" cy="1354162"/>
          </a:xfrm>
          <a:solidFill>
            <a:schemeClr val="accent5">
              <a:lumMod val="20000"/>
              <a:lumOff val="80000"/>
            </a:schemeClr>
          </a:solidFill>
        </p:spPr>
        <p:txBody>
          <a:bodyPr>
            <a:noAutofit/>
          </a:bodyPr>
          <a:lstStyle/>
          <a:p>
            <a:r>
              <a:rPr lang="es-ES" sz="3400" dirty="0" smtClean="0"/>
              <a:t>Para emitir un Dictamen de Adquisición Legal es preciso responder a estas (y otras) preguntas:</a:t>
            </a:r>
            <a:endParaRPr lang="es-ES" sz="3400" dirty="0"/>
          </a:p>
        </p:txBody>
      </p:sp>
      <p:pic>
        <p:nvPicPr>
          <p:cNvPr id="5" name="Content Placeholder 4" descr="http://www.stickthisgraphics.com/images/Hammerhead%20Shark%20Silhouette%201%20(Smal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48056" y="3334134"/>
            <a:ext cx="2485505" cy="146304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475656" y="4221088"/>
            <a:ext cx="1800328"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bg1"/>
                </a:solidFill>
              </a:rPr>
              <a:t>¿Dónde?</a:t>
            </a:r>
            <a:endParaRPr lang="es-ES" sz="2800" dirty="0">
              <a:solidFill>
                <a:schemeClr val="bg1"/>
              </a:solidFill>
            </a:endParaRPr>
          </a:p>
        </p:txBody>
      </p:sp>
      <p:sp>
        <p:nvSpPr>
          <p:cNvPr id="7" name="Rounded Rectangle 6"/>
          <p:cNvSpPr/>
          <p:nvPr/>
        </p:nvSpPr>
        <p:spPr>
          <a:xfrm>
            <a:off x="1979968" y="2995029"/>
            <a:ext cx="1296016"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bg1"/>
                </a:solidFill>
              </a:rPr>
              <a:t>¿Qué?</a:t>
            </a:r>
            <a:endParaRPr lang="es-ES" sz="2800" dirty="0">
              <a:solidFill>
                <a:schemeClr val="bg1"/>
              </a:solidFill>
            </a:endParaRPr>
          </a:p>
        </p:txBody>
      </p:sp>
      <p:sp>
        <p:nvSpPr>
          <p:cNvPr id="8" name="Rounded Rectangle 7"/>
          <p:cNvSpPr/>
          <p:nvPr/>
        </p:nvSpPr>
        <p:spPr>
          <a:xfrm>
            <a:off x="2771800" y="1988840"/>
            <a:ext cx="1512168"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bg1"/>
                </a:solidFill>
              </a:rPr>
              <a:t>¿Cómo?</a:t>
            </a:r>
            <a:endParaRPr lang="es-ES" sz="2800" dirty="0">
              <a:solidFill>
                <a:schemeClr val="bg1"/>
              </a:solidFill>
            </a:endParaRPr>
          </a:p>
        </p:txBody>
      </p:sp>
      <p:sp>
        <p:nvSpPr>
          <p:cNvPr id="9" name="Rounded Rectangle 8"/>
          <p:cNvSpPr/>
          <p:nvPr/>
        </p:nvSpPr>
        <p:spPr>
          <a:xfrm>
            <a:off x="4860456" y="1988840"/>
            <a:ext cx="1583752"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bg1"/>
                </a:solidFill>
              </a:rPr>
              <a:t>¿Quién?</a:t>
            </a:r>
            <a:endParaRPr lang="es-ES" sz="2800" dirty="0">
              <a:solidFill>
                <a:schemeClr val="bg1"/>
              </a:solidFill>
            </a:endParaRPr>
          </a:p>
        </p:txBody>
      </p:sp>
      <p:sp>
        <p:nvSpPr>
          <p:cNvPr id="10" name="Rounded Rectangle 9"/>
          <p:cNvSpPr/>
          <p:nvPr/>
        </p:nvSpPr>
        <p:spPr>
          <a:xfrm>
            <a:off x="5893488" y="2992907"/>
            <a:ext cx="1774856"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bg1"/>
                </a:solidFill>
              </a:rPr>
              <a:t>¿Cuándo?</a:t>
            </a:r>
            <a:endParaRPr lang="es-ES" sz="2800" dirty="0">
              <a:solidFill>
                <a:schemeClr val="bg1"/>
              </a:solidFill>
            </a:endParaRPr>
          </a:p>
        </p:txBody>
      </p:sp>
      <p:sp>
        <p:nvSpPr>
          <p:cNvPr id="11" name="Rounded Rectangle 10"/>
          <p:cNvSpPr/>
          <p:nvPr/>
        </p:nvSpPr>
        <p:spPr>
          <a:xfrm>
            <a:off x="6204948" y="4077072"/>
            <a:ext cx="1895444"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bg1"/>
                </a:solidFill>
              </a:rPr>
              <a:t>¿Por qué?</a:t>
            </a:r>
            <a:endParaRPr lang="es-ES" sz="2800" dirty="0">
              <a:solidFill>
                <a:schemeClr val="bg1"/>
              </a:solidFill>
            </a:endParaRPr>
          </a:p>
        </p:txBody>
      </p:sp>
      <p:sp>
        <p:nvSpPr>
          <p:cNvPr id="12" name="Rounded Rectangle 11"/>
          <p:cNvSpPr/>
          <p:nvPr/>
        </p:nvSpPr>
        <p:spPr>
          <a:xfrm>
            <a:off x="4139952" y="5013176"/>
            <a:ext cx="2059886"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bg1"/>
                </a:solidFill>
              </a:rPr>
              <a:t>¿Cuántos?</a:t>
            </a:r>
            <a:endParaRPr lang="es-ES" sz="2800" dirty="0">
              <a:solidFill>
                <a:schemeClr val="bg1"/>
              </a:solidFill>
            </a:endParaRPr>
          </a:p>
        </p:txBody>
      </p:sp>
      <p:sp>
        <p:nvSpPr>
          <p:cNvPr id="13" name="TextBox 12"/>
          <p:cNvSpPr txBox="1"/>
          <p:nvPr/>
        </p:nvSpPr>
        <p:spPr>
          <a:xfrm>
            <a:off x="4412180" y="2869485"/>
            <a:ext cx="360040" cy="830997"/>
          </a:xfrm>
          <a:prstGeom prst="rect">
            <a:avLst/>
          </a:prstGeom>
          <a:noFill/>
        </p:spPr>
        <p:txBody>
          <a:bodyPr wrap="square" rtlCol="0">
            <a:spAutoFit/>
          </a:bodyPr>
          <a:lstStyle/>
          <a:p>
            <a:r>
              <a:rPr lang="es-ES" sz="4800" b="1" dirty="0" smtClean="0"/>
              <a:t>?</a:t>
            </a:r>
            <a:endParaRPr lang="es-ES" sz="4800" b="1" dirty="0"/>
          </a:p>
        </p:txBody>
      </p:sp>
      <p:sp>
        <p:nvSpPr>
          <p:cNvPr id="3" name="Slide Number Placeholder 2"/>
          <p:cNvSpPr>
            <a:spLocks noGrp="1"/>
          </p:cNvSpPr>
          <p:nvPr>
            <p:ph type="sldNum" sz="quarter" idx="12"/>
          </p:nvPr>
        </p:nvSpPr>
        <p:spPr/>
        <p:txBody>
          <a:bodyPr/>
          <a:lstStyle/>
          <a:p>
            <a:fld id="{32C15A36-AA42-4068-A231-FC45D26FFE79}" type="slidenum">
              <a:rPr lang="en-GB" smtClean="0"/>
              <a:pPr/>
              <a:t>8</a:t>
            </a:fld>
            <a:endParaRPr lang="es-ES"/>
          </a:p>
        </p:txBody>
      </p:sp>
    </p:spTree>
    <p:extLst>
      <p:ext uri="{BB962C8B-B14F-4D97-AF65-F5344CB8AC3E}">
        <p14:creationId xmlns:p14="http://schemas.microsoft.com/office/powerpoint/2010/main" val="3615403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es-ES" dirty="0" smtClean="0"/>
              <a:t>          </a:t>
            </a:r>
            <a:r>
              <a:rPr lang="es-ES" sz="4200" dirty="0" smtClean="0"/>
              <a:t>¿Está incluido en los </a:t>
            </a:r>
            <a:br>
              <a:rPr lang="es-ES" sz="4200" dirty="0" smtClean="0"/>
            </a:br>
            <a:r>
              <a:rPr lang="es-ES" sz="4200" dirty="0" smtClean="0"/>
              <a:t>                       Apéndices de la CITES?</a:t>
            </a:r>
            <a:endParaRPr lang="es-ES" sz="4200" dirty="0"/>
          </a:p>
        </p:txBody>
      </p:sp>
      <p:sp>
        <p:nvSpPr>
          <p:cNvPr id="3" name="Content Placeholder 2"/>
          <p:cNvSpPr>
            <a:spLocks noGrp="1"/>
          </p:cNvSpPr>
          <p:nvPr>
            <p:ph idx="1"/>
          </p:nvPr>
        </p:nvSpPr>
        <p:spPr>
          <a:xfrm>
            <a:off x="395536" y="1772816"/>
            <a:ext cx="8229600" cy="2332855"/>
          </a:xfrm>
        </p:spPr>
        <p:txBody>
          <a:bodyPr>
            <a:normAutofit fontScale="92500" lnSpcReduction="10000"/>
          </a:bodyPr>
          <a:lstStyle/>
          <a:p>
            <a:endParaRPr lang="es-ES" sz="3000" dirty="0" smtClean="0"/>
          </a:p>
          <a:p>
            <a:r>
              <a:rPr lang="es-ES" sz="3000" dirty="0" smtClean="0"/>
              <a:t>Identificación de la especie</a:t>
            </a:r>
          </a:p>
          <a:p>
            <a:r>
              <a:rPr lang="es-ES" sz="3000" dirty="0" smtClean="0"/>
              <a:t>Normalización de los </a:t>
            </a:r>
            <a:r>
              <a:rPr dirty="0"/>
              <a:t/>
            </a:r>
            <a:br>
              <a:rPr dirty="0"/>
            </a:br>
            <a:r>
              <a:rPr lang="es-ES" sz="3000" dirty="0" smtClean="0"/>
              <a:t>nombres/números con</a:t>
            </a:r>
            <a:r>
              <a:rPr dirty="0"/>
              <a:t/>
            </a:r>
            <a:br>
              <a:rPr dirty="0"/>
            </a:br>
            <a:r>
              <a:rPr lang="es-ES" sz="3000" dirty="0" smtClean="0"/>
              <a:t>fines comerciales</a:t>
            </a:r>
          </a:p>
          <a:p>
            <a:endParaRPr lang="es-ES" dirty="0" smtClean="0"/>
          </a:p>
          <a:p>
            <a:endParaRPr lang="es-E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628800"/>
            <a:ext cx="2880320" cy="4786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2C15A36-AA42-4068-A231-FC45D26FFE79}" type="slidenum">
              <a:rPr lang="en-GB" smtClean="0"/>
              <a:pPr/>
              <a:t>9</a:t>
            </a:fld>
            <a:endParaRPr lang="es-ES"/>
          </a:p>
        </p:txBody>
      </p:sp>
      <p:sp>
        <p:nvSpPr>
          <p:cNvPr id="7" name="Rounded Rectangle 6"/>
          <p:cNvSpPr/>
          <p:nvPr/>
        </p:nvSpPr>
        <p:spPr>
          <a:xfrm>
            <a:off x="1043608" y="476672"/>
            <a:ext cx="1296016" cy="7920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bg1"/>
                </a:solidFill>
              </a:rPr>
              <a:t>¿Qué?</a:t>
            </a:r>
            <a:endParaRPr lang="es-ES" sz="2800" dirty="0">
              <a:solidFill>
                <a:schemeClr val="bg1"/>
              </a:solidFill>
            </a:endParaRPr>
          </a:p>
        </p:txBody>
      </p:sp>
    </p:spTree>
    <p:extLst>
      <p:ext uri="{BB962C8B-B14F-4D97-AF65-F5344CB8AC3E}">
        <p14:creationId xmlns:p14="http://schemas.microsoft.com/office/powerpoint/2010/main" val="126151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22320</TotalTime>
  <Words>1216</Words>
  <Application>Microsoft Office PowerPoint</Application>
  <PresentationFormat>On-screen Show (4:3)</PresentationFormat>
  <Paragraphs>226</Paragraphs>
  <Slides>21</Slides>
  <Notes>8</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Custom Design</vt:lpstr>
      <vt:lpstr>Dictamen de Adquisición Legal  (DAL)  Tiburones y mantarrayas</vt:lpstr>
      <vt:lpstr>Objetivos de la CITES</vt:lpstr>
      <vt:lpstr>Dictamen de Adquisición Legal (DAL): Garantizar la legalidad de conformidad con la CITES</vt:lpstr>
      <vt:lpstr>PowerPoint Presentation</vt:lpstr>
      <vt:lpstr>Reto para el DAL: las extracciones en alta mar</vt:lpstr>
      <vt:lpstr>Las leyes nacionales pueden incluir…</vt:lpstr>
      <vt:lpstr>Disposiciones de la legislación nacional</vt:lpstr>
      <vt:lpstr>Para emitir un Dictamen de Adquisición Legal es preciso responder a estas (y otras) preguntas:</vt:lpstr>
      <vt:lpstr>          ¿Está incluido en los                         Apéndices de la CITES?</vt:lpstr>
      <vt:lpstr>         Normalización de los nombres/números</vt:lpstr>
      <vt:lpstr>         ¿ZEE o alta mar?</vt:lpstr>
      <vt:lpstr>Extracciones en alta mar</vt:lpstr>
      <vt:lpstr>Responsabilidad compartida</vt:lpstr>
      <vt:lpstr>             = Cadena de resposabilidad</vt:lpstr>
      <vt:lpstr>              Etapas de la cadena del               origen legal</vt:lpstr>
      <vt:lpstr>Requisitos para los permisos CITES</vt:lpstr>
      <vt:lpstr>CITES en comparación con las pesquerías:  tipo de documentación</vt:lpstr>
      <vt:lpstr>Ejemplo de un permiso/certificado CITES</vt:lpstr>
      <vt:lpstr>Ejemplo del certificado de captura de una pesquería (UE)</vt:lpstr>
      <vt:lpstr>Conclusión</vt:lpstr>
      <vt:lpstr>PowerPoint Presentation</vt:lpstr>
    </vt:vector>
  </TitlesOfParts>
  <Company>United Nations Office at Geneva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Shark Species and Manta Rays</dc:title>
  <dc:creator>SCHLINGEMANN</dc:creator>
  <cp:lastModifiedBy>SVDP</cp:lastModifiedBy>
  <cp:revision>387</cp:revision>
  <cp:lastPrinted>2015-10-12T14:28:29Z</cp:lastPrinted>
  <dcterms:created xsi:type="dcterms:W3CDTF">2013-09-27T13:34:19Z</dcterms:created>
  <dcterms:modified xsi:type="dcterms:W3CDTF">2015-11-17T08:59:09Z</dcterms:modified>
</cp:coreProperties>
</file>