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64" r:id="rId2"/>
    <p:sldId id="312" r:id="rId3"/>
    <p:sldId id="322" r:id="rId4"/>
    <p:sldId id="323" r:id="rId5"/>
    <p:sldId id="324" r:id="rId6"/>
    <p:sldId id="325" r:id="rId7"/>
    <p:sldId id="326" r:id="rId8"/>
    <p:sldId id="327" r:id="rId9"/>
    <p:sldId id="363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FFFF"/>
    <a:srgbClr val="0000FF"/>
    <a:srgbClr val="3333FF"/>
    <a:srgbClr val="6600CC"/>
    <a:srgbClr val="000066"/>
    <a:srgbClr val="660066"/>
    <a:srgbClr val="0000CC"/>
    <a:srgbClr val="3333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0989" autoAdjust="0"/>
    <p:restoredTop sz="93529" autoAdjust="0"/>
  </p:normalViewPr>
  <p:slideViewPr>
    <p:cSldViewPr>
      <p:cViewPr>
        <p:scale>
          <a:sx n="70" d="100"/>
          <a:sy n="70" d="100"/>
        </p:scale>
        <p:origin x="-894" y="-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48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79BF3A-010F-4302-927A-F74C4E643A62}" type="datetimeFigureOut">
              <a:rPr lang="en-GB" smtClean="0"/>
              <a:t>23/07/2015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22527-3878-413F-81E7-2AE45B4BA61D}" type="slidenum">
              <a:rPr lang="en-GB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7744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620F67-519F-4249-8A26-8DEF34A80D0C}" type="datetimeFigureOut">
              <a:rPr lang="en-GB" smtClean="0"/>
              <a:t>23/07/2015</a:t>
            </a:fld>
            <a:endParaRPr lang="es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54DDB-FBB2-41CD-AEDD-D6EA4BA1FB6C}" type="slidenum">
              <a:rPr lang="en-GB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11237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Los requisitos para la aplicación de la CITES pueden ser divididos en función de los tres objetivos principales de la Convención:  garantizar la legalidad, la sostenibilidad y la trazabilidad.  A cada uno de esos objetivos corresponde cierto número de procesos y herramientas que los países pueden considerar.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547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0124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55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05" y="4714913"/>
            <a:ext cx="4983666" cy="4468109"/>
          </a:xfrm>
        </p:spPr>
        <p:txBody>
          <a:bodyPr/>
          <a:lstStyle/>
          <a:p>
            <a:r>
              <a:rPr lang="es-ES" altLang="en-US" dirty="0"/>
              <a:t>Las asociaciones de colaboración a nivel nacional, en particular entre los organismos de aplicación, también son muy importantes para la aplicación eficaz de la Convención.</a:t>
            </a:r>
          </a:p>
          <a:p>
            <a:r>
              <a:rPr lang="es-ES" altLang="en-US" dirty="0"/>
              <a:t>Dichas asociaciones incluyen una estrecha comunicación y colaboración entre las Autoridades CITES (entre las Autoridades Administrativas, entre las Autoridades Científicas, y entre las Autoridades Administrativas y Científicas); entre las Autoridades CITES y las aduanas, la policía y el cuerpo judicial; y entre las Autoridades CITES y otros departamentos gubernamentales (tales como el sector de los recursos, por ejemplo, la pesquería y la silvicultura).</a:t>
            </a:r>
          </a:p>
          <a:p>
            <a:r>
              <a:rPr lang="es-ES" altLang="en-US" dirty="0"/>
              <a:t>Las asociaciones de colaboración entre las Autoridades CITES y el sector privado también pueden ser muy importantes para garantizar el cumplimiento de la Convención.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46034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91421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36318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2950"/>
            <a:ext cx="4965700" cy="3724275"/>
          </a:xfrm>
          <a:ln/>
        </p:spPr>
      </p:sp>
      <p:sp>
        <p:nvSpPr>
          <p:cNvPr id="593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7005" y="4714913"/>
            <a:ext cx="4983666" cy="4468109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C54DDB-FBB2-41CD-AEDD-D6EA4BA1FB6C}" type="slidenum">
              <a:rPr lang="en-GB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41177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319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85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4804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835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1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793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1170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03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4300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5408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228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EA696-CE75-4B15-9A61-142448DCF0BE}" type="datetimeFigureOut">
              <a:rPr lang="en-GB" smtClean="0"/>
              <a:t>23/07/2015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C15A36-AA42-4068-A231-FC45D26FFE79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2">
              <a:lumMod val="60000"/>
              <a:lumOff val="40000"/>
              <a:alpha val="3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9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ln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h/url?sa=i&amp;amp;rct=j&amp;amp;q=&amp;amp;esrc=s&amp;amp;frm=1&amp;amp;source=images&amp;amp;cd=&amp;amp;cad=rja&amp;amp;docid=DlSlLh_Y9xdCtM&amp;amp;tbnid=vxoDNvrzE3NUrM:&amp;amp;ved=0CAUQjRw&amp;amp;url=http://www.sciences-de-la-terre.com/Heterodontie-Selaciens.php&amp;amp;ei=FGV3UrHGFe7Y0QW51ID4Dw&amp;amp;bvm=bv.55819444,d.ZGU&amp;amp;psig=AFQjCNH34VSgiPC34r_R6DBvlEY9fU3JKw&amp;amp;ust=1383642756467552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60648"/>
            <a:ext cx="9144000" cy="1800200"/>
          </a:xfrm>
        </p:spPr>
        <p:txBody>
          <a:bodyPr>
            <a:normAutofit fontScale="90000"/>
          </a:bodyPr>
          <a:lstStyle/>
          <a:p>
            <a:r>
              <a:rPr lang="es-ES" sz="3900" noProof="0" dirty="0" smtClean="0"/>
              <a:t>Nuevas inclusiones de tiburones y mantarrayas:</a:t>
            </a:r>
            <a:r>
              <a:rPr sz="3900" dirty="0"/>
              <a:t/>
            </a:r>
            <a:br>
              <a:rPr sz="3900" dirty="0"/>
            </a:br>
            <a:r>
              <a:rPr lang="es-ES" sz="3900" noProof="0" dirty="0" smtClean="0"/>
              <a:t>¿qué deben hacer las Partes</a:t>
            </a:r>
            <a:r>
              <a:rPr sz="3900" dirty="0"/>
              <a:t/>
            </a:r>
            <a:br>
              <a:rPr sz="3900" dirty="0"/>
            </a:br>
            <a:r>
              <a:rPr lang="es-ES" sz="3900" noProof="0" dirty="0" smtClean="0"/>
              <a:t>a partir del 14 de septiembre de 2014? </a:t>
            </a:r>
            <a:r>
              <a:rPr lang="es-ES" sz="3600" noProof="0" dirty="0" smtClean="0">
                <a:solidFill>
                  <a:srgbClr val="A50021"/>
                </a:solidFill>
              </a:rPr>
              <a:t>Trazabilidad</a:t>
            </a:r>
            <a:endParaRPr lang="es-ES" sz="3600" noProof="0" dirty="0">
              <a:solidFill>
                <a:srgbClr val="A50021"/>
              </a:solidFill>
            </a:endParaRPr>
          </a:p>
        </p:txBody>
      </p:sp>
      <p:pic>
        <p:nvPicPr>
          <p:cNvPr id="5" name="Picture 2" descr="http://www.sciences-de-la-terre.com/annuaire/img/HeteredontieSelaciens/LamnaNasus.jpg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5"/>
            <a:ext cx="6353210" cy="34307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17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35594">
            <a:off x="5729451" y="3704545"/>
            <a:ext cx="4059577" cy="568724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s-ES" b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Trazabilidad</a:t>
            </a:r>
            <a:endParaRPr lang="es-ES" b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noProof="0" dirty="0" smtClean="0"/>
              <a:t>Efectuar el registro y la trazabilidad del comercio desde el país de origen hasta el país de destino mediante:</a:t>
            </a:r>
          </a:p>
          <a:p>
            <a:pPr lvl="1"/>
            <a:r>
              <a:rPr lang="es-ES" noProof="0" dirty="0" smtClean="0"/>
              <a:t>la emisión de los permisos o certificados CITES apropiados</a:t>
            </a:r>
          </a:p>
          <a:p>
            <a:pPr lvl="1"/>
            <a:r>
              <a:rPr lang="es-ES" noProof="0" dirty="0" smtClean="0"/>
              <a:t>la inclusión de todo el comercio pertinente en los informes nacionales anuales (Base de datos sobre el comercio CITES)</a:t>
            </a:r>
          </a:p>
          <a:p>
            <a:pPr lvl="1"/>
            <a:r>
              <a:rPr lang="es-ES" noProof="0" dirty="0" smtClean="0"/>
              <a:t>la identificación / verificación de los especímenes</a:t>
            </a:r>
          </a:p>
          <a:p>
            <a:pPr lvl="1"/>
            <a:r>
              <a:rPr lang="es-ES" noProof="0" smtClean="0"/>
              <a:t>Colaboración entre </a:t>
            </a:r>
            <a:r>
              <a:t/>
            </a:r>
            <a:br/>
            <a:r>
              <a:rPr lang="es-ES" noProof="0" smtClean="0"/>
              <a:t>las Autoridades CITES </a:t>
            </a:r>
            <a:r>
              <a:t/>
            </a:r>
            <a:br/>
            <a:r>
              <a:rPr lang="es-ES" noProof="0" smtClean="0"/>
              <a:t>y los organismos pesqueros  </a:t>
            </a:r>
          </a:p>
          <a:p>
            <a:pPr lvl="1"/>
            <a:r>
              <a:rPr lang="es-ES" noProof="0" dirty="0" smtClean="0"/>
              <a:t>fortalecimiento de las autoridades</a:t>
            </a:r>
            <a:r>
              <a:t/>
            </a:r>
            <a:br/>
            <a:r>
              <a:rPr lang="es-ES" noProof="0" dirty="0" smtClean="0"/>
              <a:t>de observancia</a:t>
            </a:r>
          </a:p>
        </p:txBody>
      </p:sp>
    </p:spTree>
    <p:extLst>
      <p:ext uri="{BB962C8B-B14F-4D97-AF65-F5344CB8AC3E}">
        <p14:creationId xmlns:p14="http://schemas.microsoft.com/office/powerpoint/2010/main" val="841662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B9AE5-5195-49CA-B81B-621F998DAC3A}" type="slidenum">
              <a:rPr lang="en-US" altLang="en-US"/>
              <a:pPr/>
              <a:t>3</a:t>
            </a:fld>
            <a:endParaRPr lang="es-ES" altLang="en-US"/>
          </a:p>
        </p:txBody>
      </p:sp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s-ES" sz="2800" b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Trazabilidad: </a:t>
            </a:r>
            <a:r>
              <a:rPr lang="es-ES" altLang="en-US" sz="2800" noProof="0" dirty="0" smtClean="0">
                <a:solidFill>
                  <a:schemeClr val="bg1"/>
                </a:solidFill>
              </a:rPr>
              <a:t>Marco para la trazabilidad del comercio</a:t>
            </a:r>
          </a:p>
        </p:txBody>
      </p:sp>
      <p:sp>
        <p:nvSpPr>
          <p:cNvPr id="550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s-ES" altLang="en-US" sz="2000" noProof="0" dirty="0"/>
              <a:t>La CITES utiliza un sistema de </a:t>
            </a:r>
            <a:r>
              <a:rPr lang="es-ES" altLang="en-US" sz="2000" noProof="0" dirty="0">
                <a:solidFill>
                  <a:srgbClr val="C00000"/>
                </a:solidFill>
              </a:rPr>
              <a:t>permisos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>
                <a:solidFill>
                  <a:srgbClr val="C00000"/>
                </a:solidFill>
              </a:rPr>
              <a:t>y certificados </a:t>
            </a:r>
            <a:r>
              <a:rPr lang="es-ES" altLang="en-US" sz="2000" noProof="0" dirty="0"/>
              <a:t>para regular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/>
              <a:t>el comercio internacional de especímenes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/>
              <a:t>de especies de tiburón incluidas en 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/>
              <a:t>uno de sus tres Apéndices</a:t>
            </a:r>
          </a:p>
          <a:p>
            <a:pPr>
              <a:lnSpc>
                <a:spcPct val="90000"/>
              </a:lnSpc>
            </a:pPr>
            <a:endParaRPr lang="es-ES" altLang="en-US" sz="2000" noProof="0" dirty="0"/>
          </a:p>
          <a:p>
            <a:pPr>
              <a:lnSpc>
                <a:spcPct val="90000"/>
              </a:lnSpc>
            </a:pPr>
            <a:r>
              <a:rPr lang="es-ES" altLang="en-US" sz="2000" noProof="0" dirty="0"/>
              <a:t>A los especímenes de tiburón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/>
              <a:t>se adjunta un permiso o certificado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/>
              <a:t>apropiado, para garantizar la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>
                <a:solidFill>
                  <a:srgbClr val="C00000"/>
                </a:solidFill>
              </a:rPr>
              <a:t>trazabilidad </a:t>
            </a:r>
            <a:r>
              <a:rPr lang="es-ES" altLang="en-US" sz="2000" noProof="0" dirty="0"/>
              <a:t>de su comercio </a:t>
            </a:r>
          </a:p>
          <a:p>
            <a:pPr>
              <a:lnSpc>
                <a:spcPct val="90000"/>
              </a:lnSpc>
            </a:pPr>
            <a:endParaRPr lang="es-ES" altLang="en-US" sz="2000" noProof="0" dirty="0" smtClean="0"/>
          </a:p>
          <a:p>
            <a:pPr>
              <a:lnSpc>
                <a:spcPct val="90000"/>
              </a:lnSpc>
            </a:pPr>
            <a:r>
              <a:rPr lang="es-ES" altLang="en-US" sz="2000" noProof="0" dirty="0" smtClean="0"/>
              <a:t>Las condiciones generales 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 smtClean="0"/>
              <a:t>previas para la concesión de dichos 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 smtClean="0"/>
              <a:t>permisos / certificados son: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 smtClean="0"/>
              <a:t>que los especímenes hayan sido obtenidos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 smtClean="0"/>
              <a:t>legalmente </a:t>
            </a:r>
            <a:r>
              <a:rPr lang="es-ES" altLang="en-US" sz="2000" noProof="0" dirty="0" smtClean="0">
                <a:solidFill>
                  <a:srgbClr val="C00000"/>
                </a:solidFill>
              </a:rPr>
              <a:t>(</a:t>
            </a:r>
            <a:r>
              <a:rPr lang="es-ES" altLang="en-US" sz="2000" noProof="0" dirty="0">
                <a:solidFill>
                  <a:srgbClr val="C00000"/>
                </a:solidFill>
              </a:rPr>
              <a:t>legalidad) </a:t>
            </a:r>
            <a:r>
              <a:rPr lang="es-ES" altLang="en-US" sz="2000" noProof="0" dirty="0"/>
              <a:t>y que su comercio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/>
              <a:t>no sea perjudicial para la supervivencia</a:t>
            </a:r>
            <a:r>
              <a:rPr dirty="0"/>
              <a:t/>
            </a:r>
            <a:br>
              <a:rPr dirty="0"/>
            </a:br>
            <a:r>
              <a:rPr lang="es-ES" altLang="en-US" sz="2000" noProof="0" dirty="0"/>
              <a:t>de la especie </a:t>
            </a:r>
            <a:r>
              <a:rPr lang="es-ES" altLang="en-US" sz="2000" noProof="0" dirty="0">
                <a:solidFill>
                  <a:srgbClr val="C00000"/>
                </a:solidFill>
              </a:rPr>
              <a:t>(sostenibilidad)</a:t>
            </a:r>
            <a:r>
              <a:rPr dirty="0"/>
              <a:t/>
            </a:r>
            <a:br>
              <a:rPr dirty="0"/>
            </a:br>
            <a:endParaRPr lang="es-ES" altLang="en-US" sz="2000" noProof="0" dirty="0">
              <a:solidFill>
                <a:srgbClr val="C00000"/>
              </a:solidFill>
            </a:endParaRPr>
          </a:p>
          <a:p>
            <a:pPr>
              <a:lnSpc>
                <a:spcPct val="90000"/>
              </a:lnSpc>
            </a:pPr>
            <a:endParaRPr lang="es-ES" altLang="en-US" sz="2000" noProof="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s-ES" altLang="en-US" sz="2000" noProof="0" dirty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endParaRPr lang="es-ES" altLang="en-US" sz="2000" noProof="0" dirty="0"/>
          </a:p>
        </p:txBody>
      </p:sp>
      <p:pic>
        <p:nvPicPr>
          <p:cNvPr id="550916" name="Picture 4" descr="permit form2"/>
          <p:cNvPicPr>
            <a:picLocks noChangeAspect="1" noChangeArrowheads="1"/>
          </p:cNvPicPr>
          <p:nvPr/>
        </p:nvPicPr>
        <p:blipFill>
          <a:blip r:embed="rId3">
            <a:lum bright="-20000"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2856" y="1844824"/>
            <a:ext cx="3124200" cy="48768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065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509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7286D-149B-4CC3-AD23-D7437233FE3A}" type="slidenum">
              <a:rPr lang="en-US" altLang="en-US"/>
              <a:pPr/>
              <a:t>4</a:t>
            </a:fld>
            <a:endParaRPr lang="es-ES" altLang="en-US"/>
          </a:p>
        </p:txBody>
      </p:sp>
      <p:sp>
        <p:nvSpPr>
          <p:cNvPr id="56525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s-ES" altLang="en-US" sz="2800" noProof="0" dirty="0">
                <a:solidFill>
                  <a:schemeClr val="bg1"/>
                </a:solidFill>
              </a:rPr>
              <a:t>Alcance del comercio sometido a la trazabilidad</a:t>
            </a:r>
          </a:p>
        </p:txBody>
      </p:sp>
      <p:sp>
        <p:nvSpPr>
          <p:cNvPr id="565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s-ES" altLang="en-US" sz="2800" noProof="0" dirty="0"/>
              <a:t>Comercio =  exportación, importación, re-exportación e introducción del mar</a:t>
            </a:r>
          </a:p>
          <a:p>
            <a:r>
              <a:rPr lang="es-ES" altLang="en-US" sz="2800" noProof="0" dirty="0"/>
              <a:t>Finalidad = comercial o no comercial</a:t>
            </a:r>
          </a:p>
          <a:p>
            <a:r>
              <a:rPr lang="es-ES" altLang="en-US" sz="2800" noProof="0" dirty="0"/>
              <a:t>Origen = silvestre (o acuicultura, de ser el caso)</a:t>
            </a:r>
          </a:p>
          <a:p>
            <a:r>
              <a:rPr lang="es-ES" altLang="en-US" sz="2800" noProof="0" dirty="0">
                <a:solidFill>
                  <a:schemeClr val="accent2"/>
                </a:solidFill>
              </a:rPr>
              <a:t>Los especímenes de tiburón </a:t>
            </a:r>
            <a:r>
              <a:rPr lang="es-ES" altLang="en-US" sz="2800" noProof="0" dirty="0"/>
              <a:t>objeto de comercio incluyen: los animales vivos o muertos; los cartílagos; la carne y las aletas frescas, congeladas o procesadas; la carne seca salada; la harina de pescado; el aceite; la piel; los dientes; los trofeos; y otras partes y derivados</a:t>
            </a:r>
          </a:p>
          <a:p>
            <a:endParaRPr lang="es-ES" altLang="en-US" sz="2800" noProof="0" dirty="0"/>
          </a:p>
        </p:txBody>
      </p:sp>
    </p:spTree>
    <p:extLst>
      <p:ext uri="{BB962C8B-B14F-4D97-AF65-F5344CB8AC3E}">
        <p14:creationId xmlns:p14="http://schemas.microsoft.com/office/powerpoint/2010/main" val="316095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4534BB-1183-4CA3-9F97-63E826A0ADBD}" type="slidenum">
              <a:rPr lang="en-US" altLang="en-US"/>
              <a:pPr/>
              <a:t>5</a:t>
            </a:fld>
            <a:endParaRPr lang="es-ES" altLang="en-US"/>
          </a:p>
        </p:txBody>
      </p:sp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s-ES" altLang="en-US" sz="2800" noProof="0" dirty="0">
                <a:solidFill>
                  <a:schemeClr val="bg1"/>
                </a:solidFill>
              </a:rPr>
              <a:t>Transporte de especímenes vivos</a:t>
            </a:r>
          </a:p>
        </p:txBody>
      </p:sp>
      <p:sp>
        <p:nvSpPr>
          <p:cNvPr id="598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sz="2400" noProof="0" dirty="0"/>
              <a:t>La Convención establece que cualquier espécimen vivo sea preparado y enviado de manera que se reduzca al mínimo el riesgo de heridas, deterioro en su salud o maltrato</a:t>
            </a:r>
          </a:p>
          <a:p>
            <a:r>
              <a:rPr lang="es-ES" altLang="en-US" sz="2400" noProof="0" dirty="0"/>
              <a:t>La Resolución Conf. 10.21 (Rev. CoP16) de la Conferencia de las Partes en la CITES recomienda que, mientras que la Secretaría y el Comité Permanente así lo acuerden, se considere que la Reglamentación LAR de la IATA (para los animales), la Reglamentación PCR de la IATA (para las plantas) y las </a:t>
            </a:r>
            <a:r>
              <a:rPr lang="es-ES" altLang="en-US" sz="2400" i="1" noProof="0" dirty="0"/>
              <a:t>Directrices de la CITES para el transporte no aéreo de animales y plantas silvestres vivos</a:t>
            </a:r>
            <a:r>
              <a:rPr lang="es-ES" altLang="en-US" sz="2400" noProof="0" dirty="0"/>
              <a:t> en su edición más reciente cumplen las disposiciones de la CITES para el transporte</a:t>
            </a:r>
          </a:p>
          <a:p>
            <a:endParaRPr lang="es-ES" altLang="en-US" sz="2400" noProof="0" dirty="0"/>
          </a:p>
        </p:txBody>
      </p:sp>
    </p:spTree>
    <p:extLst>
      <p:ext uri="{BB962C8B-B14F-4D97-AF65-F5344CB8AC3E}">
        <p14:creationId xmlns:p14="http://schemas.microsoft.com/office/powerpoint/2010/main" val="4547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4243FA-953D-4E14-8436-BB3E2D5D80E1}" type="slidenum">
              <a:rPr lang="en-US" altLang="en-US"/>
              <a:pPr/>
              <a:t>6</a:t>
            </a:fld>
            <a:endParaRPr lang="es-ES" altLang="en-US"/>
          </a:p>
        </p:txBody>
      </p:sp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s-ES" altLang="en-US" sz="2800" noProof="0" dirty="0">
                <a:solidFill>
                  <a:schemeClr val="bg1"/>
                </a:solidFill>
              </a:rPr>
              <a:t>Control de documentos y mantenimiento de registros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altLang="en-US" sz="2400" noProof="0" dirty="0"/>
              <a:t>La aplicación y observancia eficaz de la Convención depende en gran medida del control de la emisión, inspección y aceptación de la documentación CITES</a:t>
            </a:r>
          </a:p>
          <a:p>
            <a:r>
              <a:rPr lang="es-ES" altLang="en-US" sz="2400" noProof="0" dirty="0"/>
              <a:t>Cada Parte mantiene registros de su comercio CITES y presenta informes anuales sobre el comercio, los cuales están disponibles a través de la Base de datos sobre el comercio CITES</a:t>
            </a:r>
          </a:p>
        </p:txBody>
      </p:sp>
      <p:pic>
        <p:nvPicPr>
          <p:cNvPr id="555015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9850" y="3733800"/>
            <a:ext cx="6534150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chemeClr val="accent2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3055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D43882-E29B-4C4C-9FA6-E0912D35223D}" type="slidenum">
              <a:rPr lang="en-US" altLang="en-US"/>
              <a:pPr/>
              <a:t>7</a:t>
            </a:fld>
            <a:endParaRPr lang="es-ES" altLang="en-US"/>
          </a:p>
        </p:txBody>
      </p:sp>
      <p:sp>
        <p:nvSpPr>
          <p:cNvPr id="592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660066"/>
          </a:solidFill>
        </p:spPr>
        <p:txBody>
          <a:bodyPr/>
          <a:lstStyle/>
          <a:p>
            <a:r>
              <a:rPr lang="es-ES" altLang="en-US" sz="2800" noProof="0" dirty="0">
                <a:solidFill>
                  <a:schemeClr val="bg1"/>
                </a:solidFill>
              </a:rPr>
              <a:t>El ICCWC y otras colaboraciones</a:t>
            </a:r>
          </a:p>
        </p:txBody>
      </p:sp>
      <p:sp>
        <p:nvSpPr>
          <p:cNvPr id="592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84784"/>
            <a:ext cx="8147248" cy="4497363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s-ES" altLang="en-US" sz="1700" noProof="0" dirty="0"/>
              <a:t>Es indispensable establecer cooperaciones y alianzas interinstitucionales (así como intersectoriales e interdisciplinarias) a nivel local, estatal o provincial, nacional, regional y mundial (así como entre estos diferentes niveles</a:t>
            </a:r>
            <a:r>
              <a:rPr lang="es-ES" altLang="en-US" sz="1700" noProof="0" dirty="0" smtClean="0"/>
              <a:t>).</a:t>
            </a:r>
          </a:p>
          <a:p>
            <a:pPr marL="0" indent="0">
              <a:lnSpc>
                <a:spcPct val="80000"/>
              </a:lnSpc>
              <a:buNone/>
            </a:pPr>
            <a:endParaRPr lang="es-ES" altLang="en-US" sz="1000" noProof="0" dirty="0"/>
          </a:p>
          <a:p>
            <a:pPr>
              <a:lnSpc>
                <a:spcPct val="80000"/>
              </a:lnSpc>
            </a:pPr>
            <a:r>
              <a:rPr lang="es-ES" altLang="en-US" sz="1700" noProof="0" dirty="0"/>
              <a:t>En noviembre de 2010, se </a:t>
            </a:r>
            <a:r>
              <a:rPr lang="es-ES" altLang="en-US" sz="1700" noProof="0" dirty="0" smtClean="0"/>
              <a:t>estableció una iniciativa </a:t>
            </a:r>
            <a:r>
              <a:rPr sz="1700" dirty="0"/>
              <a:t/>
            </a:r>
            <a:br>
              <a:rPr sz="1700" dirty="0"/>
            </a:br>
            <a:r>
              <a:rPr lang="es-ES" altLang="en-US" sz="1700" noProof="0" dirty="0" smtClean="0"/>
              <a:t>intergubernamental</a:t>
            </a:r>
            <a:r>
              <a:rPr lang="es-ES" altLang="en-US" sz="1700" noProof="0" dirty="0"/>
              <a:t>: </a:t>
            </a:r>
            <a:r>
              <a:rPr lang="es-ES" altLang="en-US" sz="1700" noProof="0" dirty="0" smtClean="0"/>
              <a:t> el Consorcio Internacional para </a:t>
            </a:r>
            <a:r>
              <a:rPr sz="1700" dirty="0" smtClean="0"/>
              <a:t/>
            </a:r>
            <a:br>
              <a:rPr sz="1700" dirty="0" smtClean="0"/>
            </a:br>
            <a:r>
              <a:rPr lang="es-ES" altLang="en-US" sz="1700" noProof="0" dirty="0" smtClean="0"/>
              <a:t>Combatir los </a:t>
            </a:r>
            <a:r>
              <a:rPr lang="es-ES" altLang="en-US" sz="1700" noProof="0" dirty="0"/>
              <a:t>Delitos contra la Vida Silvestre (ICCWC).</a:t>
            </a:r>
            <a:r>
              <a:rPr sz="1700" dirty="0"/>
              <a:t/>
            </a:r>
            <a:br>
              <a:rPr sz="1700" dirty="0"/>
            </a:br>
            <a:r>
              <a:rPr lang="es-ES" altLang="en-US" sz="1700" noProof="0" dirty="0"/>
              <a:t>Sus socios son:</a:t>
            </a:r>
          </a:p>
          <a:p>
            <a:pPr lvl="1">
              <a:lnSpc>
                <a:spcPct val="80000"/>
              </a:lnSpc>
            </a:pPr>
            <a:r>
              <a:rPr lang="es-ES" altLang="en-US" sz="1700" noProof="0" dirty="0"/>
              <a:t>la CITES </a:t>
            </a:r>
          </a:p>
          <a:p>
            <a:pPr lvl="1">
              <a:lnSpc>
                <a:spcPct val="80000"/>
              </a:lnSpc>
            </a:pPr>
            <a:r>
              <a:rPr lang="es-ES" altLang="en-US" sz="1700" noProof="0" dirty="0"/>
              <a:t>INTERPOL</a:t>
            </a:r>
          </a:p>
          <a:p>
            <a:pPr lvl="1">
              <a:lnSpc>
                <a:spcPct val="80000"/>
              </a:lnSpc>
            </a:pPr>
            <a:r>
              <a:rPr lang="es-ES" altLang="en-US" sz="1700" noProof="0" dirty="0"/>
              <a:t>la UNODC</a:t>
            </a:r>
          </a:p>
          <a:p>
            <a:pPr lvl="1">
              <a:lnSpc>
                <a:spcPct val="80000"/>
              </a:lnSpc>
            </a:pPr>
            <a:r>
              <a:rPr lang="es-ES" altLang="en-US" sz="1700" noProof="0" dirty="0"/>
              <a:t>el Banco Mundial</a:t>
            </a:r>
          </a:p>
          <a:p>
            <a:pPr lvl="1">
              <a:lnSpc>
                <a:spcPct val="80000"/>
              </a:lnSpc>
            </a:pPr>
            <a:r>
              <a:rPr lang="es-ES" altLang="en-US" sz="1700" noProof="0" dirty="0"/>
              <a:t>la Organización Mundial de </a:t>
            </a:r>
            <a:r>
              <a:rPr lang="es-ES" altLang="en-US" sz="1700" noProof="0" dirty="0" smtClean="0"/>
              <a:t>Aduanas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s-ES" altLang="en-US" sz="1000" noProof="0" dirty="0"/>
          </a:p>
          <a:p>
            <a:pPr>
              <a:lnSpc>
                <a:spcPct val="80000"/>
              </a:lnSpc>
            </a:pPr>
            <a:r>
              <a:rPr lang="es-ES" altLang="en-US" sz="1700" noProof="0" dirty="0"/>
              <a:t>Objetivos = facilitar la cooperación interinstitucional,</a:t>
            </a:r>
            <a:r>
              <a:rPr sz="1700" dirty="0"/>
              <a:t/>
            </a:r>
            <a:br>
              <a:rPr sz="1700" dirty="0"/>
            </a:br>
            <a:r>
              <a:rPr lang="es-ES" altLang="en-US" sz="1700" noProof="0" dirty="0"/>
              <a:t>los materiales y herramientas para fortalecer </a:t>
            </a:r>
            <a:r>
              <a:rPr lang="es-ES" altLang="en-US" sz="1700" noProof="0" dirty="0" smtClean="0"/>
              <a:t>los </a:t>
            </a:r>
            <a:br>
              <a:rPr lang="es-ES" altLang="en-US" sz="1700" noProof="0" dirty="0" smtClean="0"/>
            </a:br>
            <a:r>
              <a:rPr lang="es-ES" altLang="en-US" sz="1700" noProof="0" dirty="0" smtClean="0"/>
              <a:t>conocimientos </a:t>
            </a:r>
            <a:r>
              <a:rPr lang="es-ES" altLang="en-US" sz="1700" noProof="0" dirty="0"/>
              <a:t>y competencias</a:t>
            </a:r>
            <a:r>
              <a:rPr lang="es-ES" altLang="en-US" sz="1700" noProof="0" dirty="0" smtClean="0"/>
              <a:t>, investigar </a:t>
            </a:r>
            <a:r>
              <a:rPr lang="es-ES" altLang="en-US" sz="1700" noProof="0" dirty="0"/>
              <a:t>los </a:t>
            </a:r>
            <a:r>
              <a:rPr lang="es-ES" altLang="en-US" sz="1700" noProof="0" dirty="0" smtClean="0"/>
              <a:t>elementos </a:t>
            </a:r>
            <a:r>
              <a:rPr lang="es-ES" altLang="en-US" sz="1700" noProof="0" dirty="0"/>
              <a:t>impulsores y la escala y valor de los delitos contra la vida silvestre e infracciones conexas y realizar evaluaciones nacionales del alcance del  comercio ilegal de especies silvestres y la respuesta al mismo.</a:t>
            </a:r>
          </a:p>
        </p:txBody>
      </p:sp>
      <p:pic>
        <p:nvPicPr>
          <p:cNvPr id="5929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370" y="2276872"/>
            <a:ext cx="2634769" cy="2773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57150">
                <a:solidFill>
                  <a:srgbClr val="FFCC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432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A3CA0A-1C3A-47CA-B8DE-BA8018993D41}" type="slidenum">
              <a:rPr lang="en-US" altLang="en-US"/>
              <a:pPr/>
              <a:t>8</a:t>
            </a:fld>
            <a:endParaRPr lang="es-ES" alt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solidFill>
            <a:srgbClr val="660066"/>
          </a:solidFill>
        </p:spPr>
        <p:txBody>
          <a:bodyPr/>
          <a:lstStyle/>
          <a:p>
            <a:r>
              <a:rPr lang="es-ES" altLang="en-US" sz="2800" noProof="0" dirty="0">
                <a:solidFill>
                  <a:schemeClr val="bg1"/>
                </a:solidFill>
              </a:rPr>
              <a:t>Cooperación con la IATA y los sectores de la pesca / el comercio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s-ES" altLang="en-US" sz="2000" noProof="0" dirty="0"/>
              <a:t>Existe </a:t>
            </a:r>
            <a:r>
              <a:rPr lang="es-ES" altLang="en-US" sz="2000" b="1" noProof="0" dirty="0"/>
              <a:t>una cooperación de larga data entre la CITES y la IATA</a:t>
            </a:r>
            <a:r>
              <a:rPr lang="es-ES" altLang="en-US" sz="2000" noProof="0" dirty="0"/>
              <a:t>, como se refleja en la Resolución Conf. 10.21 (Rev. CoP16) sobre </a:t>
            </a:r>
            <a:r>
              <a:rPr lang="es-ES" altLang="en-US" sz="2000" i="1" noProof="0" dirty="0"/>
              <a:t>Transporte de especímenes vivos</a:t>
            </a:r>
          </a:p>
          <a:p>
            <a:pPr>
              <a:lnSpc>
                <a:spcPct val="90000"/>
              </a:lnSpc>
            </a:pPr>
            <a:r>
              <a:rPr lang="es-ES" altLang="en-US" sz="2000" noProof="0" dirty="0"/>
              <a:t>Se están realizando esfuerzos para reforzar esta cooperación a través de la </a:t>
            </a:r>
            <a:r>
              <a:rPr lang="es-ES" altLang="en-US" sz="2000" b="1" noProof="0" dirty="0"/>
              <a:t>elaboración de un Memorando de Entendimiento entre las secretarías de la IATA y de la CITES</a:t>
            </a:r>
          </a:p>
          <a:p>
            <a:pPr>
              <a:lnSpc>
                <a:spcPct val="90000"/>
              </a:lnSpc>
            </a:pPr>
            <a:r>
              <a:rPr lang="es-ES" altLang="en-US" sz="2000" b="1" noProof="0" dirty="0"/>
              <a:t>En las reuniones de la CITES participan </a:t>
            </a:r>
            <a:r>
              <a:rPr lang="es-ES" altLang="en-US" sz="2000" noProof="0" dirty="0"/>
              <a:t>como </a:t>
            </a:r>
            <a:r>
              <a:rPr lang="es-ES" altLang="en-US" sz="2000" b="1" noProof="0" dirty="0"/>
              <a:t>observadores</a:t>
            </a:r>
            <a:r>
              <a:rPr lang="es-ES" altLang="en-US" sz="2000" noProof="0" dirty="0"/>
              <a:t>, entre otros: el Convenio Internacional para la Conservación del Atún Atlántico; el Centro de Desarrollo de Recursos Pesqueros del Sudeste Asiático; la Asociación de Organizaciones de Pesca y Vida Silvestre; la Coalición Internacional de Asociaciones de Pesca; Ornamental Fish International; la Asociación Internacional de Importadores de Caviar; el Consejo Asesor Mixto de la Industria de Animales de Compañía; la Asociación Mundial de Zoológicos y Acuarios; la Asociación China de Procesamiento y Marketing de Productos Acuáticos; la Asociación de Productos Marinos; la Asociación para la Protección y el Desarrollo de los Corales Rojos</a:t>
            </a:r>
          </a:p>
          <a:p>
            <a:pPr>
              <a:lnSpc>
                <a:spcPct val="90000"/>
              </a:lnSpc>
              <a:buFontTx/>
              <a:buNone/>
            </a:pPr>
            <a:endParaRPr lang="es-ES" altLang="en-US" sz="2000" noProof="0" dirty="0"/>
          </a:p>
        </p:txBody>
      </p:sp>
    </p:spTree>
    <p:extLst>
      <p:ext uri="{BB962C8B-B14F-4D97-AF65-F5344CB8AC3E}">
        <p14:creationId xmlns:p14="http://schemas.microsoft.com/office/powerpoint/2010/main" val="3980129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512A87-8815-467D-BDF5-A8A5631E65F4}" type="slidenum">
              <a:rPr lang="en-US"/>
              <a:pPr/>
              <a:t>9</a:t>
            </a:fld>
            <a:endParaRPr lang="es-ES"/>
          </a:p>
        </p:txBody>
      </p:sp>
      <p:pic>
        <p:nvPicPr>
          <p:cNvPr id="381954" name="Picture 2" descr="tusk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20455"/>
            <a:ext cx="1928813" cy="919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5" name="Picture 3" descr="tusker blan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095" y="4934744"/>
            <a:ext cx="1900237" cy="904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6" name="Picture 4" descr="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062" y="4339432"/>
            <a:ext cx="641350" cy="1928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7" name="Picture 5" descr="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5824" y="3750469"/>
            <a:ext cx="1555750" cy="202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8" name="Picture 6" descr="c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3808" y="3563910"/>
            <a:ext cx="1435100" cy="1992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59" name="Picture 7" descr="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3237" y="4210844"/>
            <a:ext cx="1019175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1960" name="Picture 8" descr="s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487" y="3872707"/>
            <a:ext cx="798512" cy="1966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1961" name="Rectangle 9"/>
          <p:cNvSpPr>
            <a:spLocks noGrp="1" noChangeArrowheads="1"/>
          </p:cNvSpPr>
          <p:nvPr>
            <p:ph type="title"/>
          </p:nvPr>
        </p:nvSpPr>
        <p:spPr>
          <a:xfrm rot="10800000" flipV="1">
            <a:off x="70992" y="1373372"/>
            <a:ext cx="9073008" cy="2387923"/>
          </a:xfrm>
          <a:noFill/>
          <a:ln/>
        </p:spPr>
        <p:txBody>
          <a:bodyPr>
            <a:noAutofit/>
          </a:bodyPr>
          <a:lstStyle/>
          <a:p>
            <a:r>
              <a:rPr lang="es-ES" sz="4000" dirty="0" smtClean="0">
                <a:ln w="18415" cmpd="sng">
                  <a:noFill/>
                  <a:prstDash val="solid"/>
                </a:ln>
              </a:rPr>
              <a:t/>
            </a:r>
            <a:br>
              <a:rPr lang="es-ES" sz="4000" dirty="0" smtClean="0">
                <a:ln w="18415" cmpd="sng">
                  <a:noFill/>
                  <a:prstDash val="solid"/>
                </a:ln>
              </a:rPr>
            </a:br>
            <a:r>
              <a:rPr lang="es-ES" sz="4000" dirty="0" smtClean="0">
                <a:ln w="18415" cmpd="sng">
                  <a:noFill/>
                  <a:prstDash val="solid"/>
                </a:ln>
              </a:rPr>
              <a:t/>
            </a:r>
            <a:br>
              <a:rPr lang="es-ES" sz="4000" dirty="0" smtClean="0">
                <a:ln w="18415" cmpd="sng">
                  <a:noFill/>
                  <a:prstDash val="solid"/>
                </a:ln>
              </a:rPr>
            </a:br>
            <a:r>
              <a:rPr lang="es-ES" sz="4000" dirty="0" smtClean="0">
                <a:ln w="18415" cmpd="sng">
                  <a:noFill/>
                  <a:prstDash val="solid"/>
                </a:ln>
              </a:rPr>
              <a:t>¡</a:t>
            </a:r>
            <a:r>
              <a:rPr lang="es-ES" sz="4000" dirty="0">
                <a:ln w="18415" cmpd="sng">
                  <a:noFill/>
                  <a:prstDash val="solid"/>
                </a:ln>
              </a:rPr>
              <a:t>Muchas gracias por su atención!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lang="es-ES" sz="3200" i="1" dirty="0"/>
              <a:t>La CITES y la FAO están trabajando, con el apoyo de la Unión Europea, a favor de un comercio internacional de tiburones y mantarrayas que sea legal, sostenible y trazable</a:t>
            </a: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r>
              <a:rPr dirty="0"/>
              <a:t/>
            </a:r>
            <a:br>
              <a:rPr dirty="0"/>
            </a:br>
            <a:endParaRPr lang="es-ES" sz="3200" i="1" dirty="0"/>
          </a:p>
        </p:txBody>
      </p:sp>
    </p:spTree>
    <p:extLst>
      <p:ext uri="{BB962C8B-B14F-4D97-AF65-F5344CB8AC3E}">
        <p14:creationId xmlns:p14="http://schemas.microsoft.com/office/powerpoint/2010/main" val="17746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o="urn:schemas-microsoft-com:office:office" xmlns:v="urn:schemas-microsoft-com:vml" xmlns:wp="http://schemas.openxmlformats.org/drawingml/2006/powerpointprocessingDrawing" xmlns:wne="http://schemas.microsoft.com/office/powerpoint/2006/powerpointml" xmlns:cdr="http://schemas.openxmlformats.org/drawingml/2006/chartDrawing" xmlns:dgm="http://schemas.openxmlformats.org/drawingml/2006/diagram" xmlns:c="http://schemas.openxmlformats.org/drawingml/2006/chart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1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1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81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81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81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1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9691</TotalTime>
  <Words>721</Words>
  <Application>Microsoft Office PowerPoint</Application>
  <PresentationFormat>On-screen Show (4:3)</PresentationFormat>
  <Paragraphs>59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Nuevas inclusiones de tiburones y mantarrayas: ¿qué deben hacer las Partes a partir del 14 de septiembre de 2014? Trazabilidad</vt:lpstr>
      <vt:lpstr>Trazabilidad</vt:lpstr>
      <vt:lpstr>Trazabilidad: Marco para la trazabilidad del comercio</vt:lpstr>
      <vt:lpstr>Alcance del comercio sometido a la trazabilidad</vt:lpstr>
      <vt:lpstr>Transporte de especímenes vivos</vt:lpstr>
      <vt:lpstr>Control de documentos y mantenimiento de registros</vt:lpstr>
      <vt:lpstr>El ICCWC y otras colaboraciones</vt:lpstr>
      <vt:lpstr>Cooperación con la IATA y los sectores de la pesca / el comercio</vt:lpstr>
      <vt:lpstr>  ¡Muchas gracias por su atención!  La CITES y la FAO están trabajando, con el apoyo de la Unión Europea, a favor de un comercio internacional de tiburones y mantarrayas que sea legal, sostenible y trazable    </vt:lpstr>
    </vt:vector>
  </TitlesOfParts>
  <Company>United Nations Office at Geneva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Shark Species and Manta Rays</dc:title>
  <dc:creator>SCHLINGEMANN</dc:creator>
  <cp:lastModifiedBy>SVDP</cp:lastModifiedBy>
  <cp:revision>175</cp:revision>
  <cp:lastPrinted>2013-10-23T06:07:01Z</cp:lastPrinted>
  <dcterms:created xsi:type="dcterms:W3CDTF">2013-09-27T13:34:19Z</dcterms:created>
  <dcterms:modified xsi:type="dcterms:W3CDTF">2015-07-23T08:21:59Z</dcterms:modified>
</cp:coreProperties>
</file>