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65" r:id="rId2"/>
    <p:sldId id="311" r:id="rId3"/>
    <p:sldId id="299" r:id="rId4"/>
    <p:sldId id="340" r:id="rId5"/>
    <p:sldId id="317" r:id="rId6"/>
    <p:sldId id="306" r:id="rId7"/>
    <p:sldId id="341" r:id="rId8"/>
    <p:sldId id="342" r:id="rId9"/>
    <p:sldId id="344" r:id="rId10"/>
    <p:sldId id="343" r:id="rId11"/>
    <p:sldId id="329" r:id="rId12"/>
    <p:sldId id="36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FFFF"/>
    <a:srgbClr val="0000FF"/>
    <a:srgbClr val="3333FF"/>
    <a:srgbClr val="6600CC"/>
    <a:srgbClr val="000066"/>
    <a:srgbClr val="660066"/>
    <a:srgbClr val="0000CC"/>
    <a:srgbClr val="3333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989" autoAdjust="0"/>
    <p:restoredTop sz="93529" autoAdjust="0"/>
  </p:normalViewPr>
  <p:slideViewPr>
    <p:cSldViewPr>
      <p:cViewPr>
        <p:scale>
          <a:sx n="70" d="100"/>
          <a:sy n="70" d="100"/>
        </p:scale>
        <p:origin x="-2730" y="-8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2148"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B79BF3A-010F-4302-927A-F74C4E643A62}" type="datetimeFigureOut">
              <a:rPr lang="en-GB" smtClean="0"/>
              <a:t>23/01/2015</a:t>
            </a:fld>
            <a:endParaRPr lang="es-E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4B22527-3878-413F-81E7-2AE45B4BA61D}" type="slidenum">
              <a:rPr lang="en-GB" smtClean="0"/>
              <a:t>‹Nº›</a:t>
            </a:fld>
            <a:endParaRPr lang="es-ES"/>
          </a:p>
        </p:txBody>
      </p:sp>
    </p:spTree>
    <p:extLst>
      <p:ext uri="{BB962C8B-B14F-4D97-AF65-F5344CB8AC3E}">
        <p14:creationId xmlns:p14="http://schemas.microsoft.com/office/powerpoint/2010/main" val="134774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1620F67-519F-4249-8A26-8DEF34A80D0C}" type="datetimeFigureOut">
              <a:rPr lang="en-GB" smtClean="0"/>
              <a:t>23/01/2015</a:t>
            </a:fld>
            <a:endParaRPr lang="es-E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C54DDB-FBB2-41CD-AEDD-D6EA4BA1FB6C}" type="slidenum">
              <a:rPr lang="en-GB" smtClean="0"/>
              <a:t>‹Nº›</a:t>
            </a:fld>
            <a:endParaRPr lang="es-ES"/>
          </a:p>
        </p:txBody>
      </p:sp>
    </p:spTree>
    <p:extLst>
      <p:ext uri="{BB962C8B-B14F-4D97-AF65-F5344CB8AC3E}">
        <p14:creationId xmlns:p14="http://schemas.microsoft.com/office/powerpoint/2010/main" val="144112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Los requisitos para la aplicación de la CITES pueden ser divididos en función de los tres objetivos principales de la Convención:  garantizar la legalidad, la sostenibilidad y la trazabilidad.  A cada uno de esos objetivos corresponde cierto número de procesos y herramientas que los países pueden considerar.</a:t>
            </a:r>
          </a:p>
        </p:txBody>
      </p:sp>
      <p:sp>
        <p:nvSpPr>
          <p:cNvPr id="4" name="Slide Number Placeholder 3"/>
          <p:cNvSpPr>
            <a:spLocks noGrp="1"/>
          </p:cNvSpPr>
          <p:nvPr>
            <p:ph type="sldNum" sz="quarter" idx="10"/>
          </p:nvPr>
        </p:nvSpPr>
        <p:spPr/>
        <p:txBody>
          <a:bodyPr/>
          <a:lstStyle/>
          <a:p>
            <a:fld id="{46C54DDB-FBB2-41CD-AEDD-D6EA4BA1FB6C}" type="slidenum">
              <a:rPr lang="en-GB" smtClean="0"/>
              <a:t>1</a:t>
            </a:fld>
            <a:endParaRPr lang="es-ES"/>
          </a:p>
        </p:txBody>
      </p:sp>
    </p:spTree>
    <p:extLst>
      <p:ext uri="{BB962C8B-B14F-4D97-AF65-F5344CB8AC3E}">
        <p14:creationId xmlns:p14="http://schemas.microsoft.com/office/powerpoint/2010/main" val="2534547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10</a:t>
            </a:fld>
            <a:endParaRPr lang="es-ES"/>
          </a:p>
        </p:txBody>
      </p:sp>
    </p:spTree>
    <p:extLst>
      <p:ext uri="{BB962C8B-B14F-4D97-AF65-F5344CB8AC3E}">
        <p14:creationId xmlns:p14="http://schemas.microsoft.com/office/powerpoint/2010/main" val="359944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11</a:t>
            </a:fld>
            <a:endParaRPr lang="es-ES"/>
          </a:p>
        </p:txBody>
      </p:sp>
    </p:spTree>
    <p:extLst>
      <p:ext uri="{BB962C8B-B14F-4D97-AF65-F5344CB8AC3E}">
        <p14:creationId xmlns:p14="http://schemas.microsoft.com/office/powerpoint/2010/main" val="3768215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2</a:t>
            </a:fld>
            <a:endParaRPr lang="es-ES"/>
          </a:p>
        </p:txBody>
      </p:sp>
    </p:spTree>
    <p:extLst>
      <p:ext uri="{BB962C8B-B14F-4D97-AF65-F5344CB8AC3E}">
        <p14:creationId xmlns:p14="http://schemas.microsoft.com/office/powerpoint/2010/main" val="3385173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54DDB-FBB2-41CD-AEDD-D6EA4BA1FB6C}" type="slidenum">
              <a:rPr lang="en-GB" smtClean="0"/>
              <a:t>3</a:t>
            </a:fld>
            <a:endParaRPr lang="es-ES"/>
          </a:p>
        </p:txBody>
      </p:sp>
    </p:spTree>
    <p:extLst>
      <p:ext uri="{BB962C8B-B14F-4D97-AF65-F5344CB8AC3E}">
        <p14:creationId xmlns:p14="http://schemas.microsoft.com/office/powerpoint/2010/main" val="362955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4</a:t>
            </a:fld>
            <a:endParaRPr lang="es-ES"/>
          </a:p>
        </p:txBody>
      </p:sp>
    </p:spTree>
    <p:extLst>
      <p:ext uri="{BB962C8B-B14F-4D97-AF65-F5344CB8AC3E}">
        <p14:creationId xmlns:p14="http://schemas.microsoft.com/office/powerpoint/2010/main" val="4198088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5</a:t>
            </a:fld>
            <a:endParaRPr lang="es-ES"/>
          </a:p>
        </p:txBody>
      </p:sp>
    </p:spTree>
    <p:extLst>
      <p:ext uri="{BB962C8B-B14F-4D97-AF65-F5344CB8AC3E}">
        <p14:creationId xmlns:p14="http://schemas.microsoft.com/office/powerpoint/2010/main" val="3759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t>6</a:t>
            </a:fld>
            <a:endParaRPr lang="es-ES"/>
          </a:p>
        </p:txBody>
      </p:sp>
    </p:spTree>
    <p:extLst>
      <p:ext uri="{BB962C8B-B14F-4D97-AF65-F5344CB8AC3E}">
        <p14:creationId xmlns:p14="http://schemas.microsoft.com/office/powerpoint/2010/main" val="1915994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7</a:t>
            </a:fld>
            <a:endParaRPr lang="es-ES"/>
          </a:p>
        </p:txBody>
      </p:sp>
    </p:spTree>
    <p:extLst>
      <p:ext uri="{BB962C8B-B14F-4D97-AF65-F5344CB8AC3E}">
        <p14:creationId xmlns:p14="http://schemas.microsoft.com/office/powerpoint/2010/main" val="1791317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8</a:t>
            </a:fld>
            <a:endParaRPr lang="es-ES"/>
          </a:p>
        </p:txBody>
      </p:sp>
    </p:spTree>
    <p:extLst>
      <p:ext uri="{BB962C8B-B14F-4D97-AF65-F5344CB8AC3E}">
        <p14:creationId xmlns:p14="http://schemas.microsoft.com/office/powerpoint/2010/main" val="2386276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t>9</a:t>
            </a:fld>
            <a:endParaRPr lang="es-ES"/>
          </a:p>
        </p:txBody>
      </p:sp>
    </p:spTree>
    <p:extLst>
      <p:ext uri="{BB962C8B-B14F-4D97-AF65-F5344CB8AC3E}">
        <p14:creationId xmlns:p14="http://schemas.microsoft.com/office/powerpoint/2010/main" val="187059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168131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25228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317480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354683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EA696-CE75-4B15-9A61-142448DCF0BE}"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5971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9EA696-CE75-4B15-9A61-142448DCF0BE}"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65879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9EA696-CE75-4B15-9A61-142448DCF0BE}" type="datetimeFigureOut">
              <a:rPr lang="en-GB" smtClean="0"/>
              <a:t>23/01/2015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86117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9EA696-CE75-4B15-9A61-142448DCF0BE}" type="datetimeFigureOut">
              <a:rPr lang="en-GB" smtClean="0"/>
              <a:t>23/01/2015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380103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EA696-CE75-4B15-9A61-142448DCF0BE}" type="datetimeFigureOut">
              <a:rPr lang="en-GB" smtClean="0"/>
              <a:t>23/01/2015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77430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253540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t>‹Nº›</a:t>
            </a:fld>
            <a:endParaRPr lang="en-GB"/>
          </a:p>
        </p:txBody>
      </p:sp>
    </p:spTree>
    <p:extLst>
      <p:ext uri="{BB962C8B-B14F-4D97-AF65-F5344CB8AC3E}">
        <p14:creationId xmlns:p14="http://schemas.microsoft.com/office/powerpoint/2010/main" val="191822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a:noFill/>
          </a:ln>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A696-CE75-4B15-9A61-142448DCF0BE}" type="datetimeFigureOut">
              <a:rPr lang="en-GB" smtClean="0"/>
              <a:t>23/01/2015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15A36-AA42-4068-A231-FC45D26FFE79}" type="slidenum">
              <a:rPr lang="en-GB" smtClean="0"/>
              <a:t>‹Nº›</a:t>
            </a:fld>
            <a:endParaRPr lang="en-GB"/>
          </a:p>
        </p:txBody>
      </p:sp>
      <p:sp>
        <p:nvSpPr>
          <p:cNvPr id="7" name="Rectangle 6"/>
          <p:cNvSpPr/>
          <p:nvPr userDrawn="1"/>
        </p:nvSpPr>
        <p:spPr>
          <a:xfrm>
            <a:off x="0" y="0"/>
            <a:ext cx="9144000" cy="6858000"/>
          </a:xfrm>
          <a:prstGeom prst="rect">
            <a:avLst/>
          </a:prstGeom>
          <a:solidFill>
            <a:schemeClr val="tx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2908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ln>
            <a:noFill/>
          </a:ln>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h/url?sa=i&amp;amp;rct=j&amp;amp;q=&amp;amp;esrc=s&amp;amp;frm=1&amp;amp;source=images&amp;amp;cd=&amp;amp;cad=rja&amp;amp;docid=Uun49E58u05eLM&amp;amp;tbnid=Azlry12G8ALEdM:&amp;amp;ved=0CAUQjRw&amp;amp;url=http://www.aquaportail.com/fiche-poisson-2840-carcharhinus-longimanus.html&amp;amp;ei=mWR3Us2kLYK_0QXyv4GwDw&amp;amp;bvm=bv.55819444,d.ZGU&amp;amp;psig=AFQjCNG4wMhO7St1-9XbMcsltKoZY806AA&amp;amp;ust=138364263665332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800200"/>
          </a:xfrm>
        </p:spPr>
        <p:txBody>
          <a:bodyPr>
            <a:normAutofit fontScale="90000"/>
          </a:bodyPr>
          <a:lstStyle/>
          <a:p>
            <a:r>
              <a:rPr lang="es-ES" sz="3300" noProof="0" dirty="0" smtClean="0"/>
              <a:t>Nuevas inclusiones de tiburones y mantarrayas:</a:t>
            </a:r>
            <a:r>
              <a:rPr sz="3300" dirty="0"/>
              <a:t/>
            </a:r>
            <a:br>
              <a:rPr sz="3300" dirty="0"/>
            </a:br>
            <a:r>
              <a:rPr lang="es-ES" sz="3300" noProof="0" dirty="0" smtClean="0"/>
              <a:t>¿qué deben hacer las Partes</a:t>
            </a:r>
            <a:r>
              <a:rPr sz="3300" dirty="0"/>
              <a:t/>
            </a:r>
            <a:br>
              <a:rPr sz="3300" dirty="0"/>
            </a:br>
            <a:r>
              <a:rPr lang="es-ES" sz="3300" noProof="0" dirty="0" smtClean="0"/>
              <a:t>a partir del 14 de septiembre de 2014? </a:t>
            </a:r>
            <a:r>
              <a:rPr lang="es-ES" noProof="0" dirty="0" smtClean="0">
                <a:solidFill>
                  <a:srgbClr val="A50021"/>
                </a:solidFill>
              </a:rPr>
              <a:t>Sostenibilidad</a:t>
            </a:r>
            <a:endParaRPr lang="es-ES" noProof="0" dirty="0">
              <a:solidFill>
                <a:srgbClr val="A50021"/>
              </a:solidFill>
            </a:endParaRPr>
          </a:p>
        </p:txBody>
      </p:sp>
      <p:pic>
        <p:nvPicPr>
          <p:cNvPr id="5" name="Picture 2" descr="http://www.aquaportail.com/pictures1208/carcharhinus-longimanus-requin-longimane.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3211"/>
          <a:stretch/>
        </p:blipFill>
        <p:spPr bwMode="auto">
          <a:xfrm>
            <a:off x="1907704" y="2204864"/>
            <a:ext cx="5112568" cy="37096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069854"/>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s-ES" noProof="0" dirty="0" smtClean="0"/>
              <a:t>Se alienta a las Partes a que: </a:t>
            </a:r>
          </a:p>
          <a:p>
            <a:pPr lvl="1"/>
            <a:r>
              <a:rPr lang="es-ES" sz="2400" noProof="0" dirty="0" smtClean="0"/>
              <a:t>examinen métodos para la elaboración de los DENP</a:t>
            </a:r>
          </a:p>
          <a:p>
            <a:pPr lvl="1"/>
            <a:r>
              <a:rPr lang="es-ES" sz="2400" noProof="0" dirty="0" smtClean="0"/>
              <a:t>compartan experiencias y ejemplos sobre las distintas formas de elaboración de los DENP, incluyendo a través de talleres regionales o subregionales</a:t>
            </a:r>
          </a:p>
          <a:p>
            <a:pPr lvl="1"/>
            <a:r>
              <a:rPr lang="es-ES" sz="2400" noProof="0" dirty="0" smtClean="0"/>
              <a:t>conserven las actas escritas de la justificación científica incluida en las evaluaciones de los DENP formulados por las Autoridades Científicas</a:t>
            </a:r>
          </a:p>
          <a:p>
            <a:pPr lvl="1"/>
            <a:r>
              <a:rPr lang="es-ES" sz="2400" noProof="0" dirty="0" smtClean="0"/>
              <a:t>ofrezcan asistencia y colaboración a los países en desarrollo, si éstos lo solicitan, con el objetivo de mejorar la capacidad de elaboración de los DENP, sobre la base de las necesidades identificadas a nivel nacional. </a:t>
            </a:r>
          </a:p>
          <a:p>
            <a:endParaRPr lang="es-ES" sz="4000" noProof="0" dirty="0"/>
          </a:p>
        </p:txBody>
      </p:sp>
      <p:sp>
        <p:nvSpPr>
          <p:cNvPr id="6" name="Title 1"/>
          <p:cNvSpPr>
            <a:spLocks noGrp="1"/>
          </p:cNvSpPr>
          <p:nvPr>
            <p:ph type="title"/>
          </p:nvPr>
        </p:nvSpPr>
        <p:spPr>
          <a:solidFill>
            <a:srgbClr val="003300"/>
          </a:solidFill>
        </p:spPr>
        <p:txBody>
          <a:bodyPr>
            <a:normAutofit/>
          </a:bodyPr>
          <a:lstStyle/>
          <a:p>
            <a:r>
              <a:rPr lang="es-ES" sz="3000" b="0" noProof="0" dirty="0" smtClean="0">
                <a:solidFill>
                  <a:schemeClr val="bg1"/>
                </a:solidFill>
              </a:rPr>
              <a:t>Sostenibilidad: </a:t>
            </a:r>
            <a:r>
              <a:rPr sz="3000" dirty="0"/>
              <a:t/>
            </a:r>
            <a:br>
              <a:rPr sz="3000" dirty="0"/>
            </a:br>
            <a:r>
              <a:rPr lang="es-ES" sz="3000" b="0" noProof="0" dirty="0" smtClean="0">
                <a:solidFill>
                  <a:schemeClr val="bg1"/>
                </a:solidFill>
              </a:rPr>
              <a:t>Dictámenes de extracción no perjudicial (DENP)</a:t>
            </a:r>
            <a:endParaRPr lang="es-ES" sz="3000" b="0" noProof="0" dirty="0">
              <a:solidFill>
                <a:schemeClr val="bg1"/>
              </a:solidFill>
            </a:endParaRPr>
          </a:p>
        </p:txBody>
      </p:sp>
    </p:spTree>
    <p:extLst>
      <p:ext uri="{BB962C8B-B14F-4D97-AF65-F5344CB8AC3E}">
        <p14:creationId xmlns:p14="http://schemas.microsoft.com/office/powerpoint/2010/main" val="2163694908"/>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s-ES" altLang="en-US" sz="2800" noProof="0" dirty="0"/>
              <a:t>El comercio autorizado podría realizarse a  </a:t>
            </a:r>
            <a:r>
              <a:rPr lang="es-ES" altLang="en-US" sz="2800" b="1" noProof="0" dirty="0">
                <a:solidFill>
                  <a:srgbClr val="C00000"/>
                </a:solidFill>
              </a:rPr>
              <a:t>niveles insostenibles</a:t>
            </a:r>
            <a:r>
              <a:rPr lang="es-ES" altLang="en-US" sz="2800" noProof="0" dirty="0"/>
              <a:t> si:</a:t>
            </a:r>
          </a:p>
          <a:p>
            <a:pPr marL="0" indent="0">
              <a:buNone/>
            </a:pPr>
            <a:endParaRPr lang="es-ES" altLang="en-US" sz="2800" noProof="0" dirty="0"/>
          </a:p>
          <a:p>
            <a:r>
              <a:rPr lang="es-ES" altLang="en-US" sz="2600" noProof="0" dirty="0" smtClean="0"/>
              <a:t>No existe un mecanismo adecuado para que la Autoridad Científica emita dictámenes sobre los niveles de comercio no perjudiciales; o</a:t>
            </a:r>
          </a:p>
          <a:p>
            <a:endParaRPr lang="es-ES" altLang="en-US" sz="2600" noProof="0" dirty="0"/>
          </a:p>
          <a:p>
            <a:r>
              <a:rPr lang="es-ES" altLang="en-US" sz="2600" noProof="0" dirty="0" smtClean="0"/>
              <a:t>Los dictámenes de extracción no perjudicial se realizan de manera incorrecta o no se realizan, o</a:t>
            </a:r>
          </a:p>
          <a:p>
            <a:endParaRPr lang="es-ES" altLang="en-US" sz="2600" noProof="0" dirty="0" smtClean="0"/>
          </a:p>
          <a:p>
            <a:r>
              <a:rPr lang="es-ES" altLang="en-US" sz="2600" noProof="0" dirty="0" smtClean="0"/>
              <a:t>La Autoridad Administrativa expide un permiso de exportación en contra de la opinión de la Autoridad Científica, o</a:t>
            </a:r>
          </a:p>
          <a:p>
            <a:endParaRPr lang="es-ES" altLang="en-US" sz="2600" noProof="0" dirty="0" smtClean="0"/>
          </a:p>
          <a:p>
            <a:r>
              <a:rPr lang="es-ES" altLang="en-US" sz="2600" noProof="0" dirty="0" smtClean="0"/>
              <a:t>No se realiza un monitoreo adecuado</a:t>
            </a:r>
            <a:endParaRPr lang="es-ES" altLang="en-US" sz="2600" noProof="0" dirty="0"/>
          </a:p>
        </p:txBody>
      </p:sp>
      <p:sp>
        <p:nvSpPr>
          <p:cNvPr id="4" name="Title 1"/>
          <p:cNvSpPr>
            <a:spLocks noGrp="1"/>
          </p:cNvSpPr>
          <p:nvPr>
            <p:ph type="title"/>
          </p:nvPr>
        </p:nvSpPr>
        <p:spPr>
          <a:solidFill>
            <a:srgbClr val="003300"/>
          </a:solidFill>
        </p:spPr>
        <p:txBody>
          <a:bodyPr>
            <a:normAutofit/>
          </a:bodyPr>
          <a:lstStyle/>
          <a:p>
            <a:r>
              <a:rPr lang="es-ES" sz="3000" b="0" noProof="0" dirty="0" smtClean="0">
                <a:solidFill>
                  <a:schemeClr val="bg1"/>
                </a:solidFill>
              </a:rPr>
              <a:t>Dictámenes de extracción no perjudicial (DENP): ¿un procedimiento de cumplimiento?</a:t>
            </a:r>
            <a:endParaRPr lang="es-ES" sz="3000" b="0" noProof="0" dirty="0">
              <a:solidFill>
                <a:schemeClr val="bg1"/>
              </a:solidFill>
            </a:endParaRPr>
          </a:p>
        </p:txBody>
      </p:sp>
    </p:spTree>
    <p:extLst>
      <p:ext uri="{BB962C8B-B14F-4D97-AF65-F5344CB8AC3E}">
        <p14:creationId xmlns:p14="http://schemas.microsoft.com/office/powerpoint/2010/main" val="1985975154"/>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0"/>
          </p:nvPr>
        </p:nvSpPr>
        <p:spPr/>
        <p:txBody>
          <a:bodyPr/>
          <a:lstStyle/>
          <a:p>
            <a:fld id="{DE512A87-8815-467D-BDF5-A8A5631E65F4}" type="slidenum">
              <a:rPr lang="en-US"/>
              <a:pPr/>
              <a:t>12</a:t>
            </a:fld>
            <a:endParaRPr lang="es-ES"/>
          </a:p>
        </p:txBody>
      </p:sp>
      <p:pic>
        <p:nvPicPr>
          <p:cNvPr id="381954" name="Picture 2" descr="tus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095" y="4920455"/>
            <a:ext cx="1928813" cy="919163"/>
          </a:xfrm>
          <a:prstGeom prst="rect">
            <a:avLst/>
          </a:prstGeom>
          <a:noFill/>
          <a:extLst>
            <a:ext uri="{909E8E84-426E-40DD-AFC4-6F175D3DCCD1}">
              <a14:hiddenFill xmlns:a14="http://schemas.microsoft.com/office/drawing/2010/main">
                <a:solidFill>
                  <a:srgbClr val="FFFFFF"/>
                </a:solidFill>
              </a14:hiddenFill>
            </a:ext>
          </a:extLst>
        </p:spPr>
      </p:pic>
      <p:pic>
        <p:nvPicPr>
          <p:cNvPr id="381955" name="Picture 3" descr="tusker 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0095" y="4934744"/>
            <a:ext cx="1900237" cy="904875"/>
          </a:xfrm>
          <a:prstGeom prst="rect">
            <a:avLst/>
          </a:prstGeom>
          <a:noFill/>
          <a:extLst>
            <a:ext uri="{909E8E84-426E-40DD-AFC4-6F175D3DCCD1}">
              <a14:hiddenFill xmlns:a14="http://schemas.microsoft.com/office/drawing/2010/main">
                <a:solidFill>
                  <a:srgbClr val="FFFFFF"/>
                </a:solidFill>
              </a14:hiddenFill>
            </a:ext>
          </a:extLst>
        </p:spPr>
      </p:pic>
      <p:pic>
        <p:nvPicPr>
          <p:cNvPr id="381956" name="Picture 4" desc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4062" y="4339432"/>
            <a:ext cx="641350" cy="1928812"/>
          </a:xfrm>
          <a:prstGeom prst="rect">
            <a:avLst/>
          </a:prstGeom>
          <a:noFill/>
          <a:extLst>
            <a:ext uri="{909E8E84-426E-40DD-AFC4-6F175D3DCCD1}">
              <a14:hiddenFill xmlns:a14="http://schemas.microsoft.com/office/drawing/2010/main">
                <a:solidFill>
                  <a:srgbClr val="FFFFFF"/>
                </a:solidFill>
              </a14:hiddenFill>
            </a:ext>
          </a:extLst>
        </p:spPr>
      </p:pic>
      <p:pic>
        <p:nvPicPr>
          <p:cNvPr id="381957" name="Picture 5" desc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5824" y="3750469"/>
            <a:ext cx="1555750" cy="2027238"/>
          </a:xfrm>
          <a:prstGeom prst="rect">
            <a:avLst/>
          </a:prstGeom>
          <a:noFill/>
          <a:extLst>
            <a:ext uri="{909E8E84-426E-40DD-AFC4-6F175D3DCCD1}">
              <a14:hiddenFill xmlns:a14="http://schemas.microsoft.com/office/drawing/2010/main">
                <a:solidFill>
                  <a:srgbClr val="FFFFFF"/>
                </a:solidFill>
              </a14:hiddenFill>
            </a:ext>
          </a:extLst>
        </p:spPr>
      </p:pic>
      <p:pic>
        <p:nvPicPr>
          <p:cNvPr id="381958" name="Picture 6" descr="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3808" y="3563910"/>
            <a:ext cx="1435100" cy="1992313"/>
          </a:xfrm>
          <a:prstGeom prst="rect">
            <a:avLst/>
          </a:prstGeom>
          <a:noFill/>
          <a:extLst>
            <a:ext uri="{909E8E84-426E-40DD-AFC4-6F175D3DCCD1}">
              <a14:hiddenFill xmlns:a14="http://schemas.microsoft.com/office/drawing/2010/main">
                <a:solidFill>
                  <a:srgbClr val="FFFFFF"/>
                </a:solidFill>
              </a14:hiddenFill>
            </a:ext>
          </a:extLst>
        </p:spPr>
      </p:pic>
      <p:pic>
        <p:nvPicPr>
          <p:cNvPr id="381959" name="Picture 7" descr="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3237" y="4210844"/>
            <a:ext cx="1019175" cy="2019300"/>
          </a:xfrm>
          <a:prstGeom prst="rect">
            <a:avLst/>
          </a:prstGeom>
          <a:noFill/>
          <a:extLst>
            <a:ext uri="{909E8E84-426E-40DD-AFC4-6F175D3DCCD1}">
              <a14:hiddenFill xmlns:a14="http://schemas.microsoft.com/office/drawing/2010/main">
                <a:solidFill>
                  <a:srgbClr val="FFFFFF"/>
                </a:solidFill>
              </a14:hiddenFill>
            </a:ext>
          </a:extLst>
        </p:spPr>
      </p:pic>
      <p:pic>
        <p:nvPicPr>
          <p:cNvPr id="381960" name="Picture 8" descr="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3487" y="3872707"/>
            <a:ext cx="798512" cy="1966912"/>
          </a:xfrm>
          <a:prstGeom prst="rect">
            <a:avLst/>
          </a:prstGeom>
          <a:noFill/>
          <a:extLst>
            <a:ext uri="{909E8E84-426E-40DD-AFC4-6F175D3DCCD1}">
              <a14:hiddenFill xmlns:a14="http://schemas.microsoft.com/office/drawing/2010/main">
                <a:solidFill>
                  <a:srgbClr val="FFFFFF"/>
                </a:solidFill>
              </a14:hiddenFill>
            </a:ext>
          </a:extLst>
        </p:spPr>
      </p:pic>
      <p:sp>
        <p:nvSpPr>
          <p:cNvPr id="381961" name="Rectangle 9"/>
          <p:cNvSpPr>
            <a:spLocks noGrp="1" noChangeArrowheads="1"/>
          </p:cNvSpPr>
          <p:nvPr>
            <p:ph type="title"/>
          </p:nvPr>
        </p:nvSpPr>
        <p:spPr>
          <a:xfrm rot="10800000" flipV="1">
            <a:off x="107504" y="1628799"/>
            <a:ext cx="9073008" cy="2582045"/>
          </a:xfrm>
          <a:noFill/>
          <a:ln/>
        </p:spPr>
        <p:txBody>
          <a:bodyPr>
            <a:noAutofit/>
          </a:bodyPr>
          <a:lstStyle/>
          <a:p>
            <a:r>
              <a:rPr lang="es-ES" sz="4000" dirty="0">
                <a:ln w="18415" cmpd="sng">
                  <a:noFill/>
                  <a:prstDash val="solid"/>
                </a:ln>
              </a:rPr>
              <a:t>¡Muchas gracias por su atención!</a:t>
            </a:r>
            <a:r>
              <a:t/>
            </a:r>
            <a:br/>
            <a:r>
              <a:t/>
            </a:r>
            <a:br/>
            <a:r>
              <a:rPr lang="es-ES" sz="3200" i="1" dirty="0"/>
              <a:t>La CITES y la FAO están trabajando, con el apoyo de la Unión Europea, a favor de un comercio internacional de tiburones y mantarrayas que sea legal, sostenible y trazable</a:t>
            </a:r>
            <a:r>
              <a:t/>
            </a:r>
            <a:br/>
            <a:r>
              <a:t/>
            </a:r>
            <a:br/>
            <a:r>
              <a:t/>
            </a:r>
            <a:br/>
            <a:r>
              <a:t/>
            </a:r>
            <a:br/>
            <a:endParaRPr lang="es-ES" sz="3200" i="1" dirty="0"/>
          </a:p>
        </p:txBody>
      </p:sp>
    </p:spTree>
    <p:extLst>
      <p:ext uri="{BB962C8B-B14F-4D97-AF65-F5344CB8AC3E}">
        <p14:creationId xmlns:p14="http://schemas.microsoft.com/office/powerpoint/2010/main" val="1774662383"/>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61"/>
                                        </p:tgtEl>
                                        <p:attrNameLst>
                                          <p:attrName>style.visibility</p:attrName>
                                        </p:attrNameLst>
                                      </p:cBhvr>
                                      <p:to>
                                        <p:strVal val="visible"/>
                                      </p:to>
                                    </p:set>
                                    <p:animEffect transition="in" filter="fade">
                                      <p:cBhvr>
                                        <p:cTn id="7" dur="500"/>
                                        <p:tgtEl>
                                          <p:spTgt spid="38196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81958"/>
                                        </p:tgtEl>
                                        <p:attrNameLst>
                                          <p:attrName>style.visibility</p:attrName>
                                        </p:attrNameLst>
                                      </p:cBhvr>
                                      <p:to>
                                        <p:strVal val="visible"/>
                                      </p:to>
                                    </p:set>
                                    <p:animEffect transition="in" filter="fade">
                                      <p:cBhvr>
                                        <p:cTn id="11" dur="1000"/>
                                        <p:tgtEl>
                                          <p:spTgt spid="381958"/>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381956"/>
                                        </p:tgtEl>
                                        <p:attrNameLst>
                                          <p:attrName>style.visibility</p:attrName>
                                        </p:attrNameLst>
                                      </p:cBhvr>
                                      <p:to>
                                        <p:strVal val="visible"/>
                                      </p:to>
                                    </p:set>
                                    <p:animEffect transition="in" filter="fade">
                                      <p:cBhvr>
                                        <p:cTn id="15" dur="1000"/>
                                        <p:tgtEl>
                                          <p:spTgt spid="381956"/>
                                        </p:tgtEl>
                                      </p:cBhvr>
                                    </p:animEffect>
                                  </p:childTnLst>
                                </p:cTn>
                              </p:par>
                            </p:childTnLst>
                          </p:cTn>
                        </p:par>
                        <p:par>
                          <p:cTn id="16" fill="hold" nodeType="afterGroup">
                            <p:stCondLst>
                              <p:cond delay="2500"/>
                            </p:stCondLst>
                            <p:childTnLst>
                              <p:par>
                                <p:cTn id="17" presetID="10" presetClass="entr" presetSubtype="0" fill="hold" nodeType="afterEffect">
                                  <p:stCondLst>
                                    <p:cond delay="0"/>
                                  </p:stCondLst>
                                  <p:childTnLst>
                                    <p:set>
                                      <p:cBhvr>
                                        <p:cTn id="18" dur="1" fill="hold">
                                          <p:stCondLst>
                                            <p:cond delay="0"/>
                                          </p:stCondLst>
                                        </p:cTn>
                                        <p:tgtEl>
                                          <p:spTgt spid="381957"/>
                                        </p:tgtEl>
                                        <p:attrNameLst>
                                          <p:attrName>style.visibility</p:attrName>
                                        </p:attrNameLst>
                                      </p:cBhvr>
                                      <p:to>
                                        <p:strVal val="visible"/>
                                      </p:to>
                                    </p:set>
                                    <p:animEffect transition="in" filter="fade">
                                      <p:cBhvr>
                                        <p:cTn id="19" dur="1000"/>
                                        <p:tgtEl>
                                          <p:spTgt spid="381957"/>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381959"/>
                                        </p:tgtEl>
                                        <p:attrNameLst>
                                          <p:attrName>style.visibility</p:attrName>
                                        </p:attrNameLst>
                                      </p:cBhvr>
                                      <p:to>
                                        <p:strVal val="visible"/>
                                      </p:to>
                                    </p:set>
                                    <p:animEffect transition="in" filter="fade">
                                      <p:cBhvr>
                                        <p:cTn id="23" dur="1000"/>
                                        <p:tgtEl>
                                          <p:spTgt spid="381959"/>
                                        </p:tgtEl>
                                      </p:cBhvr>
                                    </p:animEffect>
                                  </p:childTnLst>
                                </p:cTn>
                              </p:par>
                            </p:childTnLst>
                          </p:cTn>
                        </p:par>
                        <p:par>
                          <p:cTn id="24" fill="hold" nodeType="afterGroup">
                            <p:stCondLst>
                              <p:cond delay="4500"/>
                            </p:stCondLst>
                            <p:childTnLst>
                              <p:par>
                                <p:cTn id="25" presetID="10" presetClass="entr" presetSubtype="0" fill="hold" nodeType="afterEffect">
                                  <p:stCondLst>
                                    <p:cond delay="0"/>
                                  </p:stCondLst>
                                  <p:childTnLst>
                                    <p:set>
                                      <p:cBhvr>
                                        <p:cTn id="26" dur="1" fill="hold">
                                          <p:stCondLst>
                                            <p:cond delay="0"/>
                                          </p:stCondLst>
                                        </p:cTn>
                                        <p:tgtEl>
                                          <p:spTgt spid="381960"/>
                                        </p:tgtEl>
                                        <p:attrNameLst>
                                          <p:attrName>style.visibility</p:attrName>
                                        </p:attrNameLst>
                                      </p:cBhvr>
                                      <p:to>
                                        <p:strVal val="visible"/>
                                      </p:to>
                                    </p:set>
                                    <p:animEffect transition="in" filter="fade">
                                      <p:cBhvr>
                                        <p:cTn id="27" dur="1000"/>
                                        <p:tgtEl>
                                          <p:spTgt spid="381960"/>
                                        </p:tgtEl>
                                      </p:cBhvr>
                                    </p:animEffect>
                                  </p:childTnLst>
                                </p:cTn>
                              </p:par>
                            </p:childTnLst>
                          </p:cTn>
                        </p:par>
                        <p:par>
                          <p:cTn id="28" fill="hold" nodeType="afterGroup">
                            <p:stCondLst>
                              <p:cond delay="5500"/>
                            </p:stCondLst>
                            <p:childTnLst>
                              <p:par>
                                <p:cTn id="29" presetID="34" presetClass="entr" presetSubtype="0" fill="hold" nodeType="afterEffect">
                                  <p:stCondLst>
                                    <p:cond delay="0"/>
                                  </p:stCondLst>
                                  <p:childTnLst>
                                    <p:set>
                                      <p:cBhvr>
                                        <p:cTn id="30" dur="1" fill="hold">
                                          <p:stCondLst>
                                            <p:cond delay="0"/>
                                          </p:stCondLst>
                                        </p:cTn>
                                        <p:tgtEl>
                                          <p:spTgt spid="381955"/>
                                        </p:tgtEl>
                                        <p:attrNameLst>
                                          <p:attrName>style.visibility</p:attrName>
                                        </p:attrNameLst>
                                      </p:cBhvr>
                                      <p:to>
                                        <p:strVal val="visible"/>
                                      </p:to>
                                    </p:set>
                                    <p:anim from="(-#ppt_w/2)" to="(#ppt_x)" calcmode="lin" valueType="num">
                                      <p:cBhvr>
                                        <p:cTn id="31" dur="600" fill="hold">
                                          <p:stCondLst>
                                            <p:cond delay="0"/>
                                          </p:stCondLst>
                                        </p:cTn>
                                        <p:tgtEl>
                                          <p:spTgt spid="381955"/>
                                        </p:tgtEl>
                                        <p:attrNameLst>
                                          <p:attrName>ppt_x</p:attrName>
                                        </p:attrNameLst>
                                      </p:cBhvr>
                                    </p:anim>
                                    <p:anim from="0" to="-1.0" calcmode="lin" valueType="num">
                                      <p:cBhvr>
                                        <p:cTn id="32" dur="200" decel="50000" autoRev="1" fill="hold">
                                          <p:stCondLst>
                                            <p:cond delay="600"/>
                                          </p:stCondLst>
                                        </p:cTn>
                                        <p:tgtEl>
                                          <p:spTgt spid="381955"/>
                                        </p:tgtEl>
                                        <p:attrNameLst>
                                          <p:attrName>xshear</p:attrName>
                                        </p:attrNameLst>
                                      </p:cBhvr>
                                    </p:anim>
                                    <p:animScale>
                                      <p:cBhvr>
                                        <p:cTn id="33" dur="200" decel="100000" autoRev="1" fill="hold">
                                          <p:stCondLst>
                                            <p:cond delay="600"/>
                                          </p:stCondLst>
                                        </p:cTn>
                                        <p:tgtEl>
                                          <p:spTgt spid="381955"/>
                                        </p:tgtEl>
                                      </p:cBhvr>
                                      <p:from x="100000" y="100000"/>
                                      <p:to x="80000" y="100000"/>
                                    </p:animScale>
                                    <p:anim by="(#ppt_h/3+#ppt_w*0.1)" calcmode="lin" valueType="num">
                                      <p:cBhvr additive="sum">
                                        <p:cTn id="34" dur="200" decel="100000" autoRev="1" fill="hold">
                                          <p:stCondLst>
                                            <p:cond delay="600"/>
                                          </p:stCondLst>
                                        </p:cTn>
                                        <p:tgtEl>
                                          <p:spTgt spid="381955"/>
                                        </p:tgtEl>
                                        <p:attrNameLst>
                                          <p:attrName>ppt_x</p:attrName>
                                        </p:attrNameLst>
                                      </p:cBhvr>
                                    </p:anim>
                                  </p:childTnLst>
                                </p:cTn>
                              </p:par>
                            </p:childTnLst>
                          </p:cTn>
                        </p:par>
                        <p:par>
                          <p:cTn id="35" fill="hold" nodeType="afterGroup">
                            <p:stCondLst>
                              <p:cond delay="6500"/>
                            </p:stCondLst>
                            <p:childTnLst>
                              <p:par>
                                <p:cTn id="36" presetID="10" presetClass="entr" presetSubtype="0" fill="hold" nodeType="afterEffect">
                                  <p:stCondLst>
                                    <p:cond delay="0"/>
                                  </p:stCondLst>
                                  <p:childTnLst>
                                    <p:set>
                                      <p:cBhvr>
                                        <p:cTn id="37" dur="1" fill="hold">
                                          <p:stCondLst>
                                            <p:cond delay="0"/>
                                          </p:stCondLst>
                                        </p:cTn>
                                        <p:tgtEl>
                                          <p:spTgt spid="381954"/>
                                        </p:tgtEl>
                                        <p:attrNameLst>
                                          <p:attrName>style.visibility</p:attrName>
                                        </p:attrNameLst>
                                      </p:cBhvr>
                                      <p:to>
                                        <p:strVal val="visible"/>
                                      </p:to>
                                    </p:set>
                                    <p:animEffect transition="in" filter="fade">
                                      <p:cBhvr>
                                        <p:cTn id="38" dur="1000"/>
                                        <p:tgtEl>
                                          <p:spTgt spid="381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lstStyle/>
          <a:p>
            <a:r>
              <a:rPr lang="es-ES" b="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Sostenibilidad</a:t>
            </a:r>
            <a:endParaRPr lang="es-ES" b="0" noProof="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buNone/>
            </a:pPr>
            <a:r>
              <a:rPr lang="es-ES" noProof="0" dirty="0" smtClean="0"/>
              <a:t>Las Autoridades Científicas CITES deberán:</a:t>
            </a:r>
          </a:p>
          <a:p>
            <a:r>
              <a:rPr lang="es-ES" noProof="0" dirty="0" smtClean="0"/>
              <a:t>Determinar que el comercio que se propone realizar no será perjudicial para la supervivencia de la especie</a:t>
            </a:r>
          </a:p>
          <a:p>
            <a:r>
              <a:rPr lang="es-ES" dirty="0" smtClean="0"/>
              <a:t>Realizar un seguimiento de los permisos de exportación concedidos y de las exportaciones efectivamente realizadas y cuando determinen que se deben limitar las exportaciones a fin de mantener a la especie en toda su área de distribución en un nivel compatible con la función que desempeña en el ecosistema, así como por encima del nivel en el cual la especie podría requerir ser incluida en el Apéndice I, asesorará a la Autoridad Administrativa CITES con relación a las medidas apropiadas que deben adoptarse a fin de limitar la concesión de permisos de exportación para especímenes de dicha especie.</a:t>
            </a:r>
            <a:endParaRPr lang="es-ES" noProof="0" dirty="0"/>
          </a:p>
        </p:txBody>
      </p:sp>
    </p:spTree>
    <p:extLst>
      <p:ext uri="{BB962C8B-B14F-4D97-AF65-F5344CB8AC3E}">
        <p14:creationId xmlns:p14="http://schemas.microsoft.com/office/powerpoint/2010/main" val="2018397337"/>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Autofit/>
          </a:bodyPr>
          <a:lstStyle/>
          <a:p>
            <a:r>
              <a:rPr lang="es-ES" sz="3000" b="0" noProof="0" dirty="0" smtClean="0">
                <a:solidFill>
                  <a:schemeClr val="bg1"/>
                </a:solidFill>
              </a:rPr>
              <a:t>Evaluaciones científicas: </a:t>
            </a:r>
            <a:r>
              <a:rPr sz="3000" dirty="0"/>
              <a:t/>
            </a:r>
            <a:br>
              <a:rPr sz="3000" dirty="0"/>
            </a:br>
            <a:r>
              <a:rPr lang="es-ES" sz="3000" b="0" noProof="0" dirty="0" smtClean="0">
                <a:solidFill>
                  <a:schemeClr val="bg1"/>
                </a:solidFill>
              </a:rPr>
              <a:t>Dictámenes de extracción no perjudicial (DENP):</a:t>
            </a:r>
            <a:endParaRPr lang="es-ES" sz="3000" b="0" noProof="0" dirty="0">
              <a:solidFill>
                <a:schemeClr val="bg1"/>
              </a:solidFill>
            </a:endParaRPr>
          </a:p>
        </p:txBody>
      </p:sp>
      <p:sp>
        <p:nvSpPr>
          <p:cNvPr id="3" name="Content Placeholder 2"/>
          <p:cNvSpPr>
            <a:spLocks noGrp="1"/>
          </p:cNvSpPr>
          <p:nvPr>
            <p:ph idx="1"/>
          </p:nvPr>
        </p:nvSpPr>
        <p:spPr>
          <a:xfrm>
            <a:off x="457200" y="1600200"/>
            <a:ext cx="8229600" cy="4853135"/>
          </a:xfrm>
        </p:spPr>
        <p:txBody>
          <a:bodyPr>
            <a:normAutofit fontScale="92500"/>
          </a:bodyPr>
          <a:lstStyle/>
          <a:p>
            <a:pPr marL="0" indent="0">
              <a:buNone/>
            </a:pPr>
            <a:r>
              <a:rPr lang="es-ES" noProof="0" dirty="0" smtClean="0"/>
              <a:t>Las Partes deberán garantizar que el comercio no sea perjudicial para la supervivencia de la especie a través de evaluaciones científicas sobre el estado de la misma en el territorio nacional/regional </a:t>
            </a:r>
          </a:p>
          <a:p>
            <a:pPr marL="0" indent="0">
              <a:buNone/>
            </a:pPr>
            <a:endParaRPr lang="es-ES" noProof="0" dirty="0" smtClean="0"/>
          </a:p>
          <a:p>
            <a:pPr marL="0" indent="0">
              <a:buNone/>
            </a:pPr>
            <a:endParaRPr lang="es-ES" noProof="0" dirty="0" smtClean="0"/>
          </a:p>
          <a:p>
            <a:pPr marL="0" indent="0">
              <a:buNone/>
            </a:pPr>
            <a:endParaRPr lang="es-ES" noProof="0" dirty="0" smtClean="0"/>
          </a:p>
          <a:p>
            <a:pPr marL="0" indent="0">
              <a:buNone/>
            </a:pPr>
            <a:endParaRPr lang="es-ES" noProof="0" dirty="0" smtClean="0"/>
          </a:p>
          <a:p>
            <a:pPr marL="0" indent="0" algn="ctr">
              <a:buNone/>
            </a:pPr>
            <a:r>
              <a:rPr lang="es-ES" noProof="0" dirty="0" smtClean="0"/>
              <a:t>(Artículos III y IV de la CITES )</a:t>
            </a:r>
          </a:p>
          <a:p>
            <a:pPr marL="0" indent="0">
              <a:buNone/>
            </a:pPr>
            <a:endParaRPr lang="es-ES" noProof="0" dirty="0" smtClean="0"/>
          </a:p>
        </p:txBody>
      </p:sp>
      <p:sp>
        <p:nvSpPr>
          <p:cNvPr id="4" name="Rounded Rectangle 3"/>
          <p:cNvSpPr/>
          <p:nvPr/>
        </p:nvSpPr>
        <p:spPr>
          <a:xfrm>
            <a:off x="611560" y="3789040"/>
            <a:ext cx="7920880" cy="18002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t>El DENP </a:t>
            </a:r>
            <a:r>
              <a:rPr lang="es-ES" sz="2800" dirty="0" smtClean="0">
                <a:solidFill>
                  <a:schemeClr val="bg1"/>
                </a:solidFill>
              </a:rPr>
              <a:t>es el </a:t>
            </a:r>
            <a:r>
              <a:rPr lang="es-ES" sz="2800" b="1" dirty="0" smtClean="0">
                <a:solidFill>
                  <a:srgbClr val="FFC000"/>
                </a:solidFill>
              </a:rPr>
              <a:t>dictamen</a:t>
            </a:r>
            <a:r>
              <a:rPr lang="es-ES" sz="2800" dirty="0" smtClean="0">
                <a:solidFill>
                  <a:schemeClr val="bg1"/>
                </a:solidFill>
              </a:rPr>
              <a:t> por parte de la </a:t>
            </a:r>
            <a:r>
              <a:rPr lang="es-ES" sz="2800" b="1" dirty="0">
                <a:solidFill>
                  <a:srgbClr val="FFC000"/>
                </a:solidFill>
              </a:rPr>
              <a:t>Autoridad Científica </a:t>
            </a:r>
            <a:r>
              <a:rPr lang="es-ES" sz="2800" dirty="0">
                <a:solidFill>
                  <a:schemeClr val="bg1"/>
                </a:solidFill>
              </a:rPr>
              <a:t>del país de exportación en el que indica que la </a:t>
            </a:r>
            <a:r>
              <a:rPr lang="es-ES" sz="2800" b="1" dirty="0">
                <a:solidFill>
                  <a:srgbClr val="FFC000"/>
                </a:solidFill>
              </a:rPr>
              <a:t>transacción comercial propuesta no será perjudicial </a:t>
            </a:r>
            <a:r>
              <a:rPr lang="es-ES" sz="2800" dirty="0">
                <a:solidFill>
                  <a:schemeClr val="bg1"/>
                </a:solidFill>
              </a:rPr>
              <a:t>para la supervivencia de una especie </a:t>
            </a:r>
            <a:endParaRPr lang="es-ES" sz="2800" dirty="0"/>
          </a:p>
        </p:txBody>
      </p:sp>
    </p:spTree>
    <p:extLst>
      <p:ext uri="{BB962C8B-B14F-4D97-AF65-F5344CB8AC3E}">
        <p14:creationId xmlns:p14="http://schemas.microsoft.com/office/powerpoint/2010/main" val="2493455082"/>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es-ES" sz="3000" b="0" noProof="0" dirty="0" smtClean="0">
                <a:solidFill>
                  <a:schemeClr val="bg1"/>
                </a:solidFill>
              </a:rPr>
              <a:t>Evaluaciones científicas: </a:t>
            </a:r>
            <a:r>
              <a:rPr sz="3000" dirty="0"/>
              <a:t/>
            </a:r>
            <a:br>
              <a:rPr sz="3000" dirty="0"/>
            </a:br>
            <a:r>
              <a:rPr lang="es-ES" sz="3000" b="0" noProof="0" dirty="0" smtClean="0">
                <a:solidFill>
                  <a:schemeClr val="bg1"/>
                </a:solidFill>
              </a:rPr>
              <a:t>Dictámenes de extracción no perjudicial (DENP</a:t>
            </a:r>
            <a:r>
              <a:rPr lang="es-ES" sz="3000" b="0" noProof="0" dirty="0" smtClean="0">
                <a:solidFill>
                  <a:schemeClr val="bg1"/>
                </a:solidFill>
              </a:rPr>
              <a:t>)</a:t>
            </a:r>
            <a:endParaRPr lang="es-ES" sz="3000" b="0" noProof="0" dirty="0">
              <a:solidFill>
                <a:schemeClr val="bg1"/>
              </a:solidFill>
            </a:endParaRPr>
          </a:p>
        </p:txBody>
      </p:sp>
      <p:sp>
        <p:nvSpPr>
          <p:cNvPr id="3" name="Content Placeholder 2"/>
          <p:cNvSpPr>
            <a:spLocks noGrp="1"/>
          </p:cNvSpPr>
          <p:nvPr>
            <p:ph idx="1"/>
          </p:nvPr>
        </p:nvSpPr>
        <p:spPr/>
        <p:txBody>
          <a:bodyPr/>
          <a:lstStyle/>
          <a:p>
            <a:r>
              <a:rPr lang="es-ES" noProof="0" dirty="0" smtClean="0"/>
              <a:t>Los DENP son responsabilidad de las Autoridades Científicas competentes en el Estado que realiza la exportación o la introducción procedente del mar.</a:t>
            </a:r>
            <a:r>
              <a:rPr lang="es-ES" dirty="0" smtClean="0"/>
              <a:t> </a:t>
            </a:r>
            <a:endParaRPr lang="es-ES" strike="sngStrike" noProof="0" dirty="0"/>
          </a:p>
        </p:txBody>
      </p:sp>
    </p:spTree>
    <p:extLst>
      <p:ext uri="{BB962C8B-B14F-4D97-AF65-F5344CB8AC3E}">
        <p14:creationId xmlns:p14="http://schemas.microsoft.com/office/powerpoint/2010/main" val="913882544"/>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lstStyle/>
          <a:p>
            <a:r>
              <a:rPr lang="es-ES" b="0" noProof="0" dirty="0" smtClean="0">
                <a:solidFill>
                  <a:schemeClr val="bg1"/>
                </a:solidFill>
              </a:rPr>
              <a:t>Sostenibilidad: Los DENP no son…</a:t>
            </a:r>
            <a:endParaRPr lang="es-ES" b="0" noProof="0" dirty="0">
              <a:solidFill>
                <a:schemeClr val="bg1"/>
              </a:solidFill>
            </a:endParaRPr>
          </a:p>
        </p:txBody>
      </p:sp>
      <p:sp>
        <p:nvSpPr>
          <p:cNvPr id="3" name="Content Placeholder 2"/>
          <p:cNvSpPr>
            <a:spLocks noGrp="1"/>
          </p:cNvSpPr>
          <p:nvPr>
            <p:ph idx="1"/>
          </p:nvPr>
        </p:nvSpPr>
        <p:spPr/>
        <p:txBody>
          <a:bodyPr/>
          <a:lstStyle/>
          <a:p>
            <a:r>
              <a:rPr lang="es-ES" noProof="0" dirty="0" smtClean="0"/>
              <a:t>Un modelo universal para todas las especies y países</a:t>
            </a:r>
          </a:p>
          <a:p>
            <a:r>
              <a:rPr lang="es-ES" noProof="0" dirty="0" smtClean="0"/>
              <a:t>Una norma prescriptiva con umbrales o disposiciones específicas</a:t>
            </a:r>
          </a:p>
          <a:p>
            <a:r>
              <a:rPr lang="es-ES" noProof="0" dirty="0" smtClean="0"/>
              <a:t>Algo determinado por ciertos órganos fuera del Estado de exportación/introducción procedente del mar</a:t>
            </a:r>
            <a:endParaRPr lang="es-ES" noProof="0" dirty="0"/>
          </a:p>
          <a:p>
            <a:endParaRPr lang="es-ES" noProof="0" dirty="0" smtClean="0"/>
          </a:p>
        </p:txBody>
      </p:sp>
    </p:spTree>
    <p:extLst>
      <p:ext uri="{BB962C8B-B14F-4D97-AF65-F5344CB8AC3E}">
        <p14:creationId xmlns:p14="http://schemas.microsoft.com/office/powerpoint/2010/main" val="2855955779"/>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es-ES" b="0" noProof="0" dirty="0" smtClean="0">
                <a:solidFill>
                  <a:schemeClr val="bg1"/>
                </a:solidFill>
              </a:rPr>
              <a:t>Sostenibilidad: Los DENP pueden…</a:t>
            </a:r>
            <a:endParaRPr lang="es-ES" b="0" noProof="0" dirty="0">
              <a:solidFill>
                <a:schemeClr val="bg1"/>
              </a:solidFill>
            </a:endParaRPr>
          </a:p>
        </p:txBody>
      </p:sp>
      <p:sp>
        <p:nvSpPr>
          <p:cNvPr id="3" name="Content Placeholder 2"/>
          <p:cNvSpPr>
            <a:spLocks noGrp="1"/>
          </p:cNvSpPr>
          <p:nvPr>
            <p:ph idx="1"/>
          </p:nvPr>
        </p:nvSpPr>
        <p:spPr/>
        <p:txBody>
          <a:bodyPr/>
          <a:lstStyle/>
          <a:p>
            <a:r>
              <a:rPr lang="es-ES" noProof="0" dirty="0" smtClean="0"/>
              <a:t>Utilizar la mejor información científica disponible</a:t>
            </a:r>
          </a:p>
          <a:p>
            <a:r>
              <a:rPr lang="es-ES" noProof="0" dirty="0" smtClean="0"/>
              <a:t>Utilizar metodologías diferentes</a:t>
            </a:r>
          </a:p>
          <a:p>
            <a:r>
              <a:rPr lang="es-ES" noProof="0" dirty="0" smtClean="0"/>
              <a:t>Instaurar cupos establecidos a nivel nacional</a:t>
            </a:r>
          </a:p>
          <a:p>
            <a:r>
              <a:rPr lang="es-ES" noProof="0" dirty="0" smtClean="0"/>
              <a:t>Ser formulados en consulta con otras Autoridades Científicas o con órganos científicos internacionales </a:t>
            </a:r>
            <a:r>
              <a:rPr lang="es-ES" sz="1800" noProof="0" dirty="0" smtClean="0"/>
              <a:t>(artículo IV, párr. 7)</a:t>
            </a:r>
          </a:p>
          <a:p>
            <a:endParaRPr lang="es-ES" noProof="0" dirty="0"/>
          </a:p>
        </p:txBody>
      </p:sp>
    </p:spTree>
    <p:extLst>
      <p:ext uri="{BB962C8B-B14F-4D97-AF65-F5344CB8AC3E}">
        <p14:creationId xmlns:p14="http://schemas.microsoft.com/office/powerpoint/2010/main" val="4078445805"/>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8229600" cy="4824536"/>
          </a:xfrm>
        </p:spPr>
        <p:txBody>
          <a:bodyPr>
            <a:normAutofit fontScale="92500"/>
          </a:bodyPr>
          <a:lstStyle/>
          <a:p>
            <a:pPr marL="0" indent="0">
              <a:buNone/>
            </a:pPr>
            <a:r>
              <a:rPr lang="es-ES" noProof="0" dirty="0" smtClean="0"/>
              <a:t>Ejemplos de elementos </a:t>
            </a:r>
            <a:r>
              <a:rPr lang="es-ES" noProof="0" dirty="0" smtClean="0"/>
              <a:t>considerados en los </a:t>
            </a:r>
            <a:r>
              <a:rPr lang="es-ES" noProof="0" dirty="0" smtClean="0"/>
              <a:t>DENP:</a:t>
            </a:r>
          </a:p>
          <a:p>
            <a:r>
              <a:rPr lang="es-ES" noProof="0" dirty="0" smtClean="0"/>
              <a:t>Características biológicas, área de distribución, población, amenazas para la especie</a:t>
            </a:r>
          </a:p>
          <a:p>
            <a:r>
              <a:rPr lang="es-ES" noProof="0" dirty="0" smtClean="0"/>
              <a:t>Estructura, estado y tendencias poblacionales</a:t>
            </a:r>
          </a:p>
          <a:p>
            <a:r>
              <a:rPr lang="es-ES" noProof="0" dirty="0" smtClean="0"/>
              <a:t>Datos sobre las capturas y la mortalidad</a:t>
            </a:r>
          </a:p>
          <a:p>
            <a:r>
              <a:rPr lang="es-ES" noProof="0" dirty="0" smtClean="0"/>
              <a:t>Medidas de manejo (existentes o propuestas)</a:t>
            </a:r>
          </a:p>
          <a:p>
            <a:r>
              <a:rPr lang="es-ES" noProof="0" dirty="0" smtClean="0"/>
              <a:t>Monitoreo/estado de la conservación</a:t>
            </a:r>
          </a:p>
          <a:p>
            <a:r>
              <a:rPr lang="es-ES" noProof="0" dirty="0" smtClean="0"/>
              <a:t>Supervisión de la población</a:t>
            </a:r>
            <a:endParaRPr lang="es-ES" noProof="0" dirty="0"/>
          </a:p>
          <a:p>
            <a:pPr marL="0" indent="0" algn="r">
              <a:buNone/>
            </a:pPr>
            <a:r>
              <a:rPr lang="es-ES" sz="2200" noProof="0" dirty="0" smtClean="0"/>
              <a:t>(Resolución Conf. 16.7)</a:t>
            </a:r>
          </a:p>
        </p:txBody>
      </p:sp>
      <p:sp>
        <p:nvSpPr>
          <p:cNvPr id="7" name="Title 1"/>
          <p:cNvSpPr>
            <a:spLocks noGrp="1"/>
          </p:cNvSpPr>
          <p:nvPr>
            <p:ph type="title"/>
          </p:nvPr>
        </p:nvSpPr>
        <p:spPr>
          <a:solidFill>
            <a:srgbClr val="003300"/>
          </a:solidFill>
        </p:spPr>
        <p:txBody>
          <a:bodyPr>
            <a:normAutofit fontScale="90000"/>
          </a:bodyPr>
          <a:lstStyle/>
          <a:p>
            <a:r>
              <a:rPr lang="es-ES" sz="3300" b="0" noProof="0" dirty="0" smtClean="0">
                <a:solidFill>
                  <a:schemeClr val="bg1"/>
                </a:solidFill>
              </a:rPr>
              <a:t>Sostenibilidad: </a:t>
            </a:r>
            <a:r>
              <a:rPr sz="3300" dirty="0"/>
              <a:t/>
            </a:r>
            <a:br>
              <a:rPr sz="3300" dirty="0"/>
            </a:br>
            <a:r>
              <a:rPr lang="es-ES" sz="3300" b="0" noProof="0" dirty="0" smtClean="0">
                <a:solidFill>
                  <a:schemeClr val="bg1"/>
                </a:solidFill>
              </a:rPr>
              <a:t>Dictámenes de extracción no perjudicial (DENP)</a:t>
            </a:r>
            <a:endParaRPr lang="es-ES" sz="3300" b="0" noProof="0" dirty="0">
              <a:solidFill>
                <a:schemeClr val="bg1"/>
              </a:solidFill>
            </a:endParaRPr>
          </a:p>
        </p:txBody>
      </p:sp>
    </p:spTree>
    <p:extLst>
      <p:ext uri="{BB962C8B-B14F-4D97-AF65-F5344CB8AC3E}">
        <p14:creationId xmlns:p14="http://schemas.microsoft.com/office/powerpoint/2010/main" val="2882078736"/>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es-ES" sz="3000" b="0" noProof="0" dirty="0" smtClean="0">
                <a:solidFill>
                  <a:schemeClr val="bg1"/>
                </a:solidFill>
              </a:rPr>
              <a:t>Sostenibilidad: </a:t>
            </a:r>
            <a:r>
              <a:rPr sz="3000" dirty="0"/>
              <a:t/>
            </a:r>
            <a:br>
              <a:rPr sz="3000" dirty="0"/>
            </a:br>
            <a:r>
              <a:rPr lang="es-ES" sz="3000" b="0" noProof="0" dirty="0" smtClean="0">
                <a:solidFill>
                  <a:schemeClr val="bg1"/>
                </a:solidFill>
              </a:rPr>
              <a:t>Dictámenes de extracción no perjudicial (DENP)</a:t>
            </a:r>
            <a:endParaRPr lang="es-ES" sz="3000" b="0" noProof="0" dirty="0">
              <a:solidFill>
                <a:schemeClr val="bg1"/>
              </a:solidFill>
            </a:endParaRPr>
          </a:p>
        </p:txBody>
      </p:sp>
      <p:sp>
        <p:nvSpPr>
          <p:cNvPr id="3" name="Content Placeholder 2"/>
          <p:cNvSpPr>
            <a:spLocks noGrp="1"/>
          </p:cNvSpPr>
          <p:nvPr>
            <p:ph idx="1"/>
          </p:nvPr>
        </p:nvSpPr>
        <p:spPr>
          <a:xfrm>
            <a:off x="457200" y="1916832"/>
            <a:ext cx="8229600" cy="4209331"/>
          </a:xfrm>
        </p:spPr>
        <p:txBody>
          <a:bodyPr>
            <a:normAutofit fontScale="92500" lnSpcReduction="20000"/>
          </a:bodyPr>
          <a:lstStyle/>
          <a:p>
            <a:pPr marL="0" indent="0">
              <a:buNone/>
            </a:pPr>
            <a:r>
              <a:rPr lang="es-ES" noProof="0" dirty="0" smtClean="0"/>
              <a:t>Elementos que se recomienda tomar en cuenta:</a:t>
            </a:r>
          </a:p>
          <a:p>
            <a:pPr lvl="1"/>
            <a:r>
              <a:rPr lang="es-ES" noProof="0" dirty="0" smtClean="0"/>
              <a:t>El volumen </a:t>
            </a:r>
            <a:r>
              <a:rPr lang="es-ES" noProof="0" dirty="0" smtClean="0"/>
              <a:t>del comercio frente a la vulnerabilidad de la especie</a:t>
            </a:r>
          </a:p>
          <a:p>
            <a:pPr lvl="1"/>
            <a:r>
              <a:rPr lang="es-ES" noProof="0" dirty="0" smtClean="0"/>
              <a:t>Identificación adecuada de la especie</a:t>
            </a:r>
          </a:p>
          <a:p>
            <a:pPr lvl="1"/>
            <a:r>
              <a:rPr lang="es-ES" noProof="0" dirty="0" smtClean="0"/>
              <a:t>Metodología que tome en cuenta el origen, el tipo y las características taxonómicas del espécimen exportado</a:t>
            </a:r>
          </a:p>
          <a:p>
            <a:pPr lvl="1"/>
            <a:r>
              <a:rPr lang="es-ES" noProof="0" dirty="0" smtClean="0"/>
              <a:t>Aplicación de la gestión adaptativa</a:t>
            </a:r>
          </a:p>
          <a:p>
            <a:pPr marL="0" indent="0" algn="r">
              <a:buNone/>
            </a:pPr>
            <a:endParaRPr lang="es-ES" sz="2200" noProof="0" dirty="0" smtClean="0"/>
          </a:p>
          <a:p>
            <a:pPr marL="0" indent="0" algn="r">
              <a:buNone/>
            </a:pPr>
            <a:endParaRPr lang="es-ES" sz="2200" noProof="0" dirty="0" smtClean="0"/>
          </a:p>
          <a:p>
            <a:pPr marL="0" indent="0" algn="r">
              <a:buNone/>
            </a:pPr>
            <a:r>
              <a:rPr lang="es-ES" sz="2200" noProof="0" dirty="0" smtClean="0"/>
              <a:t>(Resolución Conf. 16.7)</a:t>
            </a:r>
          </a:p>
          <a:p>
            <a:pPr lvl="1"/>
            <a:endParaRPr lang="es-ES" noProof="0" dirty="0"/>
          </a:p>
        </p:txBody>
      </p:sp>
    </p:spTree>
    <p:extLst>
      <p:ext uri="{BB962C8B-B14F-4D97-AF65-F5344CB8AC3E}">
        <p14:creationId xmlns:p14="http://schemas.microsoft.com/office/powerpoint/2010/main" val="2013309722"/>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es-ES" sz="3000" b="0" noProof="0" dirty="0" smtClean="0">
                <a:solidFill>
                  <a:schemeClr val="bg1"/>
                </a:solidFill>
              </a:rPr>
              <a:t>Sostenibilidad: </a:t>
            </a:r>
            <a:r>
              <a:rPr sz="3000" dirty="0"/>
              <a:t/>
            </a:r>
            <a:br>
              <a:rPr sz="3000" dirty="0"/>
            </a:br>
            <a:r>
              <a:rPr lang="es-ES" sz="3000" b="0" noProof="0" dirty="0" smtClean="0">
                <a:solidFill>
                  <a:schemeClr val="bg1"/>
                </a:solidFill>
              </a:rPr>
              <a:t>Dictámenes de extracción no perjudicial (DENP)</a:t>
            </a:r>
            <a:endParaRPr lang="es-ES" sz="3000" b="0" noProof="0" dirty="0">
              <a:solidFill>
                <a:schemeClr val="bg1"/>
              </a:solidFill>
            </a:endParaRPr>
          </a:p>
        </p:txBody>
      </p:sp>
      <p:sp>
        <p:nvSpPr>
          <p:cNvPr id="3" name="Content Placeholder 2"/>
          <p:cNvSpPr>
            <a:spLocks noGrp="1"/>
          </p:cNvSpPr>
          <p:nvPr>
            <p:ph idx="1"/>
          </p:nvPr>
        </p:nvSpPr>
        <p:spPr>
          <a:xfrm>
            <a:off x="457200" y="1916832"/>
            <a:ext cx="8229600" cy="4608512"/>
          </a:xfrm>
        </p:spPr>
        <p:txBody>
          <a:bodyPr>
            <a:normAutofit fontScale="70000" lnSpcReduction="20000"/>
          </a:bodyPr>
          <a:lstStyle/>
          <a:p>
            <a:pPr marL="0" indent="0">
              <a:buNone/>
            </a:pPr>
            <a:r>
              <a:rPr lang="es-ES" sz="3600" noProof="0" dirty="0" smtClean="0"/>
              <a:t>Al formular los DENP, los Estados podrán utilizar…</a:t>
            </a:r>
          </a:p>
          <a:p>
            <a:pPr marL="0" indent="0">
              <a:buNone/>
            </a:pPr>
            <a:endParaRPr lang="es-ES" sz="3600" noProof="0" dirty="0" smtClean="0"/>
          </a:p>
          <a:p>
            <a:r>
              <a:rPr lang="es-ES" sz="3600" noProof="0" dirty="0" smtClean="0"/>
              <a:t>La literatura científica</a:t>
            </a:r>
          </a:p>
          <a:p>
            <a:r>
              <a:rPr lang="es-ES" sz="3600" noProof="0" dirty="0" smtClean="0"/>
              <a:t>Evaluaciones científicas de riesgos</a:t>
            </a:r>
          </a:p>
          <a:p>
            <a:r>
              <a:rPr lang="es-ES" sz="3600" noProof="0" dirty="0" smtClean="0"/>
              <a:t>Reconocimientos científicos</a:t>
            </a:r>
          </a:p>
          <a:p>
            <a:r>
              <a:rPr lang="es-ES" sz="3600" noProof="0" dirty="0" smtClean="0"/>
              <a:t>Los conocimientos y la experiencia práctica pertinentes de las comunidades locales e indígenas.</a:t>
            </a:r>
          </a:p>
          <a:p>
            <a:r>
              <a:rPr lang="es-ES" sz="3600" noProof="0" dirty="0" smtClean="0"/>
              <a:t>Consultas con los expertos locales, regionales e internacionales</a:t>
            </a:r>
          </a:p>
          <a:p>
            <a:r>
              <a:rPr lang="es-ES" sz="3600" noProof="0" dirty="0" smtClean="0"/>
              <a:t>Informaciones comerciales nacionales e internacionales </a:t>
            </a:r>
          </a:p>
          <a:p>
            <a:pPr marL="0" indent="0" algn="r">
              <a:buNone/>
            </a:pPr>
            <a:endParaRPr lang="es-ES" sz="2200" noProof="0" dirty="0" smtClean="0"/>
          </a:p>
          <a:p>
            <a:pPr marL="0" indent="0" algn="r">
              <a:buNone/>
            </a:pPr>
            <a:endParaRPr lang="es-ES" sz="2200" noProof="0" dirty="0" smtClean="0"/>
          </a:p>
          <a:p>
            <a:pPr marL="0" indent="0" algn="r">
              <a:buNone/>
            </a:pPr>
            <a:r>
              <a:rPr lang="es-ES" sz="2200" noProof="0" dirty="0" smtClean="0"/>
              <a:t>(Resolución Conf. 16.7)</a:t>
            </a:r>
          </a:p>
          <a:p>
            <a:pPr lvl="1"/>
            <a:endParaRPr lang="es-ES" noProof="0" dirty="0"/>
          </a:p>
        </p:txBody>
      </p:sp>
    </p:spTree>
    <p:extLst>
      <p:ext uri="{BB962C8B-B14F-4D97-AF65-F5344CB8AC3E}">
        <p14:creationId xmlns:p14="http://schemas.microsoft.com/office/powerpoint/2010/main" val="1080763506"/>
      </p:ext>
    </p:extLst>
  </p:cSld>
  <p:clrMapOvr>
    <a:masterClrMapping/>
  </p:clrMapOvr>
  <mc:AlternateContent xmlns:mc="http://schemas.openxmlformats.org/markup-compatibility/2006" xmlns:p14="http://schemas.microsoft.com/office/powerpoint/2010/main">
    <mc:Choice Requires="p14">
      <p:transition p14:dur="0"/>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9646</TotalTime>
  <Words>736</Words>
  <Application>Microsoft Office PowerPoint</Application>
  <PresentationFormat>Presentación en pantalla (4:3)</PresentationFormat>
  <Paragraphs>84</Paragraphs>
  <Slides>12</Slides>
  <Notes>11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Office Theme</vt:lpstr>
      <vt:lpstr>Nuevas inclusiones de tiburones y mantarrayas: ¿qué deben hacer las Partes a partir del 14 de septiembre de 2014? Sostenibilidad</vt:lpstr>
      <vt:lpstr>Sostenibilidad</vt:lpstr>
      <vt:lpstr>Evaluaciones científicas:  Dictámenes de extracción no perjudicial (DENP):</vt:lpstr>
      <vt:lpstr>Evaluaciones científicas:  Dictámenes de extracción no perjudicial (DENP)</vt:lpstr>
      <vt:lpstr>Sostenibilidad: Los DENP no son…</vt:lpstr>
      <vt:lpstr>Sostenibilidad: Los DENP pueden…</vt:lpstr>
      <vt:lpstr>Sostenibilidad:  Dictámenes de extracción no perjudicial (DENP)</vt:lpstr>
      <vt:lpstr>Sostenibilidad:  Dictámenes de extracción no perjudicial (DENP)</vt:lpstr>
      <vt:lpstr>Sostenibilidad:  Dictámenes de extracción no perjudicial (DENP)</vt:lpstr>
      <vt:lpstr>Sostenibilidad:  Dictámenes de extracción no perjudicial (DENP)</vt:lpstr>
      <vt:lpstr>Dictámenes de extracción no perjudicial (DENP): ¿un procedimiento de cumplimiento?</vt:lpstr>
      <vt:lpstr>¡Muchas gracias por su atención!  La CITES y la FAO están trabajando, con el apoyo de la Unión Europea, a favor de un comercio internacional de tiburones y mantarrayas que sea legal, sostenible y trazable    </vt:lpstr>
    </vt:vector>
  </TitlesOfParts>
  <Company>United Nations Office at Geneva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Shark Species and Manta Rays</dc:title>
  <dc:creator>SCHLINGEMANN</dc:creator>
  <cp:lastModifiedBy>Ernesto</cp:lastModifiedBy>
  <cp:revision>171</cp:revision>
  <cp:lastPrinted>2013-11-15T11:22:20Z</cp:lastPrinted>
  <dcterms:created xsi:type="dcterms:W3CDTF">2013-09-27T13:34:19Z</dcterms:created>
  <dcterms:modified xsi:type="dcterms:W3CDTF">2015-01-23T09:27:17Z</dcterms:modified>
</cp:coreProperties>
</file>