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358" r:id="rId3"/>
    <p:sldId id="369" r:id="rId4"/>
    <p:sldId id="370" r:id="rId5"/>
    <p:sldId id="371" r:id="rId6"/>
    <p:sldId id="372" r:id="rId7"/>
    <p:sldId id="373" r:id="rId8"/>
    <p:sldId id="374" r:id="rId9"/>
    <p:sldId id="384" r:id="rId10"/>
    <p:sldId id="385" r:id="rId11"/>
    <p:sldId id="375" r:id="rId12"/>
    <p:sldId id="376" r:id="rId13"/>
    <p:sldId id="377" r:id="rId14"/>
    <p:sldId id="378" r:id="rId15"/>
    <p:sldId id="379" r:id="rId16"/>
    <p:sldId id="380" r:id="rId17"/>
    <p:sldId id="381" r:id="rId18"/>
    <p:sldId id="382" r:id="rId19"/>
    <p:sldId id="383" r:id="rId20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333FF"/>
    <a:srgbClr val="6600CC"/>
    <a:srgbClr val="000066"/>
    <a:srgbClr val="00FFFF"/>
    <a:srgbClr val="660066"/>
    <a:srgbClr val="0000CC"/>
    <a:srgbClr val="333300"/>
    <a:srgbClr val="003300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0989" autoAdjust="0"/>
    <p:restoredTop sz="84457" autoAdjust="0"/>
  </p:normalViewPr>
  <p:slideViewPr>
    <p:cSldViewPr>
      <p:cViewPr>
        <p:scale>
          <a:sx n="70" d="100"/>
          <a:sy n="70" d="100"/>
        </p:scale>
        <p:origin x="-2730" y="-6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-2148" y="-108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79BF3A-010F-4302-927A-F74C4E643A62}" type="datetimeFigureOut">
              <a:rPr lang="en-GB" smtClean="0"/>
              <a:t>22/01/2015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B22527-3878-413F-81E7-2AE45B4BA61D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77446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620F67-519F-4249-8A26-8DEF34A80D0C}" type="datetimeFigureOut">
              <a:rPr lang="en-GB" smtClean="0"/>
              <a:t>22/01/2015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C54DDB-FBB2-41CD-AEDD-D6EA4BA1FB6C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1123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54DDB-FBB2-41CD-AEDD-D6EA4BA1FB6C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2319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s-ES" altLang="en-US" sz="2000" dirty="0" smtClean="0"/>
              <a:t>Para que se considere incluir a cualquier especie en los Apéndices de la CITES, deben cumplirse determinados criterios biológicos y comerciales. Son también estos criterios los que se aplicaron para decidir las nuevas inclusiones de tiburones y mantarrayas.</a:t>
            </a:r>
          </a:p>
          <a:p>
            <a:pPr algn="l"/>
            <a:endParaRPr lang="es-ES" altLang="en-US" sz="2000" dirty="0" smtClean="0"/>
          </a:p>
          <a:p>
            <a:pPr algn="l"/>
            <a:r>
              <a:rPr lang="es-ES" altLang="en-US" sz="2000" dirty="0" smtClean="0"/>
              <a:t>En el caso de los tiburones y mantarrayas, se consideraron los siguientes factores:</a:t>
            </a:r>
          </a:p>
          <a:p>
            <a:pPr algn="l"/>
            <a:endParaRPr lang="es-ES" altLang="en-US" sz="2000" dirty="0" smtClean="0"/>
          </a:p>
          <a:p>
            <a:pPr algn="l"/>
            <a:r>
              <a:rPr lang="es-ES" altLang="en-US" sz="2000" dirty="0" smtClean="0"/>
              <a:t>Criterios biológicos: </a:t>
            </a:r>
            <a:r>
              <a:rPr lang="es-ES" altLang="en-US" sz="1200" dirty="0" smtClean="0">
                <a:solidFill>
                  <a:schemeClr val="bg1"/>
                </a:solidFill>
              </a:rPr>
              <a:t>B</a:t>
            </a:r>
            <a:r>
              <a:rPr lang="es-ES" dirty="0" smtClean="0"/>
              <a:t>aja productividad (crecimiento lento,</a:t>
            </a:r>
            <a:r>
              <a:rPr lang="es-ES" dirty="0" smtClean="0">
                <a:solidFill>
                  <a:schemeClr val="bg1"/>
                </a:solidFill>
              </a:rPr>
              <a:t> número reducido de crías), vulnerabilidad comportamental a las extracciones</a:t>
            </a:r>
          </a:p>
          <a:p>
            <a:pPr algn="l"/>
            <a:endParaRPr lang="es-ES" dirty="0" smtClean="0">
              <a:solidFill>
                <a:schemeClr val="bg1"/>
              </a:solidFill>
            </a:endParaRPr>
          </a:p>
          <a:p>
            <a:pPr algn="l"/>
            <a:r>
              <a:rPr lang="es-ES" altLang="en-US" sz="2000" dirty="0" smtClean="0">
                <a:solidFill>
                  <a:schemeClr val="bg1"/>
                </a:solidFill>
              </a:rPr>
              <a:t>Criterios Comerciales: </a:t>
            </a:r>
            <a:r>
              <a:rPr lang="es-ES" sz="2000" dirty="0" smtClean="0"/>
              <a:t>disminuciones históricas de las poblaciones relacionadas con el comercio internacional de aletas y carne así como con las capturas incidentales</a:t>
            </a:r>
            <a:endParaRPr lang="es-ES" altLang="en-US" sz="2000" dirty="0" smtClean="0"/>
          </a:p>
          <a:p>
            <a:pPr lvl="1"/>
            <a:endParaRPr lang="es-ES" altLang="en-US" sz="2000" dirty="0" smtClean="0"/>
          </a:p>
          <a:p>
            <a:pPr lvl="1"/>
            <a:endParaRPr lang="es-ES" altLang="en-US" sz="2000" dirty="0" smtClean="0"/>
          </a:p>
          <a:p>
            <a:pPr lvl="0"/>
            <a:r>
              <a:rPr lang="es-ES" altLang="en-US" sz="2000" dirty="0" smtClean="0"/>
              <a:t>Además, se incluyó también al tiburón martillo gigante y al tiburón martillo liso pues estos cumplen con un criterio comercial particular, pues los especímenes de estas especies que son objeto de comercio se asemejan a los del tiburón cachona, </a:t>
            </a:r>
            <a:r>
              <a:rPr lang="es-ES" dirty="0" smtClean="0"/>
              <a:t>a tal punto que los funcionarios encargados de la observancia probablemente no puedan distinguir unos de otros</a:t>
            </a:r>
            <a:r>
              <a:rPr lang="es-ES" sz="2000" dirty="0" smtClean="0"/>
              <a:t>.</a:t>
            </a:r>
            <a:endParaRPr lang="es-ES" altLang="en-US" sz="2000" dirty="0" smtClean="0"/>
          </a:p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54DDB-FBB2-41CD-AEDD-D6EA4BA1FB6C}" type="slidenum">
              <a:rPr lang="en-GB" smtClean="0">
                <a:solidFill>
                  <a:prstClr val="black"/>
                </a:solidFill>
              </a:rPr>
              <a:pPr/>
              <a:t>11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795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Como se mencionó anteriormente, en la CoP16 las Partes decidieron aplazar la entrada en vigor de las inclusiones de tiburones y mantarrayas hasta el 14 de septiembre de 2014.  Esto significa que los países que deseen exportar, reexportar o importar especímenes de los tiburones y mantarrayas recientemente incluidos en los Apéndices de la CITES </a:t>
            </a:r>
            <a:r>
              <a:rPr lang="es-ES" b="1" dirty="0" smtClean="0"/>
              <a:t>después del 14 de septiembre de 2014 </a:t>
            </a:r>
            <a:r>
              <a:rPr lang="es-ES" dirty="0" smtClean="0"/>
              <a:t>deben respetar determinadas condiciones para cumplir con los requisitos de la CITES. </a:t>
            </a:r>
          </a:p>
          <a:p>
            <a:endParaRPr lang="es-ES" baseline="0" dirty="0" smtClean="0"/>
          </a:p>
          <a:p>
            <a:r>
              <a:rPr lang="es-ES" dirty="0" smtClean="0"/>
              <a:t>Veamos cuáles son estos requisitos.</a:t>
            </a: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54DDB-FBB2-41CD-AEDD-D6EA4BA1FB6C}" type="slidenum">
              <a:rPr lang="en-GB" smtClean="0">
                <a:solidFill>
                  <a:prstClr val="black"/>
                </a:solidFill>
              </a:rPr>
              <a:pPr/>
              <a:t>12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7716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Los requisitos para la aplicación de la CITES pueden ser divididos en función de los tres objetivos principales de la Convención:  garantizar la legalidad, la sostenibilidad y la trazabilidad.  A cada uno de esos objetivos corresponde cierto número de procesos y herramientas que los países pueden considerar.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54DDB-FBB2-41CD-AEDD-D6EA4BA1FB6C}" type="slidenum">
              <a:rPr lang="en-GB" smtClean="0">
                <a:solidFill>
                  <a:prstClr val="black"/>
                </a:solidFill>
              </a:rPr>
              <a:pPr/>
              <a:t>13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5479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es-ES" dirty="0" smtClean="0">
                <a:ln w="18415" cmpd="sng">
                  <a:noFill/>
                  <a:prstDash val="solid"/>
                </a:ln>
              </a:rPr>
              <a:t>La CITES regula la exportación, reexportación, importación e introducción procedente del mar de animales y plantas, vivos o muertos, y de sus partes y derivados (únicamente en el caso de las especies incluidas en los Apéndices) a través de un sistema de permisos y certificados. </a:t>
            </a:r>
          </a:p>
          <a:p>
            <a:pPr marL="171450" indent="-171450">
              <a:buFont typeface="Arial" pitchFamily="34" charset="0"/>
              <a:buChar char="•"/>
            </a:pPr>
            <a:endParaRPr lang="es-ES" dirty="0" smtClean="0">
              <a:ln w="18415" cmpd="sng">
                <a:noFill/>
                <a:prstDash val="solid"/>
              </a:ln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s-ES" dirty="0" smtClean="0">
                <a:ln w="18415" cmpd="sng">
                  <a:noFill/>
                  <a:prstDash val="solid"/>
                </a:ln>
              </a:rPr>
              <a:t>Dichos permisos o certificados sólo pueden ser emitidos si se cumplen determinadas condiciones. Los documentos deben ser presentados al salir o al entrar en un país.</a:t>
            </a:r>
          </a:p>
          <a:p>
            <a:pPr marL="171450" indent="-171450">
              <a:buFont typeface="Arial" pitchFamily="34" charset="0"/>
              <a:buChar char="•"/>
            </a:pPr>
            <a:endParaRPr lang="es-ES" dirty="0" smtClean="0">
              <a:ln w="18415" cmpd="sng">
                <a:noFill/>
                <a:prstDash val="solid"/>
              </a:ln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s-ES" dirty="0" smtClean="0">
                <a:ln w="18415" cmpd="sng">
                  <a:noFill/>
                  <a:prstDash val="solid"/>
                </a:ln>
              </a:rPr>
              <a:t>En el caso de las especies incluidas en los Apéndices I y II , las condiciones más importantes son: 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s-ES" dirty="0" smtClean="0">
                <a:ln w="18415" cmpd="sng">
                  <a:noFill/>
                  <a:prstDash val="solid"/>
                </a:ln>
              </a:rPr>
              <a:t>el carácter legal de la adquisición y 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s-ES" dirty="0" smtClean="0">
                <a:ln w="18415" cmpd="sng">
                  <a:noFill/>
                  <a:prstDash val="solid"/>
                </a:ln>
              </a:rPr>
              <a:t>que el comercio no sea perjudicial a la supervivencia de la especie</a:t>
            </a: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54DDB-FBB2-41CD-AEDD-D6EA4BA1FB6C}" type="slidenum">
              <a:rPr lang="en-GB" smtClean="0">
                <a:solidFill>
                  <a:prstClr val="black"/>
                </a:solidFill>
              </a:rPr>
              <a:pPr/>
              <a:t>15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296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Los permisos y certificados CITES proporcionan generalmente la siguiente información.</a:t>
            </a: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54DDB-FBB2-41CD-AEDD-D6EA4BA1FB6C}" type="slidenum">
              <a:rPr lang="en-GB" smtClean="0">
                <a:solidFill>
                  <a:prstClr val="black"/>
                </a:solidFill>
              </a:rPr>
              <a:pPr/>
              <a:t>16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6458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es-ES" sz="1200" dirty="0" smtClean="0">
                <a:ln w="18415" cmpd="sng">
                  <a:noFill/>
                  <a:prstDash val="solid"/>
                </a:ln>
              </a:rPr>
              <a:t>Cuando la exportación, reexportación o importación implica a un Estado no Parte se podrá aceptar una documentación comparable emitida por las autoridades competentes que se ajuste substancialmente a los requisitos de la CITES para los permisos y certificados.</a:t>
            </a:r>
          </a:p>
          <a:p>
            <a:pPr marL="171450" indent="-171450">
              <a:buFont typeface="Arial" pitchFamily="34" charset="0"/>
              <a:buChar char="•"/>
            </a:pPr>
            <a:endParaRPr lang="es-ES" sz="1200" dirty="0" smtClean="0">
              <a:ln w="18415" cmpd="sng">
                <a:noFill/>
                <a:prstDash val="solid"/>
              </a:ln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s-ES" sz="1200" dirty="0" smtClean="0">
                <a:ln w="18415" cmpd="sng">
                  <a:noFill/>
                  <a:prstDash val="solid"/>
                </a:ln>
              </a:rPr>
              <a:t>Las Partes aceptarán la documentación procedente de dichos Estados no Partes en la Convención únicamente si los detalles correspondientes a las autoridades competentes y a las instituciones científicas figuran en la Guía de la CITES en línea.</a:t>
            </a:r>
          </a:p>
          <a:p>
            <a:pPr marL="171450" indent="-171450">
              <a:buFont typeface="Arial" pitchFamily="34" charset="0"/>
              <a:buChar char="•"/>
            </a:pPr>
            <a:endParaRPr lang="es-ES" sz="1200" dirty="0" smtClean="0">
              <a:ln w="18415" cmpd="sng">
                <a:noFill/>
                <a:prstDash val="solid"/>
              </a:ln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s-ES" sz="1200" dirty="0" smtClean="0">
                <a:ln w="18415" cmpd="sng">
                  <a:noFill/>
                  <a:prstDash val="solid"/>
                </a:ln>
              </a:rPr>
              <a:t>Esto también se aplica a los especímenes en tránsito destinados a Estados no Partes o procedentes de ellos.</a:t>
            </a:r>
          </a:p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54DDB-FBB2-41CD-AEDD-D6EA4BA1FB6C}" type="slidenum">
              <a:rPr lang="en-GB" smtClean="0">
                <a:solidFill>
                  <a:prstClr val="black"/>
                </a:solidFill>
              </a:rPr>
              <a:pPr/>
              <a:t>17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6540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Para una aplicación exitosa de la CITES es esencial que haya colaboración y cooperación entre las diferentes partes interesadas a nivel nacional.  Estos son algunos de los sectores en los que pueden estar presentes las partes interesadas en la CITES.  </a:t>
            </a:r>
          </a:p>
          <a:p>
            <a:r>
              <a:rPr lang="es-ES" dirty="0" smtClean="0"/>
              <a:t>Es indispensable que haya una cooperación entre las Autoridades CITES y estos otros sectores.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54DDB-FBB2-41CD-AEDD-D6EA4BA1FB6C}" type="slidenum">
              <a:rPr lang="en-GB" smtClean="0">
                <a:solidFill>
                  <a:prstClr val="black"/>
                </a:solidFill>
              </a:rPr>
              <a:pPr/>
              <a:t>18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7518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smtClean="0"/>
              <a:t>Veamos a continuación cómo se organiza la reglamentación de la </a:t>
            </a:r>
            <a:r>
              <a:rPr lang="es-ES" noProof="0" dirty="0" smtClean="0"/>
              <a:t>CITES. Las especies reguladas por la CITES están divididas en tres Apéndices</a:t>
            </a:r>
          </a:p>
          <a:p>
            <a:endParaRPr lang="es-E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54DDB-FBB2-41CD-AEDD-D6EA4BA1FB6C}" type="slidenum">
              <a:rPr lang="en-GB" smtClean="0">
                <a:solidFill>
                  <a:prstClr val="black"/>
                </a:solidFill>
              </a:rPr>
              <a:pPr/>
              <a:t>3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7144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noProof="0" dirty="0" smtClean="0"/>
              <a:t>El Apéndice I de la CITES incluye especies amenazadas de extinción que estén o puedan verse afectadas por el comercio.</a:t>
            </a:r>
            <a:r>
              <a:rPr lang="es-ES" sz="1200" noProof="0" dirty="0" smtClean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200" noProof="0" dirty="0" smtClean="0"/>
              <a:t>En el caso de estas especies, se prohíbe de manera general el comercio internacional de especímenes silvestres. Como se mencionó anteriormente, estas especies constituyen </a:t>
            </a:r>
            <a:r>
              <a:rPr lang="es-ES" sz="1400" b="1" noProof="0" dirty="0" smtClean="0">
                <a:ln w="18415" cmpd="sng">
                  <a:noFill/>
                  <a:prstDash val="solid"/>
                </a:ln>
                <a:solidFill>
                  <a:srgbClr val="C00000"/>
                </a:solidFill>
              </a:rPr>
              <a:t>un 3%</a:t>
            </a:r>
            <a:r>
              <a:rPr lang="es-ES" sz="1400" noProof="0" dirty="0" smtClean="0">
                <a:ln w="18415" cmpd="sng">
                  <a:noFill/>
                  <a:prstDash val="solid"/>
                </a:ln>
              </a:rPr>
              <a:t> de todas las inclusiones.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sz="1200" baseline="0" noProof="0" dirty="0" smtClean="0">
                <a:ln w="18415" cmpd="sng">
                  <a:noFill/>
                  <a:prstDash val="solid"/>
                </a:ln>
              </a:rPr>
              <a:t>Para añadir nuevas especies a esta categoría o para retirar una especie del Apéndice I (ya sea para suprimirla completamente de los Apéndices de la CITES, o para transferirla al Apéndice II, de menor protección)</a:t>
            </a:r>
            <a:r>
              <a:rPr lang="es-ES" sz="1200" noProof="0" dirty="0" smtClean="0">
                <a:ln w="18415" cmpd="sng">
                  <a:noFill/>
                  <a:prstDash val="solid"/>
                </a:ln>
              </a:rPr>
              <a:t>, se necesita una decisión de la Conferencia de las Partes.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200" noProof="0" dirty="0" smtClean="0">
                <a:ln w="18415" cmpd="sng">
                  <a:noFill/>
                  <a:prstDash val="solid"/>
                </a:ln>
              </a:rPr>
              <a:t>Un ejemplo de especies marinas incluidas en el Apéndice I de la CITES son las diferentes especies de pez sierra, los </a:t>
            </a:r>
            <a:r>
              <a:rPr lang="es-ES" sz="1200" i="1" noProof="0" dirty="0" smtClean="0">
                <a:ln w="18415" cmpd="sng">
                  <a:noFill/>
                  <a:prstDash val="solid"/>
                </a:ln>
              </a:rPr>
              <a:t>Pristidae</a:t>
            </a:r>
            <a:r>
              <a:rPr lang="es-ES" sz="1200" noProof="0" dirty="0" smtClean="0">
                <a:ln w="18415" cmpd="sng">
                  <a:noFill/>
                  <a:prstDash val="solid"/>
                </a:ln>
              </a:rPr>
              <a:t>.</a:t>
            </a:r>
            <a:endParaRPr lang="es-ES" sz="1400" noProof="0" dirty="0" smtClean="0">
              <a:ln w="18415" cmpd="sng">
                <a:noFill/>
                <a:prstDash val="solid"/>
              </a:ln>
            </a:endParaRPr>
          </a:p>
          <a:p>
            <a:endParaRPr lang="es-E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54DDB-FBB2-41CD-AEDD-D6EA4BA1FB6C}" type="slidenum">
              <a:rPr lang="en-GB" smtClean="0">
                <a:solidFill>
                  <a:prstClr val="black"/>
                </a:solidFill>
              </a:rPr>
              <a:pPr/>
              <a:t>4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1633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noProof="0" dirty="0" smtClean="0"/>
              <a:t>Por su parte, el Apéndice II incluye especies </a:t>
            </a:r>
            <a:r>
              <a:rPr lang="es-ES" noProof="0" dirty="0" smtClean="0">
                <a:ln w="18415" cmpd="sng">
                  <a:noFill/>
                  <a:prstDash val="solid"/>
                </a:ln>
              </a:rPr>
              <a:t>que no están necesariamente amenazadas de extinción, pero </a:t>
            </a:r>
            <a:r>
              <a:rPr lang="es-ES" altLang="en-US" noProof="0" dirty="0" smtClean="0"/>
              <a:t>que podrían llegar a esa situación a menos que el comercio esté sujeto a una reglamentación estricta a fin de evitar una utilización incompatible con su supervivencia</a:t>
            </a:r>
            <a:r>
              <a:rPr lang="es-ES" sz="1200" noProof="0" dirty="0" smtClean="0"/>
              <a:t>.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200" noProof="0" dirty="0" smtClean="0"/>
              <a:t>El Apéndice II también incluye las llamadas especies «semejantes», que son </a:t>
            </a:r>
            <a:r>
              <a:rPr lang="es-ES" noProof="0" dirty="0" smtClean="0">
                <a:ln w="18415" cmpd="sng">
                  <a:noFill/>
                  <a:prstDash val="solid"/>
                </a:ln>
              </a:rPr>
              <a:t>especies que se asemejan a otras especies que ya están incluidas en el Apéndice II</a:t>
            </a:r>
            <a:r>
              <a:rPr lang="es-ES" dirty="0" smtClean="0"/>
              <a:t> </a:t>
            </a:r>
            <a:r>
              <a:rPr lang="es-ES" sz="1200" noProof="0" dirty="0" smtClean="0"/>
              <a:t>a tal punto que los funcionarios encargados de la observancia probablemente no puedan distinguir unas de otras.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200" noProof="0" dirty="0" smtClean="0"/>
              <a:t>En el caso de estas especies, el comercio internacional de especímenes silvestres está permitido de manera general pero se encuentra regulado a través de un sistema de permisos y certificados. Estas especies constituyen </a:t>
            </a:r>
            <a:r>
              <a:rPr lang="es-ES" sz="1400" b="1" noProof="0" dirty="0" smtClean="0">
                <a:ln w="18415" cmpd="sng">
                  <a:noFill/>
                  <a:prstDash val="solid"/>
                </a:ln>
                <a:solidFill>
                  <a:srgbClr val="C00000"/>
                </a:solidFill>
              </a:rPr>
              <a:t>un  96%</a:t>
            </a:r>
            <a:r>
              <a:rPr lang="es-ES" sz="1400" noProof="0" dirty="0" smtClean="0">
                <a:ln w="18415" cmpd="sng">
                  <a:noFill/>
                  <a:prstDash val="solid"/>
                </a:ln>
              </a:rPr>
              <a:t> de todas las inclusiones.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200" baseline="0" noProof="0" dirty="0" smtClean="0">
                <a:ln w="18415" cmpd="sng">
                  <a:noFill/>
                  <a:prstDash val="solid"/>
                </a:ln>
              </a:rPr>
              <a:t>Al igual que en el caso del Apéndice I,</a:t>
            </a:r>
            <a:r>
              <a:rPr lang="es-ES" sz="1200" noProof="0" dirty="0" smtClean="0">
                <a:ln w="18415" cmpd="sng">
                  <a:noFill/>
                  <a:prstDash val="solid"/>
                </a:ln>
              </a:rPr>
              <a:t> se necesita una decisión de la Conferencia de las Partes en la CITES para añadir nuevas especies a esta categoría, o para retirar una especie de la misma (ya sea para suprimirla de los Apéndices de la CITES, o para transferirla al Apéndice I, de mayor protección).</a:t>
            </a:r>
            <a:endParaRPr lang="es-ES" sz="1400" noProof="0" dirty="0" smtClean="0">
              <a:ln w="18415" cmpd="sng">
                <a:noFill/>
                <a:prstDash val="solid"/>
              </a:ln>
            </a:endParaRPr>
          </a:p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54DDB-FBB2-41CD-AEDD-D6EA4BA1FB6C}" type="slidenum">
              <a:rPr lang="en-GB" smtClean="0">
                <a:solidFill>
                  <a:prstClr val="black"/>
                </a:solidFill>
              </a:rPr>
              <a:pPr/>
              <a:t>5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4315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Estos son ejemplos de tiburones y mantarrayas incluidos en el Apéndice II de la CITES.  Las especies que figuran en el cuadro con líneas discontinuas son la que fueron aprobadas durante la CoP16 de la CITES, y para las cuales las Partes decidieron aplazar la entrada en vigor hasta el 14 de septiembre de 2014.</a:t>
            </a: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54DDB-FBB2-41CD-AEDD-D6EA4BA1FB6C}" type="slidenum">
              <a:rPr lang="en-GB" smtClean="0">
                <a:solidFill>
                  <a:prstClr val="black"/>
                </a:solidFill>
              </a:rPr>
              <a:pPr/>
              <a:t>6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8759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es-ES" altLang="en-US" noProof="0" dirty="0" smtClean="0"/>
              <a:t>Finalmente, el Apéndice III incluye especies cuya explotación está reglamentada en una Parte y ésta necesita la cooperación de las demás Partes para controlar su comercio.</a:t>
            </a:r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es-ES" altLang="en-US" noProof="0" dirty="0" smtClean="0"/>
              <a:t>Se permite el comercio internacional pero de manera reglamentada (es menos restrictivo que el Apéndice II)</a:t>
            </a:r>
            <a:endParaRPr lang="es-ES" altLang="en-US" i="0" noProof="0" dirty="0" smtClean="0"/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es-ES" sz="1200" i="0" noProof="0" dirty="0" smtClean="0"/>
              <a:t>Estas especies constituyen </a:t>
            </a:r>
            <a:r>
              <a:rPr lang="es-ES" sz="1400" b="1" i="0" baseline="0" noProof="0" dirty="0" smtClean="0">
                <a:ln w="18415" cmpd="sng">
                  <a:noFill/>
                  <a:prstDash val="solid"/>
                </a:ln>
                <a:solidFill>
                  <a:srgbClr val="C00000"/>
                </a:solidFill>
              </a:rPr>
              <a:t>un 1</a:t>
            </a:r>
            <a:r>
              <a:rPr lang="es-ES" sz="1400" b="1" i="0" noProof="0" dirty="0" smtClean="0">
                <a:ln w="18415" cmpd="sng">
                  <a:noFill/>
                  <a:prstDash val="solid"/>
                </a:ln>
                <a:solidFill>
                  <a:srgbClr val="C00000"/>
                </a:solidFill>
              </a:rPr>
              <a:t>%</a:t>
            </a:r>
            <a:r>
              <a:rPr lang="es-ES" sz="1400" i="0" noProof="0" dirty="0" smtClean="0">
                <a:ln w="18415" cmpd="sng">
                  <a:noFill/>
                  <a:prstDash val="solid"/>
                </a:ln>
              </a:rPr>
              <a:t> de todas las inclusiones.</a:t>
            </a:r>
            <a:r>
              <a:rPr lang="es-ES" altLang="en-US" i="0" noProof="0" dirty="0" smtClean="0"/>
              <a:t> A diferencia de los otros dos Apéndices, no se necesita una decisión de la Conferencia de las Partes para añadir una especie a este Apéndice. La inclusión es decisión de la Parte o las Partes concernidas.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54DDB-FBB2-41CD-AEDD-D6EA4BA1FB6C}" type="slidenum">
              <a:rPr lang="en-GB" smtClean="0">
                <a:solidFill>
                  <a:prstClr val="black"/>
                </a:solidFill>
              </a:rPr>
              <a:pPr/>
              <a:t>7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8422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La CITES también cubre otras especies marinas de importancia comercial.  Estos son algunos ejemplos.</a:t>
            </a: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54DDB-FBB2-41CD-AEDD-D6EA4BA1FB6C}" type="slidenum">
              <a:rPr lang="en-GB" smtClean="0">
                <a:solidFill>
                  <a:prstClr val="black"/>
                </a:solidFill>
              </a:rPr>
              <a:pPr/>
              <a:t>8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0287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smtClean="0"/>
              <a:t>Específicamente con relación a la cuestión de los tiburones… en la 16.</a:t>
            </a:r>
            <a:r>
              <a:rPr lang="es-ES" baseline="30000" dirty="0" smtClean="0"/>
              <a:t>a</a:t>
            </a:r>
            <a:r>
              <a:rPr lang="es-ES" dirty="0" smtClean="0"/>
              <a:t> reunión de la Conferencia de las Partes en la CITES, CoP16, celebrada en Bangkok en marzo de 2013, las Partes decidieron incluir cinco especies de tiburones y todas las mantarrayas en el Apéndice</a:t>
            </a:r>
            <a:r>
              <a:rPr lang="es-ES" sz="1200" dirty="0" smtClean="0"/>
              <a:t> II.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1200" dirty="0" smtClean="0"/>
          </a:p>
          <a:p>
            <a:r>
              <a:rPr lang="es-ES" dirty="0" smtClean="0"/>
              <a:t>Las Partes también acordaron aplazar la entrada en vigor de dichas inclusiones hasta el</a:t>
            </a:r>
            <a:r>
              <a:rPr lang="es-ES" sz="3000" b="1" dirty="0" smtClean="0">
                <a:solidFill>
                  <a:srgbClr val="C00000"/>
                </a:solidFill>
              </a:rPr>
              <a:t> 14 de septiembre de 2014 </a:t>
            </a:r>
            <a:r>
              <a:rPr lang="es-ES" sz="2600" dirty="0" smtClean="0"/>
              <a:t>para resolver cuestiones técnicas y administrativas relacionadas con su aplicación.</a:t>
            </a:r>
          </a:p>
          <a:p>
            <a:endParaRPr lang="es-ES" sz="26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smtClean="0"/>
              <a:t>Durante esta misma reunión, la UE anunció que haría una contribución a la CITES de </a:t>
            </a:r>
            <a:r>
              <a:rPr lang="es-ES" dirty="0" smtClean="0"/>
              <a:t>1,2 </a:t>
            </a:r>
            <a:r>
              <a:rPr lang="es-ES" dirty="0" smtClean="0"/>
              <a:t>millones de euros para ayudar a los países en desarrollo en su aplicación de las nuevas inclusiones de tiburones y mantarrayas</a:t>
            </a:r>
            <a:r>
              <a:rPr lang="es-ES" sz="2800" dirty="0" smtClean="0"/>
              <a:t>  También se han puesto a disposición de las Partes otras ayudas bilaterales y multilaterales.</a:t>
            </a:r>
          </a:p>
          <a:p>
            <a:endParaRPr lang="es-ES" sz="26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1200" dirty="0" smtClean="0"/>
          </a:p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54DDB-FBB2-41CD-AEDD-D6EA4BA1FB6C}" type="slidenum">
              <a:rPr lang="en-GB" smtClean="0">
                <a:solidFill>
                  <a:prstClr val="black"/>
                </a:solidFill>
              </a:rPr>
              <a:pPr/>
              <a:t>9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0437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54DDB-FBB2-41CD-AEDD-D6EA4BA1FB6C}" type="slidenum">
              <a:rPr lang="en-GB" smtClean="0">
                <a:solidFill>
                  <a:prstClr val="black"/>
                </a:solidFill>
              </a:rPr>
              <a:pPr/>
              <a:t>10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460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EA696-CE75-4B15-9A61-142448DCF0BE}" type="datetimeFigureOut">
              <a:rPr lang="en-GB" smtClean="0"/>
              <a:t>22/01/2015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15A36-AA42-4068-A231-FC45D26FFE79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319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EA696-CE75-4B15-9A61-142448DCF0BE}" type="datetimeFigureOut">
              <a:rPr lang="en-GB" smtClean="0"/>
              <a:t>22/01/2015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15A36-AA42-4068-A231-FC45D26FFE79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2852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EA696-CE75-4B15-9A61-142448DCF0BE}" type="datetimeFigureOut">
              <a:rPr lang="en-GB" smtClean="0"/>
              <a:t>22/01/2015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15A36-AA42-4068-A231-FC45D26FFE79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4804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EA696-CE75-4B15-9A61-142448DCF0BE}" type="datetimeFigureOut">
              <a:rPr lang="en-GB" smtClean="0"/>
              <a:t>22/01/2015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15A36-AA42-4068-A231-FC45D26FFE79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6835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EA696-CE75-4B15-9A61-142448DCF0BE}" type="datetimeFigureOut">
              <a:rPr lang="en-GB" smtClean="0"/>
              <a:t>22/01/2015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15A36-AA42-4068-A231-FC45D26FFE79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714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EA696-CE75-4B15-9A61-142448DCF0BE}" type="datetimeFigureOut">
              <a:rPr lang="en-GB" smtClean="0"/>
              <a:t>22/01/2015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15A36-AA42-4068-A231-FC45D26FFE79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879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EA696-CE75-4B15-9A61-142448DCF0BE}" type="datetimeFigureOut">
              <a:rPr lang="en-GB" smtClean="0"/>
              <a:t>22/01/2015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15A36-AA42-4068-A231-FC45D26FFE79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1170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EA696-CE75-4B15-9A61-142448DCF0BE}" type="datetimeFigureOut">
              <a:rPr lang="en-GB" smtClean="0"/>
              <a:t>22/01/2015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15A36-AA42-4068-A231-FC45D26FFE79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1033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EA696-CE75-4B15-9A61-142448DCF0BE}" type="datetimeFigureOut">
              <a:rPr lang="en-GB" smtClean="0"/>
              <a:t>22/01/2015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15A36-AA42-4068-A231-FC45D26FFE79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4300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EA696-CE75-4B15-9A61-142448DCF0BE}" type="datetimeFigureOut">
              <a:rPr lang="en-GB" smtClean="0"/>
              <a:t>22/01/2015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15A36-AA42-4068-A231-FC45D26FFE79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5408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EA696-CE75-4B15-9A61-142448DCF0BE}" type="datetimeFigureOut">
              <a:rPr lang="en-GB" smtClean="0"/>
              <a:t>22/01/2015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15A36-AA42-4068-A231-FC45D26FFE79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8228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EA696-CE75-4B15-9A61-142448DCF0BE}" type="datetimeFigureOut">
              <a:rPr lang="en-GB" smtClean="0"/>
              <a:t>22/01/2015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C15A36-AA42-4068-A231-FC45D26FFE79}" type="slidenum">
              <a:rPr lang="en-GB" smtClean="0"/>
              <a:t>‹Nº›</a:t>
            </a:fld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60000"/>
              <a:lumOff val="40000"/>
              <a:alpha val="3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2908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ln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hyperlink" Target="http://www.google.ch/url?sa=i&amp;amp;rct=j&amp;amp;q=&amp;amp;esrc=s&amp;amp;frm=1&amp;amp;source=images&amp;amp;cd=&amp;amp;cad=rja&amp;amp;docid=QAjCn_JDAiBz9M&amp;amp;tbnid=GNnAJPozq1aImM:&amp;amp;ved=0CAUQjRw&amp;amp;url=http://www.greenpeace.org/canada/en/Blog/shark-week/blog/46172/&amp;amp;ei=WhppUvqvJaOk0QWV-YGQCg&amp;amp;bvm=bv.55123115,d.bGE&amp;amp;psig=AFQjCNF1kD3x1O8t6EeBgsKYbeje17IKVA&amp;amp;ust=1382706112406341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2132856"/>
            <a:ext cx="8062664" cy="1470025"/>
          </a:xfrm>
        </p:spPr>
        <p:txBody>
          <a:bodyPr>
            <a:normAutofit/>
          </a:bodyPr>
          <a:lstStyle/>
          <a:p>
            <a:r>
              <a:rPr lang="es-ES" dirty="0" smtClean="0"/>
              <a:t>La </a:t>
            </a:r>
            <a:r>
              <a:rPr lang="es-ES" b="1" dirty="0" smtClean="0"/>
              <a:t>CITES y los tiburones y mantarrayas</a:t>
            </a:r>
            <a:endParaRPr lang="es-E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b="1" dirty="0" smtClean="0">
                <a:solidFill>
                  <a:schemeClr val="tx1"/>
                </a:solidFill>
              </a:rPr>
              <a:t>Secretaría de la CITES</a:t>
            </a:r>
          </a:p>
          <a:p>
            <a:r>
              <a:rPr lang="es-ES" b="1" dirty="0" smtClean="0">
                <a:solidFill>
                  <a:schemeClr val="tx1"/>
                </a:solidFill>
              </a:rPr>
              <a:t>Ginebra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9410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3500" b="1" noProof="0" dirty="0" smtClean="0"/>
              <a:t>¿Cuáles son los tiburones y rayas incluidos en el Apéndice II en la CoP16?</a:t>
            </a:r>
            <a:endParaRPr lang="es-ES" sz="3500" b="1" noProof="0" dirty="0"/>
          </a:p>
        </p:txBody>
      </p:sp>
      <p:grpSp>
        <p:nvGrpSpPr>
          <p:cNvPr id="21" name="Group 20"/>
          <p:cNvGrpSpPr/>
          <p:nvPr/>
        </p:nvGrpSpPr>
        <p:grpSpPr>
          <a:xfrm>
            <a:off x="4578827" y="1607292"/>
            <a:ext cx="2997200" cy="2608719"/>
            <a:chOff x="6326529" y="990600"/>
            <a:chExt cx="2997200" cy="2608719"/>
          </a:xfrm>
        </p:grpSpPr>
        <p:pic>
          <p:nvPicPr>
            <p:cNvPr id="22" name="Picture 6" descr="http://31.media.tumblr.com/tumblr_lw63xrzuPm1r62u4to1_500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591" t="475" r="15434" b="19846"/>
            <a:stretch>
              <a:fillRect/>
            </a:stretch>
          </p:blipFill>
          <p:spPr bwMode="auto">
            <a:xfrm>
              <a:off x="6613334" y="990600"/>
              <a:ext cx="2423590" cy="1695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TextBox 22"/>
            <p:cNvSpPr txBox="1">
              <a:spLocks noChangeArrowheads="1"/>
            </p:cNvSpPr>
            <p:nvPr/>
          </p:nvSpPr>
          <p:spPr bwMode="auto">
            <a:xfrm>
              <a:off x="6326529" y="2683331"/>
              <a:ext cx="2997200" cy="915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s-ES" altLang="en-US" sz="1800" i="1" dirty="0">
                  <a:solidFill>
                    <a:prstClr val="black"/>
                  </a:solidFill>
                  <a:latin typeface="Calibri" pitchFamily="34" charset="0"/>
                </a:rPr>
                <a:t>Sphyrna</a:t>
              </a:r>
              <a:r>
                <a:rPr lang="es-ES" sz="1800" i="1" dirty="0">
                  <a:solidFill>
                    <a:prstClr val="black"/>
                  </a:solidFill>
                  <a:latin typeface="Calibri" pitchFamily="34" charset="0"/>
                </a:rPr>
                <a:t> </a:t>
              </a:r>
              <a:r>
                <a:rPr lang="es-ES" altLang="en-US" sz="1800" i="1" dirty="0">
                  <a:solidFill>
                    <a:prstClr val="black"/>
                  </a:solidFill>
                  <a:latin typeface="Calibri" pitchFamily="34" charset="0"/>
                </a:rPr>
                <a:t>lewini, S.mokarran, </a:t>
              </a:r>
              <a:r>
                <a:rPr sz="1800" i="1" dirty="0">
                  <a:solidFill>
                    <a:prstClr val="black"/>
                  </a:solidFill>
                  <a:latin typeface="Calibri" pitchFamily="34" charset="0"/>
                </a:rPr>
                <a:t/>
              </a:r>
              <a:br>
                <a:rPr sz="1800" i="1" dirty="0">
                  <a:solidFill>
                    <a:prstClr val="black"/>
                  </a:solidFill>
                  <a:latin typeface="Calibri" pitchFamily="34" charset="0"/>
                </a:rPr>
              </a:br>
              <a:r>
                <a:rPr lang="es-ES" altLang="en-US" sz="1800" i="1" dirty="0">
                  <a:solidFill>
                    <a:prstClr val="black"/>
                  </a:solidFill>
                  <a:latin typeface="Calibri" pitchFamily="34" charset="0"/>
                </a:rPr>
                <a:t>S. zygaena</a:t>
              </a:r>
              <a:r>
                <a:rPr lang="es-ES" sz="1800" i="1" dirty="0">
                  <a:solidFill>
                    <a:prstClr val="black"/>
                  </a:solidFill>
                  <a:latin typeface="Calibri" pitchFamily="34" charset="0"/>
                </a:rPr>
                <a:t> </a:t>
              </a:r>
              <a:r>
                <a:rPr sz="1800" i="1" dirty="0">
                  <a:solidFill>
                    <a:prstClr val="black"/>
                  </a:solidFill>
                  <a:latin typeface="Calibri" pitchFamily="34" charset="0"/>
                </a:rPr>
                <a:t/>
              </a:r>
              <a:br>
                <a:rPr sz="1800" i="1" dirty="0">
                  <a:solidFill>
                    <a:prstClr val="black"/>
                  </a:solidFill>
                  <a:latin typeface="Calibri" pitchFamily="34" charset="0"/>
                </a:rPr>
              </a:br>
              <a:r>
                <a:rPr lang="es-ES" altLang="en-US" sz="1800" i="1" dirty="0">
                  <a:solidFill>
                    <a:prstClr val="black"/>
                  </a:solidFill>
                  <a:latin typeface="Calibri" pitchFamily="34" charset="0"/>
                </a:rPr>
                <a:t>(Tiburones </a:t>
              </a:r>
              <a:r>
                <a:rPr lang="es-ES" altLang="en-US" sz="1800" dirty="0">
                  <a:solidFill>
                    <a:prstClr val="black"/>
                  </a:solidFill>
                  <a:latin typeface="Calibri" pitchFamily="34" charset="0"/>
                </a:rPr>
                <a:t>martillo)</a:t>
              </a:r>
              <a:endParaRPr lang="es-ES" altLang="en-US" sz="1800" i="1" dirty="0">
                <a:solidFill>
                  <a:prstClr val="black"/>
                </a:solidFill>
                <a:latin typeface="Calibri" pitchFamily="34" charset="0"/>
                <a:cs typeface="Arial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729605" y="4371446"/>
            <a:ext cx="3022260" cy="2152662"/>
            <a:chOff x="3342011" y="4248138"/>
            <a:chExt cx="3022260" cy="2152662"/>
          </a:xfrm>
        </p:grpSpPr>
        <p:sp>
          <p:nvSpPr>
            <p:cNvPr id="25" name="Rectangle 24"/>
            <p:cNvSpPr>
              <a:spLocks noChangeArrowheads="1"/>
            </p:cNvSpPr>
            <p:nvPr/>
          </p:nvSpPr>
          <p:spPr bwMode="auto">
            <a:xfrm>
              <a:off x="3836269" y="5754469"/>
              <a:ext cx="2033741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s-ES" altLang="en-US" sz="1800" i="1" dirty="0" smtClean="0">
                  <a:solidFill>
                    <a:prstClr val="black"/>
                  </a:solidFill>
                  <a:latin typeface="Calibri" pitchFamily="34" charset="0"/>
                </a:rPr>
                <a:t>Lamna</a:t>
              </a:r>
              <a:r>
                <a:rPr lang="es-ES" dirty="0" smtClean="0">
                  <a:solidFill>
                    <a:prstClr val="black"/>
                  </a:solidFill>
                </a:rPr>
                <a:t> </a:t>
              </a:r>
              <a:r>
                <a:rPr lang="es-ES" altLang="en-US" sz="1800" i="1" dirty="0" smtClean="0">
                  <a:solidFill>
                    <a:prstClr val="black"/>
                  </a:solidFill>
                  <a:latin typeface="Calibri" pitchFamily="34" charset="0"/>
                </a:rPr>
                <a:t>nasus</a:t>
              </a:r>
              <a:r>
                <a:rPr>
                  <a:solidFill>
                    <a:prstClr val="black"/>
                  </a:solidFill>
                </a:rPr>
                <a:t/>
              </a:r>
              <a:br>
                <a:rPr>
                  <a:solidFill>
                    <a:prstClr val="black"/>
                  </a:solidFill>
                </a:rPr>
              </a:br>
              <a:r>
                <a:rPr lang="es-ES" altLang="en-US" sz="1800" dirty="0" smtClean="0">
                  <a:solidFill>
                    <a:prstClr val="black"/>
                  </a:solidFill>
                  <a:latin typeface="Calibri" pitchFamily="34" charset="0"/>
                </a:rPr>
                <a:t>(Marrajo sardinero)</a:t>
              </a:r>
              <a:endParaRPr lang="es-ES" altLang="en-US" sz="1800" dirty="0">
                <a:solidFill>
                  <a:prstClr val="black"/>
                </a:solidFill>
                <a:latin typeface="Calibri" pitchFamily="34" charset="0"/>
                <a:cs typeface="Arial" charset="0"/>
              </a:endParaRPr>
            </a:p>
          </p:txBody>
        </p:sp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84" t="8624" b="14188"/>
            <a:stretch>
              <a:fillRect/>
            </a:stretch>
          </p:blipFill>
          <p:spPr bwMode="auto">
            <a:xfrm>
              <a:off x="3342011" y="4248138"/>
              <a:ext cx="3022260" cy="157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" name="Group 26"/>
          <p:cNvGrpSpPr/>
          <p:nvPr/>
        </p:nvGrpSpPr>
        <p:grpSpPr>
          <a:xfrm>
            <a:off x="1043608" y="1861972"/>
            <a:ext cx="3890194" cy="2449533"/>
            <a:chOff x="2769369" y="975181"/>
            <a:chExt cx="3890194" cy="2449533"/>
          </a:xfrm>
        </p:grpSpPr>
        <p:sp>
          <p:nvSpPr>
            <p:cNvPr id="28" name="TextBox 27"/>
            <p:cNvSpPr txBox="1">
              <a:spLocks noChangeArrowheads="1"/>
            </p:cNvSpPr>
            <p:nvPr/>
          </p:nvSpPr>
          <p:spPr bwMode="auto">
            <a:xfrm>
              <a:off x="2769369" y="2686050"/>
              <a:ext cx="3890194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s-ES" altLang="en-US" sz="1800" i="1" dirty="0">
                  <a:solidFill>
                    <a:prstClr val="black"/>
                  </a:solidFill>
                  <a:latin typeface="Calibri" pitchFamily="34" charset="0"/>
                </a:rPr>
                <a:t>Carcharhinus</a:t>
              </a:r>
              <a:r>
                <a:rPr lang="es-ES" dirty="0" smtClean="0">
                  <a:solidFill>
                    <a:prstClr val="black"/>
                  </a:solidFill>
                </a:rPr>
                <a:t> </a:t>
              </a:r>
              <a:r>
                <a:rPr lang="es-ES" altLang="en-US" sz="1800" i="1" dirty="0" smtClean="0">
                  <a:solidFill>
                    <a:prstClr val="black"/>
                  </a:solidFill>
                  <a:latin typeface="Calibri" pitchFamily="34" charset="0"/>
                </a:rPr>
                <a:t>longimanus</a:t>
              </a:r>
              <a:r>
                <a:rPr lang="es-ES" dirty="0" smtClean="0">
                  <a:solidFill>
                    <a:prstClr val="black"/>
                  </a:solidFill>
                </a:rPr>
                <a:t> </a:t>
              </a:r>
              <a:r>
                <a:rPr lang="es-ES" altLang="en-US" sz="1800" dirty="0">
                  <a:solidFill>
                    <a:prstClr val="black"/>
                  </a:solidFill>
                  <a:latin typeface="Calibri" pitchFamily="34" charset="0"/>
                </a:rPr>
                <a:t>(Tiburón oceánico de puntas blancas)</a:t>
              </a:r>
              <a:endParaRPr lang="es-ES" altLang="en-US" sz="1800" dirty="0">
                <a:solidFill>
                  <a:prstClr val="black"/>
                </a:solidFill>
                <a:latin typeface="Calibri" pitchFamily="34" charset="0"/>
                <a:cs typeface="Arial" charset="0"/>
              </a:endParaRPr>
            </a:p>
          </p:txBody>
        </p:sp>
        <p:pic>
          <p:nvPicPr>
            <p:cNvPr id="29" name="Picture 1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5487" y="975181"/>
              <a:ext cx="2572514" cy="1708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2"/>
                  </a:solidFill>
                  <a:prstDash val="solid"/>
                  <a:miter lim="800000"/>
                  <a:headEnd type="none" w="med" len="med"/>
                  <a:tailEnd type="none" w="lg" len="med"/>
                </a14:hiddenLine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4372179" y="4307160"/>
            <a:ext cx="2937148" cy="2362200"/>
            <a:chOff x="5940152" y="4307160"/>
            <a:chExt cx="2937148" cy="2362200"/>
          </a:xfrm>
        </p:grpSpPr>
        <p:pic>
          <p:nvPicPr>
            <p:cNvPr id="20" name="Picture 14" descr="http://www.costarica-scuba.com/wp-content/uploads/2012/10/Mobula-ray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639" t="12431" r="28645" b="4784"/>
            <a:stretch>
              <a:fillRect/>
            </a:stretch>
          </p:blipFill>
          <p:spPr bwMode="auto">
            <a:xfrm>
              <a:off x="6515100" y="4307160"/>
              <a:ext cx="2362200" cy="2362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Rectangle 29"/>
            <p:cNvSpPr>
              <a:spLocks noChangeArrowheads="1"/>
            </p:cNvSpPr>
            <p:nvPr/>
          </p:nvSpPr>
          <p:spPr bwMode="auto">
            <a:xfrm>
              <a:off x="5940152" y="6023029"/>
              <a:ext cx="250983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s-ES" dirty="0" smtClean="0">
                  <a:solidFill>
                    <a:prstClr val="black"/>
                  </a:solidFill>
                </a:rPr>
                <a:t>Manta spp.</a:t>
              </a:r>
              <a:r>
                <a:rPr lang="es-ES" altLang="en-US" sz="1800" dirty="0">
                  <a:solidFill>
                    <a:prstClr val="black"/>
                  </a:solidFill>
                  <a:latin typeface="Calibri" pitchFamily="34" charset="0"/>
                </a:rPr>
                <a:t> </a:t>
              </a:r>
            </a:p>
            <a:p>
              <a:pPr algn="ctr"/>
              <a:r>
                <a:rPr lang="es-ES" altLang="en-US" sz="1800" dirty="0" smtClean="0">
                  <a:solidFill>
                    <a:prstClr val="black"/>
                  </a:solidFill>
                  <a:latin typeface="Calibri" pitchFamily="34" charset="0"/>
                </a:rPr>
                <a:t>(Mantarrayas)</a:t>
              </a:r>
              <a:endParaRPr lang="es-ES" altLang="en-US" sz="1800" dirty="0">
                <a:solidFill>
                  <a:prstClr val="black"/>
                </a:solidFill>
                <a:latin typeface="Calibri" pitchFamily="34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3764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1143000"/>
          </a:xfrm>
        </p:spPr>
        <p:txBody>
          <a:bodyPr>
            <a:normAutofit fontScale="90000"/>
          </a:bodyPr>
          <a:lstStyle/>
          <a:p>
            <a:r>
              <a:rPr lang="es-ES" noProof="0" dirty="0" smtClean="0"/>
              <a:t>Criterios para la inclusión en los Apéndices de la CITES </a:t>
            </a:r>
            <a:endParaRPr lang="es-E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4869159"/>
            <a:ext cx="8784976" cy="1008113"/>
          </a:xfrm>
        </p:spPr>
        <p:txBody>
          <a:bodyPr>
            <a:normAutofit fontScale="70000" lnSpcReduction="20000"/>
          </a:bodyPr>
          <a:lstStyle/>
          <a:p>
            <a:pPr lvl="1"/>
            <a:r>
              <a:rPr lang="es-ES" sz="2400" noProof="0" dirty="0" smtClean="0"/>
              <a:t>Tiburón martillo gigante y tiburón martillo liso: los especímenes que son objeto de comercio más frecuentemente se asemejan a los del tiburón cachona a tal punto que los funcionarios encargados de la observancia probablemente no puedan distinguir unos de otros.</a:t>
            </a:r>
            <a:endParaRPr lang="es-ES" sz="2400" noProof="0" dirty="0"/>
          </a:p>
        </p:txBody>
      </p:sp>
      <p:sp>
        <p:nvSpPr>
          <p:cNvPr id="4" name="Rounded Rectangle 3"/>
          <p:cNvSpPr/>
          <p:nvPr/>
        </p:nvSpPr>
        <p:spPr>
          <a:xfrm>
            <a:off x="539552" y="1844824"/>
            <a:ext cx="3753767" cy="288032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s-ES" sz="3600" u="sng" dirty="0" smtClean="0">
              <a:solidFill>
                <a:prstClr val="white"/>
              </a:solidFill>
            </a:endParaRPr>
          </a:p>
          <a:p>
            <a:pPr algn="ctr"/>
            <a:r>
              <a:rPr lang="es-ES" sz="3200" u="sng" dirty="0" smtClean="0">
                <a:solidFill>
                  <a:prstClr val="white"/>
                </a:solidFill>
              </a:rPr>
              <a:t>Criterios biológicos</a:t>
            </a:r>
          </a:p>
          <a:p>
            <a:pPr algn="ctr"/>
            <a:r>
              <a:rPr lang="es-ES" dirty="0" smtClean="0">
                <a:solidFill>
                  <a:prstClr val="white"/>
                </a:solidFill>
              </a:rPr>
              <a:t>Baja productividad (crecimiento lento,</a:t>
            </a:r>
          </a:p>
          <a:p>
            <a:pPr algn="ctr"/>
            <a:r>
              <a:rPr lang="es-ES" dirty="0" smtClean="0">
                <a:solidFill>
                  <a:prstClr val="white"/>
                </a:solidFill>
              </a:rPr>
              <a:t>número reducido de crías), </a:t>
            </a:r>
            <a:r>
              <a:rPr dirty="0">
                <a:solidFill>
                  <a:prstClr val="white"/>
                </a:solidFill>
              </a:rPr>
              <a:t/>
            </a:r>
            <a:br>
              <a:rPr dirty="0">
                <a:solidFill>
                  <a:prstClr val="white"/>
                </a:solidFill>
              </a:rPr>
            </a:br>
            <a:r>
              <a:rPr lang="es-ES" dirty="0" smtClean="0">
                <a:solidFill>
                  <a:prstClr val="white"/>
                </a:solidFill>
              </a:rPr>
              <a:t>vulnerabilidad comportamental a las extracciones</a:t>
            </a:r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860032" y="1828479"/>
            <a:ext cx="3753767" cy="288032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s-ES" sz="3600" u="sng" dirty="0" smtClean="0">
              <a:solidFill>
                <a:prstClr val="white"/>
              </a:solidFill>
            </a:endParaRPr>
          </a:p>
          <a:p>
            <a:pPr algn="ctr"/>
            <a:r>
              <a:rPr lang="es-ES" sz="3000" u="sng" dirty="0" smtClean="0">
                <a:solidFill>
                  <a:prstClr val="white"/>
                </a:solidFill>
              </a:rPr>
              <a:t>Criterios Comerciales</a:t>
            </a:r>
            <a:endParaRPr lang="es-ES" sz="3000" u="sng" dirty="0">
              <a:solidFill>
                <a:prstClr val="white"/>
              </a:solidFill>
            </a:endParaRPr>
          </a:p>
          <a:p>
            <a:pPr algn="ctr"/>
            <a:r>
              <a:rPr lang="es-ES" dirty="0" smtClean="0">
                <a:solidFill>
                  <a:prstClr val="white"/>
                </a:solidFill>
              </a:rPr>
              <a:t>(disminuciones históricas de las poblaciones relacionadas con el comercio internacional de aletas y carne así como con las capturas incidentales)</a:t>
            </a:r>
            <a:endParaRPr lang="es-E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414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3800" noProof="0" dirty="0" smtClean="0"/>
              <a:t>¿Qué deben hacer las Partes</a:t>
            </a:r>
            <a:r>
              <a:rPr sz="3800" dirty="0"/>
              <a:t/>
            </a:r>
            <a:br>
              <a:rPr sz="3800" dirty="0"/>
            </a:br>
            <a:r>
              <a:rPr lang="es-ES" sz="3800" noProof="0" dirty="0" smtClean="0"/>
              <a:t>a partir del 14 de septiembre de 2014?</a:t>
            </a:r>
            <a:endParaRPr lang="es-ES" sz="3800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s-ES" noProof="0" dirty="0" smtClean="0"/>
          </a:p>
          <a:p>
            <a:pPr marL="0" indent="0" algn="ctr">
              <a:buNone/>
            </a:pPr>
            <a:r>
              <a:rPr lang="es-ES" noProof="0" dirty="0" smtClean="0"/>
              <a:t>Los países que deseen (re)exportar o importar especímenes de los tiburones y mantarrayas recientemente incluidos en los Apéndices de la CITES </a:t>
            </a:r>
            <a:r>
              <a:rPr lang="es-ES" b="1" noProof="0" dirty="0" smtClean="0"/>
              <a:t>después del 14 de septiembre de 2014 </a:t>
            </a:r>
            <a:r>
              <a:rPr lang="es-ES" noProof="0" dirty="0" smtClean="0"/>
              <a:t>deben cumplir con determinados requisitos.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914938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3800" noProof="0" dirty="0" smtClean="0"/>
              <a:t>¿Qué deben hacer las Partes</a:t>
            </a:r>
            <a:r>
              <a:rPr sz="3800" dirty="0"/>
              <a:t/>
            </a:r>
            <a:br>
              <a:rPr sz="3800" dirty="0"/>
            </a:br>
            <a:r>
              <a:rPr lang="es-ES" sz="3800" noProof="0" dirty="0" smtClean="0"/>
              <a:t>a partir del 14 de septiembre de 2014?</a:t>
            </a:r>
            <a:endParaRPr lang="es-ES" sz="3800" noProof="0" dirty="0"/>
          </a:p>
        </p:txBody>
      </p:sp>
      <p:sp>
        <p:nvSpPr>
          <p:cNvPr id="4" name="Rounded Rectangle 3"/>
          <p:cNvSpPr/>
          <p:nvPr/>
        </p:nvSpPr>
        <p:spPr>
          <a:xfrm>
            <a:off x="386185" y="1772816"/>
            <a:ext cx="2376264" cy="3911922"/>
          </a:xfrm>
          <a:prstGeom prst="roundRect">
            <a:avLst/>
          </a:prstGeom>
          <a:solidFill>
            <a:srgbClr val="00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s-ES" sz="3600" u="sng" dirty="0" smtClean="0">
              <a:solidFill>
                <a:prstClr val="white"/>
              </a:solidFill>
            </a:endParaRPr>
          </a:p>
          <a:p>
            <a:pPr algn="ctr"/>
            <a:r>
              <a:rPr lang="es-ES" sz="3600" u="sng" dirty="0" smtClean="0">
                <a:solidFill>
                  <a:prstClr val="white"/>
                </a:solidFill>
              </a:rPr>
              <a:t>Legalidad</a:t>
            </a:r>
          </a:p>
          <a:p>
            <a:pPr algn="ctr"/>
            <a:endParaRPr lang="es-ES" sz="3600" dirty="0">
              <a:solidFill>
                <a:prstClr val="white"/>
              </a:solidFill>
            </a:endParaRPr>
          </a:p>
          <a:p>
            <a:r>
              <a:rPr lang="es-ES" sz="2400" dirty="0">
                <a:solidFill>
                  <a:prstClr val="white"/>
                </a:solidFill>
              </a:rPr>
              <a:t>Legislación nacional, adquisición legal,  OROPs, observancia,…</a:t>
            </a:r>
          </a:p>
          <a:p>
            <a:pPr algn="ctr"/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978473" y="1772816"/>
            <a:ext cx="3024336" cy="3888432"/>
          </a:xfrm>
          <a:prstGeom prst="roundRect">
            <a:avLst/>
          </a:prstGeom>
          <a:solidFill>
            <a:srgbClr val="00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es-ES" sz="3600" u="sng" dirty="0" smtClean="0">
              <a:solidFill>
                <a:prstClr val="white"/>
              </a:solidFill>
            </a:endParaRPr>
          </a:p>
          <a:p>
            <a:r>
              <a:rPr lang="es-ES" sz="3500" u="sng" dirty="0">
                <a:solidFill>
                  <a:prstClr val="white"/>
                </a:solidFill>
              </a:rPr>
              <a:t>Sostenibilidad</a:t>
            </a:r>
          </a:p>
          <a:p>
            <a:endParaRPr lang="es-ES" sz="3600" u="sng" dirty="0">
              <a:solidFill>
                <a:prstClr val="white"/>
              </a:solidFill>
            </a:endParaRPr>
          </a:p>
          <a:p>
            <a:r>
              <a:rPr lang="es-ES" sz="2400" dirty="0" smtClean="0">
                <a:solidFill>
                  <a:prstClr val="white"/>
                </a:solidFill>
              </a:rPr>
              <a:t>DENPs, datos científicos, introducción procedente del mar,…</a:t>
            </a:r>
            <a:endParaRPr lang="es-ES" sz="2400" dirty="0">
              <a:solidFill>
                <a:prstClr val="white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146825" y="1772816"/>
            <a:ext cx="2673647" cy="3911922"/>
          </a:xfrm>
          <a:prstGeom prst="roundRect">
            <a:avLst/>
          </a:prstGeom>
          <a:solidFill>
            <a:srgbClr val="66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es-ES" sz="3600" u="sng" dirty="0" smtClean="0">
              <a:solidFill>
                <a:prstClr val="white"/>
              </a:solidFill>
            </a:endParaRPr>
          </a:p>
          <a:p>
            <a:r>
              <a:rPr lang="es-ES" sz="3600" u="sng" dirty="0">
                <a:solidFill>
                  <a:prstClr val="white"/>
                </a:solidFill>
              </a:rPr>
              <a:t>Trazabilidad</a:t>
            </a:r>
          </a:p>
          <a:p>
            <a:endParaRPr lang="es-ES" sz="3600" u="sng" dirty="0">
              <a:solidFill>
                <a:prstClr val="white"/>
              </a:solidFill>
            </a:endParaRPr>
          </a:p>
          <a:p>
            <a:r>
              <a:rPr lang="es-ES" sz="2400" dirty="0" smtClean="0">
                <a:solidFill>
                  <a:prstClr val="white"/>
                </a:solidFill>
              </a:rPr>
              <a:t>Permisos, identificación, informes, base de datos </a:t>
            </a:r>
            <a:endParaRPr lang="es-ES" sz="2400" dirty="0">
              <a:solidFill>
                <a:prstClr val="white"/>
              </a:solidFill>
            </a:endParaRPr>
          </a:p>
          <a:p>
            <a:pPr algn="ctr"/>
            <a:endParaRPr lang="es-E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92982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Permisos y certificados CITES</a:t>
            </a:r>
            <a:endParaRPr lang="es-ES" dirty="0"/>
          </a:p>
        </p:txBody>
      </p:sp>
      <p:pic>
        <p:nvPicPr>
          <p:cNvPr id="4" name="Picture 2" descr="http://www.slim400.com/rc1/cert/CITES_Certificat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08"/>
          <a:stretch/>
        </p:blipFill>
        <p:spPr bwMode="auto">
          <a:xfrm rot="21125302">
            <a:off x="2871519" y="1485308"/>
            <a:ext cx="3480355" cy="4828447"/>
          </a:xfrm>
          <a:prstGeom prst="rect">
            <a:avLst/>
          </a:prstGeom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3921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pattern="rectangle"/>
      </p:transition>
    </mc:Choice>
    <mc:Fallback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92088"/>
          </a:xfrm>
        </p:spPr>
        <p:txBody>
          <a:bodyPr>
            <a:normAutofit/>
          </a:bodyPr>
          <a:lstStyle/>
          <a:p>
            <a:r>
              <a:rPr lang="es-ES" b="1" noProof="0" dirty="0" smtClean="0"/>
              <a:t>Permisos y certificados CITES</a:t>
            </a:r>
            <a:endParaRPr lang="es-ES" b="1" noProof="0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23963" y="2209800"/>
            <a:ext cx="4750296" cy="3962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s-ES" dirty="0" smtClean="0">
                <a:solidFill>
                  <a:prstClr val="black"/>
                </a:solidFill>
              </a:rPr>
              <a:t>Animales y plantas</a:t>
            </a:r>
            <a:r>
              <a:rPr dirty="0">
                <a:solidFill>
                  <a:prstClr val="black"/>
                </a:solidFill>
              </a:rPr>
              <a:t/>
            </a:r>
            <a:br>
              <a:rPr dirty="0">
                <a:solidFill>
                  <a:prstClr val="black"/>
                </a:solidFill>
              </a:rPr>
            </a:br>
            <a:r>
              <a:rPr lang="es-ES" dirty="0" smtClean="0">
                <a:solidFill>
                  <a:prstClr val="black"/>
                </a:solidFill>
              </a:rPr>
              <a:t>(especímenes vivos o muertos, sus partes y derivados)</a:t>
            </a:r>
          </a:p>
          <a:p>
            <a:pPr>
              <a:lnSpc>
                <a:spcPct val="90000"/>
              </a:lnSpc>
            </a:pPr>
            <a:r>
              <a:rPr lang="es-ES" dirty="0" smtClean="0">
                <a:solidFill>
                  <a:prstClr val="black"/>
                </a:solidFill>
              </a:rPr>
              <a:t>Los permisos y certificados</a:t>
            </a:r>
            <a:r>
              <a:rPr dirty="0">
                <a:solidFill>
                  <a:prstClr val="black"/>
                </a:solidFill>
              </a:rPr>
              <a:t/>
            </a:r>
            <a:br>
              <a:rPr dirty="0">
                <a:solidFill>
                  <a:prstClr val="black"/>
                </a:solidFill>
              </a:rPr>
            </a:br>
            <a:r>
              <a:rPr lang="es-ES" dirty="0" smtClean="0">
                <a:solidFill>
                  <a:prstClr val="black"/>
                </a:solidFill>
              </a:rPr>
              <a:t>se emiten bajo determinadas condiciones: </a:t>
            </a:r>
          </a:p>
          <a:p>
            <a:pPr lvl="1">
              <a:lnSpc>
                <a:spcPct val="90000"/>
              </a:lnSpc>
            </a:pPr>
            <a:r>
              <a:rPr lang="es-ES" dirty="0" smtClean="0">
                <a:solidFill>
                  <a:prstClr val="black"/>
                </a:solidFill>
              </a:rPr>
              <a:t>Que la obtención sea legal</a:t>
            </a:r>
          </a:p>
          <a:p>
            <a:pPr lvl="1">
              <a:lnSpc>
                <a:spcPct val="90000"/>
              </a:lnSpc>
            </a:pPr>
            <a:r>
              <a:rPr lang="es-ES" altLang="en-US" dirty="0" smtClean="0">
                <a:solidFill>
                  <a:prstClr val="black"/>
                </a:solidFill>
              </a:rPr>
              <a:t>Que el comercio no sea perjudicial para la supervivencia </a:t>
            </a:r>
            <a:r>
              <a:rPr dirty="0">
                <a:solidFill>
                  <a:prstClr val="black"/>
                </a:solidFill>
              </a:rPr>
              <a:t/>
            </a:r>
            <a:br>
              <a:rPr dirty="0">
                <a:solidFill>
                  <a:prstClr val="black"/>
                </a:solidFill>
              </a:rPr>
            </a:br>
            <a:r>
              <a:rPr lang="es-ES" altLang="en-US" dirty="0" smtClean="0">
                <a:solidFill>
                  <a:prstClr val="black"/>
                </a:solidFill>
              </a:rPr>
              <a:t>de la especie</a:t>
            </a: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5" name="AutoShape 27"/>
          <p:cNvSpPr>
            <a:spLocks noChangeArrowheads="1"/>
          </p:cNvSpPr>
          <p:nvPr/>
        </p:nvSpPr>
        <p:spPr bwMode="auto">
          <a:xfrm>
            <a:off x="304800" y="1219200"/>
            <a:ext cx="1219200" cy="611188"/>
          </a:xfrm>
          <a:prstGeom prst="wedgeRoundRectCallout">
            <a:avLst>
              <a:gd name="adj1" fmla="val 48829"/>
              <a:gd name="adj2" fmla="val 72398"/>
              <a:gd name="adj3" fmla="val 16667"/>
            </a:avLst>
          </a:prstGeom>
          <a:solidFill>
            <a:srgbClr val="002060"/>
          </a:solidFill>
          <a:ln>
            <a:noFill/>
          </a:ln>
          <a:effectLst/>
          <a:extLst/>
        </p:spPr>
        <p:txBody>
          <a:bodyPr lIns="36000" tIns="36000" rIns="36000" bIns="36000" anchor="ctr"/>
          <a:lstStyle/>
          <a:p>
            <a:r>
              <a:rPr lang="es-ES" sz="2800" dirty="0" err="1" smtClean="0">
                <a:solidFill>
                  <a:prstClr val="white"/>
                </a:solidFill>
              </a:rPr>
              <a:t>Impor-tación</a:t>
            </a:r>
            <a:endParaRPr lang="es-ES" sz="2800" dirty="0">
              <a:solidFill>
                <a:prstClr val="white"/>
              </a:solidFill>
            </a:endParaRPr>
          </a:p>
        </p:txBody>
      </p:sp>
      <p:sp>
        <p:nvSpPr>
          <p:cNvPr id="6" name="AutoShape 29"/>
          <p:cNvSpPr>
            <a:spLocks noChangeArrowheads="1"/>
          </p:cNvSpPr>
          <p:nvPr/>
        </p:nvSpPr>
        <p:spPr bwMode="auto">
          <a:xfrm>
            <a:off x="1600200" y="1219200"/>
            <a:ext cx="1219200" cy="611188"/>
          </a:xfrm>
          <a:prstGeom prst="wedgeRoundRectCallout">
            <a:avLst>
              <a:gd name="adj1" fmla="val 48829"/>
              <a:gd name="adj2" fmla="val 72398"/>
              <a:gd name="adj3" fmla="val 16667"/>
            </a:avLst>
          </a:prstGeom>
          <a:solidFill>
            <a:srgbClr val="002060"/>
          </a:solidFill>
          <a:ln>
            <a:noFill/>
          </a:ln>
          <a:effectLst/>
          <a:extLst/>
        </p:spPr>
        <p:txBody>
          <a:bodyPr lIns="36000" tIns="36000" rIns="36000" bIns="36000" anchor="ctr"/>
          <a:lstStyle/>
          <a:p>
            <a:r>
              <a:rPr lang="es-ES" sz="2800" dirty="0" err="1" smtClean="0">
                <a:solidFill>
                  <a:prstClr val="white"/>
                </a:solidFill>
              </a:rPr>
              <a:t>Expor-tación</a:t>
            </a:r>
            <a:endParaRPr lang="es-ES" sz="2800" dirty="0">
              <a:solidFill>
                <a:prstClr val="white"/>
              </a:solidFill>
            </a:endParaRPr>
          </a:p>
        </p:txBody>
      </p:sp>
      <p:sp>
        <p:nvSpPr>
          <p:cNvPr id="7" name="AutoShape 30"/>
          <p:cNvSpPr>
            <a:spLocks noChangeArrowheads="1"/>
          </p:cNvSpPr>
          <p:nvPr/>
        </p:nvSpPr>
        <p:spPr bwMode="auto">
          <a:xfrm>
            <a:off x="2895600" y="1219200"/>
            <a:ext cx="1676400" cy="611188"/>
          </a:xfrm>
          <a:prstGeom prst="wedgeRoundRectCallout">
            <a:avLst>
              <a:gd name="adj1" fmla="val 40056"/>
              <a:gd name="adj2" fmla="val 72398"/>
              <a:gd name="adj3" fmla="val 16667"/>
            </a:avLst>
          </a:prstGeom>
          <a:solidFill>
            <a:srgbClr val="002060"/>
          </a:solidFill>
          <a:ln>
            <a:noFill/>
          </a:ln>
          <a:effectLst/>
          <a:extLst/>
        </p:spPr>
        <p:txBody>
          <a:bodyPr lIns="36000" tIns="36000" rIns="36000" bIns="36000" anchor="ctr"/>
          <a:lstStyle/>
          <a:p>
            <a:r>
              <a:rPr lang="es-ES" sz="2800" dirty="0" err="1" smtClean="0">
                <a:solidFill>
                  <a:prstClr val="white"/>
                </a:solidFill>
              </a:rPr>
              <a:t>Reexpor-tación</a:t>
            </a:r>
            <a:endParaRPr lang="es-ES" sz="2800" dirty="0">
              <a:solidFill>
                <a:prstClr val="white"/>
              </a:solidFill>
            </a:endParaRPr>
          </a:p>
        </p:txBody>
      </p:sp>
      <p:sp>
        <p:nvSpPr>
          <p:cNvPr id="8" name="AutoShape 31"/>
          <p:cNvSpPr>
            <a:spLocks noChangeArrowheads="1"/>
          </p:cNvSpPr>
          <p:nvPr/>
        </p:nvSpPr>
        <p:spPr bwMode="auto">
          <a:xfrm>
            <a:off x="4648200" y="1219200"/>
            <a:ext cx="4318000" cy="611188"/>
          </a:xfrm>
          <a:prstGeom prst="wedgeRoundRectCallout">
            <a:avLst>
              <a:gd name="adj1" fmla="val -329"/>
              <a:gd name="adj2" fmla="val 72079"/>
              <a:gd name="adj3" fmla="val 16667"/>
            </a:avLst>
          </a:prstGeom>
          <a:solidFill>
            <a:srgbClr val="002060"/>
          </a:solidFill>
          <a:ln>
            <a:noFill/>
          </a:ln>
          <a:effectLst/>
          <a:extLst/>
        </p:spPr>
        <p:txBody>
          <a:bodyPr lIns="36000" tIns="36000" rIns="36000" bIns="36000" anchor="ctr"/>
          <a:lstStyle/>
          <a:p>
            <a:r>
              <a:rPr lang="es-ES" sz="2800" dirty="0">
                <a:solidFill>
                  <a:prstClr val="white"/>
                </a:solidFill>
              </a:rPr>
              <a:t>Introducción procedente del mar</a:t>
            </a:r>
          </a:p>
        </p:txBody>
      </p:sp>
      <p:sp>
        <p:nvSpPr>
          <p:cNvPr id="10" name="AutoShape 4" descr="data:image/jpeg;base64,/9j/4AAQSkZJRgABAQAAAQABAAD/2wCEAAkGBxQSEhUUExQVFBUWGRcYFxgYGBoXHBwcGhcZFxgYGhoYHCggGBwlHRcYITEiJSkrLi4uGB8zODMsNygtLisBCgoKDg0OGhAQGiwkHyQsLCwsLCwsLCwsLCwsLCwsLCwsLCwsLCwsLCwsLCwsLCwsLCwsLCwsLCwsLCwsLCwsLP/AABEIAJ8BPAMBIgACEQEDEQH/xAAcAAABBQEBAQAAAAAAAAAAAAAFAQIDBAYABwj/xABBEAABAgQDBQYEBQMCBQUBAAABAhEAAyExBBJBBVFhcfAGIoGRobETMsHRQlJy4fEUgpIHIxUzU2KiJENzssIW/8QAGQEAAwEBAQAAAAAAAAAAAAAAAAECAwQF/8QAIBEBAQEAAwACAwEBAAAAAAAAAAERAhIhMVEDE0EiUv/aAAwDAQACEQMRAD8AjCnAPgeYt6EeRhpVajPRxVq7uAr9I6SPmS4s/wDj3tP+wrHiIR9xhs0mbTl00OKtD1RvpDArnrHAwA0qq3n1zh5LawxQBPGObl1rCBadezQqxSnVoTNDnhg1I0t7dc4c1N3sz0tUW94RBb1hylHTS/7b69CECJW133a8r6fxEiTCJNN308IqY/HolDvqDtYXPhvgO1dPh+0CtpbblyXD5lflGl4z20+0UyY4T3E+vnAQl4ucPtF5fQjtLbMycalk/lHVYHmGGOjWM6e8KDHSZZWoJSCSosAI1g7IAS6qUZhGjADw/F5wW4c42/DKRbwGzpk4shL7zp5wd2P2YDhU0gguQBahaviDyjUyJQQGSAEh2agob+oMRef0ucPsH2X2aRLGZffVo9geA8qwfwgA8PZhYPQvuhqWBbyP0hqtG66+vCMeXrSeD2DxGZqOz19tX4RdUkOwYnqw3/aAmCmEFnJINjxdmG6l7VreDGFlpUoAkB21DaUL0I3Wjn5TG/H1Sm5SVAMoqGUAXtSrvmob8IlmuRdQUB+k6j5Xa4fSum6ptGUlK2CUkKJJYVJFFKfh4XtaG4dwU0DF3q5dj4MQd8Z42s8TYicEi5FnJKRcs72FGq2sPDBLkZjUFITozEh7HQ3qTwELMQosDRLFQOUl+SqueF4kwctBBKgTrq7HWljzhZ6W+IFI3jMSwJf5QS9Q4asSYaSXSyVH8Vad5mTa/Cul4vSkIUpIVmZLB8pKsrkGz9B4WYZUs0rcuHIatPuDvrxOuDtakSCVBSjlypAGWu9r6u1atfSLAUwHyh8wUKAh2YjcRejgizwOmYwZvlcWpRizmoNtfGGy9p55lUsHD3skOAaVsGe7a0h+HOHK+4JyMKCSCtSVaN3RUOWY1FN+kItSSSm5SxBdiA7kAk97SrvWIJ2KCksQAalJ3Xa+9vQRXkzDmyr/AAj8NagAH5uHn5wWjPPVrFB60zd06GmimLUt1UUF4oBTrTMS9zlLuDlNjYd3nbWJ/iuVcCk2dwAXHChJY3o0Q4xRQA2ZJCkk0BDlwlnN2IPh5Mp6rI2hdICn1u9O6fmA14G4u8FkdqVgHLKSbguv8qXLMlj3RSv2jPfDZYFXdykAMUkVAqcp5HRJ0MLPIOYZVEkEq4glK1USctSHpQepqnJGo/4yqcAlHcAJBLFSWBYgsBl0494eN6SgKSGFBS7PU1D1Y3jJ4KYJSUJKSAognLQfpu7BwHobgmLkrtHLQ4/3Lk1IPrqOMYc+N3a145mcWHkrCVBX5SD4A1HiPeJFoyKI/KWOtiz+0RRJiKtxCSX/AEh28Y9F5bhfz+usNV16/eFBhXPvDDlD3v8ASGw5ZOX723jnDEqGtAWo41sPSED0cQehD33iIkHrrqsPzgXoAbwGVF4inYhCASogcT9G4QG2l2lSikvvK36A2jLYrGLmF1En2ipwtTeWDm1O0RJaVTj52331gBNnFRdRJJ1MRPHAxpJiL6Ux0c8c8MOhUgnSCGzNjzJxoMqfzG0bnYHZ+VL+V1TSpKQ4cF3L3ozAtqAYV5SHONqh2J2CQfiLBCqhI3AUJ56eEbA4JSaeZgnKwqZRSwfLQdaxPiK1jG8tbSYymIwpQujsa+Ia3p5QgDdent5iDG1JHd5VPkXgQU/f6dcoAQU5uW3WAFuBIjgwA4UHqR1yh6VA+3/5/Z4iUCzs9B6s79awgejElC30oDrY8rXeDUj/AHEu5S1Do3MWao84zpDlr2BezHofaCuDxGVILuwIZuPdDNqGjHnPda8L4lnSilWrhyHDg5gwL3Bd6HdpDsPSW7MxAOgVmZQKau7VYm5MTnELcEBg5ca2a3MawqUELcFyQQcxzVoSTQDcPDjGFdMvhTN7iSKpJY3d3A/EaNm8hFeYopJBDgMzOx0yPqQa6EgeMJiU5CUpUpRU9FFnejC7aABz6RIZoZVaIGY0L90g5mq1wHoe8OMKHJBGTPokOOIfewoWqRrp6On9Mugc1o5obMo1+bz1PjJhynJ8RIAUlSnSXetikNUFIBAAeusNGLdNaAh9CxqyC47pYio3axXb7Z3hl8SzZAIKVUBBDZsp4ENqKPwalTFISPhzJffzOA4KSCSC/wA1ieNPO5FeIzJGap3u/ey00pqnh4CAOLxOafkUtQShLhvxKzUqxcAke0Pli/wzlytiyMV8QU7qj+EhyBYkNxe934xPKU6X4gEXLOxetTRvHVoHyJmVSqGWavmqCGBNKFN6gW3RPJ2ip0guCvRnDHugnm1dXiLc+T5cbfhfXNTlMxSqE33MMt93dJfnFeZJzlSbHKDW12DNd015ARKZeeUMm5QSAMpdiCkhj+IP7OI6UpKUjulzoDmykJDsHYDMAwAaihuh6zOOzQoOO6KaakgGrsHIFYRGyXBOZ0lxQEZSE6jSwPjzhcQsWZ3vQvUEVAa1nO+5tD5O0RRRAQGZ3zBW+qTuJd7ZfA12hf6U8VJWnMXckKY5VU7rpJALlxQhjY0NYbL2WZneBRldkuVJ5sElmCswfVidYsTpKipkkglh+KgBSoPooUPCxFnLU4gyaIlFaVMoMcrUylLE3dJ8/CDd+V7jEDmOrxOt2QSKMoP/AHqP1EQEbuqROoulPHN7iOx56Mmu6gbzr5fWOQKel44gH6HzeEtAD1WiI9eNYj2hjkS+8ogDTmwekZfae3lLojujfFSaVuDm0dsolU+ZW4RmMftWZNNSw3CKC1E8YSLnGRG2kMcTCmGRQK8LHS0ElgHMaHZfZkqYzDlG77tBbgk0EwmEXNLIST7DxjU7J7OBJecCT4N5O784lm7Zw2GPw0glqKygFuBJNYN4eelaQtJcGoPMe9LcIz5cquSFlS2oAwawp4U3vGg7NyAR8U2sjl+bxYeAG+BEmVnUEDU1OoADqPkQN7tGtkDKlmoKANGVaSFKST/McoVbX0ixIlvekJMw4enhAahjJRyK/SfasZoli7UfrxaNp/T91RJ0I8Wr7xhyH06b9oojkq664w9ZFCPHz9RR4jJ56t15w5UxIyAn5nbc7ZsvNnblCBxZ3O9n4G4bWjekT7OUAatperecV3Ot3PG5LekJCs05cFEAG5sXextwr1ZomnYsFAAZy4YFnfWlRbfAhI68mjjiFIBIFabt+j+MYX8X01n5fsXWAoAm5FGppvvUvE8nCIIFVKHdpXMoi2bfa2mrtFeQrOkEgKvccrjTfF7Cq75YAZWAvGfWxp3005EKStJKRUKDjMp2L200fkI5KJZoVEi2UFiC4Fj/AHGj2izNlODRyK1qG0bfdq7tYHplJY5inM70dnezmoVQDWEueokzT8MkF/mRUBgtJZIO7Qjdvilh9l50hRC0rYAuKpzWAADqSKX0PjBmTs8KUpVQFF8hAZ9CCKOHv9osyNj5e9nWXYpIpW5FKtQBjbKawWeNeP5OPHcoRhNlzcykuwBJNRUnK5AZgGYXNvGCOHwmRKSUFZSzksSQHa/MWsIuzFFGQCl0l9a1IL8belYcmYV2zEhzlyFBZ3/FQ2I8eEKI5W8lDD4sglxlAUwJc0Up24pI6u0qJgzBwkhyKHy5Gjw34iFMl7AcagW1G+K+OWEZWqVnKlqrU/5U6gEVJNhcQ4jxfnEFWYM4oWAchW7jTcYr7SWEslSXUG7oLtq6yXKc1DkFbEtaIpc9SQwUM/4ik5ggO+VCgGUou5XXL8qdVGsoBBSgA94GugAuSRYs7PeOjj+P/pheX0sS5swqSyUpJ+W5HdDFw+WzAADWNJhVApDqSg1cAAh3qzh7/WAcvHoQAyQGHeZgx0b8wud4cx03bmU0KCCAapVSlRTi8F4+7BOXjB9b+MSTEsEfpfzUpQ94jrYVLt46QP2ztkSyWLswT/aAAfFgfGNnOuz5gSHJYDrwjPbS7R3TL84C43aC5h7xpuimVRpJ9otTTp6ll1FzEbxGVxck7PmrtLV7e8UWK5McTBnC9mpqvmYeP3glI7KgfMX8ftBpzjWSEEcBseZMqRlTvNI1EvYUtB+QP4mLCsPwhWn1Q4HZsuSKFLtUk16eG7Wxkwy8sjvKVQm2UakE6l2Dc4uIwp0HkId8Ii4ic9VjFS+zs5WiU8z9hB7YOEmYYKBUlQUxatDqeLj2g0iVSOMmKvokxZ2btD4bk1JZza1gNwg7J274RnEyIeiRE3hFTk10vaoIt6xbwuOSSMz7ox0txZ4tonK3xPQ9eljZ4Mvul3q+/f6R5ptPBGTMVLOhpxBtB3B9qZksMHVzU/uHERbU7QoxKWnSKh8q0qYp8wXG8QZQzhLaU/b9ocqoCTc0+jjeX9ojnyFVyF91gRU8Q9/SGTyoH5VGpILEauKkMGib4JEqJpJYg0bkQxqCLs31h+ceOvjEUjMa5SOfqPSJUS9/WkAIpbaU8uqkQ6Sln4ivM6RKE7qRIkjrzhBdwOLSlGVQsaMDxbXe8WMNtGWCokKqxsHtaBpH7evlDYnpKrtR1WOSpDhNAeAPHhZv8uBiivE5S2UOWNwQbcS9ujFQLYFtf3+584avf1vML9fE/wBlXkbSUCSkAb6+/nFk7dmsBRPK7s1XgQ8PSeuuqwdOP0XeiC9sTFJyqJUOPsWvDRj1kM7B3H/aWqxbWpI1ij9TW+7+IynavtSJLypJBmWUq4RwG9evDnFThPou1Htudp1IUJMoCZPVZAqEvqtvDuitXpBLZeGmSQc6zMxSwM80LfKn/ppCQyW3PTSpMB/9LOz6UIVi58szCqiQTYEuVcSwUri3GNiMGEuQGcuG0HvbfFzjIXa1Tw8oBhoNeV3irOU7ka19wD5Up7wTxIAlkM5UWYbrv7CBDda6194BpU31cWYbt8ckJNz6D6cXhAH3eB5/tThC5m4+vqBATFbSx6ZKVGji3M0HlU+EZJUiZMJUaPvp6XiltHFrVUm/XXONT2U2jLmpyzA60j00PERU8R10ITsMsVLUyRw9oKYDs2DLTMylSFWJfeRbwjSq2emcltFbqHdB3BYJIl/DBZIGUAVajA8TBaqcWawOyALISOQEE5WzTBHD4ZaFsoAg1BFvKCknCvBoAjs07oaZSUlIUod4smrOWdubAxrZGDNiPOGzOz0kzUISGNVVqxAJDPa0AtZteGTY7xXjujv6RINbaRo9obATLoCXJS40qpreUdiNjJSsJcmpvwEA0Dw0gg0i1jdmhYGm8wVl4ZKUuA6lqZI5dGCUnZfcL33faFfBrHK2QwpWIxsks4Ea5WAVoHiESCKNC7U/GMVhOcKMHGnVgU5iSH6rEZ2aNCXd67ofZXjPiQRv8omRLIuPOD2H2cM3ecjRm3i78ISfgA6Qk3LV03VEF5jIECQ947+mEFhgiFNegJbTm8TnZiyFEJcA6EH01hdzyA0vA74ty9lk/KaxeXgwACC51FsprRvDhF/BbNXShHPqkLtpYBq2XNH4VdcrxXn4ZQJCgH4hj6h/GNvh8OtyHS4beOZtFo4JKgBMQFM7Ur+0Gh5sqUPy+RP3iMoG5Q9fpG8xPZmWqqFFN6HvD1r6wFn9n5qSzAngX83tbWChnMo36boVMriPX6wdVsCdQZHdzQg2vyhFdnJrOEg60IJ6rAPAYSjw84K7J2KJspU0r7ocDLem9xTxiCZsmYmuRm60izg8BiACZZUgCpY5RBg8CsRhyhRBYN6hqG8QzZ6EBytKaHUH0fqkF8SiYojOorIsSrM3nFRWxUTu7MSkjkPDlBlEzffhju1Pa1CJOWQoGaokPXuJsVB9TpyJ0EZDs3s7+omgrohJdR3l7R6rtDsLhS5YDi6R9aQuzNh4WSAl0k5g/eT8ofuhKSKnf5RXHyFyy3xttn7NRKw6UFIKqEDcWYNuYExXmp7pNmoIt4XaAUaJmkUApuGpUxJ41ihtmYxSmwuYKOM2gO2NqoQQlRcioASpSnIcUT+rkYjKszKGoDXHoQ4MPmTkqLszklxuNWp1aGlSdSLOD0eP8UhC46pLMTxalak/UwyZKP5XvupU8PHxhVTCSdAXauoLdGG5TpX1+ogJ4hNG/poqSZykEKQopUDQi8WcSSAef1ioTD5UuEepYDtOmdhpcxfzNlWE/hUlgaA0f5hwhuA2uhSwEqPiG3b4852SJudpJOYtS4OgBBoalq749H7OdmlJSJk8gqoQgWFQXO80tzvEtJftuNmTnAKquB/MXkLANBAYLFhRosy1GkXOLO2SjklTHd1xMR4ycqVORMKaOkvodD4sYryMWkXAPq/2hy9upEpaJgdBB8NzcXaDC1f2rivnLm6VAHgxp5QzaM3vIPBSn8P3gFM7QoKSkglJSaauRpuYwv8AXpUuhoxAc6lgPWADmxCJqgWpLAQnn+NXnTwjTmVRo887P7ZlyCU95WRcwEj9amjQK7ay3pKmHkz+RNYn+rkXiCnloYeiaFUIeKI27Lmg5XIuaVG8kbuIhsmcFWII4Qk4JLwCFVFDFGfsxQsx5UPlF6SukWEqeAM9MkqFx5wzJS0aYIhq8Ik3SOuUPAzste+LMrEHfBU7MTyhn/Ctxh5B6oKyqPeAPhBGTigKClvQNDP+HGOOBMHWFtXkTxD/AIo3wOGEIhcpTpD6n2okFAwwJA4Py+0UVYwJuWeGL2knfC6noioiGF959ID4jtAhOojObW7eSkfjHg59oMDbzJIupZ9B9IBbU+CxClq8JihyoDHmO2f9SlWQk/3H6AwJwnbH4riZ3Tv0+8Vx47fU258NPtfFypSyTOUEmwK1E8W1IgFiu0sofKhS+Kiw9XMZ3aK14maUyEqWaCn3sNbxbl9iZqkOualKvyl1DxV9gYu3PEz1Dju1KvwhCP0hz5mkFuwPaI/1Kcy2egJAofGkYzaOzpklWSYkpOmoI3pNiIrYSeZSwoenmDE3TlfU+GnFTOtZrfM1/wBLRR2nJKsQA9wR46erQI7J7cGJkImC5oeBFxBPaiyQ9mLjg38ROeNON9ZeUjvGjM4LODS4HrEqpTsxfjQbhupWCO2pFRNSO7MDkDRb1bd+4imoP8pv5A3iSVjQkbnO+pDt5v5Rzb6n9IMWElzat24uQaV/K78YuSJaiKBR0cIQf/sQ1GLcYZPAJyXd+fXrES5AiyRCARdiJT9kYs4eamYkO1wdQbiPTtldp5E4f8wIVTuroeN6HwJjy1SYa0LMPd+XtiEvVwXs0WZJaPGsJtqfJbJMIDW5kmxcWI0jQ4btvNSBnMtQ490+h+kPsM16Ut7xSxmUprraMvI7eAjvSi29Kgr3AiWV2vkG6Zg5gH2MPtE9KM4fZhFSKmgBER7TwKgkBJNAHIu++Kn/APZyPzK/xMNT2uwxupQ/sV9IPD/0v7HwhknvFxMJd7hRqPOo5tvgnNltAWVtrDTBlE5IJs5ykbiMza1gyib8RCV0L0LVDi7cInlm+K4256bKWUqCgSFAuFC4gpJmJUokj4SjULSCUkjRSE2e7hvGBYXFmTNIYg84VhytDgMeQBmHjBIYsQIw+0ECQsKIzVypuX3MLAwCVjFPSnKHw46nnZK2ycYIX+tTvjD/ANUvfHGeveY0/Wju3P8AXJ3w07STvEYgrXvPn94hVMa6oXSDvXoSNpI/MIkGNSdRHlmJ25Kl/NOHIF/QQKxXbFAohK1cSco+8LrF9q9p/qkUdaXNqiHzFJ3nwc+0fPs/tVNNky0jkT6kwMxXaKYbzSeCWA/8Wibxqu0/r6Cx+EmqfImVl0K1LB8QE084867S7aRIVlM2VMUX7shRW36iqg83jK7F7S49mw655TbvEFHnMdPlDcL2YUqs2ZlH5ZY91kcNBCn+fkXLPCY3tKhv+W//AMiyf/EQDxm0J2JZMtHduyJevMPv1MbfA7GkSvllh96u8rxKn9Ivpp68uqw7+RPR5zhOyeIXdIQDqs18g5jQ4DsXKSxmKMw7h3E+lT5xp0J0e5Hg7Q9gNG18ftQxPeq6RWw2HShOVCQgDRIa3vziYHrzrDiPueVv3hBbXrr1iVKm0MFLnJyTE5ku7WI4pOhbdHn3aDs0vDuof7kr84uNwWBbmKHhaPSVpLix/a8c1qbtbj+AzQ5cKzWD/wBO+0X9LP8AhTC0qaQOCVGgPLSPdpGB+KhXeqAMu4x47t7sWiY6pDIVqg/KeR/CT5co13+l3a4p/wDR4p0zpdBmoVJHuR6xV+yn02GEwXxJK5JIJZWXgoWc6VA9YySnSQkgggkEauPmetNbb9Y9RRlLFvFvWMZ2zwWVfxEhkzAHJoMyaFwRchvKJUCpVpRqA66sLcjuiZCwRV/8SbU0WOXICK6FFuqO/OEy8B4BvqICeNFMd08bTH9n5cxynuG/dsfDS2jQExPZ+ciyc40KfqLxpLKysoKRCZYsTZBSWUCCNDSGZYZK63JhqpbxZyxxTBh6rSwRah4RL8ZW/wBo4phMsLBrlT1HX0hUz1at5QmWFSmDIfarEmenUH3EegdgscGXIJoe8j2UPr4mPOwiLmy8UqTMStJbKXibJ/F8bf69bXEK5xTEmExKZ8tM1FjQ8Fag+/jFfFy9T5Q5dgvlOnTVAtmdr8eXv4RlNp9pZ0uctAUgJBo4G57wWnYkhSXLgW37veMP2iUFYhahW3t+0X/EXINo7Wz9JiPAD7x0ztHiT/7jcgn7RkwiHfDgLWhnbYnm85Q8QPaB2I2g/wAy1L8SfeKAlRypMHg2pFY42A84jOKXvA8BDpOFUtQSgOpRYDrT7Rt9kdmZcoZpgExYY1HdHJOtdT5CFbIc2sxsrYE7EsouhH5la/pTrzoI2GC7PSJTEICi91942GlvSCgTR+t8cBfg8Z3larrI4Dy+lNOvSEBqPH9vrEgTreGL9vfq/wC0TiiEXHXTR2Uv0bP5RyVNx5+HX7QpL7va9IlRwHCFCn666MID114+UcDz3Q9IilfTrrfDn6MNUa9ecKnl104gBF+3Vobl3+3N+TeMOUrdu+/nYiOfqnTNDhFSCSbn7de8VdqbNRiACXTMQ+SYn5kmjEO3iLHhFmWNA38MImSDxHl4MYcC72a7YzMOUyccwSWSjED/AJajoF/9JRpenExudrYROJkqSk1IdJG8VFerx5pMS7ggFJoQbVu4NN9DDtlLm4amHmqlop/tlly+aUlij+1TcIBqyZbEpUGILVuGLEbrx0uWku510JZv8TC4jEfEUVG5NTyAB9ojBfUjkW+ogATJl6OOn3+MTz8OUi14glqET/FoBp53+0BB+NwiJqSlY5HUcQYxGNwplLUg1ym+8M4PiI9AmSyC+kZLtNOSZoA+ZKWUfUDwHvFcUcvAQIeEKYe8c0XS1EUwhTE+WEKYQVyIVIiUpg5sns98VGdSikE90MKj81eL+UKnAICH5Y0x2BKSxUZirUoL8h00XZexZI/A/Mn7xHabi8vyCdntvLwi6d6Wqi5ZsoDd+VQqytH1BIj0mbh/iSkTZTrlqNKOoXYEAeooX8IzsrBoT8qEf4iv7Rd7H7VOEmnDEkIWSuQpzvdUo8QS43gwW57DnvlW9q9k5oyklCCakFRo5N2DC++Mjtjssv4wzTEVSSWBNlNw/MI9Y2jjEzH1cVV9aRk9rkAOR8p040PhV/CCc6d4Rn9g9msKMQgYlUxUopW5S4AWMuUHICQD3q70gaxsZexdkIDhDkG5+KsM/wBoCylX4dD2iTNE8tv9EyfwfTK2XV5KVJsB8Oa/nrppFPGbN2StIaQpCt6EKZ+SyxgYk6wr6Qpxv2Nn0t7JweBwxKky1rUQzrlSiwNwAVhngxK23IBcYdRA/DkkAe5MZ1RhUUfl9W+sL9e/NPtn8FNtbRlzyky5XwwkEEd2rkEfLSjHzgc0QyS9Qb6RM1urCLkxOnJeI18N/J+mIiRQ68Y57c/q/XOGFbVq2+z+8OUnTf8AS/o/pD2auhfn1pCJT19t0Th6YABb2fqwjkgaUof463xxP2bx/mnEQoTXjACvwhD0I5fF4ikqOZqsxIN67r0pXmNInTSoLePT8/tCpiNB0qxdr31rvjkkG58fWNJKjtEiiz338BSp1aOVMaj3POtK8Iakg2FaX8X5/ZofLkVc3o3CLyT5RtvwctOpPnxhoLcPtz9YkmKFH3gH6D3hCHeM2hM+vXVIckbniJVOjDCYDUkp/mJkUhgP1h0NKDau0BJlkt3jRPPfyEYOYXJJ1dyYI7cx3xZpb5U91PganxP0gaqL4zEWmrEKKRzxwLxaCpibDYRcxWVCSo9VJ0i5sPZBnkl8qElidX3AfWNdKw6ZYShCQkcL8STqW9om3FSBWzOzqUMqay1UYfhB4v8AN7QdUaQwE+EJMQzmM7daSYYttbMPYfX3hXf6Qs4Mz21iMkVhGUen8xHjMOmagpU4qClQoUqFlilCP2iR/X+IRB65wyT7H2wrMJM9hMahsmaBql/xb03HKLe10/7S0kscpKCdS3dD79IH5ErDKAUlwWPB6jceIa0WsQfiICFkqCAAHYmhBBJZ1V3kwlajF+qg1fjDsvm8I9a147/3r4674kFYaUITEyPfWEa/WtYVFbV/lvoYB8lWtg8QmYS70DMW51Pr6Q+8Qyiw1148a+BEBpsG+tCCpJpQne2ndUDzfhFl2IHAnx/gmKcgkPq6h6gDzt5RZKnDjwhkl66+8NWbc4UCG6+XXrCpnrX111SEturDEUf1hD6dfSFRCEnWunGF49co5UdNDB+t0IzFD2iImo339IkWYYU9eP7esTYcPUprat9fvEUuWTV95+rU6rErjy6+kOfrkHi5yxN46VCAAPRuFG8CCPAxKhda/bxiF9NeHKmnTxYILQt05CEa8OfHSGKVDyfM2hCioemo68oZIFM7e8SJmgDoQ2d3dA49+qwrA6+n7Qj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11" name="AutoShape 6" descr="data:image/jpeg;base64,/9j/4AAQSkZJRgABAQAAAQABAAD/2wCEAAkGBxQSEhUUExQVFBUWGRcYFxgYGBoXHBwcGhcZFxgYGhoYHCggGBwlHRcYITEiJSkrLi4uGB8zODMsNygtLisBCgoKDg0OGhAQGiwkHyQsLCwsLCwsLCwsLCwsLCwsLCwsLCwsLCwsLCwsLCwsLCwsLCwsLCwsLCwsLCwsLCwsLP/AABEIAJ8BPAMBIgACEQEDEQH/xAAcAAABBQEBAQAAAAAAAAAAAAAFAQIDBAYABwj/xABBEAABAgQDBQYEBQMCBQUBAAABAhEAAyExBBJBBVFhcfAGIoGRobETMsHRQlJy4fEUgpIHIxUzU2KiJENzssIW/8QAGQEAAwEBAQAAAAAAAAAAAAAAAAECAwQF/8QAIBEBAQEAAwACAwEBAAAAAAAAAAERAhIhMVEDE0EiUv/aAAwDAQACEQMRAD8AjCnAPgeYt6EeRhpVajPRxVq7uAr9I6SPmS4s/wDj3tP+wrHiIR9xhs0mbTl00OKtD1RvpDArnrHAwA0qq3n1zh5LawxQBPGObl1rCBadezQqxSnVoTNDnhg1I0t7dc4c1N3sz0tUW94RBb1hylHTS/7b69CECJW133a8r6fxEiTCJNN308IqY/HolDvqDtYXPhvgO1dPh+0CtpbblyXD5lflGl4z20+0UyY4T3E+vnAQl4ucPtF5fQjtLbMycalk/lHVYHmGGOjWM6e8KDHSZZWoJSCSosAI1g7IAS6qUZhGjADw/F5wW4c42/DKRbwGzpk4shL7zp5wd2P2YDhU0gguQBahaviDyjUyJQQGSAEh2agob+oMRef0ucPsH2X2aRLGZffVo9geA8qwfwgA8PZhYPQvuhqWBbyP0hqtG66+vCMeXrSeD2DxGZqOz19tX4RdUkOwYnqw3/aAmCmEFnJINjxdmG6l7VreDGFlpUoAkB21DaUL0I3Wjn5TG/H1Sm5SVAMoqGUAXtSrvmob8IlmuRdQUB+k6j5Xa4fSum6ptGUlK2CUkKJJYVJFFKfh4XtaG4dwU0DF3q5dj4MQd8Z42s8TYicEi5FnJKRcs72FGq2sPDBLkZjUFITozEh7HQ3qTwELMQosDRLFQOUl+SqueF4kwctBBKgTrq7HWljzhZ6W+IFI3jMSwJf5QS9Q4asSYaSXSyVH8Vad5mTa/Cul4vSkIUpIVmZLB8pKsrkGz9B4WYZUs0rcuHIatPuDvrxOuDtakSCVBSjlypAGWu9r6u1atfSLAUwHyh8wUKAh2YjcRejgizwOmYwZvlcWpRizmoNtfGGy9p55lUsHD3skOAaVsGe7a0h+HOHK+4JyMKCSCtSVaN3RUOWY1FN+kItSSSm5SxBdiA7kAk97SrvWIJ2KCksQAalJ3Xa+9vQRXkzDmyr/AAj8NagAH5uHn5wWjPPVrFB60zd06GmimLUt1UUF4oBTrTMS9zlLuDlNjYd3nbWJ/iuVcCk2dwAXHChJY3o0Q4xRQA2ZJCkk0BDlwlnN2IPh5Mp6rI2hdICn1u9O6fmA14G4u8FkdqVgHLKSbguv8qXLMlj3RSv2jPfDZYFXdykAMUkVAqcp5HRJ0MLPIOYZVEkEq4glK1USctSHpQepqnJGo/4yqcAlHcAJBLFSWBYgsBl0494eN6SgKSGFBS7PU1D1Y3jJ4KYJSUJKSAognLQfpu7BwHobgmLkrtHLQ4/3Lk1IPrqOMYc+N3a145mcWHkrCVBX5SD4A1HiPeJFoyKI/KWOtiz+0RRJiKtxCSX/AEh28Y9F5bhfz+usNV16/eFBhXPvDDlD3v8ASGw5ZOX723jnDEqGtAWo41sPSED0cQehD33iIkHrrqsPzgXoAbwGVF4inYhCASogcT9G4QG2l2lSikvvK36A2jLYrGLmF1En2ipwtTeWDm1O0RJaVTj52331gBNnFRdRJJ1MRPHAxpJiL6Ux0c8c8MOhUgnSCGzNjzJxoMqfzG0bnYHZ+VL+V1TSpKQ4cF3L3ozAtqAYV5SHONqh2J2CQfiLBCqhI3AUJ56eEbA4JSaeZgnKwqZRSwfLQdaxPiK1jG8tbSYymIwpQujsa+Ia3p5QgDdent5iDG1JHd5VPkXgQU/f6dcoAQU5uW3WAFuBIjgwA4UHqR1yh6VA+3/5/Z4iUCzs9B6s79awgejElC30oDrY8rXeDUj/AHEu5S1Do3MWao84zpDlr2BezHofaCuDxGVILuwIZuPdDNqGjHnPda8L4lnSilWrhyHDg5gwL3Bd6HdpDsPSW7MxAOgVmZQKau7VYm5MTnELcEBg5ca2a3MawqUELcFyQQcxzVoSTQDcPDjGFdMvhTN7iSKpJY3d3A/EaNm8hFeYopJBDgMzOx0yPqQa6EgeMJiU5CUpUpRU9FFnejC7aABz6RIZoZVaIGY0L90g5mq1wHoe8OMKHJBGTPokOOIfewoWqRrp6On9Mugc1o5obMo1+bz1PjJhynJ8RIAUlSnSXetikNUFIBAAeusNGLdNaAh9CxqyC47pYio3axXb7Z3hl8SzZAIKVUBBDZsp4ENqKPwalTFISPhzJffzOA4KSCSC/wA1ieNPO5FeIzJGap3u/ey00pqnh4CAOLxOafkUtQShLhvxKzUqxcAke0Pli/wzlytiyMV8QU7qj+EhyBYkNxe934xPKU6X4gEXLOxetTRvHVoHyJmVSqGWavmqCGBNKFN6gW3RPJ2ip0guCvRnDHugnm1dXiLc+T5cbfhfXNTlMxSqE33MMt93dJfnFeZJzlSbHKDW12DNd015ARKZeeUMm5QSAMpdiCkhj+IP7OI6UpKUjulzoDmykJDsHYDMAwAaihuh6zOOzQoOO6KaakgGrsHIFYRGyXBOZ0lxQEZSE6jSwPjzhcQsWZ3vQvUEVAa1nO+5tD5O0RRRAQGZ3zBW+qTuJd7ZfA12hf6U8VJWnMXckKY5VU7rpJALlxQhjY0NYbL2WZneBRldkuVJ5sElmCswfVidYsTpKipkkglh+KgBSoPooUPCxFnLU4gyaIlFaVMoMcrUylLE3dJ8/CDd+V7jEDmOrxOt2QSKMoP/AHqP1EQEbuqROoulPHN7iOx56Mmu6gbzr5fWOQKel44gH6HzeEtAD1WiI9eNYj2hjkS+8ogDTmwekZfae3lLojujfFSaVuDm0dsolU+ZW4RmMftWZNNSw3CKC1E8YSLnGRG2kMcTCmGRQK8LHS0ElgHMaHZfZkqYzDlG77tBbgk0EwmEXNLIST7DxjU7J7OBJecCT4N5O784lm7Zw2GPw0glqKygFuBJNYN4eelaQtJcGoPMe9LcIz5cquSFlS2oAwawp4U3vGg7NyAR8U2sjl+bxYeAG+BEmVnUEDU1OoADqPkQN7tGtkDKlmoKANGVaSFKST/McoVbX0ixIlvekJMw4enhAahjJRyK/SfasZoli7UfrxaNp/T91RJ0I8Wr7xhyH06b9oojkq664w9ZFCPHz9RR4jJ56t15w5UxIyAn5nbc7ZsvNnblCBxZ3O9n4G4bWjekT7OUAatperecV3Ot3PG5LekJCs05cFEAG5sXextwr1ZomnYsFAAZy4YFnfWlRbfAhI68mjjiFIBIFabt+j+MYX8X01n5fsXWAoAm5FGppvvUvE8nCIIFVKHdpXMoi2bfa2mrtFeQrOkEgKvccrjTfF7Cq75YAZWAvGfWxp3005EKStJKRUKDjMp2L200fkI5KJZoVEi2UFiC4Fj/AHGj2izNlODRyK1qG0bfdq7tYHplJY5inM70dnezmoVQDWEueokzT8MkF/mRUBgtJZIO7Qjdvilh9l50hRC0rYAuKpzWAADqSKX0PjBmTs8KUpVQFF8hAZ9CCKOHv9osyNj5e9nWXYpIpW5FKtQBjbKawWeNeP5OPHcoRhNlzcykuwBJNRUnK5AZgGYXNvGCOHwmRKSUFZSzksSQHa/MWsIuzFFGQCl0l9a1IL8belYcmYV2zEhzlyFBZ3/FQ2I8eEKI5W8lDD4sglxlAUwJc0Up24pI6u0qJgzBwkhyKHy5Gjw34iFMl7AcagW1G+K+OWEZWqVnKlqrU/5U6gEVJNhcQ4jxfnEFWYM4oWAchW7jTcYr7SWEslSXUG7oLtq6yXKc1DkFbEtaIpc9SQwUM/4ik5ggO+VCgGUou5XXL8qdVGsoBBSgA94GugAuSRYs7PeOjj+P/pheX0sS5swqSyUpJ+W5HdDFw+WzAADWNJhVApDqSg1cAAh3qzh7/WAcvHoQAyQGHeZgx0b8wud4cx03bmU0KCCAapVSlRTi8F4+7BOXjB9b+MSTEsEfpfzUpQ94jrYVLt46QP2ztkSyWLswT/aAAfFgfGNnOuz5gSHJYDrwjPbS7R3TL84C43aC5h7xpuimVRpJ9otTTp6ll1FzEbxGVxck7PmrtLV7e8UWK5McTBnC9mpqvmYeP3glI7KgfMX8ftBpzjWSEEcBseZMqRlTvNI1EvYUtB+QP4mLCsPwhWn1Q4HZsuSKFLtUk16eG7Wxkwy8sjvKVQm2UakE6l2Dc4uIwp0HkId8Ii4ic9VjFS+zs5WiU8z9hB7YOEmYYKBUlQUxatDqeLj2g0iVSOMmKvokxZ2btD4bk1JZza1gNwg7J274RnEyIeiRE3hFTk10vaoIt6xbwuOSSMz7ox0txZ4tonK3xPQ9eljZ4Mvul3q+/f6R5ptPBGTMVLOhpxBtB3B9qZksMHVzU/uHERbU7QoxKWnSKh8q0qYp8wXG8QZQzhLaU/b9ocqoCTc0+jjeX9ojnyFVyF91gRU8Q9/SGTyoH5VGpILEauKkMGib4JEqJpJYg0bkQxqCLs31h+ceOvjEUjMa5SOfqPSJUS9/WkAIpbaU8uqkQ6Sln4ivM6RKE7qRIkjrzhBdwOLSlGVQsaMDxbXe8WMNtGWCokKqxsHtaBpH7evlDYnpKrtR1WOSpDhNAeAPHhZv8uBiivE5S2UOWNwQbcS9ujFQLYFtf3+584avf1vML9fE/wBlXkbSUCSkAb6+/nFk7dmsBRPK7s1XgQ8PSeuuqwdOP0XeiC9sTFJyqJUOPsWvDRj1kM7B3H/aWqxbWpI1ij9TW+7+IynavtSJLypJBmWUq4RwG9evDnFThPou1Htudp1IUJMoCZPVZAqEvqtvDuitXpBLZeGmSQc6zMxSwM80LfKn/ppCQyW3PTSpMB/9LOz6UIVi58szCqiQTYEuVcSwUri3GNiMGEuQGcuG0HvbfFzjIXa1Tw8oBhoNeV3irOU7ka19wD5Up7wTxIAlkM5UWYbrv7CBDda6194BpU31cWYbt8ckJNz6D6cXhAH3eB5/tThC5m4+vqBATFbSx6ZKVGji3M0HlU+EZJUiZMJUaPvp6XiltHFrVUm/XXONT2U2jLmpyzA60j00PERU8R10ITsMsVLUyRw9oKYDs2DLTMylSFWJfeRbwjSq2emcltFbqHdB3BYJIl/DBZIGUAVajA8TBaqcWawOyALISOQEE5WzTBHD4ZaFsoAg1BFvKCknCvBoAjs07oaZSUlIUod4smrOWdubAxrZGDNiPOGzOz0kzUISGNVVqxAJDPa0AtZteGTY7xXjujv6RINbaRo9obATLoCXJS40qpreUdiNjJSsJcmpvwEA0Dw0gg0i1jdmhYGm8wVl4ZKUuA6lqZI5dGCUnZfcL33faFfBrHK2QwpWIxsks4Ea5WAVoHiESCKNC7U/GMVhOcKMHGnVgU5iSH6rEZ2aNCXd67ofZXjPiQRv8omRLIuPOD2H2cM3ecjRm3i78ISfgA6Qk3LV03VEF5jIECQ947+mEFhgiFNegJbTm8TnZiyFEJcA6EH01hdzyA0vA74ty9lk/KaxeXgwACC51FsprRvDhF/BbNXShHPqkLtpYBq2XNH4VdcrxXn4ZQJCgH4hj6h/GNvh8OtyHS4beOZtFo4JKgBMQFM7Ur+0Gh5sqUPy+RP3iMoG5Q9fpG8xPZmWqqFFN6HvD1r6wFn9n5qSzAngX83tbWChnMo36boVMriPX6wdVsCdQZHdzQg2vyhFdnJrOEg60IJ6rAPAYSjw84K7J2KJspU0r7ocDLem9xTxiCZsmYmuRm60izg8BiACZZUgCpY5RBg8CsRhyhRBYN6hqG8QzZ6EBytKaHUH0fqkF8SiYojOorIsSrM3nFRWxUTu7MSkjkPDlBlEzffhju1Pa1CJOWQoGaokPXuJsVB9TpyJ0EZDs3s7+omgrohJdR3l7R6rtDsLhS5YDi6R9aQuzNh4WSAl0k5g/eT8ofuhKSKnf5RXHyFyy3xttn7NRKw6UFIKqEDcWYNuYExXmp7pNmoIt4XaAUaJmkUApuGpUxJ41ihtmYxSmwuYKOM2gO2NqoQQlRcioASpSnIcUT+rkYjKszKGoDXHoQ4MPmTkqLszklxuNWp1aGlSdSLOD0eP8UhC46pLMTxalak/UwyZKP5XvupU8PHxhVTCSdAXauoLdGG5TpX1+ogJ4hNG/poqSZykEKQopUDQi8WcSSAef1ioTD5UuEepYDtOmdhpcxfzNlWE/hUlgaA0f5hwhuA2uhSwEqPiG3b4852SJudpJOYtS4OgBBoalq749H7OdmlJSJk8gqoQgWFQXO80tzvEtJftuNmTnAKquB/MXkLANBAYLFhRosy1GkXOLO2SjklTHd1xMR4ycqVORMKaOkvodD4sYryMWkXAPq/2hy9upEpaJgdBB8NzcXaDC1f2rivnLm6VAHgxp5QzaM3vIPBSn8P3gFM7QoKSkglJSaauRpuYwv8AXpUuhoxAc6lgPWADmxCJqgWpLAQnn+NXnTwjTmVRo887P7ZlyCU95WRcwEj9amjQK7ay3pKmHkz+RNYn+rkXiCnloYeiaFUIeKI27Lmg5XIuaVG8kbuIhsmcFWII4Qk4JLwCFVFDFGfsxQsx5UPlF6SukWEqeAM9MkqFx5wzJS0aYIhq8Ik3SOuUPAzste+LMrEHfBU7MTyhn/Ctxh5B6oKyqPeAPhBGTigKClvQNDP+HGOOBMHWFtXkTxD/AIo3wOGEIhcpTpD6n2okFAwwJA4Py+0UVYwJuWeGL2knfC6noioiGF959ID4jtAhOojObW7eSkfjHg59oMDbzJIupZ9B9IBbU+CxClq8JihyoDHmO2f9SlWQk/3H6AwJwnbH4riZ3Tv0+8Vx47fU258NPtfFypSyTOUEmwK1E8W1IgFiu0sofKhS+Kiw9XMZ3aK14maUyEqWaCn3sNbxbl9iZqkOualKvyl1DxV9gYu3PEz1Dju1KvwhCP0hz5mkFuwPaI/1Kcy2egJAofGkYzaOzpklWSYkpOmoI3pNiIrYSeZSwoenmDE3TlfU+GnFTOtZrfM1/wBLRR2nJKsQA9wR46erQI7J7cGJkImC5oeBFxBPaiyQ9mLjg38ROeNON9ZeUjvGjM4LODS4HrEqpTsxfjQbhupWCO2pFRNSO7MDkDRb1bd+4imoP8pv5A3iSVjQkbnO+pDt5v5Rzb6n9IMWElzat24uQaV/K78YuSJaiKBR0cIQf/sQ1GLcYZPAJyXd+fXrES5AiyRCARdiJT9kYs4eamYkO1wdQbiPTtldp5E4f8wIVTuroeN6HwJjy1SYa0LMPd+XtiEvVwXs0WZJaPGsJtqfJbJMIDW5kmxcWI0jQ4btvNSBnMtQ490+h+kPsM16Ut7xSxmUprraMvI7eAjvSi29Kgr3AiWV2vkG6Zg5gH2MPtE9KM4fZhFSKmgBER7TwKgkBJNAHIu++Kn/APZyPzK/xMNT2uwxupQ/sV9IPD/0v7HwhknvFxMJd7hRqPOo5tvgnNltAWVtrDTBlE5IJs5ykbiMza1gyib8RCV0L0LVDi7cInlm+K4256bKWUqCgSFAuFC4gpJmJUokj4SjULSCUkjRSE2e7hvGBYXFmTNIYg84VhytDgMeQBmHjBIYsQIw+0ECQsKIzVypuX3MLAwCVjFPSnKHw46nnZK2ycYIX+tTvjD/ANUvfHGeveY0/Wju3P8AXJ3w07STvEYgrXvPn94hVMa6oXSDvXoSNpI/MIkGNSdRHlmJ25Kl/NOHIF/QQKxXbFAohK1cSco+8LrF9q9p/qkUdaXNqiHzFJ3nwc+0fPs/tVNNky0jkT6kwMxXaKYbzSeCWA/8Wibxqu0/r6Cx+EmqfImVl0K1LB8QE084867S7aRIVlM2VMUX7shRW36iqg83jK7F7S49mw655TbvEFHnMdPlDcL2YUqs2ZlH5ZY91kcNBCn+fkXLPCY3tKhv+W//AMiyf/EQDxm0J2JZMtHduyJevMPv1MbfA7GkSvllh96u8rxKn9Ivpp68uqw7+RPR5zhOyeIXdIQDqs18g5jQ4DsXKSxmKMw7h3E+lT5xp0J0e5Hg7Q9gNG18ftQxPeq6RWw2HShOVCQgDRIa3vziYHrzrDiPueVv3hBbXrr1iVKm0MFLnJyTE5ku7WI4pOhbdHn3aDs0vDuof7kr84uNwWBbmKHhaPSVpLix/a8c1qbtbj+AzQ5cKzWD/wBO+0X9LP8AhTC0qaQOCVGgPLSPdpGB+KhXeqAMu4x47t7sWiY6pDIVqg/KeR/CT5co13+l3a4p/wDR4p0zpdBmoVJHuR6xV+yn02GEwXxJK5JIJZWXgoWc6VA9YySnSQkgggkEauPmetNbb9Y9RRlLFvFvWMZ2zwWVfxEhkzAHJoMyaFwRchvKJUCpVpRqA66sLcjuiZCwRV/8SbU0WOXICK6FFuqO/OEy8B4BvqICeNFMd08bTH9n5cxynuG/dsfDS2jQExPZ+ciyc40KfqLxpLKysoKRCZYsTZBSWUCCNDSGZYZK63JhqpbxZyxxTBh6rSwRah4RL8ZW/wBo4phMsLBrlT1HX0hUz1at5QmWFSmDIfarEmenUH3EegdgscGXIJoe8j2UPr4mPOwiLmy8UqTMStJbKXibJ/F8bf69bXEK5xTEmExKZ8tM1FjQ8Fag+/jFfFy9T5Q5dgvlOnTVAtmdr8eXv4RlNp9pZ0uctAUgJBo4G57wWnYkhSXLgW37veMP2iUFYhahW3t+0X/EXINo7Wz9JiPAD7x0ztHiT/7jcgn7RkwiHfDgLWhnbYnm85Q8QPaB2I2g/wAy1L8SfeKAlRypMHg2pFY42A84jOKXvA8BDpOFUtQSgOpRYDrT7Rt9kdmZcoZpgExYY1HdHJOtdT5CFbIc2sxsrYE7EsouhH5la/pTrzoI2GC7PSJTEICi91942GlvSCgTR+t8cBfg8Z3larrI4Dy+lNOvSEBqPH9vrEgTreGL9vfq/wC0TiiEXHXTR2Uv0bP5RyVNx5+HX7QpL7va9IlRwHCFCn666MID114+UcDz3Q9IilfTrrfDn6MNUa9ecKnl104gBF+3Vobl3+3N+TeMOUrdu+/nYiOfqnTNDhFSCSbn7de8VdqbNRiACXTMQ+SYn5kmjEO3iLHhFmWNA38MImSDxHl4MYcC72a7YzMOUyccwSWSjED/AJajoF/9JRpenExudrYROJkqSk1IdJG8VFerx5pMS7ggFJoQbVu4NN9DDtlLm4amHmqlop/tlly+aUlij+1TcIBqyZbEpUGILVuGLEbrx0uWku510JZv8TC4jEfEUVG5NTyAB9ojBfUjkW+ogATJl6OOn3+MTz8OUi14glqET/FoBp53+0BB+NwiJqSlY5HUcQYxGNwplLUg1ym+8M4PiI9AmSyC+kZLtNOSZoA+ZKWUfUDwHvFcUcvAQIeEKYe8c0XS1EUwhTE+WEKYQVyIVIiUpg5sns98VGdSikE90MKj81eL+UKnAICH5Y0x2BKSxUZirUoL8h00XZexZI/A/Mn7xHabi8vyCdntvLwi6d6Wqi5ZsoDd+VQqytH1BIj0mbh/iSkTZTrlqNKOoXYEAeooX8IzsrBoT8qEf4iv7Rd7H7VOEmnDEkIWSuQpzvdUo8QS43gwW57DnvlW9q9k5oyklCCakFRo5N2DC++Mjtjssv4wzTEVSSWBNlNw/MI9Y2jjEzH1cVV9aRk9rkAOR8p040PhV/CCc6d4Rn9g9msKMQgYlUxUopW5S4AWMuUHICQD3q70gaxsZexdkIDhDkG5+KsM/wBoCylX4dD2iTNE8tv9EyfwfTK2XV5KVJsB8Oa/nrppFPGbN2StIaQpCt6EKZ+SyxgYk6wr6Qpxv2Nn0t7JweBwxKky1rUQzrlSiwNwAVhngxK23IBcYdRA/DkkAe5MZ1RhUUfl9W+sL9e/NPtn8FNtbRlzyky5XwwkEEd2rkEfLSjHzgc0QyS9Qb6RM1urCLkxOnJeI18N/J+mIiRQ68Y57c/q/XOGFbVq2+z+8OUnTf8AS/o/pD2auhfn1pCJT19t0Th6YABb2fqwjkgaUof463xxP2bx/mnEQoTXjACvwhD0I5fF4ikqOZqsxIN67r0pXmNInTSoLePT8/tCpiNB0qxdr31rvjkkG58fWNJKjtEiiz338BSp1aOVMaj3POtK8Iakg2FaX8X5/ZofLkVc3o3CLyT5RtvwctOpPnxhoLcPtz9YkmKFH3gH6D3hCHeM2hM+vXVIckbniJVOjDCYDUkp/mJkUhgP1h0NKDau0BJlkt3jRPPfyEYOYXJJ1dyYI7cx3xZpb5U91PganxP0gaqL4zEWmrEKKRzxwLxaCpibDYRcxWVCSo9VJ0i5sPZBnkl8qElidX3AfWNdKw6ZYShCQkcL8STqW9om3FSBWzOzqUMqay1UYfhB4v8AN7QdUaQwE+EJMQzmM7daSYYttbMPYfX3hXf6Qs4Mz21iMkVhGUen8xHjMOmagpU4qClQoUqFlilCP2iR/X+IRB65wyT7H2wrMJM9hMahsmaBql/xb03HKLe10/7S0kscpKCdS3dD79IH5ErDKAUlwWPB6jceIa0WsQfiICFkqCAAHYmhBBJZ1V3kwlajF+qg1fjDsvm8I9a147/3r4674kFYaUITEyPfWEa/WtYVFbV/lvoYB8lWtg8QmYS70DMW51Pr6Q+8Qyiw1148a+BEBpsG+tCCpJpQne2ndUDzfhFl2IHAnx/gmKcgkPq6h6gDzt5RZKnDjwhkl66+8NWbc4UCG6+XXrCpnrX111SEturDEUf1hD6dfSFRCEnWunGF49co5UdNDB+t0IzFD2iImo339IkWYYU9eP7esTYcPUprat9fvEUuWTV95+rU6rErjy6+kOfrkHi5yxN46VCAAPRuFG8CCPAxKhda/bxiF9NeHKmnTxYILQt05CEa8OfHSGKVDyfM2hCioemo68oZIFM7e8SJmgDoQ2d3dA49+qwrA6+n7Qjf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solidFill>
                <a:prstClr val="black"/>
              </a:solidFill>
            </a:endParaRPr>
          </a:p>
        </p:txBody>
      </p:sp>
      <p:pic>
        <p:nvPicPr>
          <p:cNvPr id="9" name="Picture 2" descr="File:Chinese cuisine-Shark fin soup-0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08" t="13756" r="19761" b="13630"/>
          <a:stretch/>
        </p:blipFill>
        <p:spPr bwMode="auto">
          <a:xfrm>
            <a:off x="4791287" y="3984744"/>
            <a:ext cx="2436156" cy="2018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www.greenpeace.org/canada/community_images/87/4687/84648_136132.jpg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494" b="17407"/>
          <a:stretch/>
        </p:blipFill>
        <p:spPr bwMode="auto">
          <a:xfrm>
            <a:off x="4817547" y="2072651"/>
            <a:ext cx="3097044" cy="198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media-cdn.tripadvisor.com/media/photo-s/02/c1/04/ba/capt-jay-s-deep-sea-fishing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5" t="7174" r="28673"/>
          <a:stretch/>
        </p:blipFill>
        <p:spPr bwMode="auto">
          <a:xfrm>
            <a:off x="7227443" y="2059359"/>
            <a:ext cx="1916557" cy="3978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0856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0" dirty="0" smtClean="0"/>
              <a:t>Permisos y certificados CITES</a:t>
            </a:r>
            <a:endParaRPr lang="es-E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lnSpc>
                <a:spcPct val="90000"/>
              </a:lnSpc>
              <a:spcBef>
                <a:spcPct val="40000"/>
              </a:spcBef>
              <a:spcAft>
                <a:spcPct val="15000"/>
              </a:spcAft>
              <a:buNone/>
            </a:pPr>
            <a:r>
              <a:rPr lang="es-ES" noProof="0" dirty="0" smtClean="0"/>
              <a:t>Éstos indican:</a:t>
            </a:r>
          </a:p>
          <a:p>
            <a:pPr lvl="1">
              <a:lnSpc>
                <a:spcPct val="90000"/>
              </a:lnSpc>
              <a:spcBef>
                <a:spcPct val="40000"/>
              </a:spcBef>
              <a:spcAft>
                <a:spcPct val="15000"/>
              </a:spcAft>
              <a:buFontTx/>
              <a:buChar char="•"/>
            </a:pPr>
            <a:r>
              <a:rPr lang="es-ES" sz="3200" i="1" noProof="0" dirty="0"/>
              <a:t>Información científica</a:t>
            </a:r>
            <a:r>
              <a:rPr dirty="0"/>
              <a:t/>
            </a:r>
            <a:br>
              <a:rPr dirty="0"/>
            </a:br>
            <a:r>
              <a:rPr lang="es-ES" sz="3200" i="1" noProof="0" dirty="0"/>
              <a:t>(dictámenes de </a:t>
            </a:r>
            <a:r>
              <a:rPr lang="es-ES" sz="3200" i="1" noProof="0" dirty="0" smtClean="0"/>
              <a:t>extracción</a:t>
            </a:r>
            <a:br>
              <a:rPr lang="es-ES" sz="3200" i="1" noProof="0" dirty="0" smtClean="0"/>
            </a:br>
            <a:r>
              <a:rPr lang="es-ES" sz="3200" i="1" noProof="0" dirty="0" smtClean="0"/>
              <a:t> </a:t>
            </a:r>
            <a:r>
              <a:rPr lang="es-ES" sz="3200" i="1" noProof="0" dirty="0"/>
              <a:t>no perjudicial)</a:t>
            </a:r>
          </a:p>
          <a:p>
            <a:pPr lvl="1">
              <a:lnSpc>
                <a:spcPct val="90000"/>
              </a:lnSpc>
              <a:spcBef>
                <a:spcPct val="40000"/>
              </a:spcBef>
              <a:spcAft>
                <a:spcPct val="15000"/>
              </a:spcAft>
              <a:buFontTx/>
              <a:buChar char="•"/>
            </a:pPr>
            <a:r>
              <a:rPr lang="es-ES" sz="3200" i="1" noProof="0" dirty="0"/>
              <a:t>Origen y fuente legal</a:t>
            </a:r>
          </a:p>
          <a:p>
            <a:pPr lvl="1">
              <a:lnSpc>
                <a:spcPct val="90000"/>
              </a:lnSpc>
              <a:spcBef>
                <a:spcPct val="40000"/>
              </a:spcBef>
              <a:spcAft>
                <a:spcPct val="15000"/>
              </a:spcAft>
              <a:buFontTx/>
              <a:buChar char="•"/>
            </a:pPr>
            <a:r>
              <a:rPr lang="es-ES" sz="3200" i="1" noProof="0" dirty="0"/>
              <a:t>Datos comerciales </a:t>
            </a:r>
          </a:p>
          <a:p>
            <a:pPr lvl="1">
              <a:lnSpc>
                <a:spcPct val="90000"/>
              </a:lnSpc>
              <a:spcBef>
                <a:spcPct val="40000"/>
              </a:spcBef>
              <a:spcAft>
                <a:spcPct val="15000"/>
              </a:spcAft>
              <a:buFontTx/>
              <a:buChar char="•"/>
            </a:pPr>
            <a:r>
              <a:rPr lang="es-ES" sz="3200" i="1" noProof="0" dirty="0"/>
              <a:t>Finalidad de la </a:t>
            </a:r>
            <a:r>
              <a:rPr lang="es-ES" sz="3200" i="1" noProof="0" dirty="0" smtClean="0"/>
              <a:t/>
            </a:r>
            <a:br>
              <a:rPr lang="es-ES" sz="3200" i="1" noProof="0" dirty="0" smtClean="0"/>
            </a:br>
            <a:r>
              <a:rPr lang="es-ES" sz="3200" i="1" noProof="0" dirty="0" smtClean="0"/>
              <a:t>transacción </a:t>
            </a:r>
            <a:r>
              <a:rPr lang="es-ES" sz="3200" i="1" noProof="0" dirty="0"/>
              <a:t>comercial</a:t>
            </a:r>
          </a:p>
          <a:p>
            <a:pPr lvl="1">
              <a:lnSpc>
                <a:spcPct val="90000"/>
              </a:lnSpc>
              <a:spcBef>
                <a:spcPct val="40000"/>
              </a:spcBef>
              <a:spcAft>
                <a:spcPct val="15000"/>
              </a:spcAft>
              <a:buFontTx/>
              <a:buChar char="•"/>
            </a:pPr>
            <a:r>
              <a:rPr lang="es-ES" sz="3200" i="1" noProof="0" dirty="0"/>
              <a:t>Duración de la validez</a:t>
            </a:r>
            <a:endParaRPr lang="es-ES" sz="2400" i="1" noProof="0" dirty="0">
              <a:cs typeface="Arial" charset="0"/>
            </a:endParaRPr>
          </a:p>
        </p:txBody>
      </p:sp>
      <p:pic>
        <p:nvPicPr>
          <p:cNvPr id="4" name="Picture 2" descr="http://www.slim400.com/rc1/cert/CITES_Certificat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08"/>
          <a:stretch/>
        </p:blipFill>
        <p:spPr bwMode="auto">
          <a:xfrm rot="21125302">
            <a:off x="5777835" y="1453751"/>
            <a:ext cx="2973178" cy="4124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0327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12FA1C-D544-4A84-B7C0-D91C161AE2A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32482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188640"/>
            <a:ext cx="7643192" cy="870599"/>
          </a:xfrm>
        </p:spPr>
        <p:txBody>
          <a:bodyPr>
            <a:normAutofit fontScale="90000"/>
          </a:bodyPr>
          <a:lstStyle/>
          <a:p>
            <a:r>
              <a:rPr lang="es-ES" b="1" noProof="0" dirty="0">
                <a:ln w="18415" cmpd="sng">
                  <a:noFill/>
                  <a:prstDash val="solid"/>
                </a:ln>
              </a:rPr>
              <a:t>Comercio con los Estados no Partes</a:t>
            </a:r>
          </a:p>
        </p:txBody>
      </p:sp>
      <p:sp>
        <p:nvSpPr>
          <p:cNvPr id="532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3" y="1412776"/>
            <a:ext cx="8208913" cy="4176464"/>
          </a:xfrm>
        </p:spPr>
        <p:txBody>
          <a:bodyPr>
            <a:no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s-ES" sz="3000" noProof="0" dirty="0" smtClean="0">
                <a:ln w="18415" cmpd="sng">
                  <a:noFill/>
                  <a:prstDash val="solid"/>
                </a:ln>
              </a:rPr>
              <a:t>Se puede aceptar una documentación comparable</a:t>
            </a:r>
          </a:p>
          <a:p>
            <a:pPr lvl="1"/>
            <a:r>
              <a:rPr lang="es-ES" noProof="0" dirty="0" smtClean="0">
                <a:ln w="18415" cmpd="sng">
                  <a:noFill/>
                  <a:prstDash val="solid"/>
                </a:ln>
              </a:rPr>
              <a:t>que haya sido emitida por autoridades competentes </a:t>
            </a:r>
          </a:p>
          <a:p>
            <a:pPr lvl="1"/>
            <a:r>
              <a:rPr lang="es-ES" noProof="0" dirty="0" smtClean="0">
                <a:ln w="18415" cmpd="sng">
                  <a:noFill/>
                  <a:prstDash val="solid"/>
                </a:ln>
              </a:rPr>
              <a:t>que se ajuste a los requisitos de la CITES para los permisos y certificados </a:t>
            </a:r>
          </a:p>
          <a:p>
            <a:r>
              <a:rPr lang="es-ES" sz="3000" noProof="0" dirty="0" smtClean="0">
                <a:ln w="18415" cmpd="sng">
                  <a:noFill/>
                  <a:prstDash val="solid"/>
                </a:ln>
              </a:rPr>
              <a:t>Los detalles sobre las autoridades competentes y las instituciones científicas deberán ser incluidos en la Guía de la CITES.</a:t>
            </a:r>
          </a:p>
        </p:txBody>
      </p:sp>
    </p:spTree>
    <p:extLst>
      <p:ext uri="{BB962C8B-B14F-4D97-AF65-F5344CB8AC3E}">
        <p14:creationId xmlns:p14="http://schemas.microsoft.com/office/powerpoint/2010/main" val="3878355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3800" b="1" noProof="0" dirty="0" smtClean="0"/>
              <a:t>La colaboración y la </a:t>
            </a:r>
            <a:r>
              <a:rPr lang="es-ES" sz="3800" noProof="0" dirty="0" smtClean="0"/>
              <a:t>c</a:t>
            </a:r>
            <a:r>
              <a:rPr lang="es-ES" sz="3800" b="1" noProof="0" dirty="0" smtClean="0"/>
              <a:t>ooperación son esenciales para la aplicación de la CITES </a:t>
            </a:r>
            <a:endParaRPr lang="es-ES" sz="3800" b="1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844824"/>
            <a:ext cx="8424936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2600" noProof="0" dirty="0" smtClean="0">
                <a:ln w="18415" cmpd="sng">
                  <a:noFill/>
                  <a:prstDash val="solid"/>
                </a:ln>
              </a:rPr>
              <a:t>La partes interesadas nacionales incluyen:</a:t>
            </a:r>
          </a:p>
          <a:p>
            <a:pPr lvl="1"/>
            <a:r>
              <a:rPr lang="es-ES" sz="2600" noProof="0" dirty="0" smtClean="0">
                <a:ln w="18415" cmpd="sng">
                  <a:noFill/>
                  <a:prstDash val="solid"/>
                </a:ln>
              </a:rPr>
              <a:t>Autoridades CITES</a:t>
            </a:r>
          </a:p>
          <a:p>
            <a:pPr lvl="1"/>
            <a:r>
              <a:rPr lang="es-ES" sz="2600" noProof="0" dirty="0" smtClean="0">
                <a:ln w="18415" cmpd="sng">
                  <a:noFill/>
                  <a:prstDash val="solid"/>
                </a:ln>
              </a:rPr>
              <a:t>Sector de recursos naturales (pesca, bosques, etc.)</a:t>
            </a:r>
          </a:p>
          <a:p>
            <a:pPr lvl="1"/>
            <a:r>
              <a:rPr lang="es-ES" sz="2600" noProof="0" dirty="0" smtClean="0">
                <a:ln w="18415" cmpd="sng">
                  <a:noFill/>
                  <a:prstDash val="solid"/>
                </a:ln>
              </a:rPr>
              <a:t>Empresas (comerciantes, mayoristas, transportistas, etc.)</a:t>
            </a:r>
          </a:p>
          <a:p>
            <a:pPr lvl="1"/>
            <a:r>
              <a:rPr lang="es-ES" sz="2600" noProof="0" dirty="0" smtClean="0">
                <a:ln w="18415" cmpd="sng">
                  <a:noFill/>
                  <a:prstDash val="solid"/>
                </a:ln>
              </a:rPr>
              <a:t>Aduanas</a:t>
            </a:r>
          </a:p>
          <a:p>
            <a:pPr lvl="1"/>
            <a:r>
              <a:rPr lang="es-ES" sz="2600" noProof="0" dirty="0" smtClean="0">
                <a:ln w="18415" cmpd="sng">
                  <a:noFill/>
                  <a:prstDash val="solid"/>
                </a:ln>
              </a:rPr>
              <a:t>Policía</a:t>
            </a:r>
          </a:p>
          <a:p>
            <a:pPr lvl="1"/>
            <a:r>
              <a:rPr lang="es-ES" sz="2600" noProof="0" dirty="0" smtClean="0">
                <a:ln w="18415" cmpd="sng">
                  <a:noFill/>
                  <a:prstDash val="solid"/>
                </a:ln>
              </a:rPr>
              <a:t>Poder judicial</a:t>
            </a:r>
          </a:p>
          <a:p>
            <a:pPr lvl="1"/>
            <a:r>
              <a:rPr lang="es-ES" sz="2600" noProof="0" dirty="0" smtClean="0">
                <a:ln w="18415" cmpd="sng">
                  <a:noFill/>
                  <a:prstDash val="solid"/>
                </a:ln>
              </a:rPr>
              <a:t>Otros</a:t>
            </a:r>
          </a:p>
          <a:p>
            <a:pPr marL="0" indent="0">
              <a:buNone/>
            </a:pPr>
            <a:endParaRPr lang="es-ES" sz="3000" noProof="0" dirty="0"/>
          </a:p>
        </p:txBody>
      </p:sp>
    </p:spTree>
    <p:extLst>
      <p:ext uri="{BB962C8B-B14F-4D97-AF65-F5344CB8AC3E}">
        <p14:creationId xmlns:p14="http://schemas.microsoft.com/office/powerpoint/2010/main" val="1609721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12A87-8815-467D-BDF5-A8A5631E65F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81954" name="Picture 2" descr="tusk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095" y="4920455"/>
            <a:ext cx="1928813" cy="919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1955" name="Picture 3" descr="tusker blan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095" y="4934744"/>
            <a:ext cx="1900237" cy="90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1956" name="Picture 4" descr="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062" y="4339432"/>
            <a:ext cx="641350" cy="192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1957" name="Picture 5" descr="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824" y="3750469"/>
            <a:ext cx="1555750" cy="2027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1958" name="Picture 6" descr="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808" y="3563910"/>
            <a:ext cx="1435100" cy="1992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1959" name="Picture 7" descr="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3237" y="4210844"/>
            <a:ext cx="1019175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1960" name="Picture 8" descr="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3487" y="3872707"/>
            <a:ext cx="798512" cy="196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1961" name="Rectangle 9"/>
          <p:cNvSpPr>
            <a:spLocks noGrp="1" noChangeArrowheads="1"/>
          </p:cNvSpPr>
          <p:nvPr>
            <p:ph type="title"/>
          </p:nvPr>
        </p:nvSpPr>
        <p:spPr>
          <a:xfrm rot="10800000" flipV="1">
            <a:off x="107504" y="1628799"/>
            <a:ext cx="9073008" cy="2582045"/>
          </a:xfrm>
          <a:noFill/>
          <a:ln/>
        </p:spPr>
        <p:txBody>
          <a:bodyPr>
            <a:noAutofit/>
          </a:bodyPr>
          <a:lstStyle/>
          <a:p>
            <a:r>
              <a:rPr lang="es-ES" sz="4000" dirty="0">
                <a:ln w="18415" cmpd="sng">
                  <a:noFill/>
                  <a:prstDash val="solid"/>
                </a:ln>
              </a:rPr>
              <a:t>¡Muchas gracias por su atención!</a:t>
            </a:r>
            <a:r>
              <a:t/>
            </a:r>
            <a:br/>
            <a:r>
              <a:t/>
            </a:r>
            <a:br/>
            <a:r>
              <a:rPr lang="es-ES" sz="3200" i="1" dirty="0"/>
              <a:t>La CITES y la FAO están trabajando, con el apoyo de la Unión Europea, a favor de un comercio internacional de tiburones y mantarrayas que sea legal, sostenible y trazable</a:t>
            </a:r>
            <a:r>
              <a:t/>
            </a:r>
            <a:br/>
            <a:r>
              <a:t/>
            </a:r>
            <a:br/>
            <a:r>
              <a:t/>
            </a:r>
            <a:br/>
            <a:r>
              <a:t/>
            </a:r>
            <a:br/>
            <a:endParaRPr lang="es-ES" sz="3200" i="1" dirty="0"/>
          </a:p>
        </p:txBody>
      </p:sp>
    </p:spTree>
    <p:extLst>
      <p:ext uri="{BB962C8B-B14F-4D97-AF65-F5344CB8AC3E}">
        <p14:creationId xmlns:p14="http://schemas.microsoft.com/office/powerpoint/2010/main" val="418691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1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81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81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81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81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81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9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195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195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19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81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196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Los Apéndices de la CITES y los tiburones</a:t>
            </a:r>
            <a:endParaRPr lang="es-E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0225"/>
            <a:ext cx="9144000" cy="3997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591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images.nationalgeographic.com/wpf/media-live/photos/000/064/cache/great-white-up-close_6455_600x4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55730"/>
            <a:ext cx="2877739" cy="21583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00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538" y="-171400"/>
            <a:ext cx="8229600" cy="1000967"/>
          </a:xfrm>
        </p:spPr>
        <p:txBody>
          <a:bodyPr>
            <a:normAutofit/>
          </a:bodyPr>
          <a:lstStyle/>
          <a:p>
            <a:r>
              <a:rPr lang="es-ES" sz="4000" noProof="0" dirty="0" smtClean="0"/>
              <a:t>Apéndices de la CITES</a:t>
            </a:r>
            <a:endParaRPr lang="es-ES" sz="4000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258" y="690584"/>
            <a:ext cx="8352928" cy="47133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dirty="0"/>
              <a:t>Las </a:t>
            </a:r>
            <a:r>
              <a:rPr lang="es-ES" dirty="0" smtClean="0"/>
              <a:t>especies* </a:t>
            </a:r>
            <a:r>
              <a:rPr lang="es-ES" noProof="0" dirty="0" smtClean="0"/>
              <a:t>reguladas por la CITES están divididas en tres Apéndices</a:t>
            </a:r>
            <a:endParaRPr lang="es-ES" noProof="0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952705" y="1484784"/>
            <a:ext cx="798286" cy="1287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55000"/>
              </a:spcBef>
              <a:spcAft>
                <a:spcPct val="15000"/>
              </a:spcAft>
            </a:pPr>
            <a:r>
              <a:rPr lang="es-ES" sz="9400" b="1" dirty="0">
                <a:solidFill>
                  <a:srgbClr val="C00000"/>
                </a:solidFill>
                <a:latin typeface="Times New Roman" pitchFamily="18" charset="0"/>
              </a:rPr>
              <a:t>I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952705" y="2771901"/>
            <a:ext cx="1130905" cy="1287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55000"/>
              </a:spcBef>
              <a:spcAft>
                <a:spcPct val="15000"/>
              </a:spcAft>
            </a:pPr>
            <a:r>
              <a:rPr lang="es-ES" sz="9400" b="1" dirty="0">
                <a:solidFill>
                  <a:srgbClr val="0000FF"/>
                </a:solidFill>
                <a:latin typeface="Times New Roman" pitchFamily="18" charset="0"/>
              </a:rPr>
              <a:t>II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819657" y="4099670"/>
            <a:ext cx="1862667" cy="1287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55000"/>
              </a:spcBef>
              <a:spcAft>
                <a:spcPct val="15000"/>
              </a:spcAft>
            </a:pPr>
            <a:r>
              <a:rPr lang="es-ES" sz="9100" b="1" dirty="0">
                <a:solidFill>
                  <a:srgbClr val="F79646">
                    <a:lumMod val="75000"/>
                  </a:srgbClr>
                </a:solidFill>
                <a:latin typeface="Times New Roman" pitchFamily="18" charset="0"/>
              </a:rPr>
              <a:t>III</a:t>
            </a:r>
          </a:p>
        </p:txBody>
      </p:sp>
      <p:pic>
        <p:nvPicPr>
          <p:cNvPr id="6153" name="Picture 9" descr="http://blogs.du.edu/magazine/files/2011/08/Porbeagle-Shark-e131292208692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63" b="5521"/>
          <a:stretch/>
        </p:blipFill>
        <p:spPr bwMode="auto">
          <a:xfrm>
            <a:off x="5940152" y="3894112"/>
            <a:ext cx="2961034" cy="18425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4" name="TextBox 13"/>
          <p:cNvSpPr txBox="1"/>
          <p:nvPr/>
        </p:nvSpPr>
        <p:spPr>
          <a:xfrm>
            <a:off x="3162319" y="6027003"/>
            <a:ext cx="4716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i="1" dirty="0" smtClean="0">
                <a:solidFill>
                  <a:prstClr val="black"/>
                </a:solidFill>
              </a:rPr>
              <a:t>* "Especie" significa toda especie, subespecie o población geográficamente aislada de una u otra”</a:t>
            </a:r>
            <a:endParaRPr lang="es-ES" sz="1600" i="1" dirty="0">
              <a:solidFill>
                <a:prstClr val="black"/>
              </a:solidFill>
            </a:endParaRPr>
          </a:p>
          <a:p>
            <a:endParaRPr lang="es-ES" sz="1600" dirty="0">
              <a:solidFill>
                <a:prstClr val="black"/>
              </a:solidFill>
            </a:endParaRPr>
          </a:p>
        </p:txBody>
      </p:sp>
      <p:pic>
        <p:nvPicPr>
          <p:cNvPr id="11" name="Picture 12" descr="http://www.elasmodiver.com/Sharkive%20images/Green%20Sawfish%20003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5" t="16808" r="6277" b="27968"/>
          <a:stretch/>
        </p:blipFill>
        <p:spPr bwMode="auto">
          <a:xfrm>
            <a:off x="5436096" y="1628800"/>
            <a:ext cx="3240000" cy="1872208"/>
          </a:xfrm>
          <a:prstGeom prst="rect">
            <a:avLst/>
          </a:prstGeom>
          <a:noFill/>
          <a:ln w="762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08292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1279F-33D6-43A4-9904-4E9B73A82E9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32130" name="Rectangle 2"/>
          <p:cNvSpPr>
            <a:spLocks noGrp="1" noChangeArrowheads="1"/>
          </p:cNvSpPr>
          <p:nvPr>
            <p:ph type="title"/>
          </p:nvPr>
        </p:nvSpPr>
        <p:spPr>
          <a:xfrm>
            <a:off x="-61218" y="0"/>
            <a:ext cx="9173242" cy="1008112"/>
          </a:xfrm>
        </p:spPr>
        <p:txBody>
          <a:bodyPr>
            <a:normAutofit/>
          </a:bodyPr>
          <a:lstStyle/>
          <a:p>
            <a:r>
              <a:rPr lang="es-ES" sz="4000" b="1" noProof="0" dirty="0" smtClean="0">
                <a:ln w="18415" cmpd="sng">
                  <a:noFill/>
                  <a:prstDash val="solid"/>
                </a:ln>
              </a:rPr>
              <a:t>Apéndice I de la CITES</a:t>
            </a:r>
            <a:endParaRPr lang="es-ES" sz="4000" b="1" noProof="0" dirty="0">
              <a:ln w="18415" cmpd="sng">
                <a:noFill/>
                <a:prstDash val="solid"/>
              </a:ln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95536" y="1052736"/>
            <a:ext cx="8280920" cy="4309939"/>
          </a:xfrm>
        </p:spPr>
        <p:txBody>
          <a:bodyPr>
            <a:normAutofit/>
          </a:bodyPr>
          <a:lstStyle/>
          <a:p>
            <a:r>
              <a:rPr lang="es-ES" sz="2700" noProof="0" dirty="0" smtClean="0"/>
              <a:t>Especies amenazadas de extinción que estén o puedan verse afectadas por el comercio</a:t>
            </a:r>
          </a:p>
          <a:p>
            <a:r>
              <a:rPr lang="es-ES" sz="2700" noProof="0" dirty="0" smtClean="0"/>
              <a:t>de manera general, se prohíbe el comercio internacional de especímenes silvestres</a:t>
            </a:r>
          </a:p>
          <a:p>
            <a:r>
              <a:rPr lang="es-ES" sz="2700" b="1" noProof="0" dirty="0" smtClean="0">
                <a:ln w="18415" cmpd="sng">
                  <a:noFill/>
                  <a:prstDash val="solid"/>
                </a:ln>
                <a:solidFill>
                  <a:srgbClr val="C00000"/>
                </a:solidFill>
              </a:rPr>
              <a:t>un 3%</a:t>
            </a:r>
            <a:r>
              <a:rPr lang="es-ES" sz="2700" noProof="0" dirty="0" smtClean="0">
                <a:ln w="18415" cmpd="sng">
                  <a:noFill/>
                  <a:prstDash val="solid"/>
                </a:ln>
              </a:rPr>
              <a:t> de todas las inclusiones (la decisión corresponde a la Conferencia de las Partes)</a:t>
            </a:r>
          </a:p>
        </p:txBody>
      </p:sp>
      <p:pic>
        <p:nvPicPr>
          <p:cNvPr id="11" name="Picture 12" descr="http://www.elasmodiver.com/Sharkive%20images/Green%20Sawfish%2000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5" t="16808" r="6277" b="27968"/>
          <a:stretch/>
        </p:blipFill>
        <p:spPr bwMode="auto">
          <a:xfrm>
            <a:off x="2051720" y="3769321"/>
            <a:ext cx="5459591" cy="2378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858187" y="6146140"/>
            <a:ext cx="54595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800" dirty="0" smtClean="0">
                <a:solidFill>
                  <a:prstClr val="black"/>
                </a:solidFill>
              </a:rPr>
              <a:t>Peces sierra: </a:t>
            </a:r>
            <a:r>
              <a:rPr lang="es-ES" sz="2800" i="1" dirty="0" smtClean="0">
                <a:solidFill>
                  <a:prstClr val="black"/>
                </a:solidFill>
              </a:rPr>
              <a:t>Pristidae</a:t>
            </a:r>
            <a:r>
              <a:rPr lang="es-ES" dirty="0" smtClean="0">
                <a:solidFill>
                  <a:prstClr val="black"/>
                </a:solidFill>
              </a:rPr>
              <a:t> </a:t>
            </a:r>
            <a:r>
              <a:rPr lang="es-ES" sz="2800" dirty="0">
                <a:solidFill>
                  <a:prstClr val="black"/>
                </a:solidFill>
              </a:rPr>
              <a:t>spp.</a:t>
            </a:r>
          </a:p>
        </p:txBody>
      </p:sp>
    </p:spTree>
    <p:extLst>
      <p:ext uri="{BB962C8B-B14F-4D97-AF65-F5344CB8AC3E}">
        <p14:creationId xmlns:p14="http://schemas.microsoft.com/office/powerpoint/2010/main" val="3475772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726583"/>
          </a:xfrm>
        </p:spPr>
        <p:txBody>
          <a:bodyPr>
            <a:normAutofit/>
          </a:bodyPr>
          <a:lstStyle/>
          <a:p>
            <a:r>
              <a:rPr lang="es-ES" sz="4000" b="1" noProof="0" dirty="0" smtClean="0"/>
              <a:t>Apéndice II de la CITES</a:t>
            </a:r>
            <a:endParaRPr lang="es-ES" sz="4000" b="1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24744"/>
            <a:ext cx="8280920" cy="4464496"/>
          </a:xfrm>
        </p:spPr>
        <p:txBody>
          <a:bodyPr>
            <a:normAutofit fontScale="92500" lnSpcReduction="10000"/>
          </a:bodyPr>
          <a:lstStyle/>
          <a:p>
            <a:pPr marL="342900" lvl="1" indent="-342900">
              <a:buFont typeface="Arial" charset="0"/>
              <a:buChar char="•"/>
            </a:pPr>
            <a:r>
              <a:rPr lang="es-ES" noProof="0" dirty="0" smtClean="0">
                <a:ln w="18415" cmpd="sng">
                  <a:noFill/>
                  <a:prstDash val="solid"/>
                </a:ln>
              </a:rPr>
              <a:t>Especies que no están necesariamente amenazadas de extinción, pero </a:t>
            </a:r>
            <a:r>
              <a:rPr lang="es-ES" altLang="en-US" noProof="0" dirty="0" smtClean="0"/>
              <a:t>que podrían llegar a esa situación a menos que el comercio esté sujeto a una reglamentación estricta a fin de evitar una utilización incompatible con su supervivencia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s-ES" noProof="0" dirty="0" smtClean="0">
                <a:ln w="18415" cmpd="sng">
                  <a:noFill/>
                  <a:prstDash val="solid"/>
                </a:ln>
              </a:rPr>
              <a:t>También cubre especies semejantes a las especies ya incluidas en el Apéndice II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s-ES" noProof="0" dirty="0" smtClean="0">
                <a:ln w="18415" cmpd="sng">
                  <a:noFill/>
                  <a:prstDash val="solid"/>
                </a:ln>
              </a:rPr>
              <a:t>El comercio internacional está permitido pero de manera reglamentada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s-ES" b="1" noProof="0" dirty="0" smtClean="0">
                <a:ln w="18415" cmpd="sng">
                  <a:noFill/>
                  <a:prstDash val="solid"/>
                </a:ln>
                <a:solidFill>
                  <a:srgbClr val="C00000"/>
                </a:solidFill>
              </a:rPr>
              <a:t>un 96%</a:t>
            </a:r>
            <a:r>
              <a:rPr lang="es-ES" noProof="0" dirty="0" smtClean="0">
                <a:ln w="18415" cmpd="sng">
                  <a:noFill/>
                  <a:prstDash val="solid"/>
                </a:ln>
              </a:rPr>
              <a:t> de todas las inclusiones (</a:t>
            </a:r>
            <a:r>
              <a:rPr lang="es-ES" dirty="0">
                <a:ln w="18415" cmpd="sng">
                  <a:noFill/>
                  <a:prstDash val="solid"/>
                </a:ln>
              </a:rPr>
              <a:t>la decisión corresponde a la Conferencia de las Partes</a:t>
            </a:r>
            <a:r>
              <a:rPr lang="es-ES" noProof="0" dirty="0" smtClean="0">
                <a:ln w="18415" cmpd="sng">
                  <a:noFill/>
                  <a:prstDash val="solid"/>
                </a:ln>
              </a:rPr>
              <a:t>)</a:t>
            </a:r>
          </a:p>
          <a:p>
            <a:endParaRPr lang="es-ES" sz="2800" noProof="0" dirty="0"/>
          </a:p>
        </p:txBody>
      </p:sp>
    </p:spTree>
    <p:extLst>
      <p:ext uri="{BB962C8B-B14F-4D97-AF65-F5344CB8AC3E}">
        <p14:creationId xmlns:p14="http://schemas.microsoft.com/office/powerpoint/2010/main" val="2360535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534400" y="0"/>
            <a:ext cx="609600" cy="457200"/>
          </a:xfrm>
        </p:spPr>
        <p:txBody>
          <a:bodyPr/>
          <a:lstStyle/>
          <a:p>
            <a:fld id="{5EFDA739-5D9F-4C48-841A-A9E70211A736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s-E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0" y="17463"/>
            <a:ext cx="9188450" cy="56197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S" altLang="en-US" sz="2800" smtClean="0">
                <a:solidFill>
                  <a:prstClr val="black"/>
                </a:solidFill>
              </a:rPr>
              <a:t>Tiburones/Mantarrayas en el Apéndice II</a:t>
            </a:r>
            <a:endParaRPr lang="es-ES" altLang="en-US" sz="2800">
              <a:solidFill>
                <a:prstClr val="black"/>
              </a:solidFill>
            </a:endParaRPr>
          </a:p>
        </p:txBody>
      </p:sp>
      <p:pic>
        <p:nvPicPr>
          <p:cNvPr id="27" name="Picture 14" descr="http://www.costarica-scuba.com/wp-content/uploads/2012/10/Mobula-ra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39" t="12431" r="28645" b="4784"/>
          <a:stretch>
            <a:fillRect/>
          </a:stretch>
        </p:blipFill>
        <p:spPr bwMode="auto">
          <a:xfrm>
            <a:off x="6515100" y="3445442"/>
            <a:ext cx="2362200" cy="1861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" name="Group 27"/>
          <p:cNvGrpSpPr/>
          <p:nvPr/>
        </p:nvGrpSpPr>
        <p:grpSpPr>
          <a:xfrm>
            <a:off x="265111" y="623888"/>
            <a:ext cx="2622551" cy="2288062"/>
            <a:chOff x="244246" y="770808"/>
            <a:chExt cx="2622551" cy="2288062"/>
          </a:xfrm>
        </p:grpSpPr>
        <p:pic>
          <p:nvPicPr>
            <p:cNvPr id="37" name="Picture 8" descr="http://www.pacificsharks.org/img/Basking-Shark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229" t="2985" r="5559" b="3484"/>
            <a:stretch>
              <a:fillRect/>
            </a:stretch>
          </p:blipFill>
          <p:spPr bwMode="auto">
            <a:xfrm>
              <a:off x="393473" y="770808"/>
              <a:ext cx="2349728" cy="16675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" name="Rectangle 37"/>
            <p:cNvSpPr>
              <a:spLocks noChangeArrowheads="1"/>
            </p:cNvSpPr>
            <p:nvPr/>
          </p:nvSpPr>
          <p:spPr bwMode="auto">
            <a:xfrm>
              <a:off x="244246" y="2417520"/>
              <a:ext cx="2622551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s-ES" altLang="en-US" sz="1800" i="1" dirty="0">
                  <a:solidFill>
                    <a:prstClr val="black"/>
                  </a:solidFill>
                  <a:latin typeface="Calibri" pitchFamily="34" charset="0"/>
                </a:rPr>
                <a:t>Cetorhinus</a:t>
              </a:r>
              <a:r>
                <a:rPr lang="es-ES" dirty="0" smtClean="0">
                  <a:solidFill>
                    <a:prstClr val="black"/>
                  </a:solidFill>
                </a:rPr>
                <a:t> </a:t>
              </a:r>
              <a:r>
                <a:rPr lang="es-ES" altLang="en-US" sz="1800" i="1" dirty="0">
                  <a:solidFill>
                    <a:prstClr val="black"/>
                  </a:solidFill>
                  <a:latin typeface="Calibri" pitchFamily="34" charset="0"/>
                </a:rPr>
                <a:t>maximus</a:t>
              </a:r>
              <a:r>
                <a:rPr lang="es-ES" dirty="0" smtClean="0">
                  <a:solidFill>
                    <a:prstClr val="black"/>
                  </a:solidFill>
                </a:rPr>
                <a:t> </a:t>
              </a:r>
              <a:r>
                <a:rPr lang="es-ES" altLang="en-US" sz="1800" dirty="0">
                  <a:solidFill>
                    <a:prstClr val="black"/>
                  </a:solidFill>
                  <a:latin typeface="Calibri" pitchFamily="34" charset="0"/>
                </a:rPr>
                <a:t>(Tiburón peregrino)</a:t>
              </a:r>
            </a:p>
          </p:txBody>
        </p:sp>
      </p:grp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6176177" y="5306563"/>
            <a:ext cx="25098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s-ES" altLang="en-US" sz="1800" i="1" dirty="0">
                <a:solidFill>
                  <a:prstClr val="black"/>
                </a:solidFill>
                <a:latin typeface="Calibri" pitchFamily="34" charset="0"/>
              </a:rPr>
              <a:t>Manta </a:t>
            </a:r>
            <a:r>
              <a:rPr lang="es-ES" altLang="en-US" sz="1800" dirty="0">
                <a:solidFill>
                  <a:prstClr val="black"/>
                </a:solidFill>
                <a:latin typeface="Calibri" pitchFamily="34" charset="0"/>
              </a:rPr>
              <a:t>spp. </a:t>
            </a:r>
          </a:p>
          <a:p>
            <a:pPr algn="ctr"/>
            <a:r>
              <a:rPr lang="es-ES" altLang="en-US" sz="1800" dirty="0" smtClean="0">
                <a:solidFill>
                  <a:prstClr val="black"/>
                </a:solidFill>
                <a:latin typeface="Calibri" pitchFamily="34" charset="0"/>
              </a:rPr>
              <a:t>(Mantarrayas)</a:t>
            </a:r>
            <a:endParaRPr lang="es-ES" altLang="en-US" sz="1800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6137502" y="814713"/>
            <a:ext cx="2997200" cy="2708394"/>
            <a:chOff x="6326529" y="990600"/>
            <a:chExt cx="2997200" cy="2708394"/>
          </a:xfrm>
        </p:grpSpPr>
        <p:pic>
          <p:nvPicPr>
            <p:cNvPr id="41" name="Picture 6" descr="http://31.media.tumblr.com/tumblr_lw63xrzuPm1r62u4to1_500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591" t="475" r="15434" b="19846"/>
            <a:stretch>
              <a:fillRect/>
            </a:stretch>
          </p:blipFill>
          <p:spPr bwMode="auto">
            <a:xfrm>
              <a:off x="6613334" y="990600"/>
              <a:ext cx="2423590" cy="1695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" name="TextBox 41"/>
            <p:cNvSpPr txBox="1">
              <a:spLocks noChangeArrowheads="1"/>
            </p:cNvSpPr>
            <p:nvPr/>
          </p:nvSpPr>
          <p:spPr bwMode="auto">
            <a:xfrm>
              <a:off x="6326529" y="2683331"/>
              <a:ext cx="2997200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s-ES" altLang="en-US" sz="1800" i="1" dirty="0">
                  <a:solidFill>
                    <a:prstClr val="black"/>
                  </a:solidFill>
                  <a:latin typeface="Calibri" pitchFamily="34" charset="0"/>
                </a:rPr>
                <a:t>Sphyrna</a:t>
              </a:r>
              <a:r>
                <a:rPr lang="es-ES" dirty="0" smtClean="0">
                  <a:solidFill>
                    <a:prstClr val="black"/>
                  </a:solidFill>
                </a:rPr>
                <a:t> </a:t>
              </a:r>
              <a:r>
                <a:rPr lang="es-ES" altLang="en-US" sz="1800" i="1" dirty="0">
                  <a:solidFill>
                    <a:prstClr val="black"/>
                  </a:solidFill>
                  <a:latin typeface="Calibri" pitchFamily="34" charset="0"/>
                </a:rPr>
                <a:t>lewini, S.mokarran, </a:t>
              </a:r>
              <a:r>
                <a:rPr sz="1800" i="1" dirty="0">
                  <a:solidFill>
                    <a:prstClr val="black"/>
                  </a:solidFill>
                  <a:latin typeface="Calibri" pitchFamily="34" charset="0"/>
                </a:rPr>
                <a:t/>
              </a:r>
              <a:br>
                <a:rPr sz="1800" i="1" dirty="0">
                  <a:solidFill>
                    <a:prstClr val="black"/>
                  </a:solidFill>
                  <a:latin typeface="Calibri" pitchFamily="34" charset="0"/>
                </a:rPr>
              </a:br>
              <a:r>
                <a:rPr lang="es-ES" altLang="en-US" sz="1800" i="1" dirty="0">
                  <a:solidFill>
                    <a:prstClr val="black"/>
                  </a:solidFill>
                  <a:latin typeface="Calibri" pitchFamily="34" charset="0"/>
                </a:rPr>
                <a:t>S. zygaena</a:t>
              </a:r>
              <a:r>
                <a:rPr lang="es-ES" sz="1800" i="1" dirty="0">
                  <a:solidFill>
                    <a:prstClr val="black"/>
                  </a:solidFill>
                  <a:latin typeface="Calibri" pitchFamily="34" charset="0"/>
                </a:rPr>
                <a:t> </a:t>
              </a:r>
              <a:r>
                <a:rPr sz="1800" i="1" dirty="0">
                  <a:solidFill>
                    <a:prstClr val="black"/>
                  </a:solidFill>
                  <a:latin typeface="Calibri" pitchFamily="34" charset="0"/>
                </a:rPr>
                <a:t/>
              </a:r>
              <a:br>
                <a:rPr sz="1800" i="1" dirty="0">
                  <a:solidFill>
                    <a:prstClr val="black"/>
                  </a:solidFill>
                  <a:latin typeface="Calibri" pitchFamily="34" charset="0"/>
                </a:rPr>
              </a:br>
              <a:r>
                <a:rPr lang="es-ES" altLang="en-US" sz="1800" i="1" dirty="0">
                  <a:solidFill>
                    <a:prstClr val="black"/>
                  </a:solidFill>
                  <a:latin typeface="Calibri" pitchFamily="34" charset="0"/>
                </a:rPr>
                <a:t>(Tiburones martillo</a:t>
              </a:r>
              <a:r>
                <a:rPr lang="es-ES" altLang="en-US" sz="1800" dirty="0">
                  <a:solidFill>
                    <a:prstClr val="black"/>
                  </a:solidFill>
                  <a:latin typeface="Calibri" pitchFamily="34" charset="0"/>
                </a:rPr>
                <a:t>)</a:t>
              </a:r>
              <a:endParaRPr lang="es-ES" altLang="en-US" sz="1800" i="1" dirty="0">
                <a:solidFill>
                  <a:prstClr val="black"/>
                </a:solidFill>
                <a:latin typeface="Calibri" pitchFamily="34" charset="0"/>
                <a:cs typeface="Arial" charset="0"/>
              </a:endParaRPr>
            </a:p>
          </p:txBody>
        </p:sp>
      </p:grp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4747647" y="5959813"/>
            <a:ext cx="2895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s-ES" altLang="en-US" sz="1800" b="1" dirty="0" smtClean="0">
                <a:solidFill>
                  <a:srgbClr val="002060"/>
                </a:solidFill>
                <a:latin typeface="Calibri" pitchFamily="34" charset="0"/>
              </a:rPr>
              <a:t>Entrada en vigor aplazada hasta el 14 de septiembre de 2014</a:t>
            </a:r>
            <a:endParaRPr lang="es-ES" altLang="en-US" sz="1800" b="1" dirty="0">
              <a:solidFill>
                <a:srgbClr val="002060"/>
              </a:solidFill>
              <a:latin typeface="Calibri" pitchFamily="34" charset="0"/>
              <a:cs typeface="Arial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3308464" y="3438155"/>
            <a:ext cx="3022260" cy="2152662"/>
            <a:chOff x="3342011" y="4248138"/>
            <a:chExt cx="3022260" cy="2152662"/>
          </a:xfrm>
        </p:grpSpPr>
        <p:sp>
          <p:nvSpPr>
            <p:cNvPr id="45" name="Rectangle 44"/>
            <p:cNvSpPr>
              <a:spLocks noChangeArrowheads="1"/>
            </p:cNvSpPr>
            <p:nvPr/>
          </p:nvSpPr>
          <p:spPr bwMode="auto">
            <a:xfrm>
              <a:off x="3836269" y="5754469"/>
              <a:ext cx="2033741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s-ES" altLang="en-US" sz="1800" i="1" dirty="0" smtClean="0">
                  <a:solidFill>
                    <a:prstClr val="black"/>
                  </a:solidFill>
                  <a:latin typeface="Calibri" pitchFamily="34" charset="0"/>
                </a:rPr>
                <a:t>Lamna</a:t>
              </a:r>
              <a:r>
                <a:rPr lang="es-ES" dirty="0" smtClean="0">
                  <a:solidFill>
                    <a:prstClr val="black"/>
                  </a:solidFill>
                </a:rPr>
                <a:t> </a:t>
              </a:r>
              <a:r>
                <a:rPr lang="es-ES" altLang="en-US" sz="1800" i="1" dirty="0" smtClean="0">
                  <a:solidFill>
                    <a:prstClr val="black"/>
                  </a:solidFill>
                  <a:latin typeface="Calibri" pitchFamily="34" charset="0"/>
                </a:rPr>
                <a:t>nasus</a:t>
              </a:r>
              <a:r>
                <a:rPr>
                  <a:solidFill>
                    <a:prstClr val="black"/>
                  </a:solidFill>
                </a:rPr>
                <a:t/>
              </a:r>
              <a:br>
                <a:rPr>
                  <a:solidFill>
                    <a:prstClr val="black"/>
                  </a:solidFill>
                </a:rPr>
              </a:br>
              <a:r>
                <a:rPr lang="es-ES" altLang="en-US" sz="1800" dirty="0" smtClean="0">
                  <a:solidFill>
                    <a:prstClr val="black"/>
                  </a:solidFill>
                  <a:latin typeface="Calibri" pitchFamily="34" charset="0"/>
                </a:rPr>
                <a:t>(Marrajo sardinero)</a:t>
              </a:r>
              <a:endParaRPr lang="es-ES" altLang="en-US" sz="1800" dirty="0">
                <a:solidFill>
                  <a:prstClr val="black"/>
                </a:solidFill>
                <a:latin typeface="Calibri" pitchFamily="34" charset="0"/>
                <a:cs typeface="Arial" charset="0"/>
              </a:endParaRPr>
            </a:p>
          </p:txBody>
        </p:sp>
        <p:pic>
          <p:nvPicPr>
            <p:cNvPr id="46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84" t="8624" b="14188"/>
            <a:stretch>
              <a:fillRect/>
            </a:stretch>
          </p:blipFill>
          <p:spPr bwMode="auto">
            <a:xfrm>
              <a:off x="3342011" y="4248138"/>
              <a:ext cx="3022260" cy="157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7" name="Group 46"/>
          <p:cNvGrpSpPr/>
          <p:nvPr/>
        </p:nvGrpSpPr>
        <p:grpSpPr>
          <a:xfrm>
            <a:off x="3115637" y="814713"/>
            <a:ext cx="3386138" cy="2352219"/>
            <a:chOff x="3273425" y="975181"/>
            <a:chExt cx="3386138" cy="2352219"/>
          </a:xfrm>
        </p:grpSpPr>
        <p:sp>
          <p:nvSpPr>
            <p:cNvPr id="48" name="TextBox 47"/>
            <p:cNvSpPr txBox="1">
              <a:spLocks noChangeArrowheads="1"/>
            </p:cNvSpPr>
            <p:nvPr/>
          </p:nvSpPr>
          <p:spPr bwMode="auto">
            <a:xfrm>
              <a:off x="3273425" y="2686050"/>
              <a:ext cx="3386138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s-ES" altLang="en-US" sz="1800" i="1" dirty="0">
                  <a:solidFill>
                    <a:prstClr val="black"/>
                  </a:solidFill>
                  <a:latin typeface="Calibri" pitchFamily="34" charset="0"/>
                </a:rPr>
                <a:t>Carcharhinus</a:t>
              </a:r>
              <a:r>
                <a:rPr lang="es-ES" dirty="0" smtClean="0">
                  <a:solidFill>
                    <a:prstClr val="black"/>
                  </a:solidFill>
                </a:rPr>
                <a:t> </a:t>
              </a:r>
              <a:r>
                <a:rPr lang="es-ES" altLang="en-US" sz="1800" i="1" dirty="0" smtClean="0">
                  <a:solidFill>
                    <a:prstClr val="black"/>
                  </a:solidFill>
                  <a:latin typeface="Calibri" pitchFamily="34" charset="0"/>
                </a:rPr>
                <a:t>longimanus</a:t>
              </a:r>
              <a:r>
                <a:rPr lang="es-ES" dirty="0" smtClean="0">
                  <a:solidFill>
                    <a:prstClr val="black"/>
                  </a:solidFill>
                </a:rPr>
                <a:t> </a:t>
              </a:r>
              <a:r>
                <a:rPr lang="es-ES" altLang="en-US" sz="1800" dirty="0">
                  <a:solidFill>
                    <a:prstClr val="black"/>
                  </a:solidFill>
                  <a:latin typeface="Calibri" pitchFamily="34" charset="0"/>
                </a:rPr>
                <a:t>(Tiburón oceánico de puntas blancas)</a:t>
              </a:r>
              <a:endParaRPr lang="es-ES" altLang="en-US" sz="1800" dirty="0">
                <a:solidFill>
                  <a:prstClr val="black"/>
                </a:solidFill>
                <a:latin typeface="Calibri" pitchFamily="34" charset="0"/>
                <a:cs typeface="Arial" charset="0"/>
              </a:endParaRPr>
            </a:p>
          </p:txBody>
        </p:sp>
        <p:pic>
          <p:nvPicPr>
            <p:cNvPr id="49" name="Picture 19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5487" y="975181"/>
              <a:ext cx="2572514" cy="1708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2"/>
                  </a:solidFill>
                  <a:prstDash val="solid"/>
                  <a:miter lim="800000"/>
                  <a:headEnd type="none" w="med" len="med"/>
                  <a:tailEnd type="none" w="lg" len="med"/>
                </a14:hiddenLine>
              </a:ext>
            </a:extLst>
          </p:spPr>
        </p:pic>
      </p:grpSp>
      <p:sp>
        <p:nvSpPr>
          <p:cNvPr id="50" name="AutoShape 20" descr="data:image/jpeg;base64,/9j/4AAQSkZJRgABAQAAAQABAAD/2wCEAAkGBxQSEhUUEhQVFBIUFBQUFRQUFBQUFBUUFBQWFhQUFRQYHCggGBolHBQVITEhJSkrLi4uFx8zODMsNygtLisBCgoKDg0OGhAQGiwmICQsLCwsLCwsLCwsLCwsLCwsLCwsLCwsLCwsLCwsLCwsLCwsLCwsLCwsLCwsLCw3LCwsLP/AABEIAKgBLAMBIgACEQEDEQH/xAAbAAACAwEBAQAAAAAAAAAAAAABAgADBAUGB//EADkQAAEDAgQDBQcDAwUBAQAAAAEAAhEDIQQSMUEFUWEicYGRoQYTMrHB0fAUQlIVI+FicoKS8bIz/8QAGgEAAwEBAQEAAAAAAAAAAAAAAAECAwQFBv/EACMRAAICAQQDAQADAAAAAAAAAAABAhEDEiExQQQTUSIyQmH/2gAMAwEAAhEDEQA/AOM1vTyTtZ3opgvpjxhRT7kciZGEALH5KIUIUAQA0IwlCiQDNCOVLPVEO6oHYYUQ8UYQFgzKZlIUyhAWHVLCcNCmRAxFCFZHRTwQBUGo5U4RugBITKVXhgl3pcoYd4eJGkxdQpxbpDaaGjolPgrhTQNIKhFcBQgK0sS5egRYFcD8CaOiYqR1SEKB0CgH5CcNUtyQMAcpmQgIlIAOclJVhKE9EAVygnKBCAFhKWq0hLlSAzppKKLQtiBbokFMQpKQCFpUVikphYkIgJgmSAQNRypk0oGLl6J2sQTAIAXIp7vuTqBIBWtTEJmhNCBlcJmhMAjCQCFMHAXOgue5NCycQPY71GSVRbHFWzk8RxJc4jS57lq4LUs4dQfSPoua5q18KfFQDZ1vHZceKVSN5r8nbCkJ8qkLuOYrhTKnhFAyqFAE8IQgQpQITkIEICxC1EeCJCjUUOyQoQjKBQApAQITlLKKAUJSmlBwRQWUohBQLUzsYopQUZSCwqQgCigLCAiEAiigCAiAoEQkMMIgKBEBAwwo0JwFbh8M5xhoJPQSpbSKSZU1qdrV1qPAqtszcoPOT6CV1aHsveHOcDqOxDY75t5LCXkQXZoscmeWFNMKa9tT9k2dT/zH0CuHspT3kf8Ab5/4WT8uBfpkeF90gcDnIB6+i9+72VoxMu6xJI8FZh+EUmHsx0Lmk/Wyyy+TGUaRccLTPkOMwBBMbFYgwtMja4X2zE8GpuzgspuLm8i094XkeJew7oLqRDv9JMOHmLrGM0W4nCoVMzQ4bjyO4TwlZwmvQPapuynWBmjrZW5V6OPIpI5JQaZUUE7mpFrZBJSkqFISgBpQJSylJVCGJQzJCkLkCsuzKEqjMiHIodlrXgXOgubxIGonZDMsuLqw08zYd2hIT51C3Y3wWPcgSqi5DOrJsMoylUCskdRLKkoAaUyRGUANKKRMkNDhOEKbZMC55DVd7h/s3Uc0VHyGTEC7ifkFnPJGG7ZcYOXBx6VIkgAEk6AAk+QXbwPs3Vf8XYtMOu89AwX84XY4fQp0wWsaBUF5NRjXHoRJce6yZ3E2A5KjSCTrBHiXSZ32XDk8tv8AijqjhXYmF9nA0A5Re39yXOnctawwPGV2cNwtjNRJGxy200Go81kpYqnTq3e5sGLCB/LTkZ8VveXT7xtTMyYDswi+0Fcc8knyzZRS4NlPCNH7T4OKvqU87RkMEWgkj13VVLHgEB2USOy4aGe49Cs3E8W4GJI7juOXNZbl7F+eQQbFuoPI8imbUI/dI5TdV0avvmE2FQCP93KfJcSrxLKcr7OBuemgJ+R8FSEehp4kEwbEbxccs3TqEH8QaCW1AAR+4X8e5ee4tjMobVY67bPG7Z36tPklPFm1qcQA8D6XHd8vBPTYaj0b6rX2MWiCOukFVVXxZ+ovO5A38F4Z3EXNDqUkEdppB1bPab1G47l0eB+0AcQyoZJsCbw6LeB0T00TqPRYus2AToYh4vHfzWWsxp+NrXjqAbc2lcH+qw51Mnsmcs7dEmH4m0y2Y1I5tI1b3bq0qJbOrX4PhnzEttIjXy0suFiuAgHsv7pGo6ELf/UwYkwfSeaqfjRMGPsd1tCc12RJJ9HJPA6x+EB3+0ifIrBisI9hh7XNPUEL1VHGi+YwRqQdjo8fVUcT412zo5sgOa4SLizgtV5Er3Rm8aPJFIu9V4hhiYqUw3q3/CprYLCuBy1i2dCCD6FbryI9oz9bOI8pSV1GcIkANqsdtJ7M+UqrEcFrNMZJnQtMgjpzWscsH2Q4SOaCi0o1qDmmHNLTycCPmqa4IFgdLmDATlNRVhGLbMeKr5nWmPtZbQ6y47dZXUa5Rh3seTYYuQJSEpcy3MrNMqSqwVMyuhWWqAqsOTAqRIeUwSAro8M4earw0vayb9o3McgAb96ic4wVyLjFy4MQW7CYIvI62ABlx7guzh8FQbTe9oFQ0wC73rZbBMWaCCtp4iyhTd7qmxrvdBxc1rpOfYAu5bLhyeZt+Tqh49bsDjRwbaeZrszwT2Zmebng+jVyMVxWuw+8a8up2EsJyQdsurSuWeNVqktzyNWh1hG4gmAqTx33TobFRr2AkWibg9YtuuJyb3Z0pJcHQxeIbUyuBIIlrjJdaxF9xE9VtxPEGuaIe5zqU0zmAGZhFoymZBsD1XkGYpwDgLNcZjlckR5qtz3Ekkm+vVKw2PolTiDKmGa4vDY7I0L5b/K0SLd4WPBcbDi6kNHtiASB7wDsuaLxcLwjqhAgEwrsLiC1wIsQQUmhnqKHEHxE/CdCTEHUd0/NepHHRXoZfhe0AsdvYxHyXzrEYvtkg6381ZRxh0mJM+Y/8RQj1VLjZaYmJm86TqreMY5tWiKoP9xhyVBzGkx4Lxtcuab6m91WeIkZgLhwEz8wqQjqv4ubSSRGU9WmyrwXEC1xbPPKTzFx+dVwy8qt1YgzeR9FaQmdbGY7tyDbUdNyPmko4wzIMbjvGi5dSpf1RpPN/wA1TaEekxuLLznGph1uZ+L1lVVMQcwd/KD/AMvyfNckYq0d/qq/1JiEJCO47Exp4TyOn2TnGFwnw8Rp+dFwxiynZjAJ5H5q0JnRxPETGu0eB2XMfjnGZPRB9cGVkqK6IbNGdz53gfnzVgwL97d/es+AnN6/nkuo/ELSMbM3KjO3BvGjo8d5gLZSxtdrcpqnLYxYwY1EiyyvxgVD6zj0VrEmS8lHTxPHMQW5XVnEDm1nziVhbxSqbZ3EcjDge8EXWVzOZPyUZUySQJ6bwtPRS4I9gMQ9s3EPm5EBpB2yxY9y1tpE6b9QuS6rmLjzJ8l0LkDew5HZPF2Eyyo0jUQqXO5KZ+evWVW5y6EjJs1AqSq5RlWQWArRhqWY3MN3cdB9+5Z216TA41SbNORo/c7YE7N3O+iyUOIO1Gs2JGg5AaBcfkeUoPSuTqwYdW74PWnh9OmaZLs1N+jg2CY55iMqetgGYd7ajXuqnMJZlAgESLgmAvPMruqNDXEuAMjp4Lq0MTUy5Y7Ntei8xzlJ3JnatMVSOtj3CgXtykjEsza2AJkNHdC8vieJVA63YtljoBC6mKfVrZWzJaYaAA0+MarGOGPeYIOsEzIBU0x6kcU1TqVgo0cr5HW3TRemf7P1ZjKfojQ4FVJjIfGwRpYaqOM1qsFIr1uH9mRYveB0aJ9StzeC4ZuoJ73H6KtBOo8J7uyGRfQWcOw38B5n7rnYz2aa4zTcAORn5oaCzx4plMKZXrKfssZ+MRa9+V7bJn+zBEQ4HnaO+EaQ1HmBThVFi9/xDhDHsAFnNFjzMRfvXJwfs46e3DRy1KpRJ1HmWYcusAT3Jzw2o8EtaTAvbyXvcHgGUh2RfmdU1SkFokKz5tUoEZCf3Ntz3Bt3tVdI3A7/AEXtq2BYKYESG5yJJ/dM+pK8B73K6eqT2Bbm0sVbwr2VmG5d6ErQ33BE+8AM6QQI3F0rQbnNcEAJXXpYKk+Q2oDyAWilgWs6u5/4VxRLZyqeCduIHMouwx3K6GJqLBUqrojExlITCtjNJAIjU/RWvLSJF9t/NZqwBIkA+Nvmgw5TLSRNiNiPFXHHKzOU0Ow8k0qoORL7rrjBIw1WElAuSOcgXKibKajYdI0N/ur2Gw1SkWS0XbCbFZaKnsaam4lpcgEhKGZbGVmoFMqi5SU6CwYmlmFtRp9k+DeHWIg8o0QBTNMGd1yeR4+vdcnRhz6NnwdrCcMdrA8SF6Hh2HDR2ocTtyXmMNxlzdbha28dauCWFx6OxZE+z1lOqxtw0DuF1jwOGa01CCS0nMM2rXGcwHMaLz540lPF+sKdI9R6mpVAWWrxIBecbxfMcrAXO8Y8/srKGHzkuqSYFpBFMW5b96T2KSs3v4uXEhgLtp0b57qr9PVqkNcSJNwyRbnmXQweCc8QBkBy9oWgXmCOcrvYHCNpiBrzOqjkukjn4LgbabRuQLnnC3UsEI1IPetTnpDVTSJsUUoSvchUrKipUVIktBSOqLPUrwqvfqkhWay9UV6sBUVMSAsNfFR3qkibH4sf7RAIzZTvF4lfN6zSL9fyF7PEV5Mz2oInkDr8gsGIpNkOIBIECdh3eKUoWNTopwj8IKTCXvFQAZxkk5t4/bC7FPF4Ws0NP6ckTJqsNN8D/UyASuBVhUigXbWSWEft/wAN9Ojg88te9uWTLXCDF7Z1t/XYdxPbqAdQw/IiVwnUWt18hCzPYCbCArhgk3sZzzR/sdqp7t7oZU7pEfWEo4cdjm1NhOmsrkBgGw8kaZDZgCTvAXVHDlj2jB5sb6Z2ncDfPadTb1e9rRpMTuVjfgXaS3wP2WVlOdA3rOQfNA4e82/4kfQql7l2iW8T6Zp/RO3LR0Jj5qPwbgASWAHSXtv4SsVekybD1lVCi3kFcfa/hMvUvpt92N3s/wC4RaWDV1N3TPf0WIUW/wAR5BEAK9OTtonVj6RaSP2mfAjynVVN+I9fmigWyRtCqnRFpsclK6yBPLT1QJVJsVUaEZSKAqyBiUS5LKkoAeVJSSpKVIdssFlZRgmDufFUtKtw+Gc/4RpuSGgeJKzlGLVGkJuzuYLBB/aMtIiCIBJBuTGq7eFc0a3Pp5LydKs6mLkHz+cQrhxUTexXlvC0z0FmTPbNxwVn9QHNeLp8SndamY0c0vWVrPTv4gOapfjgV512Ob0VL8dOiegWo9E/HDmqHY9efOJ5lI7GgKtAnI9AcSqauOAXnK3EuqzvxhO/2VKBDmju1uIRv4/YLI+uTqYXKOKP5dL+oKv1sh5EdU1wNFmrV51Kwmo4qt87yqWJsiWVI1ms0aqmpiibCwVARlbxwLsyeZvgk81YzFN0LWkjeSCfoqalMnu3SU6YnkJueSHzpihJbWy5zgdNNkEXgCC2d7mIMckhcSTP2C0jJvkhouaHOgAF0SQBJgbmylSi5oBIIB0J0Mawq2O6x1T1KxsJJy2Bkw0TPZQ+dhpfSoqShKCskaVEoRQAUEJUlAUGVFGhaG4F/KO8gJOSXI0iqUzQfoq5TB3Wyp30SkPHh32S5glIQyqf0P8AJZKBKUBSVSEWNKDuqWU7arhofqpY0LARlX4WuC7+40EHU3b/APKqqhv7T4fZJNXuVT6YMyIf+Sq5QlNxXwm39Lsx5+qGZxkhxy7dRzWeqdBz+W6Z9Sy5cy/VI6MbdWxnVD/JLJJifMmPFUgyfqrYThjbJlOi5uHA/c0+M+ihbCqUlbxhRm3Y8p6Lm5u1JbuAYJ8dlndU5CeuyqLylLIuECgzY+rewjlCQmepVTAdyiUJN9AzRSqN0LSCdCHW8QQkqO2BtyHNI2pHUfmiJeMtgc068h0Cl2ikkyzDscZy8oO1vFLTaCHEnQCBzcSBHdEnwWU1OZUp1JMDTcqXkpWytF8Fxftt53+imZZi90nkrA4q4TTV0S4tF7KxBBIDgNiLHpZWVnsIkAgkxGaYA7xdZlJVtCshcjmUH/iEoXIBlQlLKKYiKSoggC+hXy6ATzSvruJ1PmqpUlLSh2x5RlGjSL3BrRLjoLd5udLAnwWw8JqwOzMgugObMAu0H7rMLuzNr6IckuWJRb4RiUC3t4PWJIDNDB7bNbTfNeMwnlN0KfCKziBkiSB2iAGyRGaT2T2m2NzIiUvZD6h6JfDEmy6nktVXhVVpjLPZDs0gNykTJc6IEA68pVj8E8NbT93D3ZnEl7QS1hINiewwFpudY1RrXTF632jnoh8aLdT4bX2pz0dlESQADcFpJcIB1kRKz1S6k6H0wDYwYIIPVT7E9ivW1uX4XGM0q0w4fyZDX/Y+ivfhqDx/aqEO/i8EeH4VyXOBNrdP8oZk9N8bCv6W16RYYdr3gjzVZKheeZ80A76q7dCpFVWpBudreajJdcac9PJPCYulY+pt2y9SogUlBRbmYZRSIygKI69pty2UACiaLdbR9VOlLhFW3yCUEzKkbStD8Qwj4BpsIg983RqfwKMiUsJFzA2G5+yKCmcdSqxxdAFId56WUIRQJUrGojtsLY39PsohmQBVpVwDGRBSSrsJi/duzD4gDl0s7Y3TcqQlGxHMjWxQlB9Yuu52Y8zqgClF7blNBlRKiqJCillWUq2XSJ5qZOhpfSxmFebxA6kBH9NzICp96dL+a0UiyO2Dm3uAsZTkuS1GLFweKdTeHss5sxruCCLX0JFl0R7RVoI7BzNcySHE5XZgRJdezz8U7bqKLeUIy5RCk1wLU4/VP8RYgQCSJyzckk/ANT6WTN9oq2YnLTcXEOcCwnM5uXITfUZRER1lRRZyxQ5opZJfTbh+PvI/uBogyAwlp/8Az92RIMgZeXOVhxnFSX5rO7LmEPBMseXOLSQbiXm9jYeMUWMUk+DSUmJ/WqkRDBOTNDYze7LTTm8CMgFotKyYrFOqEF0SGhoi1hMfNBRdKhFcIwcm+WUoSoorJJKhKiiBklSVFEASUVFEnwBYyg46NJ9Pmkc2FFFksjui3BJCypKii2IC0SYGqavRLPigeIPhbdFRc+XI4ukawgmmFzcrYBa7PB7JmAOfI/ZZ5RUWmPi2TIoxFQiw1+iqpUZuVFFjWubTNG9MVRoiNFCVFFtoSRnYwVDqUmUVEOKew06Ha0BNmUURxsgIpKiioQQUCVFEhBdU7MQNZnfuSeMqKLLlmjWx/9k="/>
          <p:cNvSpPr>
            <a:spLocks noChangeAspect="1" noChangeArrowheads="1"/>
          </p:cNvSpPr>
          <p:nvPr/>
        </p:nvSpPr>
        <p:spPr bwMode="auto">
          <a:xfrm>
            <a:off x="174625" y="-1825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solidFill>
                <a:prstClr val="black"/>
              </a:solidFill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-28688" y="4664304"/>
            <a:ext cx="3195638" cy="2193696"/>
            <a:chOff x="3463925" y="4162654"/>
            <a:chExt cx="3195638" cy="2193696"/>
          </a:xfrm>
        </p:grpSpPr>
        <p:sp>
          <p:nvSpPr>
            <p:cNvPr id="52" name="Rectangle 51"/>
            <p:cNvSpPr>
              <a:spLocks noChangeArrowheads="1"/>
            </p:cNvSpPr>
            <p:nvPr/>
          </p:nvSpPr>
          <p:spPr bwMode="auto">
            <a:xfrm>
              <a:off x="3463925" y="5715000"/>
              <a:ext cx="3195638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s-ES" altLang="en-US" sz="1800" i="1">
                  <a:solidFill>
                    <a:prstClr val="black"/>
                  </a:solidFill>
                  <a:latin typeface="Calibri" pitchFamily="34" charset="0"/>
                </a:rPr>
                <a:t>Carcharodon carcharias</a:t>
              </a:r>
              <a:r>
                <a:rPr>
                  <a:solidFill>
                    <a:prstClr val="black"/>
                  </a:solidFill>
                </a:rPr>
                <a:t/>
              </a:r>
              <a:br>
                <a:rPr>
                  <a:solidFill>
                    <a:prstClr val="black"/>
                  </a:solidFill>
                </a:rPr>
              </a:br>
              <a:r>
                <a:rPr lang="es-ES" altLang="en-US" sz="1800">
                  <a:solidFill>
                    <a:prstClr val="black"/>
                  </a:solidFill>
                  <a:latin typeface="Calibri" pitchFamily="34" charset="0"/>
                </a:rPr>
                <a:t>(Gran tiburón blanco) </a:t>
              </a:r>
            </a:p>
          </p:txBody>
        </p:sp>
        <p:pic>
          <p:nvPicPr>
            <p:cNvPr id="53" name="Picture 2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2994" y="4162654"/>
              <a:ext cx="2857500" cy="160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2"/>
                  </a:solidFill>
                  <a:prstDash val="solid"/>
                  <a:miter lim="800000"/>
                  <a:headEnd type="none" w="med" len="med"/>
                  <a:tailEnd type="none" w="lg" len="med"/>
                </a14:hiddenLine>
              </a:ext>
            </a:extLst>
          </p:spPr>
        </p:pic>
      </p:grpSp>
      <p:grpSp>
        <p:nvGrpSpPr>
          <p:cNvPr id="54" name="Group 53"/>
          <p:cNvGrpSpPr/>
          <p:nvPr/>
        </p:nvGrpSpPr>
        <p:grpSpPr>
          <a:xfrm>
            <a:off x="-21771" y="2953324"/>
            <a:ext cx="3152775" cy="1735362"/>
            <a:chOff x="0" y="2715988"/>
            <a:chExt cx="3152775" cy="1735362"/>
          </a:xfrm>
        </p:grpSpPr>
        <p:pic>
          <p:nvPicPr>
            <p:cNvPr id="55" name="Picture 22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542" b="13894"/>
            <a:stretch/>
          </p:blipFill>
          <p:spPr bwMode="auto">
            <a:xfrm>
              <a:off x="0" y="2715988"/>
              <a:ext cx="3152775" cy="1094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2"/>
                  </a:solidFill>
                  <a:prstDash val="solid"/>
                  <a:miter lim="800000"/>
                  <a:headEnd type="none" w="med" len="med"/>
                  <a:tailEnd type="none" w="lg" len="med"/>
                </a14:hiddenLine>
              </a:ext>
            </a:extLst>
          </p:spPr>
        </p:pic>
        <p:sp>
          <p:nvSpPr>
            <p:cNvPr id="56" name="Rectangle 55"/>
            <p:cNvSpPr>
              <a:spLocks noChangeArrowheads="1"/>
            </p:cNvSpPr>
            <p:nvPr/>
          </p:nvSpPr>
          <p:spPr bwMode="auto">
            <a:xfrm>
              <a:off x="637494" y="3810000"/>
              <a:ext cx="1981200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s-ES" altLang="en-US" sz="1800" i="1" dirty="0">
                  <a:solidFill>
                    <a:prstClr val="black"/>
                  </a:solidFill>
                  <a:latin typeface="Calibri" pitchFamily="34" charset="0"/>
                </a:rPr>
                <a:t>Rhincodon</a:t>
              </a:r>
              <a:r>
                <a:rPr lang="es-ES" dirty="0" smtClean="0">
                  <a:solidFill>
                    <a:prstClr val="black"/>
                  </a:solidFill>
                </a:rPr>
                <a:t> </a:t>
              </a:r>
              <a:r>
                <a:rPr lang="es-ES" altLang="en-US" sz="1800" i="1" dirty="0" smtClean="0">
                  <a:solidFill>
                    <a:prstClr val="black"/>
                  </a:solidFill>
                  <a:latin typeface="Calibri" pitchFamily="34" charset="0"/>
                </a:rPr>
                <a:t>typus</a:t>
              </a:r>
              <a:r>
                <a:rPr>
                  <a:solidFill>
                    <a:prstClr val="black"/>
                  </a:solidFill>
                </a:rPr>
                <a:t/>
              </a:r>
              <a:br>
                <a:rPr>
                  <a:solidFill>
                    <a:prstClr val="black"/>
                  </a:solidFill>
                </a:rPr>
              </a:br>
              <a:r>
                <a:rPr lang="es-ES" altLang="en-US" sz="1800" dirty="0">
                  <a:solidFill>
                    <a:prstClr val="black"/>
                  </a:solidFill>
                  <a:latin typeface="Calibri" pitchFamily="34" charset="0"/>
                </a:rPr>
                <a:t>(Tiburón ballena)</a:t>
              </a:r>
              <a:endParaRPr lang="es-ES" altLang="en-US" sz="1800" dirty="0">
                <a:solidFill>
                  <a:prstClr val="black"/>
                </a:solidFill>
                <a:latin typeface="Calibri" pitchFamily="34" charset="0"/>
                <a:cs typeface="Arial" charset="0"/>
              </a:endParaRPr>
            </a:p>
          </p:txBody>
        </p:sp>
      </p:grpSp>
      <p:sp>
        <p:nvSpPr>
          <p:cNvPr id="57" name="Rounded Rectangle 56"/>
          <p:cNvSpPr/>
          <p:nvPr/>
        </p:nvSpPr>
        <p:spPr bwMode="auto">
          <a:xfrm>
            <a:off x="3131004" y="623888"/>
            <a:ext cx="6012996" cy="6189662"/>
          </a:xfrm>
          <a:prstGeom prst="roundRect">
            <a:avLst/>
          </a:prstGeom>
          <a:noFill/>
          <a:ln w="28575" cap="flat" cmpd="sng" algn="ctr">
            <a:solidFill>
              <a:srgbClr val="000000"/>
            </a:solidFill>
            <a:prstDash val="sysDash"/>
            <a:round/>
            <a:headEnd type="none" w="med" len="med"/>
            <a:tailEnd type="triangle" w="lg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2808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3" grpId="0"/>
      <p:bldP spid="5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36" y="116632"/>
            <a:ext cx="8229600" cy="726583"/>
          </a:xfrm>
        </p:spPr>
        <p:txBody>
          <a:bodyPr>
            <a:normAutofit/>
          </a:bodyPr>
          <a:lstStyle/>
          <a:p>
            <a:r>
              <a:rPr lang="es-ES" sz="4000" b="1" noProof="0" dirty="0" smtClean="0"/>
              <a:t>Apéndice III de la CITES</a:t>
            </a:r>
            <a:endParaRPr lang="es-ES" sz="4000" b="1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180" y="969179"/>
            <a:ext cx="8208912" cy="4392488"/>
          </a:xfrm>
        </p:spPr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s-ES" sz="2500" noProof="0" dirty="0" smtClean="0">
                <a:ln w="18415" cmpd="sng">
                  <a:noFill/>
                  <a:prstDash val="solid"/>
                </a:ln>
              </a:rPr>
              <a:t>Especies para cuya protección un país pide ayuda a las Partes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s-ES" sz="2500" noProof="0" dirty="0" smtClean="0">
                <a:ln w="18415" cmpd="sng">
                  <a:noFill/>
                  <a:prstDash val="solid"/>
                </a:ln>
              </a:rPr>
              <a:t>Se permite el comercio internacional pero de manera reglamentada (es menos restrictivo que el Apéndice II)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s-ES" sz="2500" noProof="0" dirty="0" smtClean="0">
                <a:ln w="18415" cmpd="sng">
                  <a:noFill/>
                  <a:prstDash val="solid"/>
                </a:ln>
              </a:rPr>
              <a:t>un 1 % del comercio CITES (no es necesaria una decisión de la CoP)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es-ES" sz="3200" noProof="0" dirty="0" smtClean="0">
              <a:ln w="18415" cmpd="sng">
                <a:noFill/>
                <a:prstDash val="solid"/>
              </a:ln>
            </a:endParaRPr>
          </a:p>
          <a:p>
            <a:pPr marL="342900" lvl="1" indent="-342900">
              <a:buFont typeface="Arial" pitchFamily="34" charset="0"/>
              <a:buChar char="•"/>
            </a:pPr>
            <a:endParaRPr lang="es-ES" sz="3000" noProof="0" dirty="0" smtClean="0">
              <a:ln w="18415" cmpd="sng">
                <a:noFill/>
                <a:prstDash val="solid"/>
              </a:ln>
            </a:endParaRPr>
          </a:p>
          <a:p>
            <a:pPr marL="0" indent="0">
              <a:buNone/>
            </a:pPr>
            <a:endParaRPr lang="es-ES" noProof="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3" t="8625" b="14187"/>
          <a:stretch/>
        </p:blipFill>
        <p:spPr bwMode="auto">
          <a:xfrm>
            <a:off x="1255594" y="3776846"/>
            <a:ext cx="3650996" cy="1573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 descr="http://cmsdata.iucn.org/img/original/scalloped_hammerhead2_sphyrna_lewini_simon_rogerson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9" t="8919" b="10021"/>
          <a:stretch/>
        </p:blipFill>
        <p:spPr bwMode="auto">
          <a:xfrm>
            <a:off x="5724128" y="3788314"/>
            <a:ext cx="2544620" cy="1573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255593" y="5347250"/>
            <a:ext cx="3663339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i="1" dirty="0" smtClean="0">
                <a:solidFill>
                  <a:prstClr val="black"/>
                </a:solidFill>
              </a:rPr>
              <a:t>Lamna</a:t>
            </a:r>
            <a:r>
              <a:rPr lang="es-ES" dirty="0" smtClean="0">
                <a:solidFill>
                  <a:prstClr val="black"/>
                </a:solidFill>
              </a:rPr>
              <a:t> </a:t>
            </a:r>
            <a:r>
              <a:rPr lang="es-ES" i="1" dirty="0" smtClean="0">
                <a:solidFill>
                  <a:prstClr val="black"/>
                </a:solidFill>
              </a:rPr>
              <a:t>nasus* </a:t>
            </a:r>
          </a:p>
          <a:p>
            <a:pPr algn="ctr"/>
            <a:r>
              <a:rPr lang="es-ES" sz="1400" dirty="0" smtClean="0">
                <a:solidFill>
                  <a:prstClr val="black"/>
                </a:solidFill>
              </a:rPr>
              <a:t>(Alemania, Bélgica, Chipre, Dinamarca, Eslovenia, España, Estonia, Finlandia, Francia, Grecia, Irlanda, Italia, Letonia, Lituania, Malta, Países Bajos, Polonia, Portugal, Reino Unido de Gran Bretaña e Irlanda del Norte y Suecia) </a:t>
            </a:r>
          </a:p>
        </p:txBody>
      </p:sp>
      <p:sp>
        <p:nvSpPr>
          <p:cNvPr id="8" name="Rectangle 7"/>
          <p:cNvSpPr/>
          <p:nvPr/>
        </p:nvSpPr>
        <p:spPr>
          <a:xfrm>
            <a:off x="5711784" y="5361667"/>
            <a:ext cx="255696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i="1" dirty="0">
                <a:solidFill>
                  <a:prstClr val="black"/>
                </a:solidFill>
              </a:rPr>
              <a:t>Sphyrna</a:t>
            </a:r>
            <a:r>
              <a:rPr lang="es-ES" dirty="0" smtClean="0">
                <a:solidFill>
                  <a:prstClr val="black"/>
                </a:solidFill>
              </a:rPr>
              <a:t> </a:t>
            </a:r>
            <a:r>
              <a:rPr lang="es-ES" i="1" dirty="0" smtClean="0">
                <a:solidFill>
                  <a:prstClr val="black"/>
                </a:solidFill>
              </a:rPr>
              <a:t>lewini*</a:t>
            </a:r>
          </a:p>
          <a:p>
            <a:pPr algn="ctr"/>
            <a:r>
              <a:rPr lang="es-ES" sz="1400" dirty="0">
                <a:solidFill>
                  <a:prstClr val="black"/>
                </a:solidFill>
              </a:rPr>
              <a:t>(Costa Rica)</a:t>
            </a:r>
            <a:r>
              <a:rPr lang="es-ES" dirty="0" smtClean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4557636" y="6488668"/>
            <a:ext cx="371111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600" b="1" dirty="0">
                <a:solidFill>
                  <a:srgbClr val="002060"/>
                </a:solidFill>
              </a:rPr>
              <a:t>*Hasta el 14 de septiembre de 2014 </a:t>
            </a:r>
          </a:p>
        </p:txBody>
      </p:sp>
    </p:spTree>
    <p:extLst>
      <p:ext uri="{BB962C8B-B14F-4D97-AF65-F5344CB8AC3E}">
        <p14:creationId xmlns:p14="http://schemas.microsoft.com/office/powerpoint/2010/main" val="4034863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6480720" cy="1156990"/>
          </a:xfrm>
        </p:spPr>
        <p:txBody>
          <a:bodyPr>
            <a:normAutofit fontScale="90000"/>
          </a:bodyPr>
          <a:lstStyle/>
          <a:p>
            <a:r>
              <a:rPr lang="es-ES" noProof="0" dirty="0" smtClean="0"/>
              <a:t>Otras especies marinas en </a:t>
            </a:r>
            <a:r>
              <a:rPr dirty="0"/>
              <a:t/>
            </a:r>
            <a:br>
              <a:rPr dirty="0"/>
            </a:br>
            <a:r>
              <a:rPr lang="es-ES" noProof="0" dirty="0" smtClean="0"/>
              <a:t>los Apéndices de la CITES</a:t>
            </a:r>
            <a:endParaRPr lang="es-E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s-ES" sz="2900" noProof="0" dirty="0" smtClean="0"/>
              <a:t>Pez Napoleón - Apéndice II</a:t>
            </a:r>
          </a:p>
          <a:p>
            <a:pPr lvl="0"/>
            <a:r>
              <a:rPr lang="es-ES" sz="2900" noProof="0" dirty="0" smtClean="0"/>
              <a:t>Caracol pala – Apéndice II</a:t>
            </a:r>
          </a:p>
          <a:p>
            <a:pPr lvl="0"/>
            <a:r>
              <a:rPr lang="es-ES" sz="2900" noProof="0" dirty="0" smtClean="0"/>
              <a:t>Almejas gigantes – Apéndice II</a:t>
            </a:r>
          </a:p>
          <a:p>
            <a:pPr lvl="0"/>
            <a:r>
              <a:rPr lang="es-ES" sz="2900" noProof="0" dirty="0" smtClean="0"/>
              <a:t>Corales duros, corales negros </a:t>
            </a:r>
            <a:r>
              <a:rPr sz="2900" dirty="0"/>
              <a:t/>
            </a:r>
            <a:br>
              <a:rPr sz="2900" dirty="0"/>
            </a:br>
            <a:r>
              <a:rPr lang="es-ES" sz="2900" noProof="0" dirty="0" smtClean="0"/>
              <a:t>– Apéndice II</a:t>
            </a:r>
          </a:p>
          <a:p>
            <a:pPr lvl="0"/>
            <a:r>
              <a:rPr lang="es-ES" sz="2900" noProof="0" dirty="0" smtClean="0"/>
              <a:t>Anguila europea – Apéndice II</a:t>
            </a:r>
          </a:p>
          <a:p>
            <a:pPr lvl="0"/>
            <a:r>
              <a:rPr lang="es-ES" sz="2900" noProof="0" dirty="0" smtClean="0"/>
              <a:t>Esturiones – Apéndice I &amp; II</a:t>
            </a:r>
            <a:endParaRPr lang="es-ES" sz="2900" noProof="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5650" y="3866356"/>
            <a:ext cx="20383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015" y="1051578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Strombus_gigas.jpe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18"/>
          <a:stretch>
            <a:fillRect/>
          </a:stretch>
        </p:blipFill>
        <p:spPr bwMode="auto">
          <a:xfrm>
            <a:off x="5580111" y="2862859"/>
            <a:ext cx="1382835" cy="2101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Kaviardosen WWF J-Matijevi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756" y="5229200"/>
            <a:ext cx="1772218" cy="1173496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491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noProof="0" dirty="0" smtClean="0"/>
              <a:t>CoP16 (Bangkok, marzo de 2013)</a:t>
            </a:r>
            <a:endParaRPr lang="es-ES" b="1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700808"/>
            <a:ext cx="8723312" cy="4093915"/>
          </a:xfrm>
        </p:spPr>
        <p:txBody>
          <a:bodyPr>
            <a:normAutofit fontScale="92500" lnSpcReduction="20000"/>
          </a:bodyPr>
          <a:lstStyle/>
          <a:p>
            <a:r>
              <a:rPr lang="es-ES" sz="3000" noProof="0" dirty="0" smtClean="0"/>
              <a:t>Se incluyeron en el Apéndice II cinco especies de tiburón y todas las mantarrayas</a:t>
            </a:r>
          </a:p>
          <a:p>
            <a:r>
              <a:rPr lang="es-ES" sz="3000" noProof="0" dirty="0" smtClean="0"/>
              <a:t>La entrada en vigor fue aplazada hasta el </a:t>
            </a:r>
            <a:r>
              <a:rPr lang="es-ES" sz="3000" b="1" noProof="0" dirty="0" smtClean="0">
                <a:solidFill>
                  <a:srgbClr val="C00000"/>
                </a:solidFill>
              </a:rPr>
              <a:t>14 de septiembre de 2014 </a:t>
            </a:r>
          </a:p>
          <a:p>
            <a:pPr lvl="1"/>
            <a:r>
              <a:rPr lang="es-ES" sz="2600" noProof="0" dirty="0" smtClean="0"/>
              <a:t>con el objetivo de resolver cuestiones técnicas y administrativas relacionadas con la aplicación </a:t>
            </a:r>
          </a:p>
          <a:p>
            <a:pPr marL="457200" lvl="1" indent="0">
              <a:buNone/>
            </a:pPr>
            <a:endParaRPr lang="es-ES" sz="2600" noProof="0" dirty="0" smtClean="0"/>
          </a:p>
          <a:p>
            <a:r>
              <a:rPr lang="es-ES" sz="3000" noProof="0" dirty="0" smtClean="0"/>
              <a:t>La UE hizo una contribución a la CITES de </a:t>
            </a:r>
            <a:r>
              <a:rPr lang="es-ES" sz="3000" noProof="0" dirty="0" smtClean="0"/>
              <a:t>1,2 </a:t>
            </a:r>
            <a:r>
              <a:rPr lang="es-ES" sz="3000" noProof="0" dirty="0" smtClean="0"/>
              <a:t>millones de euros para ayudar a los países en desarrollo en su aplicación de las nuevas inclusiones de tiburones y mantarrayas</a:t>
            </a:r>
          </a:p>
          <a:p>
            <a:endParaRPr lang="es-ES" sz="3000" noProof="0" dirty="0"/>
          </a:p>
        </p:txBody>
      </p:sp>
    </p:spTree>
    <p:extLst>
      <p:ext uri="{BB962C8B-B14F-4D97-AF65-F5344CB8AC3E}">
        <p14:creationId xmlns:p14="http://schemas.microsoft.com/office/powerpoint/2010/main" val="366702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9715</TotalTime>
  <Words>2048</Words>
  <Application>Microsoft Office PowerPoint</Application>
  <PresentationFormat>Presentación en pantalla (4:3)</PresentationFormat>
  <Paragraphs>185</Paragraphs>
  <Slides>19</Slides>
  <Notes>16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0" baseType="lpstr">
      <vt:lpstr>Office Theme</vt:lpstr>
      <vt:lpstr>La CITES y los tiburones y mantarrayas</vt:lpstr>
      <vt:lpstr>Los Apéndices de la CITES y los tiburones</vt:lpstr>
      <vt:lpstr>Apéndices de la CITES</vt:lpstr>
      <vt:lpstr>Apéndice I de la CITES</vt:lpstr>
      <vt:lpstr>Apéndice II de la CITES</vt:lpstr>
      <vt:lpstr>Presentación de PowerPoint</vt:lpstr>
      <vt:lpstr>Apéndice III de la CITES</vt:lpstr>
      <vt:lpstr>Otras especies marinas en  los Apéndices de la CITES</vt:lpstr>
      <vt:lpstr>CoP16 (Bangkok, marzo de 2013)</vt:lpstr>
      <vt:lpstr>¿Cuáles son los tiburones y rayas incluidos en el Apéndice II en la CoP16?</vt:lpstr>
      <vt:lpstr>Criterios para la inclusión en los Apéndices de la CITES </vt:lpstr>
      <vt:lpstr>¿Qué deben hacer las Partes a partir del 14 de septiembre de 2014?</vt:lpstr>
      <vt:lpstr>¿Qué deben hacer las Partes a partir del 14 de septiembre de 2014?</vt:lpstr>
      <vt:lpstr>Permisos y certificados CITES</vt:lpstr>
      <vt:lpstr>Permisos y certificados CITES</vt:lpstr>
      <vt:lpstr>Permisos y certificados CITES</vt:lpstr>
      <vt:lpstr>Comercio con los Estados no Partes</vt:lpstr>
      <vt:lpstr>La colaboración y la cooperación son esenciales para la aplicación de la CITES </vt:lpstr>
      <vt:lpstr>¡Muchas gracias por su atención!  La CITES y la FAO están trabajando, con el apoyo de la Unión Europea, a favor de un comercio internacional de tiburones y mantarrayas que sea legal, sostenible y trazable    </vt:lpstr>
    </vt:vector>
  </TitlesOfParts>
  <Company>United Nations Office at Geneva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Shark Species and Manta Rays</dc:title>
  <dc:creator>SCHLINGEMANN</dc:creator>
  <cp:lastModifiedBy>Ernesto</cp:lastModifiedBy>
  <cp:revision>172</cp:revision>
  <cp:lastPrinted>2013-10-23T06:07:01Z</cp:lastPrinted>
  <dcterms:created xsi:type="dcterms:W3CDTF">2013-09-27T13:34:19Z</dcterms:created>
  <dcterms:modified xsi:type="dcterms:W3CDTF">2015-01-22T08:50:08Z</dcterms:modified>
</cp:coreProperties>
</file>