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1" r:id="rId6"/>
    <p:sldId id="294" r:id="rId7"/>
    <p:sldId id="293" r:id="rId8"/>
    <p:sldId id="357" r:id="rId9"/>
    <p:sldId id="295" r:id="rId10"/>
    <p:sldId id="296" r:id="rId11"/>
    <p:sldId id="308" r:id="rId12"/>
    <p:sldId id="309" r:id="rId13"/>
    <p:sldId id="264" r:id="rId14"/>
    <p:sldId id="266" r:id="rId15"/>
    <p:sldId id="270" r:id="rId16"/>
    <p:sldId id="269" r:id="rId17"/>
    <p:sldId id="272" r:id="rId18"/>
    <p:sldId id="316" r:id="rId19"/>
    <p:sldId id="366" r:id="rId20"/>
    <p:sldId id="367" r:id="rId21"/>
    <p:sldId id="368" r:id="rId22"/>
    <p:sldId id="359" r:id="rId23"/>
    <p:sldId id="276" r:id="rId24"/>
    <p:sldId id="315" r:id="rId25"/>
    <p:sldId id="282" r:id="rId26"/>
    <p:sldId id="277" r:id="rId27"/>
    <p:sldId id="345" r:id="rId28"/>
    <p:sldId id="36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89" autoAdjust="0"/>
    <p:restoredTop sz="82057" autoAdjust="0"/>
  </p:normalViewPr>
  <p:slideViewPr>
    <p:cSldViewPr>
      <p:cViewPr>
        <p:scale>
          <a:sx n="70" d="100"/>
          <a:sy n="70" d="100"/>
        </p:scale>
        <p:origin x="-2730" y="-5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C00000"/>
              </a:solidFill>
            </c:spPr>
          </c:dPt>
          <c:dPt>
            <c:idx val="2"/>
            <c:bubble3D val="0"/>
            <c:spPr>
              <a:solidFill>
                <a:srgbClr val="0000FF"/>
              </a:solidFill>
            </c:spPr>
          </c:dPt>
          <c:cat>
            <c:strRef>
              <c:f>Sheet1!$B$3:$B$5</c:f>
              <c:strCache>
                <c:ptCount val="3"/>
                <c:pt idx="0">
                  <c:v>Permitted</c:v>
                </c:pt>
                <c:pt idx="1">
                  <c:v>Prohibited</c:v>
                </c:pt>
                <c:pt idx="2">
                  <c:v>other</c:v>
                </c:pt>
              </c:strCache>
            </c:strRef>
          </c:cat>
          <c:val>
            <c:numRef>
              <c:f>Sheet1!$C$3:$C$5</c:f>
              <c:numCache>
                <c:formatCode>0%</c:formatCode>
                <c:ptCount val="3"/>
                <c:pt idx="0">
                  <c:v>0.96</c:v>
                </c:pt>
                <c:pt idx="1">
                  <c:v>0.03</c:v>
                </c:pt>
                <c:pt idx="2">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w="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7030A0"/>
              </a:solidFill>
            </c:spPr>
          </c:dPt>
          <c:dPt>
            <c:idx val="2"/>
            <c:bubble3D val="0"/>
            <c:spPr>
              <a:solidFill>
                <a:schemeClr val="bg1">
                  <a:lumMod val="50000"/>
                </a:schemeClr>
              </a:solidFill>
            </c:spPr>
          </c:dPt>
          <c:cat>
            <c:strRef>
              <c:f>Sheet1!$B$10:$B$12</c:f>
              <c:strCache>
                <c:ptCount val="3"/>
                <c:pt idx="0">
                  <c:v>Commonly traded</c:v>
                </c:pt>
                <c:pt idx="1">
                  <c:v>Highly traded</c:v>
                </c:pt>
                <c:pt idx="2">
                  <c:v>Other</c:v>
                </c:pt>
              </c:strCache>
            </c:strRef>
          </c:cat>
          <c:val>
            <c:numRef>
              <c:f>Sheet1!$C$10:$C$12</c:f>
              <c:numCache>
                <c:formatCode>0%</c:formatCode>
                <c:ptCount val="3"/>
                <c:pt idx="0">
                  <c:v>0.04</c:v>
                </c:pt>
                <c:pt idx="1">
                  <c:v>0.01</c:v>
                </c:pt>
                <c:pt idx="2">
                  <c:v>0.95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t>22/01/2015</a:t>
            </a:fld>
            <a:endParaRPr lang="es-E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t>‹Nº›</a:t>
            </a:fld>
            <a:endParaRPr lang="es-ES"/>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t>22/01/2015</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t>‹Nº›</a:t>
            </a:fld>
            <a:endParaRPr lang="es-ES"/>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a:t>
            </a:fld>
            <a:endParaRPr lang="es-ES"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Tal vez la CITES sea más conocida en relación con los grandes mamíferos: elefantes, tigres, etc.  Sin embargo, el comercio de especies silvestres regulado por la CITES puede afectar muchos sectores diferentes</a:t>
            </a:r>
          </a:p>
          <a:p>
            <a:r>
              <a:rPr lang="es-ES" dirty="0" smtClean="0"/>
              <a:t>Estos son algunos ejemplos.</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11</a:t>
            </a:fld>
            <a:endParaRPr lang="es-ES"/>
          </a:p>
        </p:txBody>
      </p:sp>
    </p:spTree>
    <p:extLst>
      <p:ext uri="{BB962C8B-B14F-4D97-AF65-F5344CB8AC3E}">
        <p14:creationId xmlns:p14="http://schemas.microsoft.com/office/powerpoint/2010/main" val="269540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12</a:t>
            </a:fld>
            <a:endParaRPr lang="es-ES"/>
          </a:p>
        </p:txBody>
      </p:sp>
    </p:spTree>
    <p:extLst>
      <p:ext uri="{BB962C8B-B14F-4D97-AF65-F5344CB8AC3E}">
        <p14:creationId xmlns:p14="http://schemas.microsoft.com/office/powerpoint/2010/main" val="113336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Veamos a continuación cómo se organiza la reglamentación de la </a:t>
            </a:r>
            <a:r>
              <a:rPr lang="es-ES" noProof="0" dirty="0" smtClean="0"/>
              <a:t>CITES. Las especies reguladas por la CITES están divididas en tres Apéndices</a:t>
            </a:r>
          </a:p>
          <a:p>
            <a:endParaRPr lang="es-E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13</a:t>
            </a:fld>
            <a:endParaRPr lang="es-ES"/>
          </a:p>
        </p:txBody>
      </p:sp>
    </p:spTree>
    <p:extLst>
      <p:ext uri="{BB962C8B-B14F-4D97-AF65-F5344CB8AC3E}">
        <p14:creationId xmlns:p14="http://schemas.microsoft.com/office/powerpoint/2010/main" val="302971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noProof="0" dirty="0" smtClean="0"/>
              <a:t>El Apéndice I de la CITES incluye especies amenazadas de extinción que estén o puedan verse afectadas por el comercio.</a:t>
            </a:r>
            <a:r>
              <a:rPr lang="es-ES" sz="1200" noProof="0" dirty="0" smtClean="0"/>
              <a:t> </a:t>
            </a:r>
          </a:p>
          <a:p>
            <a:pPr marL="171450" indent="-171450">
              <a:buFont typeface="Arial" panose="020B0604020202020204" pitchFamily="34" charset="0"/>
              <a:buChar char="•"/>
            </a:pPr>
            <a:r>
              <a:rPr lang="es-ES" sz="1200" noProof="0" dirty="0" smtClean="0"/>
              <a:t>En el caso de estas especies, se prohíbe de manera general el comercio internacional de especímenes silvestres. Como se mencionó anteriormente, estas especies constituyen </a:t>
            </a:r>
            <a:r>
              <a:rPr lang="es-ES" sz="1400" b="1" noProof="0" dirty="0" smtClean="0">
                <a:ln w="18415" cmpd="sng">
                  <a:noFill/>
                  <a:prstDash val="solid"/>
                </a:ln>
                <a:solidFill>
                  <a:srgbClr val="C00000"/>
                </a:solidFill>
              </a:rPr>
              <a:t>un 3%</a:t>
            </a:r>
            <a:r>
              <a:rPr lang="es-ES" sz="1400" noProof="0" dirty="0" smtClean="0">
                <a:ln w="18415" cmpd="sng">
                  <a:noFill/>
                  <a:prstDash val="solid"/>
                </a:ln>
              </a:rPr>
              <a:t> de todas las inclusiones.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noProof="0" dirty="0" smtClean="0">
                <a:ln w="18415" cmpd="sng">
                  <a:noFill/>
                  <a:prstDash val="solid"/>
                </a:ln>
              </a:rPr>
              <a:t>Para añadir nuevas especies a esta categoría o para retirar una especie del Apéndice I (ya sea para suprimirla completamente de los Apéndices de la CITES, o para transferirla al Apéndice II, de menor protección)</a:t>
            </a:r>
            <a:r>
              <a:rPr lang="es-ES" sz="1200" noProof="0" dirty="0" smtClean="0">
                <a:ln w="18415" cmpd="sng">
                  <a:noFill/>
                  <a:prstDash val="solid"/>
                </a:ln>
              </a:rPr>
              <a:t>, se necesita una decisión de la Conferencia de las Partes.</a:t>
            </a:r>
          </a:p>
          <a:p>
            <a:pPr marL="171450" indent="-171450">
              <a:buFont typeface="Arial" panose="020B0604020202020204" pitchFamily="34" charset="0"/>
              <a:buChar char="•"/>
            </a:pPr>
            <a:r>
              <a:rPr lang="es-ES" sz="1200" noProof="0" dirty="0" smtClean="0">
                <a:ln w="18415" cmpd="sng">
                  <a:noFill/>
                  <a:prstDash val="solid"/>
                </a:ln>
              </a:rPr>
              <a:t>Un ejemplo de especies marinas incluidas en el Apéndice I de la CITES son las diferentes especies de pez sierra, los </a:t>
            </a:r>
            <a:r>
              <a:rPr lang="es-ES" sz="1200" i="1" noProof="0" dirty="0" smtClean="0">
                <a:ln w="18415" cmpd="sng">
                  <a:noFill/>
                  <a:prstDash val="solid"/>
                </a:ln>
              </a:rPr>
              <a:t>Pristidae</a:t>
            </a:r>
            <a:r>
              <a:rPr lang="es-ES" sz="1200" noProof="0" dirty="0" smtClean="0">
                <a:ln w="18415" cmpd="sng">
                  <a:noFill/>
                  <a:prstDash val="solid"/>
                </a:ln>
              </a:rPr>
              <a:t>.</a:t>
            </a:r>
            <a:endParaRPr lang="es-ES" sz="1400" noProof="0" dirty="0" smtClean="0">
              <a:ln w="18415" cmpd="sng">
                <a:noFill/>
                <a:prstDash val="solid"/>
              </a:ln>
            </a:endParaRPr>
          </a:p>
          <a:p>
            <a:endParaRPr lang="es-E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14</a:t>
            </a:fld>
            <a:endParaRPr lang="es-ES"/>
          </a:p>
        </p:txBody>
      </p:sp>
    </p:spTree>
    <p:extLst>
      <p:ext uri="{BB962C8B-B14F-4D97-AF65-F5344CB8AC3E}">
        <p14:creationId xmlns:p14="http://schemas.microsoft.com/office/powerpoint/2010/main" val="297716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noProof="0" dirty="0" smtClean="0"/>
              <a:t>Por su parte, el Apéndice II incluye especies </a:t>
            </a:r>
            <a:r>
              <a:rPr lang="es-ES" noProof="0" dirty="0" smtClean="0">
                <a:ln w="18415" cmpd="sng">
                  <a:noFill/>
                  <a:prstDash val="solid"/>
                </a:ln>
              </a:rPr>
              <a:t>que no están necesariamente amenazadas de extinción, pero </a:t>
            </a:r>
            <a:r>
              <a:rPr lang="es-ES" altLang="en-US" noProof="0" dirty="0" smtClean="0"/>
              <a:t>que podrían llegar a esa situación a menos que el comercio esté sujeto a una reglamentación estricta a fin de evitar una utilización incompatible con su supervivencia</a:t>
            </a:r>
            <a:r>
              <a:rPr lang="es-ES" sz="1200" noProof="0" dirty="0" smtClean="0"/>
              <a:t>.  </a:t>
            </a:r>
          </a:p>
          <a:p>
            <a:pPr marL="171450" indent="-171450">
              <a:buFont typeface="Arial" panose="020B0604020202020204" pitchFamily="34" charset="0"/>
              <a:buChar char="•"/>
            </a:pPr>
            <a:r>
              <a:rPr lang="es-ES" sz="1200" noProof="0" dirty="0" smtClean="0"/>
              <a:t>El Apéndice II también incluye las llamadas especies «semejantes», que son </a:t>
            </a:r>
            <a:r>
              <a:rPr lang="es-ES" noProof="0" dirty="0" smtClean="0">
                <a:ln w="18415" cmpd="sng">
                  <a:noFill/>
                  <a:prstDash val="solid"/>
                </a:ln>
              </a:rPr>
              <a:t>especies que se asemejan a otras especies que ya están incluidas en el Apéndice II</a:t>
            </a:r>
            <a:r>
              <a:rPr lang="es-ES" dirty="0" smtClean="0"/>
              <a:t> </a:t>
            </a:r>
            <a:r>
              <a:rPr lang="es-ES" sz="1200" noProof="0" dirty="0" smtClean="0"/>
              <a:t>a tal punto que los funcionarios encargados de la observancia probablemente no puedan distinguir unas de otras.</a:t>
            </a:r>
          </a:p>
          <a:p>
            <a:pPr marL="171450" indent="-171450">
              <a:buFont typeface="Arial" panose="020B0604020202020204" pitchFamily="34" charset="0"/>
              <a:buChar char="•"/>
            </a:pPr>
            <a:r>
              <a:rPr lang="es-ES" sz="1200" noProof="0" dirty="0" smtClean="0"/>
              <a:t>En el caso de estas especies, el comercio internacional de especímenes silvestres está permitido de manera general pero se encuentra regulado a través de un sistema de permisos y certificados. Estas especies constituyen </a:t>
            </a:r>
            <a:r>
              <a:rPr lang="es-ES" sz="1400" b="1" noProof="0" dirty="0" smtClean="0">
                <a:ln w="18415" cmpd="sng">
                  <a:noFill/>
                  <a:prstDash val="solid"/>
                </a:ln>
                <a:solidFill>
                  <a:srgbClr val="C00000"/>
                </a:solidFill>
              </a:rPr>
              <a:t>un  96%</a:t>
            </a:r>
            <a:r>
              <a:rPr lang="es-ES" sz="1400" noProof="0" dirty="0" smtClean="0">
                <a:ln w="18415" cmpd="sng">
                  <a:noFill/>
                  <a:prstDash val="solid"/>
                </a:ln>
              </a:rPr>
              <a:t> de todas las inclusiones.</a:t>
            </a:r>
          </a:p>
          <a:p>
            <a:pPr marL="171450" indent="-171450">
              <a:buFont typeface="Arial" panose="020B0604020202020204" pitchFamily="34" charset="0"/>
              <a:buChar char="•"/>
            </a:pPr>
            <a:r>
              <a:rPr lang="es-ES" sz="1200" baseline="0" noProof="0" dirty="0" smtClean="0">
                <a:ln w="18415" cmpd="sng">
                  <a:noFill/>
                  <a:prstDash val="solid"/>
                </a:ln>
              </a:rPr>
              <a:t>Al igual que en el caso del Apéndice I,</a:t>
            </a:r>
            <a:r>
              <a:rPr lang="es-ES" sz="1200" noProof="0" dirty="0" smtClean="0">
                <a:ln w="18415" cmpd="sng">
                  <a:noFill/>
                  <a:prstDash val="solid"/>
                </a:ln>
              </a:rPr>
              <a:t> se necesita una decisión de la Conferencia de las Partes en la CITES para añadir nuevas especies a esta categoría, o para retirar una especie de la misma (ya sea para suprimirla de los Apéndices de la CITES, o para transferirla al Apéndice I, de mayor protección).</a:t>
            </a:r>
            <a:endParaRPr lang="es-ES" sz="1400" noProof="0" dirty="0" smtClean="0">
              <a:ln w="18415" cmpd="sng">
                <a:noFill/>
                <a:prstDash val="solid"/>
              </a:ln>
            </a:endParaRP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15</a:t>
            </a:fld>
            <a:endParaRPr lang="es-ES"/>
          </a:p>
        </p:txBody>
      </p:sp>
    </p:spTree>
    <p:extLst>
      <p:ext uri="{BB962C8B-B14F-4D97-AF65-F5344CB8AC3E}">
        <p14:creationId xmlns:p14="http://schemas.microsoft.com/office/powerpoint/2010/main" val="290343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Estos son ejemplos de tiburones y mantarrayas incluidos en el Apéndice II de la CITES.  Las especies que figuran en el cuadro con líneas discontinuas son la que fueron aprobadas durante la CoP16 de la CITES, y para las cuales las Partes decidieron aplazar la entrada en vigor hasta el 14 de septiembre de 2014.</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16</a:t>
            </a:fld>
            <a:endParaRPr lang="es-ES"/>
          </a:p>
        </p:txBody>
      </p:sp>
    </p:spTree>
    <p:extLst>
      <p:ext uri="{BB962C8B-B14F-4D97-AF65-F5344CB8AC3E}">
        <p14:creationId xmlns:p14="http://schemas.microsoft.com/office/powerpoint/2010/main" val="139987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s-ES" altLang="en-US" noProof="0" dirty="0" smtClean="0"/>
              <a:t>Finalmente, el Apéndice III incluye especies cuya explotación está reglamentada en una Parte y ésta necesita la cooperación de las demás Partes para controlar su comercio.</a:t>
            </a:r>
          </a:p>
          <a:p>
            <a:pPr marL="171450" lvl="1" indent="-171450">
              <a:buFont typeface="Arial" panose="020B0604020202020204" pitchFamily="34" charset="0"/>
              <a:buChar char="•"/>
            </a:pPr>
            <a:r>
              <a:rPr lang="es-ES" altLang="en-US" noProof="0" dirty="0" smtClean="0"/>
              <a:t>Se permite el comercio internacional pero de manera reglamentada (es menos restrictivo que el Apéndice II)</a:t>
            </a:r>
            <a:endParaRPr lang="es-ES" altLang="en-US" i="0" noProof="0" dirty="0" smtClean="0"/>
          </a:p>
          <a:p>
            <a:pPr marL="171450" lvl="1" indent="-171450">
              <a:buFont typeface="Arial" panose="020B0604020202020204" pitchFamily="34" charset="0"/>
              <a:buChar char="•"/>
            </a:pPr>
            <a:r>
              <a:rPr lang="es-ES" sz="1200" i="0" noProof="0" dirty="0" smtClean="0"/>
              <a:t>Estas especies constituyen </a:t>
            </a:r>
            <a:r>
              <a:rPr lang="es-ES" sz="1400" b="1" i="0" baseline="0" noProof="0" dirty="0" smtClean="0">
                <a:ln w="18415" cmpd="sng">
                  <a:noFill/>
                  <a:prstDash val="solid"/>
                </a:ln>
                <a:solidFill>
                  <a:srgbClr val="C00000"/>
                </a:solidFill>
              </a:rPr>
              <a:t>un 1</a:t>
            </a:r>
            <a:r>
              <a:rPr lang="es-ES" sz="1400" b="1" i="0" noProof="0" dirty="0" smtClean="0">
                <a:ln w="18415" cmpd="sng">
                  <a:noFill/>
                  <a:prstDash val="solid"/>
                </a:ln>
                <a:solidFill>
                  <a:srgbClr val="C00000"/>
                </a:solidFill>
              </a:rPr>
              <a:t>%</a:t>
            </a:r>
            <a:r>
              <a:rPr lang="es-ES" sz="1400" i="0" noProof="0" dirty="0" smtClean="0">
                <a:ln w="18415" cmpd="sng">
                  <a:noFill/>
                  <a:prstDash val="solid"/>
                </a:ln>
              </a:rPr>
              <a:t> de todas las inclusiones.</a:t>
            </a:r>
            <a:r>
              <a:rPr lang="es-ES" altLang="en-US" i="0" noProof="0" dirty="0" smtClean="0"/>
              <a:t> A diferencia de los otros dos Apéndices, no se necesita una decisión de la Conferencia de las Partes para añadir una especie a este Apéndice. La inclusión es decisión de la Parte o las Partes concernidas. </a:t>
            </a:r>
          </a:p>
        </p:txBody>
      </p:sp>
      <p:sp>
        <p:nvSpPr>
          <p:cNvPr id="4" name="Slide Number Placeholder 3"/>
          <p:cNvSpPr>
            <a:spLocks noGrp="1"/>
          </p:cNvSpPr>
          <p:nvPr>
            <p:ph type="sldNum" sz="quarter" idx="10"/>
          </p:nvPr>
        </p:nvSpPr>
        <p:spPr/>
        <p:txBody>
          <a:bodyPr/>
          <a:lstStyle/>
          <a:p>
            <a:fld id="{46C54DDB-FBB2-41CD-AEDD-D6EA4BA1FB6C}" type="slidenum">
              <a:rPr lang="en-GB" smtClean="0"/>
              <a:t>17</a:t>
            </a:fld>
            <a:endParaRPr lang="es-ES"/>
          </a:p>
        </p:txBody>
      </p:sp>
    </p:spTree>
    <p:extLst>
      <p:ext uri="{BB962C8B-B14F-4D97-AF65-F5344CB8AC3E}">
        <p14:creationId xmlns:p14="http://schemas.microsoft.com/office/powerpoint/2010/main" val="117784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CITES también cubre otras especies marinas de importancia comercial.  Estos son algunos ejemplos.</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18</a:t>
            </a:fld>
            <a:endParaRPr lang="es-ES"/>
          </a:p>
        </p:txBody>
      </p:sp>
    </p:spTree>
    <p:extLst>
      <p:ext uri="{BB962C8B-B14F-4D97-AF65-F5344CB8AC3E}">
        <p14:creationId xmlns:p14="http://schemas.microsoft.com/office/powerpoint/2010/main" val="302102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altLang="en-US" sz="2000" dirty="0" smtClean="0"/>
              <a:t>Para que se considere incluir a cualquier especie en los Apéndices de la CITES, deben cumplirse determinados criterios biológicos y comerciales. Son también estos criterios los que se aplicaron para decidir las nuevas inclusiones de tiburones y mantarrayas.</a:t>
            </a:r>
          </a:p>
          <a:p>
            <a:pPr algn="l"/>
            <a:endParaRPr lang="es-ES" altLang="en-US" sz="2000" dirty="0" smtClean="0"/>
          </a:p>
          <a:p>
            <a:pPr algn="l"/>
            <a:r>
              <a:rPr lang="es-ES" altLang="en-US" sz="2000" dirty="0" smtClean="0"/>
              <a:t>En el caso de los tiburones y mantarrayas, se consideraron los siguientes factores:</a:t>
            </a:r>
          </a:p>
          <a:p>
            <a:pPr algn="l"/>
            <a:endParaRPr lang="es-ES" altLang="en-US" sz="2000" dirty="0" smtClean="0"/>
          </a:p>
          <a:p>
            <a:pPr algn="l"/>
            <a:r>
              <a:rPr lang="es-ES" altLang="en-US" sz="2000" dirty="0" smtClean="0"/>
              <a:t>Criterios biológicos: </a:t>
            </a:r>
            <a:r>
              <a:rPr lang="es-ES" altLang="en-US" sz="1200" dirty="0" smtClean="0">
                <a:solidFill>
                  <a:schemeClr val="bg1"/>
                </a:solidFill>
              </a:rPr>
              <a:t>B</a:t>
            </a:r>
            <a:r>
              <a:rPr lang="es-ES" dirty="0" smtClean="0"/>
              <a:t>aja productividad (crecimiento lento,</a:t>
            </a:r>
            <a:r>
              <a:rPr lang="es-ES" dirty="0" smtClean="0">
                <a:solidFill>
                  <a:schemeClr val="bg1"/>
                </a:solidFill>
              </a:rPr>
              <a:t> número reducido de crías), vulnerabilidad comportamental a las extracciones</a:t>
            </a:r>
          </a:p>
          <a:p>
            <a:pPr algn="l"/>
            <a:endParaRPr lang="es-ES" dirty="0" smtClean="0">
              <a:solidFill>
                <a:schemeClr val="bg1"/>
              </a:solidFill>
            </a:endParaRPr>
          </a:p>
          <a:p>
            <a:pPr algn="l"/>
            <a:r>
              <a:rPr lang="es-ES" altLang="en-US" sz="2000" dirty="0" smtClean="0">
                <a:solidFill>
                  <a:schemeClr val="bg1"/>
                </a:solidFill>
              </a:rPr>
              <a:t>Criterios Comerciales: </a:t>
            </a:r>
            <a:r>
              <a:rPr lang="es-ES" sz="2000" dirty="0" smtClean="0"/>
              <a:t>disminuciones históricas de las poblaciones relacionadas con el comercio internacional de aletas y carne así como con las capturas incidentales</a:t>
            </a:r>
            <a:endParaRPr lang="es-ES" altLang="en-US" sz="2000" dirty="0" smtClean="0"/>
          </a:p>
          <a:p>
            <a:pPr lvl="1"/>
            <a:endParaRPr lang="es-ES" altLang="en-US" sz="2000" dirty="0" smtClean="0"/>
          </a:p>
          <a:p>
            <a:pPr lvl="1"/>
            <a:endParaRPr lang="es-ES" altLang="en-US" sz="2000" dirty="0" smtClean="0"/>
          </a:p>
          <a:p>
            <a:pPr lvl="0"/>
            <a:r>
              <a:rPr lang="es-ES" altLang="en-US" sz="2000" dirty="0" smtClean="0"/>
              <a:t>Además, se incluyó también al tiburón martillo gigante y al tiburón martillo liso pues estos cumplen con un criterio comercial particular, pues los especímenes de estas especies que son objeto de comercio se asemejan a los del tiburón cachona, </a:t>
            </a:r>
            <a:r>
              <a:rPr lang="es-ES" dirty="0" smtClean="0"/>
              <a:t>a tal punto que los funcionarios encargados de la observancia probablemente no puedan distinguir unos de otros</a:t>
            </a:r>
            <a:r>
              <a:rPr lang="es-ES" sz="2000" dirty="0" smtClean="0"/>
              <a:t>.</a:t>
            </a:r>
            <a:endParaRPr lang="es-ES" altLang="en-US" sz="2000" dirty="0" smtClean="0"/>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19</a:t>
            </a:fld>
            <a:endParaRPr lang="es-ES"/>
          </a:p>
        </p:txBody>
      </p:sp>
    </p:spTree>
    <p:extLst>
      <p:ext uri="{BB962C8B-B14F-4D97-AF65-F5344CB8AC3E}">
        <p14:creationId xmlns:p14="http://schemas.microsoft.com/office/powerpoint/2010/main" val="7027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se mencionó anteriormente, en la CoP16 las Partes decidieron aplazar la entrada en vigor de las inclusiones de tiburones y mantarrayas hasta el 14 de septiembre de 2014.  Esto significa que los países que deseen exportar, reexportar o importar especímenes de los tiburones y mantarrayas recientemente incluidos en los Apéndices de la CITES </a:t>
            </a:r>
            <a:r>
              <a:rPr lang="es-ES" b="1" dirty="0" smtClean="0"/>
              <a:t>después del 14 de septiembre de 2014 </a:t>
            </a:r>
            <a:r>
              <a:rPr lang="es-ES" dirty="0" smtClean="0"/>
              <a:t>deben respetar determinadas condiciones para cumplir con los requisitos de la CITES. </a:t>
            </a:r>
          </a:p>
          <a:p>
            <a:endParaRPr lang="es-ES" baseline="0" dirty="0" smtClean="0"/>
          </a:p>
          <a:p>
            <a:r>
              <a:rPr lang="es-ES" dirty="0" smtClean="0"/>
              <a:t>Veamos cuáles son estos requisitos.</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20</a:t>
            </a:fld>
            <a:endParaRPr lang="es-ES"/>
          </a:p>
        </p:txBody>
      </p:sp>
    </p:spTree>
    <p:extLst>
      <p:ext uri="{BB962C8B-B14F-4D97-AF65-F5344CB8AC3E}">
        <p14:creationId xmlns:p14="http://schemas.microsoft.com/office/powerpoint/2010/main" val="48177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dirty="0" smtClean="0">
                <a:ln w="18415" cmpd="sng">
                  <a:solidFill>
                    <a:srgbClr val="FFFF00"/>
                  </a:solidFill>
                  <a:prstDash val="solid"/>
                </a:ln>
                <a:solidFill>
                  <a:srgbClr val="FFFF00"/>
                </a:solidFill>
                <a:effectLst/>
              </a:rPr>
              <a:t>Convención sobre el Comercio Internacional de Especies Amenazadas de Fauna y Flora Silvestres, conocida como la CITES o la Convención de Washington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sz="1200" baseline="0" dirty="0" smtClean="0">
              <a:ln w="18415" cmpd="sng">
                <a:solidFill>
                  <a:srgbClr val="FFFF00"/>
                </a:solidFill>
                <a:prstDash val="solid"/>
              </a:ln>
              <a:solidFill>
                <a:srgbClr val="FFFF00"/>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dirty="0" smtClean="0">
                <a:ln w="18415" cmpd="sng">
                  <a:solidFill>
                    <a:srgbClr val="FFFFFF"/>
                  </a:solidFill>
                  <a:prstDash val="solid"/>
                </a:ln>
                <a:solidFill>
                  <a:srgbClr val="FFFFFF"/>
                </a:solidFill>
                <a:effectLst/>
              </a:rPr>
              <a:t>La CITES fue firmada el 3 de marzo de 1973, y entró en vigor el 1 de julio de 1975.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sz="1200" dirty="0" smtClean="0">
              <a:ln w="18415" cmpd="sng">
                <a:solidFill>
                  <a:srgbClr val="FFFF00"/>
                </a:solidFill>
                <a:prstDash val="solid"/>
              </a:ln>
              <a:solidFill>
                <a:srgbClr val="FFFF00"/>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dirty="0" smtClean="0">
                <a:ln w="18415" cmpd="sng">
                  <a:solidFill>
                    <a:srgbClr val="FFFF00"/>
                  </a:solidFill>
                  <a:prstDash val="solid"/>
                </a:ln>
                <a:solidFill>
                  <a:srgbClr val="FFFF00"/>
                </a:solidFill>
                <a:effectLst/>
              </a:rPr>
              <a:t>La CITES lleva funcionando 40 años</a:t>
            </a: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2</a:t>
            </a:fld>
            <a:endParaRPr lang="es-ES" dirty="0"/>
          </a:p>
        </p:txBody>
      </p:sp>
    </p:spTree>
    <p:extLst>
      <p:ext uri="{BB962C8B-B14F-4D97-AF65-F5344CB8AC3E}">
        <p14:creationId xmlns:p14="http://schemas.microsoft.com/office/powerpoint/2010/main" val="282632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requisitos para la aplicación de la CITES pueden ser divididos en función de los tres objetivos principales de la Convención:  garantizar la legalidad, la sostenibilidad y la trazabilidad.  A cada uno de esos objetivos corresponde cierto número de procesos y herramientas que los países pueden considerar.</a:t>
            </a:r>
          </a:p>
        </p:txBody>
      </p:sp>
      <p:sp>
        <p:nvSpPr>
          <p:cNvPr id="4" name="Slide Number Placeholder 3"/>
          <p:cNvSpPr>
            <a:spLocks noGrp="1"/>
          </p:cNvSpPr>
          <p:nvPr>
            <p:ph type="sldNum" sz="quarter" idx="10"/>
          </p:nvPr>
        </p:nvSpPr>
        <p:spPr/>
        <p:txBody>
          <a:bodyPr/>
          <a:lstStyle/>
          <a:p>
            <a:fld id="{46C54DDB-FBB2-41CD-AEDD-D6EA4BA1FB6C}" type="slidenum">
              <a:rPr lang="en-GB" smtClean="0"/>
              <a:t>21</a:t>
            </a:fld>
            <a:endParaRPr lang="es-ES"/>
          </a:p>
        </p:txBody>
      </p:sp>
    </p:spTree>
    <p:extLst>
      <p:ext uri="{BB962C8B-B14F-4D97-AF65-F5344CB8AC3E}">
        <p14:creationId xmlns:p14="http://schemas.microsoft.com/office/powerpoint/2010/main" val="253454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s-ES" dirty="0" smtClean="0">
                <a:ln w="18415" cmpd="sng">
                  <a:noFill/>
                  <a:prstDash val="solid"/>
                </a:ln>
              </a:rPr>
              <a:t>La CITES regula la exportación, reexportación, importación e introducción procedente del mar de animales y plantas, vivos o muertos, y de sus partes y derivados (únicamente en el caso de las especies incluidas en los Apéndices) a través de un sistema de permisos y certificados. </a:t>
            </a:r>
          </a:p>
          <a:p>
            <a:pPr marL="171450" indent="-171450">
              <a:buFont typeface="Arial" pitchFamily="34" charset="0"/>
              <a:buChar char="•"/>
            </a:pPr>
            <a:endParaRPr lang="es-ES" dirty="0" smtClean="0">
              <a:ln w="18415" cmpd="sng">
                <a:noFill/>
                <a:prstDash val="solid"/>
              </a:ln>
            </a:endParaRPr>
          </a:p>
          <a:p>
            <a:pPr marL="171450" indent="-171450">
              <a:buFont typeface="Arial" pitchFamily="34" charset="0"/>
              <a:buChar char="•"/>
            </a:pPr>
            <a:r>
              <a:rPr lang="es-ES" dirty="0" smtClean="0">
                <a:ln w="18415" cmpd="sng">
                  <a:noFill/>
                  <a:prstDash val="solid"/>
                </a:ln>
              </a:rPr>
              <a:t>Dichos permisos o certificados sólo pueden ser emitidos si se cumplen determinadas condiciones. Los documentos deben ser presentados al salir o al entrar en un país.</a:t>
            </a:r>
          </a:p>
          <a:p>
            <a:pPr marL="171450" indent="-171450">
              <a:buFont typeface="Arial" pitchFamily="34" charset="0"/>
              <a:buChar char="•"/>
            </a:pPr>
            <a:endParaRPr lang="es-ES" dirty="0" smtClean="0">
              <a:ln w="18415" cmpd="sng">
                <a:noFill/>
                <a:prstDash val="solid"/>
              </a:ln>
            </a:endParaRPr>
          </a:p>
          <a:p>
            <a:pPr marL="171450" indent="-171450">
              <a:buFont typeface="Arial" pitchFamily="34" charset="0"/>
              <a:buChar char="•"/>
            </a:pPr>
            <a:r>
              <a:rPr lang="es-ES" dirty="0" smtClean="0">
                <a:ln w="18415" cmpd="sng">
                  <a:noFill/>
                  <a:prstDash val="solid"/>
                </a:ln>
              </a:rPr>
              <a:t>En el caso de las especies incluidas en los Apéndices I y II , las condiciones más importantes son: </a:t>
            </a:r>
          </a:p>
          <a:p>
            <a:pPr marL="628650" lvl="1" indent="-171450">
              <a:buFont typeface="Arial" pitchFamily="34" charset="0"/>
              <a:buChar char="•"/>
            </a:pPr>
            <a:r>
              <a:rPr lang="es-ES" dirty="0" smtClean="0">
                <a:ln w="18415" cmpd="sng">
                  <a:noFill/>
                  <a:prstDash val="solid"/>
                </a:ln>
              </a:rPr>
              <a:t>el carácter legal de la adquisición y </a:t>
            </a:r>
          </a:p>
          <a:p>
            <a:pPr marL="628650" lvl="1" indent="-171450">
              <a:buFont typeface="Arial" pitchFamily="34" charset="0"/>
              <a:buChar char="•"/>
            </a:pPr>
            <a:r>
              <a:rPr lang="es-ES" dirty="0" smtClean="0">
                <a:ln w="18415" cmpd="sng">
                  <a:noFill/>
                  <a:prstDash val="solid"/>
                </a:ln>
              </a:rPr>
              <a:t>que el comercio no sea perjudicial a la supervivencia de la especie</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23</a:t>
            </a:fld>
            <a:endParaRPr lang="es-ES"/>
          </a:p>
        </p:txBody>
      </p:sp>
    </p:spTree>
    <p:extLst>
      <p:ext uri="{BB962C8B-B14F-4D97-AF65-F5344CB8AC3E}">
        <p14:creationId xmlns:p14="http://schemas.microsoft.com/office/powerpoint/2010/main" val="14422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permisos y certificados CITES proporcionan generalmente la siguiente información.</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24</a:t>
            </a:fld>
            <a:endParaRPr lang="es-ES"/>
          </a:p>
        </p:txBody>
      </p:sp>
    </p:spTree>
    <p:extLst>
      <p:ext uri="{BB962C8B-B14F-4D97-AF65-F5344CB8AC3E}">
        <p14:creationId xmlns:p14="http://schemas.microsoft.com/office/powerpoint/2010/main" val="322864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s-ES" sz="1200" dirty="0" smtClean="0">
                <a:ln w="18415" cmpd="sng">
                  <a:noFill/>
                  <a:prstDash val="solid"/>
                </a:ln>
              </a:rPr>
              <a:t>Cuando la exportación, reexportación o importación implica a un Estado no Parte se podrá aceptar una documentación comparable emitida por las autoridades competentes que se ajuste substancialmente a los requisitos de la CITES para los permisos y certificados.</a:t>
            </a:r>
          </a:p>
          <a:p>
            <a:pPr marL="171450" indent="-171450">
              <a:buFont typeface="Arial" pitchFamily="34" charset="0"/>
              <a:buChar char="•"/>
            </a:pPr>
            <a:endParaRPr lang="es-ES" sz="1200" dirty="0" smtClean="0">
              <a:ln w="18415" cmpd="sng">
                <a:noFill/>
                <a:prstDash val="solid"/>
              </a:ln>
            </a:endParaRPr>
          </a:p>
          <a:p>
            <a:pPr marL="171450" indent="-171450">
              <a:buFont typeface="Arial" pitchFamily="34" charset="0"/>
              <a:buChar char="•"/>
            </a:pPr>
            <a:r>
              <a:rPr lang="es-ES" sz="1200" dirty="0" smtClean="0">
                <a:ln w="18415" cmpd="sng">
                  <a:noFill/>
                  <a:prstDash val="solid"/>
                </a:ln>
              </a:rPr>
              <a:t>Las Partes aceptarán la documentación procedente de dichos Estados no Partes en la Convención únicamente si los detalles correspondientes a las autoridades competentes y a las instituciones científicas figuran en la Guía de la CITES en línea.</a:t>
            </a:r>
          </a:p>
          <a:p>
            <a:pPr marL="171450" indent="-171450">
              <a:buFont typeface="Arial" pitchFamily="34" charset="0"/>
              <a:buChar char="•"/>
            </a:pPr>
            <a:endParaRPr lang="es-ES" sz="1200" dirty="0" smtClean="0">
              <a:ln w="18415" cmpd="sng">
                <a:noFill/>
                <a:prstDash val="solid"/>
              </a:ln>
            </a:endParaRPr>
          </a:p>
          <a:p>
            <a:pPr marL="171450" indent="-171450">
              <a:buFont typeface="Arial" pitchFamily="34" charset="0"/>
              <a:buChar char="•"/>
            </a:pPr>
            <a:r>
              <a:rPr lang="es-ES" sz="1200" dirty="0" smtClean="0">
                <a:ln w="18415" cmpd="sng">
                  <a:noFill/>
                  <a:prstDash val="solid"/>
                </a:ln>
              </a:rPr>
              <a:t>Esto también se aplica a los especímenes en tránsito destinados a Estados no Partes o procedentes de ellos.</a:t>
            </a: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25</a:t>
            </a:fld>
            <a:endParaRPr lang="es-ES"/>
          </a:p>
        </p:txBody>
      </p:sp>
    </p:spTree>
    <p:extLst>
      <p:ext uri="{BB962C8B-B14F-4D97-AF65-F5344CB8AC3E}">
        <p14:creationId xmlns:p14="http://schemas.microsoft.com/office/powerpoint/2010/main" val="79565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Para una aplicación exitosa de la CITES es esencial que haya colaboración y cooperación entre las diferentes partes interesadas a nivel nacional.  Estos son algunos de los sectores en los que pueden estar presentes las partes interesadas en la CITES.  </a:t>
            </a:r>
          </a:p>
          <a:p>
            <a:r>
              <a:rPr lang="es-ES" dirty="0" smtClean="0"/>
              <a:t>Es indispensable que haya una cooperación entre las Autoridades CITES y estos otros sectores.</a:t>
            </a:r>
          </a:p>
        </p:txBody>
      </p:sp>
      <p:sp>
        <p:nvSpPr>
          <p:cNvPr id="4" name="Slide Number Placeholder 3"/>
          <p:cNvSpPr>
            <a:spLocks noGrp="1"/>
          </p:cNvSpPr>
          <p:nvPr>
            <p:ph type="sldNum" sz="quarter" idx="10"/>
          </p:nvPr>
        </p:nvSpPr>
        <p:spPr/>
        <p:txBody>
          <a:bodyPr/>
          <a:lstStyle/>
          <a:p>
            <a:fld id="{46C54DDB-FBB2-41CD-AEDD-D6EA4BA1FB6C}" type="slidenum">
              <a:rPr lang="en-GB" smtClean="0"/>
              <a:t>26</a:t>
            </a:fld>
            <a:endParaRPr lang="es-ES"/>
          </a:p>
        </p:txBody>
      </p:sp>
    </p:spTree>
    <p:extLst>
      <p:ext uri="{BB962C8B-B14F-4D97-AF65-F5344CB8AC3E}">
        <p14:creationId xmlns:p14="http://schemas.microsoft.com/office/powerpoint/2010/main" val="261875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s-ES" sz="1200" dirty="0" smtClean="0">
                <a:ln w="18415" cmpd="sng">
                  <a:noFill/>
                  <a:prstDash val="solid"/>
                </a:ln>
              </a:rPr>
              <a:t>La CITES es un acuerdo internacional entre gobiernos, jurídicamente vinculante,  que tiene como finalidad garantizar que ninguna especie de fauna o flora sea explotada de manera insostenible para el comercio internacional,  </a:t>
            </a:r>
          </a:p>
          <a:p>
            <a:pPr marL="171450" indent="-171450">
              <a:buFont typeface="Arial" pitchFamily="34" charset="0"/>
              <a:buChar char="•"/>
            </a:pPr>
            <a:r>
              <a:rPr lang="es-ES" sz="1200" dirty="0" smtClean="0">
                <a:ln w="18415" cmpd="sng">
                  <a:noFill/>
                  <a:prstDash val="solid"/>
                </a:ln>
              </a:rPr>
              <a:t>Su objetivo</a:t>
            </a:r>
            <a:r>
              <a:rPr lang="es-ES" sz="1200" baseline="0" dirty="0" smtClean="0">
                <a:ln w="18415" cmpd="sng">
                  <a:noFill/>
                  <a:prstDash val="solid"/>
                </a:ln>
              </a:rPr>
              <a:t> es </a:t>
            </a:r>
            <a:r>
              <a:rPr lang="es-ES" sz="1200" dirty="0" smtClean="0">
                <a:ln w="18415" cmpd="sng">
                  <a:noFill/>
                  <a:prstDash val="solid"/>
                </a:ln>
              </a:rPr>
              <a:t>garantizar la legalidad, trazabilidad y sostenibilidad.</a:t>
            </a:r>
          </a:p>
          <a:p>
            <a:pPr marL="171450" indent="-171450">
              <a:buFont typeface="Arial" pitchFamily="34" charset="0"/>
              <a:buChar char="•"/>
            </a:pPr>
            <a:r>
              <a:rPr lang="es-ES" sz="1200" dirty="0" smtClean="0">
                <a:ln w="18415" cmpd="sng">
                  <a:noFill/>
                  <a:prstDash val="solid"/>
                </a:ln>
              </a:rPr>
              <a:t>La Convención establece un marco jurídico internacional así como mecanismos de procedimiento comunes para una regulación eficaz del comercio internacional de las especies incluidas en sus Apéndices II y III, y para el control del comercio internacional de las especies incluidas en el Apéndice I.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dirty="0" smtClean="0">
                <a:ln w="18415" cmpd="sng">
                  <a:noFill/>
                  <a:prstDash val="solid"/>
                </a:ln>
              </a:rPr>
              <a:t>La CITES regula el comercio internacional de las especies de fauna y flora silvestres incluidas en sus Apéndices basándose en un sistema de permisos y certificados que son emitidos cuando se cumplen determinadas condiciones, y que deben ser presentados al salir o al entrar en un país.</a:t>
            </a:r>
          </a:p>
          <a:p>
            <a:pPr marL="171450" indent="-171450">
              <a:buFont typeface="Arial" pitchFamily="34" charset="0"/>
              <a:buChar char="•"/>
            </a:pPr>
            <a:r>
              <a:rPr lang="es-ES" sz="1200" dirty="0" smtClean="0">
                <a:ln w="18415" cmpd="sng">
                  <a:noFill/>
                  <a:prstDash val="solid"/>
                </a:ln>
              </a:rPr>
              <a:t>Es esencial que exista una colaboración interinstitucional e intersectorial para una aplicación eficaz de la CITES</a:t>
            </a:r>
          </a:p>
          <a:p>
            <a:pPr marL="171450" indent="-171450">
              <a:buFont typeface="Arial" pitchFamily="34" charset="0"/>
              <a:buChar char="•"/>
            </a:pP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27</a:t>
            </a:fld>
            <a:endParaRPr lang="es-ES"/>
          </a:p>
        </p:txBody>
      </p:sp>
    </p:spTree>
    <p:extLst>
      <p:ext uri="{BB962C8B-B14F-4D97-AF65-F5344CB8AC3E}">
        <p14:creationId xmlns:p14="http://schemas.microsoft.com/office/powerpoint/2010/main" val="410779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objetivo de la CITES es </a:t>
            </a:r>
            <a:r>
              <a:rPr lang="es-ES" sz="1200" dirty="0" smtClean="0">
                <a:ln w="18415" cmpd="sng">
                  <a:noFill/>
                  <a:prstDash val="solid"/>
                </a:ln>
              </a:rPr>
              <a:t>garantizar que las especies de fauna y flora silvestres objeto de comercio internacional no sean explotadas de manera insostenible, velando por que se respete la </a:t>
            </a:r>
            <a:r>
              <a:rPr lang="es-ES" sz="1200" b="1" dirty="0" smtClean="0">
                <a:ln w="18415" cmpd="sng">
                  <a:noFill/>
                  <a:prstDash val="solid"/>
                </a:ln>
                <a:solidFill>
                  <a:srgbClr val="CC0000"/>
                </a:solidFill>
              </a:rPr>
              <a:t>legalidad, sostenibilidad, y </a:t>
            </a:r>
            <a:r>
              <a:rPr lang="es-ES" sz="1200" b="1" dirty="0" smtClean="0">
                <a:ln w="18415" cmpd="sng">
                  <a:noFill/>
                  <a:prstDash val="solid"/>
                </a:ln>
                <a:solidFill>
                  <a:srgbClr val="CC0000"/>
                </a:solidFill>
              </a:rPr>
              <a:t>trazabilidad </a:t>
            </a:r>
            <a:r>
              <a:rPr lang="es-ES" sz="1200" b="0" dirty="0" smtClean="0">
                <a:ln w="18415" cmpd="sng">
                  <a:noFill/>
                  <a:prstDash val="solid"/>
                </a:ln>
                <a:solidFill>
                  <a:srgbClr val="CC0000"/>
                </a:solidFill>
              </a:rPr>
              <a:t>de dicho comercio</a:t>
            </a:r>
            <a:r>
              <a:rPr lang="es-ES" sz="1200" b="1" dirty="0" smtClean="0">
                <a:ln w="18415" cmpd="sng">
                  <a:noFill/>
                  <a:prstDash val="solid"/>
                </a:ln>
                <a:solidFill>
                  <a:srgbClr val="CC0000"/>
                </a:solidFill>
              </a:rPr>
              <a:t>.</a:t>
            </a:r>
            <a:endParaRPr lang="es-ES" sz="1200" b="1" dirty="0" smtClean="0">
              <a:ln w="18415" cmpd="sng">
                <a:noFill/>
                <a:prstDash val="solid"/>
              </a:ln>
              <a:solidFill>
                <a:srgbClr val="CC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ln w="18415" cmpd="sng">
                <a:noFill/>
                <a:prstDash val="solid"/>
              </a:ln>
              <a:cs typeface="Arial" charset="0"/>
            </a:endParaRP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3</a:t>
            </a:fld>
            <a:endParaRPr lang="es-ES" dirty="0"/>
          </a:p>
        </p:txBody>
      </p:sp>
    </p:spTree>
    <p:extLst>
      <p:ext uri="{BB962C8B-B14F-4D97-AF65-F5344CB8AC3E}">
        <p14:creationId xmlns:p14="http://schemas.microsoft.com/office/powerpoint/2010/main" val="24175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noProof="0" dirty="0" smtClean="0"/>
              <a:t>La CITES es un acuerdo multilateral </a:t>
            </a:r>
            <a:r>
              <a:rPr lang="es-ES" sz="1200" b="0" noProof="0" dirty="0" smtClean="0"/>
              <a:t>que f</a:t>
            </a:r>
            <a:r>
              <a:rPr lang="es-ES" altLang="en-US" noProof="0" dirty="0" smtClean="0"/>
              <a:t>unciona a través de un </a:t>
            </a:r>
            <a:r>
              <a:rPr lang="es-ES" altLang="en-US" b="1" noProof="0" dirty="0" smtClean="0">
                <a:solidFill>
                  <a:srgbClr val="C00000"/>
                </a:solidFill>
              </a:rPr>
              <a:t>proceso intergubernamental</a:t>
            </a:r>
            <a:r>
              <a:rPr lang="es-ES" altLang="en-US" b="1" noProof="0" dirty="0" smtClean="0"/>
              <a:t>,</a:t>
            </a:r>
            <a:r>
              <a:rPr lang="es-ES" dirty="0" smtClean="0"/>
              <a:t> </a:t>
            </a:r>
            <a:r>
              <a:rPr lang="es-ES" altLang="en-US" noProof="0" dirty="0" smtClean="0"/>
              <a:t>que combina cuestiones relacionadas con </a:t>
            </a:r>
            <a:r>
              <a:rPr lang="es-ES" altLang="en-US" b="1" noProof="0" dirty="0" smtClean="0">
                <a:solidFill>
                  <a:srgbClr val="C00000"/>
                </a:solidFill>
              </a:rPr>
              <a:t>las especies silvestres</a:t>
            </a:r>
            <a:r>
              <a:rPr lang="es-ES" altLang="en-US" b="1" baseline="0" noProof="0" dirty="0" smtClean="0">
                <a:solidFill>
                  <a:srgbClr val="C00000"/>
                </a:solidFill>
              </a:rPr>
              <a:t> y el </a:t>
            </a:r>
            <a:r>
              <a:rPr lang="es-ES" altLang="en-US" b="1" noProof="0" dirty="0" smtClean="0">
                <a:solidFill>
                  <a:srgbClr val="C00000"/>
                </a:solidFill>
              </a:rPr>
              <a:t>comercio </a:t>
            </a:r>
            <a:r>
              <a:rPr lang="es-ES" altLang="en-US" noProof="0" dirty="0" smtClean="0"/>
              <a:t>dentro de un instrumento jurídicamente vinculante, con el propósito de alcanzar los objetivos de </a:t>
            </a:r>
            <a:r>
              <a:rPr lang="es-ES" altLang="en-US" b="1" noProof="0" dirty="0" smtClean="0">
                <a:solidFill>
                  <a:srgbClr val="C00000"/>
                </a:solidFill>
              </a:rPr>
              <a:t>conservación y uso sostenible </a:t>
            </a:r>
            <a:r>
              <a:rPr lang="es-ES" altLang="en-US" noProof="0" dirty="0" smtClean="0"/>
              <a:t>mediante el</a:t>
            </a:r>
            <a:r>
              <a:rPr lang="es-ES" dirty="0" smtClean="0"/>
              <a:t> </a:t>
            </a:r>
            <a:r>
              <a:rPr lang="es-ES" altLang="en-US" noProof="0" dirty="0" smtClean="0"/>
              <a:t>establecimiento de </a:t>
            </a:r>
            <a:r>
              <a:rPr lang="es-ES" altLang="en-US" b="1" noProof="0" dirty="0" smtClean="0"/>
              <a:t>mecanismos de procedimiento comunes</a:t>
            </a:r>
            <a:r>
              <a:rPr lang="es-ES" alt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altLang="en-US" baseline="0" noProof="0" dirty="0" smtClean="0"/>
              <a:t>Los mecanismos de la CITES que son comunes para todas las Partes incluyen: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noProof="0" dirty="0" smtClean="0"/>
              <a:t>Autoridades nacionales similares a cargo de la CITES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noProof="0" dirty="0" smtClean="0"/>
              <a:t>Disposiciones jurídicas similares para la aplicación de la CITES en el plano nacional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noProof="0" dirty="0" smtClean="0"/>
              <a:t>Requisitos similares para que pueda tener lugar el comercio de especies cubiertas por la CITES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noProof="0" dirty="0" smtClean="0"/>
              <a:t>Normas, reglamentaciones y procedimientos similares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noProof="0" dirty="0" smtClean="0"/>
              <a:t>Permisos y certificados CITES similares</a:t>
            </a:r>
            <a:endParaRPr lang="es-ES"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n-US" b="1" noProof="0" dirty="0" smtClean="0">
              <a:solidFill>
                <a:srgbClr val="C00000"/>
              </a:solidFill>
            </a:endParaRP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4</a:t>
            </a:fld>
            <a:endParaRPr lang="es-ES" dirty="0"/>
          </a:p>
        </p:txBody>
      </p:sp>
    </p:spTree>
    <p:extLst>
      <p:ext uri="{BB962C8B-B14F-4D97-AF65-F5344CB8AC3E}">
        <p14:creationId xmlns:p14="http://schemas.microsoft.com/office/powerpoint/2010/main" val="1624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smtClean="0"/>
              <a:t>La CITES cuenta actualmente con 179 países miembros.  La última Parte en adherirse a la Convención ha sido Angola, país en</a:t>
            </a:r>
            <a:r>
              <a:rPr lang="es-ES" sz="1200" b="0" i="0" kern="1200" dirty="0" smtClean="0">
                <a:solidFill>
                  <a:schemeClr val="tx1"/>
                </a:solidFill>
                <a:effectLst/>
                <a:latin typeface="+mn-lt"/>
              </a:rPr>
              <a:t> el que la Convención entró en vigor el 31 de diciembre de 2013.</a:t>
            </a:r>
          </a:p>
          <a:p>
            <a:endParaRPr lang="es-E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0" i="0" kern="1200" dirty="0" smtClean="0">
                <a:solidFill>
                  <a:schemeClr val="tx1"/>
                </a:solidFill>
                <a:effectLst/>
                <a:latin typeface="+mn-lt"/>
              </a:rPr>
              <a:t>La CITES </a:t>
            </a:r>
            <a:r>
              <a:rPr lang="es-ES" sz="1200" b="0" i="0" kern="1200" noProof="0" dirty="0" smtClean="0">
                <a:solidFill>
                  <a:schemeClr val="tx1"/>
                </a:solidFill>
                <a:effectLst/>
                <a:latin typeface="+mn-lt"/>
              </a:rPr>
              <a:t>r</a:t>
            </a:r>
            <a:r>
              <a:rPr lang="es-ES" sz="1200" noProof="0" dirty="0" smtClean="0"/>
              <a:t>egula</a:t>
            </a:r>
            <a:r>
              <a:rPr lang="es-ES" sz="1200" dirty="0" smtClean="0"/>
              <a:t> el comercio internacional de más de 35 000 especies incluidas en sus Apéndices. Esto incluye los especímenes vivos o muertos, así como sus partes y derivados.</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5</a:t>
            </a:fld>
            <a:endParaRPr lang="es-ES"/>
          </a:p>
        </p:txBody>
      </p:sp>
    </p:spTree>
    <p:extLst>
      <p:ext uri="{BB962C8B-B14F-4D97-AF65-F5344CB8AC3E}">
        <p14:creationId xmlns:p14="http://schemas.microsoft.com/office/powerpoint/2010/main" val="396484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dirty="0" smtClean="0"/>
              <a:t>No está prohibido el comercio internacional de todas las especies cubiertas por la CITES. De hecho, de las más de 35 000 especies cubiertas por la CITES, sólo el 3 % están incluidas en el Apéndice I, en el que figuran las especies para las que se prohíbe el comercio internacional de especímenes silvestres. El 97 % están incluidas en los Apéndices II o III, en los que figuran las especies </a:t>
            </a:r>
            <a:r>
              <a:rPr lang="es-ES" altLang="en-US" dirty="0" smtClean="0"/>
              <a:t>cuyo comercio internacional está permitido pero de manera reglamentada.</a:t>
            </a: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6</a:t>
            </a:fld>
            <a:endParaRPr lang="es-ES"/>
          </a:p>
        </p:txBody>
      </p:sp>
    </p:spTree>
    <p:extLst>
      <p:ext uri="{BB962C8B-B14F-4D97-AF65-F5344CB8AC3E}">
        <p14:creationId xmlns:p14="http://schemas.microsoft.com/office/powerpoint/2010/main" val="6316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dirty="0" smtClean="0"/>
              <a:t>Por otra parte, tampoco todas las especies cuyo comercio </a:t>
            </a:r>
            <a:r>
              <a:rPr lang="es-ES" altLang="en-US" dirty="0" smtClean="0"/>
              <a:t>internacional está permitido aunque de manera reglamentada son objeto de un comercio intenso.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s-ES" altLang="en-US" dirty="0" smtClean="0"/>
              <a:t>Un análisis reciente de los registros del comercio CITES muestra que de las más de 35 000 especies cubiertas por la CITES, un 4% son objeto de comercio frecuente, y se puede considerar que un 1% adicional son objeto de comercio intenso.  Esto equivale a aproximadamente 150 especies de fauna y 1 800 especies de flora que representan un 90 % del comercio registrado de especímenes CITES. </a:t>
            </a: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7</a:t>
            </a:fld>
            <a:endParaRPr lang="es-ES"/>
          </a:p>
        </p:txBody>
      </p:sp>
    </p:spTree>
    <p:extLst>
      <p:ext uri="{BB962C8B-B14F-4D97-AF65-F5344CB8AC3E}">
        <p14:creationId xmlns:p14="http://schemas.microsoft.com/office/powerpoint/2010/main" val="14176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lo que se refiere al volumen del comercio de especies incluidas en los Apéndices de la CITES, la Secretaría de la CITES dispone actualmente de registros de más de 13 millones de transacciones comerciales. Se estima que el valor mundial de dicho comercio alcanza varios miles de millones de dólares anuales al final de la cadena de suministro.</a:t>
            </a:r>
          </a:p>
          <a:p>
            <a:endParaRPr lang="es-ES" baseline="0" dirty="0" smtClean="0"/>
          </a:p>
          <a:p>
            <a:r>
              <a:rPr lang="es-ES" dirty="0" smtClean="0"/>
              <a:t>Por ejemplo, se evalúa que el comercio de caracol pala, apreciado por su carne así como por su concha ornamental, alcanza los 60 millones de dólares </a:t>
            </a:r>
            <a:r>
              <a:rPr lang="es-ES" dirty="0" smtClean="0"/>
              <a:t>estadounidenses</a:t>
            </a:r>
            <a:r>
              <a:rPr lang="es-ES" baseline="0" dirty="0" smtClean="0"/>
              <a:t> </a:t>
            </a:r>
            <a:r>
              <a:rPr lang="es-ES" dirty="0" smtClean="0"/>
              <a:t>anuales</a:t>
            </a:r>
            <a:r>
              <a:rPr lang="es-ES" dirty="0" smtClean="0"/>
              <a:t>.  El comercio de pitones, cuyas pieles son altamente valoradas para la fabricación de productos de lujo, alcanza los mil millones de dólares </a:t>
            </a:r>
            <a:r>
              <a:rPr lang="es-ES" dirty="0" smtClean="0"/>
              <a:t>estadounidenses</a:t>
            </a:r>
            <a:r>
              <a:rPr lang="es-ES" baseline="0" dirty="0" smtClean="0"/>
              <a:t> </a:t>
            </a:r>
            <a:r>
              <a:rPr lang="es-ES" dirty="0" smtClean="0"/>
              <a:t>anuales</a:t>
            </a:r>
            <a:r>
              <a:rPr lang="es-ES" dirty="0" smtClean="0"/>
              <a:t>, y el de la caoba de hoja ancha, un especie maderable de gran valor, alcanza los 33 millones de dólares </a:t>
            </a:r>
            <a:r>
              <a:rPr lang="es-ES" dirty="0" smtClean="0"/>
              <a:t>estadounidenses</a:t>
            </a:r>
            <a:r>
              <a:rPr lang="es-ES" baseline="0" dirty="0" smtClean="0"/>
              <a:t> </a:t>
            </a:r>
            <a:r>
              <a:rPr lang="es-ES" dirty="0" smtClean="0"/>
              <a:t>anuales</a:t>
            </a:r>
            <a:r>
              <a:rPr lang="es-ES" dirty="0" smtClean="0"/>
              <a:t>.</a:t>
            </a:r>
          </a:p>
        </p:txBody>
      </p:sp>
      <p:sp>
        <p:nvSpPr>
          <p:cNvPr id="4" name="Slide Number Placeholder 3"/>
          <p:cNvSpPr>
            <a:spLocks noGrp="1"/>
          </p:cNvSpPr>
          <p:nvPr>
            <p:ph type="sldNum" sz="quarter" idx="10"/>
          </p:nvPr>
        </p:nvSpPr>
        <p:spPr/>
        <p:txBody>
          <a:bodyPr/>
          <a:lstStyle/>
          <a:p>
            <a:fld id="{46C54DDB-FBB2-41CD-AEDD-D6EA4BA1FB6C}" type="slidenum">
              <a:rPr lang="en-GB" smtClean="0"/>
              <a:t>9</a:t>
            </a:fld>
            <a:endParaRPr lang="es-ES"/>
          </a:p>
        </p:txBody>
      </p:sp>
    </p:spTree>
    <p:extLst>
      <p:ext uri="{BB962C8B-B14F-4D97-AF65-F5344CB8AC3E}">
        <p14:creationId xmlns:p14="http://schemas.microsoft.com/office/powerpoint/2010/main" val="406180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Habida cuenta de su carácter ilegal, no existe un método formal para la estimación del valor del comercio ilegal.</a:t>
            </a:r>
          </a:p>
          <a:p>
            <a:r>
              <a:rPr lang="es-ES" dirty="0" smtClean="0"/>
              <a:t>Sin embargo, se considera que el comercio ilegal de especies silvestres se encuentra en aumento y que puede constituir un negocio lucrativo: se estima que su valor mundial puede </a:t>
            </a:r>
            <a:r>
              <a:rPr lang="es-ES" dirty="0" smtClean="0"/>
              <a:t>alcanzar de 5 000 </a:t>
            </a:r>
            <a:r>
              <a:rPr lang="es-ES" dirty="0" smtClean="0"/>
              <a:t>a </a:t>
            </a:r>
            <a:r>
              <a:rPr lang="es-ES" dirty="0" smtClean="0"/>
              <a:t>20 000 </a:t>
            </a:r>
            <a:r>
              <a:rPr lang="es-ES" dirty="0" smtClean="0"/>
              <a:t>millones de dólares </a:t>
            </a:r>
            <a:r>
              <a:rPr lang="es-ES" dirty="0" smtClean="0"/>
              <a:t>estadounidenses</a:t>
            </a:r>
            <a:r>
              <a:rPr lang="es-ES" baseline="0" dirty="0" smtClean="0"/>
              <a:t> </a:t>
            </a:r>
            <a:r>
              <a:rPr lang="es-ES" dirty="0" smtClean="0"/>
              <a:t>anuales</a:t>
            </a:r>
            <a:r>
              <a:rPr lang="es-ES" dirty="0" smtClean="0"/>
              <a:t>. Los interesados legítimos y los gobiernos quedan excluidos en gran medida de los ingresos y beneficios correspondientes. </a:t>
            </a:r>
          </a:p>
          <a:p>
            <a:r>
              <a:rPr lang="es-ES" dirty="0" smtClean="0"/>
              <a:t>El comercio ilegal puede ser dividido en dos categorías:  (1) aquellos especímenes que no pueden ser objeto de transacciones comerciales pero para los cuales existe un mercado ilegal, tales como las pieles de tigres, el cuerno de rinoceronte, etc.; y (2) aquellos especímenes que podrían ser objeto de un comercio legal, pero cuya transacción no ha sido realizada de conformidad con los procedimientos de la CITES.</a:t>
            </a:r>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10</a:t>
            </a:fld>
            <a:endParaRPr lang="es-ES"/>
          </a:p>
        </p:txBody>
      </p:sp>
    </p:spTree>
    <p:extLst>
      <p:ext uri="{BB962C8B-B14F-4D97-AF65-F5344CB8AC3E}">
        <p14:creationId xmlns:p14="http://schemas.microsoft.com/office/powerpoint/2010/main" val="38806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22/01/2015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22/01/2015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22/01/2015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22/01/2015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t>22/01/2015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t>22/01/2015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t>22/01/2015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t>22/01/2015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t>22/01/2015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22/01/2015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22/01/2015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t>22/01/2015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t>‹Nº›</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google.ch/url?sa=i&amp;amp;rct=j&amp;amp;q=&amp;amp;esrc=s&amp;amp;frm=1&amp;amp;source=images&amp;amp;cd=&amp;amp;cad=rja&amp;amp;docid=QAjCn_JDAiBz9M&amp;amp;tbnid=GNnAJPozq1aImM:&amp;amp;ved=0CAUQjRw&amp;amp;url=http://www.greenpeace.org/canada/en/Blog/shark-week/blog/46172/&amp;amp;ei=WhppUvqvJaOk0QWV-YGQCg&amp;amp;bvm=bv.55123115,d.bGE&amp;amp;psig=AFQjCNF1kD3x1O8t6EeBgsKYbeje17IKVA&amp;amp;ust=13827061124063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h/url?sa=i&amp;amp;rct=j&amp;amp;q=&amp;amp;esrc=s&amp;amp;frm=1&amp;amp;source=images&amp;amp;cd=&amp;amp;cad=rja&amp;amp;docid=wuQ75xMLX060RM&amp;amp;tbnid=OEYQCH_5U1QF4M:&amp;amp;ved=0CAUQjRw&amp;amp;url=http://financebucket.com/category/economy/&amp;amp;ei=8PRoUpjpE8ep0AWV7oH4AQ&amp;amp;bvm=bv.55123115,d.bGE&amp;amp;psig=AFQjCNHDPltYSxsjWJUk95ww7_5RAWnvGw&amp;amp;ust=13826965457445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062664" cy="1470025"/>
          </a:xfrm>
        </p:spPr>
        <p:txBody>
          <a:bodyPr>
            <a:normAutofit/>
          </a:bodyPr>
          <a:lstStyle/>
          <a:p>
            <a:r>
              <a:rPr lang="es-ES" b="1" noProof="0" dirty="0" smtClean="0"/>
              <a:t>Introducción a la CITES</a:t>
            </a:r>
            <a:endParaRPr lang="es-ES" b="1" noProof="0" dirty="0"/>
          </a:p>
        </p:txBody>
      </p:sp>
      <p:sp>
        <p:nvSpPr>
          <p:cNvPr id="3" name="Subtitle 2"/>
          <p:cNvSpPr>
            <a:spLocks noGrp="1"/>
          </p:cNvSpPr>
          <p:nvPr>
            <p:ph type="subTitle" idx="1"/>
          </p:nvPr>
        </p:nvSpPr>
        <p:spPr/>
        <p:txBody>
          <a:bodyPr/>
          <a:lstStyle/>
          <a:p>
            <a:endParaRPr lang="en-US" noProof="0" dirty="0"/>
          </a:p>
        </p:txBody>
      </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"Valor" del comercio ilegal...</a:t>
            </a:r>
            <a:endParaRPr lang="es-ES" noProof="0" dirty="0"/>
          </a:p>
        </p:txBody>
      </p:sp>
      <p:sp>
        <p:nvSpPr>
          <p:cNvPr id="4" name="Content Placeholder 2"/>
          <p:cNvSpPr>
            <a:spLocks noGrp="1"/>
          </p:cNvSpPr>
          <p:nvPr>
            <p:ph idx="1"/>
          </p:nvPr>
        </p:nvSpPr>
        <p:spPr>
          <a:xfrm>
            <a:off x="609600" y="3488779"/>
            <a:ext cx="7772400" cy="2579712"/>
          </a:xfrm>
        </p:spPr>
        <p:txBody>
          <a:bodyPr>
            <a:noAutofit/>
          </a:bodyPr>
          <a:lstStyle/>
          <a:p>
            <a:r>
              <a:rPr lang="es-ES" sz="2400" noProof="0" dirty="0" smtClean="0"/>
              <a:t>Especímenes que no pueden ser objeto de transacciones comerciales pero para los cuales existe un mercado ilegal (pieles de tigres, cuerno de rinoceronte, etc.)</a:t>
            </a:r>
          </a:p>
          <a:p>
            <a:r>
              <a:rPr lang="es-ES" sz="2400" noProof="0" dirty="0" smtClean="0"/>
              <a:t>Especímenes que podrían ser objeto de un comercio legal, pero que no han sido tratados de conformidad con la CITES </a:t>
            </a:r>
            <a:r>
              <a:rPr sz="2400" dirty="0"/>
              <a:t/>
            </a:r>
            <a:br>
              <a:rPr sz="2400" dirty="0"/>
            </a:br>
            <a:endParaRPr lang="es-ES" sz="2400" noProof="0"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0550"/>
            <a:ext cx="3149969"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90550"/>
            <a:ext cx="2984201"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p:cNvSpPr>
            <a:spLocks noChangeArrowheads="1"/>
          </p:cNvSpPr>
          <p:nvPr/>
        </p:nvSpPr>
        <p:spPr bwMode="auto">
          <a:xfrm>
            <a:off x="2362200" y="1947607"/>
            <a:ext cx="4370040" cy="1071736"/>
          </a:xfrm>
          <a:prstGeom prst="roundRect">
            <a:avLst>
              <a:gd name="adj" fmla="val 16667"/>
            </a:avLst>
          </a:prstGeom>
          <a:solidFill>
            <a:srgbClr val="333333"/>
          </a:solidFill>
          <a:ln>
            <a:noFill/>
          </a:ln>
          <a:effectLst>
            <a:glow rad="63500">
              <a:srgbClr val="FFFF00">
                <a:alpha val="40000"/>
              </a:srgbClr>
            </a:glow>
          </a:effectLst>
        </p:spPr>
        <p:txBody>
          <a:bodyPr lIns="90000" tIns="46800" rIns="90000" bIns="46800" anchor="ctr"/>
          <a:lstStyle/>
          <a:p>
            <a:pPr marL="0" lvl="1" fontAlgn="ctr">
              <a:spcBef>
                <a:spcPct val="40000"/>
              </a:spcBef>
              <a:spcAft>
                <a:spcPct val="15000"/>
              </a:spcAft>
            </a:pPr>
            <a:r>
              <a:rPr lang="es-ES" sz="2800" b="1" dirty="0" smtClean="0">
                <a:solidFill>
                  <a:schemeClr val="bg1"/>
                </a:solidFill>
                <a:effectLst/>
              </a:rPr>
              <a:t> </a:t>
            </a:r>
            <a:r>
              <a:rPr lang="es-ES" sz="2800" b="1" dirty="0" smtClean="0">
                <a:solidFill>
                  <a:schemeClr val="bg1"/>
                </a:solidFill>
                <a:effectLst/>
              </a:rPr>
              <a:t>5 000-20 000 </a:t>
            </a:r>
            <a:r>
              <a:rPr lang="es-ES" sz="2800" b="1" dirty="0" smtClean="0">
                <a:solidFill>
                  <a:schemeClr val="bg1"/>
                </a:solidFill>
                <a:effectLst/>
              </a:rPr>
              <a:t>millones/año</a:t>
            </a:r>
            <a:r>
              <a:rPr dirty="0"/>
              <a:t/>
            </a:r>
            <a:br>
              <a:rPr dirty="0"/>
            </a:br>
            <a:r>
              <a:rPr lang="es-ES" sz="1400" dirty="0" smtClean="0">
                <a:solidFill>
                  <a:schemeClr val="bg1"/>
                </a:solidFill>
                <a:effectLst/>
              </a:rPr>
              <a:t>(*Estimación, s</a:t>
            </a:r>
            <a:r>
              <a:rPr lang="es-ES" sz="1400" dirty="0" smtClean="0">
                <a:solidFill>
                  <a:schemeClr val="bg1"/>
                </a:solidFill>
              </a:rPr>
              <a:t>in incluir las especies marinas y la madera)</a:t>
            </a:r>
            <a:endParaRPr lang="es-ES" sz="1400" dirty="0">
              <a:solidFill>
                <a:schemeClr val="bg1"/>
              </a:solidFill>
            </a:endParaRPr>
          </a:p>
        </p:txBody>
      </p:sp>
    </p:spTree>
    <p:extLst>
      <p:ext uri="{BB962C8B-B14F-4D97-AF65-F5344CB8AC3E}">
        <p14:creationId xmlns:p14="http://schemas.microsoft.com/office/powerpoint/2010/main" val="38858048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noProof="0" dirty="0" smtClean="0"/>
              <a:t>Comercio de especies silvestres – sectores económicos</a:t>
            </a:r>
            <a:endParaRPr lang="es-ES" noProof="0" dirty="0"/>
          </a:p>
        </p:txBody>
      </p:sp>
      <p:grpSp>
        <p:nvGrpSpPr>
          <p:cNvPr id="4" name="Group 3"/>
          <p:cNvGrpSpPr/>
          <p:nvPr/>
        </p:nvGrpSpPr>
        <p:grpSpPr>
          <a:xfrm>
            <a:off x="533399" y="1412776"/>
            <a:ext cx="8168400" cy="1008000"/>
            <a:chOff x="533399" y="901200"/>
            <a:chExt cx="8168400" cy="1008000"/>
          </a:xfrm>
        </p:grpSpPr>
        <p:sp>
          <p:nvSpPr>
            <p:cNvPr id="5" name="AutoShape 10"/>
            <p:cNvSpPr>
              <a:spLocks noChangeArrowheads="1"/>
            </p:cNvSpPr>
            <p:nvPr/>
          </p:nvSpPr>
          <p:spPr bwMode="auto">
            <a:xfrm>
              <a:off x="533399" y="90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s-ES" sz="2000" b="1" dirty="0" smtClean="0">
                  <a:solidFill>
                    <a:srgbClr val="292929"/>
                  </a:solidFill>
                  <a:effectLst/>
                </a:rPr>
                <a:t>Vivienda y muebles</a:t>
              </a:r>
              <a:endParaRPr lang="es-ES" sz="2000" b="1" dirty="0">
                <a:solidFill>
                  <a:srgbClr val="292929"/>
                </a:solidFill>
                <a:effectLst/>
              </a:endParaRPr>
            </a:p>
          </p:txBody>
        </p:sp>
        <p:sp>
          <p:nvSpPr>
            <p:cNvPr id="6" name="AutoShape 10"/>
            <p:cNvSpPr>
              <a:spLocks noChangeArrowheads="1"/>
            </p:cNvSpPr>
            <p:nvPr/>
          </p:nvSpPr>
          <p:spPr bwMode="auto">
            <a:xfrm>
              <a:off x="3240314" y="1018066"/>
              <a:ext cx="2514598" cy="801687"/>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es-ES" sz="2400" dirty="0" smtClean="0">
                  <a:solidFill>
                    <a:srgbClr val="FFFFFF"/>
                  </a:solidFill>
                  <a:effectLst/>
                </a:rPr>
                <a:t>Caoba, ramin, cedro,…</a:t>
              </a:r>
              <a:endParaRPr lang="es-ES" sz="2400" dirty="0">
                <a:solidFill>
                  <a:srgbClr val="FFFFFF"/>
                </a:solidFill>
                <a:effectLst/>
              </a:endParaRPr>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9" y="999498"/>
              <a:ext cx="1119186" cy="83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104" y="990600"/>
              <a:ext cx="1057955" cy="84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3399" y="4626376"/>
            <a:ext cx="8168400" cy="1008000"/>
            <a:chOff x="533399" y="4114800"/>
            <a:chExt cx="8168400" cy="1008000"/>
          </a:xfrm>
        </p:grpSpPr>
        <p:grpSp>
          <p:nvGrpSpPr>
            <p:cNvPr id="10" name="Group 9"/>
            <p:cNvGrpSpPr/>
            <p:nvPr/>
          </p:nvGrpSpPr>
          <p:grpSpPr>
            <a:xfrm>
              <a:off x="533399" y="4114800"/>
              <a:ext cx="8168400" cy="1008000"/>
              <a:chOff x="533399" y="4114800"/>
              <a:chExt cx="8168400" cy="1008000"/>
            </a:xfrm>
          </p:grpSpPr>
          <p:sp>
            <p:nvSpPr>
              <p:cNvPr id="12" name="AutoShape 10"/>
              <p:cNvSpPr>
                <a:spLocks noChangeArrowheads="1"/>
              </p:cNvSpPr>
              <p:nvPr/>
            </p:nvSpPr>
            <p:spPr bwMode="auto">
              <a:xfrm>
                <a:off x="533399" y="41148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s-ES" sz="2000" b="1" dirty="0" smtClean="0">
                    <a:solidFill>
                      <a:srgbClr val="292929"/>
                    </a:solidFill>
                    <a:effectLst/>
                  </a:rPr>
                  <a:t>Alimentos</a:t>
                </a:r>
                <a:endParaRPr lang="es-ES" sz="2000" b="1" dirty="0">
                  <a:solidFill>
                    <a:srgbClr val="292929"/>
                  </a:solidFill>
                  <a:effectLst/>
                </a:endParaRPr>
              </a:p>
            </p:txBody>
          </p:sp>
          <p:sp>
            <p:nvSpPr>
              <p:cNvPr id="13" name="AutoShape 10"/>
              <p:cNvSpPr>
                <a:spLocks noChangeArrowheads="1"/>
              </p:cNvSpPr>
              <p:nvPr/>
            </p:nvSpPr>
            <p:spPr bwMode="auto">
              <a:xfrm>
                <a:off x="5976259" y="4227513"/>
                <a:ext cx="2514598" cy="80168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s-ES" sz="2000" dirty="0" smtClean="0">
                    <a:solidFill>
                      <a:srgbClr val="FFFFFF"/>
                    </a:solidFill>
                    <a:effectLst/>
                  </a:rPr>
                  <a:t>Caviar, pescado, carne de animales silvestres</a:t>
                </a:r>
                <a:r>
                  <a:rPr lang="es-ES" sz="2400" dirty="0" smtClean="0">
                    <a:solidFill>
                      <a:srgbClr val="FFFFFF"/>
                    </a:solidFill>
                    <a:effectLst/>
                  </a:rPr>
                  <a:t>, </a:t>
                </a:r>
                <a:r>
                  <a:rPr lang="es-ES" sz="2000" dirty="0" smtClean="0">
                    <a:solidFill>
                      <a:srgbClr val="FFFFFF"/>
                    </a:solidFill>
                    <a:effectLst/>
                  </a:rPr>
                  <a:t>plantas,…</a:t>
                </a:r>
                <a:endParaRPr lang="es-ES" sz="2000" dirty="0">
                  <a:solidFill>
                    <a:srgbClr val="FFFFFF"/>
                  </a:solidFill>
                  <a:effectLst/>
                </a:endParaRPr>
              </a:p>
            </p:txBody>
          </p:sp>
        </p:gr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3639" y="4262438"/>
              <a:ext cx="766762"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33399" y="2492776"/>
            <a:ext cx="8168400" cy="1008000"/>
            <a:chOff x="533399" y="1981200"/>
            <a:chExt cx="8168400" cy="1008000"/>
          </a:xfrm>
        </p:grpSpPr>
        <p:sp>
          <p:nvSpPr>
            <p:cNvPr id="15" name="AutoShape 10"/>
            <p:cNvSpPr>
              <a:spLocks noChangeArrowheads="1"/>
            </p:cNvSpPr>
            <p:nvPr/>
          </p:nvSpPr>
          <p:spPr bwMode="auto">
            <a:xfrm>
              <a:off x="533399" y="198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s-ES" sz="2000" b="1" dirty="0" smtClean="0">
                  <a:solidFill>
                    <a:srgbClr val="292929"/>
                  </a:solidFill>
                  <a:effectLst/>
                </a:rPr>
                <a:t>Productos farmacéuticos</a:t>
              </a:r>
              <a:endParaRPr lang="es-ES" sz="2000" b="1" dirty="0">
                <a:solidFill>
                  <a:srgbClr val="292929"/>
                </a:solidFill>
                <a:effectLst/>
              </a:endParaRPr>
            </a:p>
          </p:txBody>
        </p:sp>
        <p:sp>
          <p:nvSpPr>
            <p:cNvPr id="16" name="AutoShape 10"/>
            <p:cNvSpPr>
              <a:spLocks noChangeArrowheads="1"/>
            </p:cNvSpPr>
            <p:nvPr/>
          </p:nvSpPr>
          <p:spPr bwMode="auto">
            <a:xfrm>
              <a:off x="6019802" y="2055812"/>
              <a:ext cx="2514598" cy="801687"/>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es-ES" sz="2000" dirty="0" smtClean="0">
                  <a:solidFill>
                    <a:srgbClr val="FFFFFF"/>
                  </a:solidFill>
                  <a:effectLst/>
                </a:rPr>
                <a:t>Vacunas, </a:t>
              </a:r>
              <a:br>
                <a:rPr lang="es-ES" sz="2000" dirty="0" smtClean="0">
                  <a:solidFill>
                    <a:srgbClr val="FFFFFF"/>
                  </a:solidFill>
                  <a:effectLst/>
                </a:rPr>
              </a:br>
              <a:r>
                <a:rPr lang="es-ES" sz="2000" dirty="0" smtClean="0">
                  <a:solidFill>
                    <a:srgbClr val="FFFFFF"/>
                  </a:solidFill>
                  <a:effectLst/>
                </a:rPr>
                <a:t>productos herbarios, investigación,…</a:t>
              </a:r>
              <a:endParaRPr lang="es-ES" sz="2000" dirty="0">
                <a:solidFill>
                  <a:srgbClr val="FFFFFF"/>
                </a:solidFill>
                <a:effectLst/>
              </a:endParaRPr>
            </a:p>
          </p:txBody>
        </p:sp>
        <p:pic>
          <p:nvPicPr>
            <p:cNvPr id="17"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6934"/>
            <a:stretch/>
          </p:blipFill>
          <p:spPr bwMode="auto">
            <a:xfrm>
              <a:off x="4572000" y="2133600"/>
              <a:ext cx="112581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533399" y="3559576"/>
            <a:ext cx="8168400" cy="1008000"/>
            <a:chOff x="533399" y="3048000"/>
            <a:chExt cx="8168400" cy="1008000"/>
          </a:xfrm>
        </p:grpSpPr>
        <p:grpSp>
          <p:nvGrpSpPr>
            <p:cNvPr id="19" name="Group 18"/>
            <p:cNvGrpSpPr/>
            <p:nvPr/>
          </p:nvGrpSpPr>
          <p:grpSpPr>
            <a:xfrm>
              <a:off x="533399" y="3048000"/>
              <a:ext cx="8168400" cy="1008000"/>
              <a:chOff x="533399" y="3048000"/>
              <a:chExt cx="8168400" cy="1008000"/>
            </a:xfrm>
          </p:grpSpPr>
          <p:sp>
            <p:nvSpPr>
              <p:cNvPr id="21" name="AutoShape 10"/>
              <p:cNvSpPr>
                <a:spLocks noChangeArrowheads="1"/>
              </p:cNvSpPr>
              <p:nvPr/>
            </p:nvSpPr>
            <p:spPr bwMode="auto">
              <a:xfrm>
                <a:off x="533399" y="30480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s-ES" sz="2000" b="1" dirty="0" smtClean="0">
                    <a:solidFill>
                      <a:srgbClr val="292929"/>
                    </a:solidFill>
                    <a:effectLst/>
                  </a:rPr>
                  <a:t>Cosméticos</a:t>
                </a:r>
                <a:endParaRPr lang="es-ES" sz="2000" b="1" dirty="0">
                  <a:solidFill>
                    <a:srgbClr val="292929"/>
                  </a:solidFill>
                  <a:effectLst/>
                </a:endParaRPr>
              </a:p>
            </p:txBody>
          </p:sp>
          <p:sp>
            <p:nvSpPr>
              <p:cNvPr id="22" name="AutoShape 10"/>
              <p:cNvSpPr>
                <a:spLocks noChangeArrowheads="1"/>
              </p:cNvSpPr>
              <p:nvPr/>
            </p:nvSpPr>
            <p:spPr bwMode="auto">
              <a:xfrm>
                <a:off x="3207657" y="3160713"/>
                <a:ext cx="2514598" cy="801687"/>
              </a:xfrm>
              <a:prstGeom prst="roundRect">
                <a:avLst>
                  <a:gd name="adj" fmla="val 16667"/>
                </a:avLst>
              </a:prstGeom>
              <a:solidFill>
                <a:srgbClr val="333333">
                  <a:alpha val="40000"/>
                </a:srgbClr>
              </a:solidFill>
              <a:ln>
                <a:noFill/>
              </a:ln>
              <a:effectLst/>
              <a:extLst/>
            </p:spPr>
            <p:txBody>
              <a:bodyPr lIns="90000" tIns="46800" rIns="90000" bIns="46800" anchor="t" anchorCtr="0"/>
              <a:lstStyle/>
              <a:p>
                <a:r>
                  <a:rPr lang="es-ES" sz="2400" dirty="0" smtClean="0">
                    <a:solidFill>
                      <a:srgbClr val="FFFFFF"/>
                    </a:solidFill>
                    <a:effectLst/>
                  </a:rPr>
                  <a:t>Cera, aceites,…</a:t>
                </a:r>
                <a:endParaRPr lang="es-ES" sz="2400" dirty="0">
                  <a:solidFill>
                    <a:srgbClr val="FFFFFF"/>
                  </a:solidFill>
                  <a:effectLst/>
                </a:endParaRPr>
              </a:p>
            </p:txBody>
          </p:sp>
        </p:grpSp>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154092"/>
              <a:ext cx="1002678" cy="8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533400" y="5751976"/>
            <a:ext cx="8168400" cy="1008000"/>
            <a:chOff x="533400" y="5240400"/>
            <a:chExt cx="8168400" cy="1008000"/>
          </a:xfrm>
        </p:grpSpPr>
        <p:sp>
          <p:nvSpPr>
            <p:cNvPr id="24" name="AutoShape 10"/>
            <p:cNvSpPr>
              <a:spLocks noChangeArrowheads="1"/>
            </p:cNvSpPr>
            <p:nvPr/>
          </p:nvSpPr>
          <p:spPr bwMode="auto">
            <a:xfrm>
              <a:off x="533400" y="52404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s-ES" sz="2000" b="1" dirty="0" smtClean="0">
                  <a:solidFill>
                    <a:srgbClr val="292929"/>
                  </a:solidFill>
                  <a:effectLst/>
                </a:rPr>
                <a:t>Cuero y moda</a:t>
              </a:r>
              <a:endParaRPr lang="es-ES" sz="2000" b="1" dirty="0">
                <a:solidFill>
                  <a:srgbClr val="292929"/>
                </a:solidFill>
                <a:effectLst/>
              </a:endParaRPr>
            </a:p>
          </p:txBody>
        </p:sp>
        <p:sp>
          <p:nvSpPr>
            <p:cNvPr id="25" name="AutoShape 10"/>
            <p:cNvSpPr>
              <a:spLocks noChangeArrowheads="1"/>
            </p:cNvSpPr>
            <p:nvPr/>
          </p:nvSpPr>
          <p:spPr bwMode="auto">
            <a:xfrm>
              <a:off x="3200400" y="5326932"/>
              <a:ext cx="2514598" cy="80168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s-ES" sz="2400" dirty="0" smtClean="0">
                  <a:solidFill>
                    <a:srgbClr val="FFFFFF"/>
                  </a:solidFill>
                  <a:effectLst/>
                </a:rPr>
                <a:t>Bolsas, relojes, pieles, fibras,…</a:t>
              </a:r>
              <a:endParaRPr lang="es-ES" sz="2400" dirty="0">
                <a:solidFill>
                  <a:srgbClr val="FFFFFF"/>
                </a:solidFill>
                <a:effectLst/>
              </a:endParaRPr>
            </a:p>
          </p:txBody>
        </p:sp>
        <p:pic>
          <p:nvPicPr>
            <p:cNvPr id="26" name="Picture 2" descr="SAPATOeBol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3699" y="5283351"/>
              <a:ext cx="1181101" cy="88884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580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81" y="0"/>
            <a:ext cx="8229600" cy="1143000"/>
          </a:xfrm>
        </p:spPr>
        <p:txBody>
          <a:bodyPr>
            <a:normAutofit/>
          </a:bodyPr>
          <a:lstStyle/>
          <a:p>
            <a:r>
              <a:rPr lang="es-ES" sz="2800" noProof="0" dirty="0" smtClean="0"/>
              <a:t>Comercio de especies silvestres – sectores económicos</a:t>
            </a:r>
            <a:endParaRPr lang="es-ES" sz="2800" noProof="0" dirty="0"/>
          </a:p>
        </p:txBody>
      </p:sp>
      <p:grpSp>
        <p:nvGrpSpPr>
          <p:cNvPr id="4" name="Group 3"/>
          <p:cNvGrpSpPr/>
          <p:nvPr/>
        </p:nvGrpSpPr>
        <p:grpSpPr>
          <a:xfrm>
            <a:off x="638175" y="836712"/>
            <a:ext cx="8167219" cy="1421607"/>
            <a:chOff x="638175" y="1143000"/>
            <a:chExt cx="8167219" cy="1421607"/>
          </a:xfrm>
        </p:grpSpPr>
        <p:sp>
          <p:nvSpPr>
            <p:cNvPr id="5" name="AutoShape 10"/>
            <p:cNvSpPr>
              <a:spLocks noChangeArrowheads="1"/>
            </p:cNvSpPr>
            <p:nvPr/>
          </p:nvSpPr>
          <p:spPr bwMode="auto">
            <a:xfrm>
              <a:off x="638175" y="1143000"/>
              <a:ext cx="8167219" cy="1421607"/>
            </a:xfrm>
            <a:prstGeom prst="roundRect">
              <a:avLst>
                <a:gd name="adj" fmla="val 16667"/>
              </a:avLst>
            </a:prstGeom>
            <a:solidFill>
              <a:srgbClr val="66CCFF"/>
            </a:solidFill>
            <a:ln>
              <a:noFill/>
            </a:ln>
            <a:effectLst/>
          </p:spPr>
          <p:txBody>
            <a:bodyPr lIns="90000" tIns="46800" rIns="90000" bIns="46800" anchor="ctr"/>
            <a:lstStyle/>
            <a:p>
              <a:pPr algn="l"/>
              <a:r>
                <a:rPr lang="es-ES" sz="2000" b="1" dirty="0" smtClean="0">
                  <a:solidFill>
                    <a:srgbClr val="333333"/>
                  </a:solidFill>
                  <a:effectLst/>
                </a:rPr>
                <a:t>Animales</a:t>
              </a:r>
              <a:r>
                <a:rPr lang="es-ES" sz="2400" b="1" dirty="0" smtClean="0">
                  <a:solidFill>
                    <a:srgbClr val="333333"/>
                  </a:solidFill>
                  <a:effectLst/>
                </a:rPr>
                <a:t> de compañía</a:t>
              </a:r>
              <a:endParaRPr lang="es-ES" sz="2400" b="1" dirty="0">
                <a:solidFill>
                  <a:srgbClr val="333333"/>
                </a:solidFill>
                <a:effectLst/>
              </a:endParaRPr>
            </a:p>
          </p:txBody>
        </p:sp>
        <p:sp>
          <p:nvSpPr>
            <p:cNvPr id="6" name="AutoShape 10"/>
            <p:cNvSpPr>
              <a:spLocks noChangeArrowheads="1"/>
            </p:cNvSpPr>
            <p:nvPr/>
          </p:nvSpPr>
          <p:spPr bwMode="auto">
            <a:xfrm>
              <a:off x="5786274" y="1248169"/>
              <a:ext cx="2819400" cy="1230116"/>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s-ES" sz="2400" dirty="0" smtClean="0">
                  <a:solidFill>
                    <a:schemeClr val="bg1"/>
                  </a:solidFill>
                  <a:effectLst/>
                </a:rPr>
                <a:t>Aves, reptiles, peces…</a:t>
              </a:r>
              <a:endParaRPr lang="es-ES" sz="2400" dirty="0">
                <a:solidFill>
                  <a:schemeClr val="bg1"/>
                </a:solidFill>
                <a:effectLs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142" y="1279500"/>
              <a:ext cx="2349643" cy="11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9" name="Group 8"/>
          <p:cNvGrpSpPr/>
          <p:nvPr/>
        </p:nvGrpSpPr>
        <p:grpSpPr>
          <a:xfrm>
            <a:off x="593784" y="3767873"/>
            <a:ext cx="8168400" cy="1440000"/>
            <a:chOff x="638174" y="4267200"/>
            <a:chExt cx="8168400" cy="1440000"/>
          </a:xfrm>
        </p:grpSpPr>
        <p:sp>
          <p:nvSpPr>
            <p:cNvPr id="10" name="AutoShape 10"/>
            <p:cNvSpPr>
              <a:spLocks noChangeArrowheads="1"/>
            </p:cNvSpPr>
            <p:nvPr/>
          </p:nvSpPr>
          <p:spPr bwMode="auto">
            <a:xfrm>
              <a:off x="638174" y="4267200"/>
              <a:ext cx="8168400" cy="1440000"/>
            </a:xfrm>
            <a:prstGeom prst="roundRect">
              <a:avLst>
                <a:gd name="adj" fmla="val 16667"/>
              </a:avLst>
            </a:prstGeom>
            <a:solidFill>
              <a:srgbClr val="66CCFF"/>
            </a:solidFill>
            <a:ln>
              <a:noFill/>
            </a:ln>
            <a:effectLst/>
          </p:spPr>
          <p:txBody>
            <a:bodyPr lIns="90000" tIns="46800" rIns="90000" bIns="46800" anchor="ctr"/>
            <a:lstStyle/>
            <a:p>
              <a:pPr algn="l"/>
              <a:r>
                <a:rPr lang="es-ES" sz="2400" b="1" dirty="0" smtClean="0">
                  <a:solidFill>
                    <a:srgbClr val="333333"/>
                  </a:solidFill>
                  <a:effectLst/>
                </a:rPr>
                <a:t>Colecciones</a:t>
              </a:r>
              <a:endParaRPr lang="es-ES" sz="2400" b="1" dirty="0">
                <a:solidFill>
                  <a:srgbClr val="333333"/>
                </a:solidFill>
                <a:effectLst/>
              </a:endParaRPr>
            </a:p>
          </p:txBody>
        </p:sp>
        <p:sp>
          <p:nvSpPr>
            <p:cNvPr id="11" name="AutoShape 10"/>
            <p:cNvSpPr>
              <a:spLocks noChangeArrowheads="1"/>
            </p:cNvSpPr>
            <p:nvPr/>
          </p:nvSpPr>
          <p:spPr bwMode="auto">
            <a:xfrm>
              <a:off x="5862476" y="4352924"/>
              <a:ext cx="282432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s-ES" sz="2000" dirty="0" smtClean="0">
                  <a:solidFill>
                    <a:schemeClr val="bg1"/>
                  </a:solidFill>
                  <a:effectLst/>
                </a:rPr>
                <a:t>Safaris de caza, cetrería, trofeos, recuerdos (caracoles, corales)</a:t>
              </a:r>
              <a:endParaRPr lang="es-ES" sz="2000" dirty="0">
                <a:solidFill>
                  <a:schemeClr val="bg1"/>
                </a:solidFill>
                <a:effectLst/>
              </a:endParaRPr>
            </a:p>
          </p:txBody>
        </p:sp>
        <p:pic>
          <p:nvPicPr>
            <p:cNvPr id="13" name="Picture 11" descr="http://hisaedtech1.files.wordpress.com/2010/10/dubai-falc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156" y="4363847"/>
              <a:ext cx="1179576"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9688" y="4458823"/>
              <a:ext cx="1111047" cy="10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16" name="Group 15"/>
          <p:cNvGrpSpPr/>
          <p:nvPr/>
        </p:nvGrpSpPr>
        <p:grpSpPr>
          <a:xfrm>
            <a:off x="593784" y="2292888"/>
            <a:ext cx="8167219" cy="1440000"/>
            <a:chOff x="638175" y="2667001"/>
            <a:chExt cx="8167219" cy="1440000"/>
          </a:xfrm>
        </p:grpSpPr>
        <p:sp>
          <p:nvSpPr>
            <p:cNvPr id="18" name="AutoShape 10"/>
            <p:cNvSpPr>
              <a:spLocks noChangeArrowheads="1"/>
            </p:cNvSpPr>
            <p:nvPr/>
          </p:nvSpPr>
          <p:spPr bwMode="auto">
            <a:xfrm>
              <a:off x="638175" y="2667001"/>
              <a:ext cx="8167219" cy="1440000"/>
            </a:xfrm>
            <a:prstGeom prst="roundRect">
              <a:avLst>
                <a:gd name="adj" fmla="val 16667"/>
              </a:avLst>
            </a:prstGeom>
            <a:solidFill>
              <a:srgbClr val="66CCFF"/>
            </a:solidFill>
            <a:ln>
              <a:noFill/>
            </a:ln>
            <a:effectLst/>
          </p:spPr>
          <p:txBody>
            <a:bodyPr lIns="90000" tIns="46800" rIns="90000" bIns="46800" anchor="ctr"/>
            <a:lstStyle/>
            <a:p>
              <a:pPr algn="l"/>
              <a:r>
                <a:rPr lang="es-ES" sz="2400" b="1" dirty="0" smtClean="0">
                  <a:solidFill>
                    <a:srgbClr val="333333"/>
                  </a:solidFill>
                  <a:effectLst/>
                </a:rPr>
                <a:t>Turismo</a:t>
              </a:r>
              <a:endParaRPr lang="es-ES" sz="2400" b="1" dirty="0">
                <a:solidFill>
                  <a:srgbClr val="333333"/>
                </a:solidFill>
                <a:effectLst/>
              </a:endParaRPr>
            </a:p>
          </p:txBody>
        </p:sp>
        <p:sp>
          <p:nvSpPr>
            <p:cNvPr id="19" name="AutoShape 10"/>
            <p:cNvSpPr>
              <a:spLocks noChangeArrowheads="1"/>
            </p:cNvSpPr>
            <p:nvPr/>
          </p:nvSpPr>
          <p:spPr bwMode="auto">
            <a:xfrm>
              <a:off x="3124200" y="2812723"/>
              <a:ext cx="2204874" cy="114967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s-ES" sz="2000" dirty="0" smtClean="0">
                  <a:solidFill>
                    <a:schemeClr val="bg1"/>
                  </a:solidFill>
                  <a:effectLst/>
                </a:rPr>
                <a:t>Parques zoológicos, museos, jardines botánicos, circos</a:t>
              </a:r>
              <a:endParaRPr lang="es-ES" sz="2000" dirty="0">
                <a:solidFill>
                  <a:schemeClr val="bg1"/>
                </a:solidFill>
                <a:effectLst/>
              </a:endParaRP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9347"/>
          <a:stretch/>
        </p:blipFill>
        <p:spPr bwMode="auto">
          <a:xfrm>
            <a:off x="1763689" y="975601"/>
            <a:ext cx="1930488" cy="116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Q9ORZJt0DaSSrbxaWYkkd_SVWeFnww5zBCvgNMhwsbbBgW06SMRw"/>
          <p:cNvPicPr>
            <a:picLocks noChangeAspect="1" noChangeArrowheads="1"/>
          </p:cNvPicPr>
          <p:nvPr/>
        </p:nvPicPr>
        <p:blipFill rotWithShape="1">
          <a:blip r:embed="rId7">
            <a:extLst>
              <a:ext uri="{28A0092B-C50C-407E-A947-70E740481C1C}">
                <a14:useLocalDpi xmlns:a14="http://schemas.microsoft.com/office/drawing/2010/main" val="0"/>
              </a:ext>
            </a:extLst>
          </a:blip>
          <a:srcRect t="5248"/>
          <a:stretch/>
        </p:blipFill>
        <p:spPr bwMode="auto">
          <a:xfrm>
            <a:off x="5462729" y="2350121"/>
            <a:ext cx="2385107" cy="1326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w_6JpP2jNsgyLLT82Cb3RYp09GBwgkI4tcSRM3ILZ34oJ-DoM"/>
          <p:cNvPicPr>
            <a:picLocks noChangeAspect="1" noChangeArrowheads="1"/>
          </p:cNvPicPr>
          <p:nvPr/>
        </p:nvPicPr>
        <p:blipFill rotWithShape="1">
          <a:blip r:embed="rId8">
            <a:extLst>
              <a:ext uri="{28A0092B-C50C-407E-A947-70E740481C1C}">
                <a14:useLocalDpi xmlns:a14="http://schemas.microsoft.com/office/drawing/2010/main" val="0"/>
              </a:ext>
            </a:extLst>
          </a:blip>
          <a:srcRect r="13193"/>
          <a:stretch/>
        </p:blipFill>
        <p:spPr bwMode="auto">
          <a:xfrm>
            <a:off x="4424864" y="3915285"/>
            <a:ext cx="1449652" cy="115466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19437" y="5252899"/>
            <a:ext cx="8168400" cy="1443741"/>
            <a:chOff x="366000" y="5129758"/>
            <a:chExt cx="8168400" cy="1440000"/>
          </a:xfrm>
        </p:grpSpPr>
        <p:sp>
          <p:nvSpPr>
            <p:cNvPr id="21" name="AutoShape 10"/>
            <p:cNvSpPr>
              <a:spLocks noChangeArrowheads="1"/>
            </p:cNvSpPr>
            <p:nvPr/>
          </p:nvSpPr>
          <p:spPr bwMode="auto">
            <a:xfrm>
              <a:off x="366000" y="5129758"/>
              <a:ext cx="8168400" cy="1440000"/>
            </a:xfrm>
            <a:prstGeom prst="roundRect">
              <a:avLst>
                <a:gd name="adj" fmla="val 16667"/>
              </a:avLst>
            </a:prstGeom>
            <a:solidFill>
              <a:srgbClr val="66CCFF"/>
            </a:solidFill>
            <a:ln>
              <a:noFill/>
            </a:ln>
            <a:effectLst/>
          </p:spPr>
          <p:txBody>
            <a:bodyPr lIns="90000" tIns="46800" rIns="90000" bIns="46800" anchor="ctr"/>
            <a:lstStyle/>
            <a:p>
              <a:pPr algn="l"/>
              <a:r>
                <a:rPr lang="es-ES" sz="2200" b="1" dirty="0" smtClean="0">
                  <a:solidFill>
                    <a:srgbClr val="333333"/>
                  </a:solidFill>
                </a:rPr>
                <a:t>Plantas ornamentales</a:t>
              </a:r>
              <a:endParaRPr lang="es-ES" sz="2200" b="1" dirty="0">
                <a:solidFill>
                  <a:srgbClr val="333333"/>
                </a:solidFill>
                <a:effectLst/>
              </a:endParaRPr>
            </a:p>
          </p:txBody>
        </p:sp>
        <p:sp>
          <p:nvSpPr>
            <p:cNvPr id="22" name="AutoShape 10"/>
            <p:cNvSpPr>
              <a:spLocks noChangeArrowheads="1"/>
            </p:cNvSpPr>
            <p:nvPr/>
          </p:nvSpPr>
          <p:spPr bwMode="auto">
            <a:xfrm>
              <a:off x="3157364" y="5274044"/>
              <a:ext cx="282432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s-ES" sz="2000" dirty="0" smtClean="0">
                  <a:solidFill>
                    <a:schemeClr val="bg1"/>
                  </a:solidFill>
                  <a:effectLst/>
                </a:rPr>
                <a:t>Decoración, diseño de paisajes, jardines, plantas de interior, flores cortadas</a:t>
              </a:r>
              <a:endParaRPr lang="es-ES" sz="2000" dirty="0">
                <a:solidFill>
                  <a:schemeClr val="bg1"/>
                </a:solidFill>
                <a:effectLst/>
              </a:endParaRPr>
            </a:p>
          </p:txBody>
        </p:sp>
      </p:grpSp>
      <p:pic>
        <p:nvPicPr>
          <p:cNvPr id="4098" name="Picture 2" descr="http://i01.aquarelle.eu/bouquets/jardiniere-mini-phaleonopsis-T2-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614" y="526789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so200.de/wp-content/images/rote-Orchideen-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2363" y="5265395"/>
            <a:ext cx="953311" cy="143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029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nationalgeographic.com/wpf/media-live/photos/000/064/cache/great-white-up-close_6455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55730"/>
            <a:ext cx="2877739" cy="2158304"/>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07538" y="-171400"/>
            <a:ext cx="8229600" cy="1000967"/>
          </a:xfrm>
        </p:spPr>
        <p:txBody>
          <a:bodyPr>
            <a:normAutofit/>
          </a:bodyPr>
          <a:lstStyle/>
          <a:p>
            <a:r>
              <a:rPr lang="es-ES" sz="4000" noProof="0" dirty="0" smtClean="0"/>
              <a:t>Apéndices de la CITES</a:t>
            </a:r>
            <a:endParaRPr lang="es-ES" sz="4000" noProof="0" dirty="0"/>
          </a:p>
        </p:txBody>
      </p:sp>
      <p:sp>
        <p:nvSpPr>
          <p:cNvPr id="3" name="Content Placeholder 2"/>
          <p:cNvSpPr>
            <a:spLocks noGrp="1"/>
          </p:cNvSpPr>
          <p:nvPr>
            <p:ph idx="1"/>
          </p:nvPr>
        </p:nvSpPr>
        <p:spPr>
          <a:xfrm>
            <a:off x="548258" y="690584"/>
            <a:ext cx="8352928" cy="4713387"/>
          </a:xfrm>
        </p:spPr>
        <p:txBody>
          <a:bodyPr>
            <a:normAutofit/>
          </a:bodyPr>
          <a:lstStyle/>
          <a:p>
            <a:pPr marL="0" indent="0">
              <a:buNone/>
            </a:pPr>
            <a:r>
              <a:rPr lang="es-ES" dirty="0"/>
              <a:t>Las </a:t>
            </a:r>
            <a:r>
              <a:rPr lang="es-ES" dirty="0" smtClean="0"/>
              <a:t>especies* </a:t>
            </a:r>
            <a:r>
              <a:rPr lang="es-ES" noProof="0" dirty="0" smtClean="0"/>
              <a:t>reguladas por la CITES están divididas en tres Apéndices</a:t>
            </a:r>
            <a:endParaRPr lang="es-ES" noProof="0" dirty="0"/>
          </a:p>
        </p:txBody>
      </p:sp>
      <p:sp>
        <p:nvSpPr>
          <p:cNvPr id="4" name="Rectangle 3"/>
          <p:cNvSpPr>
            <a:spLocks noChangeArrowheads="1"/>
          </p:cNvSpPr>
          <p:nvPr/>
        </p:nvSpPr>
        <p:spPr bwMode="auto">
          <a:xfrm>
            <a:off x="3952705" y="1484784"/>
            <a:ext cx="798286"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s-ES" sz="9400" b="1" dirty="0">
                <a:solidFill>
                  <a:srgbClr val="C00000"/>
                </a:solidFill>
                <a:effectLst/>
                <a:latin typeface="Times New Roman" pitchFamily="18" charset="0"/>
              </a:rPr>
              <a:t>I</a:t>
            </a:r>
          </a:p>
        </p:txBody>
      </p:sp>
      <p:sp>
        <p:nvSpPr>
          <p:cNvPr id="5" name="Rectangle 4"/>
          <p:cNvSpPr>
            <a:spLocks noChangeArrowheads="1"/>
          </p:cNvSpPr>
          <p:nvPr/>
        </p:nvSpPr>
        <p:spPr bwMode="auto">
          <a:xfrm>
            <a:off x="3952705" y="2771901"/>
            <a:ext cx="1130905"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s-ES" sz="9400" b="1" dirty="0">
                <a:solidFill>
                  <a:srgbClr val="0000FF"/>
                </a:solidFill>
                <a:effectLst/>
                <a:latin typeface="Times New Roman" pitchFamily="18" charset="0"/>
              </a:rPr>
              <a:t>II</a:t>
            </a:r>
          </a:p>
        </p:txBody>
      </p:sp>
      <p:sp>
        <p:nvSpPr>
          <p:cNvPr id="6" name="Rectangle 5"/>
          <p:cNvSpPr>
            <a:spLocks noChangeArrowheads="1"/>
          </p:cNvSpPr>
          <p:nvPr/>
        </p:nvSpPr>
        <p:spPr bwMode="auto">
          <a:xfrm>
            <a:off x="3819657" y="4099670"/>
            <a:ext cx="1862667"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s-ES" sz="9100" b="1" dirty="0">
                <a:solidFill>
                  <a:schemeClr val="accent6">
                    <a:lumMod val="75000"/>
                  </a:schemeClr>
                </a:solidFill>
                <a:effectLst/>
                <a:latin typeface="Times New Roman" pitchFamily="18" charset="0"/>
              </a:rPr>
              <a:t>III</a:t>
            </a:r>
          </a:p>
        </p:txBody>
      </p:sp>
      <p:pic>
        <p:nvPicPr>
          <p:cNvPr id="6153" name="Picture 9" descr="http://blogs.du.edu/magazine/files/2011/08/Porbeagle-Shark-e1312922086921.jpg"/>
          <p:cNvPicPr>
            <a:picLocks noChangeAspect="1" noChangeArrowheads="1"/>
          </p:cNvPicPr>
          <p:nvPr/>
        </p:nvPicPr>
        <p:blipFill rotWithShape="1">
          <a:blip r:embed="rId4">
            <a:extLst>
              <a:ext uri="{28A0092B-C50C-407E-A947-70E740481C1C}">
                <a14:useLocalDpi xmlns:a14="http://schemas.microsoft.com/office/drawing/2010/main" val="0"/>
              </a:ext>
            </a:extLst>
          </a:blip>
          <a:srcRect t="7363" b="5521"/>
          <a:stretch/>
        </p:blipFill>
        <p:spPr bwMode="auto">
          <a:xfrm>
            <a:off x="5940152" y="3894112"/>
            <a:ext cx="2961034" cy="1842533"/>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3162319" y="6027003"/>
            <a:ext cx="4716016" cy="830997"/>
          </a:xfrm>
          <a:prstGeom prst="rect">
            <a:avLst/>
          </a:prstGeom>
          <a:noFill/>
        </p:spPr>
        <p:txBody>
          <a:bodyPr wrap="square" rtlCol="0">
            <a:spAutoFit/>
          </a:bodyPr>
          <a:lstStyle/>
          <a:p>
            <a:pPr algn="ctr"/>
            <a:r>
              <a:rPr lang="es-ES" sz="1600" i="1" dirty="0" smtClean="0"/>
              <a:t>* "Especie" significa toda especie, subespecie o población geográficamente aislada de una u otra”</a:t>
            </a:r>
            <a:endParaRPr lang="es-ES" sz="1600" i="1" dirty="0"/>
          </a:p>
          <a:p>
            <a:endParaRPr lang="es-ES" sz="1600" dirty="0"/>
          </a:p>
        </p:txBody>
      </p:sp>
      <p:pic>
        <p:nvPicPr>
          <p:cNvPr id="11" name="Picture 12" descr="http://www.elasmodiver.com/Sharkive%20images/Green%20Sawfish%20003.jpg"/>
          <p:cNvPicPr>
            <a:picLocks noChangeAspect="1" noChangeArrowheads="1"/>
          </p:cNvPicPr>
          <p:nvPr/>
        </p:nvPicPr>
        <p:blipFill rotWithShape="1">
          <a:blip r:embed="rId5">
            <a:extLst>
              <a:ext uri="{28A0092B-C50C-407E-A947-70E740481C1C}">
                <a14:useLocalDpi xmlns:a14="http://schemas.microsoft.com/office/drawing/2010/main" val="0"/>
              </a:ext>
            </a:extLst>
          </a:blip>
          <a:srcRect l="9425" t="16808" r="6277" b="27968"/>
          <a:stretch/>
        </p:blipFill>
        <p:spPr bwMode="auto">
          <a:xfrm>
            <a:off x="5436096" y="1628800"/>
            <a:ext cx="3240000" cy="1872208"/>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9634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7761279F-33D6-43A4-9904-4E9B73A82E99}" type="slidenum">
              <a:rPr lang="en-US"/>
              <a:pPr/>
              <a:t>14</a:t>
            </a:fld>
            <a:endParaRPr lang="es-ES"/>
          </a:p>
        </p:txBody>
      </p:sp>
      <p:sp>
        <p:nvSpPr>
          <p:cNvPr id="432130" name="Rectangle 2"/>
          <p:cNvSpPr>
            <a:spLocks noGrp="1" noChangeArrowheads="1"/>
          </p:cNvSpPr>
          <p:nvPr>
            <p:ph type="title"/>
          </p:nvPr>
        </p:nvSpPr>
        <p:spPr>
          <a:xfrm>
            <a:off x="-61218" y="0"/>
            <a:ext cx="9173242" cy="1008112"/>
          </a:xfrm>
        </p:spPr>
        <p:txBody>
          <a:bodyPr>
            <a:normAutofit/>
          </a:bodyPr>
          <a:lstStyle/>
          <a:p>
            <a:r>
              <a:rPr lang="es-ES" sz="4000" b="1" noProof="0" dirty="0" smtClean="0">
                <a:ln w="18415" cmpd="sng">
                  <a:noFill/>
                  <a:prstDash val="solid"/>
                </a:ln>
              </a:rPr>
              <a:t>Apéndice I de la CITES</a:t>
            </a:r>
            <a:endParaRPr lang="es-ES" sz="4000" b="1" noProof="0" dirty="0">
              <a:ln w="18415" cmpd="sng">
                <a:noFill/>
                <a:prstDash val="solid"/>
              </a:ln>
            </a:endParaRPr>
          </a:p>
        </p:txBody>
      </p:sp>
      <p:sp>
        <p:nvSpPr>
          <p:cNvPr id="4" name="Content Placeholder 3"/>
          <p:cNvSpPr>
            <a:spLocks noGrp="1"/>
          </p:cNvSpPr>
          <p:nvPr>
            <p:ph idx="1"/>
          </p:nvPr>
        </p:nvSpPr>
        <p:spPr>
          <a:xfrm>
            <a:off x="395536" y="1052736"/>
            <a:ext cx="8280920" cy="4309939"/>
          </a:xfrm>
        </p:spPr>
        <p:txBody>
          <a:bodyPr>
            <a:normAutofit/>
          </a:bodyPr>
          <a:lstStyle/>
          <a:p>
            <a:r>
              <a:rPr lang="es-ES" sz="2700" noProof="0" dirty="0" smtClean="0"/>
              <a:t>Especies amenazadas de extinción que estén o puedan verse afectadas por el comercio</a:t>
            </a:r>
          </a:p>
          <a:p>
            <a:r>
              <a:rPr lang="es-ES" sz="2700" noProof="0" dirty="0" smtClean="0"/>
              <a:t>de manera general, se prohíbe el comercio internacional de especímenes silvestres</a:t>
            </a:r>
          </a:p>
          <a:p>
            <a:r>
              <a:rPr lang="es-ES" sz="2700" b="1" noProof="0" dirty="0" smtClean="0">
                <a:ln w="18415" cmpd="sng">
                  <a:noFill/>
                  <a:prstDash val="solid"/>
                </a:ln>
                <a:solidFill>
                  <a:srgbClr val="C00000"/>
                </a:solidFill>
              </a:rPr>
              <a:t>un 3%</a:t>
            </a:r>
            <a:r>
              <a:rPr lang="es-ES" sz="2700" noProof="0" dirty="0" smtClean="0">
                <a:ln w="18415" cmpd="sng">
                  <a:noFill/>
                  <a:prstDash val="solid"/>
                </a:ln>
              </a:rPr>
              <a:t> de todas las inclusiones (la decisión corresponde a la Conferencia de las Partes)</a:t>
            </a:r>
          </a:p>
        </p:txBody>
      </p:sp>
      <p:pic>
        <p:nvPicPr>
          <p:cNvPr id="11" name="Picture 12" descr="http://www.elasmodiver.com/Sharkive%20images/Green%20Sawfish%20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9425" t="16808" r="6277" b="27968"/>
          <a:stretch/>
        </p:blipFill>
        <p:spPr bwMode="auto">
          <a:xfrm>
            <a:off x="2051720" y="3769321"/>
            <a:ext cx="5459591" cy="23784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58187" y="6146140"/>
            <a:ext cx="5459591" cy="523220"/>
          </a:xfrm>
          <a:prstGeom prst="rect">
            <a:avLst/>
          </a:prstGeom>
          <a:noFill/>
        </p:spPr>
        <p:txBody>
          <a:bodyPr wrap="square">
            <a:spAutoFit/>
          </a:bodyPr>
          <a:lstStyle/>
          <a:p>
            <a:pPr algn="ctr"/>
            <a:r>
              <a:rPr lang="es-ES" sz="2800" dirty="0" smtClean="0"/>
              <a:t>Peces sierra: </a:t>
            </a:r>
            <a:r>
              <a:rPr lang="es-ES" sz="2800" i="1" dirty="0" smtClean="0"/>
              <a:t>Pristidae</a:t>
            </a:r>
            <a:r>
              <a:rPr lang="es-ES" dirty="0" smtClean="0"/>
              <a:t> </a:t>
            </a:r>
            <a:r>
              <a:rPr lang="es-ES" sz="2800" dirty="0"/>
              <a:t>spp.</a:t>
            </a:r>
          </a:p>
        </p:txBody>
      </p:sp>
    </p:spTree>
    <p:extLst>
      <p:ext uri="{BB962C8B-B14F-4D97-AF65-F5344CB8AC3E}">
        <p14:creationId xmlns:p14="http://schemas.microsoft.com/office/powerpoint/2010/main" val="1408713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26583"/>
          </a:xfrm>
        </p:spPr>
        <p:txBody>
          <a:bodyPr>
            <a:normAutofit/>
          </a:bodyPr>
          <a:lstStyle/>
          <a:p>
            <a:r>
              <a:rPr lang="es-ES" sz="4000" b="1" noProof="0" dirty="0" smtClean="0"/>
              <a:t>Apéndice II de la CITES</a:t>
            </a:r>
            <a:endParaRPr lang="es-ES" sz="4000" b="1" noProof="0" dirty="0"/>
          </a:p>
        </p:txBody>
      </p:sp>
      <p:sp>
        <p:nvSpPr>
          <p:cNvPr id="3" name="Content Placeholder 2"/>
          <p:cNvSpPr>
            <a:spLocks noGrp="1"/>
          </p:cNvSpPr>
          <p:nvPr>
            <p:ph idx="1"/>
          </p:nvPr>
        </p:nvSpPr>
        <p:spPr>
          <a:xfrm>
            <a:off x="395536" y="1124744"/>
            <a:ext cx="8280920" cy="4464496"/>
          </a:xfrm>
        </p:spPr>
        <p:txBody>
          <a:bodyPr>
            <a:normAutofit fontScale="92500" lnSpcReduction="10000"/>
          </a:bodyPr>
          <a:lstStyle/>
          <a:p>
            <a:pPr marL="342900" lvl="1" indent="-342900">
              <a:buFont typeface="Arial" charset="0"/>
              <a:buChar char="•"/>
            </a:pPr>
            <a:r>
              <a:rPr lang="es-ES" noProof="0" dirty="0" smtClean="0">
                <a:ln w="18415" cmpd="sng">
                  <a:noFill/>
                  <a:prstDash val="solid"/>
                </a:ln>
              </a:rPr>
              <a:t>Especies que no están necesariamente amenazadas de extinción, pero </a:t>
            </a:r>
            <a:r>
              <a:rPr lang="es-ES" altLang="en-US" noProof="0" dirty="0" smtClean="0"/>
              <a:t>que podrían llegar a esa situación a menos que el comercio esté sujeto a una reglamentación estricta a fin de evitar una utilización incompatible con su supervivencia</a:t>
            </a:r>
          </a:p>
          <a:p>
            <a:pPr marL="342900" lvl="1" indent="-342900">
              <a:buFont typeface="Arial" pitchFamily="34" charset="0"/>
              <a:buChar char="•"/>
            </a:pPr>
            <a:r>
              <a:rPr lang="es-ES" noProof="0" dirty="0" smtClean="0">
                <a:ln w="18415" cmpd="sng">
                  <a:noFill/>
                  <a:prstDash val="solid"/>
                </a:ln>
              </a:rPr>
              <a:t>También cubre especies semejantes a las especies ya incluidas en el Apéndice II</a:t>
            </a:r>
          </a:p>
          <a:p>
            <a:pPr marL="342900" lvl="1" indent="-342900">
              <a:buFont typeface="Arial" pitchFamily="34" charset="0"/>
              <a:buChar char="•"/>
            </a:pPr>
            <a:r>
              <a:rPr lang="es-ES" noProof="0" dirty="0" smtClean="0">
                <a:ln w="18415" cmpd="sng">
                  <a:noFill/>
                  <a:prstDash val="solid"/>
                </a:ln>
              </a:rPr>
              <a:t>El comercio internacional está permitido pero de manera reglamentada</a:t>
            </a:r>
          </a:p>
          <a:p>
            <a:pPr marL="342900" lvl="1" indent="-342900">
              <a:buFont typeface="Arial" pitchFamily="34" charset="0"/>
              <a:buChar char="•"/>
            </a:pPr>
            <a:r>
              <a:rPr lang="es-ES" b="1" noProof="0" dirty="0" smtClean="0">
                <a:ln w="18415" cmpd="sng">
                  <a:noFill/>
                  <a:prstDash val="solid"/>
                </a:ln>
                <a:solidFill>
                  <a:srgbClr val="C00000"/>
                </a:solidFill>
              </a:rPr>
              <a:t>un 96%</a:t>
            </a:r>
            <a:r>
              <a:rPr lang="es-ES" noProof="0" dirty="0" smtClean="0">
                <a:ln w="18415" cmpd="sng">
                  <a:noFill/>
                  <a:prstDash val="solid"/>
                </a:ln>
              </a:rPr>
              <a:t> de todas las inclusiones (</a:t>
            </a:r>
            <a:r>
              <a:rPr lang="es-ES" dirty="0">
                <a:ln w="18415" cmpd="sng">
                  <a:noFill/>
                  <a:prstDash val="solid"/>
                </a:ln>
              </a:rPr>
              <a:t>la decisión corresponde a la Conferencia de las Partes</a:t>
            </a:r>
            <a:r>
              <a:rPr lang="es-ES" noProof="0" dirty="0" smtClean="0">
                <a:ln w="18415" cmpd="sng">
                  <a:noFill/>
                  <a:prstDash val="solid"/>
                </a:ln>
              </a:rPr>
              <a:t>)</a:t>
            </a:r>
          </a:p>
          <a:p>
            <a:endParaRPr lang="es-ES" sz="2800" noProof="0" dirty="0"/>
          </a:p>
        </p:txBody>
      </p:sp>
    </p:spTree>
    <p:extLst>
      <p:ext uri="{BB962C8B-B14F-4D97-AF65-F5344CB8AC3E}">
        <p14:creationId xmlns:p14="http://schemas.microsoft.com/office/powerpoint/2010/main" val="2284828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16</a:t>
            </a:fld>
            <a:endParaRPr lang="es-E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es-ES" altLang="en-US" sz="2800" smtClean="0"/>
              <a:t>Tiburones/Mantarrayas en el Apéndice II</a:t>
            </a:r>
            <a:endParaRPr lang="es-ES" altLang="en-US" sz="2800"/>
          </a:p>
        </p:txBody>
      </p:sp>
      <p:pic>
        <p:nvPicPr>
          <p:cNvPr id="27" name="Picture 14" descr="http://www.costarica-scuba.com/wp-content/uploads/2012/10/Mobula-ray.jpg"/>
          <p:cNvPicPr>
            <a:picLocks noChangeAspect="1" noChangeArrowheads="1"/>
          </p:cNvPicPr>
          <p:nvPr/>
        </p:nvPicPr>
        <p:blipFill>
          <a:blip r:embed="rId3">
            <a:extLst>
              <a:ext uri="{28A0092B-C50C-407E-A947-70E740481C1C}">
                <a14:useLocalDpi xmlns:a14="http://schemas.microsoft.com/office/drawing/2010/main"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65111" y="623888"/>
            <a:ext cx="2622551" cy="2288062"/>
            <a:chOff x="244246" y="770808"/>
            <a:chExt cx="2622551" cy="2288062"/>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dirty="0">
                  <a:effectLst/>
                  <a:latin typeface="Calibri" pitchFamily="34" charset="0"/>
                </a:rPr>
                <a:t>Cetorhinus</a:t>
              </a:r>
              <a:r>
                <a:rPr lang="es-ES" dirty="0" smtClean="0"/>
                <a:t> </a:t>
              </a:r>
              <a:r>
                <a:rPr lang="es-ES" altLang="en-US" sz="1800" i="1" dirty="0">
                  <a:effectLst/>
                  <a:latin typeface="Calibri" pitchFamily="34" charset="0"/>
                </a:rPr>
                <a:t>maximus</a:t>
              </a:r>
              <a:r>
                <a:rPr lang="es-ES" dirty="0" smtClean="0"/>
                <a:t> </a:t>
              </a:r>
              <a:r>
                <a:rPr lang="es-ES" altLang="en-US" sz="1800" dirty="0">
                  <a:effectLst/>
                  <a:latin typeface="Calibri" pitchFamily="34" charset="0"/>
                </a:rPr>
                <a:t>(Tiburón peregrino)</a:t>
              </a: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dirty="0">
                <a:effectLst/>
                <a:latin typeface="Calibri" pitchFamily="34" charset="0"/>
              </a:rPr>
              <a:t>Manta </a:t>
            </a:r>
            <a:r>
              <a:rPr lang="es-ES" altLang="en-US" sz="1800" dirty="0">
                <a:effectLst/>
                <a:latin typeface="Calibri" pitchFamily="34" charset="0"/>
              </a:rPr>
              <a:t>spp. </a:t>
            </a:r>
          </a:p>
          <a:p>
            <a:pPr algn="ctr" eaLnBrk="1" hangingPunct="1"/>
            <a:r>
              <a:rPr lang="es-ES" altLang="en-US" sz="1800" dirty="0" smtClean="0">
                <a:effectLst/>
                <a:latin typeface="Calibri" pitchFamily="34" charset="0"/>
              </a:rPr>
              <a:t>(Mantarrayas)</a:t>
            </a:r>
            <a:endParaRPr lang="es-ES" altLang="en-US" sz="1800" dirty="0">
              <a:effectLst/>
              <a:latin typeface="Calibri" pitchFamily="34" charset="0"/>
              <a:cs typeface="Arial" charset="0"/>
            </a:endParaRPr>
          </a:p>
        </p:txBody>
      </p:sp>
      <p:grpSp>
        <p:nvGrpSpPr>
          <p:cNvPr id="40" name="Group 39"/>
          <p:cNvGrpSpPr/>
          <p:nvPr/>
        </p:nvGrpSpPr>
        <p:grpSpPr>
          <a:xfrm>
            <a:off x="6137502" y="814713"/>
            <a:ext cx="2997200" cy="2708394"/>
            <a:chOff x="6326529" y="990600"/>
            <a:chExt cx="2997200" cy="2708394"/>
          </a:xfrm>
        </p:grpSpPr>
        <p:pic>
          <p:nvPicPr>
            <p:cNvPr id="41" name="Picture 6" descr="http://31.media.tumblr.com/tumblr_lw63xrzuPm1r62u4to1_500.jpg"/>
            <p:cNvPicPr>
              <a:picLocks noChangeAspect="1" noChangeArrowheads="1"/>
            </p:cNvPicPr>
            <p:nvPr/>
          </p:nvPicPr>
          <p:blipFill>
            <a:blip r:embed="rId5">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dirty="0">
                  <a:effectLst/>
                  <a:latin typeface="Calibri" pitchFamily="34" charset="0"/>
                </a:rPr>
                <a:t>Sphyrna</a:t>
              </a:r>
              <a:r>
                <a:rPr lang="es-ES" dirty="0" smtClean="0"/>
                <a:t> </a:t>
              </a:r>
              <a:r>
                <a:rPr lang="es-ES" altLang="en-US" sz="1800" i="1" dirty="0">
                  <a:latin typeface="Calibri" pitchFamily="34" charset="0"/>
                </a:rPr>
                <a:t>lewini, S.mokarran, </a:t>
              </a:r>
              <a:r>
                <a:rPr sz="1800" i="1" dirty="0">
                  <a:latin typeface="Calibri" pitchFamily="34" charset="0"/>
                </a:rPr>
                <a:t/>
              </a:r>
              <a:br>
                <a:rPr sz="1800" i="1" dirty="0">
                  <a:latin typeface="Calibri" pitchFamily="34" charset="0"/>
                </a:rPr>
              </a:br>
              <a:r>
                <a:rPr lang="es-ES" altLang="en-US" sz="1800" i="1" dirty="0">
                  <a:latin typeface="Calibri" pitchFamily="34" charset="0"/>
                </a:rPr>
                <a:t>S. zygaena</a:t>
              </a:r>
              <a:r>
                <a:rPr lang="es-ES" sz="1800" i="1" dirty="0">
                  <a:latin typeface="Calibri" pitchFamily="34" charset="0"/>
                </a:rPr>
                <a:t> </a:t>
              </a:r>
              <a:r>
                <a:rPr sz="1800" i="1" dirty="0">
                  <a:latin typeface="Calibri" pitchFamily="34" charset="0"/>
                </a:rPr>
                <a:t/>
              </a:r>
              <a:br>
                <a:rPr sz="1800" i="1" dirty="0">
                  <a:latin typeface="Calibri" pitchFamily="34" charset="0"/>
                </a:rPr>
              </a:br>
              <a:r>
                <a:rPr lang="es-ES" altLang="en-US" sz="1800" i="1" dirty="0">
                  <a:latin typeface="Calibri" pitchFamily="34" charset="0"/>
                </a:rPr>
                <a:t>(Tiburones martillo</a:t>
              </a:r>
              <a:r>
                <a:rPr lang="es-ES" altLang="en-US" sz="1800" dirty="0">
                  <a:effectLst/>
                  <a:latin typeface="Calibri" pitchFamily="34" charset="0"/>
                </a:rPr>
                <a:t>)</a:t>
              </a:r>
              <a:endParaRPr lang="es-ES"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b="1" dirty="0" smtClean="0">
                <a:solidFill>
                  <a:srgbClr val="002060"/>
                </a:solidFill>
                <a:effectLst/>
                <a:latin typeface="Calibri" pitchFamily="34" charset="0"/>
              </a:rPr>
              <a:t>Entrada en vigor aplazada hasta el 14 de septiembre de 2014</a:t>
            </a:r>
            <a:endParaRPr lang="es-ES" altLang="en-US" sz="1800" b="1" dirty="0">
              <a:solidFill>
                <a:srgbClr val="002060"/>
              </a:solidFill>
              <a:effectLst/>
              <a:latin typeface="Calibri" pitchFamily="34" charset="0"/>
              <a:cs typeface="Arial" charset="0"/>
            </a:endParaRPr>
          </a:p>
        </p:txBody>
      </p:sp>
      <p:grpSp>
        <p:nvGrpSpPr>
          <p:cNvPr id="44" name="Group 43"/>
          <p:cNvGrpSpPr/>
          <p:nvPr/>
        </p:nvGrpSpPr>
        <p:grpSpPr>
          <a:xfrm>
            <a:off x="3308464" y="3438155"/>
            <a:ext cx="3022260" cy="2152662"/>
            <a:chOff x="3342011" y="4248138"/>
            <a:chExt cx="3022260" cy="2152662"/>
          </a:xfrm>
        </p:grpSpPr>
        <p:sp>
          <p:nvSpPr>
            <p:cNvPr id="45" name="Rectangle 44"/>
            <p:cNvSpPr>
              <a:spLocks noChangeArrowheads="1"/>
            </p:cNvSpPr>
            <p:nvPr/>
          </p:nvSpPr>
          <p:spPr bwMode="auto">
            <a:xfrm>
              <a:off x="3836269" y="5754469"/>
              <a:ext cx="203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dirty="0" smtClean="0">
                  <a:effectLst/>
                  <a:latin typeface="Calibri" pitchFamily="34" charset="0"/>
                </a:rPr>
                <a:t>Lamna</a:t>
              </a:r>
              <a:r>
                <a:rPr lang="es-ES" dirty="0" smtClean="0"/>
                <a:t> </a:t>
              </a:r>
              <a:r>
                <a:rPr lang="es-ES" altLang="en-US" sz="1800" i="1" dirty="0" smtClean="0">
                  <a:effectLst/>
                  <a:latin typeface="Calibri" pitchFamily="34" charset="0"/>
                </a:rPr>
                <a:t>nasus</a:t>
              </a:r>
              <a:r>
                <a:t/>
              </a:r>
              <a:br/>
              <a:r>
                <a:rPr lang="es-ES" altLang="en-US" sz="1800" dirty="0" smtClean="0">
                  <a:effectLst/>
                  <a:latin typeface="Calibri" pitchFamily="34" charset="0"/>
                </a:rPr>
                <a:t>(Marrajo sardinero)</a:t>
              </a:r>
              <a:endParaRPr lang="es-ES"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3115637" y="814713"/>
            <a:ext cx="3386138" cy="2352219"/>
            <a:chOff x="3273425" y="975181"/>
            <a:chExt cx="3386138" cy="2352219"/>
          </a:xfrm>
        </p:grpSpPr>
        <p:sp>
          <p:nvSpPr>
            <p:cNvPr id="48" name="TextBox 4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dirty="0">
                  <a:effectLst/>
                  <a:latin typeface="Calibri" pitchFamily="34" charset="0"/>
                </a:rPr>
                <a:t>Carcharhinus</a:t>
              </a:r>
              <a:r>
                <a:rPr lang="es-ES" dirty="0" smtClean="0"/>
                <a:t> </a:t>
              </a:r>
              <a:r>
                <a:rPr lang="es-ES" altLang="en-US" sz="1800" i="1" dirty="0" smtClean="0">
                  <a:effectLst/>
                  <a:latin typeface="Calibri" pitchFamily="34" charset="0"/>
                </a:rPr>
                <a:t>longimanus</a:t>
              </a:r>
              <a:r>
                <a:rPr lang="es-ES" dirty="0" smtClean="0"/>
                <a:t> </a:t>
              </a:r>
              <a:r>
                <a:rPr lang="es-ES" altLang="en-US" sz="1800" dirty="0">
                  <a:effectLst/>
                  <a:latin typeface="Calibri" pitchFamily="34" charset="0"/>
                </a:rPr>
                <a:t>(Tiburón oceánico de puntas blancas)</a:t>
              </a:r>
              <a:endParaRPr lang="es-ES"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51"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a:effectLst/>
                  <a:latin typeface="Calibri" pitchFamily="34" charset="0"/>
                </a:rPr>
                <a:t>Carcharodon carcharias</a:t>
              </a:r>
              <a:r>
                <a:t/>
              </a:r>
              <a:br/>
              <a:r>
                <a:rPr lang="es-ES" altLang="en-US" sz="1800">
                  <a:effectLst/>
                  <a:latin typeface="Calibri" pitchFamily="34" charset="0"/>
                </a:rPr>
                <a:t>(Gran tiburón blanco) </a:t>
              </a:r>
            </a:p>
          </p:txBody>
        </p:sp>
        <p:pic>
          <p:nvPicPr>
            <p:cNvPr id="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54"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a:extLst>
                <a:ext uri="{28A0092B-C50C-407E-A947-70E740481C1C}">
                  <a14:useLocalDpi xmlns:a14="http://schemas.microsoft.com/office/drawing/2010/main"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s-ES" altLang="en-US" sz="1800" i="1" dirty="0">
                  <a:effectLst/>
                  <a:latin typeface="Calibri" pitchFamily="34" charset="0"/>
                </a:rPr>
                <a:t>Rhincodon</a:t>
              </a:r>
              <a:r>
                <a:rPr lang="es-ES" dirty="0" smtClean="0"/>
                <a:t> </a:t>
              </a:r>
              <a:r>
                <a:rPr lang="es-ES" altLang="en-US" sz="1800" i="1" dirty="0" smtClean="0">
                  <a:effectLst/>
                  <a:latin typeface="Calibri" pitchFamily="34" charset="0"/>
                </a:rPr>
                <a:t>typus</a:t>
              </a:r>
              <a:r>
                <a:t/>
              </a:r>
              <a:br/>
              <a:r>
                <a:rPr lang="es-ES" altLang="en-US" sz="1800" dirty="0">
                  <a:effectLst/>
                  <a:latin typeface="Calibri" pitchFamily="34" charset="0"/>
                </a:rPr>
                <a:t>(Tiburón ballena)</a:t>
              </a:r>
              <a:endParaRPr lang="es-ES"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style.rotation</p:attrName>
                                        </p:attrNameLst>
                                      </p:cBhvr>
                                      <p:tavLst>
                                        <p:tav tm="0">
                                          <p:val>
                                            <p:fltVal val="90"/>
                                          </p:val>
                                        </p:tav>
                                        <p:tav tm="100000">
                                          <p:val>
                                            <p:fltVal val="0"/>
                                          </p:val>
                                        </p:tav>
                                      </p:tavLst>
                                    </p:anim>
                                    <p:animEffect transition="in" filter="fade">
                                      <p:cBhvr>
                                        <p:cTn id="43" dur="1000"/>
                                        <p:tgtEl>
                                          <p:spTgt spid="4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style.rotation</p:attrName>
                                        </p:attrNameLst>
                                      </p:cBhvr>
                                      <p:tavLst>
                                        <p:tav tm="0">
                                          <p:val>
                                            <p:fltVal val="90"/>
                                          </p:val>
                                        </p:tav>
                                        <p:tav tm="100000">
                                          <p:val>
                                            <p:fltVal val="0"/>
                                          </p:val>
                                        </p:tav>
                                      </p:tavLst>
                                    </p:anim>
                                    <p:animEffect transition="in" filter="fade">
                                      <p:cBhvr>
                                        <p:cTn id="55" dur="1000"/>
                                        <p:tgtEl>
                                          <p:spTgt spid="40"/>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36" y="116632"/>
            <a:ext cx="8229600" cy="726583"/>
          </a:xfrm>
        </p:spPr>
        <p:txBody>
          <a:bodyPr>
            <a:normAutofit/>
          </a:bodyPr>
          <a:lstStyle/>
          <a:p>
            <a:r>
              <a:rPr lang="es-ES" sz="4000" b="1" noProof="0" dirty="0" smtClean="0"/>
              <a:t>Apéndice III de la CITES</a:t>
            </a:r>
            <a:endParaRPr lang="es-ES" sz="4000" b="1" noProof="0" dirty="0"/>
          </a:p>
        </p:txBody>
      </p:sp>
      <p:sp>
        <p:nvSpPr>
          <p:cNvPr id="3" name="Content Placeholder 2"/>
          <p:cNvSpPr>
            <a:spLocks noGrp="1"/>
          </p:cNvSpPr>
          <p:nvPr>
            <p:ph idx="1"/>
          </p:nvPr>
        </p:nvSpPr>
        <p:spPr>
          <a:xfrm>
            <a:off x="453180" y="969179"/>
            <a:ext cx="8208912" cy="4392488"/>
          </a:xfrm>
        </p:spPr>
        <p:txBody>
          <a:bodyPr>
            <a:normAutofit/>
          </a:bodyPr>
          <a:lstStyle/>
          <a:p>
            <a:pPr marL="342900" lvl="1" indent="-342900">
              <a:buFont typeface="Arial" pitchFamily="34" charset="0"/>
              <a:buChar char="•"/>
            </a:pPr>
            <a:r>
              <a:rPr lang="es-ES" sz="2500" noProof="0" dirty="0" smtClean="0">
                <a:ln w="18415" cmpd="sng">
                  <a:noFill/>
                  <a:prstDash val="solid"/>
                </a:ln>
              </a:rPr>
              <a:t>Especies para cuya protección un país pide ayuda a las Partes</a:t>
            </a:r>
          </a:p>
          <a:p>
            <a:pPr marL="342900" lvl="1" indent="-342900">
              <a:buFont typeface="Arial" pitchFamily="34" charset="0"/>
              <a:buChar char="•"/>
            </a:pPr>
            <a:r>
              <a:rPr lang="es-ES" sz="2500" noProof="0" dirty="0" smtClean="0">
                <a:ln w="18415" cmpd="sng">
                  <a:noFill/>
                  <a:prstDash val="solid"/>
                </a:ln>
              </a:rPr>
              <a:t>Se permite el comercio internacional pero de manera reglamentada (es menos restrictivo que el Apéndice II)</a:t>
            </a:r>
          </a:p>
          <a:p>
            <a:pPr marL="342900" lvl="1" indent="-342900">
              <a:buFont typeface="Arial" pitchFamily="34" charset="0"/>
              <a:buChar char="•"/>
            </a:pPr>
            <a:r>
              <a:rPr lang="es-ES" sz="2500" noProof="0" dirty="0" smtClean="0">
                <a:ln w="18415" cmpd="sng">
                  <a:noFill/>
                  <a:prstDash val="solid"/>
                </a:ln>
              </a:rPr>
              <a:t>un 1 % del comercio CITES (no es necesaria una decisión de la CoP)</a:t>
            </a:r>
          </a:p>
          <a:p>
            <a:pPr marL="342900" lvl="1" indent="-342900">
              <a:buFont typeface="Arial" pitchFamily="34" charset="0"/>
              <a:buChar char="•"/>
            </a:pPr>
            <a:endParaRPr lang="es-ES" sz="3200" noProof="0" dirty="0" smtClean="0">
              <a:ln w="18415" cmpd="sng">
                <a:noFill/>
                <a:prstDash val="solid"/>
              </a:ln>
            </a:endParaRPr>
          </a:p>
          <a:p>
            <a:pPr marL="342900" lvl="1" indent="-342900">
              <a:buFont typeface="Arial" pitchFamily="34" charset="0"/>
              <a:buChar char="•"/>
            </a:pPr>
            <a:endParaRPr lang="es-ES" sz="3000" noProof="0" dirty="0" smtClean="0">
              <a:ln w="18415" cmpd="sng">
                <a:noFill/>
                <a:prstDash val="solid"/>
              </a:ln>
            </a:endParaRPr>
          </a:p>
          <a:p>
            <a:pPr marL="0" indent="0">
              <a:buNone/>
            </a:pPr>
            <a:endParaRPr lang="es-ES" noProof="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3" t="8625" b="14187"/>
          <a:stretch/>
        </p:blipFill>
        <p:spPr bwMode="auto">
          <a:xfrm>
            <a:off x="1255594" y="3776846"/>
            <a:ext cx="3650996" cy="157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cmsdata.iucn.org/img/original/scalloped_hammerhead2_sphyrna_lewini_simon_rogers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99" t="8919" b="10021"/>
          <a:stretch/>
        </p:blipFill>
        <p:spPr bwMode="auto">
          <a:xfrm>
            <a:off x="5724128" y="3788314"/>
            <a:ext cx="2544620" cy="15733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5593" y="5347250"/>
            <a:ext cx="3663339" cy="1446550"/>
          </a:xfrm>
          <a:prstGeom prst="rect">
            <a:avLst/>
          </a:prstGeom>
          <a:noFill/>
        </p:spPr>
        <p:txBody>
          <a:bodyPr wrap="square">
            <a:spAutoFit/>
          </a:bodyPr>
          <a:lstStyle/>
          <a:p>
            <a:pPr algn="ctr"/>
            <a:r>
              <a:rPr lang="es-ES" i="1" dirty="0" smtClean="0"/>
              <a:t>Lamna</a:t>
            </a:r>
            <a:r>
              <a:rPr lang="es-ES" dirty="0" smtClean="0"/>
              <a:t> </a:t>
            </a:r>
            <a:r>
              <a:rPr lang="es-ES" i="1" dirty="0" smtClean="0"/>
              <a:t>nasus* </a:t>
            </a:r>
          </a:p>
          <a:p>
            <a:pPr algn="ctr"/>
            <a:r>
              <a:rPr lang="es-ES" sz="1400" dirty="0" smtClean="0"/>
              <a:t>(Alemania, Bélgica, Chipre, Dinamarca, Eslovenia, España, Estonia, Finlandia, Francia, Grecia, Irlanda, Italia, Letonia, Lituania, Malta, Países Bajos, Polonia, Portugal, Reino Unido de Gran Bretaña e Irlanda del Norte y Suecia) </a:t>
            </a:r>
          </a:p>
        </p:txBody>
      </p:sp>
      <p:sp>
        <p:nvSpPr>
          <p:cNvPr id="8" name="Rectangle 7"/>
          <p:cNvSpPr/>
          <p:nvPr/>
        </p:nvSpPr>
        <p:spPr>
          <a:xfrm>
            <a:off x="5711784" y="5361667"/>
            <a:ext cx="2556964" cy="584775"/>
          </a:xfrm>
          <a:prstGeom prst="rect">
            <a:avLst/>
          </a:prstGeom>
          <a:noFill/>
        </p:spPr>
        <p:txBody>
          <a:bodyPr wrap="square">
            <a:spAutoFit/>
          </a:bodyPr>
          <a:lstStyle/>
          <a:p>
            <a:pPr algn="ctr"/>
            <a:r>
              <a:rPr lang="es-ES" i="1" dirty="0"/>
              <a:t>Sphyrna</a:t>
            </a:r>
            <a:r>
              <a:rPr lang="es-ES" dirty="0" smtClean="0"/>
              <a:t> </a:t>
            </a:r>
            <a:r>
              <a:rPr lang="es-ES" i="1" dirty="0" smtClean="0"/>
              <a:t>lewini*</a:t>
            </a:r>
          </a:p>
          <a:p>
            <a:pPr algn="ctr"/>
            <a:r>
              <a:rPr lang="es-ES" sz="1400" dirty="0"/>
              <a:t>(Costa Rica)</a:t>
            </a:r>
            <a:r>
              <a:rPr lang="es-ES" dirty="0" smtClean="0"/>
              <a:t> </a:t>
            </a:r>
          </a:p>
        </p:txBody>
      </p:sp>
      <p:sp>
        <p:nvSpPr>
          <p:cNvPr id="10" name="Rectangle 9"/>
          <p:cNvSpPr/>
          <p:nvPr/>
        </p:nvSpPr>
        <p:spPr>
          <a:xfrm>
            <a:off x="4557636" y="6488668"/>
            <a:ext cx="3711112" cy="338554"/>
          </a:xfrm>
          <a:prstGeom prst="rect">
            <a:avLst/>
          </a:prstGeom>
          <a:noFill/>
        </p:spPr>
        <p:txBody>
          <a:bodyPr wrap="square">
            <a:spAutoFit/>
          </a:bodyPr>
          <a:lstStyle/>
          <a:p>
            <a:pPr algn="ctr"/>
            <a:r>
              <a:rPr lang="es-ES" sz="1600" b="1" dirty="0">
                <a:solidFill>
                  <a:srgbClr val="002060"/>
                </a:solidFill>
                <a:latin typeface="Calibri" pitchFamily="34" charset="0"/>
              </a:rPr>
              <a:t>*Hasta el 14 de septiembre de 2014 </a:t>
            </a:r>
          </a:p>
        </p:txBody>
      </p:sp>
    </p:spTree>
    <p:extLst>
      <p:ext uri="{BB962C8B-B14F-4D97-AF65-F5344CB8AC3E}">
        <p14:creationId xmlns:p14="http://schemas.microsoft.com/office/powerpoint/2010/main" val="1931065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fade">
                                      <p:cBhvr>
                                        <p:cTn id="28" dur="1000"/>
                                        <p:tgtEl>
                                          <p:spTgt spid="10244"/>
                                        </p:tgtEl>
                                      </p:cBhvr>
                                    </p:animEffect>
                                    <p:anim calcmode="lin" valueType="num">
                                      <p:cBhvr>
                                        <p:cTn id="29" dur="1000" fill="hold"/>
                                        <p:tgtEl>
                                          <p:spTgt spid="10244"/>
                                        </p:tgtEl>
                                        <p:attrNameLst>
                                          <p:attrName>ppt_x</p:attrName>
                                        </p:attrNameLst>
                                      </p:cBhvr>
                                      <p:tavLst>
                                        <p:tav tm="0">
                                          <p:val>
                                            <p:strVal val="#ppt_x"/>
                                          </p:val>
                                        </p:tav>
                                        <p:tav tm="100000">
                                          <p:val>
                                            <p:strVal val="#ppt_x"/>
                                          </p:val>
                                        </p:tav>
                                      </p:tavLst>
                                    </p:anim>
                                    <p:anim calcmode="lin" valueType="num">
                                      <p:cBhvr>
                                        <p:cTn id="30" dur="1000" fill="hold"/>
                                        <p:tgtEl>
                                          <p:spTgt spid="1024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fade">
                                      <p:cBhvr>
                                        <p:cTn id="33" dur="1000"/>
                                        <p:tgtEl>
                                          <p:spTgt spid="10242"/>
                                        </p:tgtEl>
                                      </p:cBhvr>
                                    </p:animEffect>
                                    <p:anim calcmode="lin" valueType="num">
                                      <p:cBhvr>
                                        <p:cTn id="34" dur="1000" fill="hold"/>
                                        <p:tgtEl>
                                          <p:spTgt spid="10242"/>
                                        </p:tgtEl>
                                        <p:attrNameLst>
                                          <p:attrName>ppt_x</p:attrName>
                                        </p:attrNameLst>
                                      </p:cBhvr>
                                      <p:tavLst>
                                        <p:tav tm="0">
                                          <p:val>
                                            <p:strVal val="#ppt_x"/>
                                          </p:val>
                                        </p:tav>
                                        <p:tav tm="100000">
                                          <p:val>
                                            <p:strVal val="#ppt_x"/>
                                          </p:val>
                                        </p:tav>
                                      </p:tavLst>
                                    </p:anim>
                                    <p:anim calcmode="lin" valueType="num">
                                      <p:cBhvr>
                                        <p:cTn id="35" dur="1000" fill="hold"/>
                                        <p:tgtEl>
                                          <p:spTgt spid="102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6480720" cy="1156990"/>
          </a:xfrm>
        </p:spPr>
        <p:txBody>
          <a:bodyPr>
            <a:normAutofit fontScale="90000"/>
          </a:bodyPr>
          <a:lstStyle/>
          <a:p>
            <a:r>
              <a:rPr lang="es-ES" noProof="0" dirty="0" smtClean="0"/>
              <a:t>Otras especies marinas en </a:t>
            </a:r>
            <a:r>
              <a:rPr dirty="0"/>
              <a:t/>
            </a:r>
            <a:br>
              <a:rPr dirty="0"/>
            </a:br>
            <a:r>
              <a:rPr lang="es-ES" noProof="0" dirty="0" smtClean="0"/>
              <a:t>los Apéndices de la CITES</a:t>
            </a:r>
            <a:endParaRPr lang="es-ES" noProof="0" dirty="0"/>
          </a:p>
        </p:txBody>
      </p:sp>
      <p:sp>
        <p:nvSpPr>
          <p:cNvPr id="3" name="Content Placeholder 2"/>
          <p:cNvSpPr>
            <a:spLocks noGrp="1"/>
          </p:cNvSpPr>
          <p:nvPr>
            <p:ph idx="1"/>
          </p:nvPr>
        </p:nvSpPr>
        <p:spPr/>
        <p:txBody>
          <a:bodyPr>
            <a:normAutofit/>
          </a:bodyPr>
          <a:lstStyle/>
          <a:p>
            <a:pPr lvl="0"/>
            <a:r>
              <a:rPr lang="es-ES" sz="2900" noProof="0" dirty="0" smtClean="0"/>
              <a:t>Pez Napoleón - Apéndice II</a:t>
            </a:r>
          </a:p>
          <a:p>
            <a:pPr lvl="0"/>
            <a:r>
              <a:rPr lang="es-ES" sz="2900" noProof="0" dirty="0" smtClean="0"/>
              <a:t>Caracol pala – Apéndice II</a:t>
            </a:r>
          </a:p>
          <a:p>
            <a:pPr lvl="0"/>
            <a:r>
              <a:rPr lang="es-ES" sz="2900" noProof="0" dirty="0" smtClean="0"/>
              <a:t>Almejas gigantes – Apéndice II</a:t>
            </a:r>
          </a:p>
          <a:p>
            <a:pPr lvl="0"/>
            <a:r>
              <a:rPr lang="es-ES" sz="2900" noProof="0" dirty="0" smtClean="0"/>
              <a:t>Corales duros, corales negros </a:t>
            </a:r>
            <a:r>
              <a:rPr sz="2900" dirty="0"/>
              <a:t/>
            </a:r>
            <a:br>
              <a:rPr sz="2900" dirty="0"/>
            </a:br>
            <a:r>
              <a:rPr lang="es-ES" sz="2900" noProof="0" dirty="0" smtClean="0"/>
              <a:t>– Apéndice II</a:t>
            </a:r>
          </a:p>
          <a:p>
            <a:pPr lvl="0"/>
            <a:r>
              <a:rPr lang="es-ES" sz="2900" noProof="0" dirty="0" smtClean="0"/>
              <a:t>Anguila europea – Apéndice II</a:t>
            </a:r>
          </a:p>
          <a:p>
            <a:pPr lvl="0"/>
            <a:r>
              <a:rPr lang="es-ES" sz="2900" noProof="0" dirty="0" smtClean="0"/>
              <a:t>Esturiones – Apéndice I &amp; II</a:t>
            </a:r>
            <a:endParaRPr lang="es-ES" sz="2900"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015" y="105157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6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s-ES" noProof="0" dirty="0" smtClean="0"/>
              <a:t>Criterios para la inclusión en los Apéndices de la CITES </a:t>
            </a:r>
            <a:endParaRPr lang="es-ES" noProof="0" dirty="0"/>
          </a:p>
        </p:txBody>
      </p:sp>
      <p:sp>
        <p:nvSpPr>
          <p:cNvPr id="3" name="Content Placeholder 2"/>
          <p:cNvSpPr>
            <a:spLocks noGrp="1"/>
          </p:cNvSpPr>
          <p:nvPr>
            <p:ph idx="1"/>
          </p:nvPr>
        </p:nvSpPr>
        <p:spPr>
          <a:xfrm>
            <a:off x="251520" y="4869159"/>
            <a:ext cx="8784976" cy="1008113"/>
          </a:xfrm>
        </p:spPr>
        <p:txBody>
          <a:bodyPr>
            <a:normAutofit fontScale="70000" lnSpcReduction="20000"/>
          </a:bodyPr>
          <a:lstStyle/>
          <a:p>
            <a:pPr lvl="1"/>
            <a:r>
              <a:rPr lang="es-ES" sz="2400" noProof="0" dirty="0" smtClean="0"/>
              <a:t>Tiburón martillo gigante y tiburón martillo liso: los especímenes que son objeto de comercio más frecuentemente se asemejan a los del tiburón cachona a tal punto que los funcionarios encargados de la observancia probablemente no puedan distinguir unos de otros.</a:t>
            </a:r>
            <a:endParaRPr lang="es-ES" sz="2400" noProof="0" dirty="0"/>
          </a:p>
        </p:txBody>
      </p:sp>
      <p:sp>
        <p:nvSpPr>
          <p:cNvPr id="4" name="Rounded Rectangle 3"/>
          <p:cNvSpPr/>
          <p:nvPr/>
        </p:nvSpPr>
        <p:spPr>
          <a:xfrm>
            <a:off x="539552" y="1844824"/>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3600" u="sng" dirty="0" smtClean="0"/>
          </a:p>
          <a:p>
            <a:pPr algn="ctr"/>
            <a:r>
              <a:rPr lang="es-ES" sz="3200" u="sng" dirty="0" smtClean="0"/>
              <a:t>Criterios biológicos</a:t>
            </a:r>
          </a:p>
          <a:p>
            <a:pPr algn="ctr"/>
            <a:r>
              <a:rPr lang="es-ES" dirty="0" smtClean="0">
                <a:solidFill>
                  <a:schemeClr val="bg1"/>
                </a:solidFill>
              </a:rPr>
              <a:t>Baja productividad (crecimiento lento,</a:t>
            </a:r>
          </a:p>
          <a:p>
            <a:pPr algn="ctr"/>
            <a:r>
              <a:rPr lang="es-ES" dirty="0" smtClean="0">
                <a:solidFill>
                  <a:schemeClr val="bg1"/>
                </a:solidFill>
              </a:rPr>
              <a:t>número reducido de crías), </a:t>
            </a:r>
            <a:r>
              <a:rPr dirty="0"/>
              <a:t/>
            </a:r>
            <a:br>
              <a:rPr dirty="0"/>
            </a:br>
            <a:r>
              <a:rPr lang="es-ES" dirty="0" smtClean="0">
                <a:solidFill>
                  <a:schemeClr val="bg1"/>
                </a:solidFill>
              </a:rPr>
              <a:t>vulnerabilidad comportamental a las extracciones</a:t>
            </a:r>
            <a:endParaRPr lang="es-ES" dirty="0">
              <a:solidFill>
                <a:schemeClr val="bg1"/>
              </a:solidFill>
            </a:endParaRPr>
          </a:p>
        </p:txBody>
      </p:sp>
      <p:sp>
        <p:nvSpPr>
          <p:cNvPr id="6" name="Rounded Rectangle 5"/>
          <p:cNvSpPr/>
          <p:nvPr/>
        </p:nvSpPr>
        <p:spPr>
          <a:xfrm>
            <a:off x="4860032" y="1828479"/>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3600" u="sng" dirty="0" smtClean="0"/>
          </a:p>
          <a:p>
            <a:pPr algn="ctr"/>
            <a:r>
              <a:rPr lang="es-ES" sz="3000" u="sng" dirty="0" smtClean="0"/>
              <a:t>Criterios Comerciales</a:t>
            </a:r>
            <a:endParaRPr lang="es-ES" sz="3000" u="sng" dirty="0"/>
          </a:p>
          <a:p>
            <a:pPr algn="ctr"/>
            <a:r>
              <a:rPr lang="es-ES" dirty="0" smtClean="0"/>
              <a:t>(disminuciones históricas de las poblaciones relacionadas con el comercio internacional de aletas y carne así como con las capturas incidentales</a:t>
            </a:r>
            <a:r>
              <a:rPr lang="es-ES" dirty="0" smtClean="0">
                <a:solidFill>
                  <a:schemeClr val="bg1"/>
                </a:solidFill>
              </a:rPr>
              <a:t>)</a:t>
            </a:r>
            <a:endParaRPr lang="es-ES" dirty="0">
              <a:solidFill>
                <a:schemeClr val="bg1"/>
              </a:solidFill>
            </a:endParaRPr>
          </a:p>
        </p:txBody>
      </p:sp>
    </p:spTree>
    <p:extLst>
      <p:ext uri="{BB962C8B-B14F-4D97-AF65-F5344CB8AC3E}">
        <p14:creationId xmlns:p14="http://schemas.microsoft.com/office/powerpoint/2010/main" val="2580500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19256" cy="2448272"/>
          </a:xfrm>
        </p:spPr>
        <p:txBody>
          <a:bodyPr>
            <a:noAutofit/>
          </a:bodyPr>
          <a:lstStyle/>
          <a:p>
            <a:r>
              <a:rPr lang="es-ES" sz="3500" noProof="0" dirty="0" smtClean="0">
                <a:ln w="18415" cmpd="sng">
                  <a:noFill/>
                  <a:prstDash val="solid"/>
                </a:ln>
              </a:rPr>
              <a:t>Convención sobre el Comercio Internacional de Especies Amenazadas de Fauna y Flora Silvestres</a:t>
            </a:r>
            <a:endParaRPr lang="es-ES" sz="3500" noProof="0" dirty="0">
              <a:ln w="18415" cmpd="sng">
                <a:noFill/>
                <a:prstDash val="solid"/>
              </a:ln>
            </a:endParaRPr>
          </a:p>
        </p:txBody>
      </p:sp>
      <p:pic>
        <p:nvPicPr>
          <p:cNvPr id="10" name="Picture 2" descr="http://www.cites.org/i/40/1973-plenipotenti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67580"/>
            <a:ext cx="8555766"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73219" y="5047459"/>
            <a:ext cx="3456384" cy="369332"/>
          </a:xfrm>
          <a:prstGeom prst="rect">
            <a:avLst/>
          </a:prstGeom>
          <a:noFill/>
        </p:spPr>
        <p:txBody>
          <a:bodyPr wrap="square" rtlCol="0">
            <a:spAutoFit/>
          </a:bodyPr>
          <a:lstStyle/>
          <a:p>
            <a:r>
              <a:rPr lang="es-ES" dirty="0" smtClean="0"/>
              <a:t>Washington, D.C., 3 de marzo de 1973</a:t>
            </a:r>
            <a:endParaRPr lang="es-E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332378"/>
            <a:ext cx="1547664" cy="1456633"/>
          </a:xfrm>
          <a:prstGeom prst="rect">
            <a:avLst/>
          </a:prstGeom>
        </p:spPr>
      </p:pic>
    </p:spTree>
    <p:extLst>
      <p:ext uri="{BB962C8B-B14F-4D97-AF65-F5344CB8AC3E}">
        <p14:creationId xmlns:p14="http://schemas.microsoft.com/office/powerpoint/2010/main" val="42013600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800" noProof="0" dirty="0" smtClean="0"/>
              <a:t>¿Qué deben hacer las Partes</a:t>
            </a:r>
            <a:r>
              <a:rPr sz="3800" dirty="0"/>
              <a:t/>
            </a:r>
            <a:br>
              <a:rPr sz="3800" dirty="0"/>
            </a:br>
            <a:r>
              <a:rPr lang="es-ES" sz="3800" noProof="0" dirty="0" smtClean="0"/>
              <a:t>a partir del 14 de septiembre de 2014?</a:t>
            </a:r>
            <a:endParaRPr lang="es-ES" sz="3800" noProof="0" dirty="0"/>
          </a:p>
        </p:txBody>
      </p:sp>
      <p:sp>
        <p:nvSpPr>
          <p:cNvPr id="3" name="Content Placeholder 2"/>
          <p:cNvSpPr>
            <a:spLocks noGrp="1"/>
          </p:cNvSpPr>
          <p:nvPr>
            <p:ph idx="1"/>
          </p:nvPr>
        </p:nvSpPr>
        <p:spPr/>
        <p:txBody>
          <a:bodyPr/>
          <a:lstStyle/>
          <a:p>
            <a:pPr algn="ctr"/>
            <a:endParaRPr lang="es-ES" noProof="0" dirty="0" smtClean="0"/>
          </a:p>
          <a:p>
            <a:pPr marL="0" indent="0" algn="ctr">
              <a:buNone/>
            </a:pPr>
            <a:r>
              <a:rPr lang="es-ES" noProof="0" dirty="0" smtClean="0"/>
              <a:t>Los países que deseen (re)exportar o importar especímenes de los tiburones y mantarrayas recientemente incluidos en los Apéndices de la CITES </a:t>
            </a:r>
            <a:r>
              <a:rPr lang="es-ES" b="1" noProof="0" dirty="0" smtClean="0"/>
              <a:t>después del 14 de septiembre de 2014 </a:t>
            </a:r>
            <a:r>
              <a:rPr lang="es-ES" noProof="0" dirty="0" smtClean="0"/>
              <a:t>deben cumplir con determinados requisitos.</a:t>
            </a:r>
            <a:endParaRPr lang="es-ES" noProof="0" dirty="0"/>
          </a:p>
        </p:txBody>
      </p:sp>
    </p:spTree>
    <p:extLst>
      <p:ext uri="{BB962C8B-B14F-4D97-AF65-F5344CB8AC3E}">
        <p14:creationId xmlns:p14="http://schemas.microsoft.com/office/powerpoint/2010/main" val="3406979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800" noProof="0" dirty="0" smtClean="0"/>
              <a:t>¿Qué deben hacer las Partes</a:t>
            </a:r>
            <a:r>
              <a:rPr sz="3800" dirty="0"/>
              <a:t/>
            </a:r>
            <a:br>
              <a:rPr sz="3800" dirty="0"/>
            </a:br>
            <a:r>
              <a:rPr lang="es-ES" sz="3800" noProof="0" dirty="0" smtClean="0"/>
              <a:t>a partir del 14 de septiembre de 2014?</a:t>
            </a:r>
            <a:endParaRPr lang="es-ES" sz="3800" noProof="0" dirty="0"/>
          </a:p>
        </p:txBody>
      </p:sp>
      <p:sp>
        <p:nvSpPr>
          <p:cNvPr id="4" name="Rounded Rectangle 3"/>
          <p:cNvSpPr/>
          <p:nvPr/>
        </p:nvSpPr>
        <p:spPr>
          <a:xfrm>
            <a:off x="386185" y="1772816"/>
            <a:ext cx="2376264" cy="3911922"/>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3600" u="sng" dirty="0" smtClean="0"/>
          </a:p>
          <a:p>
            <a:pPr algn="ctr"/>
            <a:r>
              <a:rPr lang="es-ES" sz="3600" u="sng" dirty="0" smtClean="0"/>
              <a:t>Legalidad</a:t>
            </a:r>
          </a:p>
          <a:p>
            <a:pPr algn="ctr"/>
            <a:endParaRPr lang="es-ES" sz="3600" dirty="0"/>
          </a:p>
          <a:p>
            <a:r>
              <a:rPr lang="es-ES" sz="2400" dirty="0"/>
              <a:t>Legislación nacional, adquisición legal,  </a:t>
            </a:r>
            <a:r>
              <a:rPr lang="es-ES" sz="2400" dirty="0" smtClean="0"/>
              <a:t>OROP, </a:t>
            </a:r>
            <a:r>
              <a:rPr lang="es-ES" sz="2400" dirty="0"/>
              <a:t>observancia,…</a:t>
            </a:r>
          </a:p>
          <a:p>
            <a:pPr algn="ctr"/>
            <a:endParaRPr lang="es-ES" dirty="0">
              <a:solidFill>
                <a:schemeClr val="bg1"/>
              </a:solidFill>
            </a:endParaRPr>
          </a:p>
        </p:txBody>
      </p:sp>
      <p:sp>
        <p:nvSpPr>
          <p:cNvPr id="5" name="Rounded Rectangle 4"/>
          <p:cNvSpPr/>
          <p:nvPr/>
        </p:nvSpPr>
        <p:spPr>
          <a:xfrm>
            <a:off x="2978473" y="1772816"/>
            <a:ext cx="3024336" cy="3888432"/>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ES" sz="3600" u="sng" dirty="0" smtClean="0"/>
          </a:p>
          <a:p>
            <a:r>
              <a:rPr lang="es-ES" sz="3500" u="sng" dirty="0"/>
              <a:t>Sostenibilidad</a:t>
            </a:r>
          </a:p>
          <a:p>
            <a:endParaRPr lang="es-ES" sz="3600" u="sng" dirty="0"/>
          </a:p>
          <a:p>
            <a:r>
              <a:rPr lang="es-ES" sz="2400" dirty="0" smtClean="0"/>
              <a:t>DENP, </a:t>
            </a:r>
            <a:r>
              <a:rPr lang="es-ES" sz="2400" dirty="0" smtClean="0"/>
              <a:t>datos científicos, introducción procedente del mar,…</a:t>
            </a:r>
            <a:endParaRPr lang="es-ES" sz="2400" dirty="0"/>
          </a:p>
        </p:txBody>
      </p:sp>
      <p:sp>
        <p:nvSpPr>
          <p:cNvPr id="6" name="Rounded Rectangle 5"/>
          <p:cNvSpPr/>
          <p:nvPr/>
        </p:nvSpPr>
        <p:spPr>
          <a:xfrm>
            <a:off x="6146825" y="1772816"/>
            <a:ext cx="2673647" cy="3911922"/>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ES" sz="3600" u="sng" dirty="0" smtClean="0"/>
          </a:p>
          <a:p>
            <a:r>
              <a:rPr lang="es-ES" sz="3600" u="sng" dirty="0"/>
              <a:t>Trazabilidad</a:t>
            </a:r>
          </a:p>
          <a:p>
            <a:endParaRPr lang="es-ES" sz="3600" u="sng" dirty="0"/>
          </a:p>
          <a:p>
            <a:r>
              <a:rPr lang="es-ES" sz="2400" dirty="0" smtClean="0"/>
              <a:t>Permisos, identificación, informes, base de datos </a:t>
            </a:r>
            <a:endParaRPr lang="es-ES" sz="2400" dirty="0"/>
          </a:p>
          <a:p>
            <a:pPr algn="ctr"/>
            <a:endParaRPr lang="es-ES" dirty="0">
              <a:solidFill>
                <a:schemeClr val="bg1"/>
              </a:solidFill>
            </a:endParaRPr>
          </a:p>
        </p:txBody>
      </p:sp>
    </p:spTree>
    <p:extLst>
      <p:ext uri="{BB962C8B-B14F-4D97-AF65-F5344CB8AC3E}">
        <p14:creationId xmlns:p14="http://schemas.microsoft.com/office/powerpoint/2010/main" val="17074685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Permisos y certificados CITES</a:t>
            </a:r>
            <a:endParaRPr lang="es-ES" dirty="0"/>
          </a:p>
        </p:txBody>
      </p:sp>
      <p:pic>
        <p:nvPicPr>
          <p:cNvPr id="4" name="Picture 2" descr="http://www.slim400.com/rc1/cert/CITES_Certifica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8"/>
          <a:stretch/>
        </p:blipFill>
        <p:spPr bwMode="auto">
          <a:xfrm rot="21125302">
            <a:off x="2871519" y="1485308"/>
            <a:ext cx="3480355" cy="4828447"/>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5514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es-ES" b="1" noProof="0" dirty="0" smtClean="0"/>
              <a:t>Permisos y certificados CITES</a:t>
            </a:r>
            <a:endParaRPr lang="es-ES" b="1" noProof="0" dirty="0"/>
          </a:p>
        </p:txBody>
      </p:sp>
      <p:sp>
        <p:nvSpPr>
          <p:cNvPr id="4" name="Rectangle 3"/>
          <p:cNvSpPr txBox="1">
            <a:spLocks noChangeArrowheads="1"/>
          </p:cNvSpPr>
          <p:nvPr/>
        </p:nvSpPr>
        <p:spPr>
          <a:xfrm>
            <a:off x="323963" y="2209800"/>
            <a:ext cx="4750296" cy="3962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 dirty="0" smtClean="0"/>
              <a:t>Animales y plantas</a:t>
            </a:r>
            <a:r>
              <a:rPr dirty="0"/>
              <a:t/>
            </a:r>
            <a:br>
              <a:rPr dirty="0"/>
            </a:br>
            <a:r>
              <a:rPr lang="es-ES" dirty="0" smtClean="0"/>
              <a:t>(especímenes vivos o muertos, sus partes y derivados)</a:t>
            </a:r>
          </a:p>
          <a:p>
            <a:pPr>
              <a:lnSpc>
                <a:spcPct val="90000"/>
              </a:lnSpc>
            </a:pPr>
            <a:r>
              <a:rPr lang="es-ES" dirty="0" smtClean="0"/>
              <a:t>Los permisos y certificados</a:t>
            </a:r>
            <a:r>
              <a:rPr dirty="0"/>
              <a:t/>
            </a:r>
            <a:br>
              <a:rPr dirty="0"/>
            </a:br>
            <a:r>
              <a:rPr lang="es-ES" dirty="0" smtClean="0"/>
              <a:t>se emiten bajo determinadas condiciones: </a:t>
            </a:r>
          </a:p>
          <a:p>
            <a:pPr lvl="1">
              <a:lnSpc>
                <a:spcPct val="90000"/>
              </a:lnSpc>
            </a:pPr>
            <a:r>
              <a:rPr lang="es-ES" dirty="0" smtClean="0"/>
              <a:t>Que la obtención sea legal</a:t>
            </a:r>
          </a:p>
          <a:p>
            <a:pPr lvl="1">
              <a:lnSpc>
                <a:spcPct val="90000"/>
              </a:lnSpc>
            </a:pPr>
            <a:r>
              <a:rPr lang="es-ES" altLang="en-US" dirty="0" smtClean="0"/>
              <a:t>Que el comercio no sea perjudicial para la supervivencia </a:t>
            </a:r>
            <a:r>
              <a:rPr dirty="0"/>
              <a:t/>
            </a:r>
            <a:br>
              <a:rPr dirty="0"/>
            </a:br>
            <a:r>
              <a:rPr lang="es-ES" altLang="en-US" dirty="0" smtClean="0"/>
              <a:t>de la especie</a:t>
            </a:r>
            <a:endParaRPr lang="es-ES" dirty="0"/>
          </a:p>
        </p:txBody>
      </p:sp>
      <p:sp>
        <p:nvSpPr>
          <p:cNvPr id="5" name="AutoShape 27"/>
          <p:cNvSpPr>
            <a:spLocks noChangeArrowheads="1"/>
          </p:cNvSpPr>
          <p:nvPr/>
        </p:nvSpPr>
        <p:spPr bwMode="auto">
          <a:xfrm>
            <a:off x="3048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s-ES" sz="2800" dirty="0" err="1" smtClean="0">
                <a:solidFill>
                  <a:schemeClr val="bg1"/>
                </a:solidFill>
                <a:effectLst/>
              </a:rPr>
              <a:t>Impor-tación</a:t>
            </a:r>
            <a:endParaRPr lang="es-ES" sz="2800" dirty="0">
              <a:solidFill>
                <a:schemeClr val="bg1"/>
              </a:solidFill>
              <a:effectLst/>
            </a:endParaRPr>
          </a:p>
        </p:txBody>
      </p:sp>
      <p:sp>
        <p:nvSpPr>
          <p:cNvPr id="6" name="AutoShape 29"/>
          <p:cNvSpPr>
            <a:spLocks noChangeArrowheads="1"/>
          </p:cNvSpPr>
          <p:nvPr/>
        </p:nvSpPr>
        <p:spPr bwMode="auto">
          <a:xfrm>
            <a:off x="16002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s-ES" sz="2800" dirty="0" err="1" smtClean="0">
                <a:solidFill>
                  <a:schemeClr val="bg1"/>
                </a:solidFill>
                <a:effectLst/>
              </a:rPr>
              <a:t>Expor-tación</a:t>
            </a:r>
            <a:endParaRPr lang="es-ES" sz="2800" dirty="0">
              <a:solidFill>
                <a:schemeClr val="bg1"/>
              </a:solidFill>
              <a:effectLst/>
            </a:endParaRPr>
          </a:p>
        </p:txBody>
      </p:sp>
      <p:sp>
        <p:nvSpPr>
          <p:cNvPr id="7" name="AutoShape 30"/>
          <p:cNvSpPr>
            <a:spLocks noChangeArrowheads="1"/>
          </p:cNvSpPr>
          <p:nvPr/>
        </p:nvSpPr>
        <p:spPr bwMode="auto">
          <a:xfrm>
            <a:off x="2895600" y="1219200"/>
            <a:ext cx="1676400" cy="611188"/>
          </a:xfrm>
          <a:prstGeom prst="wedgeRoundRectCallout">
            <a:avLst>
              <a:gd name="adj1" fmla="val 40056"/>
              <a:gd name="adj2" fmla="val 72398"/>
              <a:gd name="adj3" fmla="val 16667"/>
            </a:avLst>
          </a:prstGeom>
          <a:solidFill>
            <a:srgbClr val="002060"/>
          </a:solidFill>
          <a:ln>
            <a:noFill/>
          </a:ln>
          <a:effectLst/>
          <a:extLst/>
        </p:spPr>
        <p:txBody>
          <a:bodyPr lIns="36000" tIns="36000" rIns="36000" bIns="36000" anchor="ctr"/>
          <a:lstStyle/>
          <a:p>
            <a:r>
              <a:rPr lang="es-ES" sz="2800" dirty="0" err="1" smtClean="0">
                <a:solidFill>
                  <a:schemeClr val="bg1"/>
                </a:solidFill>
                <a:effectLst/>
              </a:rPr>
              <a:t>Reexpor-tación</a:t>
            </a:r>
            <a:endParaRPr lang="es-ES" sz="2800" dirty="0">
              <a:solidFill>
                <a:schemeClr val="bg1"/>
              </a:solidFill>
              <a:effectLst/>
            </a:endParaRPr>
          </a:p>
        </p:txBody>
      </p:sp>
      <p:sp>
        <p:nvSpPr>
          <p:cNvPr id="8" name="AutoShape 31"/>
          <p:cNvSpPr>
            <a:spLocks noChangeArrowheads="1"/>
          </p:cNvSpPr>
          <p:nvPr/>
        </p:nvSpPr>
        <p:spPr bwMode="auto">
          <a:xfrm>
            <a:off x="4648200" y="1219200"/>
            <a:ext cx="4318000" cy="611188"/>
          </a:xfrm>
          <a:prstGeom prst="wedgeRoundRectCallout">
            <a:avLst>
              <a:gd name="adj1" fmla="val -329"/>
              <a:gd name="adj2" fmla="val 72079"/>
              <a:gd name="adj3" fmla="val 16667"/>
            </a:avLst>
          </a:prstGeom>
          <a:solidFill>
            <a:srgbClr val="002060"/>
          </a:solidFill>
          <a:ln>
            <a:noFill/>
          </a:ln>
          <a:effectLst/>
          <a:extLst/>
        </p:spPr>
        <p:txBody>
          <a:bodyPr lIns="36000" tIns="36000" rIns="36000" bIns="36000" anchor="ctr"/>
          <a:lstStyle/>
          <a:p>
            <a:r>
              <a:rPr lang="es-ES" sz="2800" dirty="0">
                <a:solidFill>
                  <a:schemeClr val="bg1"/>
                </a:solidFill>
                <a:effectLst/>
              </a:rPr>
              <a:t>Introducción procedente del mar</a:t>
            </a:r>
          </a:p>
        </p:txBody>
      </p:sp>
      <p:sp>
        <p:nvSpPr>
          <p:cNvPr id="10" name="AutoShape 4"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6"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2" descr="File:Chinese cuisine-Shark fin soup-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8" t="13756" r="19761" b="13630"/>
          <a:stretch/>
        </p:blipFill>
        <p:spPr bwMode="auto">
          <a:xfrm>
            <a:off x="4791287" y="3984744"/>
            <a:ext cx="2436156" cy="2018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greenpeace.org/canada/community_images/87/4687/84648_136132.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494" b="17407"/>
          <a:stretch/>
        </p:blipFill>
        <p:spPr bwMode="auto">
          <a:xfrm>
            <a:off x="4817547" y="2072651"/>
            <a:ext cx="3097044" cy="198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2/c1/04/ba/capt-jay-s-deep-sea-fish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3805" t="7174" r="28673"/>
          <a:stretch/>
        </p:blipFill>
        <p:spPr bwMode="auto">
          <a:xfrm>
            <a:off x="7227443" y="2059359"/>
            <a:ext cx="1916557" cy="397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17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Permisos y certificados CITES</a:t>
            </a:r>
            <a:endParaRPr lang="es-ES" noProof="0" dirty="0"/>
          </a:p>
        </p:txBody>
      </p:sp>
      <p:sp>
        <p:nvSpPr>
          <p:cNvPr id="3" name="Content Placeholder 2"/>
          <p:cNvSpPr>
            <a:spLocks noGrp="1"/>
          </p:cNvSpPr>
          <p:nvPr>
            <p:ph idx="1"/>
          </p:nvPr>
        </p:nvSpPr>
        <p:spPr/>
        <p:txBody>
          <a:bodyPr>
            <a:normAutofit fontScale="92500" lnSpcReduction="20000"/>
          </a:bodyPr>
          <a:lstStyle/>
          <a:p>
            <a:pPr marL="0" indent="0">
              <a:lnSpc>
                <a:spcPct val="90000"/>
              </a:lnSpc>
              <a:spcBef>
                <a:spcPct val="40000"/>
              </a:spcBef>
              <a:spcAft>
                <a:spcPct val="15000"/>
              </a:spcAft>
              <a:buNone/>
            </a:pPr>
            <a:r>
              <a:rPr lang="es-ES" noProof="0" dirty="0" smtClean="0"/>
              <a:t>Éstos indican:</a:t>
            </a:r>
          </a:p>
          <a:p>
            <a:pPr lvl="1">
              <a:lnSpc>
                <a:spcPct val="90000"/>
              </a:lnSpc>
              <a:spcBef>
                <a:spcPct val="40000"/>
              </a:spcBef>
              <a:spcAft>
                <a:spcPct val="15000"/>
              </a:spcAft>
              <a:buFontTx/>
              <a:buChar char="•"/>
            </a:pPr>
            <a:r>
              <a:rPr lang="es-ES" sz="3200" i="1" noProof="0" dirty="0"/>
              <a:t>Información científica</a:t>
            </a:r>
            <a:r>
              <a:rPr dirty="0"/>
              <a:t/>
            </a:r>
            <a:br>
              <a:rPr dirty="0"/>
            </a:br>
            <a:r>
              <a:rPr lang="es-ES" sz="3200" i="1" noProof="0" dirty="0"/>
              <a:t>(dictámenes de </a:t>
            </a:r>
            <a:r>
              <a:rPr lang="es-ES" sz="3200" i="1" noProof="0" dirty="0" smtClean="0"/>
              <a:t>extracción</a:t>
            </a:r>
            <a:br>
              <a:rPr lang="es-ES" sz="3200" i="1" noProof="0" dirty="0" smtClean="0"/>
            </a:br>
            <a:r>
              <a:rPr lang="es-ES" sz="3200" i="1" noProof="0" dirty="0" smtClean="0"/>
              <a:t> </a:t>
            </a:r>
            <a:r>
              <a:rPr lang="es-ES" sz="3200" i="1" noProof="0" dirty="0"/>
              <a:t>no perjudicial)</a:t>
            </a:r>
          </a:p>
          <a:p>
            <a:pPr lvl="1">
              <a:lnSpc>
                <a:spcPct val="90000"/>
              </a:lnSpc>
              <a:spcBef>
                <a:spcPct val="40000"/>
              </a:spcBef>
              <a:spcAft>
                <a:spcPct val="15000"/>
              </a:spcAft>
              <a:buFontTx/>
              <a:buChar char="•"/>
            </a:pPr>
            <a:r>
              <a:rPr lang="es-ES" sz="3200" i="1" noProof="0" dirty="0"/>
              <a:t>Origen y fuente legal</a:t>
            </a:r>
          </a:p>
          <a:p>
            <a:pPr lvl="1">
              <a:lnSpc>
                <a:spcPct val="90000"/>
              </a:lnSpc>
              <a:spcBef>
                <a:spcPct val="40000"/>
              </a:spcBef>
              <a:spcAft>
                <a:spcPct val="15000"/>
              </a:spcAft>
              <a:buFontTx/>
              <a:buChar char="•"/>
            </a:pPr>
            <a:r>
              <a:rPr lang="es-ES" sz="3200" i="1" noProof="0" dirty="0"/>
              <a:t>Datos comerciales </a:t>
            </a:r>
          </a:p>
          <a:p>
            <a:pPr lvl="1">
              <a:lnSpc>
                <a:spcPct val="90000"/>
              </a:lnSpc>
              <a:spcBef>
                <a:spcPct val="40000"/>
              </a:spcBef>
              <a:spcAft>
                <a:spcPct val="15000"/>
              </a:spcAft>
              <a:buFontTx/>
              <a:buChar char="•"/>
            </a:pPr>
            <a:r>
              <a:rPr lang="es-ES" sz="3200" i="1" noProof="0" dirty="0"/>
              <a:t>Finalidad de la </a:t>
            </a:r>
            <a:r>
              <a:rPr lang="es-ES" sz="3200" i="1" noProof="0" dirty="0" smtClean="0"/>
              <a:t/>
            </a:r>
            <a:br>
              <a:rPr lang="es-ES" sz="3200" i="1" noProof="0" dirty="0" smtClean="0"/>
            </a:br>
            <a:r>
              <a:rPr lang="es-ES" sz="3200" i="1" noProof="0" dirty="0" smtClean="0"/>
              <a:t>transacción </a:t>
            </a:r>
            <a:r>
              <a:rPr lang="es-ES" sz="3200" i="1" noProof="0" dirty="0"/>
              <a:t>comercial</a:t>
            </a:r>
          </a:p>
          <a:p>
            <a:pPr lvl="1">
              <a:lnSpc>
                <a:spcPct val="90000"/>
              </a:lnSpc>
              <a:spcBef>
                <a:spcPct val="40000"/>
              </a:spcBef>
              <a:spcAft>
                <a:spcPct val="15000"/>
              </a:spcAft>
              <a:buFontTx/>
              <a:buChar char="•"/>
            </a:pPr>
            <a:r>
              <a:rPr lang="es-ES" sz="3200" i="1" noProof="0" dirty="0"/>
              <a:t>Duración de la validez</a:t>
            </a:r>
            <a:endParaRPr lang="es-ES" sz="2400" i="1" noProof="0" dirty="0">
              <a:cs typeface="Arial" charset="0"/>
            </a:endParaRPr>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8"/>
          <a:stretch/>
        </p:blipFill>
        <p:spPr bwMode="auto">
          <a:xfrm rot="21125302">
            <a:off x="5777835" y="1453751"/>
            <a:ext cx="2973178" cy="412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59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blind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12FA1C-D544-4A84-B7C0-D91C161AE2A0}" type="slidenum">
              <a:rPr lang="en-US"/>
              <a:pPr/>
              <a:t>25</a:t>
            </a:fld>
            <a:endParaRPr lang="es-ES"/>
          </a:p>
        </p:txBody>
      </p:sp>
      <p:sp>
        <p:nvSpPr>
          <p:cNvPr id="532482" name="Rectangle 2"/>
          <p:cNvSpPr>
            <a:spLocks noGrp="1" noChangeArrowheads="1"/>
          </p:cNvSpPr>
          <p:nvPr>
            <p:ph type="title"/>
          </p:nvPr>
        </p:nvSpPr>
        <p:spPr>
          <a:xfrm>
            <a:off x="899592" y="188640"/>
            <a:ext cx="7643192" cy="870599"/>
          </a:xfrm>
        </p:spPr>
        <p:txBody>
          <a:bodyPr>
            <a:normAutofit fontScale="90000"/>
          </a:bodyPr>
          <a:lstStyle/>
          <a:p>
            <a:r>
              <a:rPr lang="es-ES" b="1" noProof="0" dirty="0">
                <a:ln w="18415" cmpd="sng">
                  <a:noFill/>
                  <a:prstDash val="solid"/>
                </a:ln>
              </a:rPr>
              <a:t>Comercio con los Estados no Partes</a:t>
            </a:r>
          </a:p>
        </p:txBody>
      </p:sp>
      <p:sp>
        <p:nvSpPr>
          <p:cNvPr id="532483" name="Rectangle 3"/>
          <p:cNvSpPr>
            <a:spLocks noGrp="1" noChangeArrowheads="1"/>
          </p:cNvSpPr>
          <p:nvPr>
            <p:ph type="body" idx="1"/>
          </p:nvPr>
        </p:nvSpPr>
        <p:spPr>
          <a:xfrm>
            <a:off x="467543" y="1412776"/>
            <a:ext cx="8208913" cy="4176464"/>
          </a:xfrm>
        </p:spPr>
        <p:txBody>
          <a:bodyPr>
            <a:noAutofit/>
          </a:bodyPr>
          <a:lstStyle/>
          <a:p>
            <a:pPr marL="342900" lvl="1" indent="-342900">
              <a:buFont typeface="Arial" pitchFamily="34" charset="0"/>
              <a:buChar char="•"/>
            </a:pPr>
            <a:r>
              <a:rPr lang="es-ES" sz="3000" noProof="0" dirty="0" smtClean="0">
                <a:ln w="18415" cmpd="sng">
                  <a:noFill/>
                  <a:prstDash val="solid"/>
                </a:ln>
              </a:rPr>
              <a:t>Se puede aceptar una documentación comparable</a:t>
            </a:r>
          </a:p>
          <a:p>
            <a:pPr lvl="1"/>
            <a:r>
              <a:rPr lang="es-ES" noProof="0" dirty="0" smtClean="0">
                <a:ln w="18415" cmpd="sng">
                  <a:noFill/>
                  <a:prstDash val="solid"/>
                </a:ln>
              </a:rPr>
              <a:t>que haya sido emitida por autoridades competentes </a:t>
            </a:r>
          </a:p>
          <a:p>
            <a:pPr lvl="1"/>
            <a:r>
              <a:rPr lang="es-ES" noProof="0" dirty="0" smtClean="0">
                <a:ln w="18415" cmpd="sng">
                  <a:noFill/>
                  <a:prstDash val="solid"/>
                </a:ln>
              </a:rPr>
              <a:t>que se ajuste a los requisitos de la CITES para los permisos y certificados </a:t>
            </a:r>
          </a:p>
          <a:p>
            <a:r>
              <a:rPr lang="es-ES" sz="3000" noProof="0" dirty="0" smtClean="0">
                <a:ln w="18415" cmpd="sng">
                  <a:noFill/>
                  <a:prstDash val="solid"/>
                </a:ln>
              </a:rPr>
              <a:t>Los detalles sobre las autoridades competentes y las instituciones científicas deberán ser incluidos en la Guía de la CITES.</a:t>
            </a:r>
          </a:p>
        </p:txBody>
      </p:sp>
    </p:spTree>
    <p:extLst>
      <p:ext uri="{BB962C8B-B14F-4D97-AF65-F5344CB8AC3E}">
        <p14:creationId xmlns:p14="http://schemas.microsoft.com/office/powerpoint/2010/main" val="1618994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800" b="1" noProof="0" dirty="0" smtClean="0"/>
              <a:t>La colaboración y la </a:t>
            </a:r>
            <a:r>
              <a:rPr lang="es-ES" sz="3800" noProof="0" dirty="0" smtClean="0"/>
              <a:t>c</a:t>
            </a:r>
            <a:r>
              <a:rPr lang="es-ES" sz="3800" b="1" noProof="0" dirty="0" smtClean="0"/>
              <a:t>ooperación son esenciales para la aplicación de la CITES </a:t>
            </a:r>
            <a:endParaRPr lang="es-ES" sz="3800" b="1" noProof="0" dirty="0"/>
          </a:p>
        </p:txBody>
      </p:sp>
      <p:sp>
        <p:nvSpPr>
          <p:cNvPr id="3" name="Content Placeholder 2"/>
          <p:cNvSpPr>
            <a:spLocks noGrp="1"/>
          </p:cNvSpPr>
          <p:nvPr>
            <p:ph idx="1"/>
          </p:nvPr>
        </p:nvSpPr>
        <p:spPr>
          <a:xfrm>
            <a:off x="323528" y="1844824"/>
            <a:ext cx="8424936" cy="4525963"/>
          </a:xfrm>
        </p:spPr>
        <p:txBody>
          <a:bodyPr>
            <a:noAutofit/>
          </a:bodyPr>
          <a:lstStyle/>
          <a:p>
            <a:pPr marL="0" indent="0">
              <a:buNone/>
            </a:pPr>
            <a:r>
              <a:rPr lang="es-ES" sz="2600" noProof="0" dirty="0" smtClean="0">
                <a:ln w="18415" cmpd="sng">
                  <a:noFill/>
                  <a:prstDash val="solid"/>
                </a:ln>
              </a:rPr>
              <a:t>La partes interesadas nacionales incluyen:</a:t>
            </a:r>
          </a:p>
          <a:p>
            <a:pPr lvl="1"/>
            <a:r>
              <a:rPr lang="es-ES" sz="2600" noProof="0" dirty="0" smtClean="0">
                <a:ln w="18415" cmpd="sng">
                  <a:noFill/>
                  <a:prstDash val="solid"/>
                </a:ln>
              </a:rPr>
              <a:t>Autoridades CITES</a:t>
            </a:r>
          </a:p>
          <a:p>
            <a:pPr lvl="1"/>
            <a:r>
              <a:rPr lang="es-ES" sz="2600" noProof="0" dirty="0" smtClean="0">
                <a:ln w="18415" cmpd="sng">
                  <a:noFill/>
                  <a:prstDash val="solid"/>
                </a:ln>
              </a:rPr>
              <a:t>Sector de recursos naturales (pesca, bosques, etc.)</a:t>
            </a:r>
          </a:p>
          <a:p>
            <a:pPr lvl="1"/>
            <a:r>
              <a:rPr lang="es-ES" sz="2600" noProof="0" dirty="0" smtClean="0">
                <a:ln w="18415" cmpd="sng">
                  <a:noFill/>
                  <a:prstDash val="solid"/>
                </a:ln>
              </a:rPr>
              <a:t>Empresas (comerciantes, mayoristas, transportistas, etc.)</a:t>
            </a:r>
          </a:p>
          <a:p>
            <a:pPr lvl="1"/>
            <a:r>
              <a:rPr lang="es-ES" sz="2600" noProof="0" dirty="0" smtClean="0">
                <a:ln w="18415" cmpd="sng">
                  <a:noFill/>
                  <a:prstDash val="solid"/>
                </a:ln>
              </a:rPr>
              <a:t>Aduanas</a:t>
            </a:r>
          </a:p>
          <a:p>
            <a:pPr lvl="1"/>
            <a:r>
              <a:rPr lang="es-ES" sz="2600" noProof="0" dirty="0" smtClean="0">
                <a:ln w="18415" cmpd="sng">
                  <a:noFill/>
                  <a:prstDash val="solid"/>
                </a:ln>
              </a:rPr>
              <a:t>Policía</a:t>
            </a:r>
          </a:p>
          <a:p>
            <a:pPr lvl="1"/>
            <a:r>
              <a:rPr lang="es-ES" sz="2600" noProof="0" dirty="0" smtClean="0">
                <a:ln w="18415" cmpd="sng">
                  <a:noFill/>
                  <a:prstDash val="solid"/>
                </a:ln>
              </a:rPr>
              <a:t>Poder judicial</a:t>
            </a:r>
          </a:p>
          <a:p>
            <a:pPr lvl="1"/>
            <a:r>
              <a:rPr lang="es-ES" sz="2600" noProof="0" dirty="0" smtClean="0">
                <a:ln w="18415" cmpd="sng">
                  <a:noFill/>
                  <a:prstDash val="solid"/>
                </a:ln>
              </a:rPr>
              <a:t>Otros</a:t>
            </a:r>
          </a:p>
          <a:p>
            <a:pPr marL="0" indent="0">
              <a:buNone/>
            </a:pPr>
            <a:endParaRPr lang="es-ES" sz="3000" noProof="0" dirty="0"/>
          </a:p>
        </p:txBody>
      </p:sp>
    </p:spTree>
    <p:extLst>
      <p:ext uri="{BB962C8B-B14F-4D97-AF65-F5344CB8AC3E}">
        <p14:creationId xmlns:p14="http://schemas.microsoft.com/office/powerpoint/2010/main" val="3589618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E548D00-1354-4B65-801F-2CDB3DE3E0C7}" type="slidenum">
              <a:rPr lang="en-US"/>
              <a:pPr/>
              <a:t>27</a:t>
            </a:fld>
            <a:endParaRPr lang="es-ES"/>
          </a:p>
        </p:txBody>
      </p:sp>
      <p:sp>
        <p:nvSpPr>
          <p:cNvPr id="525314" name="Rectangle 2"/>
          <p:cNvSpPr>
            <a:spLocks noGrp="1" noChangeArrowheads="1"/>
          </p:cNvSpPr>
          <p:nvPr>
            <p:ph type="title"/>
          </p:nvPr>
        </p:nvSpPr>
        <p:spPr/>
        <p:txBody>
          <a:bodyPr/>
          <a:lstStyle/>
          <a:p>
            <a:r>
              <a:rPr lang="es-ES" b="1" noProof="0" dirty="0" smtClean="0">
                <a:ln w="18415" cmpd="sng">
                  <a:noFill/>
                  <a:prstDash val="solid"/>
                </a:ln>
              </a:rPr>
              <a:t>Resumen: La CITES es…</a:t>
            </a:r>
            <a:endParaRPr lang="es-ES" b="1" noProof="0" dirty="0">
              <a:ln w="18415" cmpd="sng">
                <a:noFill/>
                <a:prstDash val="solid"/>
              </a:ln>
            </a:endParaRPr>
          </a:p>
        </p:txBody>
      </p:sp>
      <p:sp>
        <p:nvSpPr>
          <p:cNvPr id="525315" name="Rectangle 3"/>
          <p:cNvSpPr>
            <a:spLocks noGrp="1" noChangeArrowheads="1"/>
          </p:cNvSpPr>
          <p:nvPr>
            <p:ph type="body" idx="1"/>
          </p:nvPr>
        </p:nvSpPr>
        <p:spPr>
          <a:xfrm>
            <a:off x="395536" y="1340768"/>
            <a:ext cx="8280920" cy="4289524"/>
          </a:xfrm>
          <a:ln>
            <a:noFill/>
          </a:ln>
        </p:spPr>
        <p:txBody>
          <a:bodyPr>
            <a:noAutofit/>
          </a:bodyPr>
          <a:lstStyle/>
          <a:p>
            <a:r>
              <a:rPr lang="es-ES" noProof="0" dirty="0" smtClean="0">
                <a:ln w="18415" cmpd="sng">
                  <a:noFill/>
                  <a:prstDash val="solid"/>
                </a:ln>
              </a:rPr>
              <a:t>Un acuerdo intergubernamental sobre el comercio internacional de fauna y flora silvestres</a:t>
            </a:r>
          </a:p>
          <a:p>
            <a:r>
              <a:rPr lang="es-ES" noProof="0" dirty="0" smtClean="0">
                <a:ln w="18415" cmpd="sng">
                  <a:noFill/>
                  <a:prstDash val="solid"/>
                </a:ln>
              </a:rPr>
              <a:t>Legalidad, trazabilidad y sostenibilidad</a:t>
            </a:r>
          </a:p>
          <a:p>
            <a:r>
              <a:rPr lang="es-ES" noProof="0" dirty="0" smtClean="0">
                <a:ln w="18415" cmpd="sng">
                  <a:noFill/>
                  <a:prstDash val="solid"/>
                </a:ln>
              </a:rPr>
              <a:t>Estructura jurídica y mecanismos de procedimiento</a:t>
            </a:r>
          </a:p>
          <a:p>
            <a:r>
              <a:rPr lang="es-ES" noProof="0" dirty="0">
                <a:ln w="18415" cmpd="sng">
                  <a:noFill/>
                  <a:prstDash val="solid"/>
                </a:ln>
              </a:rPr>
              <a:t>sistema de permisos y certificados </a:t>
            </a:r>
            <a:endParaRPr lang="es-ES" noProof="0" dirty="0" smtClean="0">
              <a:ln w="18415" cmpd="sng">
                <a:noFill/>
                <a:prstDash val="solid"/>
              </a:ln>
            </a:endParaRPr>
          </a:p>
          <a:p>
            <a:r>
              <a:rPr lang="es-ES" noProof="0" dirty="0" smtClean="0">
                <a:ln w="18415" cmpd="sng">
                  <a:noFill/>
                  <a:prstDash val="solid"/>
                </a:ln>
              </a:rPr>
              <a:t>Cooperación interinstitucional e intersectorial</a:t>
            </a:r>
            <a:endParaRPr lang="es-ES" noProof="0" dirty="0">
              <a:ln w="18415" cmpd="sng">
                <a:noFill/>
                <a:prstDash val="solid"/>
              </a:ln>
            </a:endParaRPr>
          </a:p>
        </p:txBody>
      </p:sp>
    </p:spTree>
    <p:extLst>
      <p:ext uri="{BB962C8B-B14F-4D97-AF65-F5344CB8AC3E}">
        <p14:creationId xmlns:p14="http://schemas.microsoft.com/office/powerpoint/2010/main" val="3744425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3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5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28</a:t>
            </a:fld>
            <a:endParaRPr lang="es-ES"/>
          </a:p>
        </p:txBody>
      </p:sp>
      <p:pic>
        <p:nvPicPr>
          <p:cNvPr id="381954" name="Picture 2" descr="tu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es-ES" sz="4000" dirty="0">
                <a:ln w="18415" cmpd="sng">
                  <a:noFill/>
                  <a:prstDash val="solid"/>
                </a:ln>
              </a:rPr>
              <a:t>¡Muchas gracias por su atención!</a:t>
            </a:r>
            <a:r>
              <a:t/>
            </a:r>
            <a:br/>
            <a:r>
              <a:t/>
            </a:r>
            <a:br/>
            <a:r>
              <a:rPr lang="es-ES" sz="3200" i="1" dirty="0"/>
              <a:t>La CITES y la FAO están trabajando, con el apoyo de la Unión Europea, a favor de un comercio internacional de tiburones y mantarrayas que sea legal, sostenible y trazable</a:t>
            </a:r>
            <a:r>
              <a:t/>
            </a:r>
            <a:br/>
            <a:r>
              <a:t/>
            </a:r>
            <a:br/>
            <a:r>
              <a:t/>
            </a:r>
            <a:br/>
            <a:r>
              <a:t/>
            </a:r>
            <a:br/>
            <a:endParaRPr lang="es-E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479"/>
            <a:ext cx="8229600" cy="850106"/>
          </a:xfrm>
          <a:ln>
            <a:noFill/>
          </a:ln>
        </p:spPr>
        <p:txBody>
          <a:bodyPr>
            <a:normAutofit/>
          </a:bodyPr>
          <a:lstStyle/>
          <a:p>
            <a:r>
              <a:rPr lang="es-ES" sz="4000" noProof="0" dirty="0" smtClean="0"/>
              <a:t>Objetivos de la CITES</a:t>
            </a:r>
            <a:endParaRPr lang="es-ES" sz="4000" noProof="0" dirty="0"/>
          </a:p>
        </p:txBody>
      </p:sp>
      <p:pic>
        <p:nvPicPr>
          <p:cNvPr id="2052" name="Picture 4" descr="http://anakegoodall.files.wordpress.com/2012/08/as-shark-fin-trade-in-taiwan-every-second-3-sharks-die-at-human-hands-who-is-the-predator-and-who-is-the-victim-call-for-action-please-sign-the-petition-http-www-stopshark.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 r="4775" b="5866"/>
          <a:stretch/>
        </p:blipFill>
        <p:spPr bwMode="auto">
          <a:xfrm>
            <a:off x="1547664" y="2842691"/>
            <a:ext cx="5679808" cy="35171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9024" y="1052736"/>
            <a:ext cx="8784976" cy="4453955"/>
          </a:xfrm>
        </p:spPr>
        <p:txBody>
          <a:bodyPr/>
          <a:lstStyle/>
          <a:p>
            <a:pPr marL="0" indent="0">
              <a:buNone/>
            </a:pPr>
            <a:r>
              <a:rPr lang="es-ES" sz="2500" noProof="0" dirty="0" smtClean="0">
                <a:ln w="18415" cmpd="sng">
                  <a:noFill/>
                  <a:prstDash val="solid"/>
                </a:ln>
              </a:rPr>
              <a:t>Garantizar que las especies de fauna y flora silvestres objeto de comercio internacional no sean explotadas de manera insostenible </a:t>
            </a:r>
          </a:p>
          <a:p>
            <a:pPr marL="0" indent="0" algn="ctr">
              <a:buNone/>
            </a:pPr>
            <a:r>
              <a:rPr lang="es-ES" sz="2800" b="1" noProof="0" dirty="0" smtClean="0">
                <a:ln w="18415" cmpd="sng">
                  <a:noFill/>
                  <a:prstDash val="solid"/>
                </a:ln>
                <a:solidFill>
                  <a:srgbClr val="CC0000"/>
                </a:solidFill>
              </a:rPr>
              <a:t>Legalidad, sostenibilidad, trazabilidad</a:t>
            </a:r>
            <a:endParaRPr lang="es-ES" sz="2800" b="1" noProof="0" dirty="0">
              <a:ln w="18415" cmpd="sng">
                <a:noFill/>
                <a:prstDash val="solid"/>
              </a:ln>
              <a:solidFill>
                <a:srgbClr val="CC0000"/>
              </a:solidFill>
              <a:cs typeface="Arial" charset="0"/>
            </a:endParaRPr>
          </a:p>
          <a:p>
            <a:pPr marL="0" indent="0">
              <a:buNone/>
            </a:pPr>
            <a:endParaRPr lang="es-ES" sz="3000" noProof="0" dirty="0" smtClean="0">
              <a:ln w="18415" cmpd="sng">
                <a:noFill/>
                <a:prstDash val="solid"/>
              </a:ln>
              <a:cs typeface="Arial" charset="0"/>
            </a:endParaRPr>
          </a:p>
        </p:txBody>
      </p:sp>
      <p:sp>
        <p:nvSpPr>
          <p:cNvPr id="4" name="TextBox 3"/>
          <p:cNvSpPr txBox="1"/>
          <p:nvPr/>
        </p:nvSpPr>
        <p:spPr>
          <a:xfrm>
            <a:off x="3533367" y="6360700"/>
            <a:ext cx="3669274" cy="369332"/>
          </a:xfrm>
          <a:prstGeom prst="rect">
            <a:avLst/>
          </a:prstGeom>
          <a:noFill/>
        </p:spPr>
        <p:txBody>
          <a:bodyPr wrap="none" rtlCol="0">
            <a:spAutoFit/>
          </a:bodyPr>
          <a:lstStyle/>
          <a:p>
            <a:r>
              <a:rPr lang="es-ES" dirty="0" smtClean="0"/>
              <a:t>S. Heindrichs / PEW, aletas de tiburón, China</a:t>
            </a:r>
            <a:endParaRPr lang="es-ES" dirty="0"/>
          </a:p>
        </p:txBody>
      </p:sp>
    </p:spTree>
    <p:extLst>
      <p:ext uri="{BB962C8B-B14F-4D97-AF65-F5344CB8AC3E}">
        <p14:creationId xmlns:p14="http://schemas.microsoft.com/office/powerpoint/2010/main" val="176760006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06090"/>
          </a:xfrm>
        </p:spPr>
        <p:txBody>
          <a:bodyPr>
            <a:normAutofit/>
          </a:bodyPr>
          <a:lstStyle/>
          <a:p>
            <a:r>
              <a:rPr lang="es-ES" sz="4000" b="1" noProof="0" dirty="0" smtClean="0"/>
              <a:t>La CITES es un acuerdo multilateral</a:t>
            </a:r>
            <a:endParaRPr lang="es-ES" sz="4000" b="1" noProof="0" dirty="0"/>
          </a:p>
        </p:txBody>
      </p:sp>
      <p:pic>
        <p:nvPicPr>
          <p:cNvPr id="8" name="Picture 2" descr="http://images.huffingtonpost.com/2013-08-06-sh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993504"/>
            <a:ext cx="3553963" cy="1997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51699" y="908720"/>
            <a:ext cx="5572429" cy="5030019"/>
          </a:xfrm>
        </p:spPr>
        <p:txBody>
          <a:bodyPr>
            <a:normAutofit fontScale="85000" lnSpcReduction="20000"/>
          </a:bodyPr>
          <a:lstStyle/>
          <a:p>
            <a:pPr marL="0" indent="0">
              <a:buFontTx/>
              <a:buNone/>
            </a:pPr>
            <a:r>
              <a:rPr lang="es-ES" altLang="en-US" noProof="0" dirty="0" smtClean="0"/>
              <a:t>que funciona a través de un </a:t>
            </a:r>
            <a:r>
              <a:rPr lang="es-ES" altLang="en-US" b="1" noProof="0" dirty="0" smtClean="0">
                <a:solidFill>
                  <a:srgbClr val="C00000"/>
                </a:solidFill>
              </a:rPr>
              <a:t>proceso intergubernamental</a:t>
            </a:r>
            <a:r>
              <a:rPr lang="es-ES" altLang="en-US" b="1" noProof="0" dirty="0" smtClean="0"/>
              <a:t>,</a:t>
            </a:r>
            <a:r>
              <a:rPr lang="es-ES" dirty="0" smtClean="0"/>
              <a:t> </a:t>
            </a:r>
          </a:p>
          <a:p>
            <a:pPr marL="0" indent="0">
              <a:buFontTx/>
              <a:buNone/>
            </a:pPr>
            <a:endParaRPr lang="es-ES" altLang="en-US" noProof="0" dirty="0" smtClean="0"/>
          </a:p>
          <a:p>
            <a:pPr marL="0" indent="0">
              <a:buFontTx/>
              <a:buNone/>
            </a:pPr>
            <a:r>
              <a:rPr lang="es-ES" altLang="en-US" noProof="0" dirty="0" smtClean="0"/>
              <a:t>que combina cuestiones relacionadas con </a:t>
            </a:r>
            <a:r>
              <a:rPr lang="es-ES" altLang="en-US" b="1" noProof="0" dirty="0" smtClean="0">
                <a:solidFill>
                  <a:srgbClr val="C00000"/>
                </a:solidFill>
              </a:rPr>
              <a:t>las especies silvestres </a:t>
            </a:r>
            <a:r>
              <a:rPr lang="es-ES" altLang="en-US" noProof="0" dirty="0" smtClean="0"/>
              <a:t>y</a:t>
            </a:r>
            <a:r>
              <a:rPr lang="es-ES" altLang="en-US" b="1" noProof="0" dirty="0" smtClean="0">
                <a:solidFill>
                  <a:srgbClr val="C00000"/>
                </a:solidFill>
              </a:rPr>
              <a:t> el comercio </a:t>
            </a:r>
            <a:r>
              <a:rPr lang="es-ES" altLang="en-US" noProof="0" dirty="0" smtClean="0"/>
              <a:t>dentro de un instrumento jurídicamente vinculante, </a:t>
            </a:r>
          </a:p>
          <a:p>
            <a:pPr marL="0" indent="0">
              <a:buFontTx/>
              <a:buNone/>
            </a:pPr>
            <a:endParaRPr lang="es-ES" altLang="en-US" noProof="0" dirty="0" smtClean="0"/>
          </a:p>
          <a:p>
            <a:pPr marL="0" indent="0">
              <a:buFontTx/>
              <a:buNone/>
            </a:pPr>
            <a:r>
              <a:rPr lang="es-ES" altLang="en-US" noProof="0" dirty="0" smtClean="0"/>
              <a:t>logrando objetivos de </a:t>
            </a:r>
            <a:r>
              <a:rPr lang="es-ES" altLang="en-US" b="1" noProof="0" dirty="0" smtClean="0">
                <a:solidFill>
                  <a:srgbClr val="C00000"/>
                </a:solidFill>
              </a:rPr>
              <a:t>conservación y uso sostenible </a:t>
            </a:r>
            <a:r>
              <a:rPr lang="es-ES" altLang="en-US" noProof="0" dirty="0" smtClean="0"/>
              <a:t> </a:t>
            </a:r>
          </a:p>
          <a:p>
            <a:pPr marL="0" indent="0">
              <a:buFontTx/>
              <a:buNone/>
            </a:pPr>
            <a:endParaRPr lang="es-ES" altLang="en-US" noProof="0" dirty="0" smtClean="0"/>
          </a:p>
          <a:p>
            <a:pPr marL="0" indent="0">
              <a:buFontTx/>
              <a:buNone/>
            </a:pPr>
            <a:r>
              <a:rPr lang="es-ES" altLang="en-US" noProof="0" dirty="0" smtClean="0"/>
              <a:t>… a través del establecimiento de </a:t>
            </a:r>
            <a:r>
              <a:rPr lang="es-ES" altLang="en-US" noProof="0" dirty="0" smtClean="0"/>
              <a:t>un mecanismo </a:t>
            </a:r>
            <a:r>
              <a:rPr lang="es-ES" altLang="en-US" noProof="0" dirty="0" smtClean="0"/>
              <a:t>de procedimiento </a:t>
            </a:r>
            <a:r>
              <a:rPr lang="es-ES" altLang="en-US" noProof="0" dirty="0" smtClean="0"/>
              <a:t>común</a:t>
            </a:r>
            <a:endParaRPr lang="es-ES" altLang="en-US" noProof="0" dirty="0" smtClean="0"/>
          </a:p>
          <a:p>
            <a:pPr marL="0" indent="0">
              <a:buFontTx/>
              <a:buNone/>
            </a:pPr>
            <a:endParaRPr lang="es-ES" altLang="en-US" noProof="0" dirty="0" smtClean="0"/>
          </a:p>
          <a:p>
            <a:pPr marL="0" indent="0">
              <a:buFontTx/>
              <a:buNone/>
            </a:pPr>
            <a:endParaRPr lang="es-ES" altLang="en-US" noProof="0" dirty="0" smtClean="0"/>
          </a:p>
          <a:p>
            <a:pPr marL="0" indent="0">
              <a:buFontTx/>
              <a:buNone/>
            </a:pPr>
            <a:endParaRPr lang="es-ES" altLang="en-US" noProof="0" dirty="0" smtClean="0"/>
          </a:p>
          <a:p>
            <a:pPr marL="0" indent="0">
              <a:buFontTx/>
              <a:buNone/>
            </a:pPr>
            <a:endParaRPr lang="es-ES" altLang="en-US" noProof="0" dirty="0" smtClean="0"/>
          </a:p>
          <a:p>
            <a:pPr marL="0" indent="0">
              <a:buFontTx/>
              <a:buNone/>
            </a:pPr>
            <a:endParaRPr lang="es-ES" altLang="en-US" noProof="0" dirty="0" smtClean="0"/>
          </a:p>
          <a:p>
            <a:endParaRPr lang="es-ES" noProof="0" dirty="0"/>
          </a:p>
        </p:txBody>
      </p:sp>
      <p:pic>
        <p:nvPicPr>
          <p:cNvPr id="7" name="Picture 4" descr="http://openphoto.net/volumes/hylkev/20071227/openphotonet_IMG_26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882" y="836712"/>
            <a:ext cx="3047177" cy="2032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057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704"/>
            <a:ext cx="8229600" cy="888016"/>
          </a:xfrm>
        </p:spPr>
        <p:txBody>
          <a:bodyPr>
            <a:normAutofit/>
          </a:bodyPr>
          <a:lstStyle/>
          <a:p>
            <a:r>
              <a:rPr lang="es-ES" sz="3300" noProof="0" dirty="0" smtClean="0"/>
              <a:t>Cobertura y ámbito de aplicación de la CITES</a:t>
            </a:r>
            <a:endParaRPr lang="es-ES" sz="3300" noProof="0" dirty="0"/>
          </a:p>
        </p:txBody>
      </p:sp>
      <p:sp>
        <p:nvSpPr>
          <p:cNvPr id="3" name="Content Placeholder 2"/>
          <p:cNvSpPr>
            <a:spLocks noGrp="1"/>
          </p:cNvSpPr>
          <p:nvPr>
            <p:ph idx="1"/>
          </p:nvPr>
        </p:nvSpPr>
        <p:spPr>
          <a:xfrm>
            <a:off x="179512" y="836712"/>
            <a:ext cx="8856984" cy="4525963"/>
          </a:xfrm>
        </p:spPr>
        <p:txBody>
          <a:bodyPr>
            <a:normAutofit/>
          </a:bodyPr>
          <a:lstStyle/>
          <a:p>
            <a:r>
              <a:rPr lang="es-ES" sz="2500" b="1" noProof="0" dirty="0" smtClean="0"/>
              <a:t>180 países miembros </a:t>
            </a:r>
          </a:p>
          <a:p>
            <a:r>
              <a:rPr lang="es-ES" sz="2500" noProof="0" dirty="0" smtClean="0"/>
              <a:t>Regula el comercio internacional de más de 35 000 especies incluidas en sus Apéndices (especímenes vivos o muertos y sus partes y derivados)</a:t>
            </a:r>
            <a:endParaRPr lang="es-ES" sz="2500" noProof="0" dirty="0"/>
          </a:p>
        </p:txBody>
      </p:sp>
      <p:pic>
        <p:nvPicPr>
          <p:cNvPr id="7" name="Picture 2" descr="http://www.cites.org/i/new/cites_map_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40253"/>
            <a:ext cx="8712968" cy="4417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9824" y="6581001"/>
            <a:ext cx="1332656" cy="276999"/>
          </a:xfrm>
          <a:prstGeom prst="rect">
            <a:avLst/>
          </a:prstGeom>
          <a:noFill/>
        </p:spPr>
        <p:txBody>
          <a:bodyPr wrap="square" rtlCol="0">
            <a:spAutoFit/>
          </a:bodyPr>
          <a:lstStyle/>
          <a:p>
            <a:r>
              <a:rPr lang="es-ES" sz="1200" dirty="0" smtClean="0"/>
              <a:t>www. cites.org</a:t>
            </a:r>
            <a:endParaRPr lang="es-ES" sz="1200" dirty="0"/>
          </a:p>
        </p:txBody>
      </p:sp>
    </p:spTree>
    <p:extLst>
      <p:ext uri="{BB962C8B-B14F-4D97-AF65-F5344CB8AC3E}">
        <p14:creationId xmlns:p14="http://schemas.microsoft.com/office/powerpoint/2010/main" val="601545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735114312"/>
              </p:ext>
            </p:extLst>
          </p:nvPr>
        </p:nvGraphicFramePr>
        <p:xfrm>
          <a:off x="0" y="2173560"/>
          <a:ext cx="586814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s-ES" noProof="0" dirty="0" smtClean="0"/>
              <a:t>No está prohibido el comercio </a:t>
            </a:r>
            <a:r>
              <a:t/>
            </a:r>
            <a:br/>
            <a:r>
              <a:rPr lang="es-ES" noProof="0" dirty="0" smtClean="0"/>
              <a:t>de todas las especies…</a:t>
            </a:r>
            <a:endParaRPr lang="es-ES" noProof="0" dirty="0"/>
          </a:p>
        </p:txBody>
      </p:sp>
      <p:sp>
        <p:nvSpPr>
          <p:cNvPr id="7" name="Content Placeholder 2"/>
          <p:cNvSpPr>
            <a:spLocks noGrp="1"/>
          </p:cNvSpPr>
          <p:nvPr>
            <p:ph idx="1"/>
          </p:nvPr>
        </p:nvSpPr>
        <p:spPr>
          <a:xfrm>
            <a:off x="457200" y="1600201"/>
            <a:ext cx="8291264" cy="676672"/>
          </a:xfrm>
        </p:spPr>
        <p:txBody>
          <a:bodyPr/>
          <a:lstStyle/>
          <a:p>
            <a:pPr marL="0" indent="0">
              <a:buNone/>
            </a:pPr>
            <a:r>
              <a:rPr lang="es-ES" noProof="0" dirty="0" smtClean="0"/>
              <a:t>De las más de 35 000 especies cubiertas…</a:t>
            </a:r>
            <a:endParaRPr lang="es-ES" sz="3200" noProof="0" dirty="0"/>
          </a:p>
        </p:txBody>
      </p:sp>
      <p:sp>
        <p:nvSpPr>
          <p:cNvPr id="9" name="Rounded Rectangle 8"/>
          <p:cNvSpPr/>
          <p:nvPr/>
        </p:nvSpPr>
        <p:spPr>
          <a:xfrm>
            <a:off x="1331640" y="4666032"/>
            <a:ext cx="3240360" cy="10672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el 97 % están incluidas en los Apéndices II y III (reglamentación del comercio)</a:t>
            </a:r>
            <a:endParaRPr lang="es-ES" sz="2800" dirty="0"/>
          </a:p>
        </p:txBody>
      </p:sp>
      <p:sp>
        <p:nvSpPr>
          <p:cNvPr id="14" name="Rectangle 13"/>
          <p:cNvSpPr/>
          <p:nvPr/>
        </p:nvSpPr>
        <p:spPr>
          <a:xfrm>
            <a:off x="4932040" y="3064343"/>
            <a:ext cx="3960440" cy="1384995"/>
          </a:xfrm>
          <a:prstGeom prst="rect">
            <a:avLst/>
          </a:prstGeom>
        </p:spPr>
        <p:txBody>
          <a:bodyPr wrap="square">
            <a:spAutoFit/>
          </a:bodyPr>
          <a:lstStyle/>
          <a:p>
            <a:pPr lvl="0" algn="ctr">
              <a:spcBef>
                <a:spcPct val="20000"/>
              </a:spcBef>
            </a:pPr>
            <a:r>
              <a:rPr lang="es-ES" sz="2800" dirty="0">
                <a:solidFill>
                  <a:prstClr val="black"/>
                </a:solidFill>
              </a:rPr>
              <a:t>(prohibición del comercio internacional de especímenes silvestres)</a:t>
            </a:r>
          </a:p>
        </p:txBody>
      </p:sp>
      <p:sp>
        <p:nvSpPr>
          <p:cNvPr id="17" name="Rounded Rectangular Callout 16"/>
          <p:cNvSpPr/>
          <p:nvPr/>
        </p:nvSpPr>
        <p:spPr>
          <a:xfrm>
            <a:off x="5213568" y="2276871"/>
            <a:ext cx="3102847" cy="787471"/>
          </a:xfrm>
          <a:prstGeom prst="wedgeRoundRectCallout">
            <a:avLst>
              <a:gd name="adj1" fmla="val -133647"/>
              <a:gd name="adj2" fmla="val 813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el 3 % están </a:t>
            </a:r>
            <a:r>
              <a:rPr lang="es-ES" sz="2800" dirty="0" smtClean="0"/>
              <a:t>en </a:t>
            </a:r>
            <a:r>
              <a:rPr lang="es-ES" sz="2800" dirty="0"/>
              <a:t>el Apéndice I</a:t>
            </a:r>
          </a:p>
        </p:txBody>
      </p:sp>
    </p:spTree>
    <p:extLst>
      <p:ext uri="{BB962C8B-B14F-4D97-AF65-F5344CB8AC3E}">
        <p14:creationId xmlns:p14="http://schemas.microsoft.com/office/powerpoint/2010/main" val="3380806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63" y="188640"/>
            <a:ext cx="8229600" cy="1143000"/>
          </a:xfrm>
        </p:spPr>
        <p:txBody>
          <a:bodyPr>
            <a:normAutofit fontScale="90000"/>
          </a:bodyPr>
          <a:lstStyle/>
          <a:p>
            <a:r>
              <a:rPr lang="es-ES" noProof="0" dirty="0" smtClean="0"/>
              <a:t>No todas las especies incluidas en los Apéndices son objeto de comercio…</a:t>
            </a:r>
            <a:endParaRPr lang="es-ES" noProof="0" dirty="0"/>
          </a:p>
        </p:txBody>
      </p:sp>
      <p:sp>
        <p:nvSpPr>
          <p:cNvPr id="3" name="Content Placeholder 2"/>
          <p:cNvSpPr>
            <a:spLocks noGrp="1"/>
          </p:cNvSpPr>
          <p:nvPr>
            <p:ph idx="1"/>
          </p:nvPr>
        </p:nvSpPr>
        <p:spPr>
          <a:xfrm>
            <a:off x="417192" y="1312165"/>
            <a:ext cx="8291264" cy="820688"/>
          </a:xfrm>
        </p:spPr>
        <p:txBody>
          <a:bodyPr/>
          <a:lstStyle/>
          <a:p>
            <a:pPr marL="0" indent="0">
              <a:buNone/>
            </a:pPr>
            <a:r>
              <a:rPr lang="es-ES" noProof="0" dirty="0" smtClean="0"/>
              <a:t>De las más de 35 000 especies cubiertas…</a:t>
            </a:r>
          </a:p>
        </p:txBody>
      </p:sp>
      <p:graphicFrame>
        <p:nvGraphicFramePr>
          <p:cNvPr id="9" name="Chart 8"/>
          <p:cNvGraphicFramePr>
            <a:graphicFrameLocks/>
          </p:cNvGraphicFramePr>
          <p:nvPr>
            <p:extLst>
              <p:ext uri="{D42A27DB-BD31-4B8C-83A1-F6EECF244321}">
                <p14:modId xmlns:p14="http://schemas.microsoft.com/office/powerpoint/2010/main" val="52706944"/>
              </p:ext>
            </p:extLst>
          </p:nvPr>
        </p:nvGraphicFramePr>
        <p:xfrm>
          <a:off x="67496" y="1844820"/>
          <a:ext cx="561662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5173560" y="1988835"/>
            <a:ext cx="3500973" cy="787471"/>
          </a:xfrm>
          <a:prstGeom prst="wedgeRoundRectCallout">
            <a:avLst>
              <a:gd name="adj1" fmla="val -112095"/>
              <a:gd name="adj2" fmla="val -33456"/>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el 4% son objeto de comercio frecuente</a:t>
            </a:r>
          </a:p>
        </p:txBody>
      </p:sp>
      <p:sp>
        <p:nvSpPr>
          <p:cNvPr id="11" name="Rounded Rectangular Callout 10"/>
          <p:cNvSpPr/>
          <p:nvPr/>
        </p:nvSpPr>
        <p:spPr>
          <a:xfrm>
            <a:off x="5173560" y="2928706"/>
            <a:ext cx="3500973" cy="787471"/>
          </a:xfrm>
          <a:prstGeom prst="wedgeRoundRectCallout">
            <a:avLst>
              <a:gd name="adj1" fmla="val -103129"/>
              <a:gd name="adj2" fmla="val -97581"/>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el 1% son objeto de comercio intenso</a:t>
            </a:r>
          </a:p>
        </p:txBody>
      </p:sp>
      <p:sp>
        <p:nvSpPr>
          <p:cNvPr id="12" name="Rectangle 11"/>
          <p:cNvSpPr/>
          <p:nvPr/>
        </p:nvSpPr>
        <p:spPr>
          <a:xfrm>
            <a:off x="5173560" y="3720107"/>
            <a:ext cx="3713031" cy="2677656"/>
          </a:xfrm>
          <a:prstGeom prst="rect">
            <a:avLst/>
          </a:prstGeom>
        </p:spPr>
        <p:txBody>
          <a:bodyPr wrap="square">
            <a:spAutoFit/>
          </a:bodyPr>
          <a:lstStyle/>
          <a:p>
            <a:r>
              <a:rPr lang="es-ES" sz="2800" dirty="0" smtClean="0"/>
              <a:t>Aproximadamente </a:t>
            </a:r>
            <a:r>
              <a:rPr lang="es-ES" sz="2800" b="1" dirty="0" smtClean="0">
                <a:solidFill>
                  <a:srgbClr val="C00000"/>
                </a:solidFill>
              </a:rPr>
              <a:t>150 especies de fauna </a:t>
            </a:r>
            <a:r>
              <a:rPr lang="es-ES" sz="2800" dirty="0" smtClean="0"/>
              <a:t>y </a:t>
            </a:r>
            <a:r>
              <a:rPr lang="es-ES" sz="2800" b="1" dirty="0" smtClean="0">
                <a:solidFill>
                  <a:srgbClr val="C00000"/>
                </a:solidFill>
              </a:rPr>
              <a:t>1800 especies de flora</a:t>
            </a:r>
            <a:r>
              <a:rPr lang="es-ES" sz="2800" dirty="0" smtClean="0"/>
              <a:t> representan el 90 % de las transacciones cubiertas por la CITES.</a:t>
            </a:r>
            <a:endParaRPr lang="es-ES" sz="2800" dirty="0"/>
          </a:p>
        </p:txBody>
      </p:sp>
    </p:spTree>
    <p:extLst>
      <p:ext uri="{BB962C8B-B14F-4D97-AF65-F5344CB8AC3E}">
        <p14:creationId xmlns:p14="http://schemas.microsoft.com/office/powerpoint/2010/main" val="421821962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Comercio y economía de las especies silvestres</a:t>
            </a:r>
            <a:endParaRPr lang="es-ES" dirty="0"/>
          </a:p>
        </p:txBody>
      </p:sp>
      <p:pic>
        <p:nvPicPr>
          <p:cNvPr id="3076" name="Picture 4" descr="http://financebucket.com/wp-content/uploads/2013/06/Green-Econom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268760"/>
            <a:ext cx="5976664" cy="4480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7"/>
            <a:ext cx="8229600" cy="940267"/>
          </a:xfrm>
        </p:spPr>
        <p:txBody>
          <a:bodyPr/>
          <a:lstStyle/>
          <a:p>
            <a:r>
              <a:rPr lang="es-ES" noProof="0" dirty="0" smtClean="0"/>
              <a:t>Valor del comercio CITES</a:t>
            </a:r>
            <a:endParaRPr lang="es-ES" noProof="0" dirty="0"/>
          </a:p>
        </p:txBody>
      </p:sp>
      <p:sp>
        <p:nvSpPr>
          <p:cNvPr id="3" name="Content Placeholder 2"/>
          <p:cNvSpPr>
            <a:spLocks noGrp="1"/>
          </p:cNvSpPr>
          <p:nvPr>
            <p:ph idx="1"/>
          </p:nvPr>
        </p:nvSpPr>
        <p:spPr>
          <a:xfrm>
            <a:off x="179512" y="836712"/>
            <a:ext cx="8964488" cy="5184576"/>
          </a:xfrm>
        </p:spPr>
        <p:txBody>
          <a:bodyPr/>
          <a:lstStyle/>
          <a:p>
            <a:r>
              <a:rPr lang="es-ES" sz="2800" noProof="0" dirty="0" smtClean="0"/>
              <a:t>13 millones de transacciones comerciales registradas</a:t>
            </a:r>
          </a:p>
          <a:p>
            <a:r>
              <a:rPr lang="es-ES" sz="2800" noProof="0" dirty="0" smtClean="0"/>
              <a:t>Se estima que su valor mundial es de miles de millones de dólares </a:t>
            </a:r>
            <a:r>
              <a:rPr lang="es-ES" sz="2800" noProof="0" dirty="0" smtClean="0"/>
              <a:t>estadounidenses </a:t>
            </a:r>
            <a:endParaRPr lang="es-ES" sz="2800" noProof="0" dirty="0" smtClean="0"/>
          </a:p>
          <a:p>
            <a:pPr marL="400050" lvl="1" indent="0">
              <a:buNone/>
            </a:pPr>
            <a:r>
              <a:rPr lang="es-ES" sz="2600" noProof="0" dirty="0" smtClean="0"/>
              <a:t>Ejemplos:</a:t>
            </a:r>
          </a:p>
          <a:p>
            <a:pPr lvl="1"/>
            <a:r>
              <a:rPr lang="es-ES" sz="2600" noProof="0" dirty="0" smtClean="0"/>
              <a:t>Caracol pala: </a:t>
            </a:r>
            <a:r>
              <a:rPr lang="es-ES" sz="2600" noProof="0" dirty="0" smtClean="0"/>
              <a:t>60 </a:t>
            </a:r>
            <a:r>
              <a:rPr lang="es-ES" sz="2600" dirty="0" err="1" smtClean="0"/>
              <a:t>mill</a:t>
            </a:r>
            <a:r>
              <a:rPr lang="es-ES" sz="2600" dirty="0" smtClean="0"/>
              <a:t>. USD</a:t>
            </a:r>
            <a:r>
              <a:rPr lang="es-ES" sz="2600" noProof="0" dirty="0" smtClean="0"/>
              <a:t>/año</a:t>
            </a:r>
            <a:endParaRPr lang="es-ES" sz="2600" noProof="0" dirty="0" smtClean="0"/>
          </a:p>
          <a:p>
            <a:pPr lvl="1"/>
            <a:r>
              <a:rPr lang="es-ES" sz="2600" noProof="0" dirty="0" smtClean="0"/>
              <a:t>Pieles de pitones = </a:t>
            </a:r>
            <a:r>
              <a:rPr lang="es-ES" sz="2600" noProof="0" dirty="0" smtClean="0"/>
              <a:t>1 000 </a:t>
            </a:r>
            <a:r>
              <a:rPr lang="es-ES" sz="2600" noProof="0" dirty="0" err="1" smtClean="0"/>
              <a:t>mill</a:t>
            </a:r>
            <a:r>
              <a:rPr lang="es-ES" sz="2600" noProof="0" dirty="0" smtClean="0"/>
              <a:t>. USD/año</a:t>
            </a:r>
            <a:endParaRPr lang="es-ES" sz="2600" noProof="0" dirty="0" smtClean="0"/>
          </a:p>
          <a:p>
            <a:pPr lvl="1"/>
            <a:r>
              <a:rPr lang="es-ES" sz="2600" noProof="0" dirty="0" smtClean="0"/>
              <a:t>Caoba de Hoja Ancha = </a:t>
            </a:r>
            <a:r>
              <a:rPr lang="es-ES" sz="2600" noProof="0" dirty="0" smtClean="0"/>
              <a:t>33 </a:t>
            </a:r>
            <a:r>
              <a:rPr lang="es-ES" sz="2600" noProof="0" dirty="0" err="1" smtClean="0"/>
              <a:t>mill</a:t>
            </a:r>
            <a:r>
              <a:rPr lang="es-ES" sz="2600" noProof="0" dirty="0" smtClean="0"/>
              <a:t>. USD/año</a:t>
            </a:r>
            <a:endParaRPr lang="es-ES" sz="2600" noProof="0" dirty="0" smtClean="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35845"/>
            <a:ext cx="2910095" cy="265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01542" y="4829503"/>
            <a:ext cx="2658743" cy="145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www.wildlifeextra.com/resources/listimg/world/Asia/asia_2012/python_skin_ITC@body.JPG"/>
          <p:cNvPicPr>
            <a:picLocks noChangeAspect="1" noChangeArrowheads="1"/>
          </p:cNvPicPr>
          <p:nvPr/>
        </p:nvPicPr>
        <p:blipFill rotWithShape="1">
          <a:blip r:embed="rId5">
            <a:extLst>
              <a:ext uri="{28A0092B-C50C-407E-A947-70E740481C1C}">
                <a14:useLocalDpi xmlns:a14="http://schemas.microsoft.com/office/drawing/2010/main" val="0"/>
              </a:ext>
            </a:extLst>
          </a:blip>
          <a:srcRect l="8866" t="13695" r="17838"/>
          <a:stretch/>
        </p:blipFill>
        <p:spPr bwMode="auto">
          <a:xfrm>
            <a:off x="2858178" y="4227396"/>
            <a:ext cx="1834572" cy="26587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49439" y="6617590"/>
            <a:ext cx="1332656" cy="276999"/>
          </a:xfrm>
          <a:prstGeom prst="rect">
            <a:avLst/>
          </a:prstGeom>
          <a:noFill/>
        </p:spPr>
        <p:txBody>
          <a:bodyPr wrap="square" rtlCol="0">
            <a:spAutoFit/>
          </a:bodyPr>
          <a:lstStyle/>
          <a:p>
            <a:r>
              <a:rPr lang="es-ES" sz="1200" dirty="0" smtClean="0">
                <a:solidFill>
                  <a:schemeClr val="bg1"/>
                </a:solidFill>
              </a:rPr>
              <a:t>www. cites.org</a:t>
            </a:r>
            <a:endParaRPr lang="es-ES" sz="1200" dirty="0">
              <a:solidFill>
                <a:schemeClr val="bg1"/>
              </a:solidFill>
            </a:endParaRPr>
          </a:p>
        </p:txBody>
      </p:sp>
    </p:spTree>
    <p:extLst>
      <p:ext uri="{BB962C8B-B14F-4D97-AF65-F5344CB8AC3E}">
        <p14:creationId xmlns:p14="http://schemas.microsoft.com/office/powerpoint/2010/main" val="25635475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fade">
                                      <p:cBhvr>
                                        <p:cTn id="4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10818</TotalTime>
  <Words>3223</Words>
  <Application>Microsoft Office PowerPoint</Application>
  <PresentationFormat>Presentación en pantalla (4:3)</PresentationFormat>
  <Paragraphs>280</Paragraphs>
  <Slides>28</Slides>
  <Notes>25</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Office Theme</vt:lpstr>
      <vt:lpstr>Introducción a la CITES</vt:lpstr>
      <vt:lpstr>Convención sobre el Comercio Internacional de Especies Amenazadas de Fauna y Flora Silvestres</vt:lpstr>
      <vt:lpstr>Objetivos de la CITES</vt:lpstr>
      <vt:lpstr>La CITES es un acuerdo multilateral</vt:lpstr>
      <vt:lpstr>Cobertura y ámbito de aplicación de la CITES</vt:lpstr>
      <vt:lpstr>No está prohibido el comercio  de todas las especies…</vt:lpstr>
      <vt:lpstr>No todas las especies incluidas en los Apéndices son objeto de comercio…</vt:lpstr>
      <vt:lpstr>Comercio y economía de las especies silvestres</vt:lpstr>
      <vt:lpstr>Valor del comercio CITES</vt:lpstr>
      <vt:lpstr>"Valor" del comercio ilegal...</vt:lpstr>
      <vt:lpstr>Comercio de especies silvestres – sectores económicos</vt:lpstr>
      <vt:lpstr>Comercio de especies silvestres – sectores económicos</vt:lpstr>
      <vt:lpstr>Apéndices de la CITES</vt:lpstr>
      <vt:lpstr>Apéndice I de la CITES</vt:lpstr>
      <vt:lpstr>Apéndice II de la CITES</vt:lpstr>
      <vt:lpstr>Presentación de PowerPoint</vt:lpstr>
      <vt:lpstr>Apéndice III de la CITES</vt:lpstr>
      <vt:lpstr>Otras especies marinas en  los Apéndices de la CITES</vt:lpstr>
      <vt:lpstr>Criterios para la inclusión en los Apéndices de la CITES </vt:lpstr>
      <vt:lpstr>¿Qué deben hacer las Partes a partir del 14 de septiembre de 2014?</vt:lpstr>
      <vt:lpstr>¿Qué deben hacer las Partes a partir del 14 de septiembre de 2014?</vt:lpstr>
      <vt:lpstr>Permisos y certificados CITES</vt:lpstr>
      <vt:lpstr>Permisos y certificados CITES</vt:lpstr>
      <vt:lpstr>Permisos y certificados CITES</vt:lpstr>
      <vt:lpstr>Comercio con los Estados no Partes</vt:lpstr>
      <vt:lpstr>La colaboración y la cooperación son esenciales para la aplicación de la CITES </vt:lpstr>
      <vt:lpstr>Resumen: La CITES es…</vt:lpstr>
      <vt:lpstr>¡Muchas gracias por su atención!  La CITES y la FAO están trabajando, con el apoyo de la Unión Europea, a favor de un comercio internacional de tiburones y mantarrayas que sea legal, sostenible y trazable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Ernesto</cp:lastModifiedBy>
  <cp:revision>191</cp:revision>
  <cp:lastPrinted>2013-10-23T06:07:01Z</cp:lastPrinted>
  <dcterms:created xsi:type="dcterms:W3CDTF">2013-09-27T13:34:19Z</dcterms:created>
  <dcterms:modified xsi:type="dcterms:W3CDTF">2015-01-22T08:48:24Z</dcterms:modified>
</cp:coreProperties>
</file>