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47" r:id="rId2"/>
    <p:sldId id="348" r:id="rId3"/>
    <p:sldId id="366" r:id="rId4"/>
    <p:sldId id="350" r:id="rId5"/>
    <p:sldId id="351" r:id="rId6"/>
    <p:sldId id="356" r:id="rId7"/>
    <p:sldId id="352" r:id="rId8"/>
    <p:sldId id="353" r:id="rId9"/>
    <p:sldId id="354" r:id="rId10"/>
    <p:sldId id="355" r:id="rId11"/>
    <p:sldId id="364" r:id="rId12"/>
    <p:sldId id="365" r:id="rId13"/>
    <p:sldId id="363"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6600CC"/>
    <a:srgbClr val="000066"/>
    <a:srgbClr val="00FFFF"/>
    <a:srgbClr val="660066"/>
    <a:srgbClr val="0000CC"/>
    <a:srgbClr val="333300"/>
    <a:srgbClr val="00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989" autoAdjust="0"/>
    <p:restoredTop sz="82057" autoAdjust="0"/>
  </p:normalViewPr>
  <p:slideViewPr>
    <p:cSldViewPr>
      <p:cViewPr>
        <p:scale>
          <a:sx n="70" d="100"/>
          <a:sy n="70" d="100"/>
        </p:scale>
        <p:origin x="-894" y="-5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B79BF3A-010F-4302-927A-F74C4E643A62}" type="datetimeFigureOut">
              <a:rPr lang="en-GB" smtClean="0"/>
              <a:t>06/07/2015</a:t>
            </a:fld>
            <a:endParaRPr lang="es-E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B22527-3878-413F-81E7-2AE45B4BA61D}" type="slidenum">
              <a:rPr lang="en-GB" smtClean="0"/>
              <a:t>‹#›</a:t>
            </a:fld>
            <a:endParaRPr lang="es-ES"/>
          </a:p>
        </p:txBody>
      </p:sp>
    </p:spTree>
    <p:extLst>
      <p:ext uri="{BB962C8B-B14F-4D97-AF65-F5344CB8AC3E}">
        <p14:creationId xmlns:p14="http://schemas.microsoft.com/office/powerpoint/2010/main" val="134774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620F67-519F-4249-8A26-8DEF34A80D0C}" type="datetimeFigureOut">
              <a:rPr lang="en-GB" smtClean="0"/>
              <a:t>06/07/2015</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C54DDB-FBB2-41CD-AEDD-D6EA4BA1FB6C}" type="slidenum">
              <a:rPr lang="en-GB" smtClean="0"/>
              <a:t>‹#›</a:t>
            </a:fld>
            <a:endParaRPr lang="es-ES"/>
          </a:p>
        </p:txBody>
      </p:sp>
    </p:spTree>
    <p:extLst>
      <p:ext uri="{BB962C8B-B14F-4D97-AF65-F5344CB8AC3E}">
        <p14:creationId xmlns:p14="http://schemas.microsoft.com/office/powerpoint/2010/main" val="144112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Nota: La importancia del comercio internacional acrecienta la importancia potencial de la CITES</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9F8BA8-B850-45A5-B41C-36C030FE6580}" type="slidenum">
              <a:rPr lang="en-US" smtClean="0"/>
              <a:pPr fontAlgn="base">
                <a:spcBef>
                  <a:spcPct val="0"/>
                </a:spcBef>
                <a:spcAft>
                  <a:spcPct val="0"/>
                </a:spcAft>
                <a:defRPr/>
              </a:pPr>
              <a:t>2</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noProof="0" dirty="0" smtClean="0"/>
              <a:t>Noter plus particulièrement que</a:t>
            </a:r>
            <a:r>
              <a:rPr lang="fr-FR" baseline="0" noProof="0" dirty="0" smtClean="0"/>
              <a:t> de tous ces éléments, la surpêche provoquée par la demande sur les marchés, notamment le marché international, représente la plus grande menace qui pèse sur les espèces aquatiques les plus exploitées sur le plan commercial</a:t>
            </a:r>
            <a:r>
              <a:rPr lang="fr-FR" noProof="0" dirty="0" smtClean="0"/>
              <a:t>.</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6B87C-657A-40E8-920A-EE51B80FD75D}" type="slidenum">
              <a:rPr lang="en-US" smtClean="0">
                <a:solidFill>
                  <a:prstClr val="black"/>
                </a:solidFill>
              </a:rPr>
              <a:pPr fontAlgn="base">
                <a:spcBef>
                  <a:spcPct val="0"/>
                </a:spcBef>
                <a:spcAft>
                  <a:spcPct val="0"/>
                </a:spcAft>
                <a:defRPr/>
              </a:pPr>
              <a:t>3</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E4B3E1-866E-4CCC-83C3-8B41CBE3F66B}" type="slidenum">
              <a:rPr lang="fr-FR" smtClean="0"/>
              <a:pPr fontAlgn="base">
                <a:spcBef>
                  <a:spcPct val="0"/>
                </a:spcBef>
                <a:spcAft>
                  <a:spcPct val="0"/>
                </a:spcAft>
                <a:defRPr/>
              </a:pPr>
              <a:t>4</a:t>
            </a:fld>
            <a:endParaRPr lang="es-E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300" dirty="0" smtClean="0"/>
              <a:t>Se ha registrado </a:t>
            </a:r>
            <a:r>
              <a:rPr lang="es-ES" sz="1300" b="1" dirty="0" smtClean="0"/>
              <a:t>un incremento drástico del comercio internacional en términos de valor. Éste se ha duplicado prácticamente en diez años, alcanzando un nivel récord de 102 mil millones de dólares en 2008.</a:t>
            </a:r>
          </a:p>
          <a:p>
            <a:pPr eaLnBrk="1" hangingPunct="1">
              <a:spcBef>
                <a:spcPct val="0"/>
              </a:spcBef>
            </a:pPr>
            <a:endParaRPr lang="es-ES" sz="1300" dirty="0" smtClean="0"/>
          </a:p>
          <a:p>
            <a:pPr eaLnBrk="1" hangingPunct="1">
              <a:spcBef>
                <a:spcPct val="0"/>
              </a:spcBef>
            </a:pPr>
            <a:r>
              <a:rPr lang="es-ES" sz="1300" dirty="0" smtClean="0"/>
              <a:t>Se prevé que siga habiendo un fuerte crecimiento, </a:t>
            </a:r>
            <a:r>
              <a:rPr lang="es-ES" sz="1400" dirty="0" smtClean="0"/>
              <a:t>a pesar de la desaceleración del comercio debido a la </a:t>
            </a:r>
            <a:r>
              <a:rPr lang="es-ES" sz="1400" b="1" dirty="0" smtClean="0"/>
              <a:t>crisis económica mundial y a la volatilidad de los precios de los alimentos.</a:t>
            </a:r>
          </a:p>
          <a:p>
            <a:pPr eaLnBrk="1" hangingPunct="1">
              <a:spcBef>
                <a:spcPct val="0"/>
              </a:spcBef>
            </a:pPr>
            <a:endParaRPr lang="es-ES" sz="1400" b="1" dirty="0" smtClean="0"/>
          </a:p>
          <a:p>
            <a:pPr eaLnBrk="1" hangingPunct="1">
              <a:spcBef>
                <a:spcPct val="0"/>
              </a:spcBef>
            </a:pPr>
            <a:r>
              <a:rPr lang="es-ES" sz="1300" dirty="0" smtClean="0"/>
              <a:t>El pescado se ha convertido en uno de los productos alimentarios más intensamente comercializados:  </a:t>
            </a:r>
            <a:r>
              <a:rPr lang="es-ES" sz="1300" b="1" dirty="0" smtClean="0"/>
              <a:t>en la actualidad se exporta</a:t>
            </a:r>
            <a:r>
              <a:rPr lang="es-ES" sz="1300" dirty="0" smtClean="0"/>
              <a:t> </a:t>
            </a:r>
            <a:r>
              <a:rPr lang="es-ES" sz="1300" b="1" dirty="0" smtClean="0"/>
              <a:t>aproximadamente un 40 % de la producción total. </a:t>
            </a:r>
            <a:r>
              <a:rPr lang="es-ES" sz="1300" dirty="0" smtClean="0"/>
              <a:t>Esto ha beneficiado particularmente a los </a:t>
            </a:r>
            <a:r>
              <a:rPr lang="es-ES" sz="1300" b="1" dirty="0" smtClean="0"/>
              <a:t>países en desarrollo a los que corresponden hoy en día un 55 % de las exportaciones mundiales de pescado destinadas al consumo humano</a:t>
            </a:r>
            <a:r>
              <a:rPr lang="es-ES" sz="1300" dirty="0" smtClean="0"/>
              <a:t>.</a:t>
            </a:r>
          </a:p>
          <a:p>
            <a:pPr eaLnBrk="1" hangingPunct="1">
              <a:spcBef>
                <a:spcPct val="0"/>
              </a:spcBef>
            </a:pPr>
            <a:endParaRPr lang="es-ES" sz="1300" b="1" dirty="0" smtClean="0"/>
          </a:p>
          <a:p>
            <a:pPr eaLnBrk="1" hangingPunct="1">
              <a:spcBef>
                <a:spcPct val="0"/>
              </a:spcBef>
            </a:pPr>
            <a:r>
              <a:rPr lang="es-ES" sz="1300" b="1" dirty="0" smtClean="0"/>
              <a:t>China sigue siendo el principal exportador mundial de pescado: el valor de sus exportaciones alcanza la abrumadora cifra de 10 mil millones de dólares estadounidenses. </a:t>
            </a:r>
          </a:p>
          <a:p>
            <a:pPr eaLnBrk="1" hangingPunct="1">
              <a:spcBef>
                <a:spcPct val="0"/>
              </a:spcBef>
            </a:pPr>
            <a:endParaRPr lang="es-ES" sz="1300"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C5C482-22BE-400D-B86B-FEDEB76D6F4A}" type="slidenum">
              <a:rPr lang="fr-FR" smtClean="0"/>
              <a:pPr fontAlgn="base">
                <a:spcBef>
                  <a:spcPct val="0"/>
                </a:spcBef>
                <a:spcAft>
                  <a:spcPct val="0"/>
                </a:spcAft>
                <a:defRPr/>
              </a:pPr>
              <a:t>5</a:t>
            </a:fld>
            <a:endParaRPr lang="es-E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xfrm>
            <a:off x="374502" y="572161"/>
            <a:ext cx="6048672" cy="4465264"/>
          </a:xfrm>
          <a:noFill/>
        </p:spPr>
        <p:txBody>
          <a:bodyPr wrap="square" numCol="1" anchor="t" anchorCtr="0" compatLnSpc="1">
            <a:prstTxWarp prst="textNoShape">
              <a:avLst/>
            </a:prstTxWarp>
          </a:bodyPr>
          <a:lstStyle/>
          <a:p>
            <a:pPr eaLnBrk="1" hangingPunct="1">
              <a:spcBef>
                <a:spcPct val="0"/>
              </a:spcBef>
            </a:pPr>
            <a:r>
              <a:rPr lang="es-ES" sz="1300" dirty="0" smtClean="0"/>
              <a:t>Ya se ha alcanzado en la actualidad el </a:t>
            </a:r>
            <a:r>
              <a:rPr lang="es-ES" sz="1300" b="1" dirty="0" smtClean="0"/>
              <a:t>potencial máximo global en el caso de la pesca de captura en el medio silvestre en los océanos</a:t>
            </a:r>
            <a:r>
              <a:rPr lang="es-ES" sz="1300" dirty="0" smtClean="0"/>
              <a:t>. Sólo se conseguirán nuevo beneficios y la sostenibilidad de las pesquerías a través de una ordenación de la pesca más prudente y eficaz que tenga como objetivo </a:t>
            </a:r>
            <a:r>
              <a:rPr lang="es-ES" sz="1300" b="1" dirty="0" smtClean="0"/>
              <a:t>el mantenimiento de los recursos pesqueros plenamente explotados y la recuperación de aquellos que están sobreexplotados o agotados.</a:t>
            </a:r>
          </a:p>
          <a:p>
            <a:pPr eaLnBrk="1" hangingPunct="1">
              <a:spcBef>
                <a:spcPct val="0"/>
              </a:spcBef>
            </a:pPr>
            <a:endParaRPr lang="es-ES" sz="1300" b="1" dirty="0" smtClean="0">
              <a:solidFill>
                <a:srgbClr val="000000"/>
              </a:solidFill>
              <a:cs typeface="Arial" pitchFamily="34" charset="0"/>
              <a:sym typeface="Arial" pitchFamily="34" charset="0"/>
            </a:endParaRPr>
          </a:p>
          <a:p>
            <a:pPr eaLnBrk="1" hangingPunct="1">
              <a:spcBef>
                <a:spcPct val="0"/>
              </a:spcBef>
            </a:pPr>
            <a:r>
              <a:rPr lang="es-ES" sz="1300" dirty="0" smtClean="0"/>
              <a:t>Como se puede observar en el gráfico:</a:t>
            </a:r>
          </a:p>
          <a:p>
            <a:pPr eaLnBrk="1" hangingPunct="1">
              <a:spcBef>
                <a:spcPct val="0"/>
              </a:spcBef>
            </a:pPr>
            <a:endParaRPr lang="es-ES" sz="1300" dirty="0" smtClean="0"/>
          </a:p>
          <a:p>
            <a:pPr eaLnBrk="1" hangingPunct="1">
              <a:spcBef>
                <a:spcPct val="0"/>
              </a:spcBef>
              <a:buFontTx/>
              <a:buChar char="•"/>
            </a:pPr>
            <a:r>
              <a:rPr lang="es-ES" sz="1300" dirty="0" smtClean="0"/>
              <a:t>El estado global de la explotación de los recursos pesqueros marinos mundiales ha permanecido </a:t>
            </a:r>
            <a:r>
              <a:rPr lang="es-ES" sz="1300" b="1" dirty="0" smtClean="0"/>
              <a:t>relativamente estable durante el pasado decenio</a:t>
            </a:r>
            <a:r>
              <a:rPr lang="es-ES" sz="1300" dirty="0" smtClean="0"/>
              <a:t>.</a:t>
            </a:r>
          </a:p>
          <a:p>
            <a:pPr eaLnBrk="1" hangingPunct="1">
              <a:spcBef>
                <a:spcPct val="0"/>
              </a:spcBef>
              <a:buFontTx/>
              <a:buChar char="•"/>
            </a:pPr>
            <a:r>
              <a:rPr lang="es-ES" sz="1300" dirty="0" smtClean="0"/>
              <a:t>La proporción de las </a:t>
            </a:r>
            <a:r>
              <a:rPr lang="es-ES" sz="1300" b="1" dirty="0" smtClean="0"/>
              <a:t>poblaciones de peces plenamente explotadas </a:t>
            </a:r>
            <a:r>
              <a:rPr lang="es-ES" sz="1300" dirty="0" smtClean="0"/>
              <a:t>(la línea azul del gráfico) se mantiene </a:t>
            </a:r>
            <a:r>
              <a:rPr lang="es-ES" sz="1300" b="1" dirty="0" smtClean="0"/>
              <a:t>estable en aproximadamente un 50 %.</a:t>
            </a:r>
            <a:r>
              <a:rPr lang="es-ES" dirty="0" smtClean="0"/>
              <a:t> </a:t>
            </a:r>
          </a:p>
          <a:p>
            <a:pPr eaLnBrk="1" hangingPunct="1">
              <a:spcBef>
                <a:spcPct val="0"/>
              </a:spcBef>
              <a:buFontTx/>
              <a:buChar char="•"/>
            </a:pPr>
            <a:r>
              <a:rPr lang="es-ES" sz="1300" dirty="0" smtClean="0"/>
              <a:t>La proporción de las </a:t>
            </a:r>
            <a:r>
              <a:rPr lang="es-ES" sz="1300" b="1" dirty="0" smtClean="0"/>
              <a:t>poblaciones</a:t>
            </a:r>
            <a:r>
              <a:rPr lang="es-ES" sz="1300" dirty="0" smtClean="0"/>
              <a:t> </a:t>
            </a:r>
            <a:r>
              <a:rPr lang="es-ES" sz="1300" b="1" dirty="0" smtClean="0"/>
              <a:t>subexplotadas o moderadamente explotadas</a:t>
            </a:r>
            <a:r>
              <a:rPr lang="es-ES" sz="1300" dirty="0" smtClean="0"/>
              <a:t> (en verde) se redujo de un 40 % a mediado de los años 1970 a un </a:t>
            </a:r>
            <a:r>
              <a:rPr lang="es-ES" sz="1300" b="1" dirty="0" smtClean="0"/>
              <a:t>15 % en 2008</a:t>
            </a:r>
            <a:r>
              <a:rPr lang="es-ES" sz="1300" dirty="0" smtClean="0"/>
              <a:t>.</a:t>
            </a:r>
          </a:p>
          <a:p>
            <a:pPr eaLnBrk="1" hangingPunct="1">
              <a:spcBef>
                <a:spcPct val="0"/>
              </a:spcBef>
              <a:buFontTx/>
              <a:buChar char="•"/>
            </a:pPr>
            <a:r>
              <a:rPr lang="es-ES" sz="1300" dirty="0" smtClean="0"/>
              <a:t>Y la proporción de las </a:t>
            </a:r>
            <a:r>
              <a:rPr lang="es-ES" sz="1300" b="1" dirty="0" smtClean="0"/>
              <a:t>poblaciones</a:t>
            </a:r>
            <a:r>
              <a:rPr lang="es-ES" sz="1300" dirty="0" smtClean="0"/>
              <a:t> </a:t>
            </a:r>
            <a:r>
              <a:rPr lang="es-ES" sz="1300" b="1" dirty="0" smtClean="0"/>
              <a:t>sobreexplotadas, agotadas o en recuperación </a:t>
            </a:r>
            <a:r>
              <a:rPr lang="es-ES" sz="1300" dirty="0" smtClean="0"/>
              <a:t>(en rojo) era de un </a:t>
            </a:r>
            <a:r>
              <a:rPr lang="es-ES" sz="1300" b="1" dirty="0" smtClean="0"/>
              <a:t>32 % en 2008.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00433305-28E2-424E-AC6E-1D6FBD5E3050}" type="slidenum">
              <a:rPr lang="en-US" smtClean="0"/>
              <a:pPr>
                <a:defRPr/>
              </a:pPr>
              <a:t>7</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54FFCF9-6973-4BB0-B309-E507A0EDED88}" type="slidenum">
              <a:rPr lang="en-US" smtClean="0"/>
              <a:pPr>
                <a:defRPr/>
              </a:pPr>
              <a:t>10</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Fomento de capacidad</a:t>
            </a:r>
            <a:r>
              <a:rPr lang="es-ES" altLang="en-US" sz="1200" dirty="0" smtClean="0"/>
              <a:t>: Recopilar las necesidades nacionales/regionales; elaborar materiales de fomento de capacidad normalizados; organizar talleres y reuniones</a:t>
            </a:r>
          </a:p>
          <a:p>
            <a:endParaRPr lang="es-ES" dirty="0"/>
          </a:p>
        </p:txBody>
      </p:sp>
      <p:sp>
        <p:nvSpPr>
          <p:cNvPr id="4" name="Slide Number Placeholder 3"/>
          <p:cNvSpPr>
            <a:spLocks noGrp="1"/>
          </p:cNvSpPr>
          <p:nvPr>
            <p:ph type="sldNum" sz="quarter" idx="10"/>
          </p:nvPr>
        </p:nvSpPr>
        <p:spPr/>
        <p:txBody>
          <a:bodyPr/>
          <a:lstStyle/>
          <a:p>
            <a:fld id="{46C54DDB-FBB2-41CD-AEDD-D6EA4BA1FB6C}" type="slidenum">
              <a:rPr lang="en-GB" smtClean="0"/>
              <a:t>11</a:t>
            </a:fld>
            <a:endParaRPr lang="es-ES"/>
          </a:p>
        </p:txBody>
      </p:sp>
    </p:spTree>
    <p:extLst>
      <p:ext uri="{BB962C8B-B14F-4D97-AF65-F5344CB8AC3E}">
        <p14:creationId xmlns:p14="http://schemas.microsoft.com/office/powerpoint/2010/main" val="134964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t>12</a:t>
            </a:fld>
            <a:endParaRPr lang="es-ES"/>
          </a:p>
        </p:txBody>
      </p:sp>
    </p:spTree>
    <p:extLst>
      <p:ext uri="{BB962C8B-B14F-4D97-AF65-F5344CB8AC3E}">
        <p14:creationId xmlns:p14="http://schemas.microsoft.com/office/powerpoint/2010/main" val="3503925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1681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25228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17480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94085" y="214313"/>
            <a:ext cx="7374805" cy="5204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827890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5468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EA696-CE75-4B15-9A61-142448DCF0BE}" type="datetimeFigureOut">
              <a:rPr lang="en-GB" smtClean="0"/>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597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9EA696-CE75-4B15-9A61-142448DCF0BE}"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65879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9EA696-CE75-4B15-9A61-142448DCF0BE}" type="datetimeFigureOut">
              <a:rPr lang="en-GB" smtClean="0"/>
              <a:t>06/07/2015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8611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9EA696-CE75-4B15-9A61-142448DCF0BE}" type="datetimeFigureOut">
              <a:rPr lang="en-GB" smtClean="0"/>
              <a:t>06/07/2015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380103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EA696-CE75-4B15-9A61-142448DCF0BE}" type="datetimeFigureOut">
              <a:rPr lang="en-GB" smtClean="0"/>
              <a:t>06/07/2015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77430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25354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t>‹#›</a:t>
            </a:fld>
            <a:endParaRPr lang="en-GB"/>
          </a:p>
        </p:txBody>
      </p:sp>
    </p:spTree>
    <p:extLst>
      <p:ext uri="{BB962C8B-B14F-4D97-AF65-F5344CB8AC3E}">
        <p14:creationId xmlns:p14="http://schemas.microsoft.com/office/powerpoint/2010/main" val="191822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EA696-CE75-4B15-9A61-142448DCF0BE}" type="datetimeFigureOut">
              <a:rPr lang="en-GB" smtClean="0"/>
              <a:t>06/07/2015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15A36-AA42-4068-A231-FC45D26FFE79}" type="slidenum">
              <a:rPr lang="en-GB" smtClean="0"/>
              <a:t>‹#›</a:t>
            </a:fld>
            <a:endParaRPr lang="en-GB"/>
          </a:p>
        </p:txBody>
      </p:sp>
      <p:sp>
        <p:nvSpPr>
          <p:cNvPr id="7" name="Rectangle 6"/>
          <p:cNvSpPr/>
          <p:nvPr userDrawn="1"/>
        </p:nvSpPr>
        <p:spPr>
          <a:xfrm>
            <a:off x="0" y="0"/>
            <a:ext cx="9144000" cy="6858000"/>
          </a:xfrm>
          <a:prstGeom prst="rect">
            <a:avLst/>
          </a:prstGeom>
          <a:solidFill>
            <a:schemeClr val="tx2">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9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h/url?sa=i&amp;amp;rct=j&amp;amp;q=&amp;amp;esrc=s&amp;amp;frm=1&amp;amp;source=images&amp;amp;cd=&amp;amp;cad=rja&amp;amp;docid=YpVKVd0G9asBbM&amp;amp;tbnid=zifiyhOv3Q7jTM:&amp;amp;ved=0CAUQjRw&amp;amp;url=http://www.worldfishing.net/news101/industry-news/fao-reviews-shark-management-plan&amp;amp;ei=K-ZoUuiKN7Sb0AWnoIG4BQ&amp;amp;bvm=bv.55123115,d.bGE&amp;amp;psig=AFQjCNFbScviqB2H-XfGoipgmhH0ASE8CA&amp;amp;ust=1382692766742633"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es-ES" dirty="0" smtClean="0"/>
              <a:t>La FAO, la CITES, la pesca y la acuicultura</a:t>
            </a:r>
            <a:endParaRPr lang="es-ES" dirty="0"/>
          </a:p>
        </p:txBody>
      </p:sp>
      <p:sp>
        <p:nvSpPr>
          <p:cNvPr id="4" name="Content Placeholder 3"/>
          <p:cNvSpPr>
            <a:spLocks noGrp="1"/>
          </p:cNvSpPr>
          <p:nvPr>
            <p:ph idx="1"/>
          </p:nvPr>
        </p:nvSpPr>
        <p:spPr>
          <a:xfrm>
            <a:off x="349188" y="1484784"/>
            <a:ext cx="8229600" cy="3417243"/>
          </a:xfrm>
        </p:spPr>
        <p:txBody>
          <a:bodyPr/>
          <a:lstStyle/>
          <a:p>
            <a:pPr marL="0" indent="0" algn="ctr">
              <a:buNone/>
            </a:pPr>
            <a:r>
              <a:rPr lang="es-ES" b="1" dirty="0" smtClean="0"/>
              <a:t>La importancia de la pesca y la acuicultura y la labor que estamos realizando</a:t>
            </a:r>
            <a:endParaRPr lang="es-ES" b="1" dirty="0"/>
          </a:p>
        </p:txBody>
      </p:sp>
      <p:pic>
        <p:nvPicPr>
          <p:cNvPr id="3074" name="Picture 2" descr="http://www.worldfishing.net/__data/assets/image/0017/804131/Shark-fishing-credit-Australian-Fisheries-Management-Authority-2012.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98" b="5950"/>
          <a:stretch/>
        </p:blipFill>
        <p:spPr bwMode="auto">
          <a:xfrm>
            <a:off x="1403648" y="2492896"/>
            <a:ext cx="6120681" cy="3304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144806"/>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a:defRPr/>
            </a:pPr>
            <a:fld id="{C0132F66-3C61-48AC-9708-AC7E58D8BA07}" type="slidenum">
              <a:rPr lang="en-US"/>
              <a:pPr algn="r">
                <a:defRPr/>
              </a:pPr>
              <a:t>10</a:t>
            </a:fld>
            <a:endParaRPr lang="es-ES"/>
          </a:p>
        </p:txBody>
      </p:sp>
      <p:sp>
        <p:nvSpPr>
          <p:cNvPr id="6" name="Content Placeholder 2"/>
          <p:cNvSpPr txBox="1">
            <a:spLocks/>
          </p:cNvSpPr>
          <p:nvPr/>
        </p:nvSpPr>
        <p:spPr>
          <a:xfrm>
            <a:off x="457200" y="1628775"/>
            <a:ext cx="8229600" cy="4708525"/>
          </a:xfrm>
          <a:prstGeom prst="rect">
            <a:avLst/>
          </a:prstGeom>
        </p:spPr>
        <p:txBody>
          <a:bodyPr/>
          <a:lstStyle/>
          <a:p>
            <a:pPr marL="547688" indent="-411163" eaLnBrk="0" hangingPunct="0">
              <a:spcBef>
                <a:spcPct val="20000"/>
              </a:spcBef>
              <a:buClr>
                <a:srgbClr val="F9F9F9"/>
              </a:buClr>
              <a:buSzPct val="65000"/>
              <a:buFont typeface="Wingdings 2" pitchFamily="18" charset="2"/>
              <a:buChar char=""/>
              <a:defRPr/>
            </a:pPr>
            <a:endParaRPr lang="en-US" sz="3600" dirty="0">
              <a:latin typeface="+mn-lt"/>
              <a:cs typeface="+mn-cs"/>
            </a:endParaRPr>
          </a:p>
        </p:txBody>
      </p:sp>
      <p:sp>
        <p:nvSpPr>
          <p:cNvPr id="8" name="Content Placeholder 7"/>
          <p:cNvSpPr>
            <a:spLocks noGrp="1"/>
          </p:cNvSpPr>
          <p:nvPr>
            <p:ph idx="1"/>
          </p:nvPr>
        </p:nvSpPr>
        <p:spPr>
          <a:xfrm>
            <a:off x="323850" y="1340767"/>
            <a:ext cx="8496300" cy="4248473"/>
          </a:xfrm>
        </p:spPr>
        <p:txBody>
          <a:bodyPr>
            <a:normAutofit fontScale="92500" lnSpcReduction="20000"/>
          </a:bodyPr>
          <a:lstStyle/>
          <a:p>
            <a:pPr marL="179388" indent="0">
              <a:buFont typeface="Wingdings 2" pitchFamily="18" charset="2"/>
              <a:buNone/>
              <a:tabLst>
                <a:tab pos="179388" algn="l"/>
              </a:tabLst>
              <a:defRPr/>
            </a:pPr>
            <a:r>
              <a:rPr lang="es-ES" sz="3200" dirty="0" smtClean="0"/>
              <a:t>“</a:t>
            </a:r>
            <a:r>
              <a:rPr lang="es-ES" sz="3200" i="1" dirty="0" smtClean="0"/>
              <a:t>El Subcomité reconoció la importancia de la CITES como instrumento mundial de regulación del comercio internacional de las especies incluidas en los apéndices de la Convención</a:t>
            </a:r>
            <a:r>
              <a:rPr lang="es-ES" sz="3200" dirty="0" smtClean="0"/>
              <a:t>.</a:t>
            </a:r>
            <a:r>
              <a:rPr lang="es-ES" sz="3200" i="1" dirty="0" smtClean="0"/>
              <a:t> Algunos Miembros señalaron que la CITES podría constituir una medida adicional relacionada con el comercio para apoyar la conservación de las especies pesqueras. Algunos Miembros observaron que esto era particularmente válido en los casos en los que no existía una ordenación pesquera basada en las mejores prácticas</a:t>
            </a:r>
            <a:r>
              <a:rPr lang="es-ES" sz="3200" dirty="0" smtClean="0"/>
              <a:t>.”</a:t>
            </a:r>
          </a:p>
          <a:p>
            <a:pPr>
              <a:buFont typeface="Wingdings 2" pitchFamily="18" charset="2"/>
              <a:buNone/>
              <a:defRPr/>
            </a:pPr>
            <a:endParaRPr lang="es-ES" sz="3200" dirty="0">
              <a:solidFill>
                <a:srgbClr val="FFFFCC"/>
              </a:solidFill>
            </a:endParaRPr>
          </a:p>
        </p:txBody>
      </p:sp>
      <p:sp>
        <p:nvSpPr>
          <p:cNvPr id="9" name="Title 1"/>
          <p:cNvSpPr txBox="1">
            <a:spLocks/>
          </p:cNvSpPr>
          <p:nvPr/>
        </p:nvSpPr>
        <p:spPr>
          <a:xfrm>
            <a:off x="0" y="260648"/>
            <a:ext cx="9144000" cy="864096"/>
          </a:xfrm>
          <a:prstGeom prst="rect">
            <a:avLst/>
          </a:prstGeom>
        </p:spPr>
        <p:txBody>
          <a:bodyPr anchor="ctr">
            <a:normAutofit fontScale="75000" lnSpcReduction="20000"/>
            <a:scene3d>
              <a:camera prst="orthographicFront"/>
              <a:lightRig rig="soft" dir="t">
                <a:rot lat="0" lon="0" rev="16800000"/>
              </a:lightRig>
            </a:scene3d>
            <a:sp3d prstMaterial="softEdge">
              <a:bevelT w="38100" h="38100"/>
            </a:sp3d>
          </a:bodyPr>
          <a:lstStyle/>
          <a:p>
            <a:pPr algn="ctr" eaLnBrk="0" hangingPunct="0">
              <a:defRPr/>
            </a:pPr>
            <a:r>
              <a:rPr lang="es-ES" sz="4100" b="1" dirty="0">
                <a:ln w="6350">
                  <a:noFill/>
                </a:ln>
                <a:latin typeface="+mj-lt"/>
              </a:rPr>
              <a:t>El Subcomité de Comercio Pesquero del COFI, 2011</a:t>
            </a:r>
          </a:p>
        </p:txBody>
      </p:sp>
    </p:spTree>
    <p:extLst>
      <p:ext uri="{BB962C8B-B14F-4D97-AF65-F5344CB8AC3E}">
        <p14:creationId xmlns:p14="http://schemas.microsoft.com/office/powerpoint/2010/main" val="2803996280"/>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500" noProof="0" dirty="0" smtClean="0"/>
              <a:t>Labor actual de la Secretaría de la CITES</a:t>
            </a:r>
            <a:endParaRPr lang="es-ES" sz="3500" noProof="0" dirty="0"/>
          </a:p>
        </p:txBody>
      </p:sp>
      <p:sp>
        <p:nvSpPr>
          <p:cNvPr id="3" name="Content Placeholder 2"/>
          <p:cNvSpPr>
            <a:spLocks noGrp="1"/>
          </p:cNvSpPr>
          <p:nvPr>
            <p:ph idx="1"/>
          </p:nvPr>
        </p:nvSpPr>
        <p:spPr/>
        <p:txBody>
          <a:bodyPr>
            <a:normAutofit fontScale="92500" lnSpcReduction="20000"/>
          </a:bodyPr>
          <a:lstStyle/>
          <a:p>
            <a:r>
              <a:rPr lang="es-ES" noProof="0" dirty="0" smtClean="0"/>
              <a:t>Cooperación con la FAO</a:t>
            </a:r>
          </a:p>
          <a:p>
            <a:pPr lvl="1"/>
            <a:r>
              <a:rPr lang="es-ES" noProof="0" dirty="0" smtClean="0"/>
              <a:t>Vincular a las Autoridades CITES con los organismos relacionados con la pesca</a:t>
            </a:r>
          </a:p>
          <a:p>
            <a:pPr lvl="1"/>
            <a:r>
              <a:rPr lang="es-ES" noProof="0" dirty="0" smtClean="0"/>
              <a:t>Establecer contactos con las OROP y las ORP</a:t>
            </a:r>
          </a:p>
          <a:p>
            <a:pPr lvl="1"/>
            <a:r>
              <a:rPr lang="es-ES" noProof="0" dirty="0" smtClean="0"/>
              <a:t>Establecer vínculos con el Plan IPOA-SHARKS (y los Planes de Acción Nacionales)</a:t>
            </a:r>
          </a:p>
          <a:p>
            <a:r>
              <a:rPr lang="es-ES" noProof="0" dirty="0" smtClean="0"/>
              <a:t>Fomento de capacidad regional/nacional </a:t>
            </a:r>
          </a:p>
          <a:p>
            <a:r>
              <a:rPr lang="es-ES" noProof="0" dirty="0" smtClean="0"/>
              <a:t>Esfuerzos para garantizar que la normativa CITES sea aplicada eficazmente y se integre en la medida de lo posible en los regímenes de ordenación pesquera</a:t>
            </a:r>
          </a:p>
          <a:p>
            <a:endParaRPr lang="es-ES" noProof="0" dirty="0"/>
          </a:p>
        </p:txBody>
      </p:sp>
    </p:spTree>
    <p:extLst>
      <p:ext uri="{BB962C8B-B14F-4D97-AF65-F5344CB8AC3E}">
        <p14:creationId xmlns:p14="http://schemas.microsoft.com/office/powerpoint/2010/main" val="593066126"/>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3500" noProof="0" dirty="0" smtClean="0"/>
              <a:t>Labor actual de la Secretaría de la CITES: fomento de capacidad regional/nacional</a:t>
            </a:r>
            <a:endParaRPr lang="es-ES" sz="3500" noProof="0" dirty="0"/>
          </a:p>
        </p:txBody>
      </p:sp>
      <p:sp>
        <p:nvSpPr>
          <p:cNvPr id="3" name="Content Placeholder 2"/>
          <p:cNvSpPr>
            <a:spLocks noGrp="1"/>
          </p:cNvSpPr>
          <p:nvPr>
            <p:ph idx="1"/>
          </p:nvPr>
        </p:nvSpPr>
        <p:spPr/>
        <p:txBody>
          <a:bodyPr>
            <a:normAutofit fontScale="92500" lnSpcReduction="20000"/>
          </a:bodyPr>
          <a:lstStyle/>
          <a:p>
            <a:r>
              <a:rPr lang="es-ES" noProof="0" dirty="0" smtClean="0"/>
              <a:t>Cooperación entre las Autoridades CITES y los organismos relacionados con la pesca</a:t>
            </a:r>
          </a:p>
          <a:p>
            <a:r>
              <a:rPr lang="es-ES" noProof="0" dirty="0" smtClean="0"/>
              <a:t>Proceso impulsado por las Partes con relación a las necesidades en cuanto a capacidad y a los planes de trabajo para la aplicación</a:t>
            </a:r>
          </a:p>
          <a:p>
            <a:pPr lvl="1"/>
            <a:r>
              <a:rPr lang="es-ES" noProof="0" dirty="0" smtClean="0"/>
              <a:t>Legalidad (adquisición legal, legislación nacional)</a:t>
            </a:r>
          </a:p>
          <a:p>
            <a:pPr lvl="1"/>
            <a:r>
              <a:rPr lang="es-ES" noProof="0" dirty="0" smtClean="0"/>
              <a:t>Sostenibilidad (evaluación de poblaciones, DENP)</a:t>
            </a:r>
          </a:p>
          <a:p>
            <a:pPr lvl="1"/>
            <a:r>
              <a:rPr lang="es-ES" noProof="0" dirty="0" smtClean="0"/>
              <a:t>Trazabilidad (identificación, informes, base de datos)</a:t>
            </a:r>
          </a:p>
          <a:p>
            <a:r>
              <a:rPr lang="es-ES" noProof="0" dirty="0" smtClean="0"/>
              <a:t>Apoyo de actividades relacionadas directamente con resultados</a:t>
            </a:r>
            <a:r>
              <a:t/>
            </a:r>
            <a:br/>
            <a:r>
              <a:rPr lang="es-ES" noProof="0" dirty="0" smtClean="0"/>
              <a:t>= mejora de la aplicación de la CITES</a:t>
            </a:r>
          </a:p>
        </p:txBody>
      </p:sp>
    </p:spTree>
    <p:extLst>
      <p:ext uri="{BB962C8B-B14F-4D97-AF65-F5344CB8AC3E}">
        <p14:creationId xmlns:p14="http://schemas.microsoft.com/office/powerpoint/2010/main" val="3269006498"/>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DE512A87-8815-467D-BDF5-A8A5631E65F4}" type="slidenum">
              <a:rPr lang="en-US"/>
              <a:pPr/>
              <a:t>13</a:t>
            </a:fld>
            <a:endParaRPr lang="es-ES"/>
          </a:p>
        </p:txBody>
      </p:sp>
      <p:pic>
        <p:nvPicPr>
          <p:cNvPr id="381954" name="Picture 2" descr="tus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095" y="4920455"/>
            <a:ext cx="1928813" cy="919163"/>
          </a:xfrm>
          <a:prstGeom prst="rect">
            <a:avLst/>
          </a:prstGeom>
          <a:noFill/>
          <a:extLst>
            <a:ext uri="{909E8E84-426E-40DD-AFC4-6F175D3DCCD1}">
              <a14:hiddenFill xmlns:a14="http://schemas.microsoft.com/office/drawing/2010/main">
                <a:solidFill>
                  <a:srgbClr val="FFFFFF"/>
                </a:solidFill>
              </a14:hiddenFill>
            </a:ext>
          </a:extLst>
        </p:spPr>
      </p:pic>
      <p:pic>
        <p:nvPicPr>
          <p:cNvPr id="381955" name="Picture 3" descr="tusker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095" y="4934744"/>
            <a:ext cx="1900237" cy="904875"/>
          </a:xfrm>
          <a:prstGeom prst="rect">
            <a:avLst/>
          </a:prstGeom>
          <a:noFill/>
          <a:extLst>
            <a:ext uri="{909E8E84-426E-40DD-AFC4-6F175D3DCCD1}">
              <a14:hiddenFill xmlns:a14="http://schemas.microsoft.com/office/drawing/2010/main">
                <a:solidFill>
                  <a:srgbClr val="FFFFFF"/>
                </a:solidFill>
              </a14:hiddenFill>
            </a:ext>
          </a:extLst>
        </p:spPr>
      </p:pic>
      <p:pic>
        <p:nvPicPr>
          <p:cNvPr id="381956" name="Picture 4" descr="i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2" y="4339432"/>
            <a:ext cx="641350" cy="1928812"/>
          </a:xfrm>
          <a:prstGeom prst="rect">
            <a:avLst/>
          </a:prstGeom>
          <a:noFill/>
          <a:extLst>
            <a:ext uri="{909E8E84-426E-40DD-AFC4-6F175D3DCCD1}">
              <a14:hiddenFill xmlns:a14="http://schemas.microsoft.com/office/drawing/2010/main">
                <a:solidFill>
                  <a:srgbClr val="FFFFFF"/>
                </a:solidFill>
              </a14:hiddenFill>
            </a:ext>
          </a:extLst>
        </p:spPr>
      </p:pic>
      <p:pic>
        <p:nvPicPr>
          <p:cNvPr id="381957" name="Picture 5" desc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824" y="3750469"/>
            <a:ext cx="1555750" cy="2027238"/>
          </a:xfrm>
          <a:prstGeom prst="rect">
            <a:avLst/>
          </a:prstGeom>
          <a:noFill/>
          <a:extLst>
            <a:ext uri="{909E8E84-426E-40DD-AFC4-6F175D3DCCD1}">
              <a14:hiddenFill xmlns:a14="http://schemas.microsoft.com/office/drawing/2010/main">
                <a:solidFill>
                  <a:srgbClr val="FFFFFF"/>
                </a:solidFill>
              </a14:hiddenFill>
            </a:ext>
          </a:extLst>
        </p:spPr>
      </p:pic>
      <p:pic>
        <p:nvPicPr>
          <p:cNvPr id="381958" name="Picture 6" descr="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808" y="3563910"/>
            <a:ext cx="1435100" cy="1992313"/>
          </a:xfrm>
          <a:prstGeom prst="rect">
            <a:avLst/>
          </a:prstGeom>
          <a:noFill/>
          <a:extLst>
            <a:ext uri="{909E8E84-426E-40DD-AFC4-6F175D3DCCD1}">
              <a14:hiddenFill xmlns:a14="http://schemas.microsoft.com/office/drawing/2010/main">
                <a:solidFill>
                  <a:srgbClr val="FFFFFF"/>
                </a:solidFill>
              </a14:hiddenFill>
            </a:ext>
          </a:extLst>
        </p:spPr>
      </p:pic>
      <p:pic>
        <p:nvPicPr>
          <p:cNvPr id="381959" name="Picture 7" desc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237" y="4210844"/>
            <a:ext cx="101917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81960" name="Picture 8" desc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83487" y="3872707"/>
            <a:ext cx="798512" cy="1966912"/>
          </a:xfrm>
          <a:prstGeom prst="rect">
            <a:avLst/>
          </a:prstGeom>
          <a:noFill/>
          <a:extLst>
            <a:ext uri="{909E8E84-426E-40DD-AFC4-6F175D3DCCD1}">
              <a14:hiddenFill xmlns:a14="http://schemas.microsoft.com/office/drawing/2010/main">
                <a:solidFill>
                  <a:srgbClr val="FFFFFF"/>
                </a:solidFill>
              </a14:hiddenFill>
            </a:ext>
          </a:extLst>
        </p:spPr>
      </p:pic>
      <p:sp>
        <p:nvSpPr>
          <p:cNvPr id="381961" name="Rectangle 9"/>
          <p:cNvSpPr>
            <a:spLocks noGrp="1" noChangeArrowheads="1"/>
          </p:cNvSpPr>
          <p:nvPr>
            <p:ph type="title"/>
          </p:nvPr>
        </p:nvSpPr>
        <p:spPr>
          <a:xfrm rot="10800000" flipV="1">
            <a:off x="107504" y="1628799"/>
            <a:ext cx="9073008" cy="2582045"/>
          </a:xfrm>
          <a:noFill/>
          <a:ln/>
        </p:spPr>
        <p:txBody>
          <a:bodyPr>
            <a:noAutofit/>
          </a:bodyPr>
          <a:lstStyle/>
          <a:p>
            <a:r>
              <a:rPr lang="es-ES" sz="4000" dirty="0">
                <a:ln w="18415" cmpd="sng">
                  <a:noFill/>
                  <a:prstDash val="solid"/>
                </a:ln>
              </a:rPr>
              <a:t>¡Muchas gracias por su atención!</a:t>
            </a:r>
            <a:r>
              <a:t/>
            </a:r>
            <a:br/>
            <a:r>
              <a:t/>
            </a:r>
            <a:br/>
            <a:r>
              <a:rPr lang="es-ES" sz="3200" i="1" dirty="0"/>
              <a:t>La CITES y la FAO están trabajando, con el apoyo de la Unión Europea, a favor de un comercio internacional de tiburones y mantarrayas que sea legal, sostenible y trazable</a:t>
            </a:r>
            <a:r>
              <a:t/>
            </a:r>
            <a:br/>
            <a:r>
              <a:t/>
            </a:r>
            <a:br/>
            <a:r>
              <a:t/>
            </a:r>
            <a:br/>
            <a:r>
              <a:t/>
            </a:r>
            <a:br/>
            <a:endParaRPr lang="es-ES" sz="3200" i="1" dirty="0"/>
          </a:p>
        </p:txBody>
      </p:sp>
    </p:spTree>
    <p:extLst>
      <p:ext uri="{BB962C8B-B14F-4D97-AF65-F5344CB8AC3E}">
        <p14:creationId xmlns:p14="http://schemas.microsoft.com/office/powerpoint/2010/main" val="1774662383"/>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961"/>
                                        </p:tgtEl>
                                        <p:attrNameLst>
                                          <p:attrName>style.visibility</p:attrName>
                                        </p:attrNameLst>
                                      </p:cBhvr>
                                      <p:to>
                                        <p:strVal val="visible"/>
                                      </p:to>
                                    </p:set>
                                    <p:animEffect transition="in" filter="fade">
                                      <p:cBhvr>
                                        <p:cTn id="7" dur="500"/>
                                        <p:tgtEl>
                                          <p:spTgt spid="38196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1958"/>
                                        </p:tgtEl>
                                        <p:attrNameLst>
                                          <p:attrName>style.visibility</p:attrName>
                                        </p:attrNameLst>
                                      </p:cBhvr>
                                      <p:to>
                                        <p:strVal val="visible"/>
                                      </p:to>
                                    </p:set>
                                    <p:animEffect transition="in" filter="fade">
                                      <p:cBhvr>
                                        <p:cTn id="11" dur="1000"/>
                                        <p:tgtEl>
                                          <p:spTgt spid="381958"/>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381956"/>
                                        </p:tgtEl>
                                        <p:attrNameLst>
                                          <p:attrName>style.visibility</p:attrName>
                                        </p:attrNameLst>
                                      </p:cBhvr>
                                      <p:to>
                                        <p:strVal val="visible"/>
                                      </p:to>
                                    </p:set>
                                    <p:animEffect transition="in" filter="fade">
                                      <p:cBhvr>
                                        <p:cTn id="15" dur="1000"/>
                                        <p:tgtEl>
                                          <p:spTgt spid="381956"/>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381957"/>
                                        </p:tgtEl>
                                        <p:attrNameLst>
                                          <p:attrName>style.visibility</p:attrName>
                                        </p:attrNameLst>
                                      </p:cBhvr>
                                      <p:to>
                                        <p:strVal val="visible"/>
                                      </p:to>
                                    </p:set>
                                    <p:animEffect transition="in" filter="fade">
                                      <p:cBhvr>
                                        <p:cTn id="19" dur="1000"/>
                                        <p:tgtEl>
                                          <p:spTgt spid="381957"/>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381959"/>
                                        </p:tgtEl>
                                        <p:attrNameLst>
                                          <p:attrName>style.visibility</p:attrName>
                                        </p:attrNameLst>
                                      </p:cBhvr>
                                      <p:to>
                                        <p:strVal val="visible"/>
                                      </p:to>
                                    </p:set>
                                    <p:animEffect transition="in" filter="fade">
                                      <p:cBhvr>
                                        <p:cTn id="23" dur="1000"/>
                                        <p:tgtEl>
                                          <p:spTgt spid="381959"/>
                                        </p:tgtEl>
                                      </p:cBhvr>
                                    </p:animEffec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381960"/>
                                        </p:tgtEl>
                                        <p:attrNameLst>
                                          <p:attrName>style.visibility</p:attrName>
                                        </p:attrNameLst>
                                      </p:cBhvr>
                                      <p:to>
                                        <p:strVal val="visible"/>
                                      </p:to>
                                    </p:set>
                                    <p:animEffect transition="in" filter="fade">
                                      <p:cBhvr>
                                        <p:cTn id="27" dur="1000"/>
                                        <p:tgtEl>
                                          <p:spTgt spid="381960"/>
                                        </p:tgtEl>
                                      </p:cBhvr>
                                    </p:animEffect>
                                  </p:childTnLst>
                                </p:cTn>
                              </p:par>
                            </p:childTnLst>
                          </p:cTn>
                        </p:par>
                        <p:par>
                          <p:cTn id="28" fill="hold" nodeType="afterGroup">
                            <p:stCondLst>
                              <p:cond delay="5500"/>
                            </p:stCondLst>
                            <p:childTnLst>
                              <p:par>
                                <p:cTn id="29" presetID="34" presetClass="entr" presetSubtype="0" fill="hold" nodeType="afterEffect">
                                  <p:stCondLst>
                                    <p:cond delay="0"/>
                                  </p:stCondLst>
                                  <p:childTnLst>
                                    <p:set>
                                      <p:cBhvr>
                                        <p:cTn id="30" dur="1" fill="hold">
                                          <p:stCondLst>
                                            <p:cond delay="0"/>
                                          </p:stCondLst>
                                        </p:cTn>
                                        <p:tgtEl>
                                          <p:spTgt spid="381955"/>
                                        </p:tgtEl>
                                        <p:attrNameLst>
                                          <p:attrName>style.visibility</p:attrName>
                                        </p:attrNameLst>
                                      </p:cBhvr>
                                      <p:to>
                                        <p:strVal val="visible"/>
                                      </p:to>
                                    </p:set>
                                    <p:anim from="(-#ppt_w/2)" to="(#ppt_x)" calcmode="lin" valueType="num">
                                      <p:cBhvr>
                                        <p:cTn id="31" dur="600" fill="hold">
                                          <p:stCondLst>
                                            <p:cond delay="0"/>
                                          </p:stCondLst>
                                        </p:cTn>
                                        <p:tgtEl>
                                          <p:spTgt spid="381955"/>
                                        </p:tgtEl>
                                        <p:attrNameLst>
                                          <p:attrName>ppt_x</p:attrName>
                                        </p:attrNameLst>
                                      </p:cBhvr>
                                    </p:anim>
                                    <p:anim from="0" to="-1.0" calcmode="lin" valueType="num">
                                      <p:cBhvr>
                                        <p:cTn id="32" dur="200" decel="50000" autoRev="1" fill="hold">
                                          <p:stCondLst>
                                            <p:cond delay="600"/>
                                          </p:stCondLst>
                                        </p:cTn>
                                        <p:tgtEl>
                                          <p:spTgt spid="381955"/>
                                        </p:tgtEl>
                                        <p:attrNameLst>
                                          <p:attrName>xshear</p:attrName>
                                        </p:attrNameLst>
                                      </p:cBhvr>
                                    </p:anim>
                                    <p:animScale>
                                      <p:cBhvr>
                                        <p:cTn id="33" dur="200" decel="100000" autoRev="1" fill="hold">
                                          <p:stCondLst>
                                            <p:cond delay="600"/>
                                          </p:stCondLst>
                                        </p:cTn>
                                        <p:tgtEl>
                                          <p:spTgt spid="381955"/>
                                        </p:tgtEl>
                                      </p:cBhvr>
                                      <p:from x="100000" y="100000"/>
                                      <p:to x="80000" y="100000"/>
                                    </p:animScale>
                                    <p:anim by="(#ppt_h/3+#ppt_w*0.1)" calcmode="lin" valueType="num">
                                      <p:cBhvr additive="sum">
                                        <p:cTn id="34" dur="200" decel="100000" autoRev="1" fill="hold">
                                          <p:stCondLst>
                                            <p:cond delay="600"/>
                                          </p:stCondLst>
                                        </p:cTn>
                                        <p:tgtEl>
                                          <p:spTgt spid="381955"/>
                                        </p:tgtEl>
                                        <p:attrNameLst>
                                          <p:attrName>ppt_x</p:attrName>
                                        </p:attrNameLst>
                                      </p:cBhvr>
                                    </p:anim>
                                  </p:childTnLst>
                                </p:cTn>
                              </p:par>
                            </p:childTnLst>
                          </p:cTn>
                        </p:par>
                        <p:par>
                          <p:cTn id="35" fill="hold" nodeType="afterGroup">
                            <p:stCondLst>
                              <p:cond delay="6500"/>
                            </p:stCondLst>
                            <p:childTnLst>
                              <p:par>
                                <p:cTn id="36" presetID="10" presetClass="entr" presetSubtype="0" fill="hold" nodeType="afterEffect">
                                  <p:stCondLst>
                                    <p:cond delay="0"/>
                                  </p:stCondLst>
                                  <p:childTnLst>
                                    <p:set>
                                      <p:cBhvr>
                                        <p:cTn id="37" dur="1" fill="hold">
                                          <p:stCondLst>
                                            <p:cond delay="0"/>
                                          </p:stCondLst>
                                        </p:cTn>
                                        <p:tgtEl>
                                          <p:spTgt spid="381954"/>
                                        </p:tgtEl>
                                        <p:attrNameLst>
                                          <p:attrName>style.visibility</p:attrName>
                                        </p:attrNameLst>
                                      </p:cBhvr>
                                      <p:to>
                                        <p:strVal val="visible"/>
                                      </p:to>
                                    </p:set>
                                    <p:animEffect transition="in" filter="fade">
                                      <p:cBhvr>
                                        <p:cTn id="38" dur="1000"/>
                                        <p:tgtEl>
                                          <p:spTgt spid="381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3"/>
          <p:cNvPicPr>
            <a:picLocks noGrp="1" noChangeAspect="1"/>
          </p:cNvPicPr>
          <p:nvPr>
            <p:ph/>
          </p:nvPr>
        </p:nvPicPr>
        <p:blipFill rotWithShape="1">
          <a:blip r:embed="rId3" cstate="print">
            <a:lum contrast="10000"/>
          </a:blip>
          <a:srcRect l="5425" r="10361"/>
          <a:stretch/>
        </p:blipFill>
        <p:spPr>
          <a:xfrm>
            <a:off x="6623601" y="980728"/>
            <a:ext cx="2398458" cy="4608512"/>
          </a:xfrm>
          <a:prstGeom prst="rect">
            <a:avLst/>
          </a:prstGeom>
          <a:ln>
            <a:noFill/>
          </a:ln>
          <a:effectLst>
            <a:softEdge rad="112500"/>
          </a:effectLst>
        </p:spPr>
      </p:pic>
      <p:sp>
        <p:nvSpPr>
          <p:cNvPr id="65543" name="Content Placeholder 2"/>
          <p:cNvSpPr>
            <a:spLocks/>
          </p:cNvSpPr>
          <p:nvPr/>
        </p:nvSpPr>
        <p:spPr bwMode="auto">
          <a:xfrm>
            <a:off x="20667" y="889779"/>
            <a:ext cx="6408737" cy="5040312"/>
          </a:xfrm>
          <a:prstGeom prst="rect">
            <a:avLst/>
          </a:prstGeom>
          <a:noFill/>
          <a:ln w="9525">
            <a:noFill/>
            <a:miter lim="800000"/>
            <a:headEnd/>
            <a:tailEnd/>
          </a:ln>
        </p:spPr>
        <p:txBody>
          <a:bodyPr lIns="64288" tIns="32144" rIns="64288" bIns="32144"/>
          <a:lstStyle/>
          <a:p>
            <a:pPr marL="239713" indent="-239713">
              <a:lnSpc>
                <a:spcPts val="2900"/>
              </a:lnSpc>
              <a:spcBef>
                <a:spcPts val="1200"/>
              </a:spcBef>
              <a:spcAft>
                <a:spcPts val="1200"/>
              </a:spcAft>
              <a:buClr>
                <a:srgbClr val="C8CCD4"/>
              </a:buClr>
              <a:buFont typeface="Arial" pitchFamily="34" charset="0"/>
              <a:buChar char="•"/>
              <a:defRPr/>
            </a:pPr>
            <a:r>
              <a:rPr lang="es-ES" sz="2600" dirty="0">
                <a:latin typeface="Calibri" pitchFamily="34" charset="0"/>
                <a:sym typeface="Arial" pitchFamily="34" charset="0"/>
              </a:rPr>
              <a:t> </a:t>
            </a:r>
            <a:r>
              <a:rPr lang="es-ES" sz="2000" dirty="0">
                <a:latin typeface="Calibri" pitchFamily="34" charset="0"/>
                <a:sym typeface="Arial" pitchFamily="34" charset="0"/>
              </a:rPr>
              <a:t>Más de </a:t>
            </a:r>
            <a:r>
              <a:rPr lang="es-ES" sz="2000" b="1" dirty="0">
                <a:latin typeface="Calibri" pitchFamily="34" charset="0"/>
                <a:sym typeface="Arial" pitchFamily="34" charset="0"/>
              </a:rPr>
              <a:t>500 millones</a:t>
            </a:r>
            <a:r>
              <a:rPr lang="es-ES" sz="2000" dirty="0">
                <a:latin typeface="Calibri" pitchFamily="34" charset="0"/>
                <a:sym typeface="Arial" pitchFamily="34" charset="0"/>
              </a:rPr>
              <a:t> de personas dependen para su sustento, directa o indirectamente, de la pesca y la acuicultura.</a:t>
            </a:r>
          </a:p>
          <a:p>
            <a:pPr marL="239713" indent="-239713">
              <a:lnSpc>
                <a:spcPts val="2900"/>
              </a:lnSpc>
              <a:spcBef>
                <a:spcPts val="1200"/>
              </a:spcBef>
              <a:spcAft>
                <a:spcPts val="1200"/>
              </a:spcAft>
              <a:buClr>
                <a:srgbClr val="C8CCD4"/>
              </a:buClr>
              <a:buFont typeface="Arial" pitchFamily="34" charset="0"/>
              <a:buChar char="•"/>
              <a:defRPr/>
            </a:pPr>
            <a:r>
              <a:rPr lang="es-ES" sz="2000" dirty="0">
                <a:latin typeface="Calibri" pitchFamily="34" charset="0"/>
                <a:sym typeface="Arial" pitchFamily="34" charset="0"/>
              </a:rPr>
              <a:t> Los alimentos acuáticos constituyen una fuente esencial de nutrición para </a:t>
            </a:r>
            <a:r>
              <a:rPr lang="es-ES" sz="2000" b="1" dirty="0">
                <a:latin typeface="Calibri" pitchFamily="34" charset="0"/>
                <a:sym typeface="Arial" pitchFamily="34" charset="0"/>
              </a:rPr>
              <a:t>3 mil millones de personas. </a:t>
            </a:r>
            <a:r>
              <a:rPr lang="es-ES" sz="2000" b="0" dirty="0">
                <a:latin typeface="Calibri" pitchFamily="34" charset="0"/>
                <a:sym typeface="Arial" pitchFamily="34" charset="0"/>
              </a:rPr>
              <a:t>También son fuente de</a:t>
            </a:r>
            <a:r>
              <a:rPr lang="es-ES" sz="2000" dirty="0">
                <a:latin typeface="Calibri" pitchFamily="34" charset="0"/>
                <a:sym typeface="Arial" pitchFamily="34" charset="0"/>
              </a:rPr>
              <a:t> un 50 % como mínimo de proteínas animales y de minerales para 400 millones de personas en los países más pobres.</a:t>
            </a:r>
          </a:p>
          <a:p>
            <a:pPr marL="239713" indent="-239713">
              <a:lnSpc>
                <a:spcPts val="2900"/>
              </a:lnSpc>
              <a:spcBef>
                <a:spcPts val="1200"/>
              </a:spcBef>
              <a:spcAft>
                <a:spcPts val="1200"/>
              </a:spcAft>
              <a:buClr>
                <a:srgbClr val="C8CCD4"/>
              </a:buClr>
              <a:buFont typeface="Arial" pitchFamily="34" charset="0"/>
              <a:buChar char="•"/>
              <a:defRPr/>
            </a:pPr>
            <a:r>
              <a:rPr lang="es-ES" sz="2000" dirty="0">
                <a:latin typeface="Calibri" pitchFamily="34" charset="0"/>
                <a:sym typeface="Arial" pitchFamily="34" charset="0"/>
              </a:rPr>
              <a:t>Los productos pesqueros forman parte de los </a:t>
            </a:r>
            <a:r>
              <a:rPr lang="es-ES" sz="2000" b="1" dirty="0">
                <a:latin typeface="Calibri" pitchFamily="34" charset="0"/>
                <a:sym typeface="Arial" pitchFamily="34" charset="0"/>
              </a:rPr>
              <a:t>alimentos</a:t>
            </a:r>
            <a:r>
              <a:rPr lang="es-ES" sz="2000" dirty="0">
                <a:latin typeface="Calibri" pitchFamily="34" charset="0"/>
                <a:sym typeface="Arial" pitchFamily="34" charset="0"/>
              </a:rPr>
              <a:t> </a:t>
            </a:r>
            <a:r>
              <a:rPr lang="es-ES" sz="2000" b="1" dirty="0">
                <a:latin typeface="Calibri" pitchFamily="34" charset="0"/>
                <a:sym typeface="Arial" pitchFamily="34" charset="0"/>
              </a:rPr>
              <a:t>más ampliamente comercializados</a:t>
            </a:r>
            <a:r>
              <a:rPr lang="es-ES" sz="2000" dirty="0">
                <a:latin typeface="Calibri" pitchFamily="34" charset="0"/>
                <a:sym typeface="Arial" pitchFamily="34" charset="0"/>
              </a:rPr>
              <a:t>: más de un 37 % de la producción mundial es objeto de comercio internacional.</a:t>
            </a:r>
          </a:p>
        </p:txBody>
      </p:sp>
      <p:sp>
        <p:nvSpPr>
          <p:cNvPr id="5123" name="Title 3"/>
          <p:cNvSpPr>
            <a:spLocks/>
          </p:cNvSpPr>
          <p:nvPr/>
        </p:nvSpPr>
        <p:spPr bwMode="auto">
          <a:xfrm>
            <a:off x="179512" y="155388"/>
            <a:ext cx="8640960" cy="696913"/>
          </a:xfrm>
          <a:prstGeom prst="rect">
            <a:avLst/>
          </a:prstGeom>
          <a:noFill/>
          <a:ln w="9525">
            <a:noFill/>
            <a:miter lim="800000"/>
            <a:headEnd/>
            <a:tailEnd/>
          </a:ln>
        </p:spPr>
        <p:txBody>
          <a:bodyPr lIns="64288" tIns="32144" rIns="64288" bIns="32144" anchor="ctr">
            <a:scene3d>
              <a:camera prst="orthographicFront"/>
              <a:lightRig rig="threePt" dir="t"/>
            </a:scene3d>
            <a:sp3d extrusionH="57150">
              <a:bevelT w="38100" h="38100"/>
            </a:sp3d>
          </a:bodyPr>
          <a:lstStyle/>
          <a:p>
            <a:pPr algn="ctr" eaLnBrk="0" hangingPunct="0">
              <a:defRPr/>
            </a:pPr>
            <a:r>
              <a:rPr lang="es-ES" sz="4000" b="1" spc="-150" dirty="0">
                <a:ln w="6350">
                  <a:noFill/>
                </a:ln>
                <a:latin typeface="+mj-lt"/>
                <a:sym typeface="Arial Bold" pitchFamily="34" charset="0"/>
              </a:rPr>
              <a:t>¿Qué está en juego?</a:t>
            </a:r>
          </a:p>
        </p:txBody>
      </p:sp>
      <p:sp>
        <p:nvSpPr>
          <p:cNvPr id="16389" name="Slide Number Placeholder 6"/>
          <p:cNvSpPr txBox="1">
            <a:spLocks/>
          </p:cNvSpPr>
          <p:nvPr/>
        </p:nvSpPr>
        <p:spPr bwMode="auto">
          <a:xfrm>
            <a:off x="7812088" y="6416675"/>
            <a:ext cx="1331912" cy="441325"/>
          </a:xfrm>
          <a:prstGeom prst="rect">
            <a:avLst/>
          </a:prstGeom>
          <a:noFill/>
          <a:ln w="9525">
            <a:noFill/>
            <a:miter lim="800000"/>
            <a:headEnd/>
            <a:tailEnd/>
          </a:ln>
        </p:spPr>
        <p:txBody>
          <a:bodyPr/>
          <a:lstStyle/>
          <a:p>
            <a:pPr algn="ctr"/>
            <a:fld id="{60808393-DED1-443D-B375-44480B0FEA46}" type="slidenum">
              <a:rPr lang="en-US"/>
              <a:pPr algn="ctr"/>
              <a:t>2</a:t>
            </a:fld>
            <a:endParaRPr lang="es-ES"/>
          </a:p>
        </p:txBody>
      </p:sp>
    </p:spTree>
    <p:extLst>
      <p:ext uri="{BB962C8B-B14F-4D97-AF65-F5344CB8AC3E}">
        <p14:creationId xmlns:p14="http://schemas.microsoft.com/office/powerpoint/2010/main" val="1938835087"/>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D02E0CCB-1D0D-4632-8C36-7FE16561C062}" type="slidenum">
              <a:rPr lang="en-US">
                <a:solidFill>
                  <a:prstClr val="black">
                    <a:tint val="75000"/>
                  </a:prstClr>
                </a:solidFill>
              </a:rPr>
              <a:pPr>
                <a:defRPr/>
              </a:pPr>
              <a:t>3</a:t>
            </a:fld>
            <a:endParaRPr lang="en-US" dirty="0">
              <a:solidFill>
                <a:prstClr val="black">
                  <a:tint val="75000"/>
                </a:prstClr>
              </a:solidFill>
            </a:endParaRPr>
          </a:p>
        </p:txBody>
      </p:sp>
      <p:sp>
        <p:nvSpPr>
          <p:cNvPr id="10" name="Title 3"/>
          <p:cNvSpPr>
            <a:spLocks/>
          </p:cNvSpPr>
          <p:nvPr/>
        </p:nvSpPr>
        <p:spPr bwMode="auto">
          <a:xfrm>
            <a:off x="1547664" y="195454"/>
            <a:ext cx="5616624" cy="696913"/>
          </a:xfrm>
          <a:prstGeom prst="rect">
            <a:avLst/>
          </a:prstGeom>
          <a:noFill/>
          <a:ln w="9525">
            <a:noFill/>
            <a:miter lim="800000"/>
            <a:headEnd/>
            <a:tailEnd/>
          </a:ln>
        </p:spPr>
        <p:txBody>
          <a:bodyPr lIns="64288" tIns="32144" rIns="64288" bIns="32144" anchor="ctr">
            <a:scene3d>
              <a:camera prst="orthographicFront"/>
              <a:lightRig rig="threePt" dir="t"/>
            </a:scene3d>
            <a:sp3d extrusionH="57150">
              <a:bevelT w="38100" h="38100"/>
            </a:sp3d>
          </a:bodyPr>
          <a:lstStyle/>
          <a:p>
            <a:pPr algn="ctr" eaLnBrk="0" hangingPunct="0">
              <a:defRPr/>
            </a:pPr>
            <a:r>
              <a:rPr lang="en-US" sz="4000" b="1" spc="-150" dirty="0" err="1" smtClean="0">
                <a:ln w="6350">
                  <a:noFill/>
                </a:ln>
                <a:solidFill>
                  <a:prstClr val="black"/>
                </a:solidFill>
                <a:sym typeface="Arial Bold" pitchFamily="34" charset="0"/>
              </a:rPr>
              <a:t>Factores</a:t>
            </a:r>
            <a:r>
              <a:rPr lang="en-US" sz="4000" b="1" spc="-150" dirty="0" smtClean="0">
                <a:ln w="6350">
                  <a:noFill/>
                </a:ln>
                <a:solidFill>
                  <a:prstClr val="black"/>
                </a:solidFill>
                <a:sym typeface="Arial Bold" pitchFamily="34" charset="0"/>
              </a:rPr>
              <a:t> del </a:t>
            </a:r>
            <a:r>
              <a:rPr lang="en-US" sz="4000" b="1" spc="-150" dirty="0" err="1" smtClean="0">
                <a:ln w="6350">
                  <a:noFill/>
                </a:ln>
                <a:solidFill>
                  <a:prstClr val="black"/>
                </a:solidFill>
                <a:sym typeface="Arial Bold" pitchFamily="34" charset="0"/>
              </a:rPr>
              <a:t>cambio</a:t>
            </a:r>
            <a:endParaRPr lang="en-US" sz="4000" b="1" spc="-150" dirty="0">
              <a:ln w="6350">
                <a:noFill/>
              </a:ln>
              <a:solidFill>
                <a:prstClr val="black"/>
              </a:solidFill>
              <a:sym typeface="Arial Bold" pitchFamily="34" charset="0"/>
            </a:endParaRPr>
          </a:p>
        </p:txBody>
      </p:sp>
      <p:sp>
        <p:nvSpPr>
          <p:cNvPr id="6" name="Content Placeholder 2"/>
          <p:cNvSpPr>
            <a:spLocks/>
          </p:cNvSpPr>
          <p:nvPr/>
        </p:nvSpPr>
        <p:spPr bwMode="auto">
          <a:xfrm>
            <a:off x="24437" y="1052737"/>
            <a:ext cx="3971499" cy="1008111"/>
          </a:xfrm>
          <a:prstGeom prst="rect">
            <a:avLst/>
          </a:prstGeom>
          <a:noFill/>
          <a:ln w="9525">
            <a:noFill/>
            <a:miter lim="800000"/>
            <a:headEnd/>
            <a:tailEnd/>
          </a:ln>
        </p:spPr>
        <p:txBody>
          <a:bodyPr lIns="64288" tIns="32144" rIns="64288" bIns="32144"/>
          <a:lstStyle/>
          <a:p>
            <a:pPr algn="ctr">
              <a:lnSpc>
                <a:spcPts val="2900"/>
              </a:lnSpc>
              <a:spcBef>
                <a:spcPts val="1200"/>
              </a:spcBef>
              <a:spcAft>
                <a:spcPts val="1200"/>
              </a:spcAft>
              <a:buClr>
                <a:srgbClr val="C8CCD4"/>
              </a:buClr>
              <a:defRPr/>
            </a:pPr>
            <a:r>
              <a:rPr lang="fr-FR" sz="2800" b="1" dirty="0" smtClean="0">
                <a:solidFill>
                  <a:srgbClr val="F79646">
                    <a:lumMod val="75000"/>
                  </a:srgbClr>
                </a:solidFill>
                <a:sym typeface="Arial" pitchFamily="34" charset="0"/>
              </a:rPr>
              <a:t>Que </a:t>
            </a:r>
            <a:r>
              <a:rPr lang="fr-FR" sz="2800" b="1" dirty="0" err="1" smtClean="0">
                <a:solidFill>
                  <a:srgbClr val="F79646">
                    <a:lumMod val="75000"/>
                  </a:srgbClr>
                </a:solidFill>
                <a:sym typeface="Arial" pitchFamily="34" charset="0"/>
              </a:rPr>
              <a:t>afectan</a:t>
            </a:r>
            <a:r>
              <a:rPr lang="fr-FR" sz="2800" b="1" dirty="0" smtClean="0">
                <a:solidFill>
                  <a:srgbClr val="F79646">
                    <a:lumMod val="75000"/>
                  </a:srgbClr>
                </a:solidFill>
                <a:sym typeface="Arial" pitchFamily="34" charset="0"/>
              </a:rPr>
              <a:t> a los </a:t>
            </a:r>
            <a:r>
              <a:rPr lang="fr-FR" sz="2800" b="1" dirty="0" err="1" smtClean="0">
                <a:solidFill>
                  <a:srgbClr val="F79646">
                    <a:lumMod val="75000"/>
                  </a:srgbClr>
                </a:solidFill>
                <a:sym typeface="Arial" pitchFamily="34" charset="0"/>
              </a:rPr>
              <a:t>procesos</a:t>
            </a:r>
            <a:r>
              <a:rPr lang="fr-FR" sz="2800" b="1" dirty="0" smtClean="0">
                <a:solidFill>
                  <a:srgbClr val="F79646">
                    <a:lumMod val="75000"/>
                  </a:srgbClr>
                </a:solidFill>
                <a:sym typeface="Arial" pitchFamily="34" charset="0"/>
              </a:rPr>
              <a:t> </a:t>
            </a:r>
            <a:r>
              <a:rPr lang="fr-FR" sz="2800" b="1" dirty="0" err="1" smtClean="0">
                <a:solidFill>
                  <a:srgbClr val="F79646">
                    <a:lumMod val="75000"/>
                  </a:srgbClr>
                </a:solidFill>
                <a:sym typeface="Arial" pitchFamily="34" charset="0"/>
              </a:rPr>
              <a:t>biológicos</a:t>
            </a:r>
            <a:endParaRPr lang="fr-FR" sz="2800" b="1" dirty="0">
              <a:solidFill>
                <a:srgbClr val="F79646">
                  <a:lumMod val="75000"/>
                </a:srgbClr>
              </a:solidFill>
              <a:sym typeface="Arial" pitchFamily="34" charset="0"/>
            </a:endParaRPr>
          </a:p>
        </p:txBody>
      </p:sp>
      <p:sp>
        <p:nvSpPr>
          <p:cNvPr id="8" name="Content Placeholder 2"/>
          <p:cNvSpPr>
            <a:spLocks/>
          </p:cNvSpPr>
          <p:nvPr/>
        </p:nvSpPr>
        <p:spPr bwMode="auto">
          <a:xfrm>
            <a:off x="4716016" y="1071466"/>
            <a:ext cx="4248472" cy="989382"/>
          </a:xfrm>
          <a:prstGeom prst="rect">
            <a:avLst/>
          </a:prstGeom>
          <a:noFill/>
          <a:ln w="9525">
            <a:noFill/>
            <a:miter lim="800000"/>
            <a:headEnd/>
            <a:tailEnd/>
          </a:ln>
        </p:spPr>
        <p:txBody>
          <a:bodyPr lIns="64288" tIns="32144" rIns="64288" bIns="32144"/>
          <a:lstStyle/>
          <a:p>
            <a:pPr marL="239713" indent="-239713" algn="ctr">
              <a:lnSpc>
                <a:spcPts val="2900"/>
              </a:lnSpc>
              <a:spcBef>
                <a:spcPts val="1200"/>
              </a:spcBef>
              <a:spcAft>
                <a:spcPts val="1200"/>
              </a:spcAft>
              <a:buClr>
                <a:srgbClr val="C8CCD4"/>
              </a:buClr>
              <a:buFont typeface="Arial" pitchFamily="34" charset="0"/>
              <a:buChar char="•"/>
              <a:defRPr/>
            </a:pPr>
            <a:r>
              <a:rPr lang="fr-CH" sz="2800" b="1" dirty="0" smtClean="0">
                <a:solidFill>
                  <a:srgbClr val="F79646">
                    <a:lumMod val="75000"/>
                  </a:srgbClr>
                </a:solidFill>
                <a:sym typeface="Arial" pitchFamily="34" charset="0"/>
              </a:rPr>
              <a:t>Que </a:t>
            </a:r>
            <a:r>
              <a:rPr lang="fr-CH" sz="2800" b="1" dirty="0" err="1" smtClean="0">
                <a:solidFill>
                  <a:srgbClr val="F79646">
                    <a:lumMod val="75000"/>
                  </a:srgbClr>
                </a:solidFill>
                <a:sym typeface="Arial" pitchFamily="34" charset="0"/>
              </a:rPr>
              <a:t>afectan</a:t>
            </a:r>
            <a:r>
              <a:rPr lang="fr-CH" sz="2800" b="1" dirty="0" smtClean="0">
                <a:solidFill>
                  <a:srgbClr val="F79646">
                    <a:lumMod val="75000"/>
                  </a:srgbClr>
                </a:solidFill>
                <a:sym typeface="Arial" pitchFamily="34" charset="0"/>
              </a:rPr>
              <a:t> a las </a:t>
            </a:r>
            <a:r>
              <a:rPr lang="fr-CH" sz="2800" b="1" dirty="0" err="1" smtClean="0">
                <a:solidFill>
                  <a:srgbClr val="F79646">
                    <a:lumMod val="75000"/>
                  </a:srgbClr>
                </a:solidFill>
                <a:sym typeface="Arial" pitchFamily="34" charset="0"/>
              </a:rPr>
              <a:t>decisiones</a:t>
            </a:r>
            <a:r>
              <a:rPr lang="fr-CH" sz="2800" b="1" dirty="0" smtClean="0">
                <a:solidFill>
                  <a:srgbClr val="F79646">
                    <a:lumMod val="75000"/>
                  </a:srgbClr>
                </a:solidFill>
                <a:sym typeface="Arial" pitchFamily="34" charset="0"/>
              </a:rPr>
              <a:t> </a:t>
            </a:r>
            <a:r>
              <a:rPr lang="fr-CH" sz="2800" b="1" dirty="0" err="1" smtClean="0">
                <a:solidFill>
                  <a:srgbClr val="F79646">
                    <a:lumMod val="75000"/>
                  </a:srgbClr>
                </a:solidFill>
                <a:sym typeface="Arial" pitchFamily="34" charset="0"/>
              </a:rPr>
              <a:t>humanas</a:t>
            </a:r>
            <a:endParaRPr lang="fr-FR" sz="2800" b="1" dirty="0">
              <a:solidFill>
                <a:srgbClr val="F79646">
                  <a:lumMod val="75000"/>
                </a:srgbClr>
              </a:solidFill>
              <a:sym typeface="Arial" pitchFamily="34" charset="0"/>
            </a:endParaRPr>
          </a:p>
        </p:txBody>
      </p:sp>
      <p:sp>
        <p:nvSpPr>
          <p:cNvPr id="3" name="Curved Right Arrow 2"/>
          <p:cNvSpPr/>
          <p:nvPr/>
        </p:nvSpPr>
        <p:spPr>
          <a:xfrm>
            <a:off x="2664296" y="2780928"/>
            <a:ext cx="1547664" cy="2736304"/>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black"/>
              </a:solidFill>
            </a:endParaRPr>
          </a:p>
        </p:txBody>
      </p:sp>
      <p:sp>
        <p:nvSpPr>
          <p:cNvPr id="4" name="Curved Left Arrow 3"/>
          <p:cNvSpPr/>
          <p:nvPr/>
        </p:nvSpPr>
        <p:spPr>
          <a:xfrm>
            <a:off x="4860032" y="2780928"/>
            <a:ext cx="1440160" cy="2736304"/>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black"/>
              </a:solidFill>
            </a:endParaRPr>
          </a:p>
        </p:txBody>
      </p:sp>
      <p:sp>
        <p:nvSpPr>
          <p:cNvPr id="5" name="TextBox 4"/>
          <p:cNvSpPr txBox="1"/>
          <p:nvPr/>
        </p:nvSpPr>
        <p:spPr>
          <a:xfrm>
            <a:off x="2915816" y="3498773"/>
            <a:ext cx="3240360" cy="954107"/>
          </a:xfrm>
          <a:prstGeom prst="rect">
            <a:avLst/>
          </a:prstGeom>
          <a:noFill/>
        </p:spPr>
        <p:txBody>
          <a:bodyPr wrap="square" rtlCol="0">
            <a:spAutoFit/>
          </a:bodyPr>
          <a:lstStyle/>
          <a:p>
            <a:pPr algn="ctr"/>
            <a:r>
              <a:rPr lang="fr-CH" sz="2800" b="1" dirty="0" err="1" smtClean="0">
                <a:solidFill>
                  <a:prstClr val="black"/>
                </a:solidFill>
              </a:rPr>
              <a:t>Pesca</a:t>
            </a:r>
            <a:r>
              <a:rPr lang="fr-CH" sz="2800" b="1" dirty="0" smtClean="0">
                <a:solidFill>
                  <a:prstClr val="black"/>
                </a:solidFill>
              </a:rPr>
              <a:t> y </a:t>
            </a:r>
            <a:r>
              <a:rPr lang="fr-CH" sz="2800" b="1" dirty="0" err="1" smtClean="0">
                <a:solidFill>
                  <a:prstClr val="black"/>
                </a:solidFill>
              </a:rPr>
              <a:t>sistemas</a:t>
            </a:r>
            <a:r>
              <a:rPr lang="fr-CH" sz="2800" b="1" dirty="0" smtClean="0">
                <a:solidFill>
                  <a:prstClr val="black"/>
                </a:solidFill>
              </a:rPr>
              <a:t> de </a:t>
            </a:r>
            <a:r>
              <a:rPr lang="fr-CH" sz="2800" b="1" dirty="0" err="1" smtClean="0">
                <a:solidFill>
                  <a:prstClr val="black"/>
                </a:solidFill>
              </a:rPr>
              <a:t>acuicultura</a:t>
            </a:r>
            <a:endParaRPr lang="en-GB" sz="2800" b="1" dirty="0">
              <a:solidFill>
                <a:prstClr val="black"/>
              </a:solidFill>
            </a:endParaRPr>
          </a:p>
        </p:txBody>
      </p:sp>
      <p:sp>
        <p:nvSpPr>
          <p:cNvPr id="9" name="TextBox 8"/>
          <p:cNvSpPr txBox="1"/>
          <p:nvPr/>
        </p:nvSpPr>
        <p:spPr>
          <a:xfrm>
            <a:off x="24436" y="2060848"/>
            <a:ext cx="4187524" cy="461665"/>
          </a:xfrm>
          <a:prstGeom prst="rect">
            <a:avLst/>
          </a:prstGeom>
          <a:noFill/>
        </p:spPr>
        <p:txBody>
          <a:bodyPr wrap="square" rtlCol="0">
            <a:spAutoFit/>
          </a:bodyPr>
          <a:lstStyle/>
          <a:p>
            <a:r>
              <a:rPr lang="fr-CH" sz="2400" dirty="0" smtClean="0">
                <a:solidFill>
                  <a:prstClr val="black"/>
                </a:solidFill>
              </a:rPr>
              <a:t>Contaminatión/</a:t>
            </a:r>
            <a:r>
              <a:rPr lang="fr-CH" sz="2400" dirty="0" err="1" smtClean="0">
                <a:solidFill>
                  <a:prstClr val="black"/>
                </a:solidFill>
              </a:rPr>
              <a:t>calidad</a:t>
            </a:r>
            <a:r>
              <a:rPr lang="fr-CH" sz="2400" dirty="0" smtClean="0">
                <a:solidFill>
                  <a:prstClr val="black"/>
                </a:solidFill>
              </a:rPr>
              <a:t> </a:t>
            </a:r>
            <a:r>
              <a:rPr lang="fr-CH" sz="2400" dirty="0" err="1" smtClean="0">
                <a:solidFill>
                  <a:prstClr val="black"/>
                </a:solidFill>
              </a:rPr>
              <a:t>del</a:t>
            </a:r>
            <a:r>
              <a:rPr lang="fr-CH" sz="2400" dirty="0" smtClean="0">
                <a:solidFill>
                  <a:prstClr val="black"/>
                </a:solidFill>
              </a:rPr>
              <a:t> </a:t>
            </a:r>
            <a:r>
              <a:rPr lang="fr-CH" sz="2400" dirty="0" err="1" smtClean="0">
                <a:solidFill>
                  <a:prstClr val="black"/>
                </a:solidFill>
              </a:rPr>
              <a:t>agua</a:t>
            </a:r>
            <a:endParaRPr lang="en-GB" sz="2400" dirty="0">
              <a:solidFill>
                <a:prstClr val="black"/>
              </a:solidFill>
            </a:endParaRPr>
          </a:p>
        </p:txBody>
      </p:sp>
      <p:sp>
        <p:nvSpPr>
          <p:cNvPr id="12" name="TextBox 11"/>
          <p:cNvSpPr txBox="1"/>
          <p:nvPr/>
        </p:nvSpPr>
        <p:spPr>
          <a:xfrm>
            <a:off x="603226" y="2802994"/>
            <a:ext cx="1340482" cy="461665"/>
          </a:xfrm>
          <a:prstGeom prst="rect">
            <a:avLst/>
          </a:prstGeom>
          <a:noFill/>
        </p:spPr>
        <p:txBody>
          <a:bodyPr wrap="square" rtlCol="0">
            <a:spAutoFit/>
          </a:bodyPr>
          <a:lstStyle/>
          <a:p>
            <a:pPr algn="ctr"/>
            <a:r>
              <a:rPr lang="fr-CH" sz="2400" dirty="0" err="1" smtClean="0">
                <a:solidFill>
                  <a:prstClr val="black"/>
                </a:solidFill>
              </a:rPr>
              <a:t>Clima</a:t>
            </a:r>
            <a:endParaRPr lang="en-GB" sz="2400" dirty="0">
              <a:solidFill>
                <a:prstClr val="black"/>
              </a:solidFill>
            </a:endParaRPr>
          </a:p>
        </p:txBody>
      </p:sp>
      <p:sp>
        <p:nvSpPr>
          <p:cNvPr id="13" name="TextBox 12"/>
          <p:cNvSpPr txBox="1"/>
          <p:nvPr/>
        </p:nvSpPr>
        <p:spPr>
          <a:xfrm>
            <a:off x="251520" y="3421899"/>
            <a:ext cx="1968559" cy="461665"/>
          </a:xfrm>
          <a:prstGeom prst="rect">
            <a:avLst/>
          </a:prstGeom>
          <a:noFill/>
        </p:spPr>
        <p:txBody>
          <a:bodyPr wrap="square" rtlCol="0">
            <a:spAutoFit/>
          </a:bodyPr>
          <a:lstStyle/>
          <a:p>
            <a:pPr algn="ctr"/>
            <a:r>
              <a:rPr lang="fr-CH" sz="2400" dirty="0" err="1" smtClean="0">
                <a:solidFill>
                  <a:prstClr val="black"/>
                </a:solidFill>
              </a:rPr>
              <a:t>Acidificación</a:t>
            </a:r>
            <a:endParaRPr lang="en-GB" sz="2400" dirty="0">
              <a:solidFill>
                <a:prstClr val="black"/>
              </a:solidFill>
            </a:endParaRPr>
          </a:p>
        </p:txBody>
      </p:sp>
      <p:sp>
        <p:nvSpPr>
          <p:cNvPr id="14" name="TextBox 13"/>
          <p:cNvSpPr txBox="1"/>
          <p:nvPr/>
        </p:nvSpPr>
        <p:spPr>
          <a:xfrm>
            <a:off x="456441" y="4227648"/>
            <a:ext cx="1763688" cy="461665"/>
          </a:xfrm>
          <a:prstGeom prst="rect">
            <a:avLst/>
          </a:prstGeom>
          <a:solidFill>
            <a:schemeClr val="bg1">
              <a:lumMod val="75000"/>
            </a:schemeClr>
          </a:solidFill>
        </p:spPr>
        <p:txBody>
          <a:bodyPr wrap="square" rtlCol="0">
            <a:spAutoFit/>
          </a:bodyPr>
          <a:lstStyle/>
          <a:p>
            <a:pPr algn="ctr"/>
            <a:r>
              <a:rPr lang="fr-CH" sz="2400" dirty="0" smtClean="0">
                <a:solidFill>
                  <a:prstClr val="black"/>
                </a:solidFill>
              </a:rPr>
              <a:t>Sobrepesca</a:t>
            </a:r>
            <a:endParaRPr lang="en-GB" sz="2400" dirty="0">
              <a:solidFill>
                <a:prstClr val="black"/>
              </a:solidFill>
            </a:endParaRPr>
          </a:p>
        </p:txBody>
      </p:sp>
      <p:sp>
        <p:nvSpPr>
          <p:cNvPr id="15" name="TextBox 14"/>
          <p:cNvSpPr txBox="1"/>
          <p:nvPr/>
        </p:nvSpPr>
        <p:spPr>
          <a:xfrm>
            <a:off x="0" y="5040666"/>
            <a:ext cx="3438128" cy="461665"/>
          </a:xfrm>
          <a:prstGeom prst="rect">
            <a:avLst/>
          </a:prstGeom>
          <a:noFill/>
        </p:spPr>
        <p:txBody>
          <a:bodyPr wrap="square" rtlCol="0">
            <a:spAutoFit/>
          </a:bodyPr>
          <a:lstStyle/>
          <a:p>
            <a:pPr algn="ctr"/>
            <a:r>
              <a:rPr lang="fr-CH" sz="2400" dirty="0" err="1" smtClean="0">
                <a:solidFill>
                  <a:prstClr val="black"/>
                </a:solidFill>
              </a:rPr>
              <a:t>Alteración</a:t>
            </a:r>
            <a:r>
              <a:rPr lang="fr-CH" sz="2400" dirty="0" smtClean="0">
                <a:solidFill>
                  <a:prstClr val="black"/>
                </a:solidFill>
              </a:rPr>
              <a:t> de los </a:t>
            </a:r>
            <a:r>
              <a:rPr lang="fr-CH" sz="2400" dirty="0" err="1" smtClean="0">
                <a:solidFill>
                  <a:prstClr val="black"/>
                </a:solidFill>
              </a:rPr>
              <a:t>hábitats</a:t>
            </a:r>
            <a:endParaRPr lang="en-GB" sz="2400" dirty="0">
              <a:solidFill>
                <a:prstClr val="black"/>
              </a:solidFill>
            </a:endParaRPr>
          </a:p>
        </p:txBody>
      </p:sp>
      <p:sp>
        <p:nvSpPr>
          <p:cNvPr id="16" name="TextBox 15"/>
          <p:cNvSpPr txBox="1"/>
          <p:nvPr/>
        </p:nvSpPr>
        <p:spPr>
          <a:xfrm>
            <a:off x="2036504" y="6036096"/>
            <a:ext cx="1340482" cy="461665"/>
          </a:xfrm>
          <a:prstGeom prst="rect">
            <a:avLst/>
          </a:prstGeom>
          <a:noFill/>
        </p:spPr>
        <p:txBody>
          <a:bodyPr wrap="square" rtlCol="0">
            <a:spAutoFit/>
          </a:bodyPr>
          <a:lstStyle/>
          <a:p>
            <a:pPr algn="ctr"/>
            <a:r>
              <a:rPr lang="fr-CH" sz="2400" dirty="0" smtClean="0">
                <a:solidFill>
                  <a:prstClr val="black"/>
                </a:solidFill>
              </a:rPr>
              <a:t>Etc.</a:t>
            </a:r>
            <a:endParaRPr lang="en-GB" sz="2400" dirty="0">
              <a:solidFill>
                <a:prstClr val="black"/>
              </a:solidFill>
            </a:endParaRPr>
          </a:p>
        </p:txBody>
      </p:sp>
      <p:sp>
        <p:nvSpPr>
          <p:cNvPr id="17" name="TextBox 16"/>
          <p:cNvSpPr txBox="1"/>
          <p:nvPr/>
        </p:nvSpPr>
        <p:spPr>
          <a:xfrm>
            <a:off x="5580112" y="2074963"/>
            <a:ext cx="3384376" cy="461665"/>
          </a:xfrm>
          <a:prstGeom prst="rect">
            <a:avLst/>
          </a:prstGeom>
          <a:noFill/>
        </p:spPr>
        <p:txBody>
          <a:bodyPr wrap="square" rtlCol="0">
            <a:spAutoFit/>
          </a:bodyPr>
          <a:lstStyle/>
          <a:p>
            <a:r>
              <a:rPr lang="fr-CH" sz="2400" dirty="0" smtClean="0">
                <a:solidFill>
                  <a:prstClr val="black"/>
                </a:solidFill>
              </a:rPr>
              <a:t>Gobernanza y </a:t>
            </a:r>
            <a:r>
              <a:rPr lang="fr-CH" sz="2400" dirty="0" err="1" smtClean="0">
                <a:solidFill>
                  <a:prstClr val="black"/>
                </a:solidFill>
              </a:rPr>
              <a:t>políticas</a:t>
            </a:r>
            <a:endParaRPr lang="en-GB" sz="2400" dirty="0">
              <a:solidFill>
                <a:prstClr val="black"/>
              </a:solidFill>
            </a:endParaRPr>
          </a:p>
        </p:txBody>
      </p:sp>
      <p:sp>
        <p:nvSpPr>
          <p:cNvPr id="18" name="TextBox 17"/>
          <p:cNvSpPr txBox="1"/>
          <p:nvPr/>
        </p:nvSpPr>
        <p:spPr>
          <a:xfrm>
            <a:off x="6350950" y="3038702"/>
            <a:ext cx="2843808" cy="461665"/>
          </a:xfrm>
          <a:prstGeom prst="rect">
            <a:avLst/>
          </a:prstGeom>
          <a:noFill/>
        </p:spPr>
        <p:txBody>
          <a:bodyPr wrap="square" rtlCol="0">
            <a:spAutoFit/>
          </a:bodyPr>
          <a:lstStyle/>
          <a:p>
            <a:r>
              <a:rPr lang="fr-CH" sz="2400" dirty="0" smtClean="0">
                <a:solidFill>
                  <a:prstClr val="black"/>
                </a:solidFill>
              </a:rPr>
              <a:t>Sistemas jurídicos</a:t>
            </a:r>
            <a:endParaRPr lang="en-GB" sz="2400" dirty="0">
              <a:solidFill>
                <a:prstClr val="black"/>
              </a:solidFill>
            </a:endParaRPr>
          </a:p>
        </p:txBody>
      </p:sp>
      <p:sp>
        <p:nvSpPr>
          <p:cNvPr id="19" name="TextBox 18"/>
          <p:cNvSpPr txBox="1"/>
          <p:nvPr/>
        </p:nvSpPr>
        <p:spPr>
          <a:xfrm>
            <a:off x="5724128" y="2565484"/>
            <a:ext cx="3419872" cy="461665"/>
          </a:xfrm>
          <a:prstGeom prst="rect">
            <a:avLst/>
          </a:prstGeom>
          <a:noFill/>
        </p:spPr>
        <p:txBody>
          <a:bodyPr wrap="square" rtlCol="0">
            <a:spAutoFit/>
          </a:bodyPr>
          <a:lstStyle/>
          <a:p>
            <a:r>
              <a:rPr lang="fr-CH" sz="2400" dirty="0" smtClean="0">
                <a:solidFill>
                  <a:prstClr val="black"/>
                </a:solidFill>
              </a:rPr>
              <a:t>Cambios </a:t>
            </a:r>
            <a:r>
              <a:rPr lang="fr-CH" sz="2400" dirty="0" err="1" smtClean="0">
                <a:solidFill>
                  <a:prstClr val="black"/>
                </a:solidFill>
              </a:rPr>
              <a:t>tecnológicos</a:t>
            </a:r>
            <a:endParaRPr lang="en-GB" sz="2400" dirty="0">
              <a:solidFill>
                <a:prstClr val="black"/>
              </a:solidFill>
            </a:endParaRPr>
          </a:p>
        </p:txBody>
      </p:sp>
      <p:sp>
        <p:nvSpPr>
          <p:cNvPr id="20" name="TextBox 19"/>
          <p:cNvSpPr txBox="1"/>
          <p:nvPr/>
        </p:nvSpPr>
        <p:spPr>
          <a:xfrm>
            <a:off x="6996811" y="3603212"/>
            <a:ext cx="1552085" cy="461665"/>
          </a:xfrm>
          <a:prstGeom prst="rect">
            <a:avLst/>
          </a:prstGeom>
          <a:noFill/>
        </p:spPr>
        <p:txBody>
          <a:bodyPr wrap="square" rtlCol="0">
            <a:spAutoFit/>
          </a:bodyPr>
          <a:lstStyle/>
          <a:p>
            <a:pPr algn="ctr"/>
            <a:r>
              <a:rPr lang="fr-CH" sz="2400" dirty="0" err="1" smtClean="0">
                <a:solidFill>
                  <a:prstClr val="black"/>
                </a:solidFill>
              </a:rPr>
              <a:t>Mercados</a:t>
            </a:r>
            <a:endParaRPr lang="en-GB" sz="2400" dirty="0">
              <a:solidFill>
                <a:prstClr val="black"/>
              </a:solidFill>
            </a:endParaRPr>
          </a:p>
        </p:txBody>
      </p:sp>
      <p:sp>
        <p:nvSpPr>
          <p:cNvPr id="21" name="TextBox 20"/>
          <p:cNvSpPr txBox="1"/>
          <p:nvPr/>
        </p:nvSpPr>
        <p:spPr>
          <a:xfrm>
            <a:off x="6153332" y="4064877"/>
            <a:ext cx="2990668" cy="830997"/>
          </a:xfrm>
          <a:prstGeom prst="rect">
            <a:avLst/>
          </a:prstGeom>
          <a:noFill/>
        </p:spPr>
        <p:txBody>
          <a:bodyPr wrap="square" rtlCol="0">
            <a:spAutoFit/>
          </a:bodyPr>
          <a:lstStyle/>
          <a:p>
            <a:pPr algn="ctr"/>
            <a:r>
              <a:rPr lang="fr-CH" sz="2400" dirty="0" smtClean="0">
                <a:solidFill>
                  <a:prstClr val="black"/>
                </a:solidFill>
              </a:rPr>
              <a:t>Flujos de capital/ mano de obra</a:t>
            </a:r>
            <a:endParaRPr lang="en-GB" sz="2400" dirty="0">
              <a:solidFill>
                <a:prstClr val="black"/>
              </a:solidFill>
            </a:endParaRPr>
          </a:p>
        </p:txBody>
      </p:sp>
      <p:sp>
        <p:nvSpPr>
          <p:cNvPr id="22" name="TextBox 21"/>
          <p:cNvSpPr txBox="1"/>
          <p:nvPr/>
        </p:nvSpPr>
        <p:spPr>
          <a:xfrm>
            <a:off x="6350951" y="5016747"/>
            <a:ext cx="2020920" cy="461665"/>
          </a:xfrm>
          <a:prstGeom prst="rect">
            <a:avLst/>
          </a:prstGeom>
          <a:noFill/>
        </p:spPr>
        <p:txBody>
          <a:bodyPr wrap="square" rtlCol="0">
            <a:spAutoFit/>
          </a:bodyPr>
          <a:lstStyle/>
          <a:p>
            <a:pPr algn="ctr"/>
            <a:r>
              <a:rPr lang="fr-CH" sz="2400" dirty="0" smtClean="0">
                <a:solidFill>
                  <a:prstClr val="black"/>
                </a:solidFill>
              </a:rPr>
              <a:t>Demografía</a:t>
            </a:r>
            <a:endParaRPr lang="en-GB" sz="2400" dirty="0">
              <a:solidFill>
                <a:prstClr val="black"/>
              </a:solidFill>
            </a:endParaRPr>
          </a:p>
        </p:txBody>
      </p:sp>
      <p:sp>
        <p:nvSpPr>
          <p:cNvPr id="23" name="TextBox 22"/>
          <p:cNvSpPr txBox="1"/>
          <p:nvPr/>
        </p:nvSpPr>
        <p:spPr>
          <a:xfrm>
            <a:off x="5306378" y="5956728"/>
            <a:ext cx="1340482" cy="461665"/>
          </a:xfrm>
          <a:prstGeom prst="rect">
            <a:avLst/>
          </a:prstGeom>
          <a:noFill/>
        </p:spPr>
        <p:txBody>
          <a:bodyPr wrap="square" rtlCol="0">
            <a:spAutoFit/>
          </a:bodyPr>
          <a:lstStyle/>
          <a:p>
            <a:pPr algn="ctr"/>
            <a:r>
              <a:rPr lang="fr-CH" sz="2400" dirty="0" smtClean="0">
                <a:solidFill>
                  <a:prstClr val="black"/>
                </a:solidFill>
              </a:rPr>
              <a:t>Etc.</a:t>
            </a:r>
            <a:endParaRPr lang="en-GB" sz="2400" dirty="0">
              <a:solidFill>
                <a:prstClr val="black"/>
              </a:solidFill>
            </a:endParaRPr>
          </a:p>
        </p:txBody>
      </p:sp>
      <p:sp>
        <p:nvSpPr>
          <p:cNvPr id="24" name="TextBox 23"/>
          <p:cNvSpPr txBox="1"/>
          <p:nvPr/>
        </p:nvSpPr>
        <p:spPr>
          <a:xfrm>
            <a:off x="5976619" y="5495063"/>
            <a:ext cx="1340482" cy="461665"/>
          </a:xfrm>
          <a:prstGeom prst="rect">
            <a:avLst/>
          </a:prstGeom>
          <a:noFill/>
        </p:spPr>
        <p:txBody>
          <a:bodyPr wrap="square" rtlCol="0">
            <a:spAutoFit/>
          </a:bodyPr>
          <a:lstStyle/>
          <a:p>
            <a:pPr algn="ctr"/>
            <a:r>
              <a:rPr lang="fr-CH" sz="2400" dirty="0" smtClean="0">
                <a:solidFill>
                  <a:prstClr val="black"/>
                </a:solidFill>
              </a:rPr>
              <a:t>Cultura</a:t>
            </a:r>
            <a:endParaRPr lang="en-GB" sz="2400" dirty="0">
              <a:solidFill>
                <a:prstClr val="black"/>
              </a:solidFill>
            </a:endParaRPr>
          </a:p>
        </p:txBody>
      </p:sp>
    </p:spTree>
    <p:extLst>
      <p:ext uri="{BB962C8B-B14F-4D97-AF65-F5344CB8AC3E}">
        <p14:creationId xmlns:p14="http://schemas.microsoft.com/office/powerpoint/2010/main" val="3794184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59434" y="1340768"/>
            <a:ext cx="8712200" cy="4695131"/>
          </a:xfrm>
          <a:prstGeom prst="rect">
            <a:avLst/>
          </a:prstGeom>
          <a:noFill/>
          <a:ln w="9525">
            <a:noFill/>
            <a:miter lim="800000"/>
            <a:headEnd/>
            <a:tailEnd/>
          </a:ln>
        </p:spPr>
        <p:txBody>
          <a:bodyPr>
            <a:spAutoFit/>
          </a:bodyPr>
          <a:lstStyle/>
          <a:p>
            <a:pPr marL="36000" indent="-180975">
              <a:defRPr/>
            </a:pPr>
            <a:r>
              <a:rPr lang="es-ES" sz="3000" b="1" dirty="0">
                <a:latin typeface="Calibri" pitchFamily="34" charset="0"/>
                <a:sym typeface="Helvetica" pitchFamily="34" charset="0"/>
              </a:rPr>
              <a:t>Comercio pesquero</a:t>
            </a:r>
          </a:p>
          <a:p>
            <a:pPr marL="36000" indent="-180975">
              <a:lnSpc>
                <a:spcPct val="95000"/>
              </a:lnSpc>
              <a:defRPr/>
            </a:pPr>
            <a:endParaRPr lang="es-ES" sz="3000" dirty="0">
              <a:latin typeface="Calibri" pitchFamily="34" charset="0"/>
              <a:cs typeface="+mn-cs"/>
              <a:sym typeface="Helvetica" pitchFamily="34" charset="0"/>
            </a:endParaRPr>
          </a:p>
          <a:p>
            <a:pPr marL="36000" indent="-180975">
              <a:lnSpc>
                <a:spcPct val="80000"/>
              </a:lnSpc>
              <a:buFont typeface="Arial" pitchFamily="34" charset="0"/>
              <a:buChar char="•"/>
              <a:defRPr/>
            </a:pPr>
            <a:r>
              <a:rPr lang="es-ES" sz="3000" dirty="0">
                <a:latin typeface="Calibri" pitchFamily="34" charset="0"/>
                <a:sym typeface="Helvetica" pitchFamily="34" charset="0"/>
              </a:rPr>
              <a:t>Valor del comercio mundial</a:t>
            </a:r>
            <a:r>
              <a:rPr dirty="0"/>
              <a:t/>
            </a:r>
            <a:br>
              <a:rPr dirty="0"/>
            </a:br>
            <a:r>
              <a:rPr lang="es-ES" sz="3000" dirty="0">
                <a:latin typeface="Calibri" pitchFamily="34" charset="0"/>
                <a:sym typeface="Helvetica" pitchFamily="34" charset="0"/>
              </a:rPr>
              <a:t>102 mil millones </a:t>
            </a:r>
            <a:r>
              <a:rPr lang="es-ES" sz="3000" dirty="0" smtClean="0">
                <a:latin typeface="Calibri" pitchFamily="34" charset="0"/>
                <a:sym typeface="Helvetica" pitchFamily="34" charset="0"/>
              </a:rPr>
              <a:t>USD</a:t>
            </a:r>
            <a:endParaRPr lang="es-ES" sz="3000" dirty="0">
              <a:latin typeface="Calibri" pitchFamily="34" charset="0"/>
              <a:sym typeface="Helvetica" pitchFamily="34" charset="0"/>
            </a:endParaRPr>
          </a:p>
          <a:p>
            <a:pPr marL="36000" indent="-180975">
              <a:lnSpc>
                <a:spcPct val="80000"/>
              </a:lnSpc>
              <a:buFont typeface="Arial" pitchFamily="34" charset="0"/>
              <a:buChar char="•"/>
              <a:defRPr/>
            </a:pPr>
            <a:endParaRPr lang="es-ES" sz="3000" dirty="0">
              <a:latin typeface="Calibri" pitchFamily="34" charset="0"/>
              <a:cs typeface="+mn-cs"/>
              <a:sym typeface="Helvetica" pitchFamily="34" charset="0"/>
            </a:endParaRPr>
          </a:p>
          <a:p>
            <a:pPr marL="36000" indent="-180975">
              <a:lnSpc>
                <a:spcPct val="80000"/>
              </a:lnSpc>
              <a:buFont typeface="Arial" pitchFamily="34" charset="0"/>
              <a:buChar char="•"/>
              <a:defRPr/>
            </a:pPr>
            <a:r>
              <a:rPr lang="es-ES" sz="3000" dirty="0">
                <a:latin typeface="Calibri" pitchFamily="34" charset="0"/>
                <a:sym typeface="Helvetica" pitchFamily="34" charset="0"/>
              </a:rPr>
              <a:t>U</a:t>
            </a:r>
            <a:r>
              <a:rPr lang="es-ES" sz="3000" dirty="0" smtClean="0">
                <a:latin typeface="Calibri" pitchFamily="34" charset="0"/>
                <a:sym typeface="Helvetica" pitchFamily="34" charset="0"/>
              </a:rPr>
              <a:t>n </a:t>
            </a:r>
            <a:r>
              <a:rPr lang="es-ES" sz="3000" dirty="0">
                <a:latin typeface="Calibri" pitchFamily="34" charset="0"/>
                <a:sym typeface="Helvetica" pitchFamily="34" charset="0"/>
              </a:rPr>
              <a:t>39 % es exportado</a:t>
            </a:r>
          </a:p>
          <a:p>
            <a:pPr marL="36000" indent="-180975">
              <a:lnSpc>
                <a:spcPct val="80000"/>
              </a:lnSpc>
              <a:buFont typeface="Arial" pitchFamily="34" charset="0"/>
              <a:buChar char="•"/>
              <a:defRPr/>
            </a:pPr>
            <a:endParaRPr lang="es-ES" sz="3000" dirty="0">
              <a:latin typeface="Calibri" pitchFamily="34" charset="0"/>
              <a:cs typeface="+mn-cs"/>
              <a:sym typeface="Helvetica" pitchFamily="34" charset="0"/>
            </a:endParaRPr>
          </a:p>
          <a:p>
            <a:pPr marL="36000" indent="-180975">
              <a:lnSpc>
                <a:spcPct val="80000"/>
              </a:lnSpc>
              <a:buFont typeface="Arial" pitchFamily="34" charset="0"/>
              <a:buChar char="•"/>
              <a:defRPr/>
            </a:pPr>
            <a:r>
              <a:rPr lang="es-ES" sz="3000" dirty="0">
                <a:latin typeface="Calibri" pitchFamily="34" charset="0"/>
                <a:sym typeface="Helvetica" pitchFamily="34" charset="0"/>
              </a:rPr>
              <a:t>Un 55 % de las exportaciones pesqueras mundiales corresponden a los países en desarrollo.</a:t>
            </a:r>
          </a:p>
          <a:p>
            <a:pPr marL="36000" indent="-180975">
              <a:lnSpc>
                <a:spcPct val="80000"/>
              </a:lnSpc>
              <a:buFont typeface="Arial" pitchFamily="34" charset="0"/>
              <a:buChar char="•"/>
              <a:defRPr/>
            </a:pPr>
            <a:endParaRPr lang="es-ES" sz="3000" dirty="0">
              <a:latin typeface="Calibri" pitchFamily="34" charset="0"/>
              <a:cs typeface="+mn-cs"/>
              <a:sym typeface="Helvetica" pitchFamily="34" charset="0"/>
            </a:endParaRPr>
          </a:p>
          <a:p>
            <a:pPr marL="36000" indent="-180975">
              <a:lnSpc>
                <a:spcPct val="80000"/>
              </a:lnSpc>
              <a:buFont typeface="Arial" pitchFamily="34" charset="0"/>
              <a:buChar char="•"/>
              <a:defRPr/>
            </a:pPr>
            <a:r>
              <a:rPr lang="es-ES" sz="3000" dirty="0">
                <a:latin typeface="Calibri" pitchFamily="34" charset="0"/>
                <a:sym typeface="Helvetica" pitchFamily="34" charset="0"/>
              </a:rPr>
              <a:t>Las exportación de China, principal exportador, </a:t>
            </a:r>
            <a:r>
              <a:rPr lang="es-ES" sz="3000" dirty="0" smtClean="0">
                <a:latin typeface="Calibri" pitchFamily="34" charset="0"/>
                <a:sym typeface="Helvetica" pitchFamily="34" charset="0"/>
              </a:rPr>
              <a:t/>
            </a:r>
            <a:br>
              <a:rPr lang="es-ES" sz="3000" dirty="0" smtClean="0">
                <a:latin typeface="Calibri" pitchFamily="34" charset="0"/>
                <a:sym typeface="Helvetica" pitchFamily="34" charset="0"/>
              </a:rPr>
            </a:br>
            <a:r>
              <a:rPr lang="es-ES" sz="3000" dirty="0" smtClean="0">
                <a:latin typeface="Calibri" pitchFamily="34" charset="0"/>
                <a:sym typeface="Helvetica" pitchFamily="34" charset="0"/>
              </a:rPr>
              <a:t>         se estiman </a:t>
            </a:r>
            <a:r>
              <a:rPr lang="es-ES" sz="3000" dirty="0">
                <a:latin typeface="Calibri" pitchFamily="34" charset="0"/>
                <a:sym typeface="Helvetica" pitchFamily="34" charset="0"/>
              </a:rPr>
              <a:t>en más de 10 mil millones </a:t>
            </a:r>
            <a:r>
              <a:rPr lang="es-ES" sz="3000" dirty="0" smtClean="0">
                <a:latin typeface="Calibri" pitchFamily="34" charset="0"/>
                <a:sym typeface="Helvetica" pitchFamily="34" charset="0"/>
              </a:rPr>
              <a:t>USD </a:t>
            </a:r>
            <a:endParaRPr lang="es-ES" sz="3000" dirty="0">
              <a:latin typeface="Calibri" pitchFamily="34" charset="0"/>
              <a:sym typeface="Helvetica" pitchFamily="34" charset="0"/>
            </a:endParaRPr>
          </a:p>
        </p:txBody>
      </p:sp>
      <p:pic>
        <p:nvPicPr>
          <p:cNvPr id="18434" name="Picture 18" descr="6042"/>
          <p:cNvPicPr>
            <a:picLocks noGrp="1" noChangeAspect="1" noChangeArrowheads="1"/>
          </p:cNvPicPr>
          <p:nvPr>
            <p:ph idx="1"/>
          </p:nvPr>
        </p:nvPicPr>
        <p:blipFill>
          <a:blip r:embed="rId3" cstate="print">
            <a:lum contrast="10000"/>
          </a:blip>
          <a:srcRect/>
          <a:stretch>
            <a:fillRect/>
          </a:stretch>
        </p:blipFill>
        <p:spPr>
          <a:xfrm>
            <a:off x="5004048" y="1340768"/>
            <a:ext cx="3848114" cy="2561031"/>
          </a:xfrm>
          <a:prstGeom prst="rect">
            <a:avLst/>
          </a:prstGeom>
          <a:ln>
            <a:noFill/>
          </a:ln>
          <a:effectLst>
            <a:softEdge rad="112500"/>
          </a:effectLst>
        </p:spPr>
      </p:pic>
      <p:sp>
        <p:nvSpPr>
          <p:cNvPr id="8" name="Title 7"/>
          <p:cNvSpPr>
            <a:spLocks noGrp="1"/>
          </p:cNvSpPr>
          <p:nvPr>
            <p:ph type="title"/>
          </p:nvPr>
        </p:nvSpPr>
        <p:spPr>
          <a:xfrm>
            <a:off x="259434" y="274638"/>
            <a:ext cx="8568952" cy="922114"/>
          </a:xfrm>
        </p:spPr>
        <p:txBody>
          <a:bodyPr>
            <a:noAutofit/>
          </a:bodyPr>
          <a:lstStyle/>
          <a:p>
            <a:pPr>
              <a:defRPr/>
            </a:pPr>
            <a:r>
              <a:rPr lang="es-ES" sz="4000" spc="-150" dirty="0" smtClean="0"/>
              <a:t>Estado Mundial de la Pesca y la Acuicultura</a:t>
            </a:r>
            <a:r>
              <a:rPr dirty="0"/>
              <a:t/>
            </a:r>
            <a:br>
              <a:rPr dirty="0"/>
            </a:br>
            <a:r>
              <a:rPr lang="es-ES" sz="4000" spc="-150" dirty="0" smtClean="0"/>
              <a:t> FAO 2010</a:t>
            </a:r>
            <a:endParaRPr lang="es-ES" sz="4000" spc="-150" dirty="0"/>
          </a:p>
        </p:txBody>
      </p:sp>
      <p:sp>
        <p:nvSpPr>
          <p:cNvPr id="9" name="Slide Number Placeholder 8"/>
          <p:cNvSpPr>
            <a:spLocks noGrp="1"/>
          </p:cNvSpPr>
          <p:nvPr>
            <p:ph type="sldNum" sz="quarter" idx="12"/>
          </p:nvPr>
        </p:nvSpPr>
        <p:spPr/>
        <p:txBody>
          <a:bodyPr/>
          <a:lstStyle/>
          <a:p>
            <a:pPr>
              <a:defRPr/>
            </a:pPr>
            <a:fld id="{6D265C53-2B41-4D6E-B8D2-C722160B0D32}" type="slidenum">
              <a:rPr lang="en-US"/>
              <a:pPr>
                <a:defRPr/>
              </a:pPr>
              <a:t>4</a:t>
            </a:fld>
            <a:endParaRPr lang="es-ES" dirty="0"/>
          </a:p>
        </p:txBody>
      </p:sp>
    </p:spTree>
    <p:extLst>
      <p:ext uri="{BB962C8B-B14F-4D97-AF65-F5344CB8AC3E}">
        <p14:creationId xmlns:p14="http://schemas.microsoft.com/office/powerpoint/2010/main" val="1293539888"/>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3" descr="Fig-19"/>
          <p:cNvPicPr>
            <a:picLocks noGrp="1" noChangeAspect="1" noChangeArrowheads="1"/>
          </p:cNvPicPr>
          <p:nvPr>
            <p:ph sz="half" idx="2"/>
          </p:nvPr>
        </p:nvPicPr>
        <p:blipFill>
          <a:blip r:embed="rId3" cstate="print"/>
          <a:srcRect/>
          <a:stretch>
            <a:fillRect/>
          </a:stretch>
        </p:blipFill>
        <p:spPr>
          <a:xfrm>
            <a:off x="0" y="1376575"/>
            <a:ext cx="9144000" cy="5481426"/>
          </a:xfrm>
        </p:spPr>
      </p:pic>
      <p:sp>
        <p:nvSpPr>
          <p:cNvPr id="6" name="Slide Number Placeholder 5"/>
          <p:cNvSpPr>
            <a:spLocks noGrp="1"/>
          </p:cNvSpPr>
          <p:nvPr>
            <p:ph type="sldNum" sz="quarter" idx="12"/>
          </p:nvPr>
        </p:nvSpPr>
        <p:spPr>
          <a:xfrm>
            <a:off x="8532813" y="6416675"/>
            <a:ext cx="611187" cy="441325"/>
          </a:xfrm>
        </p:spPr>
        <p:txBody>
          <a:bodyPr/>
          <a:lstStyle/>
          <a:p>
            <a:pPr algn="ctr">
              <a:defRPr/>
            </a:pPr>
            <a:fld id="{1F56290D-8263-4628-AB5C-E3B0E9964FB2}" type="slidenum">
              <a:rPr lang="en-US" smtClean="0"/>
              <a:pPr algn="ctr">
                <a:defRPr/>
              </a:pPr>
              <a:t>5</a:t>
            </a:fld>
            <a:endParaRPr lang="es-ES" dirty="0"/>
          </a:p>
        </p:txBody>
      </p:sp>
      <p:sp>
        <p:nvSpPr>
          <p:cNvPr id="7" name="Footer Placeholder 6"/>
          <p:cNvSpPr>
            <a:spLocks noGrp="1"/>
          </p:cNvSpPr>
          <p:nvPr>
            <p:ph type="ftr" sz="quarter" idx="11"/>
          </p:nvPr>
        </p:nvSpPr>
        <p:spPr/>
        <p:txBody>
          <a:bodyPr/>
          <a:lstStyle/>
          <a:p>
            <a:pPr>
              <a:defRPr/>
            </a:pPr>
            <a:endParaRPr lang="en-US"/>
          </a:p>
        </p:txBody>
      </p:sp>
      <p:sp>
        <p:nvSpPr>
          <p:cNvPr id="8" name="Title 7"/>
          <p:cNvSpPr>
            <a:spLocks noGrp="1"/>
          </p:cNvSpPr>
          <p:nvPr>
            <p:ph type="title"/>
          </p:nvPr>
        </p:nvSpPr>
        <p:spPr>
          <a:xfrm>
            <a:off x="0" y="260648"/>
            <a:ext cx="9252520" cy="922114"/>
          </a:xfrm>
        </p:spPr>
        <p:txBody>
          <a:bodyPr>
            <a:noAutofit/>
          </a:bodyPr>
          <a:lstStyle/>
          <a:p>
            <a:pPr>
              <a:defRPr/>
            </a:pPr>
            <a:r>
              <a:rPr lang="es-ES" sz="4000" spc="-150" dirty="0" smtClean="0"/>
              <a:t>Estado Mundial de la Pesca y la Acuicultura</a:t>
            </a:r>
            <a:r>
              <a:t/>
            </a:r>
            <a:br/>
            <a:r>
              <a:rPr lang="es-ES" sz="4000" spc="-150" dirty="0" smtClean="0"/>
              <a:t> FAO 2010</a:t>
            </a:r>
            <a:endParaRPr lang="es-ES" sz="4000" spc="-150" dirty="0"/>
          </a:p>
        </p:txBody>
      </p:sp>
    </p:spTree>
    <p:extLst>
      <p:ext uri="{BB962C8B-B14F-4D97-AF65-F5344CB8AC3E}">
        <p14:creationId xmlns:p14="http://schemas.microsoft.com/office/powerpoint/2010/main" val="1359653104"/>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3607" y="332656"/>
            <a:ext cx="9165391" cy="51148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66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s-ES" dirty="0" smtClean="0"/>
              <a:t>El Memorando de Entendimiento FAO-CITES (2006)</a:t>
            </a:r>
          </a:p>
        </p:txBody>
      </p:sp>
      <p:sp>
        <p:nvSpPr>
          <p:cNvPr id="25603" name="Content Placeholder 2"/>
          <p:cNvSpPr>
            <a:spLocks noGrp="1"/>
          </p:cNvSpPr>
          <p:nvPr>
            <p:ph idx="1"/>
          </p:nvPr>
        </p:nvSpPr>
        <p:spPr>
          <a:xfrm>
            <a:off x="179512" y="1340768"/>
            <a:ext cx="8569325" cy="4895850"/>
          </a:xfrm>
        </p:spPr>
        <p:txBody>
          <a:bodyPr>
            <a:normAutofit fontScale="85000" lnSpcReduction="10000"/>
          </a:bodyPr>
          <a:lstStyle/>
          <a:p>
            <a:pPr>
              <a:lnSpc>
                <a:spcPts val="3400"/>
              </a:lnSpc>
              <a:spcBef>
                <a:spcPts val="1800"/>
              </a:spcBef>
              <a:buClrTx/>
              <a:buSzPct val="100000"/>
              <a:buFont typeface="Arial" pitchFamily="34" charset="0"/>
              <a:buChar char="•"/>
            </a:pPr>
            <a:r>
              <a:rPr lang="es-ES" sz="3200" dirty="0" smtClean="0"/>
              <a:t>... comunicar e intercambiar información...</a:t>
            </a:r>
          </a:p>
          <a:p>
            <a:pPr>
              <a:lnSpc>
                <a:spcPts val="3400"/>
              </a:lnSpc>
              <a:spcBef>
                <a:spcPts val="1800"/>
              </a:spcBef>
              <a:buClrTx/>
              <a:buSzPct val="100000"/>
              <a:buFont typeface="Arial" pitchFamily="34" charset="0"/>
              <a:buChar char="•"/>
            </a:pPr>
            <a:r>
              <a:rPr lang="es-ES" sz="3200" dirty="0" smtClean="0"/>
              <a:t>cooperar... para facilitar el fomento de capacidad en los países en desarrollo ...</a:t>
            </a:r>
          </a:p>
          <a:p>
            <a:pPr>
              <a:lnSpc>
                <a:spcPts val="3400"/>
              </a:lnSpc>
              <a:spcBef>
                <a:spcPts val="1800"/>
              </a:spcBef>
              <a:buClrTx/>
              <a:buSzPct val="100000"/>
              <a:buFont typeface="Arial" pitchFamily="34" charset="0"/>
              <a:buChar char="•"/>
            </a:pPr>
            <a:r>
              <a:rPr lang="es-ES" sz="3200" dirty="0" smtClean="0"/>
              <a:t>La FAO... proporciona asesoría a la CITES con relación a... los criterios de inclusión en los Apéndices de la CITES</a:t>
            </a:r>
          </a:p>
          <a:p>
            <a:pPr>
              <a:lnSpc>
                <a:spcPts val="3400"/>
              </a:lnSpc>
              <a:spcBef>
                <a:spcPts val="1800"/>
              </a:spcBef>
              <a:buClrTx/>
              <a:buSzPct val="100000"/>
              <a:buFont typeface="Arial" pitchFamily="34" charset="0"/>
              <a:buChar char="•"/>
            </a:pPr>
            <a:r>
              <a:rPr lang="es-ES" sz="3200" dirty="0" smtClean="0"/>
              <a:t>garantiza la debida consulta en la evaluación científica y técnica de las propuestas ... sobre la base de los criterios acordados por las Partes en la CITES</a:t>
            </a:r>
          </a:p>
        </p:txBody>
      </p:sp>
      <p:sp>
        <p:nvSpPr>
          <p:cNvPr id="4" name="Slide Number Placeholder 3"/>
          <p:cNvSpPr>
            <a:spLocks noGrp="1"/>
          </p:cNvSpPr>
          <p:nvPr>
            <p:ph type="sldNum" sz="quarter" idx="12"/>
          </p:nvPr>
        </p:nvSpPr>
        <p:spPr/>
        <p:txBody>
          <a:bodyPr/>
          <a:lstStyle/>
          <a:p>
            <a:pPr>
              <a:defRPr/>
            </a:pPr>
            <a:fld id="{DB5596A7-8AC4-41FF-A315-E86DE8B96C1C}" type="slidenum">
              <a:rPr lang="en-US"/>
              <a:pPr>
                <a:defRPr/>
              </a:pPr>
              <a:t>7</a:t>
            </a:fld>
            <a:endParaRPr lang="es-ES" dirty="0"/>
          </a:p>
        </p:txBody>
      </p:sp>
    </p:spTree>
    <p:extLst>
      <p:ext uri="{BB962C8B-B14F-4D97-AF65-F5344CB8AC3E}">
        <p14:creationId xmlns:p14="http://schemas.microsoft.com/office/powerpoint/2010/main" val="3673763390"/>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freshfromqatar.marvivablog.com/files/2010/03/PN2010031301000799_-_-_CI000318.jpg"/>
          <p:cNvPicPr>
            <a:picLocks noChangeAspect="1" noChangeArrowheads="1"/>
          </p:cNvPicPr>
          <p:nvPr/>
        </p:nvPicPr>
        <p:blipFill>
          <a:blip r:embed="rId2" cstate="print">
            <a:lum contrast="20000"/>
          </a:blip>
          <a:srcRect/>
          <a:stretch>
            <a:fillRect/>
          </a:stretch>
        </p:blipFill>
        <p:spPr bwMode="auto">
          <a:xfrm>
            <a:off x="2123728" y="404664"/>
            <a:ext cx="4824214" cy="3216143"/>
          </a:xfrm>
          <a:prstGeom prst="rect">
            <a:avLst/>
          </a:prstGeom>
          <a:noFill/>
          <a:ln w="9525">
            <a:noFill/>
            <a:miter lim="800000"/>
            <a:headEnd/>
            <a:tailEnd/>
          </a:ln>
        </p:spPr>
      </p:pic>
      <p:sp>
        <p:nvSpPr>
          <p:cNvPr id="4" name="Title 3"/>
          <p:cNvSpPr>
            <a:spLocks noGrp="1"/>
          </p:cNvSpPr>
          <p:nvPr>
            <p:ph type="title"/>
          </p:nvPr>
        </p:nvSpPr>
        <p:spPr>
          <a:xfrm>
            <a:off x="421035" y="3646834"/>
            <a:ext cx="8229600" cy="2664296"/>
          </a:xfrm>
          <a:noFill/>
        </p:spPr>
        <p:txBody>
          <a:bodyPr>
            <a:normAutofit fontScale="90000"/>
            <a:sp3d prstMaterial="softEdge"/>
          </a:bodyPr>
          <a:lstStyle/>
          <a:p>
            <a:pPr>
              <a:defRPr/>
            </a:pPr>
            <a:r>
              <a:rPr lang="es-ES" sz="3600" b="0" dirty="0" smtClean="0">
                <a:solidFill>
                  <a:schemeClr val="tx1"/>
                </a:solidFill>
                <a:latin typeface="+mn-lt"/>
              </a:rPr>
              <a:t>¿Están desaprovechando los países oportunidades para utilizar una herramienta potencialmente útil para la ordenación pesquera debido a divergencias de opinión y a la polarización?</a:t>
            </a:r>
            <a:endParaRPr lang="es-ES" sz="3600" b="0" dirty="0">
              <a:solidFill>
                <a:schemeClr val="tx1"/>
              </a:solidFill>
              <a:latin typeface="+mn-lt"/>
            </a:endParaRPr>
          </a:p>
        </p:txBody>
      </p:sp>
      <p:sp>
        <p:nvSpPr>
          <p:cNvPr id="5" name="Slide Number Placeholder 4"/>
          <p:cNvSpPr>
            <a:spLocks noGrp="1"/>
          </p:cNvSpPr>
          <p:nvPr>
            <p:ph type="sldNum" sz="quarter" idx="12"/>
          </p:nvPr>
        </p:nvSpPr>
        <p:spPr/>
        <p:txBody>
          <a:bodyPr/>
          <a:lstStyle/>
          <a:p>
            <a:pPr>
              <a:defRPr/>
            </a:pPr>
            <a:fld id="{5EF066DC-A5C9-4E2F-9DEF-E2DDA4DC354E}" type="slidenum">
              <a:rPr lang="en-US"/>
              <a:pPr>
                <a:defRPr/>
              </a:pPr>
              <a:t>8</a:t>
            </a:fld>
            <a:endParaRPr lang="es-ES"/>
          </a:p>
        </p:txBody>
      </p:sp>
    </p:spTree>
    <p:extLst>
      <p:ext uri="{BB962C8B-B14F-4D97-AF65-F5344CB8AC3E}">
        <p14:creationId xmlns:p14="http://schemas.microsoft.com/office/powerpoint/2010/main" val="690916257"/>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ttp://www.my-world-travelguides.com/pics/fishing-boat-port-of-casablanca.jpg"/>
          <p:cNvPicPr>
            <a:picLocks noChangeAspect="1" noChangeArrowheads="1"/>
          </p:cNvPicPr>
          <p:nvPr/>
        </p:nvPicPr>
        <p:blipFill>
          <a:blip r:embed="rId2" cstate="print">
            <a:lum contrast="10000"/>
          </a:blip>
          <a:srcRect/>
          <a:stretch>
            <a:fillRect/>
          </a:stretch>
        </p:blipFill>
        <p:spPr bwMode="auto">
          <a:xfrm>
            <a:off x="4569267" y="2060848"/>
            <a:ext cx="4437208" cy="2951379"/>
          </a:xfrm>
          <a:prstGeom prst="rect">
            <a:avLst/>
          </a:prstGeom>
          <a:noFill/>
          <a:ln w="9525">
            <a:noFill/>
            <a:miter lim="800000"/>
            <a:headEnd/>
            <a:tailEnd/>
          </a:ln>
        </p:spPr>
      </p:pic>
      <p:sp>
        <p:nvSpPr>
          <p:cNvPr id="2" name="Title 1"/>
          <p:cNvSpPr>
            <a:spLocks noGrp="1"/>
          </p:cNvSpPr>
          <p:nvPr>
            <p:ph type="title"/>
          </p:nvPr>
        </p:nvSpPr>
        <p:spPr/>
        <p:txBody>
          <a:bodyPr>
            <a:noAutofit/>
          </a:bodyPr>
          <a:lstStyle/>
          <a:p>
            <a:pPr>
              <a:defRPr/>
            </a:pPr>
            <a:r>
              <a:rPr lang="es-ES" sz="3500" dirty="0" smtClean="0"/>
              <a:t>Camino a seguir para una aplicación eficaz de la CITES en el caso de la pesca</a:t>
            </a:r>
            <a:endParaRPr lang="es-ES" sz="3500" dirty="0"/>
          </a:p>
        </p:txBody>
      </p:sp>
      <p:sp>
        <p:nvSpPr>
          <p:cNvPr id="20483" name="Content Placeholder 2"/>
          <p:cNvSpPr>
            <a:spLocks noGrp="1"/>
          </p:cNvSpPr>
          <p:nvPr>
            <p:ph idx="1"/>
          </p:nvPr>
        </p:nvSpPr>
        <p:spPr>
          <a:xfrm>
            <a:off x="242418" y="1628800"/>
            <a:ext cx="4392613" cy="4564063"/>
          </a:xfrm>
          <a:noFill/>
        </p:spPr>
        <p:txBody>
          <a:bodyPr>
            <a:normAutofit/>
          </a:bodyPr>
          <a:lstStyle/>
          <a:p>
            <a:pPr marL="179388" indent="0">
              <a:buFont typeface="Wingdings 2" pitchFamily="18" charset="2"/>
              <a:buNone/>
              <a:defRPr/>
            </a:pPr>
            <a:r>
              <a:rPr lang="es-ES" sz="2800" kern="1300" dirty="0" smtClean="0"/>
              <a:t>Es indispensable que los organismos nacionales y regionales de pesca y las Autoridades CITES colaboren de manera más estrecha y a menudo será necesario el fomento de capacidad en ambos grupos. </a:t>
            </a:r>
          </a:p>
          <a:p>
            <a:pPr>
              <a:defRPr/>
            </a:pPr>
            <a:endParaRPr lang="es-ES" sz="4000" b="1" kern="130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28A3F1D7-5095-4D07-8959-53874B9772EB}" type="slidenum">
              <a:rPr lang="en-US"/>
              <a:pPr>
                <a:defRPr/>
              </a:pPr>
              <a:t>9</a:t>
            </a:fld>
            <a:endParaRPr lang="es-ES" dirty="0"/>
          </a:p>
        </p:txBody>
      </p:sp>
    </p:spTree>
    <p:extLst>
      <p:ext uri="{BB962C8B-B14F-4D97-AF65-F5344CB8AC3E}">
        <p14:creationId xmlns:p14="http://schemas.microsoft.com/office/powerpoint/2010/main" val="1189877519"/>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9668</TotalTime>
  <Words>1029</Words>
  <Application>Microsoft Office PowerPoint</Application>
  <PresentationFormat>On-screen Show (4:3)</PresentationFormat>
  <Paragraphs>95</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La FAO, la CITES, la pesca y la acuicultura</vt:lpstr>
      <vt:lpstr>PowerPoint Presentation</vt:lpstr>
      <vt:lpstr>PowerPoint Presentation</vt:lpstr>
      <vt:lpstr>Estado Mundial de la Pesca y la Acuicultura  FAO 2010</vt:lpstr>
      <vt:lpstr>Estado Mundial de la Pesca y la Acuicultura  FAO 2010</vt:lpstr>
      <vt:lpstr>PowerPoint Presentation</vt:lpstr>
      <vt:lpstr>El Memorando de Entendimiento FAO-CITES (2006)</vt:lpstr>
      <vt:lpstr>¿Están desaprovechando los países oportunidades para utilizar una herramienta potencialmente útil para la ordenación pesquera debido a divergencias de opinión y a la polarización?</vt:lpstr>
      <vt:lpstr>Camino a seguir para una aplicación eficaz de la CITES en el caso de la pesca</vt:lpstr>
      <vt:lpstr>PowerPoint Presentation</vt:lpstr>
      <vt:lpstr>Labor actual de la Secretaría de la CITES</vt:lpstr>
      <vt:lpstr>Labor actual de la Secretaría de la CITES: fomento de capacidad regional/nacional</vt:lpstr>
      <vt:lpstr>¡Muchas gracias por su atención!  La CITES y la FAO están trabajando, con el apoyo de la Unión Europea, a favor de un comercio internacional de tiburones y mantarrayas que sea legal, sostenible y trazable    </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Shark Species and Manta Rays</dc:title>
  <dc:creator>SCHLINGEMANN</dc:creator>
  <cp:lastModifiedBy>SVDP</cp:lastModifiedBy>
  <cp:revision>179</cp:revision>
  <cp:lastPrinted>2013-10-23T06:07:01Z</cp:lastPrinted>
  <dcterms:created xsi:type="dcterms:W3CDTF">2013-09-27T13:34:19Z</dcterms:created>
  <dcterms:modified xsi:type="dcterms:W3CDTF">2015-07-06T14:50:49Z</dcterms:modified>
</cp:coreProperties>
</file>