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430" r:id="rId2"/>
    <p:sldId id="457" r:id="rId3"/>
    <p:sldId id="431" r:id="rId4"/>
    <p:sldId id="432" r:id="rId5"/>
    <p:sldId id="435" r:id="rId6"/>
    <p:sldId id="436" r:id="rId7"/>
    <p:sldId id="434" r:id="rId8"/>
    <p:sldId id="488" r:id="rId9"/>
    <p:sldId id="491" r:id="rId10"/>
    <p:sldId id="496" r:id="rId11"/>
    <p:sldId id="498" r:id="rId12"/>
    <p:sldId id="499" r:id="rId13"/>
    <p:sldId id="500" r:id="rId14"/>
    <p:sldId id="494" r:id="rId15"/>
    <p:sldId id="495" r:id="rId16"/>
    <p:sldId id="458" r:id="rId17"/>
  </p:sldIdLst>
  <p:sldSz cx="9144000" cy="6858000" type="screen4x3"/>
  <p:notesSz cx="6797675" cy="9926638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990000"/>
    <a:srgbClr val="993300"/>
    <a:srgbClr val="CC3300"/>
    <a:srgbClr val="FF3399"/>
    <a:srgbClr val="FF0000"/>
    <a:srgbClr val="0099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2065" autoAdjust="0"/>
    <p:restoredTop sz="61993" autoAdjust="0"/>
  </p:normalViewPr>
  <p:slideViewPr>
    <p:cSldViewPr snapToObjects="1">
      <p:cViewPr>
        <p:scale>
          <a:sx n="100" d="100"/>
          <a:sy n="100" d="100"/>
        </p:scale>
        <p:origin x="-75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16525" y="9507538"/>
            <a:ext cx="158115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8" tIns="45359" rIns="90718" bIns="45359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>
                <a:solidFill>
                  <a:schemeClr val="tx1"/>
                </a:solidFill>
                <a:effectLst/>
              </a:defRPr>
            </a:lvl1pPr>
          </a:lstStyle>
          <a:p>
            <a:fld id="{E1B9DE4B-3703-448D-8545-BBA3C77DF79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61500"/>
            <a:ext cx="3032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78" tIns="45989" rIns="91978" bIns="45989" numCol="1" anchor="b" anchorCtr="0" compatLnSpc="1">
            <a:prstTxWarp prst="textNoShape">
              <a:avLst/>
            </a:prstTxWarp>
          </a:bodyPr>
          <a:lstStyle>
            <a:lvl1pPr algn="l" defTabSz="919163" eaLnBrk="1" hangingPunct="1">
              <a:spcBef>
                <a:spcPct val="50000"/>
              </a:spcBef>
              <a:defRPr sz="1200" b="1">
                <a:solidFill>
                  <a:srgbClr val="FF3300"/>
                </a:solidFill>
                <a:effectLst/>
              </a:defRPr>
            </a:lvl1pPr>
          </a:lstStyle>
          <a:p>
            <a:r>
              <a:rPr lang="en-US"/>
              <a:t>UAE-E-Gen-Intro-mod</a:t>
            </a:r>
          </a:p>
        </p:txBody>
      </p:sp>
    </p:spTree>
    <p:extLst>
      <p:ext uri="{BB962C8B-B14F-4D97-AF65-F5344CB8AC3E}">
        <p14:creationId xmlns:p14="http://schemas.microsoft.com/office/powerpoint/2010/main" val="37512826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0718" tIns="45359" rIns="90718" bIns="45359" numCol="1" anchor="ctr" anchorCtr="0" compatLnSpc="1">
            <a:prstTxWarp prst="textNoShape">
              <a:avLst/>
            </a:prstTxWarp>
          </a:bodyPr>
          <a:lstStyle>
            <a:lvl1pPr algn="l" defTabSz="906463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0718" tIns="45359" rIns="90718" bIns="45359" numCol="1" anchor="ctr" anchorCtr="0" compatLnSpc="1">
            <a:prstTxWarp prst="textNoShape">
              <a:avLst/>
            </a:prstTxWarp>
          </a:bodyPr>
          <a:lstStyle>
            <a:lvl1pPr algn="r" defTabSz="906463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849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14875"/>
            <a:ext cx="4981575" cy="44672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18" tIns="45359" rIns="90718" bIns="4535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0718" tIns="45359" rIns="90718" bIns="45359" numCol="1" anchor="b" anchorCtr="0" compatLnSpc="1">
            <a:prstTxWarp prst="textNoShape">
              <a:avLst/>
            </a:prstTxWarp>
          </a:bodyPr>
          <a:lstStyle>
            <a:lvl1pPr algn="l" defTabSz="906463">
              <a:defRPr sz="120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UAE-E-Gen-Intro-mod</a:t>
            </a:r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0718" tIns="45359" rIns="90718" bIns="45359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>
                <a:solidFill>
                  <a:schemeClr val="tx1"/>
                </a:solidFill>
                <a:effectLst/>
              </a:defRPr>
            </a:lvl1pPr>
          </a:lstStyle>
          <a:p>
            <a:fld id="{1B8B3382-5DDF-4C83-AE40-A449B575B5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2298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14875"/>
            <a:ext cx="4981575" cy="4465638"/>
          </a:xfrm>
        </p:spPr>
        <p:txBody>
          <a:bodyPr/>
          <a:lstStyle/>
          <a:p>
            <a:r>
              <a:rPr lang="en-US" dirty="0"/>
              <a:t>DHM, Chief, Scientific Support Unit</a:t>
            </a:r>
          </a:p>
          <a:p>
            <a:endParaRPr lang="en-US" dirty="0"/>
          </a:p>
          <a:p>
            <a:r>
              <a:rPr lang="en-US" dirty="0"/>
              <a:t>Presentation today, to supplement written submission, will:</a:t>
            </a:r>
          </a:p>
          <a:p>
            <a:pPr>
              <a:buFontTx/>
              <a:buChar char="-"/>
            </a:pPr>
            <a:r>
              <a:rPr lang="en-US" dirty="0"/>
              <a:t>Review the Convention’s obligations regarding NDFs (always useful to step back and examine context of WHY you need to know something)</a:t>
            </a:r>
          </a:p>
          <a:p>
            <a:pPr>
              <a:buFontTx/>
              <a:buChar char="-"/>
            </a:pPr>
            <a:r>
              <a:rPr lang="en-US" dirty="0"/>
              <a:t>Review the guidance that the </a:t>
            </a:r>
            <a:r>
              <a:rPr lang="en-US" dirty="0" err="1"/>
              <a:t>CoP</a:t>
            </a:r>
            <a:r>
              <a:rPr lang="en-US" dirty="0"/>
              <a:t> has already given on NDFs (indication of what sort of proposals might be acceptable to </a:t>
            </a:r>
            <a:r>
              <a:rPr lang="en-US" dirty="0" err="1"/>
              <a:t>CoP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en-US" dirty="0"/>
              <a:t>End with a few very general observations from the Secretariat (this is YOUR meeting as experts, so we do not intend to play a heavy hand here)  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Just a few thoughts from the Secretariat at this stage</a:t>
            </a:r>
          </a:p>
          <a:p>
            <a:endParaRPr lang="en-US"/>
          </a:p>
          <a:p>
            <a:r>
              <a:rPr lang="en-US"/>
              <a:t>We think….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Four basic steps – read out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…and a few principles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How does this pan out?</a:t>
            </a:r>
          </a:p>
          <a:p>
            <a:endParaRPr lang="en-US"/>
          </a:p>
          <a:p>
            <a:r>
              <a:rPr lang="en-US"/>
              <a:t>Essentially volume of intended trade vs vulnerability of species - population, range, reproducing capacity, habitat requirements: we saw some of the factors mentioned earlier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higher up the two scales you go, the more delicate the NDF formulation task becomes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With increasing risks.</a:t>
            </a:r>
          </a:p>
          <a:p>
            <a:endParaRPr lang="en-US"/>
          </a:p>
          <a:p>
            <a:r>
              <a:rPr lang="en-US"/>
              <a:t>And if it all goes wrong, the possibility of the RST to peer review the actions of the SA concerned.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to try and avoid reinventing the wheel</a:t>
            </a:r>
          </a:p>
          <a:p>
            <a:r>
              <a:rPr lang="en-US" dirty="0"/>
              <a:t>Fragmented nature of the biodiversity sector means that we seem unfortunately rather prone to this</a:t>
            </a:r>
          </a:p>
          <a:p>
            <a:r>
              <a:rPr lang="en-US" dirty="0"/>
              <a:t>Take account of and link to other MEA standards in particular wherever possible.</a:t>
            </a:r>
          </a:p>
          <a:p>
            <a:r>
              <a:rPr lang="en-US" dirty="0"/>
              <a:t>After all it is the same Parties involved!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…..and good luck in your endevours this week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9BF51CF-AA68-46CA-B599-6EEBD4D751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92658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FBE9191-3EC2-4B0D-AACF-E2FE38E680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99774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8716726-9746-4F09-A6CC-E7E060F922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98830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DC3586-F4AB-40E4-8029-E39B31AEF0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3422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78A464-3837-4DEB-8FF2-E5FBCC91AC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9638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55700"/>
            <a:ext cx="3810000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3810000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4C72DD3-131F-456B-818B-774CDF1E70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23478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1DB4D2D-5CB6-4EAE-891F-A190B8663B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28263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95EB425-3F2D-437A-B882-8CD5AE42F6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08984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1A545CE-EC16-402D-A645-82CB627565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5031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C8F76BF-9F42-4311-9E97-2B05D572DD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89732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15BA603-9084-46E6-89F5-FF637F2087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71983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9900">
                <a:gamma/>
                <a:shade val="0"/>
                <a:invGamma/>
              </a:srgbClr>
            </a:gs>
            <a:gs pos="100000">
              <a:srgbClr val="3399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72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55700"/>
            <a:ext cx="7772400" cy="501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3488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FFCC00"/>
                </a:solidFill>
                <a:effectLst/>
              </a:defRPr>
            </a:lvl1pPr>
          </a:lstStyle>
          <a:p>
            <a:fld id="{BB946EB7-D20C-43AE-B2BE-262D70FCA2F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634885" name="Picture 5" descr="Copy of eartha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8225" y="6399213"/>
            <a:ext cx="374650" cy="37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4886" name="Picture 6" descr="bottombar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25" y="6224588"/>
            <a:ext cx="4638675" cy="633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4887" name="Picture 7" descr="cites college large trans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" y="6196013"/>
            <a:ext cx="1676400" cy="62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88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8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8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8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FFCC00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55000"/>
        </a:spcBef>
        <a:spcAft>
          <a:spcPct val="15000"/>
        </a:spcAft>
        <a:buChar char="•"/>
        <a:defRPr sz="28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55000"/>
        </a:spcBef>
        <a:spcAft>
          <a:spcPct val="15000"/>
        </a:spcAft>
        <a:buChar char="–"/>
        <a:defRPr sz="24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55000"/>
        </a:spcBef>
        <a:spcAft>
          <a:spcPct val="15000"/>
        </a:spcAft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55000"/>
        </a:spcBef>
        <a:spcAft>
          <a:spcPct val="1500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55000"/>
        </a:spcBef>
        <a:spcAft>
          <a:spcPct val="1500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55000"/>
        </a:spcBef>
        <a:spcAft>
          <a:spcPct val="1500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55000"/>
        </a:spcBef>
        <a:spcAft>
          <a:spcPct val="1500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55000"/>
        </a:spcBef>
        <a:spcAft>
          <a:spcPct val="1500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55000"/>
        </a:spcBef>
        <a:spcAft>
          <a:spcPct val="1500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http://www.cites.org/photo_gallery/Pics/other-plants_pic1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http://www.cites.org/photo_gallery/Pics/mammal_pic1.jpg" TargetMode="Externa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B5780-7A1E-4D80-AF35-87D6DDBE895B}" type="slidenum">
              <a:rPr lang="en-US"/>
              <a:pPr/>
              <a:t>1</a:t>
            </a:fld>
            <a:endParaRPr lang="en-US"/>
          </a:p>
        </p:txBody>
      </p:sp>
      <p:pic>
        <p:nvPicPr>
          <p:cNvPr id="418818" name="Picture 2" descr="reptiles_pic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971800"/>
            <a:ext cx="27432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8819" name="Picture 3" descr="http://www.cites.org/photo_gallery/Pics/mammal_pic1.jpg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8820" name="Picture 4" descr="http://www.cites.org/photo_gallery/Pics/other-plants_pic1.jpg"/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52400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8821" name="Text Box 5"/>
          <p:cNvSpPr txBox="1">
            <a:spLocks noChangeArrowheads="1"/>
          </p:cNvSpPr>
          <p:nvPr/>
        </p:nvSpPr>
        <p:spPr bwMode="auto">
          <a:xfrm>
            <a:off x="3326161" y="4381500"/>
            <a:ext cx="5589240" cy="925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9900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>
              <a:spcBef>
                <a:spcPct val="55000"/>
              </a:spcBef>
            </a:pPr>
            <a:r>
              <a:rPr lang="en-US" sz="1800" b="1" dirty="0" smtClean="0">
                <a:solidFill>
                  <a:srgbClr val="FFCC00"/>
                </a:solidFill>
                <a:effectLst/>
              </a:rPr>
              <a:t>Taller </a:t>
            </a:r>
            <a:r>
              <a:rPr lang="en-US" sz="1800" b="1" dirty="0" err="1" smtClean="0">
                <a:solidFill>
                  <a:srgbClr val="FFCC00"/>
                </a:solidFill>
                <a:effectLst/>
              </a:rPr>
              <a:t>para</a:t>
            </a:r>
            <a:r>
              <a:rPr lang="en-US" sz="1800" b="1" dirty="0" smtClean="0">
                <a:solidFill>
                  <a:srgbClr val="FFCC00"/>
                </a:solidFill>
                <a:effectLst/>
              </a:rPr>
              <a:t> </a:t>
            </a:r>
            <a:r>
              <a:rPr lang="en-US" sz="1800" b="1" dirty="0" err="1" smtClean="0">
                <a:solidFill>
                  <a:srgbClr val="FFCC00"/>
                </a:solidFill>
                <a:effectLst/>
              </a:rPr>
              <a:t>reforzar</a:t>
            </a:r>
            <a:r>
              <a:rPr lang="en-US" sz="1800" b="1" dirty="0" smtClean="0">
                <a:solidFill>
                  <a:srgbClr val="FFCC00"/>
                </a:solidFill>
                <a:effectLst/>
              </a:rPr>
              <a:t> la </a:t>
            </a:r>
            <a:r>
              <a:rPr lang="en-US" sz="1800" b="1" dirty="0" err="1" smtClean="0">
                <a:solidFill>
                  <a:srgbClr val="FFCC00"/>
                </a:solidFill>
                <a:effectLst/>
              </a:rPr>
              <a:t>capacidad</a:t>
            </a:r>
            <a:r>
              <a:rPr lang="en-US" sz="1800" b="1" dirty="0" smtClean="0">
                <a:solidFill>
                  <a:srgbClr val="FFCC00"/>
                </a:solidFill>
                <a:effectLst/>
              </a:rPr>
              <a:t> de </a:t>
            </a:r>
            <a:r>
              <a:rPr lang="en-US" sz="1800" b="1" dirty="0" err="1" smtClean="0">
                <a:solidFill>
                  <a:srgbClr val="FFCC00"/>
                </a:solidFill>
                <a:effectLst/>
              </a:rPr>
              <a:t>las</a:t>
            </a:r>
            <a:r>
              <a:rPr lang="en-US" sz="1800" b="1" dirty="0" smtClean="0">
                <a:solidFill>
                  <a:srgbClr val="FFCC00"/>
                </a:solidFill>
                <a:effectLst/>
              </a:rPr>
              <a:t> </a:t>
            </a:r>
            <a:r>
              <a:rPr lang="en-US" sz="1800" b="1" dirty="0" err="1" smtClean="0">
                <a:solidFill>
                  <a:srgbClr val="FFCC00"/>
                </a:solidFill>
                <a:effectLst/>
              </a:rPr>
              <a:t>autoridades</a:t>
            </a:r>
            <a:r>
              <a:rPr lang="en-US" sz="1800" b="1" dirty="0" smtClean="0">
                <a:solidFill>
                  <a:srgbClr val="FFCC00"/>
                </a:solidFill>
                <a:effectLst/>
              </a:rPr>
              <a:t> a fin de </a:t>
            </a:r>
            <a:r>
              <a:rPr lang="en-US" sz="1800" b="1" dirty="0" err="1" smtClean="0">
                <a:solidFill>
                  <a:srgbClr val="FFCC00"/>
                </a:solidFill>
                <a:effectLst/>
              </a:rPr>
              <a:t>que</a:t>
            </a:r>
            <a:r>
              <a:rPr lang="en-US" sz="1800" b="1" dirty="0" smtClean="0">
                <a:solidFill>
                  <a:srgbClr val="FFCC00"/>
                </a:solidFill>
                <a:effectLst/>
              </a:rPr>
              <a:t> </a:t>
            </a:r>
            <a:r>
              <a:rPr lang="en-US" sz="1800" b="1" dirty="0" err="1" smtClean="0">
                <a:solidFill>
                  <a:srgbClr val="FFCC00"/>
                </a:solidFill>
                <a:effectLst/>
              </a:rPr>
              <a:t>ralicen</a:t>
            </a:r>
            <a:r>
              <a:rPr lang="en-US" sz="1800" b="1" dirty="0" smtClean="0">
                <a:solidFill>
                  <a:srgbClr val="FFCC00"/>
                </a:solidFill>
                <a:effectLst/>
              </a:rPr>
              <a:t> </a:t>
            </a:r>
            <a:r>
              <a:rPr lang="en-US" sz="1800" b="1" dirty="0" err="1" smtClean="0">
                <a:solidFill>
                  <a:srgbClr val="FFCC00"/>
                </a:solidFill>
                <a:effectLst/>
              </a:rPr>
              <a:t>d</a:t>
            </a:r>
            <a:r>
              <a:rPr lang="es-ES" sz="1800" b="1" dirty="0" smtClean="0">
                <a:solidFill>
                  <a:srgbClr val="FFCC00"/>
                </a:solidFill>
                <a:effectLst/>
              </a:rPr>
              <a:t>ictámenes de extracción no </a:t>
            </a:r>
            <a:r>
              <a:rPr lang="es-ES" sz="1800" b="1" smtClean="0">
                <a:solidFill>
                  <a:srgbClr val="FFCC00"/>
                </a:solidFill>
                <a:effectLst/>
              </a:rPr>
              <a:t>perjudicial CITES</a:t>
            </a:r>
            <a:endParaRPr lang="es-ES" sz="1800" b="1" dirty="0" smtClean="0">
              <a:solidFill>
                <a:srgbClr val="FFCC00"/>
              </a:solidFill>
              <a:effectLst/>
            </a:endParaRPr>
          </a:p>
        </p:txBody>
      </p:sp>
      <p:sp>
        <p:nvSpPr>
          <p:cNvPr id="418823" name="Rectangle 7"/>
          <p:cNvSpPr>
            <a:spLocks noChangeArrowheads="1"/>
          </p:cNvSpPr>
          <p:nvPr/>
        </p:nvSpPr>
        <p:spPr bwMode="auto">
          <a:xfrm>
            <a:off x="3048000" y="3134406"/>
            <a:ext cx="5867400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spcAft>
                <a:spcPct val="10000"/>
              </a:spcAft>
            </a:pPr>
            <a:r>
              <a:rPr lang="en-US" sz="3200" dirty="0" smtClean="0">
                <a:solidFill>
                  <a:srgbClr val="FFCC00"/>
                </a:solidFill>
                <a:effectLst/>
              </a:rPr>
              <a:t>Un </a:t>
            </a:r>
            <a:r>
              <a:rPr lang="en-US" sz="3200" dirty="0" err="1" smtClean="0">
                <a:solidFill>
                  <a:srgbClr val="FFCC00"/>
                </a:solidFill>
                <a:effectLst/>
              </a:rPr>
              <a:t>enfoque</a:t>
            </a:r>
            <a:r>
              <a:rPr lang="en-US" sz="3200" dirty="0" smtClean="0">
                <a:solidFill>
                  <a:srgbClr val="FFCC00"/>
                </a:solidFill>
                <a:effectLst/>
              </a:rPr>
              <a:t> de </a:t>
            </a:r>
            <a:r>
              <a:rPr lang="en-US" sz="3200" dirty="0" err="1" smtClean="0">
                <a:solidFill>
                  <a:srgbClr val="FFCC00"/>
                </a:solidFill>
                <a:effectLst/>
              </a:rPr>
              <a:t>evaluación</a:t>
            </a:r>
            <a:r>
              <a:rPr lang="en-US" sz="3200" dirty="0" smtClean="0">
                <a:solidFill>
                  <a:srgbClr val="FFCC00"/>
                </a:solidFill>
                <a:effectLst/>
              </a:rPr>
              <a:t> de </a:t>
            </a:r>
            <a:r>
              <a:rPr lang="en-US" sz="3200" dirty="0" err="1" smtClean="0">
                <a:solidFill>
                  <a:srgbClr val="FFCC00"/>
                </a:solidFill>
                <a:effectLst/>
              </a:rPr>
              <a:t>riesgos</a:t>
            </a:r>
            <a:r>
              <a:rPr lang="en-US" sz="3200" dirty="0" smtClean="0">
                <a:solidFill>
                  <a:srgbClr val="FFCC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CC00"/>
                </a:solidFill>
                <a:effectLst/>
              </a:rPr>
              <a:t>para</a:t>
            </a:r>
            <a:r>
              <a:rPr lang="en-US" sz="3200" dirty="0" smtClean="0">
                <a:solidFill>
                  <a:srgbClr val="FFCC00"/>
                </a:solidFill>
                <a:effectLst/>
              </a:rPr>
              <a:t> los DENP</a:t>
            </a:r>
            <a:endParaRPr lang="en-US" sz="2400" i="1" dirty="0">
              <a:solidFill>
                <a:srgbClr val="FFCC00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8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8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23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C8464-4110-456D-80C2-9139E84699E2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8714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6632"/>
            <a:ext cx="8124825" cy="591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5420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C8464-4110-456D-80C2-9139E84699E2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8601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57200"/>
            <a:ext cx="70866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46834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C8464-4110-456D-80C2-9139E84699E2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8693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8124825" cy="569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86346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C8464-4110-456D-80C2-9139E84699E2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8704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188640"/>
            <a:ext cx="8124825" cy="591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17612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Observaciones</a:t>
            </a:r>
            <a:r>
              <a:rPr lang="en-US" dirty="0" smtClean="0"/>
              <a:t> de la </a:t>
            </a:r>
            <a:r>
              <a:rPr lang="en-US" dirty="0" err="1" smtClean="0"/>
              <a:t>Secretaría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Los </a:t>
            </a:r>
            <a:r>
              <a:rPr lang="en-US" dirty="0" err="1" smtClean="0"/>
              <a:t>inventarios</a:t>
            </a:r>
            <a:r>
              <a:rPr lang="en-US" dirty="0" smtClean="0"/>
              <a:t> son a </a:t>
            </a:r>
            <a:r>
              <a:rPr lang="en-US" dirty="0" err="1" smtClean="0"/>
              <a:t>menudo</a:t>
            </a:r>
            <a:r>
              <a:rPr lang="en-US" dirty="0" smtClean="0"/>
              <a:t> un </a:t>
            </a:r>
            <a:r>
              <a:rPr lang="en-US" dirty="0" err="1" smtClean="0"/>
              <a:t>elemento</a:t>
            </a:r>
            <a:r>
              <a:rPr lang="en-US" dirty="0" smtClean="0"/>
              <a:t> </a:t>
            </a:r>
            <a:r>
              <a:rPr lang="en-US" dirty="0" err="1" smtClean="0"/>
              <a:t>esencial</a:t>
            </a:r>
            <a:r>
              <a:rPr lang="en-US" dirty="0" smtClean="0"/>
              <a:t>, </a:t>
            </a:r>
            <a:r>
              <a:rPr lang="en-US" dirty="0" err="1" smtClean="0"/>
              <a:t>pero</a:t>
            </a:r>
            <a:r>
              <a:rPr lang="en-US" dirty="0" smtClean="0"/>
              <a:t> </a:t>
            </a:r>
            <a:r>
              <a:rPr lang="en-US" dirty="0" err="1" smtClean="0"/>
              <a:t>pueden</a:t>
            </a:r>
            <a:r>
              <a:rPr lang="en-US" dirty="0" smtClean="0"/>
              <a:t> ser </a:t>
            </a:r>
            <a:r>
              <a:rPr lang="en-US" dirty="0" err="1" smtClean="0"/>
              <a:t>onerosos</a:t>
            </a:r>
            <a:r>
              <a:rPr lang="en-US" dirty="0" smtClean="0"/>
              <a:t> </a:t>
            </a:r>
            <a:r>
              <a:rPr lang="en-US" dirty="0" err="1" smtClean="0"/>
              <a:t>y</a:t>
            </a:r>
            <a:r>
              <a:rPr lang="en-US" dirty="0" smtClean="0"/>
              <a:t> </a:t>
            </a:r>
            <a:r>
              <a:rPr lang="en-US" dirty="0" err="1" smtClean="0"/>
              <a:t>consumir</a:t>
            </a:r>
            <a:r>
              <a:rPr lang="en-US" dirty="0" smtClean="0"/>
              <a:t> mucho </a:t>
            </a:r>
            <a:r>
              <a:rPr lang="en-US" dirty="0" err="1" smtClean="0"/>
              <a:t>tiempo</a:t>
            </a:r>
            <a:r>
              <a:rPr lang="en-US" dirty="0" smtClean="0"/>
              <a:t>. </a:t>
            </a:r>
            <a:r>
              <a:rPr lang="en-US" dirty="0" err="1" smtClean="0"/>
              <a:t>Considere</a:t>
            </a:r>
            <a:r>
              <a:rPr lang="en-US" dirty="0" smtClean="0"/>
              <a:t> </a:t>
            </a:r>
            <a:r>
              <a:rPr lang="en-US" dirty="0" err="1" smtClean="0"/>
              <a:t>otras</a:t>
            </a:r>
            <a:r>
              <a:rPr lang="en-US" dirty="0" smtClean="0"/>
              <a:t> </a:t>
            </a:r>
            <a:r>
              <a:rPr lang="en-US" dirty="0" err="1" smtClean="0"/>
              <a:t>medidas</a:t>
            </a:r>
            <a:r>
              <a:rPr lang="en-US" dirty="0" smtClean="0"/>
              <a:t> </a:t>
            </a:r>
            <a:r>
              <a:rPr lang="en-US" dirty="0" err="1" smtClean="0"/>
              <a:t>indirectas</a:t>
            </a:r>
            <a:endParaRPr lang="en-US" dirty="0" smtClean="0"/>
          </a:p>
          <a:p>
            <a:pPr lvl="1"/>
            <a:r>
              <a:rPr lang="en-GB" dirty="0" smtClean="0"/>
              <a:t>CPUE (</a:t>
            </a:r>
            <a:r>
              <a:rPr lang="en-GB" dirty="0" err="1" smtClean="0"/>
              <a:t>capturas</a:t>
            </a:r>
            <a:r>
              <a:rPr lang="en-GB" dirty="0" smtClean="0"/>
              <a:t> </a:t>
            </a:r>
            <a:r>
              <a:rPr lang="en-GB" dirty="0" err="1" smtClean="0"/>
              <a:t>por</a:t>
            </a:r>
            <a:r>
              <a:rPr lang="en-GB" dirty="0" smtClean="0"/>
              <a:t> </a:t>
            </a:r>
            <a:r>
              <a:rPr lang="en-GB" dirty="0" err="1" smtClean="0"/>
              <a:t>unidad</a:t>
            </a:r>
            <a:r>
              <a:rPr lang="en-GB" dirty="0" smtClean="0"/>
              <a:t> de </a:t>
            </a:r>
            <a:r>
              <a:rPr lang="en-GB" dirty="0" err="1" smtClean="0"/>
              <a:t>esfuerzo</a:t>
            </a:r>
            <a:r>
              <a:rPr lang="en-GB" dirty="0" smtClean="0"/>
              <a:t>) </a:t>
            </a:r>
            <a:endParaRPr lang="en-US" dirty="0" smtClean="0"/>
          </a:p>
          <a:p>
            <a:pPr lvl="1"/>
            <a:r>
              <a:rPr lang="en-GB" dirty="0" err="1" smtClean="0"/>
              <a:t>Sencilla</a:t>
            </a:r>
            <a:r>
              <a:rPr lang="en-GB" dirty="0" smtClean="0"/>
              <a:t> (</a:t>
            </a:r>
            <a:r>
              <a:rPr lang="en-GB" dirty="0" err="1" smtClean="0"/>
              <a:t>por</a:t>
            </a:r>
            <a:r>
              <a:rPr lang="en-GB" dirty="0" smtClean="0"/>
              <a:t> </a:t>
            </a:r>
            <a:r>
              <a:rPr lang="en-GB" dirty="0" err="1" smtClean="0"/>
              <a:t>ejemplo</a:t>
            </a:r>
            <a:r>
              <a:rPr lang="en-GB" dirty="0" smtClean="0"/>
              <a:t>, </a:t>
            </a:r>
            <a:r>
              <a:rPr lang="en-GB" dirty="0" err="1" smtClean="0"/>
              <a:t>recomendación</a:t>
            </a:r>
            <a:r>
              <a:rPr lang="en-GB" dirty="0" smtClean="0"/>
              <a:t> del AC de </a:t>
            </a:r>
            <a:r>
              <a:rPr lang="en-GB" dirty="0" err="1" smtClean="0"/>
              <a:t>imponer</a:t>
            </a:r>
            <a:r>
              <a:rPr lang="en-GB" dirty="0" smtClean="0"/>
              <a:t> </a:t>
            </a:r>
            <a:r>
              <a:rPr lang="en-GB" dirty="0" err="1" smtClean="0"/>
              <a:t>límites</a:t>
            </a:r>
            <a:r>
              <a:rPr lang="en-GB" dirty="0" smtClean="0"/>
              <a:t> de </a:t>
            </a:r>
            <a:r>
              <a:rPr lang="en-GB" dirty="0" err="1" smtClean="0"/>
              <a:t>tamaño</a:t>
            </a:r>
            <a:r>
              <a:rPr lang="en-GB" dirty="0" smtClean="0"/>
              <a:t> </a:t>
            </a:r>
            <a:r>
              <a:rPr lang="en-GB" dirty="0" err="1" smtClean="0"/>
              <a:t>para</a:t>
            </a:r>
            <a:r>
              <a:rPr lang="en-GB" dirty="0" smtClean="0"/>
              <a:t> </a:t>
            </a:r>
            <a:r>
              <a:rPr lang="en-GB" dirty="0" err="1" smtClean="0"/>
              <a:t>las</a:t>
            </a:r>
            <a:r>
              <a:rPr lang="en-GB" dirty="0" smtClean="0"/>
              <a:t> </a:t>
            </a:r>
            <a:r>
              <a:rPr lang="en-GB" dirty="0" err="1" smtClean="0"/>
              <a:t>capturas</a:t>
            </a:r>
            <a:r>
              <a:rPr lang="en-GB" dirty="0" smtClean="0"/>
              <a:t> de </a:t>
            </a:r>
            <a:r>
              <a:rPr lang="en-GB" dirty="0" err="1" smtClean="0"/>
              <a:t>caballitos</a:t>
            </a:r>
            <a:r>
              <a:rPr lang="en-GB" dirty="0" smtClean="0"/>
              <a:t> de mar en la </a:t>
            </a:r>
            <a:r>
              <a:rPr lang="en-GB" dirty="0" err="1" smtClean="0"/>
              <a:t>Notif</a:t>
            </a:r>
            <a:r>
              <a:rPr lang="en-GB" dirty="0" smtClean="0"/>
              <a:t>. No</a:t>
            </a:r>
            <a:r>
              <a:rPr lang="en-GB" dirty="0"/>
              <a:t>. </a:t>
            </a:r>
            <a:r>
              <a:rPr lang="en-GB" smtClean="0"/>
              <a:t>2005/014)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2269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Observaciones</a:t>
            </a:r>
            <a:r>
              <a:rPr lang="en-US" dirty="0" smtClean="0"/>
              <a:t> de la </a:t>
            </a:r>
            <a:r>
              <a:rPr lang="en-US" dirty="0" err="1" smtClean="0"/>
              <a:t>Secretaría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Principio </a:t>
            </a:r>
            <a:r>
              <a:rPr lang="en-US" dirty="0" err="1" smtClean="0"/>
              <a:t>cautelar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“Si </a:t>
            </a:r>
            <a:r>
              <a:rPr lang="en-US" dirty="0" err="1" smtClean="0"/>
              <a:t>existe</a:t>
            </a:r>
            <a:r>
              <a:rPr lang="en-US" dirty="0" smtClean="0"/>
              <a:t> un </a:t>
            </a:r>
            <a:r>
              <a:rPr lang="en-US" dirty="0" err="1" smtClean="0"/>
              <a:t>riesgo</a:t>
            </a:r>
            <a:r>
              <a:rPr lang="en-US" dirty="0" smtClean="0"/>
              <a:t>, no lo tome” ! </a:t>
            </a:r>
            <a:r>
              <a:rPr lang="en-GB" dirty="0" smtClean="0"/>
              <a:t> </a:t>
            </a: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 smtClean="0"/>
              <a:t>“E</a:t>
            </a:r>
            <a:r>
              <a:rPr lang="fr-FR" dirty="0" smtClean="0"/>
              <a:t>n </a:t>
            </a:r>
            <a:r>
              <a:rPr lang="fr-FR" dirty="0" err="1" smtClean="0"/>
              <a:t>caso</a:t>
            </a:r>
            <a:r>
              <a:rPr lang="fr-FR" dirty="0" smtClean="0"/>
              <a:t> de </a:t>
            </a:r>
            <a:r>
              <a:rPr lang="fr-FR" dirty="0" err="1" smtClean="0"/>
              <a:t>incertidumbre</a:t>
            </a:r>
            <a:r>
              <a:rPr lang="fr-FR" dirty="0" smtClean="0"/>
              <a:t> en </a:t>
            </a:r>
            <a:r>
              <a:rPr lang="fr-FR" dirty="0" err="1" smtClean="0"/>
              <a:t>lo</a:t>
            </a:r>
            <a:r>
              <a:rPr lang="fr-FR" dirty="0" smtClean="0"/>
              <a:t> que respecta a la </a:t>
            </a:r>
            <a:r>
              <a:rPr lang="fr-FR" dirty="0" err="1" smtClean="0"/>
              <a:t>situación</a:t>
            </a:r>
            <a:r>
              <a:rPr lang="fr-FR" dirty="0" smtClean="0"/>
              <a:t> de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especie</a:t>
            </a:r>
            <a:r>
              <a:rPr lang="fr-FR" dirty="0" smtClean="0"/>
              <a:t> o los </a:t>
            </a:r>
            <a:r>
              <a:rPr lang="fr-FR" dirty="0" err="1" smtClean="0"/>
              <a:t>efectos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comercio</a:t>
            </a:r>
            <a:r>
              <a:rPr lang="fr-FR" dirty="0" smtClean="0"/>
              <a:t> en la </a:t>
            </a:r>
            <a:r>
              <a:rPr lang="fr-FR" dirty="0" err="1" smtClean="0"/>
              <a:t>conservación</a:t>
            </a:r>
            <a:r>
              <a:rPr lang="fr-FR" dirty="0" smtClean="0"/>
              <a:t> de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especie</a:t>
            </a:r>
            <a:r>
              <a:rPr lang="fr-FR" dirty="0" smtClean="0"/>
              <a:t>, </a:t>
            </a:r>
            <a:r>
              <a:rPr lang="fr-FR" dirty="0" err="1" smtClean="0"/>
              <a:t>actúe</a:t>
            </a:r>
            <a:r>
              <a:rPr lang="fr-FR" dirty="0" smtClean="0"/>
              <a:t> en el </a:t>
            </a:r>
            <a:r>
              <a:rPr lang="fr-FR" dirty="0" err="1" smtClean="0"/>
              <a:t>mejor</a:t>
            </a:r>
            <a:r>
              <a:rPr lang="fr-FR" dirty="0" smtClean="0"/>
              <a:t> </a:t>
            </a:r>
            <a:r>
              <a:rPr lang="fr-FR" dirty="0" err="1" smtClean="0"/>
              <a:t>interés</a:t>
            </a:r>
            <a:r>
              <a:rPr lang="fr-FR" dirty="0" smtClean="0"/>
              <a:t> de la </a:t>
            </a:r>
            <a:r>
              <a:rPr lang="fr-FR" dirty="0" err="1" smtClean="0"/>
              <a:t>conservación</a:t>
            </a:r>
            <a:r>
              <a:rPr lang="fr-FR" dirty="0" smtClean="0"/>
              <a:t> de la </a:t>
            </a:r>
            <a:r>
              <a:rPr lang="fr-FR" dirty="0" err="1" smtClean="0"/>
              <a:t>especie</a:t>
            </a:r>
            <a:r>
              <a:rPr lang="fr-FR" dirty="0" smtClean="0"/>
              <a:t> </a:t>
            </a:r>
            <a:r>
              <a:rPr lang="fr-FR" dirty="0" err="1" smtClean="0"/>
              <a:t>concernida</a:t>
            </a:r>
            <a:r>
              <a:rPr lang="fr-FR" dirty="0" smtClean="0"/>
              <a:t>, y adopte </a:t>
            </a:r>
            <a:r>
              <a:rPr lang="fr-FR" dirty="0" err="1" smtClean="0"/>
              <a:t>medidas</a:t>
            </a:r>
            <a:r>
              <a:rPr lang="fr-FR" dirty="0" smtClean="0"/>
              <a:t> concordantes con los </a:t>
            </a:r>
            <a:r>
              <a:rPr lang="fr-FR" dirty="0" err="1" smtClean="0"/>
              <a:t>riesgos</a:t>
            </a:r>
            <a:r>
              <a:rPr lang="fr-FR" dirty="0" smtClean="0"/>
              <a:t> </a:t>
            </a:r>
            <a:r>
              <a:rPr lang="fr-FR" dirty="0" err="1" smtClean="0"/>
              <a:t>previstos</a:t>
            </a:r>
            <a:r>
              <a:rPr lang="fr-FR" dirty="0" smtClean="0"/>
              <a:t> para la </a:t>
            </a:r>
            <a:r>
              <a:rPr lang="fr-FR" dirty="0" err="1" smtClean="0"/>
              <a:t>especie</a:t>
            </a:r>
            <a:r>
              <a:rPr lang="en-GB" dirty="0" smtClean="0"/>
              <a:t>.</a:t>
            </a:r>
            <a:r>
              <a:rPr lang="en-GB" dirty="0"/>
              <a:t>” [</a:t>
            </a:r>
            <a:r>
              <a:rPr lang="en-GB" dirty="0" err="1" smtClean="0"/>
              <a:t>Resolución</a:t>
            </a:r>
            <a:r>
              <a:rPr lang="en-GB" dirty="0" smtClean="0"/>
              <a:t> </a:t>
            </a:r>
            <a:r>
              <a:rPr lang="en-GB" dirty="0"/>
              <a:t>Conf. 9.24 (Rev. </a:t>
            </a:r>
            <a:r>
              <a:rPr lang="en-GB" smtClean="0"/>
              <a:t>CoP16)]</a:t>
            </a:r>
            <a:r>
              <a:rPr lang="fr-F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3528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FE483-9919-4BE4-98C2-1DF7319334DC}" type="slidenum">
              <a:rPr lang="en-US"/>
              <a:pPr/>
              <a:t>16</a:t>
            </a:fld>
            <a:endParaRPr lang="en-US"/>
          </a:p>
        </p:txBody>
      </p:sp>
      <p:pic>
        <p:nvPicPr>
          <p:cNvPr id="677890" name="Picture 2" descr="tusk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191000"/>
            <a:ext cx="1928813" cy="91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7891" name="Picture 3" descr="tusker blan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688" y="4205288"/>
            <a:ext cx="1900237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7892" name="Picture 4" descr="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4063" y="3786188"/>
            <a:ext cx="641350" cy="1928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7893" name="Picture 5" descr="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825" y="3197225"/>
            <a:ext cx="1555750" cy="202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7894" name="Picture 6" descr="c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038" y="2819400"/>
            <a:ext cx="1435100" cy="199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7895" name="Picture 7" descr="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238" y="3657600"/>
            <a:ext cx="1019175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7896" name="Picture 8" descr="s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488" y="3319463"/>
            <a:ext cx="798512" cy="196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789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696200" cy="9144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4400" dirty="0" smtClean="0">
                <a:solidFill>
                  <a:srgbClr val="FFCC00"/>
                </a:solidFill>
              </a:rPr>
              <a:t>Gracias </a:t>
            </a:r>
            <a:r>
              <a:rPr lang="en-US" sz="4400" dirty="0" err="1" smtClean="0">
                <a:solidFill>
                  <a:srgbClr val="FFCC00"/>
                </a:solidFill>
              </a:rPr>
              <a:t>por</a:t>
            </a:r>
            <a:r>
              <a:rPr lang="en-US" sz="4400" dirty="0" smtClean="0">
                <a:solidFill>
                  <a:srgbClr val="FFCC00"/>
                </a:solidFill>
              </a:rPr>
              <a:t> </a:t>
            </a:r>
            <a:r>
              <a:rPr lang="en-US" sz="4400" dirty="0" err="1" smtClean="0">
                <a:solidFill>
                  <a:srgbClr val="FFCC00"/>
                </a:solidFill>
              </a:rPr>
              <a:t>su</a:t>
            </a:r>
            <a:r>
              <a:rPr lang="en-US" sz="4400" dirty="0" smtClean="0">
                <a:solidFill>
                  <a:srgbClr val="FFCC00"/>
                </a:solidFill>
              </a:rPr>
              <a:t> </a:t>
            </a:r>
            <a:r>
              <a:rPr lang="en-US" sz="4400" dirty="0" err="1" smtClean="0">
                <a:solidFill>
                  <a:srgbClr val="FFCC00"/>
                </a:solidFill>
              </a:rPr>
              <a:t>atención</a:t>
            </a:r>
            <a:endParaRPr lang="en-US" sz="4400" dirty="0">
              <a:solidFill>
                <a:srgbClr val="FFCC00"/>
              </a:solidFill>
            </a:endParaRPr>
          </a:p>
        </p:txBody>
      </p:sp>
      <p:sp>
        <p:nvSpPr>
          <p:cNvPr id="677898" name="Rectangle 10"/>
          <p:cNvSpPr>
            <a:spLocks noGrp="1" noChangeArrowheads="1"/>
          </p:cNvSpPr>
          <p:nvPr>
            <p:ph type="title"/>
          </p:nvPr>
        </p:nvSpPr>
        <p:spPr>
          <a:xfrm>
            <a:off x="990600" y="2438400"/>
            <a:ext cx="3724275" cy="914400"/>
          </a:xfrm>
          <a:noFill/>
          <a:ln/>
        </p:spPr>
        <p:txBody>
          <a:bodyPr/>
          <a:lstStyle/>
          <a:p>
            <a:pPr algn="l"/>
            <a:r>
              <a:rPr lang="en-US" sz="2800" dirty="0" err="1" smtClean="0"/>
              <a:t>Secretaría</a:t>
            </a:r>
            <a:r>
              <a:rPr lang="en-US" sz="2800" dirty="0" smtClean="0"/>
              <a:t> CITES</a:t>
            </a:r>
            <a:br>
              <a:rPr lang="en-US" sz="2800" dirty="0" smtClean="0"/>
            </a:br>
            <a:r>
              <a:rPr lang="en-US" sz="2400" dirty="0" err="1" smtClean="0"/>
              <a:t>Ginebra</a:t>
            </a:r>
            <a:endParaRPr lang="en-US" sz="24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7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7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7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7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789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789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7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7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218272-D439-4B55-87A6-ED1BAAA0A6C4}" type="slidenum">
              <a:rPr lang="en-US"/>
              <a:pPr/>
              <a:t>2</a:t>
            </a:fld>
            <a:endParaRPr lang="en-US"/>
          </a:p>
        </p:txBody>
      </p:sp>
      <p:sp>
        <p:nvSpPr>
          <p:cNvPr id="67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Observaciones</a:t>
            </a:r>
            <a:r>
              <a:rPr lang="en-US" dirty="0" smtClean="0"/>
              <a:t> de la </a:t>
            </a:r>
            <a:r>
              <a:rPr lang="en-US" dirty="0" err="1" smtClean="0"/>
              <a:t>Secretaría</a:t>
            </a:r>
            <a:endParaRPr lang="en-US" dirty="0"/>
          </a:p>
        </p:txBody>
      </p:sp>
      <p:sp>
        <p:nvSpPr>
          <p:cNvPr id="67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dictamen</a:t>
            </a:r>
            <a:r>
              <a:rPr lang="en-US" dirty="0" smtClean="0"/>
              <a:t> de </a:t>
            </a:r>
            <a:r>
              <a:rPr lang="en-US" dirty="0" err="1" smtClean="0"/>
              <a:t>extracción</a:t>
            </a:r>
            <a:r>
              <a:rPr lang="en-US" dirty="0" smtClean="0"/>
              <a:t> no </a:t>
            </a:r>
            <a:r>
              <a:rPr lang="en-US" dirty="0" err="1" smtClean="0"/>
              <a:t>perjudicial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esencialmente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evaluación</a:t>
            </a:r>
            <a:r>
              <a:rPr lang="en-US" dirty="0" smtClean="0"/>
              <a:t> de </a:t>
            </a:r>
            <a:r>
              <a:rPr lang="en-US" dirty="0" err="1" smtClean="0"/>
              <a:t>riesgos</a:t>
            </a:r>
            <a:endParaRPr lang="en-US" dirty="0" smtClean="0"/>
          </a:p>
          <a:p>
            <a:endParaRPr lang="en-US" dirty="0" smtClean="0"/>
          </a:p>
          <a:p>
            <a:pPr>
              <a:buFontTx/>
              <a:buNone/>
            </a:pPr>
            <a:r>
              <a:rPr lang="en-US" sz="3200" dirty="0" err="1" smtClean="0">
                <a:solidFill>
                  <a:srgbClr val="FFCC00"/>
                </a:solidFill>
              </a:rPr>
              <a:t>Puede</a:t>
            </a:r>
            <a:r>
              <a:rPr lang="en-US" sz="3200" dirty="0" smtClean="0">
                <a:solidFill>
                  <a:srgbClr val="FFCC00"/>
                </a:solidFill>
              </a:rPr>
              <a:t> </a:t>
            </a:r>
            <a:r>
              <a:rPr lang="en-US" sz="3200" dirty="0" err="1" smtClean="0">
                <a:solidFill>
                  <a:srgbClr val="FFCC00"/>
                </a:solidFill>
              </a:rPr>
              <a:t>aplicarse</a:t>
            </a:r>
            <a:r>
              <a:rPr lang="en-US" sz="3200" dirty="0" smtClean="0">
                <a:solidFill>
                  <a:srgbClr val="FFCC00"/>
                </a:solidFill>
              </a:rPr>
              <a:t> el </a:t>
            </a:r>
            <a:r>
              <a:rPr lang="en-US" sz="3200" dirty="0" err="1" smtClean="0">
                <a:solidFill>
                  <a:srgbClr val="FFCC00"/>
                </a:solidFill>
              </a:rPr>
              <a:t>mismo</a:t>
            </a:r>
            <a:r>
              <a:rPr lang="en-US" sz="3200" dirty="0" smtClean="0">
                <a:solidFill>
                  <a:srgbClr val="FFCC00"/>
                </a:solidFill>
              </a:rPr>
              <a:t> </a:t>
            </a:r>
            <a:r>
              <a:rPr lang="en-US" sz="3200" dirty="0" err="1" smtClean="0">
                <a:solidFill>
                  <a:srgbClr val="FFCC00"/>
                </a:solidFill>
              </a:rPr>
              <a:t>enfoque</a:t>
            </a:r>
            <a:r>
              <a:rPr lang="en-US" sz="3200" dirty="0" smtClean="0">
                <a:solidFill>
                  <a:srgbClr val="FFCC00"/>
                </a:solidFill>
              </a:rPr>
              <a:t> </a:t>
            </a:r>
            <a:r>
              <a:rPr lang="en-US" sz="3200" dirty="0" err="1" smtClean="0">
                <a:solidFill>
                  <a:srgbClr val="FFCC00"/>
                </a:solidFill>
              </a:rPr>
              <a:t>y</a:t>
            </a:r>
            <a:r>
              <a:rPr lang="en-US" sz="3200" dirty="0" smtClean="0">
                <a:solidFill>
                  <a:srgbClr val="FFCC00"/>
                </a:solidFill>
              </a:rPr>
              <a:t> </a:t>
            </a:r>
            <a:r>
              <a:rPr lang="en-US" sz="3200" dirty="0" err="1" smtClean="0">
                <a:solidFill>
                  <a:srgbClr val="FFCC00"/>
                </a:solidFill>
              </a:rPr>
              <a:t>manera</a:t>
            </a:r>
            <a:r>
              <a:rPr lang="en-US" sz="3200" dirty="0" smtClean="0">
                <a:solidFill>
                  <a:srgbClr val="FFCC00"/>
                </a:solidFill>
              </a:rPr>
              <a:t> de </a:t>
            </a:r>
            <a:r>
              <a:rPr lang="en-US" sz="3200" dirty="0" err="1" smtClean="0">
                <a:solidFill>
                  <a:srgbClr val="FFCC00"/>
                </a:solidFill>
              </a:rPr>
              <a:t>pensar</a:t>
            </a:r>
            <a:r>
              <a:rPr lang="en-US" sz="3200" dirty="0" smtClean="0">
                <a:solidFill>
                  <a:srgbClr val="FFCC00"/>
                </a:solidFill>
              </a:rPr>
              <a:t>…</a:t>
            </a:r>
            <a:endParaRPr lang="en-US" sz="3200" dirty="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FD526-A441-4FB6-845A-384170841BF3}" type="slidenum">
              <a:rPr lang="en-US"/>
              <a:pPr/>
              <a:t>3</a:t>
            </a:fld>
            <a:endParaRPr lang="en-US"/>
          </a:p>
        </p:txBody>
      </p:sp>
      <p:sp>
        <p:nvSpPr>
          <p:cNvPr id="640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Observaciones</a:t>
            </a:r>
            <a:r>
              <a:rPr lang="en-US" dirty="0" smtClean="0"/>
              <a:t> de la </a:t>
            </a:r>
            <a:r>
              <a:rPr lang="en-US" dirty="0" err="1" smtClean="0"/>
              <a:t>Secretaría</a:t>
            </a:r>
            <a:endParaRPr lang="en-US" dirty="0"/>
          </a:p>
        </p:txBody>
      </p:sp>
      <p:sp>
        <p:nvSpPr>
          <p:cNvPr id="640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5000"/>
              </a:spcBef>
              <a:spcAft>
                <a:spcPct val="5000"/>
              </a:spcAft>
              <a:buFontTx/>
              <a:buNone/>
            </a:pPr>
            <a:r>
              <a:rPr lang="en-US" dirty="0" err="1" smtClean="0"/>
              <a:t>Pasos</a:t>
            </a:r>
            <a:r>
              <a:rPr lang="en-US" dirty="0" smtClean="0"/>
              <a:t> en la </a:t>
            </a:r>
            <a:r>
              <a:rPr lang="en-US" dirty="0" err="1" smtClean="0"/>
              <a:t>evaluación</a:t>
            </a:r>
            <a:r>
              <a:rPr lang="en-US" dirty="0" smtClean="0"/>
              <a:t> de </a:t>
            </a:r>
            <a:r>
              <a:rPr lang="en-US" dirty="0" err="1" smtClean="0"/>
              <a:t>riesgos</a:t>
            </a:r>
            <a:endParaRPr lang="en-US" dirty="0" smtClean="0"/>
          </a:p>
          <a:p>
            <a:pPr>
              <a:spcBef>
                <a:spcPct val="35000"/>
              </a:spcBef>
              <a:spcAft>
                <a:spcPct val="5000"/>
              </a:spcAft>
            </a:pPr>
            <a:r>
              <a:rPr lang="en-US" dirty="0" err="1" smtClean="0"/>
              <a:t>Analizar</a:t>
            </a:r>
            <a:r>
              <a:rPr lang="en-US" dirty="0" smtClean="0"/>
              <a:t> </a:t>
            </a:r>
            <a:r>
              <a:rPr lang="en-US" dirty="0" err="1" smtClean="0"/>
              <a:t>riesgos</a:t>
            </a:r>
            <a:endParaRPr lang="en-US" dirty="0" smtClean="0"/>
          </a:p>
          <a:p>
            <a:pPr lvl="1">
              <a:spcBef>
                <a:spcPct val="35000"/>
              </a:spcBef>
              <a:spcAft>
                <a:spcPct val="5000"/>
              </a:spcAft>
            </a:pPr>
            <a:r>
              <a:rPr lang="en-US" dirty="0" err="1" smtClean="0"/>
              <a:t>Analizar</a:t>
            </a:r>
            <a:r>
              <a:rPr lang="en-US" dirty="0" smtClean="0"/>
              <a:t> </a:t>
            </a:r>
            <a:r>
              <a:rPr lang="en-US" dirty="0" err="1" smtClean="0"/>
              <a:t>impactos</a:t>
            </a:r>
            <a:r>
              <a:rPr lang="en-US" dirty="0" smtClean="0"/>
              <a:t> </a:t>
            </a:r>
            <a:r>
              <a:rPr lang="en-US" dirty="0">
                <a:solidFill>
                  <a:srgbClr val="FFCC00"/>
                </a:solidFill>
              </a:rPr>
              <a:t>// </a:t>
            </a:r>
            <a:r>
              <a:rPr lang="en-US" dirty="0" err="1" smtClean="0"/>
              <a:t>efectos</a:t>
            </a:r>
            <a:endParaRPr lang="en-US" dirty="0"/>
          </a:p>
          <a:p>
            <a:pPr lvl="1">
              <a:spcBef>
                <a:spcPct val="35000"/>
              </a:spcBef>
              <a:spcAft>
                <a:spcPct val="5000"/>
              </a:spcAft>
            </a:pPr>
            <a:r>
              <a:rPr lang="en-US" dirty="0" err="1" smtClean="0"/>
              <a:t>Estimar</a:t>
            </a:r>
            <a:r>
              <a:rPr lang="en-US" dirty="0" smtClean="0"/>
              <a:t> </a:t>
            </a:r>
            <a:r>
              <a:rPr lang="en-US" dirty="0" err="1" smtClean="0"/>
              <a:t>probabilidad</a:t>
            </a:r>
            <a:r>
              <a:rPr lang="en-US" dirty="0" smtClean="0"/>
              <a:t> </a:t>
            </a:r>
            <a:r>
              <a:rPr lang="en-US" dirty="0">
                <a:solidFill>
                  <a:srgbClr val="FFCC00"/>
                </a:solidFill>
              </a:rPr>
              <a:t>//</a:t>
            </a:r>
            <a:r>
              <a:rPr lang="en-US" dirty="0"/>
              <a:t> </a:t>
            </a:r>
            <a:r>
              <a:rPr lang="en-US" dirty="0" err="1" smtClean="0"/>
              <a:t>riesgo</a:t>
            </a:r>
            <a:r>
              <a:rPr lang="en-US" dirty="0" smtClean="0"/>
              <a:t> </a:t>
            </a:r>
            <a:r>
              <a:rPr lang="en-US" dirty="0">
                <a:solidFill>
                  <a:srgbClr val="FFCC00"/>
                </a:solidFill>
              </a:rPr>
              <a:t>//</a:t>
            </a:r>
            <a:r>
              <a:rPr lang="en-US" dirty="0"/>
              <a:t> </a:t>
            </a:r>
            <a:r>
              <a:rPr lang="en-US" dirty="0" err="1" smtClean="0"/>
              <a:t>impacto</a:t>
            </a:r>
            <a:endParaRPr lang="en-US" dirty="0" smtClean="0"/>
          </a:p>
          <a:p>
            <a:pPr lvl="1">
              <a:spcBef>
                <a:spcPct val="35000"/>
              </a:spcBef>
              <a:spcAft>
                <a:spcPct val="5000"/>
              </a:spcAft>
            </a:pPr>
            <a:r>
              <a:rPr lang="en-US" dirty="0" err="1" smtClean="0"/>
              <a:t>Gestionar</a:t>
            </a:r>
            <a:r>
              <a:rPr lang="en-US" dirty="0" smtClean="0"/>
              <a:t> </a:t>
            </a:r>
            <a:r>
              <a:rPr lang="en-US" dirty="0" err="1" smtClean="0"/>
              <a:t>riesgo</a:t>
            </a:r>
            <a:r>
              <a:rPr lang="en-US" dirty="0" smtClean="0"/>
              <a:t> </a:t>
            </a:r>
            <a:r>
              <a:rPr lang="en-US" dirty="0">
                <a:solidFill>
                  <a:srgbClr val="FFCC00"/>
                </a:solidFill>
              </a:rPr>
              <a:t>//</a:t>
            </a:r>
            <a:r>
              <a:rPr lang="en-US" dirty="0"/>
              <a:t> </a:t>
            </a:r>
            <a:r>
              <a:rPr lang="en-US" dirty="0" err="1" smtClean="0"/>
              <a:t>considerar</a:t>
            </a:r>
            <a:r>
              <a:rPr lang="en-US" dirty="0" smtClean="0"/>
              <a:t> </a:t>
            </a:r>
            <a:r>
              <a:rPr lang="en-US" dirty="0" err="1" smtClean="0"/>
              <a:t>medidas</a:t>
            </a:r>
            <a:r>
              <a:rPr lang="en-US" dirty="0" smtClean="0"/>
              <a:t>  </a:t>
            </a:r>
            <a:r>
              <a:rPr lang="en-US" dirty="0" err="1" smtClean="0"/>
              <a:t>paliativas</a:t>
            </a:r>
            <a:endParaRPr lang="en-US" dirty="0" smtClean="0"/>
          </a:p>
          <a:p>
            <a:pPr>
              <a:spcBef>
                <a:spcPct val="35000"/>
              </a:spcBef>
              <a:spcAft>
                <a:spcPct val="5000"/>
              </a:spcAft>
            </a:pPr>
            <a:r>
              <a:rPr lang="en-US" dirty="0" err="1" smtClean="0"/>
              <a:t>Determinar</a:t>
            </a:r>
            <a:r>
              <a:rPr lang="en-US" dirty="0" smtClean="0"/>
              <a:t> </a:t>
            </a:r>
            <a:r>
              <a:rPr lang="en-US" dirty="0" err="1" smtClean="0"/>
              <a:t>exposición</a:t>
            </a:r>
            <a:endParaRPr lang="en-US" dirty="0" smtClean="0"/>
          </a:p>
          <a:p>
            <a:pPr lvl="1">
              <a:spcBef>
                <a:spcPct val="35000"/>
              </a:spcBef>
              <a:spcAft>
                <a:spcPct val="5000"/>
              </a:spcAft>
            </a:pPr>
            <a:r>
              <a:rPr lang="en-US" dirty="0" err="1" smtClean="0"/>
              <a:t>Exposición</a:t>
            </a:r>
            <a:r>
              <a:rPr lang="en-US" dirty="0" smtClean="0"/>
              <a:t> </a:t>
            </a:r>
            <a:r>
              <a:rPr lang="en-US" dirty="0">
                <a:solidFill>
                  <a:srgbClr val="FFCC00"/>
                </a:solidFill>
              </a:rPr>
              <a:t>=</a:t>
            </a:r>
            <a:r>
              <a:rPr lang="en-US" dirty="0"/>
              <a:t> </a:t>
            </a:r>
            <a:r>
              <a:rPr lang="en-US" dirty="0" err="1" smtClean="0"/>
              <a:t>Riesgo</a:t>
            </a:r>
            <a:r>
              <a:rPr lang="en-US" dirty="0" smtClean="0"/>
              <a:t> </a:t>
            </a:r>
            <a:r>
              <a:rPr lang="en-US" dirty="0">
                <a:solidFill>
                  <a:srgbClr val="FFCC00"/>
                </a:solidFill>
              </a:rPr>
              <a:t>+</a:t>
            </a:r>
            <a:r>
              <a:rPr lang="en-US" dirty="0"/>
              <a:t> </a:t>
            </a:r>
            <a:r>
              <a:rPr lang="en-US" dirty="0" err="1" smtClean="0"/>
              <a:t>Impacto</a:t>
            </a:r>
            <a:endParaRPr lang="en-US" dirty="0" smtClean="0"/>
          </a:p>
          <a:p>
            <a:pPr>
              <a:spcBef>
                <a:spcPct val="35000"/>
              </a:spcBef>
              <a:spcAft>
                <a:spcPct val="5000"/>
              </a:spcAft>
            </a:pPr>
            <a:r>
              <a:rPr lang="en-US" dirty="0" err="1" smtClean="0"/>
              <a:t>Tomar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decisión</a:t>
            </a:r>
            <a:endParaRPr lang="en-US" dirty="0" smtClean="0"/>
          </a:p>
          <a:p>
            <a:pPr>
              <a:spcBef>
                <a:spcPct val="35000"/>
              </a:spcBef>
              <a:spcAft>
                <a:spcPct val="5000"/>
              </a:spcAft>
            </a:pPr>
            <a:r>
              <a:rPr lang="en-US" dirty="0" err="1" smtClean="0"/>
              <a:t>Supervisar</a:t>
            </a:r>
            <a:r>
              <a:rPr lang="en-US" dirty="0" smtClean="0"/>
              <a:t> los </a:t>
            </a:r>
            <a:r>
              <a:rPr lang="en-US" dirty="0" err="1" smtClean="0"/>
              <a:t>resultados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2B846-36F7-4803-97D2-8AA69EBF1D9B}" type="slidenum">
              <a:rPr lang="en-US"/>
              <a:pPr/>
              <a:t>4</a:t>
            </a:fld>
            <a:endParaRPr lang="en-US"/>
          </a:p>
        </p:txBody>
      </p:sp>
      <p:sp>
        <p:nvSpPr>
          <p:cNvPr id="64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Observaciones</a:t>
            </a:r>
            <a:r>
              <a:rPr lang="en-US" dirty="0" smtClean="0"/>
              <a:t> de la </a:t>
            </a:r>
            <a:r>
              <a:rPr lang="en-US" dirty="0" err="1" smtClean="0"/>
              <a:t>Secretaría</a:t>
            </a:r>
            <a:endParaRPr lang="en-US" dirty="0"/>
          </a:p>
        </p:txBody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Principios</a:t>
            </a:r>
            <a:r>
              <a:rPr lang="en-US" dirty="0" smtClean="0"/>
              <a:t> de la </a:t>
            </a:r>
            <a:r>
              <a:rPr lang="en-US" dirty="0" err="1" smtClean="0"/>
              <a:t>evaluación</a:t>
            </a:r>
            <a:r>
              <a:rPr lang="en-US" dirty="0" smtClean="0"/>
              <a:t> de </a:t>
            </a:r>
            <a:r>
              <a:rPr lang="en-US" dirty="0" err="1" smtClean="0"/>
              <a:t>riesgos</a:t>
            </a:r>
            <a:endParaRPr lang="en-US" dirty="0" smtClean="0"/>
          </a:p>
          <a:p>
            <a:pPr lvl="1"/>
            <a:r>
              <a:rPr lang="en-US" dirty="0" smtClean="0"/>
              <a:t>Los </a:t>
            </a:r>
            <a:r>
              <a:rPr lang="en-US" dirty="0" err="1" smtClean="0"/>
              <a:t>datos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necesitan</a:t>
            </a:r>
            <a:r>
              <a:rPr lang="en-US" dirty="0" smtClean="0"/>
              <a:t> </a:t>
            </a:r>
            <a:r>
              <a:rPr lang="en-US" dirty="0" err="1" smtClean="0"/>
              <a:t>deberían</a:t>
            </a:r>
            <a:r>
              <a:rPr lang="en-US" dirty="0" smtClean="0"/>
              <a:t> ser </a:t>
            </a:r>
            <a:r>
              <a:rPr lang="en-US" dirty="0" err="1" smtClean="0"/>
              <a:t>proporcionales</a:t>
            </a:r>
            <a:r>
              <a:rPr lang="en-US" dirty="0" smtClean="0"/>
              <a:t> a los </a:t>
            </a:r>
            <a:r>
              <a:rPr lang="en-US" dirty="0" err="1" smtClean="0"/>
              <a:t>riesgos</a:t>
            </a:r>
            <a:r>
              <a:rPr lang="en-US" dirty="0" smtClean="0"/>
              <a:t> </a:t>
            </a:r>
            <a:r>
              <a:rPr lang="en-US" dirty="0" err="1" smtClean="0"/>
              <a:t>potenciales</a:t>
            </a:r>
            <a:endParaRPr lang="en-US" dirty="0" smtClean="0"/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evaluación</a:t>
            </a:r>
            <a:r>
              <a:rPr lang="en-US" dirty="0" smtClean="0"/>
              <a:t> </a:t>
            </a:r>
            <a:r>
              <a:rPr lang="en-US" dirty="0" err="1" smtClean="0"/>
              <a:t>debería</a:t>
            </a:r>
            <a:r>
              <a:rPr lang="en-US" dirty="0" smtClean="0"/>
              <a:t> </a:t>
            </a:r>
            <a:r>
              <a:rPr lang="en-US" dirty="0" err="1" smtClean="0"/>
              <a:t>basarse</a:t>
            </a:r>
            <a:r>
              <a:rPr lang="en-US" dirty="0" smtClean="0"/>
              <a:t> en la </a:t>
            </a:r>
            <a:r>
              <a:rPr lang="en-US" dirty="0" err="1" smtClean="0"/>
              <a:t>mejor</a:t>
            </a:r>
            <a:r>
              <a:rPr lang="en-US" dirty="0" smtClean="0"/>
              <a:t> </a:t>
            </a:r>
            <a:r>
              <a:rPr lang="en-US" dirty="0" err="1" smtClean="0"/>
              <a:t>información</a:t>
            </a:r>
            <a:r>
              <a:rPr lang="en-US" dirty="0" smtClean="0"/>
              <a:t> </a:t>
            </a:r>
            <a:r>
              <a:rPr lang="en-US" dirty="0" err="1" smtClean="0"/>
              <a:t>disponible</a:t>
            </a:r>
            <a:endParaRPr lang="en-US" dirty="0" smtClean="0"/>
          </a:p>
          <a:p>
            <a:pPr lvl="1"/>
            <a:r>
              <a:rPr lang="en-US" dirty="0" smtClean="0"/>
              <a:t>Si </a:t>
            </a:r>
            <a:r>
              <a:rPr lang="en-US" dirty="0" err="1" smtClean="0"/>
              <a:t>necesita</a:t>
            </a:r>
            <a:r>
              <a:rPr lang="en-US" dirty="0" smtClean="0"/>
              <a:t> </a:t>
            </a:r>
            <a:r>
              <a:rPr lang="en-US" dirty="0" err="1" smtClean="0"/>
              <a:t>información</a:t>
            </a:r>
            <a:r>
              <a:rPr lang="en-US" dirty="0" smtClean="0"/>
              <a:t> </a:t>
            </a:r>
            <a:r>
              <a:rPr lang="en-US" dirty="0" err="1" smtClean="0"/>
              <a:t>adicional</a:t>
            </a:r>
            <a:r>
              <a:rPr lang="en-US" dirty="0" smtClean="0"/>
              <a:t> </a:t>
            </a:r>
            <a:r>
              <a:rPr lang="en-US" u="sng" dirty="0" err="1" smtClean="0"/>
              <a:t>y</a:t>
            </a:r>
            <a:r>
              <a:rPr lang="en-US" dirty="0" smtClean="0"/>
              <a:t>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obtenerla</a:t>
            </a:r>
            <a:r>
              <a:rPr lang="en-US" dirty="0" smtClean="0"/>
              <a:t>, </a:t>
            </a:r>
            <a:r>
              <a:rPr lang="en-US" dirty="0" err="1" smtClean="0"/>
              <a:t>hágalo</a:t>
            </a:r>
            <a:endParaRPr lang="en-US" dirty="0" smtClean="0"/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experiencia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útil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D147B-73C9-4006-963E-BDFCF1851942}" type="slidenum">
              <a:rPr lang="en-US"/>
              <a:pPr/>
              <a:t>5</a:t>
            </a:fld>
            <a:endParaRPr lang="en-US"/>
          </a:p>
        </p:txBody>
      </p:sp>
      <p:sp>
        <p:nvSpPr>
          <p:cNvPr id="644098" name="Rectangle 2"/>
          <p:cNvSpPr>
            <a:spLocks noChangeArrowheads="1"/>
          </p:cNvSpPr>
          <p:nvPr/>
        </p:nvSpPr>
        <p:spPr bwMode="auto">
          <a:xfrm>
            <a:off x="990600" y="1143000"/>
            <a:ext cx="7358063" cy="4953000"/>
          </a:xfrm>
          <a:prstGeom prst="rect">
            <a:avLst/>
          </a:prstGeom>
          <a:gradFill rotWithShape="1">
            <a:gsLst>
              <a:gs pos="0">
                <a:srgbClr val="107D05">
                  <a:alpha val="85001"/>
                </a:srgbClr>
              </a:gs>
              <a:gs pos="100000">
                <a:srgbClr val="F4043D"/>
              </a:gs>
            </a:gsLst>
            <a:lin ang="18900000" scaled="1"/>
          </a:gra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57150">
                <a:solidFill>
                  <a:srgbClr val="FFCC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4099" name="Line 3"/>
          <p:cNvSpPr>
            <a:spLocks noChangeShapeType="1"/>
          </p:cNvSpPr>
          <p:nvPr/>
        </p:nvSpPr>
        <p:spPr bwMode="auto">
          <a:xfrm>
            <a:off x="4851400" y="1166812"/>
            <a:ext cx="1588" cy="4471988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none" w="lg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4100" name="Line 4"/>
          <p:cNvSpPr>
            <a:spLocks noChangeShapeType="1"/>
          </p:cNvSpPr>
          <p:nvPr/>
        </p:nvSpPr>
        <p:spPr bwMode="auto">
          <a:xfrm>
            <a:off x="1041400" y="3403600"/>
            <a:ext cx="7264400" cy="254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none" w="lg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4101" name="Rectangle 5"/>
          <p:cNvSpPr>
            <a:spLocks noChangeArrowheads="1"/>
          </p:cNvSpPr>
          <p:nvPr/>
        </p:nvSpPr>
        <p:spPr bwMode="auto">
          <a:xfrm>
            <a:off x="2336800" y="4165600"/>
            <a:ext cx="1600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3200" dirty="0" err="1" smtClean="0">
                <a:solidFill>
                  <a:srgbClr val="FFCC00"/>
                </a:solidFill>
                <a:effectLst/>
              </a:rPr>
              <a:t>Bajo</a:t>
            </a:r>
            <a:r>
              <a:rPr lang="en-US" sz="3200" dirty="0" smtClean="0">
                <a:solidFill>
                  <a:srgbClr val="FFCC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CC00"/>
                </a:solidFill>
                <a:effectLst/>
              </a:rPr>
              <a:t>riesgo</a:t>
            </a:r>
            <a:endParaRPr lang="en-US" sz="3200" dirty="0">
              <a:solidFill>
                <a:srgbClr val="FFCC00"/>
              </a:solidFill>
              <a:effectLst/>
            </a:endParaRPr>
          </a:p>
        </p:txBody>
      </p:sp>
      <p:sp>
        <p:nvSpPr>
          <p:cNvPr id="644102" name="Rectangle 6"/>
          <p:cNvSpPr>
            <a:spLocks noChangeArrowheads="1"/>
          </p:cNvSpPr>
          <p:nvPr/>
        </p:nvSpPr>
        <p:spPr bwMode="auto">
          <a:xfrm>
            <a:off x="2108200" y="1574800"/>
            <a:ext cx="190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3200" dirty="0" err="1" smtClean="0">
                <a:solidFill>
                  <a:srgbClr val="FFCC00"/>
                </a:solidFill>
                <a:effectLst/>
              </a:rPr>
              <a:t>Riesgo</a:t>
            </a:r>
            <a:r>
              <a:rPr lang="en-US" sz="3200" dirty="0" smtClean="0">
                <a:solidFill>
                  <a:srgbClr val="FFCC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CC00"/>
                </a:solidFill>
                <a:effectLst/>
              </a:rPr>
              <a:t>mederado</a:t>
            </a:r>
            <a:endParaRPr lang="en-US" sz="3200" dirty="0">
              <a:solidFill>
                <a:srgbClr val="FFCC00"/>
              </a:solidFill>
              <a:effectLst/>
            </a:endParaRPr>
          </a:p>
        </p:txBody>
      </p:sp>
      <p:sp>
        <p:nvSpPr>
          <p:cNvPr id="644103" name="Rectangle 7"/>
          <p:cNvSpPr>
            <a:spLocks noChangeArrowheads="1"/>
          </p:cNvSpPr>
          <p:nvPr/>
        </p:nvSpPr>
        <p:spPr bwMode="auto">
          <a:xfrm>
            <a:off x="5918200" y="4165600"/>
            <a:ext cx="190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3200" dirty="0" err="1" smtClean="0">
                <a:solidFill>
                  <a:srgbClr val="FFCC00"/>
                </a:solidFill>
                <a:effectLst/>
              </a:rPr>
              <a:t>Riesgo</a:t>
            </a:r>
            <a:r>
              <a:rPr lang="en-US" sz="3200" dirty="0" smtClean="0">
                <a:solidFill>
                  <a:srgbClr val="FFCC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CC00"/>
                </a:solidFill>
                <a:effectLst/>
              </a:rPr>
              <a:t>moderado</a:t>
            </a:r>
            <a:endParaRPr lang="en-US" sz="3200" dirty="0">
              <a:solidFill>
                <a:srgbClr val="FFCC00"/>
              </a:solidFill>
              <a:effectLst/>
            </a:endParaRPr>
          </a:p>
        </p:txBody>
      </p:sp>
      <p:sp>
        <p:nvSpPr>
          <p:cNvPr id="64410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DENP </a:t>
            </a:r>
            <a:r>
              <a:rPr lang="en-US" dirty="0"/>
              <a:t>=</a:t>
            </a:r>
            <a:r>
              <a:rPr lang="en-US" dirty="0" smtClean="0"/>
              <a:t> </a:t>
            </a:r>
            <a:r>
              <a:rPr lang="en-US" dirty="0" err="1" smtClean="0"/>
              <a:t>evaluación</a:t>
            </a:r>
            <a:r>
              <a:rPr lang="en-US" dirty="0" smtClean="0"/>
              <a:t> de </a:t>
            </a:r>
            <a:r>
              <a:rPr lang="en-US" dirty="0" err="1" smtClean="0"/>
              <a:t>riesgos</a:t>
            </a:r>
            <a:r>
              <a:rPr lang="en-US" dirty="0" smtClean="0"/>
              <a:t> </a:t>
            </a:r>
            <a:r>
              <a:rPr lang="en-US" dirty="0" err="1" smtClean="0"/>
              <a:t>basada</a:t>
            </a:r>
            <a:r>
              <a:rPr lang="en-US" dirty="0" smtClean="0"/>
              <a:t> en </a:t>
            </a:r>
            <a:r>
              <a:rPr lang="en-US" dirty="0" err="1" smtClean="0"/>
              <a:t>datos</a:t>
            </a:r>
            <a:r>
              <a:rPr lang="en-US" dirty="0" smtClean="0"/>
              <a:t> </a:t>
            </a:r>
            <a:r>
              <a:rPr lang="en-US" dirty="0" err="1" smtClean="0"/>
              <a:t>científicos</a:t>
            </a:r>
            <a:endParaRPr lang="en-US" dirty="0"/>
          </a:p>
        </p:txBody>
      </p:sp>
      <p:sp>
        <p:nvSpPr>
          <p:cNvPr id="644105" name="Line 9"/>
          <p:cNvSpPr>
            <a:spLocks noChangeShapeType="1"/>
          </p:cNvSpPr>
          <p:nvPr/>
        </p:nvSpPr>
        <p:spPr bwMode="auto">
          <a:xfrm>
            <a:off x="990600" y="1066800"/>
            <a:ext cx="0" cy="50292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 type="triangle" w="lg" len="lg"/>
            <a:tailEnd type="none" w="lg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4106" name="Line 10"/>
          <p:cNvSpPr>
            <a:spLocks noChangeShapeType="1"/>
          </p:cNvSpPr>
          <p:nvPr/>
        </p:nvSpPr>
        <p:spPr bwMode="auto">
          <a:xfrm>
            <a:off x="990600" y="6096000"/>
            <a:ext cx="7391400" cy="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 type="none" w="lg" len="lg"/>
            <a:tailEnd type="triangle" w="lg" len="lg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4107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3581400" y="5562600"/>
            <a:ext cx="4648200" cy="6731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i="1" dirty="0" err="1" smtClean="0"/>
              <a:t>Vulnerabilidad</a:t>
            </a:r>
            <a:r>
              <a:rPr lang="en-US" i="1" dirty="0" smtClean="0"/>
              <a:t> de la </a:t>
            </a:r>
            <a:r>
              <a:rPr lang="en-US" i="1" dirty="0" err="1" smtClean="0"/>
              <a:t>especie</a:t>
            </a:r>
            <a:endParaRPr lang="en-US" i="1" dirty="0"/>
          </a:p>
        </p:txBody>
      </p:sp>
      <p:sp>
        <p:nvSpPr>
          <p:cNvPr id="644108" name="Rectangle 12"/>
          <p:cNvSpPr>
            <a:spLocks noChangeArrowheads="1"/>
          </p:cNvSpPr>
          <p:nvPr/>
        </p:nvSpPr>
        <p:spPr bwMode="auto">
          <a:xfrm rot="16200000">
            <a:off x="-838200" y="3009900"/>
            <a:ext cx="3048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eaLnBrk="1" hangingPunct="1">
              <a:spcBef>
                <a:spcPct val="55000"/>
              </a:spcBef>
              <a:spcAft>
                <a:spcPct val="15000"/>
              </a:spcAft>
            </a:pPr>
            <a:r>
              <a:rPr lang="en-US" i="1" dirty="0" err="1" smtClean="0">
                <a:solidFill>
                  <a:schemeClr val="bg1"/>
                </a:solidFill>
                <a:effectLst/>
              </a:rPr>
              <a:t>Volumen</a:t>
            </a:r>
            <a:r>
              <a:rPr lang="en-US" i="1" dirty="0" smtClean="0">
                <a:solidFill>
                  <a:schemeClr val="bg1"/>
                </a:solidFill>
                <a:effectLst/>
              </a:rPr>
              <a:t> en el </a:t>
            </a:r>
            <a:r>
              <a:rPr lang="en-US" i="1" dirty="0" err="1" smtClean="0">
                <a:solidFill>
                  <a:schemeClr val="bg1"/>
                </a:solidFill>
                <a:effectLst/>
              </a:rPr>
              <a:t>comercio</a:t>
            </a:r>
            <a:endParaRPr lang="en-US" i="1" dirty="0">
              <a:solidFill>
                <a:schemeClr val="bg1"/>
              </a:solidFill>
              <a:effectLst/>
            </a:endParaRPr>
          </a:p>
        </p:txBody>
      </p:sp>
      <p:sp>
        <p:nvSpPr>
          <p:cNvPr id="644109" name="Rectangle 13"/>
          <p:cNvSpPr>
            <a:spLocks noChangeArrowheads="1"/>
          </p:cNvSpPr>
          <p:nvPr/>
        </p:nvSpPr>
        <p:spPr bwMode="auto">
          <a:xfrm>
            <a:off x="5994400" y="1498600"/>
            <a:ext cx="190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3200" dirty="0" smtClean="0">
                <a:solidFill>
                  <a:srgbClr val="FFCC00"/>
                </a:solidFill>
                <a:effectLst/>
              </a:rPr>
              <a:t>Alto </a:t>
            </a:r>
            <a:r>
              <a:rPr lang="en-US" sz="3200" dirty="0" err="1" smtClean="0">
                <a:solidFill>
                  <a:srgbClr val="FFCC00"/>
                </a:solidFill>
                <a:effectLst/>
              </a:rPr>
              <a:t>riesgo</a:t>
            </a:r>
            <a:endParaRPr lang="en-US" sz="3200" dirty="0">
              <a:solidFill>
                <a:srgbClr val="FFCC00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4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4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4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4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4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4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4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4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4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64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3000"/>
                                        <p:tgtEl>
                                          <p:spTgt spid="64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098" grpId="0" animBg="1"/>
      <p:bldP spid="644099" grpId="0" animBg="1"/>
      <p:bldP spid="644100" grpId="0" animBg="1"/>
      <p:bldP spid="644101" grpId="0"/>
      <p:bldP spid="644102" grpId="0"/>
      <p:bldP spid="644103" grpId="0"/>
      <p:bldP spid="644105" grpId="0" animBg="1"/>
      <p:bldP spid="644106" grpId="0" animBg="1"/>
      <p:bldP spid="644108" grpId="0"/>
      <p:bldP spid="64410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72F25-389E-4F70-AB22-E34E8260F20C}" type="slidenum">
              <a:rPr lang="en-US"/>
              <a:pPr/>
              <a:t>6</a:t>
            </a:fld>
            <a:endParaRPr lang="en-US"/>
          </a:p>
        </p:txBody>
      </p:sp>
      <p:sp>
        <p:nvSpPr>
          <p:cNvPr id="645122" name="Rectangle 2"/>
          <p:cNvSpPr>
            <a:spLocks noChangeArrowheads="1"/>
          </p:cNvSpPr>
          <p:nvPr/>
        </p:nvSpPr>
        <p:spPr bwMode="auto">
          <a:xfrm>
            <a:off x="990600" y="1143000"/>
            <a:ext cx="7358063" cy="4953000"/>
          </a:xfrm>
          <a:prstGeom prst="rect">
            <a:avLst/>
          </a:prstGeom>
          <a:gradFill rotWithShape="1">
            <a:gsLst>
              <a:gs pos="0">
                <a:srgbClr val="107D05">
                  <a:alpha val="85001"/>
                </a:srgbClr>
              </a:gs>
              <a:gs pos="100000">
                <a:srgbClr val="F4043D"/>
              </a:gs>
            </a:gsLst>
            <a:lin ang="18900000" scaled="1"/>
          </a:gra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57150">
                <a:solidFill>
                  <a:srgbClr val="FFCC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5123" name="Line 3"/>
          <p:cNvSpPr>
            <a:spLocks noChangeShapeType="1"/>
          </p:cNvSpPr>
          <p:nvPr/>
        </p:nvSpPr>
        <p:spPr bwMode="auto">
          <a:xfrm>
            <a:off x="4851400" y="1117600"/>
            <a:ext cx="1588" cy="4471988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none" w="lg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5124" name="Line 4"/>
          <p:cNvSpPr>
            <a:spLocks noChangeShapeType="1"/>
          </p:cNvSpPr>
          <p:nvPr/>
        </p:nvSpPr>
        <p:spPr bwMode="auto">
          <a:xfrm>
            <a:off x="1041400" y="3403600"/>
            <a:ext cx="7264400" cy="254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none" w="lg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5125" name="Rectangle 5"/>
          <p:cNvSpPr>
            <a:spLocks noChangeArrowheads="1"/>
          </p:cNvSpPr>
          <p:nvPr/>
        </p:nvSpPr>
        <p:spPr bwMode="auto">
          <a:xfrm>
            <a:off x="2336800" y="4165600"/>
            <a:ext cx="1600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3200" dirty="0" err="1" smtClean="0">
                <a:solidFill>
                  <a:srgbClr val="FFCC00"/>
                </a:solidFill>
                <a:effectLst/>
              </a:rPr>
              <a:t>Bajo</a:t>
            </a:r>
            <a:r>
              <a:rPr lang="en-US" sz="3200" dirty="0" smtClean="0">
                <a:solidFill>
                  <a:srgbClr val="FFCC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CC00"/>
                </a:solidFill>
                <a:effectLst/>
              </a:rPr>
              <a:t>riesgo</a:t>
            </a:r>
            <a:endParaRPr lang="en-US" sz="3200" dirty="0">
              <a:solidFill>
                <a:srgbClr val="FFCC00"/>
              </a:solidFill>
              <a:effectLst/>
            </a:endParaRPr>
          </a:p>
        </p:txBody>
      </p:sp>
      <p:sp>
        <p:nvSpPr>
          <p:cNvPr id="645126" name="Rectangle 6"/>
          <p:cNvSpPr>
            <a:spLocks noChangeArrowheads="1"/>
          </p:cNvSpPr>
          <p:nvPr/>
        </p:nvSpPr>
        <p:spPr bwMode="auto">
          <a:xfrm>
            <a:off x="2108200" y="1574800"/>
            <a:ext cx="190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3200" dirty="0" err="1" smtClean="0">
                <a:solidFill>
                  <a:srgbClr val="FFCC00"/>
                </a:solidFill>
                <a:effectLst/>
              </a:rPr>
              <a:t>Riesgo</a:t>
            </a:r>
            <a:r>
              <a:rPr lang="en-US" sz="3200" dirty="0" smtClean="0">
                <a:solidFill>
                  <a:srgbClr val="FFCC00"/>
                </a:solidFill>
                <a:effectLst/>
              </a:rPr>
              <a:t> moderato</a:t>
            </a:r>
            <a:endParaRPr lang="en-US" sz="3200" dirty="0">
              <a:solidFill>
                <a:srgbClr val="FFCC00"/>
              </a:solidFill>
              <a:effectLst/>
            </a:endParaRPr>
          </a:p>
        </p:txBody>
      </p:sp>
      <p:sp>
        <p:nvSpPr>
          <p:cNvPr id="645127" name="Rectangle 7"/>
          <p:cNvSpPr>
            <a:spLocks noChangeArrowheads="1"/>
          </p:cNvSpPr>
          <p:nvPr/>
        </p:nvSpPr>
        <p:spPr bwMode="auto">
          <a:xfrm>
            <a:off x="5918200" y="4165600"/>
            <a:ext cx="190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3200" dirty="0" err="1" smtClean="0">
                <a:solidFill>
                  <a:srgbClr val="FFCC00"/>
                </a:solidFill>
                <a:effectLst/>
              </a:rPr>
              <a:t>Riesgo</a:t>
            </a:r>
            <a:r>
              <a:rPr lang="en-US" sz="3200" dirty="0" smtClean="0">
                <a:solidFill>
                  <a:srgbClr val="FFCC00"/>
                </a:solidFill>
                <a:effectLst/>
              </a:rPr>
              <a:t> moderato</a:t>
            </a:r>
            <a:endParaRPr lang="en-US" sz="3200" dirty="0">
              <a:solidFill>
                <a:srgbClr val="FFCC00"/>
              </a:solidFill>
              <a:effectLst/>
            </a:endParaRPr>
          </a:p>
        </p:txBody>
      </p:sp>
      <p:sp>
        <p:nvSpPr>
          <p:cNvPr id="64512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DENP = </a:t>
            </a:r>
            <a:r>
              <a:rPr lang="en-US" dirty="0" err="1" smtClean="0"/>
              <a:t>evaluación</a:t>
            </a:r>
            <a:r>
              <a:rPr lang="en-US" dirty="0" smtClean="0"/>
              <a:t> de </a:t>
            </a:r>
            <a:r>
              <a:rPr lang="en-US" dirty="0" err="1" smtClean="0"/>
              <a:t>riesgos</a:t>
            </a:r>
            <a:r>
              <a:rPr lang="en-US" dirty="0" smtClean="0"/>
              <a:t> </a:t>
            </a:r>
            <a:r>
              <a:rPr lang="en-US" dirty="0" err="1" smtClean="0"/>
              <a:t>basada</a:t>
            </a:r>
            <a:r>
              <a:rPr lang="en-US" dirty="0" smtClean="0"/>
              <a:t> en </a:t>
            </a:r>
            <a:r>
              <a:rPr lang="en-US" dirty="0" err="1" smtClean="0"/>
              <a:t>datos</a:t>
            </a:r>
            <a:r>
              <a:rPr lang="en-US" dirty="0" smtClean="0"/>
              <a:t> </a:t>
            </a:r>
            <a:r>
              <a:rPr lang="en-US" dirty="0" err="1" smtClean="0"/>
              <a:t>científicos</a:t>
            </a:r>
            <a:endParaRPr lang="en-US" dirty="0"/>
          </a:p>
        </p:txBody>
      </p:sp>
      <p:sp>
        <p:nvSpPr>
          <p:cNvPr id="645129" name="Line 9"/>
          <p:cNvSpPr>
            <a:spLocks noChangeShapeType="1"/>
          </p:cNvSpPr>
          <p:nvPr/>
        </p:nvSpPr>
        <p:spPr bwMode="auto">
          <a:xfrm>
            <a:off x="990600" y="1066800"/>
            <a:ext cx="0" cy="50292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 type="triangle" w="lg" len="lg"/>
            <a:tailEnd type="none" w="lg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5130" name="Line 10"/>
          <p:cNvSpPr>
            <a:spLocks noChangeShapeType="1"/>
          </p:cNvSpPr>
          <p:nvPr/>
        </p:nvSpPr>
        <p:spPr bwMode="auto">
          <a:xfrm>
            <a:off x="990600" y="6096000"/>
            <a:ext cx="7391400" cy="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 type="none" w="lg" len="lg"/>
            <a:tailEnd type="triangle" w="lg" len="lg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5131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3581400" y="5562600"/>
            <a:ext cx="4648200" cy="6731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i="1" dirty="0" err="1" smtClean="0"/>
              <a:t>Vulnerabilidad</a:t>
            </a:r>
            <a:r>
              <a:rPr lang="en-US" i="1" dirty="0" smtClean="0"/>
              <a:t> de la </a:t>
            </a:r>
            <a:r>
              <a:rPr lang="en-US" i="1" dirty="0" err="1" smtClean="0"/>
              <a:t>especie</a:t>
            </a:r>
            <a:endParaRPr lang="en-US" i="1" dirty="0"/>
          </a:p>
        </p:txBody>
      </p:sp>
      <p:sp>
        <p:nvSpPr>
          <p:cNvPr id="645132" name="Rectangle 12"/>
          <p:cNvSpPr>
            <a:spLocks noChangeArrowheads="1"/>
          </p:cNvSpPr>
          <p:nvPr/>
        </p:nvSpPr>
        <p:spPr bwMode="auto">
          <a:xfrm rot="16200000">
            <a:off x="-838200" y="3009900"/>
            <a:ext cx="3048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eaLnBrk="1" hangingPunct="1">
              <a:spcBef>
                <a:spcPct val="55000"/>
              </a:spcBef>
              <a:spcAft>
                <a:spcPct val="15000"/>
              </a:spcAft>
            </a:pPr>
            <a:r>
              <a:rPr lang="en-US" i="1" dirty="0" err="1" smtClean="0">
                <a:solidFill>
                  <a:schemeClr val="bg1"/>
                </a:solidFill>
                <a:effectLst/>
              </a:rPr>
              <a:t>Volumen</a:t>
            </a:r>
            <a:r>
              <a:rPr lang="en-US" i="1" dirty="0" smtClean="0">
                <a:solidFill>
                  <a:schemeClr val="bg1"/>
                </a:solidFill>
                <a:effectLst/>
              </a:rPr>
              <a:t> en el </a:t>
            </a:r>
            <a:r>
              <a:rPr lang="en-US" i="1" dirty="0" err="1" smtClean="0">
                <a:solidFill>
                  <a:schemeClr val="bg1"/>
                </a:solidFill>
                <a:effectLst/>
              </a:rPr>
              <a:t>comercio</a:t>
            </a:r>
            <a:endParaRPr lang="en-US" i="1" dirty="0">
              <a:solidFill>
                <a:schemeClr val="bg1"/>
              </a:solidFill>
              <a:effectLst/>
            </a:endParaRPr>
          </a:p>
        </p:txBody>
      </p:sp>
      <p:sp>
        <p:nvSpPr>
          <p:cNvPr id="645133" name="Rectangle 13"/>
          <p:cNvSpPr>
            <a:spLocks noChangeArrowheads="1"/>
          </p:cNvSpPr>
          <p:nvPr/>
        </p:nvSpPr>
        <p:spPr bwMode="auto">
          <a:xfrm>
            <a:off x="5994400" y="1498600"/>
            <a:ext cx="190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3200" dirty="0" smtClean="0">
                <a:solidFill>
                  <a:srgbClr val="FFCC00"/>
                </a:solidFill>
                <a:effectLst/>
              </a:rPr>
              <a:t>Alto </a:t>
            </a:r>
            <a:r>
              <a:rPr lang="en-US" sz="3200" dirty="0" err="1" smtClean="0">
                <a:solidFill>
                  <a:srgbClr val="FFCC00"/>
                </a:solidFill>
                <a:effectLst/>
              </a:rPr>
              <a:t>riesgo</a:t>
            </a:r>
            <a:endParaRPr lang="en-US" sz="3200" dirty="0">
              <a:solidFill>
                <a:srgbClr val="FFCC00"/>
              </a:solidFill>
              <a:effectLst/>
            </a:endParaRPr>
          </a:p>
        </p:txBody>
      </p:sp>
      <p:sp>
        <p:nvSpPr>
          <p:cNvPr id="645134" name="Line 14"/>
          <p:cNvSpPr>
            <a:spLocks noChangeShapeType="1"/>
          </p:cNvSpPr>
          <p:nvPr/>
        </p:nvSpPr>
        <p:spPr bwMode="auto">
          <a:xfrm>
            <a:off x="4038600" y="2590800"/>
            <a:ext cx="1600200" cy="16002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none" w="lg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5135" name="Rectangle 15"/>
          <p:cNvSpPr>
            <a:spLocks noChangeArrowheads="1"/>
          </p:cNvSpPr>
          <p:nvPr/>
        </p:nvSpPr>
        <p:spPr bwMode="auto">
          <a:xfrm rot="2677531">
            <a:off x="3810000" y="2743200"/>
            <a:ext cx="2819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3200" dirty="0" smtClean="0">
                <a:solidFill>
                  <a:schemeClr val="bg1"/>
                </a:solidFill>
                <a:effectLst/>
              </a:rPr>
              <a:t>DENP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complejo</a:t>
            </a:r>
            <a:endParaRPr lang="en-US" sz="3200" dirty="0">
              <a:solidFill>
                <a:schemeClr val="bg1"/>
              </a:solidFill>
              <a:effectLst/>
            </a:endParaRPr>
          </a:p>
        </p:txBody>
      </p:sp>
      <p:sp>
        <p:nvSpPr>
          <p:cNvPr id="645136" name="Rectangle 16"/>
          <p:cNvSpPr>
            <a:spLocks noChangeArrowheads="1"/>
          </p:cNvSpPr>
          <p:nvPr/>
        </p:nvSpPr>
        <p:spPr bwMode="auto">
          <a:xfrm rot="2677531">
            <a:off x="3048000" y="3352800"/>
            <a:ext cx="2819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3200" dirty="0" smtClean="0">
                <a:solidFill>
                  <a:schemeClr val="bg1"/>
                </a:solidFill>
                <a:effectLst/>
              </a:rPr>
              <a:t>DENP </a:t>
            </a:r>
            <a:r>
              <a:rPr lang="en-US" sz="3200" dirty="0" err="1" smtClean="0">
                <a:solidFill>
                  <a:schemeClr val="bg1"/>
                </a:solidFill>
                <a:effectLst/>
              </a:rPr>
              <a:t>sencillo</a:t>
            </a:r>
            <a:endParaRPr lang="en-US" sz="3200" dirty="0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4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4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4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4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4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34" grpId="0" animBg="1"/>
      <p:bldP spid="6451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FB461-5C1A-43DA-8F45-174070219B9C}" type="slidenum">
              <a:rPr lang="en-US"/>
              <a:pPr/>
              <a:t>7</a:t>
            </a:fld>
            <a:endParaRPr lang="en-US"/>
          </a:p>
        </p:txBody>
      </p:sp>
      <p:sp>
        <p:nvSpPr>
          <p:cNvPr id="643074" name="Rectangle 2"/>
          <p:cNvSpPr>
            <a:spLocks noChangeArrowheads="1"/>
          </p:cNvSpPr>
          <p:nvPr/>
        </p:nvSpPr>
        <p:spPr bwMode="auto">
          <a:xfrm>
            <a:off x="1017066" y="1144587"/>
            <a:ext cx="7358063" cy="4953000"/>
          </a:xfrm>
          <a:prstGeom prst="rect">
            <a:avLst/>
          </a:prstGeom>
          <a:gradFill rotWithShape="1">
            <a:gsLst>
              <a:gs pos="0">
                <a:srgbClr val="107D05">
                  <a:alpha val="85001"/>
                </a:srgbClr>
              </a:gs>
              <a:gs pos="100000">
                <a:srgbClr val="F4043D"/>
              </a:gs>
            </a:gsLst>
            <a:lin ang="18900000" scaled="1"/>
          </a:gra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57150">
                <a:solidFill>
                  <a:srgbClr val="FFCC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643084" name="Group 12"/>
          <p:cNvGrpSpPr>
            <a:grpSpLocks/>
          </p:cNvGrpSpPr>
          <p:nvPr/>
        </p:nvGrpSpPr>
        <p:grpSpPr bwMode="auto">
          <a:xfrm>
            <a:off x="3101181" y="1367798"/>
            <a:ext cx="9126538" cy="3284538"/>
            <a:chOff x="2088" y="668"/>
            <a:chExt cx="5749" cy="2069"/>
          </a:xfrm>
        </p:grpSpPr>
        <p:sp>
          <p:nvSpPr>
            <p:cNvPr id="643085" name="Line 13"/>
            <p:cNvSpPr>
              <a:spLocks noChangeShapeType="1"/>
            </p:cNvSpPr>
            <p:nvPr/>
          </p:nvSpPr>
          <p:spPr bwMode="auto">
            <a:xfrm rot="3203576">
              <a:off x="2256" y="1317"/>
              <a:ext cx="0" cy="336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 type="none" w="lg" len="med"/>
              <a:tailEnd type="triangle" w="lg" len="med"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43086" name="Line 14"/>
            <p:cNvSpPr>
              <a:spLocks noChangeShapeType="1"/>
            </p:cNvSpPr>
            <p:nvPr/>
          </p:nvSpPr>
          <p:spPr bwMode="auto">
            <a:xfrm rot="3203576">
              <a:off x="7831" y="2731"/>
              <a:ext cx="7" cy="5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 type="none" w="lg" len="med"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43087" name="Rectangle 15"/>
            <p:cNvSpPr>
              <a:spLocks noChangeArrowheads="1"/>
            </p:cNvSpPr>
            <p:nvPr/>
          </p:nvSpPr>
          <p:spPr bwMode="auto">
            <a:xfrm rot="3203576">
              <a:off x="1877" y="1166"/>
              <a:ext cx="1248" cy="251"/>
            </a:xfrm>
            <a:prstGeom prst="rect">
              <a:avLst/>
            </a:prstGeom>
            <a:noFill/>
            <a:ln w="38100" cap="rnd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8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algn="l" eaLnBrk="1" hangingPunct="1"/>
              <a:r>
                <a:rPr lang="en-US" sz="1800" i="1">
                  <a:solidFill>
                    <a:schemeClr val="tx1"/>
                  </a:solidFill>
                  <a:effectLst/>
                </a:rPr>
                <a:t>SigTrade</a:t>
              </a:r>
              <a:r>
                <a:rPr lang="en-US" sz="1800" i="1">
                  <a:solidFill>
                    <a:srgbClr val="FFCC00"/>
                  </a:solidFill>
                  <a:effectLst/>
                </a:rPr>
                <a:t> </a:t>
              </a:r>
              <a:r>
                <a:rPr lang="en-US" sz="1800" i="1">
                  <a:solidFill>
                    <a:schemeClr val="tx1"/>
                  </a:solidFill>
                  <a:effectLst/>
                </a:rPr>
                <a:t>Review</a:t>
              </a:r>
            </a:p>
          </p:txBody>
        </p:sp>
        <p:sp>
          <p:nvSpPr>
            <p:cNvPr id="643088" name="Line 16"/>
            <p:cNvSpPr>
              <a:spLocks noChangeShapeType="1"/>
            </p:cNvSpPr>
            <p:nvPr/>
          </p:nvSpPr>
          <p:spPr bwMode="auto">
            <a:xfrm rot="3203576">
              <a:off x="2750" y="956"/>
              <a:ext cx="0" cy="336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 type="triangle" w="lg" len="med"/>
              <a:tailEnd type="none" w="lg" len="med"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6430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DENP = </a:t>
            </a:r>
            <a:r>
              <a:rPr lang="en-US" dirty="0" err="1" smtClean="0"/>
              <a:t>evaluación</a:t>
            </a:r>
            <a:r>
              <a:rPr lang="en-US" dirty="0" smtClean="0"/>
              <a:t> de </a:t>
            </a:r>
            <a:r>
              <a:rPr lang="en-US" dirty="0" err="1" smtClean="0"/>
              <a:t>riesgos</a:t>
            </a:r>
            <a:r>
              <a:rPr lang="en-US" dirty="0" smtClean="0"/>
              <a:t> </a:t>
            </a:r>
            <a:r>
              <a:rPr lang="en-US" dirty="0" err="1" smtClean="0"/>
              <a:t>basada</a:t>
            </a:r>
            <a:r>
              <a:rPr lang="en-US" dirty="0" smtClean="0"/>
              <a:t> en </a:t>
            </a:r>
            <a:r>
              <a:rPr lang="en-US" dirty="0" err="1" smtClean="0"/>
              <a:t>datos</a:t>
            </a:r>
            <a:r>
              <a:rPr lang="en-US" dirty="0" smtClean="0"/>
              <a:t> </a:t>
            </a:r>
            <a:r>
              <a:rPr lang="en-US" dirty="0" err="1" smtClean="0"/>
              <a:t>científicos</a:t>
            </a:r>
            <a:endParaRPr lang="en-US" dirty="0"/>
          </a:p>
        </p:txBody>
      </p:sp>
      <p:sp>
        <p:nvSpPr>
          <p:cNvPr id="643076" name="Line 4"/>
          <p:cNvSpPr>
            <a:spLocks noChangeShapeType="1"/>
          </p:cNvSpPr>
          <p:nvPr/>
        </p:nvSpPr>
        <p:spPr bwMode="auto">
          <a:xfrm>
            <a:off x="990600" y="1066800"/>
            <a:ext cx="0" cy="50292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 type="triangle" w="lg" len="lg"/>
            <a:tailEnd type="none" w="lg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3077" name="Line 5"/>
          <p:cNvSpPr>
            <a:spLocks noChangeShapeType="1"/>
          </p:cNvSpPr>
          <p:nvPr/>
        </p:nvSpPr>
        <p:spPr bwMode="auto">
          <a:xfrm>
            <a:off x="990600" y="6096000"/>
            <a:ext cx="7391400" cy="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 type="none" w="lg" len="lg"/>
            <a:tailEnd type="triangle" w="lg" len="lg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3078" name="Line 6"/>
          <p:cNvSpPr>
            <a:spLocks noChangeShapeType="1"/>
          </p:cNvSpPr>
          <p:nvPr/>
        </p:nvSpPr>
        <p:spPr bwMode="auto">
          <a:xfrm flipV="1">
            <a:off x="1828800" y="1755775"/>
            <a:ext cx="5835650" cy="3730625"/>
          </a:xfrm>
          <a:prstGeom prst="line">
            <a:avLst/>
          </a:prstGeom>
          <a:noFill/>
          <a:ln w="57150">
            <a:solidFill>
              <a:schemeClr val="bg1"/>
            </a:solidFill>
            <a:prstDash val="sysDot"/>
            <a:round/>
            <a:headEnd/>
            <a:tailEnd type="triangle" w="lg" len="lg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30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581400" y="5562600"/>
            <a:ext cx="4648200" cy="6731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i="1" dirty="0" err="1" smtClean="0"/>
              <a:t>Vulnerabilidad</a:t>
            </a:r>
            <a:r>
              <a:rPr lang="en-US" i="1" dirty="0" smtClean="0"/>
              <a:t> de la </a:t>
            </a:r>
            <a:r>
              <a:rPr lang="en-US" i="1" dirty="0" err="1" smtClean="0"/>
              <a:t>especie</a:t>
            </a:r>
            <a:endParaRPr lang="en-US" i="1" dirty="0"/>
          </a:p>
        </p:txBody>
      </p:sp>
      <p:sp>
        <p:nvSpPr>
          <p:cNvPr id="643080" name="Rectangle 8"/>
          <p:cNvSpPr>
            <a:spLocks noChangeArrowheads="1"/>
          </p:cNvSpPr>
          <p:nvPr/>
        </p:nvSpPr>
        <p:spPr bwMode="auto">
          <a:xfrm rot="16200000">
            <a:off x="-838200" y="3009900"/>
            <a:ext cx="3048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eaLnBrk="1" hangingPunct="1">
              <a:spcBef>
                <a:spcPct val="55000"/>
              </a:spcBef>
              <a:spcAft>
                <a:spcPct val="15000"/>
              </a:spcAft>
            </a:pPr>
            <a:r>
              <a:rPr lang="en-US" i="1" dirty="0" err="1" smtClean="0">
                <a:solidFill>
                  <a:schemeClr val="bg1"/>
                </a:solidFill>
                <a:effectLst/>
              </a:rPr>
              <a:t>Volumen</a:t>
            </a:r>
            <a:r>
              <a:rPr lang="en-US" i="1" dirty="0" smtClean="0">
                <a:solidFill>
                  <a:schemeClr val="bg1"/>
                </a:solidFill>
                <a:effectLst/>
              </a:rPr>
              <a:t> en el </a:t>
            </a:r>
            <a:r>
              <a:rPr lang="en-US" i="1" dirty="0" err="1" smtClean="0">
                <a:solidFill>
                  <a:schemeClr val="bg1"/>
                </a:solidFill>
                <a:effectLst/>
              </a:rPr>
              <a:t>comercio</a:t>
            </a:r>
            <a:endParaRPr lang="en-US" i="1" dirty="0">
              <a:solidFill>
                <a:schemeClr val="bg1"/>
              </a:solidFill>
              <a:effectLst/>
            </a:endParaRPr>
          </a:p>
        </p:txBody>
      </p:sp>
      <p:sp>
        <p:nvSpPr>
          <p:cNvPr id="643081" name="Rectangle 9"/>
          <p:cNvSpPr>
            <a:spLocks noChangeArrowheads="1"/>
          </p:cNvSpPr>
          <p:nvPr/>
        </p:nvSpPr>
        <p:spPr bwMode="auto">
          <a:xfrm rot="-1894871">
            <a:off x="2438400" y="2940050"/>
            <a:ext cx="48768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eaLnBrk="1" hangingPunct="1">
              <a:spcBef>
                <a:spcPct val="55000"/>
              </a:spcBef>
              <a:spcAft>
                <a:spcPct val="15000"/>
              </a:spcAft>
            </a:pPr>
            <a:r>
              <a:rPr lang="en-US" dirty="0" err="1" smtClean="0">
                <a:solidFill>
                  <a:schemeClr val="bg1"/>
                </a:solidFill>
                <a:effectLst/>
              </a:rPr>
              <a:t>Riesgo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(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riesgo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de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perjuicio</a:t>
            </a:r>
            <a:r>
              <a:rPr lang="en-US" dirty="0" smtClean="0">
                <a:solidFill>
                  <a:schemeClr val="bg1"/>
                </a:solidFill>
                <a:effectLst/>
              </a:rPr>
              <a:t>)</a:t>
            </a:r>
            <a:endParaRPr lang="en-US" dirty="0">
              <a:solidFill>
                <a:schemeClr val="bg1"/>
              </a:solidFill>
              <a:effectLst/>
            </a:endParaRPr>
          </a:p>
        </p:txBody>
      </p:sp>
      <p:sp>
        <p:nvSpPr>
          <p:cNvPr id="643082" name="Rectangle 10"/>
          <p:cNvSpPr>
            <a:spLocks noChangeArrowheads="1"/>
          </p:cNvSpPr>
          <p:nvPr/>
        </p:nvSpPr>
        <p:spPr bwMode="auto">
          <a:xfrm rot="-1917523">
            <a:off x="2098675" y="3573463"/>
            <a:ext cx="60356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eaLnBrk="1" hangingPunct="1"/>
            <a:r>
              <a:rPr lang="en-US" dirty="0" err="1" smtClean="0">
                <a:solidFill>
                  <a:schemeClr val="bg1"/>
                </a:solidFill>
                <a:effectLst/>
              </a:rPr>
              <a:t>Complejidad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del DENP –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gestión</a:t>
            </a:r>
            <a:r>
              <a:rPr lang="en-US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</a:rPr>
              <a:t>adaptativa</a:t>
            </a:r>
            <a:endParaRPr lang="en-US" dirty="0">
              <a:solidFill>
                <a:schemeClr val="bg1"/>
              </a:solidFill>
              <a:effectLst/>
            </a:endParaRPr>
          </a:p>
        </p:txBody>
      </p:sp>
      <p:sp>
        <p:nvSpPr>
          <p:cNvPr id="643083" name="Rectangle 11"/>
          <p:cNvSpPr>
            <a:spLocks noChangeArrowheads="1"/>
          </p:cNvSpPr>
          <p:nvPr/>
        </p:nvSpPr>
        <p:spPr bwMode="auto">
          <a:xfrm>
            <a:off x="6858000" y="1066800"/>
            <a:ext cx="1905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eaLnBrk="1" hangingPunct="1">
              <a:spcBef>
                <a:spcPct val="55000"/>
              </a:spcBef>
              <a:spcAft>
                <a:spcPct val="15000"/>
              </a:spcAft>
            </a:pPr>
            <a:r>
              <a:rPr lang="en-US" sz="2000" dirty="0" smtClean="0">
                <a:solidFill>
                  <a:schemeClr val="bg1"/>
                </a:solidFill>
                <a:effectLst/>
              </a:rPr>
              <a:t>	No se </a:t>
            </a:r>
            <a:r>
              <a:rPr lang="en-US" sz="2000" dirty="0" err="1" smtClean="0">
                <a:solidFill>
                  <a:schemeClr val="bg1"/>
                </a:solidFill>
                <a:effectLst/>
              </a:rPr>
              <a:t>aconseja</a:t>
            </a:r>
            <a:r>
              <a:rPr lang="en-US" sz="2000" dirty="0" smtClean="0">
                <a:solidFill>
                  <a:schemeClr val="bg1"/>
                </a:solidFill>
                <a:effectLst/>
              </a:rPr>
              <a:t> el </a:t>
            </a:r>
            <a:r>
              <a:rPr lang="en-US" sz="2000" dirty="0" err="1" smtClean="0">
                <a:solidFill>
                  <a:schemeClr val="bg1"/>
                </a:solidFill>
                <a:effectLst/>
              </a:rPr>
              <a:t>comercio</a:t>
            </a:r>
            <a:endParaRPr lang="en-US" sz="1800" dirty="0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347 0.50602 L 0.80347 -0.0034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430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00" y="-254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75B2A-3E4B-4A81-8674-5F743B3971B5}" type="slidenum">
              <a:rPr lang="en-US"/>
              <a:pPr/>
              <a:t>8</a:t>
            </a:fld>
            <a:endParaRPr lang="en-US"/>
          </a:p>
        </p:txBody>
      </p:sp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Observaciones</a:t>
            </a:r>
            <a:r>
              <a:rPr lang="en-US" dirty="0" smtClean="0"/>
              <a:t> de la </a:t>
            </a:r>
            <a:r>
              <a:rPr lang="en-US" dirty="0" err="1" smtClean="0"/>
              <a:t>Secretaría</a:t>
            </a:r>
            <a:endParaRPr lang="en-US" dirty="0"/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err="1" smtClean="0"/>
              <a:t>Pueden</a:t>
            </a:r>
            <a:r>
              <a:rPr lang="en-US" sz="2400" dirty="0" smtClean="0"/>
              <a:t> </a:t>
            </a:r>
            <a:r>
              <a:rPr lang="en-US" sz="2400" dirty="0" err="1" smtClean="0"/>
              <a:t>extraerse</a:t>
            </a:r>
            <a:r>
              <a:rPr lang="en-US" sz="2400" dirty="0" smtClean="0"/>
              <a:t> </a:t>
            </a:r>
            <a:r>
              <a:rPr lang="en-US" sz="2400" dirty="0" err="1" smtClean="0"/>
              <a:t>lecciones</a:t>
            </a:r>
            <a:r>
              <a:rPr lang="en-US" sz="2400" dirty="0" smtClean="0"/>
              <a:t> </a:t>
            </a:r>
            <a:r>
              <a:rPr lang="en-US" sz="2400" dirty="0" err="1" smtClean="0"/>
              <a:t>estudiando</a:t>
            </a:r>
            <a:r>
              <a:rPr lang="en-US" sz="2400" dirty="0" smtClean="0"/>
              <a:t> </a:t>
            </a:r>
            <a:r>
              <a:rPr lang="en-US" sz="2400" dirty="0" err="1" smtClean="0"/>
              <a:t>y</a:t>
            </a:r>
            <a:r>
              <a:rPr lang="en-US" sz="2400" dirty="0" smtClean="0"/>
              <a:t> </a:t>
            </a:r>
            <a:r>
              <a:rPr lang="en-US" sz="2400" dirty="0" err="1" smtClean="0"/>
              <a:t>vinculándose</a:t>
            </a:r>
            <a:r>
              <a:rPr lang="en-US" sz="2400" dirty="0" smtClean="0"/>
              <a:t> con </a:t>
            </a:r>
            <a:r>
              <a:rPr lang="en-US" sz="2400" dirty="0" err="1" smtClean="0"/>
              <a:t>otros</a:t>
            </a:r>
            <a:r>
              <a:rPr lang="en-US" sz="2400" dirty="0" smtClean="0"/>
              <a:t> </a:t>
            </a:r>
            <a:r>
              <a:rPr lang="en-US" sz="2400" dirty="0" err="1" smtClean="0"/>
              <a:t>procesos</a:t>
            </a:r>
            <a:r>
              <a:rPr lang="en-US" sz="2400" dirty="0" smtClean="0"/>
              <a:t> (</a:t>
            </a:r>
            <a:r>
              <a:rPr lang="en-US" sz="2400" dirty="0" err="1" smtClean="0"/>
              <a:t>especialmente</a:t>
            </a:r>
            <a:r>
              <a:rPr lang="en-US" sz="2400" dirty="0" smtClean="0"/>
              <a:t> los AAM)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lidian</a:t>
            </a:r>
            <a:r>
              <a:rPr lang="en-US" sz="2400" dirty="0" smtClean="0"/>
              <a:t> con </a:t>
            </a:r>
            <a:r>
              <a:rPr lang="en-US" sz="2400" dirty="0" err="1" smtClean="0"/>
              <a:t>cuestiones</a:t>
            </a:r>
            <a:r>
              <a:rPr lang="en-US" sz="2400" dirty="0" smtClean="0"/>
              <a:t> </a:t>
            </a:r>
            <a:r>
              <a:rPr lang="en-US" sz="2400" dirty="0" err="1" smtClean="0"/>
              <a:t>similares</a:t>
            </a:r>
            <a:r>
              <a:rPr lang="en-US" sz="2400" dirty="0" smtClean="0"/>
              <a:t> : </a:t>
            </a:r>
          </a:p>
          <a:p>
            <a:pPr lvl="1"/>
            <a:r>
              <a:rPr lang="en-GB" sz="2000" dirty="0" smtClean="0"/>
              <a:t>CDB – </a:t>
            </a:r>
            <a:r>
              <a:rPr lang="en-GB" sz="2000" i="1" dirty="0" err="1" smtClean="0"/>
              <a:t>Directrices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sobre</a:t>
            </a:r>
            <a:r>
              <a:rPr lang="en-GB" sz="2000" i="1" dirty="0" smtClean="0"/>
              <a:t> la </a:t>
            </a:r>
            <a:r>
              <a:rPr lang="en-GB" sz="2000" i="1" dirty="0" err="1" smtClean="0"/>
              <a:t>incorporación</a:t>
            </a:r>
            <a:r>
              <a:rPr lang="en-GB" sz="2000" i="1" dirty="0" smtClean="0"/>
              <a:t> de los </a:t>
            </a:r>
            <a:r>
              <a:rPr lang="en-GB" sz="2000" i="1" dirty="0" err="1" smtClean="0"/>
              <a:t>aspectos</a:t>
            </a:r>
            <a:r>
              <a:rPr lang="en-GB" sz="2000" i="1" dirty="0" smtClean="0"/>
              <a:t> de </a:t>
            </a:r>
            <a:r>
              <a:rPr lang="en-GB" sz="2000" i="1" dirty="0" err="1" smtClean="0"/>
              <a:t>diversidad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biológica</a:t>
            </a:r>
            <a:r>
              <a:rPr lang="en-GB" sz="2000" i="1" dirty="0" smtClean="0"/>
              <a:t> en la </a:t>
            </a:r>
            <a:r>
              <a:rPr lang="en-GB" sz="2000" i="1" dirty="0" err="1" smtClean="0"/>
              <a:t>evaluación</a:t>
            </a:r>
            <a:r>
              <a:rPr lang="en-GB" sz="2000" i="1" dirty="0" smtClean="0"/>
              <a:t> del </a:t>
            </a:r>
            <a:r>
              <a:rPr lang="en-GB" sz="2000" i="1" dirty="0" err="1" smtClean="0"/>
              <a:t>impacto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ambiental</a:t>
            </a:r>
            <a:r>
              <a:rPr lang="en-GB" sz="2000" i="1" dirty="0" smtClean="0"/>
              <a:t> </a:t>
            </a:r>
          </a:p>
          <a:p>
            <a:pPr lvl="1"/>
            <a:r>
              <a:rPr lang="en-GB" sz="2000" dirty="0" err="1" smtClean="0"/>
              <a:t>Ramsar</a:t>
            </a:r>
            <a:r>
              <a:rPr lang="en-GB" sz="2000" dirty="0" smtClean="0"/>
              <a:t> </a:t>
            </a:r>
            <a:r>
              <a:rPr lang="en-GB" sz="2000" i="1" dirty="0" smtClean="0"/>
              <a:t>– </a:t>
            </a:r>
            <a:r>
              <a:rPr lang="en-GB" sz="2000" i="1" dirty="0" err="1" smtClean="0"/>
              <a:t>Directrices</a:t>
            </a:r>
            <a:r>
              <a:rPr lang="en-GB" sz="2000" i="1" dirty="0" smtClean="0"/>
              <a:t> </a:t>
            </a:r>
            <a:r>
              <a:rPr lang="fr-FR" sz="2000" i="1" dirty="0" smtClean="0"/>
              <a:t>para </a:t>
            </a:r>
            <a:r>
              <a:rPr lang="fr-FR" sz="2000" i="1" dirty="0" err="1" smtClean="0"/>
              <a:t>incorporar</a:t>
            </a:r>
            <a:r>
              <a:rPr lang="fr-FR" sz="2000" i="1" dirty="0" smtClean="0"/>
              <a:t> los </a:t>
            </a:r>
            <a:r>
              <a:rPr lang="fr-FR" sz="2000" i="1" dirty="0" err="1" smtClean="0"/>
              <a:t>aspectos</a:t>
            </a:r>
            <a:r>
              <a:rPr lang="fr-FR" sz="2000" i="1" dirty="0" smtClean="0"/>
              <a:t> de la </a:t>
            </a:r>
            <a:r>
              <a:rPr lang="fr-FR" sz="2000" i="1" dirty="0" err="1" smtClean="0"/>
              <a:t>diversidad</a:t>
            </a:r>
            <a:r>
              <a:rPr lang="fr-FR" sz="2000" i="1" dirty="0" smtClean="0"/>
              <a:t> </a:t>
            </a:r>
            <a:r>
              <a:rPr lang="fr-FR" sz="2000" i="1" dirty="0" err="1" smtClean="0"/>
              <a:t>biológica</a:t>
            </a:r>
            <a:r>
              <a:rPr lang="fr-FR" sz="2000" i="1" dirty="0" smtClean="0"/>
              <a:t> en la </a:t>
            </a:r>
            <a:r>
              <a:rPr lang="fr-FR" sz="2000" i="1" dirty="0" err="1" smtClean="0"/>
              <a:t>legislación</a:t>
            </a:r>
            <a:r>
              <a:rPr lang="fr-FR" sz="2000" i="1" dirty="0" smtClean="0"/>
              <a:t> de </a:t>
            </a:r>
            <a:r>
              <a:rPr lang="fr-FR" sz="2000" i="1" dirty="0" err="1" smtClean="0"/>
              <a:t>evaluación</a:t>
            </a:r>
            <a:r>
              <a:rPr lang="fr-FR" sz="2000" i="1" dirty="0" smtClean="0"/>
              <a:t> </a:t>
            </a:r>
            <a:r>
              <a:rPr lang="fr-FR" sz="2000" i="1" dirty="0" err="1" smtClean="0"/>
              <a:t>del</a:t>
            </a:r>
            <a:r>
              <a:rPr lang="fr-FR" sz="2000" i="1" dirty="0" smtClean="0"/>
              <a:t> </a:t>
            </a:r>
            <a:r>
              <a:rPr lang="fr-FR" sz="2000" i="1" dirty="0" err="1" smtClean="0"/>
              <a:t>impacto</a:t>
            </a:r>
            <a:r>
              <a:rPr lang="fr-FR" sz="2000" i="1" dirty="0" smtClean="0"/>
              <a:t> </a:t>
            </a:r>
            <a:r>
              <a:rPr lang="fr-FR" sz="2000" i="1" dirty="0" err="1" smtClean="0"/>
              <a:t>ambiental</a:t>
            </a:r>
            <a:r>
              <a:rPr lang="fr-FR" sz="2000" i="1" dirty="0" smtClean="0"/>
              <a:t> y de </a:t>
            </a:r>
            <a:r>
              <a:rPr lang="fr-FR" sz="2000" i="1" dirty="0" err="1" smtClean="0"/>
              <a:t>evaluación</a:t>
            </a:r>
            <a:r>
              <a:rPr lang="fr-FR" sz="2000" i="1" dirty="0" smtClean="0"/>
              <a:t> </a:t>
            </a:r>
            <a:r>
              <a:rPr lang="fr-FR" sz="2000" i="1" dirty="0" err="1" smtClean="0"/>
              <a:t>ambiental</a:t>
            </a:r>
            <a:r>
              <a:rPr lang="fr-FR" sz="2000" i="1" dirty="0" smtClean="0"/>
              <a:t> </a:t>
            </a:r>
            <a:r>
              <a:rPr lang="fr-FR" sz="2000" i="1" dirty="0" err="1" smtClean="0"/>
              <a:t>estratégica</a:t>
            </a:r>
            <a:r>
              <a:rPr lang="en-GB" sz="2000" i="1" dirty="0" smtClean="0"/>
              <a:t> </a:t>
            </a:r>
            <a:endParaRPr lang="en-US" sz="2000" i="1" dirty="0"/>
          </a:p>
          <a:p>
            <a:pPr lvl="1"/>
            <a:r>
              <a:rPr lang="en-GB" sz="2000" dirty="0"/>
              <a:t>CMS</a:t>
            </a:r>
            <a:r>
              <a:rPr lang="en-GB" sz="2000" dirty="0" smtClean="0"/>
              <a:t> - </a:t>
            </a:r>
            <a:r>
              <a:rPr lang="fr-FR" sz="2000" i="1" dirty="0" err="1" smtClean="0"/>
              <a:t>Evaluación</a:t>
            </a:r>
            <a:r>
              <a:rPr lang="fr-FR" sz="2000" i="1" dirty="0" smtClean="0"/>
              <a:t> de </a:t>
            </a:r>
            <a:r>
              <a:rPr lang="fr-FR" sz="2000" i="1" dirty="0" err="1" smtClean="0"/>
              <a:t>impactos</a:t>
            </a:r>
            <a:r>
              <a:rPr lang="fr-FR" sz="2000" i="1" dirty="0" smtClean="0"/>
              <a:t> y las </a:t>
            </a:r>
            <a:r>
              <a:rPr lang="fr-FR" sz="2000" i="1" dirty="0" err="1" smtClean="0"/>
              <a:t>especies</a:t>
            </a:r>
            <a:r>
              <a:rPr lang="fr-FR" sz="2000" i="1" dirty="0" smtClean="0"/>
              <a:t> </a:t>
            </a:r>
            <a:r>
              <a:rPr lang="fr-FR" sz="2000" i="1" dirty="0" err="1" smtClean="0"/>
              <a:t>migratorias</a:t>
            </a:r>
            <a:endParaRPr lang="en-US" sz="2000" i="1" dirty="0" smtClean="0"/>
          </a:p>
          <a:p>
            <a:pPr lvl="1"/>
            <a:r>
              <a:rPr lang="en-US" sz="2000" dirty="0" smtClean="0"/>
              <a:t>AEWA - </a:t>
            </a:r>
            <a:r>
              <a:rPr lang="en-US" sz="2000" i="1" dirty="0" err="1" smtClean="0"/>
              <a:t>Directrices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sobre</a:t>
            </a:r>
            <a:r>
              <a:rPr lang="en-US" sz="2000" i="1" dirty="0" smtClean="0"/>
              <a:t> la </a:t>
            </a:r>
            <a:r>
              <a:rPr lang="en-US" sz="2000" i="1" dirty="0" err="1" smtClean="0"/>
              <a:t>explotación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sostenible</a:t>
            </a:r>
            <a:r>
              <a:rPr lang="en-US" sz="2000" i="1" dirty="0" smtClean="0"/>
              <a:t> de </a:t>
            </a:r>
            <a:r>
              <a:rPr lang="en-US" sz="2000" i="1" dirty="0" err="1" smtClean="0"/>
              <a:t>aves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acuáticas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migratorias</a:t>
            </a:r>
            <a:endParaRPr lang="en-US" sz="20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587C7-D6A8-49E3-9762-DA80B80DF6B4}" type="slidenum">
              <a:rPr lang="en-US"/>
              <a:pPr/>
              <a:t>9</a:t>
            </a:fld>
            <a:endParaRPr lang="en-US"/>
          </a:p>
        </p:txBody>
      </p:sp>
      <p:sp>
        <p:nvSpPr>
          <p:cNvPr id="64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Algunos</a:t>
            </a:r>
            <a:r>
              <a:rPr lang="en-US" dirty="0" smtClean="0"/>
              <a:t> </a:t>
            </a:r>
            <a:r>
              <a:rPr lang="en-US" dirty="0" err="1" smtClean="0"/>
              <a:t>principios</a:t>
            </a:r>
            <a:r>
              <a:rPr lang="en-US" dirty="0" smtClean="0"/>
              <a:t> </a:t>
            </a:r>
            <a:r>
              <a:rPr lang="en-US" dirty="0" err="1" smtClean="0"/>
              <a:t>básicos</a:t>
            </a:r>
            <a:endParaRPr lang="fr-BE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smtClean="0"/>
              <a:t>Los DENP son esencialmente una evaluación de riesgos</a:t>
            </a:r>
            <a:endParaRPr lang="fr-BE" b="1" dirty="0" smtClean="0"/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información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necesita</a:t>
            </a:r>
            <a:r>
              <a:rPr lang="en-US" dirty="0" smtClean="0"/>
              <a:t> </a:t>
            </a:r>
            <a:r>
              <a:rPr lang="en-US" dirty="0" err="1" smtClean="0"/>
              <a:t>debería</a:t>
            </a:r>
            <a:r>
              <a:rPr lang="en-US" dirty="0" smtClean="0"/>
              <a:t> ser </a:t>
            </a:r>
            <a:r>
              <a:rPr lang="en-US" dirty="0" err="1" smtClean="0"/>
              <a:t>proporcional</a:t>
            </a:r>
            <a:r>
              <a:rPr lang="en-US" dirty="0" smtClean="0"/>
              <a:t> a los </a:t>
            </a:r>
            <a:r>
              <a:rPr lang="en-US" dirty="0" err="1" smtClean="0"/>
              <a:t>riesgos</a:t>
            </a:r>
            <a:r>
              <a:rPr lang="en-US" dirty="0" smtClean="0"/>
              <a:t> </a:t>
            </a:r>
            <a:r>
              <a:rPr lang="en-US" dirty="0" err="1" smtClean="0"/>
              <a:t>potenciales</a:t>
            </a:r>
            <a:endParaRPr lang="en-US" dirty="0" smtClean="0"/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evaluación</a:t>
            </a:r>
            <a:r>
              <a:rPr lang="en-US" dirty="0" smtClean="0"/>
              <a:t> </a:t>
            </a:r>
            <a:r>
              <a:rPr lang="en-US" dirty="0" err="1" smtClean="0"/>
              <a:t>debería</a:t>
            </a:r>
            <a:r>
              <a:rPr lang="en-US" dirty="0" smtClean="0"/>
              <a:t> </a:t>
            </a:r>
            <a:r>
              <a:rPr lang="en-US" dirty="0" err="1" smtClean="0"/>
              <a:t>basarse</a:t>
            </a:r>
            <a:r>
              <a:rPr lang="en-US" dirty="0" smtClean="0"/>
              <a:t> en la </a:t>
            </a:r>
            <a:r>
              <a:rPr lang="en-US" dirty="0" err="1" smtClean="0"/>
              <a:t>mejor</a:t>
            </a:r>
            <a:r>
              <a:rPr lang="en-US" dirty="0" smtClean="0"/>
              <a:t> </a:t>
            </a:r>
            <a:r>
              <a:rPr lang="en-US" dirty="0" err="1" smtClean="0"/>
              <a:t>información</a:t>
            </a:r>
            <a:r>
              <a:rPr lang="en-US" dirty="0" smtClean="0"/>
              <a:t> </a:t>
            </a:r>
            <a:r>
              <a:rPr lang="en-US" dirty="0" err="1" smtClean="0"/>
              <a:t>disponible</a:t>
            </a:r>
            <a:endParaRPr lang="en-US" dirty="0" smtClean="0"/>
          </a:p>
          <a:p>
            <a:pPr lvl="1"/>
            <a:r>
              <a:rPr lang="en-US" dirty="0" err="1" smtClean="0"/>
              <a:t>Trate</a:t>
            </a:r>
            <a:r>
              <a:rPr lang="en-US" dirty="0" smtClean="0"/>
              <a:t> de </a:t>
            </a:r>
            <a:r>
              <a:rPr lang="en-US" dirty="0" err="1" smtClean="0"/>
              <a:t>obtener</a:t>
            </a:r>
            <a:r>
              <a:rPr lang="en-US" dirty="0" smtClean="0"/>
              <a:t> </a:t>
            </a:r>
            <a:r>
              <a:rPr lang="en-US" dirty="0" err="1" smtClean="0"/>
              <a:t>información</a:t>
            </a:r>
            <a:r>
              <a:rPr lang="en-US" dirty="0" smtClean="0"/>
              <a:t> </a:t>
            </a:r>
            <a:r>
              <a:rPr lang="en-US" dirty="0" err="1" smtClean="0"/>
              <a:t>adicional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puede</a:t>
            </a:r>
            <a:endParaRPr lang="en-US" dirty="0" smtClean="0"/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experiencia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muy</a:t>
            </a:r>
            <a:r>
              <a:rPr lang="en-US" dirty="0" smtClean="0"/>
              <a:t> </a:t>
            </a:r>
            <a:r>
              <a:rPr lang="en-US" dirty="0" err="1" smtClean="0"/>
              <a:t>útil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11122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-CITES College 2008">
  <a:themeElements>
    <a:clrScheme name="E-CITES College 2008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-CITES College 20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57150" cap="flat" cmpd="sng" algn="ctr">
          <a:solidFill>
            <a:srgbClr val="FFCC00"/>
          </a:solidFill>
          <a:prstDash val="solid"/>
          <a:round/>
          <a:headEnd type="none" w="med" len="med"/>
          <a:tailEnd type="triangle" w="lg" len="med"/>
        </a:ln>
        <a:effectLst>
          <a:outerShdw dist="35921" dir="2700000" algn="ctr" rotWithShape="0">
            <a:schemeClr val="bg2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57150" cap="flat" cmpd="sng" algn="ctr">
          <a:solidFill>
            <a:srgbClr val="FFCC00"/>
          </a:solidFill>
          <a:prstDash val="solid"/>
          <a:round/>
          <a:headEnd type="none" w="med" len="med"/>
          <a:tailEnd type="triangle" w="lg" len="med"/>
        </a:ln>
        <a:effectLst>
          <a:outerShdw dist="35921" dir="2700000" algn="ctr" rotWithShape="0">
            <a:schemeClr val="bg2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E-CITES College 200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-CITES College 200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-CITES College 200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-CITES College 200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-CITES College 20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-CITES College 20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-CITES College 20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E-CITES College 2008</Template>
  <TotalTime>7787</TotalTime>
  <Words>761</Words>
  <Application>Microsoft Office PowerPoint</Application>
  <PresentationFormat>On-screen Show (4:3)</PresentationFormat>
  <Paragraphs>104</Paragraphs>
  <Slides>16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E-CITES College 2008</vt:lpstr>
      <vt:lpstr>PowerPoint Presentation</vt:lpstr>
      <vt:lpstr>Observaciones de la Secretaría</vt:lpstr>
      <vt:lpstr>Observaciones de la Secretaría</vt:lpstr>
      <vt:lpstr>Observaciones de la Secretaría</vt:lpstr>
      <vt:lpstr>DENP = evaluación de riesgos basada en datos científicos</vt:lpstr>
      <vt:lpstr>DENP = evaluación de riesgos basada en datos científicos</vt:lpstr>
      <vt:lpstr>DENP = evaluación de riesgos basada en datos científicos</vt:lpstr>
      <vt:lpstr>Observaciones de la Secretaría</vt:lpstr>
      <vt:lpstr>Algunos principios básicos</vt:lpstr>
      <vt:lpstr>PowerPoint Presentation</vt:lpstr>
      <vt:lpstr>PowerPoint Presentation</vt:lpstr>
      <vt:lpstr>PowerPoint Presentation</vt:lpstr>
      <vt:lpstr>PowerPoint Presentation</vt:lpstr>
      <vt:lpstr>Observaciones de la Secretaría </vt:lpstr>
      <vt:lpstr>Observaciones de la Secretaría </vt:lpstr>
      <vt:lpstr>Secretaría CITES Ginebra</vt:lpstr>
    </vt:vector>
  </TitlesOfParts>
  <Company>UNEP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non-detriment findings</dc:title>
  <dc:creator>CITES Secretariat</dc:creator>
  <cp:lastModifiedBy>SVDP</cp:lastModifiedBy>
  <cp:revision>86</cp:revision>
  <cp:lastPrinted>2013-08-29T08:52:48Z</cp:lastPrinted>
  <dcterms:created xsi:type="dcterms:W3CDTF">2013-08-29T08:52:13Z</dcterms:created>
  <dcterms:modified xsi:type="dcterms:W3CDTF">2015-07-03T11:30:51Z</dcterms:modified>
</cp:coreProperties>
</file>