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430" r:id="rId2"/>
    <p:sldId id="474" r:id="rId3"/>
    <p:sldId id="438" r:id="rId4"/>
    <p:sldId id="439" r:id="rId5"/>
    <p:sldId id="441" r:id="rId6"/>
    <p:sldId id="493" r:id="rId7"/>
    <p:sldId id="480" r:id="rId8"/>
    <p:sldId id="481" r:id="rId9"/>
    <p:sldId id="482" r:id="rId10"/>
    <p:sldId id="483" r:id="rId11"/>
    <p:sldId id="484" r:id="rId12"/>
    <p:sldId id="496" r:id="rId13"/>
    <p:sldId id="494" r:id="rId14"/>
    <p:sldId id="497" r:id="rId15"/>
    <p:sldId id="498" r:id="rId16"/>
    <p:sldId id="499" r:id="rId17"/>
    <p:sldId id="500" r:id="rId18"/>
    <p:sldId id="448" r:id="rId19"/>
    <p:sldId id="486" r:id="rId20"/>
    <p:sldId id="485" r:id="rId21"/>
    <p:sldId id="487" r:id="rId22"/>
    <p:sldId id="491" r:id="rId23"/>
    <p:sldId id="492" r:id="rId24"/>
    <p:sldId id="458" r:id="rId25"/>
  </p:sldIdLst>
  <p:sldSz cx="9144000" cy="6858000" type="screen4x3"/>
  <p:notesSz cx="6797675" cy="9926638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00"/>
    <a:srgbClr val="FF3399"/>
    <a:srgbClr val="990000"/>
    <a:srgbClr val="993300"/>
    <a:srgbClr val="CC3300"/>
    <a:srgbClr val="FF0000"/>
    <a:srgbClr val="0099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065" autoAdjust="0"/>
    <p:restoredTop sz="99871" autoAdjust="0"/>
  </p:normalViewPr>
  <p:slideViewPr>
    <p:cSldViewPr snapToObjects="1">
      <p:cViewPr>
        <p:scale>
          <a:sx n="100" d="100"/>
          <a:sy n="100" d="100"/>
        </p:scale>
        <p:origin x="-756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46" d="100"/>
          <a:sy n="46" d="100"/>
        </p:scale>
        <p:origin x="-2802" y="-96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16525" y="9507538"/>
            <a:ext cx="158115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8" tIns="45359" rIns="90718" bIns="45359" numCol="1" anchor="b" anchorCtr="0" compatLnSpc="1">
            <a:prstTxWarp prst="textNoShape">
              <a:avLst/>
            </a:prstTxWarp>
          </a:bodyPr>
          <a:lstStyle>
            <a:lvl1pPr algn="r" defTabSz="906463">
              <a:defRPr sz="1200">
                <a:solidFill>
                  <a:schemeClr val="tx1"/>
                </a:solidFill>
                <a:effectLst/>
              </a:defRPr>
            </a:lvl1pPr>
          </a:lstStyle>
          <a:p>
            <a:fld id="{0E8FE0D8-FDC9-4589-B750-4A523607E4C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61500"/>
            <a:ext cx="30321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78" tIns="45989" rIns="91978" bIns="45989" numCol="1" anchor="b" anchorCtr="0" compatLnSpc="1">
            <a:prstTxWarp prst="textNoShape">
              <a:avLst/>
            </a:prstTxWarp>
          </a:bodyPr>
          <a:lstStyle>
            <a:lvl1pPr algn="l" defTabSz="919163" eaLnBrk="1" hangingPunct="1">
              <a:spcBef>
                <a:spcPct val="50000"/>
              </a:spcBef>
              <a:defRPr sz="1200" b="1">
                <a:solidFill>
                  <a:srgbClr val="FF3300"/>
                </a:solidFill>
                <a:effectLst/>
              </a:defRPr>
            </a:lvl1pPr>
          </a:lstStyle>
          <a:p>
            <a:r>
              <a:rPr lang="en-US"/>
              <a:t>UAE-E-Gen-Intro-mod</a:t>
            </a:r>
          </a:p>
        </p:txBody>
      </p:sp>
    </p:spTree>
    <p:extLst>
      <p:ext uri="{BB962C8B-B14F-4D97-AF65-F5344CB8AC3E}">
        <p14:creationId xmlns:p14="http://schemas.microsoft.com/office/powerpoint/2010/main" val="8065959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0718" tIns="45359" rIns="90718" bIns="45359" numCol="1" anchor="ctr" anchorCtr="0" compatLnSpc="1">
            <a:prstTxWarp prst="textNoShape">
              <a:avLst/>
            </a:prstTxWarp>
          </a:bodyPr>
          <a:lstStyle>
            <a:lvl1pPr algn="l" defTabSz="906463">
              <a:defRPr sz="1200">
                <a:solidFill>
                  <a:schemeClr val="tx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0718" tIns="45359" rIns="90718" bIns="45359" numCol="1" anchor="ctr" anchorCtr="0" compatLnSpc="1">
            <a:prstTxWarp prst="textNoShape">
              <a:avLst/>
            </a:prstTxWarp>
          </a:bodyPr>
          <a:lstStyle>
            <a:lvl1pPr algn="r" defTabSz="906463">
              <a:defRPr sz="1200">
                <a:solidFill>
                  <a:schemeClr val="tx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849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14875"/>
            <a:ext cx="4981575" cy="44672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18" tIns="45359" rIns="90718" bIns="4535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0718" tIns="45359" rIns="90718" bIns="45359" numCol="1" anchor="b" anchorCtr="0" compatLnSpc="1">
            <a:prstTxWarp prst="textNoShape">
              <a:avLst/>
            </a:prstTxWarp>
          </a:bodyPr>
          <a:lstStyle>
            <a:lvl1pPr algn="l" defTabSz="906463">
              <a:defRPr sz="120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UAE-E-Gen-Intro-mod</a:t>
            </a:r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0718" tIns="45359" rIns="90718" bIns="45359" numCol="1" anchor="b" anchorCtr="0" compatLnSpc="1">
            <a:prstTxWarp prst="textNoShape">
              <a:avLst/>
            </a:prstTxWarp>
          </a:bodyPr>
          <a:lstStyle>
            <a:lvl1pPr algn="r" defTabSz="906463">
              <a:defRPr sz="1200">
                <a:solidFill>
                  <a:schemeClr val="tx1"/>
                </a:solidFill>
                <a:effectLst/>
              </a:defRPr>
            </a:lvl1pPr>
          </a:lstStyle>
          <a:p>
            <a:fld id="{88E12043-A3B1-4E40-9476-5A64284DC1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9223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1100"/>
          </a:xfrm>
          <a:ln/>
        </p:spPr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14875"/>
            <a:ext cx="4981575" cy="4465638"/>
          </a:xfrm>
        </p:spPr>
        <p:txBody>
          <a:bodyPr/>
          <a:lstStyle/>
          <a:p>
            <a:r>
              <a:rPr lang="en-US" dirty="0"/>
              <a:t>DHM, Chief, Scientific Support Unit</a:t>
            </a:r>
          </a:p>
          <a:p>
            <a:endParaRPr lang="en-US" dirty="0"/>
          </a:p>
          <a:p>
            <a:r>
              <a:rPr lang="en-US" dirty="0"/>
              <a:t>Presentation today, to supplement written submission, will:</a:t>
            </a:r>
          </a:p>
          <a:p>
            <a:pPr>
              <a:buFontTx/>
              <a:buChar char="-"/>
            </a:pPr>
            <a:r>
              <a:rPr lang="en-US" dirty="0"/>
              <a:t>Review the Convention’s obligations regarding NDFs (always useful to step back and examine context of WHY you need to know something)</a:t>
            </a:r>
          </a:p>
          <a:p>
            <a:pPr>
              <a:buFontTx/>
              <a:buChar char="-"/>
            </a:pPr>
            <a:r>
              <a:rPr lang="en-US" dirty="0"/>
              <a:t>Review the guidance that the </a:t>
            </a:r>
            <a:r>
              <a:rPr lang="en-US" dirty="0" err="1"/>
              <a:t>CoP</a:t>
            </a:r>
            <a:r>
              <a:rPr lang="en-US" dirty="0"/>
              <a:t> has already given on NDFs (indication of what sort of proposals might be acceptable to </a:t>
            </a:r>
            <a:r>
              <a:rPr lang="en-US" dirty="0" err="1"/>
              <a:t>CoP</a:t>
            </a:r>
            <a:r>
              <a:rPr lang="en-US" dirty="0"/>
              <a:t>)</a:t>
            </a:r>
          </a:p>
          <a:p>
            <a:pPr>
              <a:buFontTx/>
              <a:buChar char="-"/>
            </a:pPr>
            <a:r>
              <a:rPr lang="en-US" dirty="0"/>
              <a:t>End with a few very general observations from the Secretariat (this is YOUR meeting as experts, so we do not intend to play a heavy hand here)   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Won’t say more about IUCN work as this will be covered this afternoon</a:t>
            </a:r>
          </a:p>
          <a:p>
            <a:endParaRPr lang="en-US"/>
          </a:p>
          <a:p>
            <a:r>
              <a:rPr lang="en-US"/>
              <a:t>List of the workshops is in my paper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General principles and guidelines from CBD have already been adopted by the CoP.</a:t>
            </a:r>
          </a:p>
          <a:p>
            <a:r>
              <a:rPr lang="en-US"/>
              <a:t>Need to dovetail results from this meeting in?</a:t>
            </a:r>
          </a:p>
          <a:p>
            <a:r>
              <a:rPr lang="en-US"/>
              <a:t>Results will be better take up if use existing standards rather than inventing new ones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General principles and guidelines from CBD have already been adopted by the CoP.</a:t>
            </a:r>
          </a:p>
          <a:p>
            <a:r>
              <a:rPr lang="en-US"/>
              <a:t>Need to dovetail results from this meeting in?</a:t>
            </a:r>
          </a:p>
          <a:p>
            <a:r>
              <a:rPr lang="en-US"/>
              <a:t>Results will be better take up if use existing standards rather than inventing new ones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12043-A3B1-4E40-9476-5A64284DC13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561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12043-A3B1-4E40-9476-5A64284DC13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6889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12043-A3B1-4E40-9476-5A64284DC13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2051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12043-A3B1-4E40-9476-5A64284DC13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4982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12043-A3B1-4E40-9476-5A64284DC13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2814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Another CoP action…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12043-A3B1-4E40-9476-5A64284DC131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34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000"/>
              <a:t>A few related terms in the text of the Convention:</a:t>
            </a:r>
          </a:p>
          <a:p>
            <a:endParaRPr lang="en-US" sz="1000"/>
          </a:p>
          <a:p>
            <a:pPr>
              <a:buFontTx/>
              <a:buChar char="•"/>
            </a:pPr>
            <a:r>
              <a:rPr lang="es-ES" sz="1000" i="1" smtClean="0">
                <a:solidFill>
                  <a:srgbClr val="008000"/>
                </a:solidFill>
              </a:rPr>
              <a:t>Reconociendo</a:t>
            </a:r>
            <a:r>
              <a:rPr lang="es-ES" sz="1000" smtClean="0">
                <a:solidFill>
                  <a:srgbClr val="008000"/>
                </a:solidFill>
              </a:rPr>
              <a:t>  que la cooperación internacional es esencial para la protección de ciertas especies de fauna y flora silvestres contra su explotación excesiva mediante el comercio internacional;</a:t>
            </a:r>
            <a:endParaRPr lang="en-US" sz="1000">
              <a:solidFill>
                <a:srgbClr val="008000"/>
              </a:solidFill>
            </a:endParaRPr>
          </a:p>
          <a:p>
            <a:r>
              <a:rPr lang="en-US" sz="1000"/>
              <a:t>NOT DEFINED</a:t>
            </a:r>
          </a:p>
          <a:p>
            <a:pPr>
              <a:buFontTx/>
              <a:buChar char="•"/>
            </a:pPr>
            <a:r>
              <a:rPr lang="en-US" sz="1000"/>
              <a:t>Appendix I shall include all species threatened with extinction/Appendix II shall include all species which although not necessarily now threatened with extinction….</a:t>
            </a:r>
          </a:p>
          <a:p>
            <a:r>
              <a:rPr lang="en-US" sz="1000"/>
              <a:t>RES CONF 9.24 (REV CoP14)</a:t>
            </a:r>
          </a:p>
          <a:p>
            <a:pPr>
              <a:buFontTx/>
              <a:buChar char="•"/>
            </a:pPr>
            <a:r>
              <a:rPr lang="es-ES" sz="1000" smtClean="0">
                <a:solidFill>
                  <a:srgbClr val="008000"/>
                </a:solidFill>
              </a:rPr>
              <a:t>todas las especies que, si bien en la actualidad no se encuentran necesariamente en peligro de extinción, podrían llegar a esa situación a menos que el comercio en especímenes de dichas especies esté sujeto a una reglamentación estricta a fin de evitar utilización incompatible con su supervivencia; y</a:t>
            </a:r>
            <a:r>
              <a:rPr lang="en-US" sz="1000" smtClean="0"/>
              <a:t> </a:t>
            </a:r>
            <a:endParaRPr lang="en-US" sz="1000"/>
          </a:p>
          <a:p>
            <a:r>
              <a:rPr lang="en-US" sz="1000"/>
              <a:t>AGAIN RELATED TO LISTING CRITERIA</a:t>
            </a:r>
          </a:p>
          <a:p>
            <a:pPr>
              <a:buFontTx/>
              <a:buChar char="•"/>
            </a:pPr>
            <a:r>
              <a:rPr lang="en-US" sz="1000"/>
              <a:t>[Export/introduction] will not be detrimental to the survival of that species WITH Export of specimens … should be limited to maintain that species throughout its range at a level consistent with its role in the ecosystems in which it occurs </a:t>
            </a:r>
          </a:p>
          <a:p>
            <a:r>
              <a:rPr lang="en-US" sz="1000"/>
              <a:t>THE ‘TRADITIONAL’ PRE-EXPORT NDF</a:t>
            </a:r>
          </a:p>
          <a:p>
            <a:pPr>
              <a:buFontTx/>
              <a:buChar char="•"/>
            </a:pPr>
            <a:r>
              <a:rPr lang="en-US" sz="1000"/>
              <a:t>IMPORT will be for PURPOSES which are not detrimental to the survival of the species [App. I]</a:t>
            </a:r>
          </a:p>
          <a:p>
            <a:r>
              <a:rPr lang="en-US" sz="1000"/>
              <a:t>IS THIS WORKSHOP GOING TO TACKLE THIS? [EU TREAT THIS A BENEFICIAL: SCIENTIFIC/BREEDING [JUSTIFIED]/RESEARCH/EDUCATION] </a:t>
            </a:r>
          </a:p>
          <a:p>
            <a:pPr>
              <a:buFontTx/>
              <a:buChar char="•"/>
            </a:pPr>
            <a:r>
              <a:rPr lang="en-US" sz="1000"/>
              <a:t>Secretariat in the light of information received is satisfied that any species included in App I/II is being affected adversely by trade in specimens of that species, it shall communicate such information to the MA of the Party(ies) concerned + refer to CoP</a:t>
            </a:r>
          </a:p>
          <a:p>
            <a:pPr>
              <a:buFontTx/>
              <a:buChar char="•"/>
            </a:pPr>
            <a:r>
              <a:rPr lang="en-US" sz="1000"/>
              <a:t>COMPLIANCE MECHANISM. RELATED TO NDF?   </a:t>
            </a:r>
          </a:p>
          <a:p>
            <a:pPr>
              <a:buFontTx/>
              <a:buChar char="•"/>
            </a:pPr>
            <a:endParaRPr lang="en-US" sz="100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Role of quotas in all this needs discussing…</a:t>
            </a:r>
          </a:p>
          <a:p>
            <a:endParaRPr lang="en-US"/>
          </a:p>
          <a:p>
            <a:r>
              <a:rPr lang="en-US"/>
              <a:t>Quotas the answer then…?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Back to square one!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does ‘available’ mean in this context?</a:t>
            </a:r>
          </a:p>
          <a:p>
            <a:r>
              <a:rPr lang="en-US"/>
              <a:t>No need for new research, but if you only have limited information then exports should be accordingly limited?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Some interesting pointers here</a:t>
            </a:r>
          </a:p>
          <a:p>
            <a:pPr>
              <a:buFontTx/>
              <a:buChar char="-"/>
            </a:pPr>
            <a:r>
              <a:rPr lang="en-US"/>
              <a:t>Role of population status and trends</a:t>
            </a:r>
          </a:p>
          <a:p>
            <a:pPr>
              <a:buFontTx/>
              <a:buChar char="-"/>
            </a:pPr>
            <a:r>
              <a:rPr lang="en-US"/>
              <a:t>Desireability for ‘standard procedures’ – this workshop might be able to help towards defining these 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…..and good luck in your endevours this week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For the purpose of the rest of this presentation, will refer to just import/export bit of previous slide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Trade in App. I species.</a:t>
            </a:r>
          </a:p>
          <a:p>
            <a:endParaRPr lang="en-US"/>
          </a:p>
          <a:p>
            <a:r>
              <a:rPr lang="en-US"/>
              <a:t>Note purpose of import NDF.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Appendix II NDF, traditional part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Appendix II NDF, much more tricky</a:t>
            </a:r>
          </a:p>
          <a:p>
            <a:r>
              <a:rPr lang="en-US"/>
              <a:t>Relationship between these two parts?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Over the years the Parties have elucidated some guidance on the elements of and NDF…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Then…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Then…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2C59AAC-AF28-4675-AB6C-840309047D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902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FA11F90-C71C-49CC-BDE4-F4D01DFB3B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2790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8BE0C56-DD29-4BF4-9DAD-79FF97D780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08250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682C796-E95E-43DE-B479-492F81DE82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8096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46170B6-1BE9-44F6-BADB-63261BBFED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12884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55700"/>
            <a:ext cx="3810000" cy="501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3810000" cy="501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2BA067A-5CD1-40D8-B9FC-96D5892BA7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72182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487609C-0E2B-4EC6-82D4-60999534B3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18815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6907B79-2E02-44E2-BF34-0E91DB71B4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12114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C16F4D4-FCF4-4090-A72C-68B4A4BA32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96708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503CF0C-A86C-423E-8354-E393716E43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06921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B17174C-BC62-41ED-A281-2608054070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46916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9900">
                <a:gamma/>
                <a:shade val="0"/>
                <a:invGamma/>
              </a:srgbClr>
            </a:gs>
            <a:gs pos="100000">
              <a:srgbClr val="3399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725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55700"/>
            <a:ext cx="7772400" cy="501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3488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FFCC00"/>
                </a:solidFill>
                <a:effectLst/>
              </a:defRPr>
            </a:lvl1pPr>
          </a:lstStyle>
          <a:p>
            <a:fld id="{20459640-C083-4BAA-9127-2249FB03C9C6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634885" name="Picture 5" descr="Copy of eartha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8225" y="6399213"/>
            <a:ext cx="374650" cy="37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4886" name="Picture 6" descr="bottombar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625" y="6224588"/>
            <a:ext cx="4638675" cy="633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4887" name="Picture 7" descr="cites college large trans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" y="6196013"/>
            <a:ext cx="1676400" cy="623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rgbClr val="FFCC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rgbClr val="FFCC00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rgbClr val="FFCC00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rgbClr val="FFCC00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rgbClr val="FFCC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FFCC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FFCC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FFCC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FFCC00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55000"/>
        </a:spcBef>
        <a:spcAft>
          <a:spcPct val="15000"/>
        </a:spcAft>
        <a:buChar char="•"/>
        <a:defRPr sz="28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55000"/>
        </a:spcBef>
        <a:spcAft>
          <a:spcPct val="15000"/>
        </a:spcAft>
        <a:buChar char="–"/>
        <a:defRPr sz="24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55000"/>
        </a:spcBef>
        <a:spcAft>
          <a:spcPct val="15000"/>
        </a:spcAft>
        <a:buChar char="•"/>
        <a:defRPr sz="20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55000"/>
        </a:spcBef>
        <a:spcAft>
          <a:spcPct val="1500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55000"/>
        </a:spcBef>
        <a:spcAft>
          <a:spcPct val="1500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55000"/>
        </a:spcBef>
        <a:spcAft>
          <a:spcPct val="1500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55000"/>
        </a:spcBef>
        <a:spcAft>
          <a:spcPct val="1500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55000"/>
        </a:spcBef>
        <a:spcAft>
          <a:spcPct val="1500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55000"/>
        </a:spcBef>
        <a:spcAft>
          <a:spcPct val="1500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http://www.cites.org/photo_gallery/Pics/other-plants_pic1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http://www.cites.org/photo_gallery/Pics/mammal_pic1.jpg" TargetMode="Externa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B03C1C-EDD7-455D-9A18-D483AD6E6083}" type="slidenum">
              <a:rPr lang="en-US"/>
              <a:pPr/>
              <a:t>1</a:t>
            </a:fld>
            <a:endParaRPr lang="en-US"/>
          </a:p>
        </p:txBody>
      </p:sp>
      <p:pic>
        <p:nvPicPr>
          <p:cNvPr id="418818" name="Picture 2" descr="reptiles_pic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971800"/>
            <a:ext cx="274320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8819" name="Picture 3" descr="http://www.cites.org/photo_gallery/Pics/mammal_pic1.jpg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2743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8820" name="Picture 4" descr="http://www.cites.org/photo_gallery/Pics/other-plants_pic1.jpg"/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52400"/>
            <a:ext cx="2743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8821" name="Text Box 5"/>
          <p:cNvSpPr txBox="1">
            <a:spLocks noChangeArrowheads="1"/>
          </p:cNvSpPr>
          <p:nvPr/>
        </p:nvSpPr>
        <p:spPr bwMode="auto">
          <a:xfrm>
            <a:off x="3048000" y="4653136"/>
            <a:ext cx="5986463" cy="1202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9900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5000"/>
              </a:spcBef>
            </a:pPr>
            <a:r>
              <a:rPr lang="en-US" sz="1800" b="1" dirty="0" smtClean="0">
                <a:solidFill>
                  <a:srgbClr val="FFCC00"/>
                </a:solidFill>
                <a:effectLst/>
              </a:rPr>
              <a:t>Taller </a:t>
            </a:r>
            <a:r>
              <a:rPr lang="en-US" sz="1800" b="1" dirty="0" err="1" smtClean="0">
                <a:solidFill>
                  <a:srgbClr val="FFCC00"/>
                </a:solidFill>
                <a:effectLst/>
              </a:rPr>
              <a:t>para</a:t>
            </a:r>
            <a:r>
              <a:rPr lang="en-US" sz="1800" b="1" dirty="0" smtClean="0">
                <a:solidFill>
                  <a:srgbClr val="FFCC00"/>
                </a:solidFill>
                <a:effectLst/>
              </a:rPr>
              <a:t> </a:t>
            </a:r>
            <a:r>
              <a:rPr lang="en-US" sz="1800" b="1" dirty="0" err="1" smtClean="0">
                <a:solidFill>
                  <a:srgbClr val="FFCC00"/>
                </a:solidFill>
                <a:effectLst/>
              </a:rPr>
              <a:t>reforzar</a:t>
            </a:r>
            <a:r>
              <a:rPr lang="en-US" sz="1800" b="1" dirty="0" smtClean="0">
                <a:solidFill>
                  <a:srgbClr val="FFCC00"/>
                </a:solidFill>
                <a:effectLst/>
              </a:rPr>
              <a:t> la </a:t>
            </a:r>
            <a:r>
              <a:rPr lang="en-US" sz="1800" b="1" dirty="0" err="1" smtClean="0">
                <a:solidFill>
                  <a:srgbClr val="FFCC00"/>
                </a:solidFill>
                <a:effectLst/>
              </a:rPr>
              <a:t>capacidad</a:t>
            </a:r>
            <a:r>
              <a:rPr lang="en-US" sz="1800" b="1" dirty="0" smtClean="0">
                <a:solidFill>
                  <a:srgbClr val="FFCC00"/>
                </a:solidFill>
                <a:effectLst/>
              </a:rPr>
              <a:t> de </a:t>
            </a:r>
            <a:r>
              <a:rPr lang="en-US" sz="1800" b="1" dirty="0" err="1" smtClean="0">
                <a:solidFill>
                  <a:srgbClr val="FFCC00"/>
                </a:solidFill>
                <a:effectLst/>
              </a:rPr>
              <a:t>las</a:t>
            </a:r>
            <a:r>
              <a:rPr lang="en-US" sz="1800" b="1" dirty="0" smtClean="0">
                <a:solidFill>
                  <a:srgbClr val="FFCC00"/>
                </a:solidFill>
                <a:effectLst/>
              </a:rPr>
              <a:t> </a:t>
            </a:r>
            <a:r>
              <a:rPr lang="en-US" sz="1800" b="1" dirty="0" err="1" smtClean="0">
                <a:solidFill>
                  <a:srgbClr val="FFCC00"/>
                </a:solidFill>
                <a:effectLst/>
              </a:rPr>
              <a:t>autoridades</a:t>
            </a:r>
            <a:r>
              <a:rPr lang="en-US" sz="1800" b="1" dirty="0" smtClean="0">
                <a:solidFill>
                  <a:srgbClr val="FFCC00"/>
                </a:solidFill>
                <a:effectLst/>
              </a:rPr>
              <a:t> a fin de </a:t>
            </a:r>
            <a:r>
              <a:rPr lang="en-US" sz="1800" b="1" dirty="0" err="1" smtClean="0">
                <a:solidFill>
                  <a:srgbClr val="FFCC00"/>
                </a:solidFill>
                <a:effectLst/>
              </a:rPr>
              <a:t>que</a:t>
            </a:r>
            <a:r>
              <a:rPr lang="en-US" sz="1800" b="1" dirty="0" smtClean="0">
                <a:solidFill>
                  <a:srgbClr val="FFCC00"/>
                </a:solidFill>
                <a:effectLst/>
              </a:rPr>
              <a:t> </a:t>
            </a:r>
            <a:r>
              <a:rPr lang="en-US" sz="1800" b="1" dirty="0" err="1" smtClean="0">
                <a:solidFill>
                  <a:srgbClr val="FFCC00"/>
                </a:solidFill>
                <a:effectLst/>
              </a:rPr>
              <a:t>ralicen</a:t>
            </a:r>
            <a:r>
              <a:rPr lang="en-US" sz="1800" b="1" dirty="0" smtClean="0">
                <a:solidFill>
                  <a:srgbClr val="FFCC00"/>
                </a:solidFill>
                <a:effectLst/>
              </a:rPr>
              <a:t> </a:t>
            </a:r>
            <a:r>
              <a:rPr lang="en-US" sz="1800" b="1" dirty="0" err="1" smtClean="0">
                <a:solidFill>
                  <a:srgbClr val="FFCC00"/>
                </a:solidFill>
                <a:effectLst/>
              </a:rPr>
              <a:t>d</a:t>
            </a:r>
            <a:r>
              <a:rPr lang="es-ES" sz="1800" b="1" dirty="0" smtClean="0">
                <a:solidFill>
                  <a:srgbClr val="FFCC00"/>
                </a:solidFill>
                <a:effectLst/>
              </a:rPr>
              <a:t>ictámenes </a:t>
            </a:r>
            <a:r>
              <a:rPr lang="es-ES" sz="1800" b="1" dirty="0">
                <a:solidFill>
                  <a:srgbClr val="FFCC00"/>
                </a:solidFill>
                <a:effectLst/>
              </a:rPr>
              <a:t>de extracción no </a:t>
            </a:r>
            <a:r>
              <a:rPr lang="es-ES" sz="1800" b="1" dirty="0" smtClean="0">
                <a:solidFill>
                  <a:srgbClr val="FFCC00"/>
                </a:solidFill>
                <a:effectLst/>
              </a:rPr>
              <a:t>perjudicial CITES</a:t>
            </a:r>
            <a:endParaRPr lang="es-ES" sz="1800" b="1" dirty="0">
              <a:solidFill>
                <a:srgbClr val="FFCC00"/>
              </a:solidFill>
              <a:effectLst/>
            </a:endParaRPr>
          </a:p>
          <a:p>
            <a:pPr eaLnBrk="1" hangingPunct="1"/>
            <a:endParaRPr lang="en-GB" sz="1800" b="1" dirty="0" smtClean="0">
              <a:solidFill>
                <a:schemeClr val="bg1"/>
              </a:solidFill>
              <a:effectLst/>
            </a:endParaRPr>
          </a:p>
        </p:txBody>
      </p:sp>
      <p:sp>
        <p:nvSpPr>
          <p:cNvPr id="418823" name="Rectangle 7"/>
          <p:cNvSpPr>
            <a:spLocks noChangeArrowheads="1"/>
          </p:cNvSpPr>
          <p:nvPr/>
        </p:nvSpPr>
        <p:spPr bwMode="auto">
          <a:xfrm>
            <a:off x="2895600" y="3309938"/>
            <a:ext cx="5867400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spcAft>
                <a:spcPct val="10000"/>
              </a:spcAft>
            </a:pPr>
            <a:r>
              <a:rPr lang="en-US" sz="3200" dirty="0" err="1" smtClean="0">
                <a:solidFill>
                  <a:srgbClr val="FFCC00"/>
                </a:solidFill>
                <a:effectLst/>
              </a:rPr>
              <a:t>Introducción</a:t>
            </a:r>
            <a:r>
              <a:rPr lang="en-US" sz="3200" dirty="0" smtClean="0">
                <a:solidFill>
                  <a:srgbClr val="FFCC00"/>
                </a:solidFill>
                <a:effectLst/>
              </a:rPr>
              <a:t> a los DENP de la CITES: </a:t>
            </a:r>
            <a:r>
              <a:rPr lang="en-US" sz="3200" dirty="0" err="1" smtClean="0">
                <a:solidFill>
                  <a:srgbClr val="FFCC00"/>
                </a:solidFill>
                <a:effectLst/>
              </a:rPr>
              <a:t>historia</a:t>
            </a:r>
            <a:r>
              <a:rPr lang="en-US" sz="3200" dirty="0" smtClean="0">
                <a:solidFill>
                  <a:srgbClr val="FFCC0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FFCC00"/>
                </a:solidFill>
                <a:effectLst/>
              </a:rPr>
              <a:t>y</a:t>
            </a:r>
            <a:r>
              <a:rPr lang="en-US" sz="3200" dirty="0" smtClean="0">
                <a:solidFill>
                  <a:srgbClr val="FFCC0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FFCC00"/>
                </a:solidFill>
                <a:effectLst/>
              </a:rPr>
              <a:t>práctica</a:t>
            </a:r>
            <a:r>
              <a:rPr lang="en-US" sz="3200" dirty="0" smtClean="0">
                <a:solidFill>
                  <a:srgbClr val="FFCC00"/>
                </a:solidFill>
                <a:effectLst/>
              </a:rPr>
              <a:t> actual</a:t>
            </a:r>
            <a:endParaRPr lang="en-US" sz="3200" i="1" dirty="0">
              <a:solidFill>
                <a:srgbClr val="FFCC00"/>
              </a:soli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88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88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8823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7B924-3A7B-4ADB-A872-021F0FA22DE9}" type="slidenum">
              <a:rPr lang="en-US"/>
              <a:pPr/>
              <a:t>10</a:t>
            </a:fld>
            <a:endParaRPr lang="en-US"/>
          </a:p>
        </p:txBody>
      </p:sp>
      <p:sp>
        <p:nvSpPr>
          <p:cNvPr id="72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304800"/>
            <a:ext cx="8713787" cy="725488"/>
          </a:xfrm>
        </p:spPr>
        <p:txBody>
          <a:bodyPr/>
          <a:lstStyle/>
          <a:p>
            <a:r>
              <a:rPr lang="es-ES" dirty="0"/>
              <a:t>Orientaciones de la </a:t>
            </a:r>
            <a:r>
              <a:rPr lang="es-ES" dirty="0" err="1" smtClean="0"/>
              <a:t>CoP</a:t>
            </a:r>
            <a:r>
              <a:rPr lang="es-ES" dirty="0" smtClean="0"/>
              <a:t> </a:t>
            </a:r>
            <a:r>
              <a:rPr lang="es-ES" dirty="0"/>
              <a:t>sobre los DENP</a:t>
            </a:r>
            <a:endParaRPr lang="en-US" dirty="0"/>
          </a:p>
        </p:txBody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1998/9</a:t>
            </a:r>
            <a:endParaRPr lang="en-US" dirty="0" smtClean="0"/>
          </a:p>
          <a:p>
            <a:pPr lvl="1"/>
            <a:r>
              <a:rPr lang="en-US" dirty="0" smtClean="0"/>
              <a:t>La UICN </a:t>
            </a:r>
            <a:r>
              <a:rPr lang="en-US" dirty="0" err="1" smtClean="0"/>
              <a:t>organizó</a:t>
            </a:r>
            <a:r>
              <a:rPr lang="en-US" dirty="0" smtClean="0"/>
              <a:t> dos </a:t>
            </a:r>
            <a:r>
              <a:rPr lang="en-US" dirty="0" err="1" smtClean="0"/>
              <a:t>talleres</a:t>
            </a:r>
            <a:r>
              <a:rPr lang="en-US" dirty="0" smtClean="0"/>
              <a:t> </a:t>
            </a:r>
            <a:r>
              <a:rPr lang="en-US" dirty="0" err="1" smtClean="0"/>
              <a:t>cuyo</a:t>
            </a:r>
            <a:r>
              <a:rPr lang="en-US" dirty="0" smtClean="0"/>
              <a:t> </a:t>
            </a:r>
            <a:r>
              <a:rPr lang="en-US" dirty="0" err="1" smtClean="0"/>
              <a:t>resultado</a:t>
            </a:r>
            <a:r>
              <a:rPr lang="en-US" dirty="0" smtClean="0"/>
              <a:t> </a:t>
            </a:r>
            <a:r>
              <a:rPr lang="en-US" dirty="0" err="1" smtClean="0"/>
              <a:t>fue</a:t>
            </a:r>
            <a:r>
              <a:rPr lang="en-US" dirty="0" smtClean="0"/>
              <a:t> el </a:t>
            </a:r>
            <a:r>
              <a:rPr lang="en-US" dirty="0" err="1" smtClean="0"/>
              <a:t>informe</a:t>
            </a:r>
            <a:r>
              <a:rPr lang="en-US" dirty="0" smtClean="0"/>
              <a:t> de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Autoridades</a:t>
            </a:r>
            <a:r>
              <a:rPr lang="en-US" dirty="0" smtClean="0"/>
              <a:t> </a:t>
            </a:r>
            <a:r>
              <a:rPr lang="en-US" dirty="0" err="1" smtClean="0"/>
              <a:t>Científicas</a:t>
            </a:r>
            <a:r>
              <a:rPr lang="en-US" dirty="0" smtClean="0"/>
              <a:t>: </a:t>
            </a:r>
            <a:r>
              <a:rPr lang="en-US" i="1" dirty="0" err="1" smtClean="0"/>
              <a:t>Lista</a:t>
            </a:r>
            <a:r>
              <a:rPr lang="en-US" i="1" dirty="0" smtClean="0"/>
              <a:t> </a:t>
            </a:r>
            <a:r>
              <a:rPr lang="en-US" i="1" dirty="0" err="1" smtClean="0"/>
              <a:t>para</a:t>
            </a:r>
            <a:r>
              <a:rPr lang="en-US" i="1" dirty="0" smtClean="0"/>
              <a:t> </a:t>
            </a:r>
            <a:r>
              <a:rPr lang="en-US" i="1" dirty="0" err="1" smtClean="0"/>
              <a:t>ayudar</a:t>
            </a:r>
            <a:r>
              <a:rPr lang="en-US" i="1" dirty="0" smtClean="0"/>
              <a:t> a </a:t>
            </a:r>
            <a:r>
              <a:rPr lang="en-US" i="1" dirty="0" err="1" smtClean="0"/>
              <a:t>formular</a:t>
            </a:r>
            <a:r>
              <a:rPr lang="en-US" i="1" dirty="0" smtClean="0"/>
              <a:t> </a:t>
            </a:r>
            <a:r>
              <a:rPr lang="en-US" i="1" dirty="0" err="1" smtClean="0"/>
              <a:t>dictámenes</a:t>
            </a:r>
            <a:r>
              <a:rPr lang="en-US" i="1" dirty="0" smtClean="0"/>
              <a:t> de </a:t>
            </a:r>
            <a:r>
              <a:rPr lang="en-US" i="1" dirty="0" err="1" smtClean="0"/>
              <a:t>extracción</a:t>
            </a:r>
            <a:r>
              <a:rPr lang="en-US" i="1" dirty="0" smtClean="0"/>
              <a:t> no </a:t>
            </a:r>
            <a:r>
              <a:rPr lang="en-US" i="1" dirty="0" err="1" smtClean="0"/>
              <a:t>perjudicial</a:t>
            </a:r>
            <a:r>
              <a:rPr lang="en-US" i="1" dirty="0" smtClean="0"/>
              <a:t> </a:t>
            </a:r>
            <a:r>
              <a:rPr lang="en-US" i="1" dirty="0" err="1" smtClean="0"/>
              <a:t>para</a:t>
            </a:r>
            <a:r>
              <a:rPr lang="en-US" i="1" dirty="0" smtClean="0"/>
              <a:t> </a:t>
            </a:r>
            <a:r>
              <a:rPr lang="en-US" i="1" dirty="0" err="1" smtClean="0"/>
              <a:t>las</a:t>
            </a:r>
            <a:r>
              <a:rPr lang="en-US" i="1" dirty="0" smtClean="0"/>
              <a:t> </a:t>
            </a:r>
            <a:r>
              <a:rPr lang="en-US" i="1" dirty="0" err="1" smtClean="0"/>
              <a:t>exportaciones</a:t>
            </a:r>
            <a:r>
              <a:rPr lang="en-US" i="1" dirty="0" smtClean="0"/>
              <a:t> de </a:t>
            </a:r>
            <a:r>
              <a:rPr lang="en-US" i="1" dirty="0" err="1" smtClean="0"/>
              <a:t>especies</a:t>
            </a:r>
            <a:r>
              <a:rPr lang="en-US" i="1" dirty="0" smtClean="0"/>
              <a:t> del </a:t>
            </a:r>
            <a:r>
              <a:rPr lang="en-US" i="1" dirty="0" err="1" smtClean="0"/>
              <a:t>Apéndice</a:t>
            </a:r>
            <a:r>
              <a:rPr lang="en-US" i="1" dirty="0" smtClean="0"/>
              <a:t> II</a:t>
            </a:r>
          </a:p>
          <a:p>
            <a:pPr lvl="1"/>
            <a:r>
              <a:rPr lang="en-US" dirty="0" err="1" smtClean="0"/>
              <a:t>Informe</a:t>
            </a:r>
            <a:r>
              <a:rPr lang="en-US" dirty="0" smtClean="0"/>
              <a:t> </a:t>
            </a:r>
            <a:r>
              <a:rPr lang="en-US" dirty="0" err="1" smtClean="0"/>
              <a:t>presentado</a:t>
            </a:r>
            <a:r>
              <a:rPr lang="en-US" dirty="0" smtClean="0"/>
              <a:t> a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Partes</a:t>
            </a:r>
            <a:r>
              <a:rPr lang="en-US" dirty="0" smtClean="0"/>
              <a:t> en la CoP11 </a:t>
            </a:r>
            <a:r>
              <a:rPr lang="en-US" dirty="0"/>
              <a:t>(2000)</a:t>
            </a:r>
            <a:endParaRPr lang="en-US" dirty="0" smtClean="0"/>
          </a:p>
          <a:p>
            <a:pPr lvl="1"/>
            <a:r>
              <a:rPr lang="en-US" dirty="0" err="1" smtClean="0"/>
              <a:t>Divulgado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la </a:t>
            </a:r>
            <a:r>
              <a:rPr lang="en-US" dirty="0" err="1" smtClean="0"/>
              <a:t>Secretaría</a:t>
            </a:r>
            <a:r>
              <a:rPr lang="en-US" dirty="0" smtClean="0"/>
              <a:t> a </a:t>
            </a:r>
            <a:r>
              <a:rPr lang="en-US" dirty="0" err="1" smtClean="0"/>
              <a:t>representantes</a:t>
            </a:r>
            <a:r>
              <a:rPr lang="en-US" dirty="0" smtClean="0"/>
              <a:t> de </a:t>
            </a:r>
            <a:r>
              <a:rPr lang="en-US" dirty="0" err="1" smtClean="0"/>
              <a:t>más</a:t>
            </a:r>
            <a:r>
              <a:rPr lang="en-US" dirty="0" smtClean="0"/>
              <a:t> de 100 </a:t>
            </a:r>
            <a:r>
              <a:rPr lang="en-US" dirty="0" err="1" smtClean="0"/>
              <a:t>Partes</a:t>
            </a:r>
            <a:r>
              <a:rPr lang="en-US" dirty="0" smtClean="0"/>
              <a:t> en </a:t>
            </a:r>
            <a:r>
              <a:rPr lang="en-US" dirty="0" err="1" smtClean="0"/>
              <a:t>unos</a:t>
            </a:r>
            <a:r>
              <a:rPr lang="en-US" dirty="0" smtClean="0"/>
              <a:t> 15 </a:t>
            </a:r>
            <a:r>
              <a:rPr lang="en-US" dirty="0" err="1" smtClean="0"/>
              <a:t>talleres</a:t>
            </a:r>
            <a:r>
              <a:rPr lang="en-US" dirty="0" smtClean="0"/>
              <a:t> de </a:t>
            </a:r>
            <a:r>
              <a:rPr lang="en-US" dirty="0" err="1" smtClean="0"/>
              <a:t>formación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desde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entonces</a:t>
            </a:r>
            <a:endParaRPr lang="en-US" dirty="0"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B7BB0-F572-42FD-B3AE-2A39C3368369}" type="slidenum">
              <a:rPr lang="en-US"/>
              <a:pPr/>
              <a:t>11</a:t>
            </a:fld>
            <a:endParaRPr lang="en-US"/>
          </a:p>
        </p:txBody>
      </p:sp>
      <p:sp>
        <p:nvSpPr>
          <p:cNvPr id="72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304800"/>
            <a:ext cx="8713787" cy="725488"/>
          </a:xfrm>
        </p:spPr>
        <p:txBody>
          <a:bodyPr/>
          <a:lstStyle/>
          <a:p>
            <a:r>
              <a:rPr lang="es-ES" dirty="0"/>
              <a:t>Orientaciones de la </a:t>
            </a:r>
            <a:r>
              <a:rPr lang="es-ES" dirty="0" err="1"/>
              <a:t>CoP</a:t>
            </a:r>
            <a:r>
              <a:rPr lang="es-ES" dirty="0"/>
              <a:t> sobre los DENP</a:t>
            </a:r>
            <a:endParaRPr lang="en-US" dirty="0"/>
          </a:p>
        </p:txBody>
      </p:sp>
      <p:sp>
        <p:nvSpPr>
          <p:cNvPr id="72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2004-7</a:t>
            </a:r>
          </a:p>
          <a:p>
            <a:pPr lvl="1"/>
            <a:r>
              <a:rPr lang="en-GB" dirty="0" err="1" smtClean="0"/>
              <a:t>Resolución</a:t>
            </a:r>
            <a:r>
              <a:rPr lang="en-GB" dirty="0" smtClean="0"/>
              <a:t> Conf</a:t>
            </a:r>
            <a:r>
              <a:rPr lang="en-GB" dirty="0"/>
              <a:t>. 13.2 (Rev. CoP14)</a:t>
            </a:r>
            <a:r>
              <a:rPr lang="en-GB" dirty="0" smtClean="0"/>
              <a:t> </a:t>
            </a:r>
            <a:r>
              <a:rPr lang="en-GB" dirty="0" err="1" smtClean="0"/>
              <a:t>insta</a:t>
            </a:r>
            <a:r>
              <a:rPr lang="en-GB" dirty="0" smtClean="0"/>
              <a:t> a </a:t>
            </a:r>
            <a:r>
              <a:rPr lang="en-GB" dirty="0" err="1" smtClean="0"/>
              <a:t>las</a:t>
            </a:r>
            <a:r>
              <a:rPr lang="en-GB" dirty="0" smtClean="0"/>
              <a:t> </a:t>
            </a:r>
            <a:r>
              <a:rPr lang="en-GB" dirty="0" err="1" smtClean="0"/>
              <a:t>Partes</a:t>
            </a:r>
            <a:r>
              <a:rPr lang="en-GB" dirty="0" smtClean="0"/>
              <a:t> a </a:t>
            </a:r>
            <a:r>
              <a:rPr lang="en-GB" dirty="0" err="1" smtClean="0"/>
              <a:t>utilizar</a:t>
            </a:r>
            <a:r>
              <a:rPr lang="en-GB" dirty="0" smtClean="0"/>
              <a:t> los </a:t>
            </a:r>
            <a:r>
              <a:rPr lang="es-ES_tradnl" i="1" dirty="0" smtClean="0"/>
              <a:t>Principios </a:t>
            </a:r>
            <a:r>
              <a:rPr lang="es-ES_tradnl" i="1" dirty="0"/>
              <a:t>y directrices de Addis Abeba para la utilización sostenible de la diversidad biológica</a:t>
            </a:r>
            <a:r>
              <a:rPr lang="es-ES_tradnl" i="1" dirty="0" smtClean="0"/>
              <a:t> </a:t>
            </a:r>
            <a:r>
              <a:rPr lang="en-GB" dirty="0" smtClean="0"/>
              <a:t>al </a:t>
            </a:r>
            <a:r>
              <a:rPr lang="en-GB" dirty="0" err="1" smtClean="0"/>
              <a:t>formular</a:t>
            </a:r>
            <a:r>
              <a:rPr lang="en-GB" dirty="0" smtClean="0"/>
              <a:t> DENP.</a:t>
            </a:r>
            <a:endParaRPr lang="en-GB" dirty="0"/>
          </a:p>
          <a:p>
            <a:pPr lvl="1"/>
            <a:r>
              <a:rPr lang="en-US" dirty="0"/>
              <a:t>AC/PC </a:t>
            </a:r>
            <a:r>
              <a:rPr lang="en-US" dirty="0" err="1" smtClean="0"/>
              <a:t>confirman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serían</a:t>
            </a:r>
            <a:r>
              <a:rPr lang="en-US" dirty="0" smtClean="0"/>
              <a:t> </a:t>
            </a:r>
            <a:r>
              <a:rPr lang="en-US" dirty="0" err="1" smtClean="0"/>
              <a:t>útiles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el </a:t>
            </a:r>
            <a:r>
              <a:rPr lang="en-US" dirty="0" err="1" smtClean="0"/>
              <a:t>desarrollo</a:t>
            </a:r>
            <a:r>
              <a:rPr lang="en-US" dirty="0" smtClean="0"/>
              <a:t> de </a:t>
            </a:r>
            <a:r>
              <a:rPr lang="en-US" dirty="0" err="1" smtClean="0"/>
              <a:t>directrices</a:t>
            </a:r>
            <a:r>
              <a:rPr lang="en-US" dirty="0" smtClean="0"/>
              <a:t> </a:t>
            </a:r>
            <a:r>
              <a:rPr lang="en-US" dirty="0" err="1" smtClean="0"/>
              <a:t>específicas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especie</a:t>
            </a:r>
            <a:r>
              <a:rPr lang="en-US" dirty="0" smtClean="0"/>
              <a:t>,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ejemplo</a:t>
            </a:r>
            <a:r>
              <a:rPr lang="en-US" dirty="0" smtClean="0"/>
              <a:t>,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especies</a:t>
            </a:r>
            <a:r>
              <a:rPr lang="en-US" dirty="0" smtClean="0"/>
              <a:t> </a:t>
            </a:r>
            <a:r>
              <a:rPr lang="en-US" dirty="0" err="1" smtClean="0"/>
              <a:t>arbóreas</a:t>
            </a:r>
            <a:endParaRPr lang="en-US" dirty="0" smtClean="0"/>
          </a:p>
          <a:p>
            <a:pPr lvl="1"/>
            <a:r>
              <a:rPr lang="es-ES" dirty="0" smtClean="0"/>
              <a:t>Los Principios </a:t>
            </a:r>
            <a:r>
              <a:rPr lang="es-ES" dirty="0"/>
              <a:t>1, 2, 4, 5, 6, 7, 8, 9, 11 y 12 </a:t>
            </a:r>
            <a:r>
              <a:rPr lang="es-ES" dirty="0" smtClean="0"/>
              <a:t>pueden </a:t>
            </a:r>
            <a:r>
              <a:rPr lang="es-ES" dirty="0"/>
              <a:t>tenerse en cuenta para el desarrollo posible de nuevas directrices para los DENP para un taxón específico.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B7BB0-F572-42FD-B3AE-2A39C3368369}" type="slidenum">
              <a:rPr lang="en-US"/>
              <a:pPr/>
              <a:t>12</a:t>
            </a:fld>
            <a:endParaRPr lang="en-US"/>
          </a:p>
        </p:txBody>
      </p:sp>
      <p:sp>
        <p:nvSpPr>
          <p:cNvPr id="72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304800"/>
            <a:ext cx="8713787" cy="725488"/>
          </a:xfrm>
        </p:spPr>
        <p:txBody>
          <a:bodyPr/>
          <a:lstStyle/>
          <a:p>
            <a:r>
              <a:rPr lang="es-ES" dirty="0"/>
              <a:t>Orientaciones de la </a:t>
            </a:r>
            <a:r>
              <a:rPr lang="es-ES" dirty="0" err="1"/>
              <a:t>CoP</a:t>
            </a:r>
            <a:r>
              <a:rPr lang="es-ES" dirty="0"/>
              <a:t> sobre los DENP</a:t>
            </a:r>
            <a:endParaRPr lang="en-US" dirty="0"/>
          </a:p>
        </p:txBody>
      </p:sp>
      <p:sp>
        <p:nvSpPr>
          <p:cNvPr id="72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2008-13</a:t>
            </a:r>
          </a:p>
          <a:p>
            <a:pPr lvl="1"/>
            <a:r>
              <a:rPr lang="en-GB" dirty="0" err="1" smtClean="0"/>
              <a:t>Llamamiento</a:t>
            </a:r>
            <a:r>
              <a:rPr lang="en-GB" dirty="0" smtClean="0"/>
              <a:t> de </a:t>
            </a:r>
            <a:r>
              <a:rPr lang="en-GB" dirty="0" err="1" smtClean="0"/>
              <a:t>las</a:t>
            </a:r>
            <a:r>
              <a:rPr lang="en-GB" dirty="0" smtClean="0"/>
              <a:t> </a:t>
            </a:r>
            <a:r>
              <a:rPr lang="en-GB" dirty="0" err="1" smtClean="0"/>
              <a:t>Partes</a:t>
            </a:r>
            <a:r>
              <a:rPr lang="en-GB" dirty="0" smtClean="0"/>
              <a:t> CITES en </a:t>
            </a:r>
            <a:r>
              <a:rPr lang="en-GB" dirty="0" err="1" smtClean="0"/>
              <a:t>las</a:t>
            </a:r>
            <a:r>
              <a:rPr lang="en-GB" dirty="0" smtClean="0"/>
              <a:t> </a:t>
            </a:r>
            <a:r>
              <a:rPr lang="en-GB" dirty="0" err="1" smtClean="0"/>
              <a:t>Decisiones</a:t>
            </a:r>
            <a:r>
              <a:rPr lang="en-GB" dirty="0" smtClean="0"/>
              <a:t> 14.49- 51 </a:t>
            </a:r>
            <a:r>
              <a:rPr lang="en-GB" dirty="0" err="1" smtClean="0"/>
              <a:t>para</a:t>
            </a:r>
            <a:r>
              <a:rPr lang="en-GB" dirty="0" smtClean="0"/>
              <a:t> </a:t>
            </a:r>
            <a:r>
              <a:rPr lang="en-GB" dirty="0" err="1" smtClean="0"/>
              <a:t>celebrar</a:t>
            </a:r>
            <a:r>
              <a:rPr lang="en-GB" dirty="0" smtClean="0"/>
              <a:t> el </a:t>
            </a:r>
            <a:r>
              <a:rPr lang="es-ES" dirty="0" smtClean="0"/>
              <a:t>Taller </a:t>
            </a:r>
            <a:r>
              <a:rPr lang="es-ES" dirty="0"/>
              <a:t>internacional de expertos sobre dictámenes de extracción no perjudicial </a:t>
            </a:r>
            <a:r>
              <a:rPr lang="es-ES" dirty="0" smtClean="0"/>
              <a:t>CITES </a:t>
            </a:r>
            <a:r>
              <a:rPr lang="en-GB" dirty="0" smtClean="0"/>
              <a:t>(</a:t>
            </a:r>
            <a:r>
              <a:rPr lang="es-ES" dirty="0"/>
              <a:t>celebrado en Cancún, </a:t>
            </a:r>
            <a:r>
              <a:rPr lang="es-ES" dirty="0" smtClean="0"/>
              <a:t>México, </a:t>
            </a:r>
            <a:r>
              <a:rPr lang="en-GB" dirty="0" smtClean="0"/>
              <a:t>noviembre de  </a:t>
            </a:r>
            <a:r>
              <a:rPr lang="en-GB" dirty="0"/>
              <a:t>2008 </a:t>
            </a:r>
            <a:r>
              <a:rPr lang="en-US" dirty="0" smtClean="0"/>
              <a:t>- </a:t>
            </a:r>
            <a:r>
              <a:rPr lang="en-US" dirty="0"/>
              <a:t>http://tiny.cc/23451w)</a:t>
            </a:r>
            <a:endParaRPr lang="en-US" dirty="0" smtClean="0"/>
          </a:p>
          <a:p>
            <a:pPr lvl="1"/>
            <a:r>
              <a:rPr lang="en-US" dirty="0" err="1" smtClean="0"/>
              <a:t>Amplias</a:t>
            </a:r>
            <a:r>
              <a:rPr lang="en-US" dirty="0" smtClean="0"/>
              <a:t> </a:t>
            </a:r>
            <a:r>
              <a:rPr lang="en-US" dirty="0" err="1" smtClean="0"/>
              <a:t>consultas</a:t>
            </a:r>
            <a:r>
              <a:rPr lang="en-US" dirty="0" smtClean="0"/>
              <a:t> </a:t>
            </a:r>
            <a:r>
              <a:rPr lang="en-US" dirty="0" err="1" smtClean="0"/>
              <a:t>y</a:t>
            </a:r>
            <a:r>
              <a:rPr lang="en-US" dirty="0" smtClean="0"/>
              <a:t> </a:t>
            </a:r>
            <a:r>
              <a:rPr lang="en-US" dirty="0" err="1" smtClean="0"/>
              <a:t>deliberaciones</a:t>
            </a:r>
            <a:r>
              <a:rPr lang="en-US" dirty="0" smtClean="0"/>
              <a:t> en los </a:t>
            </a:r>
            <a:r>
              <a:rPr lang="en-US" dirty="0" err="1" smtClean="0"/>
              <a:t>Comités</a:t>
            </a:r>
            <a:r>
              <a:rPr lang="en-US" dirty="0" smtClean="0"/>
              <a:t> de Fauna </a:t>
            </a:r>
            <a:r>
              <a:rPr lang="en-US" dirty="0" err="1" smtClean="0"/>
              <a:t>y</a:t>
            </a:r>
            <a:r>
              <a:rPr lang="en-US" dirty="0" smtClean="0"/>
              <a:t> de Flora </a:t>
            </a:r>
            <a:r>
              <a:rPr lang="en-US" dirty="0" err="1" smtClean="0"/>
              <a:t>han</a:t>
            </a:r>
            <a:r>
              <a:rPr lang="en-US" dirty="0" smtClean="0"/>
              <a:t> dado </a:t>
            </a:r>
            <a:r>
              <a:rPr lang="en-US" dirty="0" err="1" smtClean="0"/>
              <a:t>lugar</a:t>
            </a:r>
            <a:r>
              <a:rPr lang="en-US" dirty="0" smtClean="0"/>
              <a:t> a un </a:t>
            </a:r>
            <a:r>
              <a:rPr lang="en-US" dirty="0" err="1" smtClean="0"/>
              <a:t>proyecto</a:t>
            </a:r>
            <a:r>
              <a:rPr lang="en-US" dirty="0" smtClean="0"/>
              <a:t> de </a:t>
            </a:r>
            <a:r>
              <a:rPr lang="en-US" dirty="0" err="1" smtClean="0"/>
              <a:t>resolución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la </a:t>
            </a:r>
            <a:r>
              <a:rPr lang="en-US" dirty="0" err="1" smtClean="0"/>
              <a:t>Conferencia</a:t>
            </a:r>
            <a:r>
              <a:rPr lang="en-US" dirty="0" smtClean="0"/>
              <a:t> de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Partes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err="1" smtClean="0"/>
              <a:t>Resolución</a:t>
            </a:r>
            <a:r>
              <a:rPr lang="en-US" dirty="0" smtClean="0"/>
              <a:t> Conf</a:t>
            </a:r>
            <a:r>
              <a:rPr lang="en-US" dirty="0"/>
              <a:t>. </a:t>
            </a:r>
            <a:r>
              <a:rPr lang="en-US" dirty="0" smtClean="0"/>
              <a:t>16.7, </a:t>
            </a:r>
            <a:r>
              <a:rPr lang="en-US" i="1" dirty="0" err="1" smtClean="0"/>
              <a:t>Dictámenes</a:t>
            </a:r>
            <a:r>
              <a:rPr lang="en-US" i="1" dirty="0" smtClean="0"/>
              <a:t> de </a:t>
            </a:r>
            <a:r>
              <a:rPr lang="en-US" i="1" dirty="0" err="1" smtClean="0"/>
              <a:t>extracción</a:t>
            </a:r>
            <a:r>
              <a:rPr lang="en-US" i="1" dirty="0" smtClean="0"/>
              <a:t> no </a:t>
            </a:r>
            <a:r>
              <a:rPr lang="en-US" i="1" dirty="0" err="1" smtClean="0"/>
              <a:t>perjudicial</a:t>
            </a:r>
            <a:r>
              <a:rPr lang="en-US" dirty="0" smtClean="0"/>
              <a:t>, </a:t>
            </a:r>
            <a:r>
              <a:rPr lang="en-US" dirty="0" err="1" smtClean="0"/>
              <a:t>entró</a:t>
            </a:r>
            <a:r>
              <a:rPr lang="en-US" dirty="0" smtClean="0"/>
              <a:t> en vigor el 12 de </a:t>
            </a:r>
            <a:r>
              <a:rPr lang="en-US" dirty="0" err="1" smtClean="0"/>
              <a:t>junio</a:t>
            </a:r>
            <a:r>
              <a:rPr lang="en-US" dirty="0" smtClean="0"/>
              <a:t> de 2013.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7135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Resolución</a:t>
            </a:r>
            <a:r>
              <a:rPr lang="en-US" dirty="0" smtClean="0">
                <a:solidFill>
                  <a:srgbClr val="FF3399"/>
                </a:solidFill>
              </a:rPr>
              <a:t> </a:t>
            </a:r>
            <a:r>
              <a:rPr lang="en-US" dirty="0"/>
              <a:t>Conf. </a:t>
            </a:r>
            <a:r>
              <a:rPr lang="en-US" dirty="0" smtClean="0"/>
              <a:t>16.7,</a:t>
            </a:r>
            <a:r>
              <a:rPr lang="en-US" dirty="0" smtClean="0">
                <a:solidFill>
                  <a:srgbClr val="FF3399"/>
                </a:solidFill>
              </a:rPr>
              <a:t> </a:t>
            </a:r>
            <a:r>
              <a:rPr lang="es-ES_tradnl" dirty="0"/>
              <a:t>Dictámenes de </a:t>
            </a:r>
            <a:r>
              <a:rPr lang="es-ES_tradnl" dirty="0" smtClean="0"/>
              <a:t>extracción no </a:t>
            </a:r>
            <a:r>
              <a:rPr lang="es-ES_tradnl" dirty="0"/>
              <a:t>perjudicial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_tradnl" sz="2400" dirty="0" smtClean="0"/>
              <a:t>Recomienda que las Autoridades Científicas tengan en cuenta </a:t>
            </a:r>
            <a:r>
              <a:rPr lang="fr-BE" sz="2200" dirty="0" err="1" smtClean="0"/>
              <a:t>lo</a:t>
            </a:r>
            <a:r>
              <a:rPr lang="fr-BE" sz="2200" dirty="0" smtClean="0"/>
              <a:t> </a:t>
            </a:r>
            <a:r>
              <a:rPr lang="fr-BE" sz="2200" dirty="0" err="1" smtClean="0"/>
              <a:t>siguiente</a:t>
            </a:r>
            <a:r>
              <a:rPr lang="fr-BE" sz="2200" dirty="0" smtClean="0"/>
              <a:t> al </a:t>
            </a:r>
            <a:r>
              <a:rPr lang="fr-BE" sz="2200" dirty="0" err="1" smtClean="0"/>
              <a:t>formular</a:t>
            </a:r>
            <a:r>
              <a:rPr lang="fr-BE" sz="2200" dirty="0" smtClean="0"/>
              <a:t> DENP:</a:t>
            </a:r>
            <a:r>
              <a:rPr lang="fr-BE" sz="2400" kern="1600" dirty="0" smtClean="0"/>
              <a:t> </a:t>
            </a:r>
            <a:endParaRPr lang="fr-BE" sz="2400" dirty="0" smtClean="0"/>
          </a:p>
          <a:p>
            <a:pPr lvl="1"/>
            <a:r>
              <a:rPr lang="es-ES_tradnl" sz="2000" dirty="0" smtClean="0"/>
              <a:t>el volumen de comercio</a:t>
            </a:r>
            <a:r>
              <a:rPr lang="en-US" sz="2000" dirty="0" smtClean="0"/>
              <a:t> </a:t>
            </a:r>
            <a:r>
              <a:rPr lang="es-ES_tradnl" sz="2000" dirty="0" smtClean="0"/>
              <a:t>con relación a la vulnerabilidad de la especie</a:t>
            </a:r>
            <a:r>
              <a:rPr lang="en-US" sz="2000" dirty="0" smtClean="0"/>
              <a:t> al </a:t>
            </a:r>
            <a:r>
              <a:rPr lang="en-US" sz="2000" dirty="0" err="1" smtClean="0"/>
              <a:t>riesgo</a:t>
            </a:r>
            <a:r>
              <a:rPr lang="en-US" sz="2000" dirty="0" smtClean="0"/>
              <a:t> de </a:t>
            </a:r>
            <a:r>
              <a:rPr lang="en-US" sz="2000" dirty="0" err="1" smtClean="0"/>
              <a:t>extinción</a:t>
            </a:r>
            <a:r>
              <a:rPr lang="en-US" sz="2000" dirty="0" smtClean="0"/>
              <a:t>, </a:t>
            </a:r>
            <a:r>
              <a:rPr lang="en-US" sz="2000" dirty="0" err="1" smtClean="0"/>
              <a:t>las</a:t>
            </a:r>
            <a:r>
              <a:rPr lang="en-US" sz="2000" dirty="0" smtClean="0"/>
              <a:t> </a:t>
            </a:r>
            <a:r>
              <a:rPr lang="en-US" sz="2000" dirty="0" err="1" smtClean="0"/>
              <a:t>necesidades</a:t>
            </a:r>
            <a:r>
              <a:rPr lang="en-US" sz="2000" dirty="0" smtClean="0"/>
              <a:t> de </a:t>
            </a:r>
            <a:r>
              <a:rPr lang="en-US" sz="2000" dirty="0" err="1" smtClean="0"/>
              <a:t>datos</a:t>
            </a:r>
            <a:r>
              <a:rPr lang="en-US" sz="2000" dirty="0" smtClean="0"/>
              <a:t> </a:t>
            </a:r>
            <a:r>
              <a:rPr lang="en-US" sz="2000" dirty="0" err="1" smtClean="0"/>
              <a:t>deberían</a:t>
            </a:r>
            <a:r>
              <a:rPr lang="en-US" sz="2000" dirty="0" smtClean="0"/>
              <a:t> </a:t>
            </a:r>
            <a:r>
              <a:rPr lang="en-US" sz="2000" dirty="0" err="1" smtClean="0"/>
              <a:t>ser</a:t>
            </a:r>
            <a:r>
              <a:rPr lang="en-US" sz="2000" dirty="0" smtClean="0"/>
              <a:t> </a:t>
            </a:r>
            <a:r>
              <a:rPr lang="en-US" sz="2000" dirty="0" err="1" smtClean="0"/>
              <a:t>proporcionales</a:t>
            </a:r>
            <a:r>
              <a:rPr lang="en-US" sz="2000" dirty="0" smtClean="0"/>
              <a:t> a la </a:t>
            </a:r>
            <a:r>
              <a:rPr lang="en-US" sz="2000" dirty="0" err="1" smtClean="0"/>
              <a:t>vulnerabiliad</a:t>
            </a:r>
            <a:r>
              <a:rPr lang="en-US" sz="2000" dirty="0" smtClean="0"/>
              <a:t> de la </a:t>
            </a:r>
            <a:r>
              <a:rPr lang="en-US" sz="2000" dirty="0" err="1" smtClean="0"/>
              <a:t>especie</a:t>
            </a:r>
            <a:r>
              <a:rPr lang="en-US" sz="2000" dirty="0" smtClean="0"/>
              <a:t> </a:t>
            </a:r>
            <a:r>
              <a:rPr lang="en-US" sz="2000" dirty="0" err="1" smtClean="0"/>
              <a:t>concernida</a:t>
            </a:r>
            <a:endParaRPr lang="en-US" sz="2000" dirty="0" smtClean="0"/>
          </a:p>
          <a:p>
            <a:pPr lvl="1"/>
            <a:r>
              <a:rPr lang="en-US" sz="2000" dirty="0" smtClean="0"/>
              <a:t>el DENP </a:t>
            </a:r>
            <a:r>
              <a:rPr lang="es-ES_tradnl" sz="2000" dirty="0" smtClean="0"/>
              <a:t>se </a:t>
            </a:r>
            <a:r>
              <a:rPr lang="es-ES_tradnl" sz="2000" dirty="0"/>
              <a:t>basa en una correcta identificación de la especie</a:t>
            </a:r>
            <a:endParaRPr lang="en-US" sz="2000" dirty="0" smtClean="0"/>
          </a:p>
          <a:p>
            <a:pPr lvl="1"/>
            <a:r>
              <a:rPr lang="es-ES_tradnl" sz="2000" dirty="0"/>
              <a:t>la metodología debería reflejar el origen y el tipo de espécimen</a:t>
            </a:r>
            <a:r>
              <a:rPr lang="es-ES_tradnl" sz="2000" dirty="0" smtClean="0"/>
              <a:t> </a:t>
            </a:r>
            <a:r>
              <a:rPr lang="en-US" sz="2000" dirty="0" err="1" smtClean="0"/>
              <a:t>que</a:t>
            </a:r>
            <a:r>
              <a:rPr lang="en-US" sz="2000" dirty="0" smtClean="0"/>
              <a:t> </a:t>
            </a:r>
            <a:r>
              <a:rPr lang="en-US" sz="2000" dirty="0" err="1" smtClean="0"/>
              <a:t>va</a:t>
            </a:r>
            <a:r>
              <a:rPr lang="en-US" sz="2000" dirty="0" smtClean="0"/>
              <a:t> a </a:t>
            </a:r>
            <a:r>
              <a:rPr lang="en-US" sz="2000" dirty="0" err="1" smtClean="0"/>
              <a:t>exportarse</a:t>
            </a:r>
            <a:r>
              <a:rPr lang="en-US" sz="2000" dirty="0" smtClean="0"/>
              <a:t> </a:t>
            </a:r>
            <a:r>
              <a:rPr lang="en-US" sz="2000" dirty="0" err="1" smtClean="0"/>
              <a:t>y</a:t>
            </a:r>
            <a:r>
              <a:rPr lang="en-US" sz="2000" dirty="0" smtClean="0"/>
              <a:t> </a:t>
            </a:r>
            <a:r>
              <a:rPr lang="es-ES_tradnl" sz="2000" dirty="0"/>
              <a:t>tener la flexibilidad suficiente para permitir el examen de las características específicas e individuales de los diferentes </a:t>
            </a:r>
            <a:r>
              <a:rPr lang="es-ES_tradnl" sz="2000" dirty="0" err="1"/>
              <a:t>taxa</a:t>
            </a:r>
            <a:r>
              <a:rPr lang="es-ES_tradnl" sz="2000" dirty="0"/>
              <a:t> </a:t>
            </a:r>
            <a:endParaRPr lang="es-ES_tradnl" sz="2000" dirty="0" smtClean="0"/>
          </a:p>
          <a:p>
            <a:pPr lvl="1"/>
            <a:r>
              <a:rPr lang="es-ES_tradnl" sz="2000" dirty="0"/>
              <a:t>la puesta en práctica de la gestión adaptable, que incluye la vigilancia, es una consideración importante en la elaboración de un </a:t>
            </a:r>
            <a:r>
              <a:rPr lang="es-ES_tradnl" sz="2000" dirty="0" smtClean="0"/>
              <a:t> DENP</a:t>
            </a:r>
            <a:endParaRPr lang="en-US" sz="2000" dirty="0" smtClean="0"/>
          </a:p>
          <a:p>
            <a:pPr lvl="1"/>
            <a:endParaRPr lang="fr-BE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AB4A1-EF99-492C-9C87-56AE472868C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574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Resolución</a:t>
            </a:r>
            <a:r>
              <a:rPr lang="en-US" dirty="0">
                <a:solidFill>
                  <a:srgbClr val="FF3399"/>
                </a:solidFill>
              </a:rPr>
              <a:t> </a:t>
            </a:r>
            <a:r>
              <a:rPr lang="en-US" dirty="0"/>
              <a:t>Conf. 16.7,</a:t>
            </a:r>
            <a:r>
              <a:rPr lang="en-US" dirty="0">
                <a:solidFill>
                  <a:srgbClr val="FF3399"/>
                </a:solidFill>
              </a:rPr>
              <a:t> </a:t>
            </a:r>
            <a:r>
              <a:rPr lang="es-ES_tradnl" dirty="0"/>
              <a:t>Dictámenes de extracción no perjudicial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61154"/>
            <a:ext cx="7772400" cy="5702300"/>
          </a:xfrm>
        </p:spPr>
        <p:txBody>
          <a:bodyPr/>
          <a:lstStyle/>
          <a:p>
            <a:r>
              <a:rPr lang="en-US" sz="2000" dirty="0" err="1" smtClean="0"/>
              <a:t>Recomienda</a:t>
            </a:r>
            <a:r>
              <a:rPr lang="en-US" sz="2000" dirty="0" smtClean="0"/>
              <a:t> </a:t>
            </a:r>
            <a:r>
              <a:rPr lang="en-US" sz="2000" dirty="0" err="1" smtClean="0"/>
              <a:t>que</a:t>
            </a:r>
            <a:r>
              <a:rPr lang="en-US" sz="2000" dirty="0" smtClean="0"/>
              <a:t> el DENP </a:t>
            </a:r>
            <a:r>
              <a:rPr lang="es-ES_tradnl" sz="2000" dirty="0"/>
              <a:t>se base en metodologías de evaluación de recursos que puedan incluir, sin limitarse a ello, la consideración de</a:t>
            </a:r>
            <a:r>
              <a:rPr lang="es-ES_tradnl" sz="2000" dirty="0" smtClean="0"/>
              <a:t>:</a:t>
            </a:r>
          </a:p>
          <a:p>
            <a:pPr lvl="1"/>
            <a:r>
              <a:rPr lang="es-ES_tradnl" sz="2000" dirty="0"/>
              <a:t>la biología y las características del ciclo vital de la especie</a:t>
            </a:r>
            <a:r>
              <a:rPr lang="en-US" sz="2000" dirty="0" smtClean="0"/>
              <a:t>, </a:t>
            </a:r>
            <a:r>
              <a:rPr lang="es-ES_tradnl" sz="2000" dirty="0"/>
              <a:t>el área de distribución de la especie (histórica y actual</a:t>
            </a:r>
            <a:r>
              <a:rPr lang="es-ES_tradnl" sz="2000" dirty="0" smtClean="0"/>
              <a:t>)</a:t>
            </a:r>
          </a:p>
          <a:p>
            <a:pPr lvl="1"/>
            <a:r>
              <a:rPr lang="es-ES" sz="2000" dirty="0" smtClean="0"/>
              <a:t>la estructura, el estado y las tendencias de la población (en la zona de recolección, a escala nacional e internacional)</a:t>
            </a:r>
            <a:endParaRPr lang="en-US" sz="2000" dirty="0" smtClean="0"/>
          </a:p>
          <a:p>
            <a:pPr lvl="1"/>
            <a:r>
              <a:rPr lang="en-US" sz="2000" dirty="0" err="1" smtClean="0"/>
              <a:t>las</a:t>
            </a:r>
            <a:r>
              <a:rPr lang="en-US" sz="2000" dirty="0" smtClean="0"/>
              <a:t> </a:t>
            </a:r>
            <a:r>
              <a:rPr lang="en-US" sz="2000" dirty="0" err="1" smtClean="0"/>
              <a:t>amenazas</a:t>
            </a:r>
            <a:endParaRPr lang="en-US" sz="2000" dirty="0" smtClean="0"/>
          </a:p>
          <a:p>
            <a:pPr lvl="1"/>
            <a:r>
              <a:rPr lang="es-ES" sz="2000" dirty="0" smtClean="0"/>
              <a:t>los niveles y las pautas de extracción y mortalidad históricos y actuales de cada especie de todas las fuentes combinadas</a:t>
            </a:r>
            <a:endParaRPr lang="en-US" sz="2000" dirty="0" smtClean="0"/>
          </a:p>
          <a:p>
            <a:pPr lvl="1"/>
            <a:r>
              <a:rPr lang="es-ES_tradnl" sz="2000" dirty="0" smtClean="0"/>
              <a:t>las </a:t>
            </a:r>
            <a:r>
              <a:rPr lang="es-ES_tradnl" sz="2000" dirty="0"/>
              <a:t>medidas de gestión actualmente en vigor y propuestas</a:t>
            </a:r>
            <a:endParaRPr lang="fr-BE" sz="2200" dirty="0"/>
          </a:p>
          <a:p>
            <a:pPr lvl="1"/>
            <a:r>
              <a:rPr lang="es-ES_tradnl" sz="2000" dirty="0"/>
              <a:t>la vigilancia de la </a:t>
            </a:r>
            <a:r>
              <a:rPr lang="es-ES_tradnl" sz="2000" dirty="0" smtClean="0"/>
              <a:t>población y </a:t>
            </a:r>
            <a:r>
              <a:rPr lang="es-ES_tradnl" sz="2000" dirty="0"/>
              <a:t>el estado de </a:t>
            </a:r>
            <a:r>
              <a:rPr lang="es-ES_tradnl" sz="2000" dirty="0" smtClean="0"/>
              <a:t>conservación 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AB4A1-EF99-492C-9C87-56AE472868C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5958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Resolución</a:t>
            </a:r>
            <a:r>
              <a:rPr lang="en-US" dirty="0">
                <a:solidFill>
                  <a:srgbClr val="FF3399"/>
                </a:solidFill>
              </a:rPr>
              <a:t> </a:t>
            </a:r>
            <a:r>
              <a:rPr lang="en-US" dirty="0"/>
              <a:t>Conf. 16.7,</a:t>
            </a:r>
            <a:r>
              <a:rPr lang="en-US" dirty="0">
                <a:solidFill>
                  <a:srgbClr val="FF3399"/>
                </a:solidFill>
              </a:rPr>
              <a:t> </a:t>
            </a:r>
            <a:r>
              <a:rPr lang="es-ES_tradnl" dirty="0"/>
              <a:t>Dictámenes de extracción no perjudicial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96752"/>
            <a:ext cx="7772400" cy="5846316"/>
          </a:xfrm>
        </p:spPr>
        <p:txBody>
          <a:bodyPr/>
          <a:lstStyle/>
          <a:p>
            <a:r>
              <a:rPr lang="en-US" sz="2000" dirty="0" err="1" smtClean="0"/>
              <a:t>Recomienda</a:t>
            </a:r>
            <a:r>
              <a:rPr lang="en-US" sz="2000" dirty="0" smtClean="0"/>
              <a:t> </a:t>
            </a:r>
            <a:r>
              <a:rPr lang="en-US" sz="2000" dirty="0" err="1" smtClean="0"/>
              <a:t>que</a:t>
            </a:r>
            <a:r>
              <a:rPr lang="en-US" sz="2000" dirty="0" smtClean="0"/>
              <a:t> </a:t>
            </a:r>
            <a:r>
              <a:rPr lang="es-ES_tradnl" sz="2000" dirty="0" smtClean="0"/>
              <a:t>las </a:t>
            </a:r>
            <a:r>
              <a:rPr lang="es-ES_tradnl" sz="2000" dirty="0"/>
              <a:t>fuentes de información que se pueden tener en cuenta al formular un </a:t>
            </a:r>
            <a:r>
              <a:rPr lang="es-ES_tradnl" sz="2000" dirty="0" smtClean="0"/>
              <a:t>DENP, </a:t>
            </a:r>
            <a:r>
              <a:rPr lang="es-ES_tradnl" sz="2000" dirty="0"/>
              <a:t>se incluya, sin limitarse a ello</a:t>
            </a:r>
            <a:r>
              <a:rPr lang="es-ES_tradnl" sz="2000" dirty="0" smtClean="0"/>
              <a:t>:</a:t>
            </a:r>
            <a:endParaRPr lang="fr-BE" sz="2000" dirty="0"/>
          </a:p>
          <a:p>
            <a:pPr lvl="1"/>
            <a:r>
              <a:rPr lang="es-ES_tradnl" sz="1800" dirty="0"/>
              <a:t>las publicaciones científicas relevantes </a:t>
            </a:r>
            <a:endParaRPr lang="es-ES_tradnl" sz="1800" dirty="0" smtClean="0"/>
          </a:p>
          <a:p>
            <a:pPr lvl="1"/>
            <a:r>
              <a:rPr lang="es-ES" sz="1800" dirty="0" smtClean="0"/>
              <a:t>los pormenores de cualquier evaluación de riesgo ecológico realizada</a:t>
            </a:r>
            <a:endParaRPr lang="en-US" sz="1800" dirty="0" smtClean="0"/>
          </a:p>
          <a:p>
            <a:pPr lvl="1"/>
            <a:r>
              <a:rPr lang="es-ES" sz="1800" dirty="0" smtClean="0"/>
              <a:t>los estudios científicos realizados en los lugares de recolección y en los sitios protegidos de la recolección u otros impactos</a:t>
            </a:r>
            <a:endParaRPr lang="en-US" sz="1800" dirty="0" smtClean="0"/>
          </a:p>
          <a:p>
            <a:pPr lvl="1"/>
            <a:r>
              <a:rPr lang="es-ES" sz="1800" dirty="0" smtClean="0"/>
              <a:t>los conocimientos y la experiencia práctica pertinentes de las comunidades locales y autóctonas</a:t>
            </a:r>
            <a:endParaRPr lang="en-US" sz="1800" dirty="0" smtClean="0"/>
          </a:p>
          <a:p>
            <a:pPr lvl="1"/>
            <a:r>
              <a:rPr lang="en-US" sz="1800" dirty="0" err="1" smtClean="0"/>
              <a:t>las</a:t>
            </a:r>
            <a:r>
              <a:rPr lang="en-US" sz="1800" dirty="0" smtClean="0"/>
              <a:t> </a:t>
            </a:r>
            <a:r>
              <a:rPr lang="en-US" sz="1800" dirty="0" err="1" smtClean="0"/>
              <a:t>consultas</a:t>
            </a:r>
            <a:r>
              <a:rPr lang="en-US" sz="1800" dirty="0" smtClean="0"/>
              <a:t> </a:t>
            </a:r>
            <a:r>
              <a:rPr lang="en-US" sz="1800" dirty="0" err="1" smtClean="0"/>
              <a:t>realizadas</a:t>
            </a:r>
            <a:r>
              <a:rPr lang="en-US" sz="1800" dirty="0" smtClean="0"/>
              <a:t> a </a:t>
            </a:r>
            <a:r>
              <a:rPr lang="en-US" sz="1800" dirty="0" err="1" smtClean="0"/>
              <a:t>expertos</a:t>
            </a:r>
            <a:r>
              <a:rPr lang="en-US" sz="1800" dirty="0" smtClean="0"/>
              <a:t> </a:t>
            </a:r>
            <a:r>
              <a:rPr lang="en-US" sz="1800" dirty="0" err="1" smtClean="0"/>
              <a:t>pertinentes</a:t>
            </a:r>
            <a:r>
              <a:rPr lang="en-US" sz="1800" dirty="0" smtClean="0"/>
              <a:t> a </a:t>
            </a:r>
            <a:r>
              <a:rPr lang="en-US" sz="1800" dirty="0" err="1" smtClean="0"/>
              <a:t>escala</a:t>
            </a:r>
            <a:r>
              <a:rPr lang="en-US" sz="1800" dirty="0" smtClean="0"/>
              <a:t> local, regional </a:t>
            </a:r>
            <a:r>
              <a:rPr lang="en-US" sz="1800" dirty="0" err="1" smtClean="0"/>
              <a:t>e</a:t>
            </a:r>
            <a:r>
              <a:rPr lang="en-US" sz="1800" dirty="0" smtClean="0"/>
              <a:t> </a:t>
            </a:r>
            <a:r>
              <a:rPr lang="en-US" sz="1800" dirty="0" err="1" smtClean="0"/>
              <a:t>internacional</a:t>
            </a:r>
            <a:r>
              <a:rPr lang="en-US" sz="1800" dirty="0" smtClean="0"/>
              <a:t> </a:t>
            </a:r>
          </a:p>
          <a:p>
            <a:pPr lvl="1"/>
            <a:r>
              <a:rPr lang="es-ES_tradnl" sz="1800" dirty="0"/>
              <a:t>la información sobre el comercio nacional e </a:t>
            </a:r>
            <a:r>
              <a:rPr lang="es-ES_tradnl" sz="1800" dirty="0" smtClean="0"/>
              <a:t>internacional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AB4A1-EF99-492C-9C87-56AE472868C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9432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Resolución</a:t>
            </a:r>
            <a:r>
              <a:rPr lang="en-US" dirty="0">
                <a:solidFill>
                  <a:srgbClr val="FF3399"/>
                </a:solidFill>
              </a:rPr>
              <a:t> </a:t>
            </a:r>
            <a:r>
              <a:rPr lang="en-US" dirty="0"/>
              <a:t>Conf. 16.7,</a:t>
            </a:r>
            <a:r>
              <a:rPr lang="en-US" dirty="0">
                <a:solidFill>
                  <a:srgbClr val="FF3399"/>
                </a:solidFill>
              </a:rPr>
              <a:t> </a:t>
            </a:r>
            <a:r>
              <a:rPr lang="es-ES_tradnl" dirty="0"/>
              <a:t>Dictámenes de extracción no perjudicial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5702300"/>
          </a:xfrm>
        </p:spPr>
        <p:txBody>
          <a:bodyPr/>
          <a:lstStyle/>
          <a:p>
            <a:r>
              <a:rPr lang="es-ES_tradnl" sz="2000" dirty="0"/>
              <a:t>ALIENTA a las Partes a:</a:t>
            </a:r>
            <a:endParaRPr lang="en-GB" sz="2000" dirty="0"/>
          </a:p>
          <a:p>
            <a:pPr lvl="1"/>
            <a:r>
              <a:rPr lang="es-ES_tradnl" sz="2000" dirty="0"/>
              <a:t>examinar los métodos de elaboración de los </a:t>
            </a:r>
            <a:r>
              <a:rPr lang="es-ES_tradnl" sz="2000" dirty="0" err="1"/>
              <a:t>D</a:t>
            </a:r>
            <a:r>
              <a:rPr lang="es-ES_tradnl" sz="2000" dirty="0" err="1" smtClean="0"/>
              <a:t>ENPs</a:t>
            </a:r>
            <a:endParaRPr lang="en-US" sz="2000" dirty="0" smtClean="0"/>
          </a:p>
          <a:p>
            <a:pPr lvl="1"/>
            <a:r>
              <a:rPr lang="es-ES_tradnl" sz="2000" dirty="0"/>
              <a:t>compartir las experiencias y los ejemplos sobre las distintas formas de elaboración de los </a:t>
            </a:r>
            <a:r>
              <a:rPr lang="es-ES_tradnl" sz="2000" dirty="0" err="1" smtClean="0"/>
              <a:t>DENPs</a:t>
            </a:r>
            <a:r>
              <a:rPr lang="es-ES_tradnl" sz="2000" dirty="0" smtClean="0"/>
              <a:t>, </a:t>
            </a:r>
            <a:r>
              <a:rPr lang="es-ES_tradnl" sz="2000" dirty="0"/>
              <a:t>lo que incluye la realización de los talleres regionales o subregionales </a:t>
            </a:r>
            <a:endParaRPr lang="es-ES_tradnl" sz="2000" dirty="0" smtClean="0"/>
          </a:p>
          <a:p>
            <a:pPr lvl="1"/>
            <a:r>
              <a:rPr lang="es-ES_tradnl" sz="2000" dirty="0"/>
              <a:t>conservar las actas escritas de la justificación científica incluida en las evaluaciones de </a:t>
            </a:r>
            <a:r>
              <a:rPr lang="es-ES_tradnl" sz="2000" dirty="0" smtClean="0"/>
              <a:t>los </a:t>
            </a:r>
            <a:r>
              <a:rPr lang="es-ES_tradnl" sz="2000" dirty="0" err="1" smtClean="0"/>
              <a:t>DENPs</a:t>
            </a:r>
            <a:r>
              <a:rPr lang="es-ES_tradnl" sz="2000" dirty="0" smtClean="0"/>
              <a:t> formulados </a:t>
            </a:r>
            <a:r>
              <a:rPr lang="es-ES_tradnl" sz="2000" dirty="0"/>
              <a:t>por las Autoridades </a:t>
            </a:r>
            <a:r>
              <a:rPr lang="es-ES_tradnl" sz="2000" dirty="0" smtClean="0"/>
              <a:t>Científicas</a:t>
            </a:r>
          </a:p>
          <a:p>
            <a:pPr lvl="1"/>
            <a:r>
              <a:rPr lang="es-ES" sz="2000" dirty="0" smtClean="0"/>
              <a:t>brindar asistencia y colaboración a los países en desarrollo, previa solicitud, a fin de mejorar la capacidad de elaboración de DENPs, sobre la base de las necesidades identificadas a nivel nacional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AB4A1-EF99-492C-9C87-56AE472868C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7508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Resolución</a:t>
            </a:r>
            <a:r>
              <a:rPr lang="en-US" dirty="0">
                <a:solidFill>
                  <a:srgbClr val="FF3399"/>
                </a:solidFill>
              </a:rPr>
              <a:t> </a:t>
            </a:r>
            <a:r>
              <a:rPr lang="en-US" dirty="0"/>
              <a:t>Conf. 16.7,</a:t>
            </a:r>
            <a:r>
              <a:rPr lang="en-US" dirty="0">
                <a:solidFill>
                  <a:srgbClr val="FF3399"/>
                </a:solidFill>
              </a:rPr>
              <a:t> </a:t>
            </a:r>
            <a:r>
              <a:rPr lang="es-ES_tradnl" dirty="0"/>
              <a:t>Dictámenes de extracción no perjudicial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5702300"/>
          </a:xfrm>
        </p:spPr>
        <p:txBody>
          <a:bodyPr/>
          <a:lstStyle/>
          <a:p>
            <a:r>
              <a:rPr lang="es-ES_tradnl" sz="2000" dirty="0"/>
              <a:t>ENCARGA a la Secretaría que</a:t>
            </a:r>
            <a:r>
              <a:rPr lang="fr-BE" sz="2000" dirty="0" smtClean="0"/>
              <a:t>: </a:t>
            </a:r>
            <a:endParaRPr lang="fr-BE" sz="2000" dirty="0"/>
          </a:p>
          <a:p>
            <a:pPr lvl="1"/>
            <a:r>
              <a:rPr lang="es-ES" sz="1800" dirty="0" smtClean="0"/>
              <a:t>mantenga una sección importante dedicada a los dictámenes de extracción no perjudicial en el sitio web de la CITES y la actualice periódicamente con la información recibida de los Comités de Fauna y de Flora, las Partes y otras fuentes</a:t>
            </a:r>
            <a:endParaRPr lang="en-US" sz="1800" dirty="0" smtClean="0"/>
          </a:p>
          <a:p>
            <a:pPr lvl="1"/>
            <a:r>
              <a:rPr lang="es-ES" sz="1800" dirty="0" smtClean="0"/>
              <a:t>ponga en práctica un mecanismo de fácil acceso en el sitio web de la CITES que permita a las Partes enviar fácilmente la información correspondiente que se debería examinar para su inclusión en el sitio web</a:t>
            </a:r>
            <a:endParaRPr lang="en-US" sz="1800" dirty="0" smtClean="0"/>
          </a:p>
          <a:p>
            <a:pPr lvl="1"/>
            <a:r>
              <a:rPr lang="es-ES" sz="1800" dirty="0" smtClean="0"/>
              <a:t>garantice que las secciones pertinentes del Colegio Virtual CITES tengan acceso a esa información</a:t>
            </a:r>
            <a:endParaRPr lang="en-US" sz="1800" dirty="0" smtClean="0"/>
          </a:p>
          <a:p>
            <a:pPr lvl="1"/>
            <a:r>
              <a:rPr lang="es-ES" sz="1800" dirty="0" smtClean="0"/>
              <a:t>asista en la identificación de las posibles fuentes de financiación para ayudar a las Partes a poner en práctica actividades de fomento de la capacidad relacionadas con la elaboración de dictámenes de extracción no perjudicial</a:t>
            </a:r>
            <a:r>
              <a:rPr lang="en-US" sz="2000" dirty="0"/>
              <a:t>.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AB4A1-EF99-492C-9C87-56AE472868C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3609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86D96-7A57-4EC0-8284-5195BA29A760}" type="slidenum">
              <a:rPr lang="en-US"/>
              <a:pPr/>
              <a:t>18</a:t>
            </a:fld>
            <a:endParaRPr lang="en-US"/>
          </a:p>
        </p:txBody>
      </p:sp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04800"/>
            <a:ext cx="8497888" cy="725488"/>
          </a:xfrm>
        </p:spPr>
        <p:txBody>
          <a:bodyPr/>
          <a:lstStyle/>
          <a:p>
            <a:r>
              <a:rPr lang="en-US" dirty="0" err="1" smtClean="0"/>
              <a:t>Orientaciones</a:t>
            </a:r>
            <a:r>
              <a:rPr lang="en-US" dirty="0" smtClean="0"/>
              <a:t> de la </a:t>
            </a:r>
            <a:r>
              <a:rPr lang="en-US" dirty="0" err="1" smtClean="0"/>
              <a:t>CoP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los DENP</a:t>
            </a:r>
            <a:endParaRPr lang="en-US" dirty="0"/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La </a:t>
            </a:r>
            <a:r>
              <a:rPr lang="en-US" dirty="0" err="1" smtClean="0"/>
              <a:t>Conferencia</a:t>
            </a:r>
            <a:r>
              <a:rPr lang="en-US" dirty="0" smtClean="0"/>
              <a:t> de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Partes</a:t>
            </a:r>
            <a:r>
              <a:rPr lang="en-US" dirty="0" smtClean="0"/>
              <a:t> </a:t>
            </a:r>
            <a:r>
              <a:rPr lang="en-US" dirty="0" err="1" smtClean="0"/>
              <a:t>puede</a:t>
            </a:r>
            <a:r>
              <a:rPr lang="en-US" dirty="0" smtClean="0"/>
              <a:t> “</a:t>
            </a:r>
            <a:r>
              <a:rPr lang="en-US" dirty="0" err="1" smtClean="0"/>
              <a:t>acordar</a:t>
            </a:r>
            <a:r>
              <a:rPr lang="en-US" dirty="0" smtClean="0"/>
              <a:t>” la </a:t>
            </a:r>
            <a:r>
              <a:rPr lang="en-US" dirty="0" err="1" smtClean="0"/>
              <a:t>aceptación</a:t>
            </a:r>
            <a:r>
              <a:rPr lang="en-US" dirty="0" smtClean="0"/>
              <a:t> de un DENP, </a:t>
            </a:r>
            <a:r>
              <a:rPr lang="en-US" dirty="0" err="1" smtClean="0"/>
              <a:t>basándose</a:t>
            </a:r>
            <a:r>
              <a:rPr lang="en-US" dirty="0" smtClean="0"/>
              <a:t> en los </a:t>
            </a:r>
            <a:r>
              <a:rPr lang="en-US" dirty="0" err="1" smtClean="0"/>
              <a:t>cupos</a:t>
            </a:r>
            <a:r>
              <a:rPr lang="en-US" dirty="0" smtClean="0"/>
              <a:t> </a:t>
            </a:r>
            <a:r>
              <a:rPr lang="en-US" dirty="0" err="1" smtClean="0"/>
              <a:t>adoptados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la </a:t>
            </a:r>
            <a:r>
              <a:rPr lang="en-US" dirty="0" err="1" smtClean="0"/>
              <a:t>CoP</a:t>
            </a:r>
            <a:endParaRPr lang="en-US" dirty="0"/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en-US" dirty="0" err="1" smtClean="0"/>
              <a:t>Sujeto</a:t>
            </a:r>
            <a:r>
              <a:rPr lang="en-US" dirty="0" smtClean="0"/>
              <a:t> a </a:t>
            </a:r>
            <a:r>
              <a:rPr lang="en-US" dirty="0" err="1" smtClean="0"/>
              <a:t>ciertas</a:t>
            </a:r>
            <a:r>
              <a:rPr lang="en-US" dirty="0" smtClean="0"/>
              <a:t> </a:t>
            </a:r>
            <a:r>
              <a:rPr lang="en-US" dirty="0" err="1" smtClean="0"/>
              <a:t>condiciones</a:t>
            </a:r>
            <a:r>
              <a:rPr lang="en-US" dirty="0" smtClean="0"/>
              <a:t>, </a:t>
            </a:r>
            <a:r>
              <a:rPr lang="en-US" dirty="0" err="1" smtClean="0"/>
              <a:t>esos</a:t>
            </a:r>
            <a:r>
              <a:rPr lang="en-US" dirty="0" smtClean="0"/>
              <a:t> </a:t>
            </a:r>
            <a:r>
              <a:rPr lang="en-US" dirty="0" err="1" smtClean="0"/>
              <a:t>cupos</a:t>
            </a:r>
            <a:r>
              <a:rPr lang="en-US" dirty="0" smtClean="0"/>
              <a:t> se </a:t>
            </a:r>
            <a:r>
              <a:rPr lang="en-US" dirty="0" err="1" smtClean="0"/>
              <a:t>han</a:t>
            </a:r>
            <a:r>
              <a:rPr lang="en-US" dirty="0" smtClean="0"/>
              <a:t> </a:t>
            </a:r>
            <a:r>
              <a:rPr lang="en-US" dirty="0" err="1" smtClean="0"/>
              <a:t>acordado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especies</a:t>
            </a:r>
            <a:r>
              <a:rPr lang="en-US" dirty="0" smtClean="0"/>
              <a:t> del </a:t>
            </a:r>
            <a:r>
              <a:rPr lang="en-US" dirty="0" err="1" smtClean="0"/>
              <a:t>Apéndice</a:t>
            </a:r>
            <a:r>
              <a:rPr lang="en-US" dirty="0" smtClean="0"/>
              <a:t> I: </a:t>
            </a:r>
            <a:r>
              <a:rPr lang="en-US" dirty="0" err="1" smtClean="0"/>
              <a:t>guepardo</a:t>
            </a:r>
            <a:r>
              <a:rPr lang="en-US" dirty="0" smtClean="0"/>
              <a:t>, </a:t>
            </a:r>
            <a:r>
              <a:rPr lang="en-US" dirty="0" err="1" smtClean="0"/>
              <a:t>leopardo</a:t>
            </a:r>
            <a:r>
              <a:rPr lang="en-US" dirty="0" smtClean="0"/>
              <a:t>, </a:t>
            </a:r>
            <a:r>
              <a:rPr lang="en-US" dirty="0" err="1"/>
              <a:t>markhor</a:t>
            </a:r>
            <a:r>
              <a:rPr lang="en-US" dirty="0" smtClean="0"/>
              <a:t> </a:t>
            </a:r>
            <a:r>
              <a:rPr lang="en-US" dirty="0" err="1" smtClean="0"/>
              <a:t>y</a:t>
            </a:r>
            <a:r>
              <a:rPr lang="en-US" dirty="0" smtClean="0"/>
              <a:t> </a:t>
            </a:r>
            <a:r>
              <a:rPr lang="en-US" dirty="0" err="1" smtClean="0"/>
              <a:t>rinoceronte</a:t>
            </a:r>
            <a:r>
              <a:rPr lang="en-US" dirty="0" smtClean="0"/>
              <a:t> negro</a:t>
            </a:r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en-US" dirty="0" err="1" smtClean="0"/>
              <a:t>Propuestas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establecer</a:t>
            </a:r>
            <a:r>
              <a:rPr lang="en-US" dirty="0" smtClean="0"/>
              <a:t> </a:t>
            </a:r>
            <a:r>
              <a:rPr lang="en-US" dirty="0" err="1" smtClean="0"/>
              <a:t>o</a:t>
            </a:r>
            <a:r>
              <a:rPr lang="en-US" dirty="0" smtClean="0"/>
              <a:t> </a:t>
            </a:r>
            <a:r>
              <a:rPr lang="en-US" dirty="0" err="1" smtClean="0"/>
              <a:t>enmendar</a:t>
            </a:r>
            <a:r>
              <a:rPr lang="en-US" dirty="0" smtClean="0"/>
              <a:t> </a:t>
            </a:r>
            <a:r>
              <a:rPr lang="en-US" dirty="0" err="1" smtClean="0"/>
              <a:t>esos</a:t>
            </a:r>
            <a:r>
              <a:rPr lang="en-US" dirty="0" smtClean="0"/>
              <a:t> </a:t>
            </a:r>
            <a:r>
              <a:rPr lang="en-US" dirty="0" err="1" smtClean="0"/>
              <a:t>cupos</a:t>
            </a:r>
            <a:r>
              <a:rPr lang="en-US" dirty="0" smtClean="0"/>
              <a:t> </a:t>
            </a:r>
            <a:r>
              <a:rPr lang="en-US" dirty="0" err="1" smtClean="0"/>
              <a:t>deben</a:t>
            </a:r>
            <a:r>
              <a:rPr lang="en-US" dirty="0" smtClean="0"/>
              <a:t> </a:t>
            </a:r>
            <a:r>
              <a:rPr lang="en-US" dirty="0" err="1" smtClean="0"/>
              <a:t>ir</a:t>
            </a:r>
            <a:r>
              <a:rPr lang="en-US" dirty="0" smtClean="0"/>
              <a:t> </a:t>
            </a:r>
            <a:r>
              <a:rPr lang="en-US" dirty="0" err="1" smtClean="0"/>
              <a:t>acompañadas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la </a:t>
            </a:r>
            <a:r>
              <a:rPr lang="en-US" dirty="0" err="1" smtClean="0"/>
              <a:t>justificación</a:t>
            </a:r>
            <a:r>
              <a:rPr lang="en-US" dirty="0" smtClean="0"/>
              <a:t> de la </a:t>
            </a:r>
            <a:r>
              <a:rPr lang="en-US" dirty="0" err="1" smtClean="0"/>
              <a:t>propuesta</a:t>
            </a:r>
            <a:r>
              <a:rPr lang="en-US" dirty="0" smtClean="0"/>
              <a:t>, </a:t>
            </a:r>
            <a:r>
              <a:rPr lang="en-US" dirty="0" err="1" smtClean="0"/>
              <a:t>incluyendo</a:t>
            </a:r>
            <a:r>
              <a:rPr lang="en-US" dirty="0" smtClean="0"/>
              <a:t> </a:t>
            </a:r>
            <a:r>
              <a:rPr lang="en-US" dirty="0" err="1" smtClean="0"/>
              <a:t>pormenores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la base </a:t>
            </a:r>
            <a:r>
              <a:rPr lang="en-US" dirty="0" err="1" smtClean="0"/>
              <a:t>científica</a:t>
            </a:r>
            <a:r>
              <a:rPr lang="en-US" dirty="0" smtClean="0"/>
              <a:t> del </a:t>
            </a:r>
            <a:r>
              <a:rPr lang="en-US" dirty="0" err="1" smtClean="0"/>
              <a:t>cupo</a:t>
            </a:r>
            <a:r>
              <a:rPr lang="en-US" dirty="0" smtClean="0"/>
              <a:t> </a:t>
            </a:r>
            <a:r>
              <a:rPr lang="en-US" dirty="0" err="1" smtClean="0"/>
              <a:t>propuesto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CB34B-BD68-4949-B3E2-5C9E63FF15DF}" type="slidenum">
              <a:rPr lang="en-US"/>
              <a:pPr/>
              <a:t>19</a:t>
            </a:fld>
            <a:endParaRPr lang="en-US"/>
          </a:p>
        </p:txBody>
      </p:sp>
      <p:sp>
        <p:nvSpPr>
          <p:cNvPr id="73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04800"/>
            <a:ext cx="8497888" cy="725488"/>
          </a:xfrm>
        </p:spPr>
        <p:txBody>
          <a:bodyPr/>
          <a:lstStyle/>
          <a:p>
            <a:r>
              <a:rPr lang="en-US" dirty="0" err="1" smtClean="0"/>
              <a:t>Orientaciones</a:t>
            </a:r>
            <a:r>
              <a:rPr lang="en-US" dirty="0" smtClean="0"/>
              <a:t> de la </a:t>
            </a:r>
            <a:r>
              <a:rPr lang="en-US" dirty="0" err="1" smtClean="0"/>
              <a:t>CoP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los DENP</a:t>
            </a:r>
            <a:endParaRPr lang="en-US" dirty="0"/>
          </a:p>
        </p:txBody>
      </p:sp>
      <p:sp>
        <p:nvSpPr>
          <p:cNvPr id="73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No se </a:t>
            </a:r>
            <a:r>
              <a:rPr lang="en-US" dirty="0" err="1" smtClean="0"/>
              <a:t>prevén</a:t>
            </a:r>
            <a:r>
              <a:rPr lang="en-US" dirty="0" smtClean="0"/>
              <a:t> </a:t>
            </a:r>
            <a:r>
              <a:rPr lang="en-US" dirty="0" err="1" smtClean="0"/>
              <a:t>directrices</a:t>
            </a:r>
            <a:r>
              <a:rPr lang="en-US" dirty="0" smtClean="0"/>
              <a:t> </a:t>
            </a:r>
            <a:r>
              <a:rPr lang="en-US" dirty="0" err="1" smtClean="0"/>
              <a:t>precisas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esta</a:t>
            </a:r>
            <a:r>
              <a:rPr lang="en-US" dirty="0" smtClean="0"/>
              <a:t> base </a:t>
            </a:r>
            <a:r>
              <a:rPr lang="en-US" dirty="0" err="1" smtClean="0"/>
              <a:t>científica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un </a:t>
            </a:r>
            <a:r>
              <a:rPr lang="en-US" dirty="0" err="1" smtClean="0"/>
              <a:t>cupo</a:t>
            </a:r>
            <a:r>
              <a:rPr lang="en-US" dirty="0" smtClean="0"/>
              <a:t> </a:t>
            </a:r>
            <a:r>
              <a:rPr lang="en-US" dirty="0" err="1" smtClean="0"/>
              <a:t>propuesto</a:t>
            </a:r>
            <a:r>
              <a:rPr lang="en-US" dirty="0" smtClean="0"/>
              <a:t> </a:t>
            </a:r>
            <a:r>
              <a:rPr lang="en-US" dirty="0" err="1" smtClean="0"/>
              <a:t>pero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propuestas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han</a:t>
            </a:r>
            <a:r>
              <a:rPr lang="en-US" dirty="0" smtClean="0"/>
              <a:t> </a:t>
            </a:r>
            <a:r>
              <a:rPr lang="en-US" dirty="0" err="1" smtClean="0"/>
              <a:t>tenido</a:t>
            </a:r>
            <a:r>
              <a:rPr lang="en-US" dirty="0" smtClean="0"/>
              <a:t> </a:t>
            </a:r>
            <a:r>
              <a:rPr lang="en-US" dirty="0" err="1" smtClean="0"/>
              <a:t>éxito</a:t>
            </a:r>
            <a:r>
              <a:rPr lang="en-US" dirty="0" smtClean="0"/>
              <a:t> en los </a:t>
            </a:r>
            <a:r>
              <a:rPr lang="en-US" dirty="0" err="1" smtClean="0"/>
              <a:t>últimos</a:t>
            </a:r>
            <a:r>
              <a:rPr lang="en-US" dirty="0" smtClean="0"/>
              <a:t> </a:t>
            </a:r>
            <a:r>
              <a:rPr lang="en-US" dirty="0" err="1" smtClean="0"/>
              <a:t>tiempos</a:t>
            </a:r>
            <a:r>
              <a:rPr lang="en-US" dirty="0" smtClean="0"/>
              <a:t> </a:t>
            </a:r>
            <a:r>
              <a:rPr lang="en-US" dirty="0" err="1" smtClean="0"/>
              <a:t>han</a:t>
            </a:r>
            <a:r>
              <a:rPr lang="en-US" dirty="0" smtClean="0"/>
              <a:t> </a:t>
            </a:r>
            <a:r>
              <a:rPr lang="en-US" dirty="0" err="1" smtClean="0"/>
              <a:t>incluido</a:t>
            </a:r>
            <a:r>
              <a:rPr lang="en-US" dirty="0" smtClean="0"/>
              <a:t> </a:t>
            </a:r>
            <a:r>
              <a:rPr lang="en-US" dirty="0" err="1" smtClean="0"/>
              <a:t>información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GB" dirty="0" smtClean="0"/>
              <a:t>:</a:t>
            </a:r>
            <a:r>
              <a:rPr lang="en-US" sz="2400" dirty="0" smtClean="0"/>
              <a:t> </a:t>
            </a:r>
            <a:endParaRPr lang="en-US" dirty="0" smtClean="0"/>
          </a:p>
          <a:p>
            <a:pPr lvl="1">
              <a:lnSpc>
                <a:spcPct val="80000"/>
              </a:lnSpc>
              <a:spcBef>
                <a:spcPct val="40000"/>
              </a:spcBef>
            </a:pPr>
            <a:r>
              <a:rPr lang="en-GB" sz="2000" dirty="0" err="1" smtClean="0"/>
              <a:t>distribución</a:t>
            </a:r>
            <a:r>
              <a:rPr lang="en-GB" sz="2000" dirty="0" smtClean="0"/>
              <a:t> de la </a:t>
            </a:r>
            <a:r>
              <a:rPr lang="en-GB" sz="2000" dirty="0" err="1" smtClean="0"/>
              <a:t>especie</a:t>
            </a:r>
            <a:endParaRPr lang="en-GB" sz="2000" dirty="0" smtClean="0"/>
          </a:p>
          <a:p>
            <a:pPr lvl="1">
              <a:lnSpc>
                <a:spcPct val="80000"/>
              </a:lnSpc>
              <a:spcBef>
                <a:spcPct val="40000"/>
              </a:spcBef>
            </a:pPr>
            <a:r>
              <a:rPr lang="en-GB" sz="2000" dirty="0" err="1" smtClean="0"/>
              <a:t>situación</a:t>
            </a:r>
            <a:r>
              <a:rPr lang="en-GB" sz="2000" dirty="0" smtClean="0"/>
              <a:t> de la </a:t>
            </a:r>
            <a:r>
              <a:rPr lang="en-GB" sz="2000" dirty="0" err="1" smtClean="0"/>
              <a:t>población</a:t>
            </a:r>
            <a:endParaRPr lang="en-GB" sz="2000" dirty="0"/>
          </a:p>
          <a:p>
            <a:pPr lvl="1">
              <a:lnSpc>
                <a:spcPct val="80000"/>
              </a:lnSpc>
              <a:spcBef>
                <a:spcPct val="40000"/>
              </a:spcBef>
            </a:pPr>
            <a:r>
              <a:rPr lang="en-GB" sz="2000" dirty="0" err="1"/>
              <a:t>tendencia</a:t>
            </a:r>
            <a:r>
              <a:rPr lang="en-GB" sz="2000" dirty="0"/>
              <a:t> de la </a:t>
            </a:r>
            <a:r>
              <a:rPr lang="en-GB" sz="2000" dirty="0" err="1" smtClean="0"/>
              <a:t>población</a:t>
            </a:r>
            <a:endParaRPr lang="en-GB" sz="2000" dirty="0" smtClean="0"/>
          </a:p>
          <a:p>
            <a:pPr lvl="1">
              <a:lnSpc>
                <a:spcPct val="80000"/>
              </a:lnSpc>
              <a:spcBef>
                <a:spcPct val="40000"/>
              </a:spcBef>
            </a:pPr>
            <a:r>
              <a:rPr lang="en-GB" sz="2000" dirty="0" err="1" smtClean="0"/>
              <a:t>amenazas</a:t>
            </a:r>
            <a:endParaRPr lang="en-GB" sz="2000" dirty="0" smtClean="0"/>
          </a:p>
          <a:p>
            <a:pPr lvl="1">
              <a:lnSpc>
                <a:spcPct val="80000"/>
              </a:lnSpc>
              <a:spcBef>
                <a:spcPct val="40000"/>
              </a:spcBef>
            </a:pPr>
            <a:r>
              <a:rPr lang="en-GB" sz="2000" dirty="0" err="1" smtClean="0"/>
              <a:t>utilización</a:t>
            </a:r>
            <a:r>
              <a:rPr lang="en-GB" sz="2000" dirty="0" smtClean="0"/>
              <a:t> </a:t>
            </a:r>
            <a:r>
              <a:rPr lang="en-GB" sz="2000" dirty="0" err="1" smtClean="0"/>
              <a:t>y</a:t>
            </a:r>
            <a:r>
              <a:rPr lang="en-GB" sz="2000" dirty="0" smtClean="0"/>
              <a:t> </a:t>
            </a:r>
            <a:r>
              <a:rPr lang="en-GB" sz="2000" dirty="0" err="1" smtClean="0"/>
              <a:t>comercio</a:t>
            </a:r>
            <a:endParaRPr lang="en-GB" sz="2000" dirty="0" smtClean="0"/>
          </a:p>
          <a:p>
            <a:pPr lvl="1">
              <a:lnSpc>
                <a:spcPct val="80000"/>
              </a:lnSpc>
              <a:spcBef>
                <a:spcPct val="40000"/>
              </a:spcBef>
            </a:pPr>
            <a:r>
              <a:rPr lang="en-GB" sz="2000" dirty="0" err="1" smtClean="0"/>
              <a:t>efecto</a:t>
            </a:r>
            <a:r>
              <a:rPr lang="en-GB" sz="2000" dirty="0" smtClean="0"/>
              <a:t> real </a:t>
            </a:r>
            <a:r>
              <a:rPr lang="en-GB" sz="2000" dirty="0" err="1" smtClean="0"/>
              <a:t>o</a:t>
            </a:r>
            <a:r>
              <a:rPr lang="en-GB" sz="2000" dirty="0" smtClean="0"/>
              <a:t> </a:t>
            </a:r>
            <a:r>
              <a:rPr lang="en-GB" sz="2000" dirty="0" err="1" smtClean="0"/>
              <a:t>potencial</a:t>
            </a:r>
            <a:r>
              <a:rPr lang="en-GB" sz="2000" dirty="0" smtClean="0"/>
              <a:t> del </a:t>
            </a:r>
            <a:r>
              <a:rPr lang="en-GB" sz="2000" dirty="0" err="1" smtClean="0"/>
              <a:t>comercio</a:t>
            </a:r>
            <a:endParaRPr lang="en-GB" sz="2000" dirty="0" smtClean="0"/>
          </a:p>
          <a:p>
            <a:pPr lvl="1">
              <a:lnSpc>
                <a:spcPct val="80000"/>
              </a:lnSpc>
              <a:spcBef>
                <a:spcPct val="40000"/>
              </a:spcBef>
            </a:pPr>
            <a:r>
              <a:rPr lang="es-ES_tradnl" sz="2000" dirty="0" smtClean="0"/>
              <a:t>vigilancia </a:t>
            </a:r>
            <a:r>
              <a:rPr lang="es-ES_tradnl" sz="2000" dirty="0"/>
              <a:t>de la </a:t>
            </a:r>
            <a:r>
              <a:rPr lang="es-ES_tradnl" sz="2000" dirty="0" smtClean="0"/>
              <a:t>población</a:t>
            </a:r>
          </a:p>
          <a:p>
            <a:pPr lvl="1">
              <a:lnSpc>
                <a:spcPct val="80000"/>
              </a:lnSpc>
              <a:spcBef>
                <a:spcPct val="40000"/>
              </a:spcBef>
            </a:pPr>
            <a:r>
              <a:rPr lang="en-GB" sz="2000" dirty="0" err="1" smtClean="0"/>
              <a:t>medidas</a:t>
            </a:r>
            <a:r>
              <a:rPr lang="en-GB" sz="2000" dirty="0" smtClean="0"/>
              <a:t> de </a:t>
            </a:r>
            <a:r>
              <a:rPr lang="en-GB" sz="2000" dirty="0" err="1" smtClean="0"/>
              <a:t>gestión</a:t>
            </a:r>
            <a:r>
              <a:rPr lang="en-GB" sz="2000" dirty="0" smtClean="0"/>
              <a:t> </a:t>
            </a:r>
            <a:r>
              <a:rPr lang="en-GB" sz="2000" dirty="0" err="1" smtClean="0"/>
              <a:t>y</a:t>
            </a:r>
            <a:r>
              <a:rPr lang="en-GB" sz="2000" dirty="0" smtClean="0"/>
              <a:t> de control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6ED2C4-0854-4690-9A9D-E981DD14532D}" type="slidenum">
              <a:rPr lang="en-US"/>
              <a:pPr/>
              <a:t>2</a:t>
            </a:fld>
            <a:endParaRPr lang="en-US"/>
          </a:p>
        </p:txBody>
      </p:sp>
      <p:sp>
        <p:nvSpPr>
          <p:cNvPr id="71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/>
              <a:t>Terminología</a:t>
            </a:r>
            <a:endParaRPr lang="en-GB" b="1" dirty="0"/>
          </a:p>
        </p:txBody>
      </p:sp>
      <p:sp>
        <p:nvSpPr>
          <p:cNvPr id="71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55700"/>
            <a:ext cx="8278813" cy="50165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Bef>
                <a:spcPct val="40000"/>
              </a:spcBef>
              <a:spcAft>
                <a:spcPct val="10000"/>
              </a:spcAft>
            </a:pPr>
            <a:r>
              <a:rPr lang="es-ES_tradnl" sz="2400" dirty="0"/>
              <a:t>E</a:t>
            </a:r>
            <a:r>
              <a:rPr lang="es-ES_tradnl" sz="2400" dirty="0" smtClean="0"/>
              <a:t>xplotación </a:t>
            </a:r>
            <a:r>
              <a:rPr lang="es-ES_tradnl" sz="2400" dirty="0"/>
              <a:t>excesiva </a:t>
            </a:r>
            <a:r>
              <a:rPr lang="en-US" sz="2400" dirty="0" smtClean="0"/>
              <a:t> </a:t>
            </a:r>
            <a:r>
              <a:rPr lang="en-US" sz="1800" dirty="0" smtClean="0">
                <a:solidFill>
                  <a:srgbClr val="FFCC00"/>
                </a:solidFill>
              </a:rPr>
              <a:t>(</a:t>
            </a:r>
            <a:r>
              <a:rPr lang="en-GB" sz="1800" dirty="0" err="1">
                <a:solidFill>
                  <a:srgbClr val="FFCC00"/>
                </a:solidFill>
              </a:rPr>
              <a:t>P</a:t>
            </a:r>
            <a:r>
              <a:rPr lang="en-GB" sz="1800" dirty="0" err="1" smtClean="0">
                <a:solidFill>
                  <a:srgbClr val="FFCC00"/>
                </a:solidFill>
              </a:rPr>
              <a:t>reámbulo</a:t>
            </a:r>
            <a:r>
              <a:rPr lang="en-US" sz="1800" dirty="0" smtClean="0">
                <a:solidFill>
                  <a:srgbClr val="FFCC00"/>
                </a:solidFill>
              </a:rPr>
              <a:t>)</a:t>
            </a:r>
            <a:endParaRPr lang="en-US" sz="1800" dirty="0">
              <a:solidFill>
                <a:srgbClr val="FFCC00"/>
              </a:solidFill>
            </a:endParaRPr>
          </a:p>
          <a:p>
            <a:pPr>
              <a:lnSpc>
                <a:spcPct val="90000"/>
              </a:lnSpc>
              <a:spcBef>
                <a:spcPct val="40000"/>
              </a:spcBef>
              <a:spcAft>
                <a:spcPct val="10000"/>
              </a:spcAft>
            </a:pPr>
            <a:r>
              <a:rPr lang="es-ES" sz="2400" dirty="0">
                <a:solidFill>
                  <a:schemeClr val="accent3"/>
                </a:solidFill>
              </a:rPr>
              <a:t>E</a:t>
            </a:r>
            <a:r>
              <a:rPr lang="es-ES" sz="2400" dirty="0" smtClean="0">
                <a:solidFill>
                  <a:schemeClr val="accent3"/>
                </a:solidFill>
              </a:rPr>
              <a:t>n peligro de extinción (</a:t>
            </a:r>
            <a:r>
              <a:rPr lang="en-US" sz="1800" dirty="0">
                <a:solidFill>
                  <a:srgbClr val="FFCC00"/>
                </a:solidFill>
              </a:rPr>
              <a:t>Art. II</a:t>
            </a:r>
            <a:r>
              <a:rPr lang="en-US" sz="1800" dirty="0" smtClean="0">
                <a:solidFill>
                  <a:schemeClr val="accent3"/>
                </a:solidFill>
              </a:rPr>
              <a:t>)</a:t>
            </a:r>
            <a:endParaRPr lang="en-US" sz="1800" dirty="0">
              <a:solidFill>
                <a:schemeClr val="accent3"/>
              </a:solidFill>
            </a:endParaRPr>
          </a:p>
          <a:p>
            <a:pPr>
              <a:lnSpc>
                <a:spcPct val="90000"/>
              </a:lnSpc>
              <a:spcBef>
                <a:spcPct val="40000"/>
              </a:spcBef>
              <a:spcAft>
                <a:spcPct val="10000"/>
              </a:spcAft>
            </a:pPr>
            <a:r>
              <a:rPr lang="es-ES_tradnl" sz="2400" dirty="0" smtClean="0"/>
              <a:t>Utilización </a:t>
            </a:r>
            <a:r>
              <a:rPr lang="es-ES_tradnl" sz="2400" dirty="0"/>
              <a:t>incompatible con su </a:t>
            </a:r>
            <a:r>
              <a:rPr lang="es-ES_tradnl" sz="2400" dirty="0" smtClean="0"/>
              <a:t>supervivencia</a:t>
            </a:r>
            <a:r>
              <a:rPr lang="en-US" sz="2400" dirty="0" smtClean="0"/>
              <a:t> </a:t>
            </a:r>
            <a:r>
              <a:rPr lang="en-US" sz="1800" dirty="0">
                <a:solidFill>
                  <a:srgbClr val="FFCC00"/>
                </a:solidFill>
              </a:rPr>
              <a:t>(Art. II)</a:t>
            </a:r>
          </a:p>
          <a:p>
            <a:pPr>
              <a:lnSpc>
                <a:spcPct val="90000"/>
              </a:lnSpc>
              <a:spcBef>
                <a:spcPct val="40000"/>
              </a:spcBef>
              <a:spcAft>
                <a:spcPct val="10000"/>
              </a:spcAft>
            </a:pPr>
            <a:r>
              <a:rPr lang="en-US" sz="2400" dirty="0" smtClean="0"/>
              <a:t>[E</a:t>
            </a:r>
            <a:r>
              <a:rPr lang="es-ES_tradnl" sz="2400" dirty="0" err="1" smtClean="0"/>
              <a:t>xportación</a:t>
            </a:r>
            <a:r>
              <a:rPr lang="en-US" sz="2400" dirty="0" smtClean="0"/>
              <a:t>/</a:t>
            </a:r>
            <a:r>
              <a:rPr lang="es-ES_tradnl" sz="2400" dirty="0" smtClean="0"/>
              <a:t>introducción</a:t>
            </a:r>
            <a:r>
              <a:rPr lang="en-US" sz="2400" dirty="0" smtClean="0"/>
              <a:t>] </a:t>
            </a:r>
            <a:r>
              <a:rPr lang="es-ES_tradnl" sz="2400" dirty="0" smtClean="0"/>
              <a:t>no </a:t>
            </a:r>
            <a:r>
              <a:rPr lang="es-ES_tradnl" sz="2400" dirty="0"/>
              <a:t>perjudicará la supervivencia de dicha especie</a:t>
            </a:r>
            <a:r>
              <a:rPr lang="en-US" sz="2400" dirty="0" smtClean="0"/>
              <a:t> </a:t>
            </a:r>
            <a:r>
              <a:rPr lang="en-US" sz="1800" dirty="0">
                <a:solidFill>
                  <a:srgbClr val="FFCC00"/>
                </a:solidFill>
              </a:rPr>
              <a:t>(Art. III, IV)</a:t>
            </a:r>
          </a:p>
          <a:p>
            <a:pPr>
              <a:lnSpc>
                <a:spcPct val="90000"/>
              </a:lnSpc>
              <a:spcBef>
                <a:spcPct val="40000"/>
              </a:spcBef>
              <a:spcAft>
                <a:spcPct val="10000"/>
              </a:spcAft>
            </a:pPr>
            <a:r>
              <a:rPr lang="es-ES_tradnl" sz="2400" dirty="0"/>
              <a:t>F</a:t>
            </a:r>
            <a:r>
              <a:rPr lang="es-ES_tradnl" sz="2400" dirty="0" smtClean="0"/>
              <a:t>ines </a:t>
            </a:r>
            <a:r>
              <a:rPr lang="es-ES_tradnl" sz="2400" dirty="0"/>
              <a:t>de la importación no serán en perjuicio de la supervivencia de dicha </a:t>
            </a:r>
            <a:r>
              <a:rPr lang="es-ES_tradnl" sz="2400" dirty="0" smtClean="0"/>
              <a:t>especie </a:t>
            </a:r>
            <a:r>
              <a:rPr lang="en-US" sz="1800" dirty="0" smtClean="0">
                <a:solidFill>
                  <a:srgbClr val="FFCC00"/>
                </a:solidFill>
              </a:rPr>
              <a:t>(Art</a:t>
            </a:r>
            <a:r>
              <a:rPr lang="en-US" sz="1800" dirty="0">
                <a:solidFill>
                  <a:srgbClr val="FFCC00"/>
                </a:solidFill>
              </a:rPr>
              <a:t>. III)</a:t>
            </a:r>
          </a:p>
          <a:p>
            <a:pPr>
              <a:lnSpc>
                <a:spcPct val="90000"/>
              </a:lnSpc>
              <a:spcBef>
                <a:spcPct val="40000"/>
              </a:spcBef>
              <a:spcAft>
                <a:spcPct val="10000"/>
              </a:spcAft>
            </a:pPr>
            <a:r>
              <a:rPr lang="es-ES_tradnl" sz="2400" dirty="0"/>
              <a:t>L</a:t>
            </a:r>
            <a:r>
              <a:rPr lang="es-ES_tradnl" sz="2400" dirty="0" smtClean="0"/>
              <a:t>a </a:t>
            </a:r>
            <a:r>
              <a:rPr lang="es-ES_tradnl" sz="2400" dirty="0"/>
              <a:t>exportación de especímenes </a:t>
            </a:r>
            <a:r>
              <a:rPr lang="en-US" sz="2400" dirty="0" smtClean="0"/>
              <a:t>… </a:t>
            </a:r>
            <a:r>
              <a:rPr lang="es-ES_tradnl" sz="2400" dirty="0"/>
              <a:t>debe limitarse a fin de conservarla, a través de su hábitat, en un nivel consistente con su papel en los ecosistemas donde se halla</a:t>
            </a:r>
            <a:r>
              <a:rPr lang="en-US" sz="2400" dirty="0" smtClean="0"/>
              <a:t>  </a:t>
            </a:r>
            <a:r>
              <a:rPr lang="en-US" sz="1800" dirty="0">
                <a:solidFill>
                  <a:srgbClr val="FFCC00"/>
                </a:solidFill>
              </a:rPr>
              <a:t>(Art. IV)</a:t>
            </a:r>
          </a:p>
          <a:p>
            <a:pPr>
              <a:lnSpc>
                <a:spcPct val="90000"/>
              </a:lnSpc>
              <a:spcBef>
                <a:spcPct val="40000"/>
              </a:spcBef>
              <a:spcAft>
                <a:spcPct val="10000"/>
              </a:spcAft>
            </a:pPr>
            <a:r>
              <a:rPr lang="es-ES_tradnl" sz="2400" dirty="0"/>
              <a:t>S</a:t>
            </a:r>
            <a:r>
              <a:rPr lang="es-ES_tradnl" sz="2400" dirty="0" smtClean="0"/>
              <a:t>e </a:t>
            </a:r>
            <a:r>
              <a:rPr lang="es-ES_tradnl" sz="2400" dirty="0"/>
              <a:t>halla adversamente afectada por el </a:t>
            </a:r>
            <a:r>
              <a:rPr lang="es-ES_tradnl" sz="2400" dirty="0" smtClean="0"/>
              <a:t>comercio </a:t>
            </a:r>
            <a:r>
              <a:rPr lang="en-US" sz="1800" dirty="0" smtClean="0">
                <a:solidFill>
                  <a:srgbClr val="FFCC00"/>
                </a:solidFill>
              </a:rPr>
              <a:t>(Art</a:t>
            </a:r>
            <a:r>
              <a:rPr lang="en-US" sz="1800" dirty="0">
                <a:solidFill>
                  <a:srgbClr val="FFCC00"/>
                </a:solidFill>
              </a:rPr>
              <a:t>. XIII)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065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74E96-A613-4718-BAA9-341059E1B699}" type="slidenum">
              <a:rPr lang="en-US"/>
              <a:pPr/>
              <a:t>20</a:t>
            </a:fld>
            <a:endParaRPr lang="en-US"/>
          </a:p>
        </p:txBody>
      </p:sp>
      <p:sp>
        <p:nvSpPr>
          <p:cNvPr id="72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04800"/>
            <a:ext cx="8497888" cy="725488"/>
          </a:xfrm>
        </p:spPr>
        <p:txBody>
          <a:bodyPr/>
          <a:lstStyle/>
          <a:p>
            <a:r>
              <a:rPr lang="en-US" dirty="0" err="1" smtClean="0"/>
              <a:t>Orientaciones</a:t>
            </a:r>
            <a:r>
              <a:rPr lang="en-US" dirty="0" smtClean="0"/>
              <a:t> de la </a:t>
            </a:r>
            <a:r>
              <a:rPr lang="en-US" dirty="0" err="1" smtClean="0"/>
              <a:t>CoP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los DENP</a:t>
            </a:r>
            <a:endParaRPr lang="en-US" dirty="0"/>
          </a:p>
        </p:txBody>
      </p:sp>
      <p:sp>
        <p:nvSpPr>
          <p:cNvPr id="72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7772400" cy="439261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400" dirty="0" err="1" smtClean="0"/>
              <a:t>Resolución</a:t>
            </a:r>
            <a:r>
              <a:rPr lang="en-US" sz="2400" dirty="0" smtClean="0"/>
              <a:t> </a:t>
            </a:r>
            <a:r>
              <a:rPr lang="en-US" sz="2400" dirty="0"/>
              <a:t>Conf. </a:t>
            </a:r>
            <a:r>
              <a:rPr lang="en-US" sz="2400" dirty="0" smtClean="0"/>
              <a:t>14.7 (Rev. CoP15), </a:t>
            </a:r>
            <a:r>
              <a:rPr lang="es-ES_tradnl" sz="2400" i="1" dirty="0"/>
              <a:t>Gestión de cupos de </a:t>
            </a:r>
            <a:r>
              <a:rPr lang="es-ES_tradnl" sz="2400" i="1" dirty="0" smtClean="0"/>
              <a:t>exportación establecidos nacionalmente</a:t>
            </a:r>
            <a:r>
              <a:rPr lang="es-ES_tradnl" sz="2400" dirty="0" smtClean="0"/>
              <a:t>, </a:t>
            </a:r>
            <a:r>
              <a:rPr lang="en-US" sz="2400" dirty="0" err="1" smtClean="0"/>
              <a:t>reconoce</a:t>
            </a:r>
            <a:r>
              <a:rPr lang="en-US" sz="2400" dirty="0" smtClean="0"/>
              <a:t> </a:t>
            </a:r>
            <a:r>
              <a:rPr lang="en-US" sz="2400" dirty="0" err="1" smtClean="0"/>
              <a:t>que</a:t>
            </a:r>
            <a:r>
              <a:rPr lang="en-US" sz="2400" dirty="0" smtClean="0"/>
              <a:t> </a:t>
            </a:r>
            <a:r>
              <a:rPr lang="en-US" sz="2400" dirty="0" err="1" smtClean="0"/>
              <a:t>esos</a:t>
            </a:r>
            <a:r>
              <a:rPr lang="en-US" sz="2400" dirty="0" smtClean="0"/>
              <a:t> </a:t>
            </a:r>
            <a:r>
              <a:rPr lang="en-US" sz="2400" dirty="0" err="1" smtClean="0"/>
              <a:t>cupos</a:t>
            </a:r>
            <a:r>
              <a:rPr lang="en-US" sz="2400" dirty="0" smtClean="0"/>
              <a:t>: </a:t>
            </a:r>
            <a:endParaRPr lang="en-US" sz="2400" i="1" dirty="0" smtClean="0"/>
          </a:p>
          <a:p>
            <a:pPr lvl="1">
              <a:lnSpc>
                <a:spcPct val="80000"/>
              </a:lnSpc>
              <a:spcBef>
                <a:spcPct val="40000"/>
              </a:spcBef>
            </a:pPr>
            <a:r>
              <a:rPr lang="en-GB" sz="2000" dirty="0" smtClean="0"/>
              <a:t>son un </a:t>
            </a:r>
            <a:r>
              <a:rPr lang="en-GB" sz="2000" dirty="0" err="1" smtClean="0"/>
              <a:t>instrumento</a:t>
            </a:r>
            <a:r>
              <a:rPr lang="en-GB" sz="2000" dirty="0" smtClean="0"/>
              <a:t> de </a:t>
            </a:r>
            <a:r>
              <a:rPr lang="en-GB" sz="2000" dirty="0" err="1" smtClean="0"/>
              <a:t>gestión</a:t>
            </a:r>
            <a:r>
              <a:rPr lang="en-GB" sz="2000" dirty="0" smtClean="0"/>
              <a:t>, </a:t>
            </a:r>
            <a:r>
              <a:rPr lang="en-GB" sz="2000" dirty="0" err="1" smtClean="0"/>
              <a:t>utilizado</a:t>
            </a:r>
            <a:r>
              <a:rPr lang="en-GB" sz="2000" dirty="0" smtClean="0"/>
              <a:t> </a:t>
            </a:r>
            <a:r>
              <a:rPr lang="en-GB" sz="2000" dirty="0" err="1" smtClean="0"/>
              <a:t>para</a:t>
            </a:r>
            <a:r>
              <a:rPr lang="en-GB" sz="2000" dirty="0" smtClean="0"/>
              <a:t> </a:t>
            </a:r>
            <a:r>
              <a:rPr lang="en-GB" sz="2000" dirty="0" err="1" smtClean="0"/>
              <a:t>garantizar</a:t>
            </a:r>
            <a:r>
              <a:rPr lang="en-GB" sz="2000" dirty="0" smtClean="0"/>
              <a:t> </a:t>
            </a:r>
            <a:r>
              <a:rPr lang="en-GB" sz="2000" dirty="0" err="1" smtClean="0"/>
              <a:t>que</a:t>
            </a:r>
            <a:r>
              <a:rPr lang="en-GB" sz="2000" dirty="0" smtClean="0"/>
              <a:t> </a:t>
            </a:r>
            <a:r>
              <a:rPr lang="en-GB" sz="2000" dirty="0" err="1" smtClean="0"/>
              <a:t>las</a:t>
            </a:r>
            <a:r>
              <a:rPr lang="en-GB" sz="2000" dirty="0" smtClean="0"/>
              <a:t> </a:t>
            </a:r>
            <a:r>
              <a:rPr lang="en-GB" sz="2000" dirty="0" err="1" smtClean="0"/>
              <a:t>exportaciones</a:t>
            </a:r>
            <a:r>
              <a:rPr lang="en-GB" sz="2000" dirty="0" smtClean="0"/>
              <a:t> de </a:t>
            </a:r>
            <a:r>
              <a:rPr lang="en-GB" sz="2000" dirty="0" err="1" smtClean="0"/>
              <a:t>especímenes</a:t>
            </a:r>
            <a:r>
              <a:rPr lang="en-GB" sz="2000" dirty="0" smtClean="0"/>
              <a:t> de </a:t>
            </a:r>
            <a:r>
              <a:rPr lang="en-GB" sz="2000" dirty="0" err="1" smtClean="0"/>
              <a:t>una</a:t>
            </a:r>
            <a:r>
              <a:rPr lang="en-GB" sz="2000" dirty="0" smtClean="0"/>
              <a:t> </a:t>
            </a:r>
            <a:r>
              <a:rPr lang="en-GB" sz="2000" dirty="0" err="1" smtClean="0"/>
              <a:t>determinada</a:t>
            </a:r>
            <a:r>
              <a:rPr lang="en-GB" sz="2000" dirty="0" smtClean="0"/>
              <a:t> </a:t>
            </a:r>
            <a:r>
              <a:rPr lang="en-GB" sz="2000" dirty="0" err="1" smtClean="0"/>
              <a:t>especie</a:t>
            </a:r>
            <a:r>
              <a:rPr lang="en-GB" sz="2000" dirty="0" smtClean="0"/>
              <a:t> se </a:t>
            </a:r>
            <a:r>
              <a:rPr lang="en-GB" sz="2000" dirty="0" err="1" smtClean="0"/>
              <a:t>mantienen</a:t>
            </a:r>
            <a:r>
              <a:rPr lang="en-GB" sz="2000" dirty="0" smtClean="0"/>
              <a:t> a un </a:t>
            </a:r>
            <a:r>
              <a:rPr lang="en-GB" sz="2000" dirty="0" err="1" smtClean="0"/>
              <a:t>nivel</a:t>
            </a:r>
            <a:r>
              <a:rPr lang="en-GB" sz="2000" dirty="0" smtClean="0"/>
              <a:t> </a:t>
            </a:r>
            <a:r>
              <a:rPr lang="en-GB" sz="2000" dirty="0" err="1" smtClean="0"/>
              <a:t>que</a:t>
            </a:r>
            <a:r>
              <a:rPr lang="en-GB" sz="2000" dirty="0" smtClean="0"/>
              <a:t> no </a:t>
            </a:r>
            <a:r>
              <a:rPr lang="en-GB" sz="2000" dirty="0" err="1" smtClean="0"/>
              <a:t>es</a:t>
            </a:r>
            <a:r>
              <a:rPr lang="en-GB" sz="2000" dirty="0" smtClean="0"/>
              <a:t> </a:t>
            </a:r>
            <a:r>
              <a:rPr lang="en-GB" sz="2000" dirty="0" err="1" smtClean="0"/>
              <a:t>perjudicial</a:t>
            </a:r>
            <a:r>
              <a:rPr lang="en-GB" sz="2000" dirty="0" smtClean="0"/>
              <a:t> </a:t>
            </a:r>
            <a:r>
              <a:rPr lang="en-GB" sz="2000" dirty="0" err="1" smtClean="0"/>
              <a:t>para</a:t>
            </a:r>
            <a:r>
              <a:rPr lang="en-GB" sz="2000" dirty="0" smtClean="0"/>
              <a:t> la </a:t>
            </a:r>
            <a:r>
              <a:rPr lang="en-GB" sz="2000" dirty="0" err="1" smtClean="0"/>
              <a:t>población</a:t>
            </a:r>
            <a:r>
              <a:rPr lang="en-GB" sz="2000" dirty="0" smtClean="0"/>
              <a:t> de la </a:t>
            </a:r>
            <a:r>
              <a:rPr lang="en-GB" sz="2000" dirty="0" err="1" smtClean="0"/>
              <a:t>especie</a:t>
            </a:r>
            <a:endParaRPr lang="en-US" sz="2000" dirty="0" smtClean="0"/>
          </a:p>
          <a:p>
            <a:pPr lvl="1">
              <a:lnSpc>
                <a:spcPct val="80000"/>
              </a:lnSpc>
              <a:spcBef>
                <a:spcPct val="40000"/>
              </a:spcBef>
            </a:pPr>
            <a:r>
              <a:rPr lang="en-GB" sz="2000" dirty="0" err="1" smtClean="0"/>
              <a:t>Aconsejados</a:t>
            </a:r>
            <a:r>
              <a:rPr lang="en-GB" sz="2000" dirty="0" smtClean="0"/>
              <a:t> </a:t>
            </a:r>
            <a:r>
              <a:rPr lang="en-GB" sz="2000" dirty="0" err="1" smtClean="0"/>
              <a:t>por</a:t>
            </a:r>
            <a:r>
              <a:rPr lang="en-GB" sz="2000" dirty="0" smtClean="0"/>
              <a:t> </a:t>
            </a:r>
            <a:r>
              <a:rPr lang="en-GB" sz="2000" dirty="0" err="1" smtClean="0"/>
              <a:t>una</a:t>
            </a:r>
            <a:r>
              <a:rPr lang="en-GB" sz="2000" dirty="0" smtClean="0"/>
              <a:t> </a:t>
            </a:r>
            <a:r>
              <a:rPr lang="en-GB" sz="2000" dirty="0" err="1" smtClean="0"/>
              <a:t>Autoridad</a:t>
            </a:r>
            <a:r>
              <a:rPr lang="en-GB" sz="2000" dirty="0" smtClean="0"/>
              <a:t> </a:t>
            </a:r>
            <a:r>
              <a:rPr lang="en-GB" sz="2000" dirty="0" err="1" smtClean="0"/>
              <a:t>Científica</a:t>
            </a:r>
            <a:r>
              <a:rPr lang="en-GB" sz="2000" dirty="0" smtClean="0"/>
              <a:t> </a:t>
            </a:r>
            <a:r>
              <a:rPr lang="en-GB" sz="2000" dirty="0" err="1" smtClean="0"/>
              <a:t>cumplen</a:t>
            </a:r>
            <a:r>
              <a:rPr lang="en-GB" sz="2000" dirty="0" smtClean="0"/>
              <a:t> </a:t>
            </a:r>
            <a:r>
              <a:rPr lang="en-GB" sz="2000" dirty="0" err="1" smtClean="0"/>
              <a:t>efectivamente</a:t>
            </a:r>
            <a:r>
              <a:rPr lang="en-GB" sz="2000" dirty="0" smtClean="0"/>
              <a:t> los </a:t>
            </a:r>
            <a:r>
              <a:rPr lang="en-GB" sz="2000" dirty="0" err="1" smtClean="0"/>
              <a:t>requisitos</a:t>
            </a:r>
            <a:r>
              <a:rPr lang="en-GB" sz="2000" dirty="0" smtClean="0"/>
              <a:t> </a:t>
            </a:r>
            <a:r>
              <a:rPr lang="en-GB" sz="2000" dirty="0" err="1" smtClean="0"/>
              <a:t>para</a:t>
            </a:r>
            <a:r>
              <a:rPr lang="en-GB" sz="2000" dirty="0" smtClean="0"/>
              <a:t> </a:t>
            </a:r>
            <a:r>
              <a:rPr lang="en-GB" sz="2000" dirty="0" err="1" smtClean="0"/>
              <a:t>formular</a:t>
            </a:r>
            <a:r>
              <a:rPr lang="en-GB" sz="2000" dirty="0" smtClean="0"/>
              <a:t> DENP </a:t>
            </a:r>
            <a:r>
              <a:rPr lang="en-GB" sz="2000" dirty="0" err="1" smtClean="0"/>
              <a:t>para</a:t>
            </a:r>
            <a:r>
              <a:rPr lang="en-GB" sz="2000" dirty="0" smtClean="0"/>
              <a:t> </a:t>
            </a:r>
            <a:r>
              <a:rPr lang="en-GB" sz="2000" dirty="0" err="1" smtClean="0"/>
              <a:t>especies</a:t>
            </a:r>
            <a:r>
              <a:rPr lang="en-GB" sz="2000" dirty="0" smtClean="0"/>
              <a:t> del </a:t>
            </a:r>
            <a:r>
              <a:rPr lang="en-GB" sz="2000" dirty="0" err="1" smtClean="0"/>
              <a:t>Apéndice</a:t>
            </a:r>
            <a:r>
              <a:rPr lang="en-GB" sz="2000" dirty="0" smtClean="0"/>
              <a:t> I </a:t>
            </a:r>
            <a:r>
              <a:rPr lang="en-GB" sz="2000" dirty="0" err="1" smtClean="0"/>
              <a:t>o</a:t>
            </a:r>
            <a:r>
              <a:rPr lang="en-GB" sz="2000" dirty="0" smtClean="0"/>
              <a:t> II, </a:t>
            </a:r>
            <a:r>
              <a:rPr lang="en-GB" sz="2000" dirty="0" err="1" smtClean="0"/>
              <a:t>y</a:t>
            </a:r>
            <a:r>
              <a:rPr lang="en-GB" sz="2000" dirty="0" smtClean="0"/>
              <a:t> </a:t>
            </a:r>
            <a:r>
              <a:rPr lang="en-GB" sz="2000" dirty="0" err="1" smtClean="0"/>
              <a:t>para</a:t>
            </a:r>
            <a:r>
              <a:rPr lang="en-GB" sz="2000" dirty="0" smtClean="0"/>
              <a:t> </a:t>
            </a:r>
            <a:r>
              <a:rPr lang="en-GB" sz="2000" dirty="0" err="1" smtClean="0"/>
              <a:t>las</a:t>
            </a:r>
            <a:r>
              <a:rPr lang="en-GB" sz="2000" dirty="0" smtClean="0"/>
              <a:t> </a:t>
            </a:r>
            <a:r>
              <a:rPr lang="en-GB" sz="2000" dirty="0" err="1" smtClean="0"/>
              <a:t>especies</a:t>
            </a:r>
            <a:r>
              <a:rPr lang="en-GB" sz="2000" dirty="0" smtClean="0"/>
              <a:t> del </a:t>
            </a:r>
            <a:r>
              <a:rPr lang="en-GB" sz="2000" dirty="0" err="1" smtClean="0"/>
              <a:t>Apéndice</a:t>
            </a:r>
            <a:r>
              <a:rPr lang="en-GB" sz="2000" dirty="0" smtClean="0"/>
              <a:t> II, a fin de </a:t>
            </a:r>
            <a:r>
              <a:rPr lang="en-GB" sz="2000" dirty="0" err="1" smtClean="0"/>
              <a:t>garantizar</a:t>
            </a:r>
            <a:r>
              <a:rPr lang="en-GB" sz="2000" dirty="0" smtClean="0"/>
              <a:t> </a:t>
            </a:r>
            <a:r>
              <a:rPr lang="en-GB" sz="2000" dirty="0" err="1" smtClean="0"/>
              <a:t>que</a:t>
            </a:r>
            <a:r>
              <a:rPr lang="en-GB" sz="2000" dirty="0" smtClean="0"/>
              <a:t> la </a:t>
            </a:r>
            <a:r>
              <a:rPr lang="en-GB" sz="2000" dirty="0" err="1" smtClean="0"/>
              <a:t>especie</a:t>
            </a:r>
            <a:r>
              <a:rPr lang="en-GB" sz="2000" dirty="0" smtClean="0"/>
              <a:t> se </a:t>
            </a:r>
            <a:r>
              <a:rPr lang="en-GB" sz="2000" dirty="0" err="1" smtClean="0"/>
              <a:t>mantiene</a:t>
            </a:r>
            <a:r>
              <a:rPr lang="en-GB" sz="2000" dirty="0" smtClean="0"/>
              <a:t> en </a:t>
            </a:r>
            <a:r>
              <a:rPr lang="en-GB" sz="2000" dirty="0" err="1" smtClean="0"/>
              <a:t>toda</a:t>
            </a:r>
            <a:r>
              <a:rPr lang="en-GB" sz="2000" dirty="0" smtClean="0"/>
              <a:t> </a:t>
            </a:r>
            <a:r>
              <a:rPr lang="en-GB" sz="2000" dirty="0" err="1" smtClean="0"/>
              <a:t>su</a:t>
            </a:r>
            <a:r>
              <a:rPr lang="en-GB" sz="2000" dirty="0" smtClean="0"/>
              <a:t> </a:t>
            </a:r>
            <a:r>
              <a:rPr lang="en-GB" sz="2000" dirty="0" err="1" smtClean="0"/>
              <a:t>área</a:t>
            </a:r>
            <a:r>
              <a:rPr lang="en-GB" sz="2000" dirty="0" smtClean="0"/>
              <a:t> de </a:t>
            </a:r>
            <a:r>
              <a:rPr lang="en-GB" sz="2000" dirty="0" err="1" smtClean="0"/>
              <a:t>distribución</a:t>
            </a:r>
            <a:r>
              <a:rPr lang="en-GB" sz="2000" dirty="0" smtClean="0"/>
              <a:t> a un </a:t>
            </a:r>
            <a:r>
              <a:rPr lang="en-GB" sz="2000" dirty="0" err="1" smtClean="0"/>
              <a:t>nivel</a:t>
            </a:r>
            <a:r>
              <a:rPr lang="en-GB" sz="2000" dirty="0" smtClean="0"/>
              <a:t> compatible con </a:t>
            </a:r>
            <a:r>
              <a:rPr lang="en-GB" sz="2000" dirty="0" err="1" smtClean="0"/>
              <a:t>su</a:t>
            </a:r>
            <a:r>
              <a:rPr lang="en-GB" sz="2000" dirty="0" smtClean="0"/>
              <a:t> </a:t>
            </a:r>
            <a:r>
              <a:rPr lang="en-GB" sz="2000" dirty="0" err="1" smtClean="0"/>
              <a:t>función</a:t>
            </a:r>
            <a:r>
              <a:rPr lang="en-GB" sz="2000" dirty="0" smtClean="0"/>
              <a:t> en los </a:t>
            </a:r>
            <a:r>
              <a:rPr lang="en-GB" sz="2000" dirty="0" err="1" smtClean="0"/>
              <a:t>ecosistemas</a:t>
            </a:r>
            <a:r>
              <a:rPr lang="en-GB" sz="2000" dirty="0" smtClean="0"/>
              <a:t> en </a:t>
            </a:r>
            <a:r>
              <a:rPr lang="en-GB" sz="2000" dirty="0" err="1" smtClean="0"/>
              <a:t>que</a:t>
            </a:r>
            <a:r>
              <a:rPr lang="en-GB" sz="2000" dirty="0" smtClean="0"/>
              <a:t> </a:t>
            </a:r>
            <a:r>
              <a:rPr lang="en-GB" sz="2000" dirty="0" err="1" smtClean="0"/>
              <a:t>ocurre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8BB07-416B-4720-8263-E5AF4B04C6F4}" type="slidenum">
              <a:rPr lang="en-US"/>
              <a:pPr/>
              <a:t>21</a:t>
            </a:fld>
            <a:endParaRPr lang="en-US"/>
          </a:p>
        </p:txBody>
      </p:sp>
      <p:sp>
        <p:nvSpPr>
          <p:cNvPr id="73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04800"/>
            <a:ext cx="8497888" cy="725488"/>
          </a:xfrm>
        </p:spPr>
        <p:txBody>
          <a:bodyPr/>
          <a:lstStyle/>
          <a:p>
            <a:r>
              <a:rPr lang="en-US" dirty="0" err="1" smtClean="0"/>
              <a:t>Orientaciones</a:t>
            </a:r>
            <a:r>
              <a:rPr lang="en-US" dirty="0" smtClean="0"/>
              <a:t> de la </a:t>
            </a:r>
            <a:r>
              <a:rPr lang="en-US" dirty="0" err="1" smtClean="0"/>
              <a:t>CoP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los DENP</a:t>
            </a:r>
            <a:endParaRPr lang="en-US" dirty="0"/>
          </a:p>
        </p:txBody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30288"/>
            <a:ext cx="7772400" cy="4392612"/>
          </a:xfrm>
        </p:spPr>
        <p:txBody>
          <a:bodyPr/>
          <a:lstStyle/>
          <a:p>
            <a:r>
              <a:rPr lang="en-US" sz="2400" dirty="0" smtClean="0">
                <a:solidFill>
                  <a:srgbClr val="FF3399"/>
                </a:solidFill>
              </a:rPr>
              <a:t>…</a:t>
            </a:r>
            <a:r>
              <a:rPr lang="en-US" sz="2400" dirty="0" err="1" smtClean="0"/>
              <a:t>pero</a:t>
            </a:r>
            <a:r>
              <a:rPr lang="en-US" sz="2400" dirty="0" smtClean="0"/>
              <a:t>.</a:t>
            </a:r>
            <a:r>
              <a:rPr lang="en-US" sz="2400" dirty="0"/>
              <a:t>. </a:t>
            </a:r>
            <a:endParaRPr lang="en-US" sz="2400" i="1" dirty="0" smtClean="0"/>
          </a:p>
          <a:p>
            <a:pPr lvl="1">
              <a:spcBef>
                <a:spcPct val="40000"/>
              </a:spcBef>
            </a:pPr>
            <a:r>
              <a:rPr lang="en-GB" dirty="0" smtClean="0"/>
              <a:t>Los </a:t>
            </a:r>
            <a:r>
              <a:rPr lang="en-GB" dirty="0" err="1" smtClean="0"/>
              <a:t>cupos</a:t>
            </a:r>
            <a:r>
              <a:rPr lang="en-GB" dirty="0" smtClean="0"/>
              <a:t> de </a:t>
            </a:r>
            <a:r>
              <a:rPr lang="en-GB" dirty="0" err="1" smtClean="0"/>
              <a:t>exportación</a:t>
            </a:r>
            <a:r>
              <a:rPr lang="en-GB" dirty="0" smtClean="0"/>
              <a:t> </a:t>
            </a:r>
            <a:r>
              <a:rPr lang="en-GB" dirty="0" err="1" smtClean="0"/>
              <a:t>deberían</a:t>
            </a:r>
            <a:r>
              <a:rPr lang="en-GB" dirty="0" smtClean="0"/>
              <a:t> </a:t>
            </a:r>
            <a:r>
              <a:rPr lang="en-GB" dirty="0" err="1" smtClean="0"/>
              <a:t>establecerse</a:t>
            </a:r>
            <a:r>
              <a:rPr lang="en-GB" dirty="0" smtClean="0"/>
              <a:t> </a:t>
            </a:r>
            <a:r>
              <a:rPr lang="en-GB" dirty="0" err="1" smtClean="0"/>
              <a:t>o</a:t>
            </a:r>
            <a:r>
              <a:rPr lang="en-GB" dirty="0" smtClean="0"/>
              <a:t> </a:t>
            </a:r>
            <a:r>
              <a:rPr lang="en-GB" dirty="0" err="1" smtClean="0"/>
              <a:t>revisarse</a:t>
            </a:r>
            <a:r>
              <a:rPr lang="en-GB" dirty="0" smtClean="0"/>
              <a:t> </a:t>
            </a:r>
            <a:r>
              <a:rPr lang="en-GB" dirty="0" err="1" smtClean="0"/>
              <a:t>mediante</a:t>
            </a:r>
            <a:r>
              <a:rPr lang="en-GB" dirty="0" smtClean="0"/>
              <a:t> un DENP </a:t>
            </a:r>
            <a:r>
              <a:rPr lang="en-GB" dirty="0" err="1" smtClean="0"/>
              <a:t>formulado</a:t>
            </a:r>
            <a:r>
              <a:rPr lang="en-GB" dirty="0" smtClean="0"/>
              <a:t> </a:t>
            </a:r>
            <a:r>
              <a:rPr lang="en-GB" dirty="0" err="1" smtClean="0"/>
              <a:t>por</a:t>
            </a:r>
            <a:r>
              <a:rPr lang="en-GB" dirty="0" smtClean="0"/>
              <a:t> </a:t>
            </a:r>
            <a:r>
              <a:rPr lang="en-GB" dirty="0" err="1" smtClean="0"/>
              <a:t>una</a:t>
            </a:r>
            <a:r>
              <a:rPr lang="en-GB" dirty="0" smtClean="0"/>
              <a:t> </a:t>
            </a:r>
            <a:r>
              <a:rPr lang="en-GB" dirty="0" err="1" smtClean="0"/>
              <a:t>Autoridad</a:t>
            </a:r>
            <a:r>
              <a:rPr lang="en-GB" dirty="0" smtClean="0"/>
              <a:t> </a:t>
            </a:r>
            <a:r>
              <a:rPr lang="en-GB" dirty="0" err="1" smtClean="0"/>
              <a:t>Científica</a:t>
            </a:r>
            <a:r>
              <a:rPr lang="en-GB" dirty="0" smtClean="0"/>
              <a:t>; </a:t>
            </a:r>
            <a:r>
              <a:rPr lang="en-GB" dirty="0" err="1" smtClean="0"/>
              <a:t>y</a:t>
            </a:r>
            <a:endParaRPr lang="en-US" dirty="0" smtClean="0"/>
          </a:p>
          <a:p>
            <a:pPr lvl="1">
              <a:spcBef>
                <a:spcPct val="40000"/>
              </a:spcBef>
            </a:pPr>
            <a:r>
              <a:rPr lang="en-GB" dirty="0" err="1" smtClean="0"/>
              <a:t>Deberían</a:t>
            </a:r>
            <a:r>
              <a:rPr lang="en-GB" dirty="0" smtClean="0"/>
              <a:t> </a:t>
            </a:r>
            <a:r>
              <a:rPr lang="en-GB" dirty="0" err="1" smtClean="0"/>
              <a:t>revisarse</a:t>
            </a:r>
            <a:r>
              <a:rPr lang="en-GB" dirty="0" smtClean="0"/>
              <a:t> </a:t>
            </a:r>
            <a:r>
              <a:rPr lang="en-GB" dirty="0" err="1" smtClean="0"/>
              <a:t>anualmente</a:t>
            </a:r>
            <a:r>
              <a:rPr lang="en-GB" dirty="0" smtClean="0"/>
              <a:t>.</a:t>
            </a:r>
            <a:r>
              <a:rPr lang="en-US" dirty="0" smtClean="0"/>
              <a:t> </a:t>
            </a:r>
            <a:endParaRPr lang="en-US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2A96A-EEDB-4425-915B-909AF6479169}" type="slidenum">
              <a:rPr lang="en-US"/>
              <a:pPr/>
              <a:t>22</a:t>
            </a:fld>
            <a:endParaRPr lang="en-US"/>
          </a:p>
        </p:txBody>
      </p:sp>
      <p:sp>
        <p:nvSpPr>
          <p:cNvPr id="73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04800"/>
            <a:ext cx="8497888" cy="725488"/>
          </a:xfrm>
        </p:spPr>
        <p:txBody>
          <a:bodyPr/>
          <a:lstStyle/>
          <a:p>
            <a:r>
              <a:rPr lang="en-US" dirty="0" err="1" smtClean="0"/>
              <a:t>Orientaciones</a:t>
            </a:r>
            <a:r>
              <a:rPr lang="en-US" dirty="0" smtClean="0"/>
              <a:t> de la </a:t>
            </a:r>
            <a:r>
              <a:rPr lang="en-US" dirty="0" err="1" smtClean="0"/>
              <a:t>CoP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los DENP</a:t>
            </a:r>
            <a:endParaRPr lang="en-US" dirty="0"/>
          </a:p>
        </p:txBody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41438"/>
            <a:ext cx="7772400" cy="4392612"/>
          </a:xfrm>
        </p:spPr>
        <p:txBody>
          <a:bodyPr/>
          <a:lstStyle/>
          <a:p>
            <a:r>
              <a:rPr lang="es-ES" dirty="0" smtClean="0"/>
              <a:t>Objetivo de la Visión </a:t>
            </a:r>
            <a:r>
              <a:rPr lang="es-ES" dirty="0"/>
              <a:t>Estratégica de la CITES: </a:t>
            </a:r>
            <a:r>
              <a:rPr lang="es-ES" dirty="0" smtClean="0"/>
              <a:t>2008-2020</a:t>
            </a:r>
            <a:endParaRPr lang="en-US" dirty="0" smtClean="0">
              <a:solidFill>
                <a:srgbClr val="FF3399"/>
              </a:solidFill>
            </a:endParaRPr>
          </a:p>
          <a:p>
            <a:pPr>
              <a:buFontTx/>
              <a:buNone/>
            </a:pPr>
            <a:r>
              <a:rPr lang="en-US" dirty="0"/>
              <a:t>   </a:t>
            </a:r>
            <a:r>
              <a:rPr lang="en-US" dirty="0" smtClean="0"/>
              <a:t>“</a:t>
            </a:r>
            <a:r>
              <a:rPr lang="es-ES" dirty="0"/>
              <a:t>La información científica más adecuada disponible es la base de los dictámenes de extracción no perjudicial</a:t>
            </a:r>
            <a:r>
              <a:rPr lang="en-US" dirty="0" smtClean="0"/>
              <a:t>”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41FAB-88F2-432A-8926-35B5C1B4C1CB}" type="slidenum">
              <a:rPr lang="en-US"/>
              <a:pPr/>
              <a:t>23</a:t>
            </a:fld>
            <a:endParaRPr lang="en-US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04800"/>
            <a:ext cx="8497888" cy="725488"/>
          </a:xfrm>
        </p:spPr>
        <p:txBody>
          <a:bodyPr/>
          <a:lstStyle/>
          <a:p>
            <a:r>
              <a:rPr lang="en-US" dirty="0" err="1" smtClean="0"/>
              <a:t>Orientaciones</a:t>
            </a:r>
            <a:r>
              <a:rPr lang="en-US" dirty="0" smtClean="0"/>
              <a:t> de la </a:t>
            </a:r>
            <a:r>
              <a:rPr lang="en-US" dirty="0" err="1" smtClean="0"/>
              <a:t>CoP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los DENP</a:t>
            </a:r>
            <a:endParaRPr lang="en-US" dirty="0"/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96975"/>
            <a:ext cx="7772400" cy="52070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000" dirty="0" err="1" smtClean="0"/>
              <a:t>Indicadores</a:t>
            </a:r>
            <a:r>
              <a:rPr lang="en-US" sz="2000" dirty="0" smtClean="0"/>
              <a:t> de </a:t>
            </a:r>
            <a:r>
              <a:rPr lang="en-US" sz="2000" dirty="0" err="1" smtClean="0"/>
              <a:t>que</a:t>
            </a:r>
            <a:r>
              <a:rPr lang="en-US" sz="2000" dirty="0" smtClean="0"/>
              <a:t> “</a:t>
            </a:r>
            <a:r>
              <a:rPr lang="es-ES" sz="2000" dirty="0"/>
              <a:t>La información científica más adecuada disponible es la base de los dictámenes de extracción no perjudicial</a:t>
            </a:r>
            <a:r>
              <a:rPr lang="en-US" sz="2000" dirty="0" smtClean="0"/>
              <a:t>”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s-ES" sz="1800" dirty="0"/>
              <a:t>El número de reconocimientos realizados por los países de exportación sobre</a:t>
            </a:r>
            <a:r>
              <a:rPr lang="es-ES" sz="1800" dirty="0" smtClean="0"/>
              <a:t>:</a:t>
            </a:r>
            <a:r>
              <a:rPr lang="en-US" sz="1800" dirty="0" smtClean="0"/>
              <a:t> </a:t>
            </a:r>
            <a:endParaRPr lang="en-US" sz="1800" dirty="0"/>
          </a:p>
          <a:p>
            <a:pPr lvl="2">
              <a:lnSpc>
                <a:spcPct val="80000"/>
              </a:lnSpc>
            </a:pPr>
            <a:r>
              <a:rPr lang="es-ES" sz="1800" dirty="0"/>
              <a:t>el estado de la población, así como las tendencias y el impacto del comercio sobre </a:t>
            </a:r>
            <a:r>
              <a:rPr lang="es-ES" sz="1800" dirty="0" smtClean="0"/>
              <a:t>las </a:t>
            </a:r>
            <a:r>
              <a:rPr lang="es-ES" sz="1800" dirty="0"/>
              <a:t>especies del Apéndice </a:t>
            </a:r>
            <a:r>
              <a:rPr lang="es-ES" sz="1800" dirty="0" smtClean="0"/>
              <a:t>II</a:t>
            </a:r>
          </a:p>
          <a:p>
            <a:pPr lvl="2">
              <a:lnSpc>
                <a:spcPct val="80000"/>
              </a:lnSpc>
            </a:pPr>
            <a:r>
              <a:rPr lang="es-ES" sz="1800" dirty="0"/>
              <a:t>el estado y la tendencia de las especies del Apéndice I y el impacto de cualquier </a:t>
            </a:r>
            <a:r>
              <a:rPr lang="es-ES" sz="1800" dirty="0" smtClean="0"/>
              <a:t>plan </a:t>
            </a:r>
            <a:r>
              <a:rPr lang="es-ES" sz="1800" dirty="0"/>
              <a:t>de </a:t>
            </a:r>
            <a:r>
              <a:rPr lang="es-ES" sz="1800" dirty="0" smtClean="0"/>
              <a:t>recuperación</a:t>
            </a:r>
          </a:p>
          <a:p>
            <a:pPr lvl="2">
              <a:lnSpc>
                <a:spcPct val="80000"/>
              </a:lnSpc>
            </a:pPr>
            <a:r>
              <a:rPr lang="es-ES" sz="1800" dirty="0" smtClean="0"/>
              <a:t>El </a:t>
            </a:r>
            <a:r>
              <a:rPr lang="es-ES" sz="1800" dirty="0"/>
              <a:t>número de Partes que han adoptado procedimientos normalizados para formular </a:t>
            </a:r>
            <a:r>
              <a:rPr lang="es-ES" sz="1800" dirty="0" smtClean="0"/>
              <a:t>dictámenes </a:t>
            </a:r>
            <a:r>
              <a:rPr lang="es-ES" sz="1800" dirty="0"/>
              <a:t>de extracción no </a:t>
            </a:r>
            <a:r>
              <a:rPr lang="es-ES" sz="1800" dirty="0" smtClean="0"/>
              <a:t>perjudicial </a:t>
            </a:r>
            <a:endParaRPr lang="en-US" sz="1800" dirty="0"/>
          </a:p>
          <a:p>
            <a:pPr lvl="1">
              <a:lnSpc>
                <a:spcPct val="80000"/>
              </a:lnSpc>
            </a:pPr>
            <a:r>
              <a:rPr lang="es-ES" sz="1800" dirty="0"/>
              <a:t>El número y la proporción de cupos de exportación anual basados en reconocimientos </a:t>
            </a:r>
            <a:r>
              <a:rPr lang="es-ES" sz="1800" dirty="0" smtClean="0"/>
              <a:t>de población; y</a:t>
            </a:r>
            <a:r>
              <a:rPr lang="en-US" sz="1800" dirty="0" smtClean="0"/>
              <a:t> </a:t>
            </a:r>
            <a:endParaRPr lang="en-US" sz="1800" dirty="0"/>
          </a:p>
          <a:p>
            <a:pPr lvl="1">
              <a:lnSpc>
                <a:spcPct val="80000"/>
              </a:lnSpc>
            </a:pPr>
            <a:r>
              <a:rPr lang="es-ES" sz="1800" dirty="0"/>
              <a:t>El número de especies del Apéndice II respecto de las que se ha determinado que el </a:t>
            </a:r>
            <a:r>
              <a:rPr lang="es-ES" sz="1800" dirty="0" smtClean="0"/>
              <a:t>comercio </a:t>
            </a:r>
            <a:r>
              <a:rPr lang="es-ES" sz="1800" dirty="0"/>
              <a:t>no es perjudicial para la supervivencia de las especies, como resultado de la </a:t>
            </a:r>
            <a:r>
              <a:rPr lang="es-ES" sz="1800" dirty="0" smtClean="0"/>
              <a:t>aplicación </a:t>
            </a:r>
            <a:r>
              <a:rPr lang="es-ES" sz="1800" dirty="0"/>
              <a:t>de las recomendaciones dimanantes del examen del comercio </a:t>
            </a:r>
            <a:r>
              <a:rPr lang="es-ES" sz="1800" dirty="0" smtClean="0"/>
              <a:t>significativo</a:t>
            </a:r>
            <a:r>
              <a:rPr lang="en-US" sz="1800" dirty="0"/>
              <a:t>.</a:t>
            </a:r>
          </a:p>
          <a:p>
            <a:pPr lvl="2"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0FB57-EEAD-416A-8052-10223A96B4E1}" type="slidenum">
              <a:rPr lang="en-US"/>
              <a:pPr/>
              <a:t>24</a:t>
            </a:fld>
            <a:endParaRPr lang="en-US"/>
          </a:p>
        </p:txBody>
      </p:sp>
      <p:pic>
        <p:nvPicPr>
          <p:cNvPr id="677890" name="Picture 2" descr="tusk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4191000"/>
            <a:ext cx="1928813" cy="91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7891" name="Picture 3" descr="tusker blan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6688" y="4205288"/>
            <a:ext cx="1900237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7892" name="Picture 4" descr="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4063" y="3786188"/>
            <a:ext cx="641350" cy="1928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7893" name="Picture 5" descr="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825" y="3197225"/>
            <a:ext cx="1555750" cy="202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7894" name="Picture 6" descr="c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038" y="2819400"/>
            <a:ext cx="1435100" cy="199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7895" name="Picture 7" descr="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238" y="3657600"/>
            <a:ext cx="1019175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7896" name="Picture 8" descr="s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3488" y="3319463"/>
            <a:ext cx="798512" cy="196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7897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696200" cy="9144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4400" dirty="0" smtClean="0"/>
              <a:t>Gracias </a:t>
            </a:r>
            <a:r>
              <a:rPr lang="en-US" sz="4400" dirty="0" err="1" smtClean="0"/>
              <a:t>por</a:t>
            </a:r>
            <a:r>
              <a:rPr lang="en-US" sz="4400" dirty="0" smtClean="0"/>
              <a:t> </a:t>
            </a:r>
            <a:r>
              <a:rPr lang="en-US" sz="4400" dirty="0" err="1" smtClean="0"/>
              <a:t>su</a:t>
            </a:r>
            <a:r>
              <a:rPr lang="en-US" sz="4400" dirty="0" smtClean="0"/>
              <a:t> </a:t>
            </a:r>
            <a:r>
              <a:rPr lang="en-US" sz="4400" dirty="0" err="1" smtClean="0"/>
              <a:t>atenión</a:t>
            </a:r>
            <a:endParaRPr lang="en-US" sz="4400" dirty="0"/>
          </a:p>
        </p:txBody>
      </p:sp>
      <p:sp>
        <p:nvSpPr>
          <p:cNvPr id="677898" name="Rectangle 10"/>
          <p:cNvSpPr>
            <a:spLocks noGrp="1" noChangeArrowheads="1"/>
          </p:cNvSpPr>
          <p:nvPr>
            <p:ph type="title"/>
          </p:nvPr>
        </p:nvSpPr>
        <p:spPr>
          <a:xfrm>
            <a:off x="990600" y="2438400"/>
            <a:ext cx="3724275" cy="914400"/>
          </a:xfrm>
          <a:noFill/>
          <a:ln/>
        </p:spPr>
        <p:txBody>
          <a:bodyPr/>
          <a:lstStyle/>
          <a:p>
            <a:pPr algn="l"/>
            <a:r>
              <a:rPr lang="en-GB" sz="2400" dirty="0" err="1" smtClean="0"/>
              <a:t>Secretaría</a:t>
            </a:r>
            <a:r>
              <a:rPr lang="en-GB" sz="2400" dirty="0" smtClean="0"/>
              <a:t> CITES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400" dirty="0" err="1" smtClean="0"/>
              <a:t>Ginebra</a:t>
            </a:r>
            <a:r>
              <a:rPr lang="en-US" sz="2400" dirty="0" smtClean="0"/>
              <a:t> </a:t>
            </a:r>
            <a:endParaRPr lang="en-US" sz="24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7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7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7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7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7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7789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7789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77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7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9D58F-DDEC-45E6-9357-F827E90C03A4}" type="slidenum">
              <a:rPr lang="en-US"/>
              <a:pPr/>
              <a:t>3</a:t>
            </a:fld>
            <a:endParaRPr lang="en-US"/>
          </a:p>
        </p:txBody>
      </p:sp>
      <p:sp>
        <p:nvSpPr>
          <p:cNvPr id="64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91952"/>
          </a:xfrm>
        </p:spPr>
        <p:txBody>
          <a:bodyPr/>
          <a:lstStyle/>
          <a:p>
            <a:r>
              <a:rPr lang="es-ES_tradnl" dirty="0"/>
              <a:t>Dictámenes de extracción </a:t>
            </a:r>
            <a:br>
              <a:rPr lang="es-ES_tradnl" dirty="0"/>
            </a:br>
            <a:r>
              <a:rPr lang="es-ES_tradnl" dirty="0"/>
              <a:t>no </a:t>
            </a:r>
            <a:r>
              <a:rPr lang="es-ES_tradnl" dirty="0" smtClean="0"/>
              <a:t>perjudicial </a:t>
            </a:r>
            <a:r>
              <a:rPr lang="en-US" dirty="0" smtClean="0"/>
              <a:t>en el </a:t>
            </a:r>
            <a:r>
              <a:rPr lang="en-US" dirty="0" err="1" smtClean="0"/>
              <a:t>tratado</a:t>
            </a:r>
            <a:endParaRPr lang="en-US" dirty="0"/>
          </a:p>
        </p:txBody>
      </p:sp>
      <p:sp>
        <p:nvSpPr>
          <p:cNvPr id="64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40768"/>
            <a:ext cx="7772400" cy="4831432"/>
          </a:xfrm>
        </p:spPr>
        <p:txBody>
          <a:bodyPr/>
          <a:lstStyle/>
          <a:p>
            <a:r>
              <a:rPr lang="en-US" dirty="0" smtClean="0"/>
              <a:t>El </a:t>
            </a:r>
            <a:r>
              <a:rPr lang="en-US" dirty="0" err="1" smtClean="0"/>
              <a:t>hecho</a:t>
            </a:r>
            <a:r>
              <a:rPr lang="en-US" dirty="0" smtClean="0"/>
              <a:t> de </a:t>
            </a:r>
            <a:r>
              <a:rPr lang="en-US" dirty="0" err="1" smtClean="0"/>
              <a:t>solicitar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CC00"/>
                </a:solidFill>
              </a:rPr>
              <a:t>asesoramiento</a:t>
            </a:r>
            <a:r>
              <a:rPr lang="en-US" dirty="0" smtClean="0"/>
              <a:t> de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Autoridad</a:t>
            </a:r>
            <a:r>
              <a:rPr lang="en-US" dirty="0" smtClean="0"/>
              <a:t> </a:t>
            </a:r>
            <a:r>
              <a:rPr lang="en-US" dirty="0" err="1" smtClean="0"/>
              <a:t>Científica</a:t>
            </a:r>
            <a:r>
              <a:rPr lang="en-US" dirty="0" smtClean="0"/>
              <a:t> de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determinada</a:t>
            </a:r>
            <a:r>
              <a:rPr lang="en-US" dirty="0" smtClean="0"/>
              <a:t> </a:t>
            </a:r>
            <a:r>
              <a:rPr lang="en-US" dirty="0" err="1" smtClean="0"/>
              <a:t>medida</a:t>
            </a:r>
            <a:r>
              <a:rPr lang="en-US" dirty="0" smtClean="0"/>
              <a:t> no </a:t>
            </a:r>
            <a:r>
              <a:rPr lang="en-US" dirty="0" err="1" smtClean="0"/>
              <a:t>será</a:t>
            </a:r>
            <a:r>
              <a:rPr lang="en-US" dirty="0" smtClean="0"/>
              <a:t> </a:t>
            </a:r>
            <a:r>
              <a:rPr lang="en-US" dirty="0" err="1" smtClean="0"/>
              <a:t>perjudicial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la </a:t>
            </a:r>
            <a:r>
              <a:rPr lang="en-US" dirty="0" err="1" smtClean="0"/>
              <a:t>supervivencia</a:t>
            </a:r>
            <a:r>
              <a:rPr lang="en-US" dirty="0" smtClean="0"/>
              <a:t> de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especie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un </a:t>
            </a:r>
            <a:r>
              <a:rPr lang="en-US" dirty="0" err="1" smtClean="0"/>
              <a:t>concepto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se </a:t>
            </a:r>
            <a:r>
              <a:rPr lang="en-US" dirty="0" err="1" smtClean="0"/>
              <a:t>encuentra</a:t>
            </a:r>
            <a:r>
              <a:rPr lang="en-US" dirty="0" smtClean="0"/>
              <a:t> en los </a:t>
            </a:r>
            <a:r>
              <a:rPr lang="en-US" dirty="0" err="1" smtClean="0"/>
              <a:t>Artículos</a:t>
            </a:r>
            <a:r>
              <a:rPr lang="en-US" dirty="0" smtClean="0"/>
              <a:t> III </a:t>
            </a:r>
            <a:r>
              <a:rPr lang="en-US" dirty="0" err="1" smtClean="0"/>
              <a:t>y</a:t>
            </a:r>
            <a:r>
              <a:rPr lang="en-US" dirty="0" smtClean="0"/>
              <a:t> IV de la CITES  </a:t>
            </a:r>
          </a:p>
          <a:p>
            <a:r>
              <a:rPr lang="en-US" dirty="0" smtClean="0"/>
              <a:t>Este </a:t>
            </a:r>
            <a:r>
              <a:rPr lang="en-US" dirty="0" err="1" smtClean="0"/>
              <a:t>asesoramiento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efectivamente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CC00"/>
                </a:solidFill>
              </a:rPr>
              <a:t>decisión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debe</a:t>
            </a:r>
            <a:r>
              <a:rPr lang="en-US" dirty="0" smtClean="0"/>
              <a:t> </a:t>
            </a:r>
            <a:r>
              <a:rPr lang="en-US" dirty="0" err="1" smtClean="0"/>
              <a:t>tomar</a:t>
            </a:r>
            <a:r>
              <a:rPr lang="en-US" dirty="0" smtClean="0"/>
              <a:t> la </a:t>
            </a:r>
            <a:r>
              <a:rPr lang="en-US" dirty="0" err="1" smtClean="0">
                <a:solidFill>
                  <a:srgbClr val="FFCC00"/>
                </a:solidFill>
              </a:rPr>
              <a:t>Autoridad</a:t>
            </a:r>
            <a:r>
              <a:rPr lang="en-US" dirty="0" smtClean="0">
                <a:solidFill>
                  <a:srgbClr val="FFCC00"/>
                </a:solidFill>
              </a:rPr>
              <a:t> </a:t>
            </a:r>
            <a:r>
              <a:rPr lang="en-US" dirty="0" err="1" smtClean="0">
                <a:solidFill>
                  <a:srgbClr val="FFCC00"/>
                </a:solidFill>
              </a:rPr>
              <a:t>Científica</a:t>
            </a:r>
            <a:endParaRPr lang="en-US" dirty="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1DB37B-4492-4C26-8FED-A4D1D7A2404A}" type="slidenum">
              <a:rPr lang="en-US"/>
              <a:pPr/>
              <a:t>4</a:t>
            </a:fld>
            <a:endParaRPr lang="en-US"/>
          </a:p>
        </p:txBody>
      </p:sp>
      <p:sp>
        <p:nvSpPr>
          <p:cNvPr id="64819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 dirty="0" err="1"/>
              <a:t>Artículo</a:t>
            </a:r>
            <a:r>
              <a:rPr lang="en-US" sz="2400" dirty="0" smtClean="0"/>
              <a:t> </a:t>
            </a:r>
            <a:r>
              <a:rPr lang="en-US" sz="2400" dirty="0"/>
              <a:t>III </a:t>
            </a:r>
            <a:r>
              <a:rPr lang="en-US" sz="2400" dirty="0" smtClean="0"/>
              <a:t>(</a:t>
            </a:r>
            <a:r>
              <a:rPr lang="en-GB" sz="2400" dirty="0"/>
              <a:t> </a:t>
            </a:r>
            <a:r>
              <a:rPr lang="en-GB" sz="2400" dirty="0" err="1"/>
              <a:t>Apéndice</a:t>
            </a:r>
            <a:r>
              <a:rPr lang="en-US" sz="2400" dirty="0" smtClean="0"/>
              <a:t> </a:t>
            </a:r>
            <a:r>
              <a:rPr lang="en-US" sz="2400" dirty="0"/>
              <a:t>I)</a:t>
            </a:r>
          </a:p>
          <a:p>
            <a:pPr lvl="1"/>
            <a:r>
              <a:rPr lang="es-ES" sz="1800" dirty="0"/>
              <a:t>U</a:t>
            </a:r>
            <a:r>
              <a:rPr lang="es-ES" sz="1800" dirty="0" smtClean="0"/>
              <a:t>n </a:t>
            </a:r>
            <a:r>
              <a:rPr lang="es-ES" sz="1800" dirty="0"/>
              <a:t>permiso de exportación, el cual únicamente se concederá una vez … que una </a:t>
            </a:r>
            <a:r>
              <a:rPr lang="es-ES" sz="1800" dirty="0">
                <a:solidFill>
                  <a:srgbClr val="FFCC00"/>
                </a:solidFill>
              </a:rPr>
              <a:t>Autoridad Científica del Estado de exportación</a:t>
            </a:r>
            <a:r>
              <a:rPr lang="es-ES" sz="1800" dirty="0"/>
              <a:t> haya manifestado que esa exportación no perjudicará la supervivencia de dicha </a:t>
            </a:r>
            <a:r>
              <a:rPr lang="es-ES" sz="1800" dirty="0" smtClean="0"/>
              <a:t>especie</a:t>
            </a:r>
          </a:p>
          <a:p>
            <a:pPr lvl="1"/>
            <a:r>
              <a:rPr lang="es-ES" sz="1800" dirty="0"/>
              <a:t>U</a:t>
            </a:r>
            <a:r>
              <a:rPr lang="es-ES" sz="1800" dirty="0" smtClean="0"/>
              <a:t>n </a:t>
            </a:r>
            <a:r>
              <a:rPr lang="es-ES" sz="1800" dirty="0"/>
              <a:t>permiso de importación únicamente se concederá una vez … que una </a:t>
            </a:r>
            <a:r>
              <a:rPr lang="es-ES" sz="1800" dirty="0">
                <a:solidFill>
                  <a:srgbClr val="FFCC00"/>
                </a:solidFill>
              </a:rPr>
              <a:t>Autoridad Científica del Estado de importación </a:t>
            </a:r>
            <a:r>
              <a:rPr lang="es-ES" sz="1800" dirty="0"/>
              <a:t>haya manifestado que los fines de la importación no serán en perjuicio de la supervivencia de dicha </a:t>
            </a:r>
            <a:r>
              <a:rPr lang="es-ES" sz="1800" dirty="0" smtClean="0"/>
              <a:t>especie</a:t>
            </a:r>
          </a:p>
          <a:p>
            <a:pPr lvl="1"/>
            <a:r>
              <a:rPr lang="es-ES" sz="1800" dirty="0" smtClean="0"/>
              <a:t>Únicamente </a:t>
            </a:r>
            <a:r>
              <a:rPr lang="es-ES" sz="1800" dirty="0"/>
              <a:t>se concederá un certificado (introducción procedente del mar) una vez … que una </a:t>
            </a:r>
            <a:r>
              <a:rPr lang="es-ES" sz="1800" dirty="0">
                <a:solidFill>
                  <a:srgbClr val="FFCC00"/>
                </a:solidFill>
              </a:rPr>
              <a:t>Autoridad Científica del Estado de introducción</a:t>
            </a:r>
            <a:r>
              <a:rPr lang="es-ES" sz="1800" dirty="0"/>
              <a:t> haya manifestado que la introducción no perjudicará la supervivencia de dicha </a:t>
            </a:r>
            <a:r>
              <a:rPr lang="es-ES" sz="1800" dirty="0" smtClean="0"/>
              <a:t>especie</a:t>
            </a:r>
            <a:endParaRPr lang="en-US" sz="1800" dirty="0"/>
          </a:p>
        </p:txBody>
      </p:sp>
      <p:sp>
        <p:nvSpPr>
          <p:cNvPr id="6481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Dictámenes de extracción no perjudicial</a:t>
            </a: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>en el tratado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01CD1-34E9-4CEB-88F5-89AAA5DC740E}" type="slidenum">
              <a:rPr lang="en-US"/>
              <a:pPr/>
              <a:t>5</a:t>
            </a:fld>
            <a:endParaRPr lang="en-US"/>
          </a:p>
        </p:txBody>
      </p:sp>
      <p:sp>
        <p:nvSpPr>
          <p:cNvPr id="65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Dictámenes de extracción no perjudicial</a:t>
            </a:r>
            <a:r>
              <a:rPr lang="es-ES" b="1" dirty="0" smtClean="0"/>
              <a:t/>
            </a:r>
            <a:br>
              <a:rPr lang="es-ES" b="1" dirty="0" smtClean="0"/>
            </a:br>
            <a:r>
              <a:rPr lang="en-US" dirty="0" smtClean="0"/>
              <a:t>en el </a:t>
            </a:r>
            <a:r>
              <a:rPr lang="en-US" dirty="0" err="1" smtClean="0"/>
              <a:t>tratado</a:t>
            </a:r>
            <a:endParaRPr lang="en-US" dirty="0"/>
          </a:p>
        </p:txBody>
      </p:sp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8760"/>
            <a:ext cx="7772400" cy="4903440"/>
          </a:xfrm>
        </p:spPr>
        <p:txBody>
          <a:bodyPr/>
          <a:lstStyle/>
          <a:p>
            <a:r>
              <a:rPr lang="en-GB" sz="2400" dirty="0" err="1"/>
              <a:t>Artículo</a:t>
            </a:r>
            <a:r>
              <a:rPr lang="en-GB" sz="2400" dirty="0"/>
              <a:t> </a:t>
            </a:r>
            <a:r>
              <a:rPr lang="en-GB" sz="2400" dirty="0" smtClean="0"/>
              <a:t>IV </a:t>
            </a:r>
            <a:r>
              <a:rPr lang="en-US" sz="2400" dirty="0" smtClean="0"/>
              <a:t>(</a:t>
            </a:r>
            <a:r>
              <a:rPr lang="en-GB" sz="2400" dirty="0" err="1"/>
              <a:t>Apéndice</a:t>
            </a:r>
            <a:r>
              <a:rPr lang="en-GB" sz="2400" dirty="0"/>
              <a:t> II</a:t>
            </a:r>
            <a:r>
              <a:rPr lang="en-US" sz="2400" dirty="0" smtClean="0"/>
              <a:t>)</a:t>
            </a:r>
            <a:endParaRPr lang="en-US" sz="2400" dirty="0"/>
          </a:p>
          <a:p>
            <a:pPr lvl="1"/>
            <a:r>
              <a:rPr lang="es-ES" sz="2000" dirty="0"/>
              <a:t>U</a:t>
            </a:r>
            <a:r>
              <a:rPr lang="es-ES" sz="2000" dirty="0" smtClean="0"/>
              <a:t>n </a:t>
            </a:r>
            <a:r>
              <a:rPr lang="es-ES" sz="2000" dirty="0"/>
              <a:t>permiso de exportación, el cual únicamente se concederá una vez … que una </a:t>
            </a:r>
            <a:r>
              <a:rPr lang="es-ES" sz="2000" dirty="0">
                <a:solidFill>
                  <a:srgbClr val="FFCC00"/>
                </a:solidFill>
              </a:rPr>
              <a:t>Autoridad Científica del Estado de exportación </a:t>
            </a:r>
            <a:r>
              <a:rPr lang="es-ES" sz="2000" dirty="0"/>
              <a:t>haya manifestado que esa exportación no perjudicará la supervivencia de dicha </a:t>
            </a:r>
            <a:r>
              <a:rPr lang="es-ES" sz="2000" dirty="0" smtClean="0"/>
              <a:t>especie</a:t>
            </a:r>
          </a:p>
          <a:p>
            <a:pPr lvl="1"/>
            <a:r>
              <a:rPr lang="es-ES" sz="2000" dirty="0"/>
              <a:t> </a:t>
            </a:r>
            <a:r>
              <a:rPr lang="es-ES" sz="2000" dirty="0" smtClean="0"/>
              <a:t>Únicamente </a:t>
            </a:r>
            <a:r>
              <a:rPr lang="es-ES" sz="2000" dirty="0"/>
              <a:t>se concederá un certificado (introducción procedente del mar) una vez … que una </a:t>
            </a:r>
            <a:r>
              <a:rPr lang="es-ES" sz="2000" dirty="0">
                <a:solidFill>
                  <a:srgbClr val="FFCC00"/>
                </a:solidFill>
              </a:rPr>
              <a:t>Autoridad Científica del Estado de introducción </a:t>
            </a:r>
            <a:r>
              <a:rPr lang="es-ES" sz="2000" dirty="0"/>
              <a:t>haya manifestado que la introducción no perjudicará la supervivencia de dicha especie.</a:t>
            </a:r>
            <a:endParaRPr lang="en-US" sz="2000" dirty="0"/>
          </a:p>
        </p:txBody>
      </p:sp>
      <p:pic>
        <p:nvPicPr>
          <p:cNvPr id="650244" name="Picture 4" descr="amazon_tree_bo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869160"/>
            <a:ext cx="2565400" cy="1536576"/>
          </a:xfrm>
          <a:prstGeom prst="rect">
            <a:avLst/>
          </a:prstGeom>
          <a:noFill/>
          <a:ln w="19050">
            <a:solidFill>
              <a:srgbClr val="FF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2768A-23AA-4F37-B546-DDF70C7A2397}" type="slidenum">
              <a:rPr lang="en-US"/>
              <a:pPr/>
              <a:t>6</a:t>
            </a:fld>
            <a:endParaRPr lang="en-US"/>
          </a:p>
        </p:txBody>
      </p:sp>
      <p:sp>
        <p:nvSpPr>
          <p:cNvPr id="74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19944"/>
          </a:xfrm>
        </p:spPr>
        <p:txBody>
          <a:bodyPr/>
          <a:lstStyle/>
          <a:p>
            <a:r>
              <a:rPr lang="es-ES" dirty="0"/>
              <a:t>Dictámenes de extracción no perjudicial</a:t>
            </a:r>
            <a:r>
              <a:rPr lang="es-ES" dirty="0" smtClean="0"/>
              <a:t> </a:t>
            </a:r>
            <a:r>
              <a:rPr lang="en-US" dirty="0" smtClean="0"/>
              <a:t>en el </a:t>
            </a:r>
            <a:r>
              <a:rPr lang="en-US" dirty="0" err="1" smtClean="0"/>
              <a:t>tratado</a:t>
            </a:r>
            <a:endParaRPr lang="en-US" dirty="0"/>
          </a:p>
        </p:txBody>
      </p:sp>
      <p:sp>
        <p:nvSpPr>
          <p:cNvPr id="74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55700"/>
            <a:ext cx="7772400" cy="5016500"/>
          </a:xfrm>
        </p:spPr>
        <p:txBody>
          <a:bodyPr/>
          <a:lstStyle/>
          <a:p>
            <a:r>
              <a:rPr lang="en-GB" sz="2400" dirty="0" err="1"/>
              <a:t>Artículo</a:t>
            </a:r>
            <a:r>
              <a:rPr lang="en-GB" sz="2400" dirty="0"/>
              <a:t> </a:t>
            </a:r>
            <a:r>
              <a:rPr lang="en-GB" sz="2400" dirty="0" smtClean="0"/>
              <a:t>IV</a:t>
            </a:r>
            <a:r>
              <a:rPr lang="en-US" sz="2400" dirty="0" smtClean="0"/>
              <a:t> (</a:t>
            </a:r>
            <a:r>
              <a:rPr lang="en-GB" sz="2400" dirty="0" err="1"/>
              <a:t>Apéndice</a:t>
            </a:r>
            <a:r>
              <a:rPr lang="en-GB" sz="2400" dirty="0"/>
              <a:t> II</a:t>
            </a:r>
            <a:r>
              <a:rPr lang="en-US" sz="2400" dirty="0" smtClean="0"/>
              <a:t>)</a:t>
            </a:r>
          </a:p>
          <a:p>
            <a:pPr lvl="1"/>
            <a:r>
              <a:rPr lang="en-GB" sz="2000" dirty="0" smtClean="0"/>
              <a:t>La </a:t>
            </a:r>
            <a:r>
              <a:rPr lang="en-GB" sz="2000" dirty="0" err="1" smtClean="0"/>
              <a:t>Autoridad</a:t>
            </a:r>
            <a:r>
              <a:rPr lang="en-GB" sz="2000" dirty="0" smtClean="0"/>
              <a:t> </a:t>
            </a:r>
            <a:r>
              <a:rPr lang="en-GB" sz="2000" dirty="0" err="1" smtClean="0"/>
              <a:t>Científica</a:t>
            </a:r>
            <a:r>
              <a:rPr lang="en-GB" sz="2000" dirty="0" smtClean="0"/>
              <a:t>… </a:t>
            </a:r>
            <a:r>
              <a:rPr lang="en-GB" sz="2000" dirty="0" err="1" smtClean="0"/>
              <a:t>supervisará</a:t>
            </a:r>
            <a:r>
              <a:rPr lang="en-GB" sz="2000" dirty="0" smtClean="0"/>
              <a:t> los </a:t>
            </a:r>
            <a:r>
              <a:rPr lang="en-GB" sz="2000" dirty="0" err="1" smtClean="0"/>
              <a:t>permisos</a:t>
            </a:r>
            <a:r>
              <a:rPr lang="en-GB" sz="2000" dirty="0" smtClean="0"/>
              <a:t> de </a:t>
            </a:r>
            <a:r>
              <a:rPr lang="en-GB" sz="2000" dirty="0" err="1" smtClean="0"/>
              <a:t>exportación</a:t>
            </a:r>
            <a:r>
              <a:rPr lang="en-GB" sz="2000" dirty="0" smtClean="0"/>
              <a:t> </a:t>
            </a:r>
            <a:r>
              <a:rPr lang="en-GB" sz="2000" dirty="0" err="1" smtClean="0"/>
              <a:t>expedidos</a:t>
            </a:r>
            <a:r>
              <a:rPr lang="en-GB" sz="2000" dirty="0" smtClean="0"/>
              <a:t> ………</a:t>
            </a:r>
            <a:r>
              <a:rPr lang="en-GB" sz="2000" dirty="0" err="1" smtClean="0"/>
              <a:t>y</a:t>
            </a:r>
            <a:r>
              <a:rPr lang="en-GB" sz="2000" dirty="0" smtClean="0"/>
              <a:t> </a:t>
            </a:r>
            <a:r>
              <a:rPr lang="en-GB" sz="2000" dirty="0" err="1" smtClean="0"/>
              <a:t>las</a:t>
            </a:r>
            <a:r>
              <a:rPr lang="en-GB" sz="2000" dirty="0" smtClean="0"/>
              <a:t> </a:t>
            </a:r>
            <a:r>
              <a:rPr lang="en-GB" sz="2000" dirty="0" err="1" smtClean="0"/>
              <a:t>exportaciones</a:t>
            </a:r>
            <a:r>
              <a:rPr lang="en-GB" sz="2000" dirty="0" smtClean="0"/>
              <a:t> </a:t>
            </a:r>
            <a:r>
              <a:rPr lang="en-GB" sz="2000" dirty="0" err="1" smtClean="0"/>
              <a:t>efectivas</a:t>
            </a:r>
            <a:r>
              <a:rPr lang="en-GB" sz="2000" dirty="0" smtClean="0"/>
              <a:t>... Si </a:t>
            </a:r>
            <a:r>
              <a:rPr lang="en-GB" sz="2000" dirty="0" err="1" smtClean="0"/>
              <a:t>determina</a:t>
            </a:r>
            <a:r>
              <a:rPr lang="en-GB" sz="2000" dirty="0" smtClean="0"/>
              <a:t> </a:t>
            </a:r>
            <a:r>
              <a:rPr lang="en-GB" sz="2000" dirty="0" err="1" smtClean="0"/>
              <a:t>que</a:t>
            </a:r>
            <a:r>
              <a:rPr lang="en-GB" sz="2000" dirty="0" smtClean="0"/>
              <a:t> la </a:t>
            </a:r>
            <a:r>
              <a:rPr lang="en-GB" sz="2000" dirty="0" err="1" smtClean="0"/>
              <a:t>exportación</a:t>
            </a:r>
            <a:r>
              <a:rPr lang="en-GB" sz="2000" dirty="0" smtClean="0"/>
              <a:t> de </a:t>
            </a:r>
            <a:r>
              <a:rPr lang="en-GB" sz="2000" dirty="0" err="1" smtClean="0"/>
              <a:t>especímenes</a:t>
            </a:r>
            <a:r>
              <a:rPr lang="en-GB" sz="2000" dirty="0" smtClean="0"/>
              <a:t> … </a:t>
            </a:r>
            <a:r>
              <a:rPr lang="en-GB" sz="2000" dirty="0" err="1" smtClean="0"/>
              <a:t>debería</a:t>
            </a:r>
            <a:r>
              <a:rPr lang="en-GB" sz="2000" dirty="0" smtClean="0"/>
              <a:t> </a:t>
            </a:r>
            <a:r>
              <a:rPr lang="en-GB" sz="2000" dirty="0" err="1" smtClean="0"/>
              <a:t>limitarse</a:t>
            </a:r>
            <a:r>
              <a:rPr lang="en-GB" sz="2000" dirty="0" smtClean="0"/>
              <a:t> a fin de </a:t>
            </a:r>
            <a:r>
              <a:rPr lang="en-GB" sz="2000" dirty="0" err="1" smtClean="0">
                <a:solidFill>
                  <a:srgbClr val="FFCC00"/>
                </a:solidFill>
              </a:rPr>
              <a:t>mantener</a:t>
            </a:r>
            <a:r>
              <a:rPr lang="en-GB" sz="2000" dirty="0" smtClean="0">
                <a:solidFill>
                  <a:srgbClr val="FFCC00"/>
                </a:solidFill>
              </a:rPr>
              <a:t> </a:t>
            </a:r>
            <a:r>
              <a:rPr lang="en-GB" sz="2000" dirty="0" err="1" smtClean="0">
                <a:solidFill>
                  <a:srgbClr val="FFCC00"/>
                </a:solidFill>
              </a:rPr>
              <a:t>esa</a:t>
            </a:r>
            <a:r>
              <a:rPr lang="en-GB" sz="2000" dirty="0" smtClean="0">
                <a:solidFill>
                  <a:srgbClr val="FFCC00"/>
                </a:solidFill>
              </a:rPr>
              <a:t> </a:t>
            </a:r>
            <a:r>
              <a:rPr lang="en-GB" sz="2000" dirty="0" err="1" smtClean="0">
                <a:solidFill>
                  <a:srgbClr val="FFCC00"/>
                </a:solidFill>
              </a:rPr>
              <a:t>especie</a:t>
            </a:r>
            <a:r>
              <a:rPr lang="en-GB" sz="2000" dirty="0" smtClean="0">
                <a:solidFill>
                  <a:srgbClr val="FFCC00"/>
                </a:solidFill>
              </a:rPr>
              <a:t> en </a:t>
            </a:r>
            <a:r>
              <a:rPr lang="en-GB" sz="2000" dirty="0" err="1" smtClean="0">
                <a:solidFill>
                  <a:srgbClr val="FFCC00"/>
                </a:solidFill>
              </a:rPr>
              <a:t>toda</a:t>
            </a:r>
            <a:r>
              <a:rPr lang="en-GB" sz="2000" dirty="0" smtClean="0">
                <a:solidFill>
                  <a:srgbClr val="FFCC00"/>
                </a:solidFill>
              </a:rPr>
              <a:t> </a:t>
            </a:r>
            <a:r>
              <a:rPr lang="en-GB" sz="2000" dirty="0" err="1" smtClean="0">
                <a:solidFill>
                  <a:srgbClr val="FFCC00"/>
                </a:solidFill>
              </a:rPr>
              <a:t>su</a:t>
            </a:r>
            <a:r>
              <a:rPr lang="en-GB" sz="2000" dirty="0" smtClean="0">
                <a:solidFill>
                  <a:srgbClr val="FFCC00"/>
                </a:solidFill>
              </a:rPr>
              <a:t> </a:t>
            </a:r>
            <a:r>
              <a:rPr lang="en-GB" sz="2000" dirty="0" err="1" smtClean="0">
                <a:solidFill>
                  <a:srgbClr val="FFCC00"/>
                </a:solidFill>
              </a:rPr>
              <a:t>área</a:t>
            </a:r>
            <a:r>
              <a:rPr lang="en-GB" sz="2000" dirty="0" smtClean="0">
                <a:solidFill>
                  <a:srgbClr val="FFCC00"/>
                </a:solidFill>
              </a:rPr>
              <a:t> de </a:t>
            </a:r>
            <a:r>
              <a:rPr lang="en-GB" sz="2000" dirty="0" err="1" smtClean="0">
                <a:solidFill>
                  <a:srgbClr val="FFCC00"/>
                </a:solidFill>
              </a:rPr>
              <a:t>distribución</a:t>
            </a:r>
            <a:r>
              <a:rPr lang="en-GB" sz="2000" dirty="0" smtClean="0">
                <a:solidFill>
                  <a:srgbClr val="FFCC00"/>
                </a:solidFill>
              </a:rPr>
              <a:t> en un </a:t>
            </a:r>
            <a:r>
              <a:rPr lang="en-GB" sz="2000" dirty="0" err="1" smtClean="0">
                <a:solidFill>
                  <a:srgbClr val="FFCC00"/>
                </a:solidFill>
              </a:rPr>
              <a:t>nivel</a:t>
            </a:r>
            <a:r>
              <a:rPr lang="en-GB" sz="2000" dirty="0" smtClean="0">
                <a:solidFill>
                  <a:srgbClr val="FFCC00"/>
                </a:solidFill>
              </a:rPr>
              <a:t> </a:t>
            </a:r>
            <a:r>
              <a:rPr lang="en-GB" sz="2000" dirty="0" err="1" smtClean="0">
                <a:solidFill>
                  <a:srgbClr val="FFCC00"/>
                </a:solidFill>
              </a:rPr>
              <a:t>consistente</a:t>
            </a:r>
            <a:r>
              <a:rPr lang="en-GB" sz="2000" dirty="0" smtClean="0">
                <a:solidFill>
                  <a:srgbClr val="FFCC00"/>
                </a:solidFill>
              </a:rPr>
              <a:t> con </a:t>
            </a:r>
            <a:r>
              <a:rPr lang="en-GB" sz="2000" dirty="0" err="1" smtClean="0">
                <a:solidFill>
                  <a:srgbClr val="FFCC00"/>
                </a:solidFill>
              </a:rPr>
              <a:t>su</a:t>
            </a:r>
            <a:r>
              <a:rPr lang="en-GB" sz="2000" dirty="0" smtClean="0">
                <a:solidFill>
                  <a:srgbClr val="FFCC00"/>
                </a:solidFill>
              </a:rPr>
              <a:t> </a:t>
            </a:r>
            <a:r>
              <a:rPr lang="en-GB" sz="2000" dirty="0" err="1" smtClean="0">
                <a:solidFill>
                  <a:srgbClr val="FFCC00"/>
                </a:solidFill>
              </a:rPr>
              <a:t>función</a:t>
            </a:r>
            <a:r>
              <a:rPr lang="en-GB" sz="2000" dirty="0" smtClean="0">
                <a:solidFill>
                  <a:srgbClr val="FFCC00"/>
                </a:solidFill>
              </a:rPr>
              <a:t> en los </a:t>
            </a:r>
            <a:r>
              <a:rPr lang="en-GB" sz="2000" dirty="0" err="1" smtClean="0">
                <a:solidFill>
                  <a:srgbClr val="FFCC00"/>
                </a:solidFill>
              </a:rPr>
              <a:t>ecosistemas</a:t>
            </a:r>
            <a:r>
              <a:rPr lang="en-GB" sz="2000" dirty="0" smtClean="0">
                <a:solidFill>
                  <a:srgbClr val="FFCC00"/>
                </a:solidFill>
              </a:rPr>
              <a:t> en </a:t>
            </a:r>
            <a:r>
              <a:rPr lang="en-GB" sz="2000" dirty="0" err="1" smtClean="0">
                <a:solidFill>
                  <a:srgbClr val="FFCC00"/>
                </a:solidFill>
              </a:rPr>
              <a:t>que</a:t>
            </a:r>
            <a:r>
              <a:rPr lang="en-GB" sz="2000" dirty="0" smtClean="0">
                <a:solidFill>
                  <a:srgbClr val="FFCC00"/>
                </a:solidFill>
              </a:rPr>
              <a:t> </a:t>
            </a:r>
            <a:r>
              <a:rPr lang="en-GB" sz="2000" dirty="0" err="1" smtClean="0">
                <a:solidFill>
                  <a:srgbClr val="FFCC00"/>
                </a:solidFill>
              </a:rPr>
              <a:t>prospera</a:t>
            </a:r>
            <a:r>
              <a:rPr lang="en-GB" sz="2000" dirty="0" smtClean="0">
                <a:solidFill>
                  <a:srgbClr val="FFCC00"/>
                </a:solidFill>
              </a:rPr>
              <a:t> </a:t>
            </a:r>
            <a:r>
              <a:rPr lang="en-GB" sz="2000" dirty="0" err="1" smtClean="0">
                <a:solidFill>
                  <a:srgbClr val="FFCC00"/>
                </a:solidFill>
              </a:rPr>
              <a:t>y</a:t>
            </a:r>
            <a:r>
              <a:rPr lang="en-GB" sz="2000" dirty="0" smtClean="0">
                <a:solidFill>
                  <a:srgbClr val="FFCC00"/>
                </a:solidFill>
              </a:rPr>
              <a:t> en un </a:t>
            </a:r>
            <a:r>
              <a:rPr lang="en-GB" sz="2000" dirty="0" err="1" smtClean="0">
                <a:solidFill>
                  <a:srgbClr val="FFCC00"/>
                </a:solidFill>
              </a:rPr>
              <a:t>nivel</a:t>
            </a:r>
            <a:r>
              <a:rPr lang="en-GB" sz="2000" dirty="0" smtClean="0">
                <a:solidFill>
                  <a:srgbClr val="FFCC00"/>
                </a:solidFill>
              </a:rPr>
              <a:t> </a:t>
            </a:r>
            <a:r>
              <a:rPr lang="en-GB" sz="2000" dirty="0" err="1" smtClean="0">
                <a:solidFill>
                  <a:srgbClr val="FFCC00"/>
                </a:solidFill>
              </a:rPr>
              <a:t>suficientemente</a:t>
            </a:r>
            <a:r>
              <a:rPr lang="en-GB" sz="2000" dirty="0" smtClean="0">
                <a:solidFill>
                  <a:srgbClr val="FFCC00"/>
                </a:solidFill>
              </a:rPr>
              <a:t> superior a </a:t>
            </a:r>
            <a:r>
              <a:rPr lang="en-GB" sz="2000" dirty="0" err="1" smtClean="0">
                <a:solidFill>
                  <a:srgbClr val="FFCC00"/>
                </a:solidFill>
              </a:rPr>
              <a:t>aquel</a:t>
            </a:r>
            <a:r>
              <a:rPr lang="en-GB" sz="2000" dirty="0" smtClean="0">
                <a:solidFill>
                  <a:srgbClr val="FFCC00"/>
                </a:solidFill>
              </a:rPr>
              <a:t> en el </a:t>
            </a:r>
            <a:r>
              <a:rPr lang="en-GB" sz="2000" dirty="0" err="1" smtClean="0">
                <a:solidFill>
                  <a:srgbClr val="FFCC00"/>
                </a:solidFill>
              </a:rPr>
              <a:t>cual</a:t>
            </a:r>
            <a:r>
              <a:rPr lang="en-GB" sz="2000" dirty="0" smtClean="0">
                <a:solidFill>
                  <a:srgbClr val="FFCC00"/>
                </a:solidFill>
              </a:rPr>
              <a:t> </a:t>
            </a:r>
            <a:r>
              <a:rPr lang="en-GB" sz="2000" dirty="0" err="1" smtClean="0">
                <a:solidFill>
                  <a:srgbClr val="FFCC00"/>
                </a:solidFill>
              </a:rPr>
              <a:t>esa</a:t>
            </a:r>
            <a:r>
              <a:rPr lang="en-GB" sz="2000" dirty="0" smtClean="0">
                <a:solidFill>
                  <a:srgbClr val="FFCC00"/>
                </a:solidFill>
              </a:rPr>
              <a:t> </a:t>
            </a:r>
            <a:r>
              <a:rPr lang="en-GB" sz="2000" dirty="0" err="1" smtClean="0">
                <a:solidFill>
                  <a:srgbClr val="FFCC00"/>
                </a:solidFill>
              </a:rPr>
              <a:t>especie</a:t>
            </a:r>
            <a:r>
              <a:rPr lang="en-GB" sz="2000" dirty="0" smtClean="0">
                <a:solidFill>
                  <a:srgbClr val="FFCC00"/>
                </a:solidFill>
              </a:rPr>
              <a:t> </a:t>
            </a:r>
            <a:r>
              <a:rPr lang="en-GB" sz="2000" dirty="0" err="1" smtClean="0">
                <a:solidFill>
                  <a:srgbClr val="FFCC00"/>
                </a:solidFill>
              </a:rPr>
              <a:t>sería</a:t>
            </a:r>
            <a:r>
              <a:rPr lang="en-GB" sz="2000" dirty="0" smtClean="0">
                <a:solidFill>
                  <a:srgbClr val="FFCC00"/>
                </a:solidFill>
              </a:rPr>
              <a:t> susceptible de </a:t>
            </a:r>
            <a:r>
              <a:rPr lang="en-GB" sz="2000" dirty="0" err="1" smtClean="0">
                <a:solidFill>
                  <a:srgbClr val="FFCC00"/>
                </a:solidFill>
              </a:rPr>
              <a:t>inclusión</a:t>
            </a:r>
            <a:r>
              <a:rPr lang="en-GB" sz="2000" dirty="0" smtClean="0">
                <a:solidFill>
                  <a:srgbClr val="FFCC00"/>
                </a:solidFill>
              </a:rPr>
              <a:t> en el </a:t>
            </a:r>
            <a:r>
              <a:rPr lang="en-GB" sz="2000" dirty="0" err="1" smtClean="0">
                <a:solidFill>
                  <a:srgbClr val="FFCC00"/>
                </a:solidFill>
              </a:rPr>
              <a:t>Apéndice</a:t>
            </a:r>
            <a:r>
              <a:rPr lang="en-GB" sz="2000" dirty="0" smtClean="0">
                <a:solidFill>
                  <a:srgbClr val="FFCC00"/>
                </a:solidFill>
              </a:rPr>
              <a:t> I</a:t>
            </a:r>
            <a:r>
              <a:rPr lang="en-GB" sz="2000" dirty="0" smtClean="0"/>
              <a:t>, </a:t>
            </a:r>
            <a:r>
              <a:rPr lang="en-GB" sz="2000" dirty="0" err="1" smtClean="0"/>
              <a:t>comunicará</a:t>
            </a:r>
            <a:r>
              <a:rPr lang="en-GB" sz="2000" dirty="0" smtClean="0"/>
              <a:t> a …. la </a:t>
            </a:r>
            <a:r>
              <a:rPr lang="en-GB" sz="2000" dirty="0" err="1" smtClean="0"/>
              <a:t>Autoridad</a:t>
            </a:r>
            <a:r>
              <a:rPr lang="en-GB" sz="2000" dirty="0" smtClean="0"/>
              <a:t> </a:t>
            </a:r>
            <a:r>
              <a:rPr lang="en-GB" sz="2000" dirty="0" err="1" smtClean="0"/>
              <a:t>Administrativa</a:t>
            </a:r>
            <a:r>
              <a:rPr lang="en-GB" sz="2000" dirty="0" smtClean="0"/>
              <a:t> </a:t>
            </a:r>
            <a:r>
              <a:rPr lang="en-GB" sz="2000" dirty="0" err="1" smtClean="0"/>
              <a:t>las</a:t>
            </a:r>
            <a:r>
              <a:rPr lang="en-GB" sz="2000" dirty="0" smtClean="0"/>
              <a:t> </a:t>
            </a:r>
            <a:r>
              <a:rPr lang="en-GB" sz="2000" dirty="0" err="1" smtClean="0"/>
              <a:t>medidas</a:t>
            </a:r>
            <a:r>
              <a:rPr lang="en-GB" sz="2000" dirty="0" smtClean="0"/>
              <a:t> </a:t>
            </a:r>
            <a:r>
              <a:rPr lang="en-GB" sz="2000" dirty="0" err="1" smtClean="0"/>
              <a:t>adecuadas</a:t>
            </a:r>
            <a:r>
              <a:rPr lang="en-GB" sz="2000" dirty="0" smtClean="0"/>
              <a:t> a </a:t>
            </a:r>
            <a:r>
              <a:rPr lang="en-GB" sz="2000" dirty="0" err="1" smtClean="0"/>
              <a:t>tomar</a:t>
            </a:r>
            <a:r>
              <a:rPr lang="en-GB" sz="2000" dirty="0" smtClean="0"/>
              <a:t>, </a:t>
            </a:r>
            <a:r>
              <a:rPr lang="en-GB" sz="2000" dirty="0" err="1" smtClean="0"/>
              <a:t>para</a:t>
            </a:r>
            <a:r>
              <a:rPr lang="en-GB" sz="2000" dirty="0" smtClean="0"/>
              <a:t> </a:t>
            </a:r>
            <a:r>
              <a:rPr lang="en-GB" sz="2000" dirty="0" err="1" smtClean="0"/>
              <a:t>limitar</a:t>
            </a:r>
            <a:r>
              <a:rPr lang="en-GB" sz="2000" dirty="0" smtClean="0"/>
              <a:t> la </a:t>
            </a:r>
            <a:r>
              <a:rPr lang="en-GB" sz="2000" dirty="0" err="1" smtClean="0"/>
              <a:t>concesión</a:t>
            </a:r>
            <a:r>
              <a:rPr lang="en-GB" sz="2000" dirty="0" smtClean="0"/>
              <a:t> de </a:t>
            </a:r>
            <a:r>
              <a:rPr lang="en-GB" sz="2000" dirty="0" err="1" smtClean="0"/>
              <a:t>permisos</a:t>
            </a:r>
            <a:r>
              <a:rPr lang="en-GB" sz="2000" dirty="0" smtClean="0"/>
              <a:t> de </a:t>
            </a:r>
            <a:r>
              <a:rPr lang="en-GB" sz="2000" dirty="0" err="1" smtClean="0"/>
              <a:t>exportación</a:t>
            </a:r>
            <a:r>
              <a:rPr lang="en-GB" sz="2000" dirty="0" smtClean="0"/>
              <a:t> </a:t>
            </a:r>
            <a:r>
              <a:rPr lang="en-GB" sz="2000" dirty="0" err="1" smtClean="0"/>
              <a:t>para</a:t>
            </a:r>
            <a:r>
              <a:rPr lang="en-GB" sz="2000" dirty="0" smtClean="0"/>
              <a:t> </a:t>
            </a:r>
            <a:r>
              <a:rPr lang="en-GB" sz="2000" dirty="0" err="1" smtClean="0"/>
              <a:t>especímenes</a:t>
            </a:r>
            <a:r>
              <a:rPr lang="en-GB" sz="2000" dirty="0" smtClean="0"/>
              <a:t> de </a:t>
            </a:r>
            <a:r>
              <a:rPr lang="en-GB" sz="2000" dirty="0" err="1" smtClean="0"/>
              <a:t>esa</a:t>
            </a:r>
            <a:r>
              <a:rPr lang="en-GB" sz="2000" dirty="0" smtClean="0"/>
              <a:t> </a:t>
            </a:r>
            <a:r>
              <a:rPr lang="en-GB" sz="2000" dirty="0" err="1" smtClean="0"/>
              <a:t>especie</a:t>
            </a:r>
            <a:r>
              <a:rPr lang="en-GB" dirty="0" smtClean="0"/>
              <a:t>.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6F8E-331B-467A-A523-30B6647046C8}" type="slidenum">
              <a:rPr lang="en-US"/>
              <a:pPr/>
              <a:t>7</a:t>
            </a:fld>
            <a:endParaRPr lang="en-US"/>
          </a:p>
        </p:txBody>
      </p:sp>
      <p:sp>
        <p:nvSpPr>
          <p:cNvPr id="72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304800"/>
            <a:ext cx="8713787" cy="725488"/>
          </a:xfrm>
        </p:spPr>
        <p:txBody>
          <a:bodyPr/>
          <a:lstStyle/>
          <a:p>
            <a:r>
              <a:rPr lang="es-ES" dirty="0"/>
              <a:t>Orientaciones de la </a:t>
            </a:r>
            <a:r>
              <a:rPr lang="es-ES" dirty="0" err="1"/>
              <a:t>CoP</a:t>
            </a:r>
            <a:r>
              <a:rPr lang="es-ES" dirty="0"/>
              <a:t> sobre los DENP</a:t>
            </a:r>
            <a:endParaRPr lang="en-US" dirty="0"/>
          </a:p>
        </p:txBody>
      </p:sp>
      <p:sp>
        <p:nvSpPr>
          <p:cNvPr id="72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400" dirty="0"/>
              <a:t>1991/2</a:t>
            </a:r>
            <a:endParaRPr lang="en-US" sz="2400" dirty="0" smtClean="0"/>
          </a:p>
          <a:p>
            <a:pPr lvl="1">
              <a:lnSpc>
                <a:spcPct val="80000"/>
              </a:lnSpc>
            </a:pPr>
            <a:r>
              <a:rPr lang="en-US" sz="2000" dirty="0" err="1" smtClean="0"/>
              <a:t>Deliberaciones</a:t>
            </a:r>
            <a:r>
              <a:rPr lang="en-US" sz="2000" dirty="0" smtClean="0"/>
              <a:t> del </a:t>
            </a:r>
            <a:r>
              <a:rPr lang="en-US" sz="2000" dirty="0" err="1" smtClean="0"/>
              <a:t>Comité</a:t>
            </a:r>
            <a:r>
              <a:rPr lang="en-US" sz="2000" dirty="0" smtClean="0"/>
              <a:t> de Fauna </a:t>
            </a:r>
            <a:r>
              <a:rPr lang="en-US" sz="2000" dirty="0" err="1" smtClean="0"/>
              <a:t>y</a:t>
            </a:r>
            <a:r>
              <a:rPr lang="en-US" sz="2000" dirty="0" smtClean="0"/>
              <a:t> </a:t>
            </a:r>
            <a:r>
              <a:rPr lang="en-US" sz="2000" dirty="0" err="1" smtClean="0"/>
              <a:t>aprobación</a:t>
            </a:r>
            <a:r>
              <a:rPr lang="en-US" sz="2000" dirty="0" smtClean="0"/>
              <a:t> de la </a:t>
            </a:r>
            <a:r>
              <a:rPr lang="en-US" sz="2000" dirty="0" err="1" smtClean="0"/>
              <a:t>Resolución</a:t>
            </a:r>
            <a:r>
              <a:rPr lang="en-US" sz="2000" dirty="0" smtClean="0"/>
              <a:t> </a:t>
            </a:r>
            <a:r>
              <a:rPr lang="es-ES" sz="2000" dirty="0" smtClean="0"/>
              <a:t>Conf. 8.6,  </a:t>
            </a:r>
            <a:r>
              <a:rPr lang="es-ES" sz="2000" i="1" dirty="0" smtClean="0"/>
              <a:t>Papel de la Autoridad Científica</a:t>
            </a:r>
            <a:endParaRPr lang="en-US" sz="2000" i="1" dirty="0" smtClean="0"/>
          </a:p>
          <a:p>
            <a:pPr lvl="1">
              <a:lnSpc>
                <a:spcPct val="80000"/>
              </a:lnSpc>
            </a:pPr>
            <a:r>
              <a:rPr lang="en-US" sz="2000" dirty="0" smtClean="0"/>
              <a:t>Los DENP </a:t>
            </a:r>
            <a:r>
              <a:rPr lang="en-US" sz="2000" dirty="0" err="1" smtClean="0"/>
              <a:t>deben</a:t>
            </a:r>
            <a:r>
              <a:rPr lang="en-US" sz="2000" dirty="0" smtClean="0"/>
              <a:t> </a:t>
            </a:r>
            <a:r>
              <a:rPr lang="en-US" sz="2000" dirty="0" err="1" smtClean="0"/>
              <a:t>basarse</a:t>
            </a:r>
            <a:r>
              <a:rPr lang="en-US" sz="2000" dirty="0" smtClean="0"/>
              <a:t> en los </a:t>
            </a:r>
            <a:r>
              <a:rPr lang="en-US" sz="2000" dirty="0" err="1" smtClean="0"/>
              <a:t>siguientes</a:t>
            </a:r>
            <a:r>
              <a:rPr lang="en-US" sz="2000" dirty="0" smtClean="0"/>
              <a:t> factors </a:t>
            </a:r>
            <a:r>
              <a:rPr lang="en-US" sz="2000" dirty="0" err="1" smtClean="0"/>
              <a:t>relacionados</a:t>
            </a:r>
            <a:r>
              <a:rPr lang="en-US" sz="2000" dirty="0" smtClean="0"/>
              <a:t> con la </a:t>
            </a:r>
            <a:r>
              <a:rPr lang="en-US" sz="2000" dirty="0" err="1" smtClean="0"/>
              <a:t>especie</a:t>
            </a:r>
            <a:r>
              <a:rPr lang="en-US" sz="2000" dirty="0" smtClean="0"/>
              <a:t>:</a:t>
            </a:r>
          </a:p>
          <a:p>
            <a:pPr lvl="2">
              <a:lnSpc>
                <a:spcPct val="80000"/>
              </a:lnSpc>
              <a:spcBef>
                <a:spcPct val="0"/>
              </a:spcBef>
            </a:pPr>
            <a:r>
              <a:rPr lang="en-US" sz="1800" i="1" dirty="0" smtClean="0"/>
              <a:t>Estado de la </a:t>
            </a:r>
            <a:r>
              <a:rPr lang="en-US" sz="1800" i="1" dirty="0" err="1" smtClean="0"/>
              <a:t>población</a:t>
            </a:r>
            <a:endParaRPr lang="en-US" sz="1800" i="1" dirty="0"/>
          </a:p>
          <a:p>
            <a:pPr lvl="2">
              <a:lnSpc>
                <a:spcPct val="80000"/>
              </a:lnSpc>
              <a:spcBef>
                <a:spcPct val="0"/>
              </a:spcBef>
            </a:pPr>
            <a:r>
              <a:rPr lang="es-ES_tradnl" sz="1800" i="1" dirty="0"/>
              <a:t>D</a:t>
            </a:r>
            <a:r>
              <a:rPr lang="es-ES_tradnl" sz="1800" i="1" dirty="0" smtClean="0"/>
              <a:t>istribución </a:t>
            </a:r>
          </a:p>
          <a:p>
            <a:pPr lvl="2">
              <a:lnSpc>
                <a:spcPct val="80000"/>
              </a:lnSpc>
              <a:spcBef>
                <a:spcPct val="0"/>
              </a:spcBef>
            </a:pPr>
            <a:r>
              <a:rPr lang="es-ES_tradnl" sz="1800" i="1" dirty="0" smtClean="0"/>
              <a:t>Tendencias </a:t>
            </a:r>
            <a:r>
              <a:rPr lang="es-ES_tradnl" sz="1800" i="1" dirty="0"/>
              <a:t>de la población </a:t>
            </a:r>
            <a:endParaRPr lang="es-ES_tradnl" sz="1800" i="1" dirty="0" smtClean="0"/>
          </a:p>
          <a:p>
            <a:pPr lvl="2">
              <a:lnSpc>
                <a:spcPct val="80000"/>
              </a:lnSpc>
              <a:spcBef>
                <a:spcPct val="0"/>
              </a:spcBef>
            </a:pPr>
            <a:r>
              <a:rPr lang="es-ES_tradnl" sz="1800" i="1" dirty="0"/>
              <a:t>R</a:t>
            </a:r>
            <a:r>
              <a:rPr lang="es-ES_tradnl" sz="1800" i="1" dirty="0" smtClean="0"/>
              <a:t>ecolección </a:t>
            </a:r>
          </a:p>
          <a:p>
            <a:pPr lvl="2">
              <a:lnSpc>
                <a:spcPct val="80000"/>
              </a:lnSpc>
              <a:spcBef>
                <a:spcPct val="0"/>
              </a:spcBef>
            </a:pPr>
            <a:r>
              <a:rPr lang="es-ES_tradnl" sz="1800" i="1" dirty="0"/>
              <a:t>O</a:t>
            </a:r>
            <a:r>
              <a:rPr lang="es-ES_tradnl" sz="1800" i="1" dirty="0" smtClean="0"/>
              <a:t>tros </a:t>
            </a:r>
            <a:r>
              <a:rPr lang="es-ES_tradnl" sz="1800" i="1" dirty="0"/>
              <a:t>factores biológicos y ecológicos </a:t>
            </a:r>
            <a:endParaRPr lang="en-US" sz="1800" i="1" dirty="0"/>
          </a:p>
          <a:p>
            <a:pPr lvl="2">
              <a:lnSpc>
                <a:spcPct val="80000"/>
              </a:lnSpc>
              <a:spcBef>
                <a:spcPct val="0"/>
              </a:spcBef>
            </a:pPr>
            <a:r>
              <a:rPr lang="es-ES_tradnl" sz="1800" i="1" dirty="0"/>
              <a:t>I</a:t>
            </a:r>
            <a:r>
              <a:rPr lang="es-ES_tradnl" sz="1800" i="1" dirty="0" smtClean="0"/>
              <a:t>nformación </a:t>
            </a:r>
            <a:r>
              <a:rPr lang="es-ES_tradnl" sz="1800" i="1" dirty="0"/>
              <a:t>sobre el comercio</a:t>
            </a:r>
            <a:r>
              <a:rPr lang="en-US" sz="1800" i="1" dirty="0" smtClean="0"/>
              <a:t> </a:t>
            </a:r>
            <a:endParaRPr lang="en-US" sz="1800" i="1" dirty="0"/>
          </a:p>
          <a:p>
            <a:pPr lvl="1">
              <a:lnSpc>
                <a:spcPct val="80000"/>
              </a:lnSpc>
            </a:pPr>
            <a:r>
              <a:rPr lang="en-GB" sz="2000" dirty="0"/>
              <a:t> la </a:t>
            </a:r>
            <a:r>
              <a:rPr lang="en-GB" sz="2000" dirty="0" err="1"/>
              <a:t>Secretaría</a:t>
            </a:r>
            <a:r>
              <a:rPr lang="en-GB" sz="2000" dirty="0"/>
              <a:t> </a:t>
            </a:r>
            <a:endParaRPr lang="en-GB" sz="2000" dirty="0" smtClean="0"/>
          </a:p>
          <a:p>
            <a:pPr lvl="2">
              <a:lnSpc>
                <a:spcPct val="80000"/>
              </a:lnSpc>
            </a:pPr>
            <a:r>
              <a:rPr lang="en-US" sz="1800" dirty="0" smtClean="0"/>
              <a:t>prepare </a:t>
            </a:r>
            <a:r>
              <a:rPr lang="en-US" sz="1800" dirty="0" err="1" smtClean="0"/>
              <a:t>directrices</a:t>
            </a:r>
            <a:r>
              <a:rPr lang="en-US" sz="1800" dirty="0" smtClean="0"/>
              <a:t> </a:t>
            </a:r>
            <a:r>
              <a:rPr lang="en-US" sz="1800" dirty="0" err="1" smtClean="0"/>
              <a:t>generales</a:t>
            </a:r>
            <a:r>
              <a:rPr lang="en-US" sz="1800" dirty="0" smtClean="0"/>
              <a:t> </a:t>
            </a:r>
            <a:r>
              <a:rPr lang="en-US" sz="1800" dirty="0" err="1" smtClean="0"/>
              <a:t>para</a:t>
            </a:r>
            <a:r>
              <a:rPr lang="en-US" sz="1800" dirty="0" smtClean="0"/>
              <a:t> </a:t>
            </a:r>
            <a:r>
              <a:rPr lang="en-US" sz="1800" dirty="0" err="1" smtClean="0"/>
              <a:t>realizar</a:t>
            </a:r>
            <a:r>
              <a:rPr lang="en-US" sz="1800" dirty="0" smtClean="0"/>
              <a:t> </a:t>
            </a:r>
            <a:r>
              <a:rPr lang="en-US" sz="1800" dirty="0" err="1" smtClean="0"/>
              <a:t>exámenes</a:t>
            </a:r>
            <a:r>
              <a:rPr lang="en-US" sz="1800" dirty="0" smtClean="0"/>
              <a:t> </a:t>
            </a:r>
            <a:r>
              <a:rPr lang="en-US" sz="1800" dirty="0" err="1" smtClean="0"/>
              <a:t>científicos</a:t>
            </a:r>
            <a:r>
              <a:rPr lang="en-US" sz="1800" dirty="0" smtClean="0"/>
              <a:t> a fin de </a:t>
            </a:r>
            <a:r>
              <a:rPr lang="en-US" sz="1800" dirty="0" err="1" smtClean="0"/>
              <a:t>formular</a:t>
            </a:r>
            <a:r>
              <a:rPr lang="en-US" sz="1800" dirty="0" smtClean="0"/>
              <a:t> DENP </a:t>
            </a:r>
            <a:r>
              <a:rPr lang="en-US" sz="1800" dirty="0" err="1" smtClean="0"/>
              <a:t>para</a:t>
            </a:r>
            <a:r>
              <a:rPr lang="en-US" sz="1800" dirty="0" smtClean="0"/>
              <a:t> </a:t>
            </a:r>
            <a:r>
              <a:rPr lang="en-US" sz="1800" dirty="0" err="1" smtClean="0"/>
              <a:t>su</a:t>
            </a:r>
            <a:r>
              <a:rPr lang="en-US" sz="1800" dirty="0" smtClean="0"/>
              <a:t> </a:t>
            </a:r>
            <a:r>
              <a:rPr lang="en-US" sz="1800" dirty="0" err="1" smtClean="0"/>
              <a:t>examen</a:t>
            </a:r>
            <a:r>
              <a:rPr lang="en-US" sz="1800" dirty="0" smtClean="0"/>
              <a:t> </a:t>
            </a:r>
            <a:r>
              <a:rPr lang="en-US" sz="1800" dirty="0" err="1" smtClean="0"/>
              <a:t>por</a:t>
            </a:r>
            <a:r>
              <a:rPr lang="en-US" sz="1800" dirty="0" smtClean="0"/>
              <a:t> el AC/PC</a:t>
            </a:r>
            <a:endParaRPr lang="en-US" sz="1800" i="1" dirty="0" smtClean="0"/>
          </a:p>
          <a:p>
            <a:pPr lvl="2">
              <a:lnSpc>
                <a:spcPct val="80000"/>
              </a:lnSpc>
              <a:spcBef>
                <a:spcPct val="0"/>
              </a:spcBef>
            </a:pPr>
            <a:r>
              <a:rPr lang="es-ES" sz="1800" dirty="0"/>
              <a:t>c</a:t>
            </a:r>
            <a:r>
              <a:rPr lang="es-ES" sz="1800" dirty="0" smtClean="0"/>
              <a:t>oordine </a:t>
            </a:r>
            <a:r>
              <a:rPr lang="es-ES" sz="1800" dirty="0"/>
              <a:t>los talleres regionales sobre el papel de las Autoridades Científicas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AC378-C5F1-436D-8597-937AEA02DCBC}" type="slidenum">
              <a:rPr lang="en-US"/>
              <a:pPr/>
              <a:t>8</a:t>
            </a:fld>
            <a:endParaRPr lang="en-US"/>
          </a:p>
        </p:txBody>
      </p:sp>
      <p:sp>
        <p:nvSpPr>
          <p:cNvPr id="72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304800"/>
            <a:ext cx="8713787" cy="725488"/>
          </a:xfrm>
        </p:spPr>
        <p:txBody>
          <a:bodyPr/>
          <a:lstStyle/>
          <a:p>
            <a:r>
              <a:rPr lang="es-ES" dirty="0"/>
              <a:t>Orientaciones de la </a:t>
            </a:r>
            <a:r>
              <a:rPr lang="es-ES" dirty="0" err="1"/>
              <a:t>CoP</a:t>
            </a:r>
            <a:r>
              <a:rPr lang="es-ES" dirty="0"/>
              <a:t> sobre los DENP</a:t>
            </a:r>
            <a:endParaRPr lang="en-US" dirty="0"/>
          </a:p>
        </p:txBody>
      </p:sp>
      <p:sp>
        <p:nvSpPr>
          <p:cNvPr id="72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1995/6</a:t>
            </a:r>
            <a:endParaRPr lang="en-US" dirty="0" smtClean="0"/>
          </a:p>
          <a:p>
            <a:pPr lvl="1"/>
            <a:r>
              <a:rPr lang="en-US" dirty="0" err="1" smtClean="0"/>
              <a:t>Cuestionario</a:t>
            </a:r>
            <a:r>
              <a:rPr lang="en-US" dirty="0" smtClean="0"/>
              <a:t> de la </a:t>
            </a:r>
            <a:r>
              <a:rPr lang="en-US" dirty="0" err="1" smtClean="0"/>
              <a:t>Secretaría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Autoridades</a:t>
            </a:r>
            <a:r>
              <a:rPr lang="en-US" dirty="0" smtClean="0"/>
              <a:t> </a:t>
            </a:r>
            <a:r>
              <a:rPr lang="en-US" dirty="0" err="1" smtClean="0"/>
              <a:t>Científicas</a:t>
            </a:r>
            <a:endParaRPr lang="en-US" dirty="0" smtClean="0"/>
          </a:p>
          <a:p>
            <a:pPr lvl="1"/>
            <a:r>
              <a:rPr lang="en-US" dirty="0" smtClean="0"/>
              <a:t>En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respuestas</a:t>
            </a:r>
            <a:r>
              <a:rPr lang="en-US" dirty="0" smtClean="0"/>
              <a:t> no </a:t>
            </a:r>
            <a:r>
              <a:rPr lang="en-US" dirty="0" err="1" smtClean="0"/>
              <a:t>quedaba</a:t>
            </a:r>
            <a:r>
              <a:rPr lang="en-US" dirty="0" smtClean="0"/>
              <a:t> </a:t>
            </a:r>
            <a:r>
              <a:rPr lang="en-US" dirty="0" err="1" smtClean="0"/>
              <a:t>claro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se </a:t>
            </a:r>
            <a:r>
              <a:rPr lang="en-US" dirty="0" err="1" smtClean="0"/>
              <a:t>necesitaban</a:t>
            </a:r>
            <a:r>
              <a:rPr lang="en-US" dirty="0" smtClean="0"/>
              <a:t> </a:t>
            </a:r>
            <a:r>
              <a:rPr lang="en-US" dirty="0" err="1" smtClean="0"/>
              <a:t>directrices</a:t>
            </a:r>
            <a:endParaRPr lang="en-US" dirty="0" smtClean="0"/>
          </a:p>
          <a:p>
            <a:pPr lvl="1"/>
            <a:r>
              <a:rPr lang="en-US" dirty="0" smtClean="0"/>
              <a:t>Se </a:t>
            </a:r>
            <a:r>
              <a:rPr lang="en-US" dirty="0" err="1" smtClean="0"/>
              <a:t>subrayó</a:t>
            </a:r>
            <a:r>
              <a:rPr lang="en-US" dirty="0" smtClean="0"/>
              <a:t> la </a:t>
            </a:r>
            <a:r>
              <a:rPr lang="en-US" dirty="0" err="1" smtClean="0"/>
              <a:t>necesidad</a:t>
            </a:r>
            <a:r>
              <a:rPr lang="en-US" dirty="0" smtClean="0"/>
              <a:t> de </a:t>
            </a:r>
            <a:r>
              <a:rPr lang="en-US" dirty="0" err="1" smtClean="0"/>
              <a:t>formación</a:t>
            </a:r>
            <a:endParaRPr lang="en-US" dirty="0" smtClean="0"/>
          </a:p>
          <a:p>
            <a:pPr lvl="1"/>
            <a:r>
              <a:rPr lang="en-US" dirty="0" smtClean="0"/>
              <a:t>Los </a:t>
            </a:r>
            <a:r>
              <a:rPr lang="en-US" dirty="0" err="1" smtClean="0"/>
              <a:t>resultados</a:t>
            </a:r>
            <a:r>
              <a:rPr lang="en-US" dirty="0" smtClean="0"/>
              <a:t> se </a:t>
            </a:r>
            <a:r>
              <a:rPr lang="en-US" dirty="0" err="1" smtClean="0"/>
              <a:t>comunicaron</a:t>
            </a:r>
            <a:r>
              <a:rPr lang="en-US" dirty="0" smtClean="0"/>
              <a:t> al </a:t>
            </a:r>
            <a:r>
              <a:rPr lang="en-US" dirty="0"/>
              <a:t>AC/PC</a:t>
            </a:r>
          </a:p>
          <a:p>
            <a:pPr lvl="1">
              <a:buFontTx/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8CE5A0-5FDF-463C-A7C9-B7A050432638}" type="slidenum">
              <a:rPr lang="en-US"/>
              <a:pPr/>
              <a:t>9</a:t>
            </a:fld>
            <a:endParaRPr lang="en-US"/>
          </a:p>
        </p:txBody>
      </p:sp>
      <p:sp>
        <p:nvSpPr>
          <p:cNvPr id="72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304800"/>
            <a:ext cx="8713787" cy="725488"/>
          </a:xfrm>
        </p:spPr>
        <p:txBody>
          <a:bodyPr/>
          <a:lstStyle/>
          <a:p>
            <a:r>
              <a:rPr lang="es-ES" dirty="0"/>
              <a:t>Orientaciones de la </a:t>
            </a:r>
            <a:r>
              <a:rPr lang="es-ES" dirty="0" err="1" smtClean="0"/>
              <a:t>CoP</a:t>
            </a:r>
            <a:r>
              <a:rPr lang="es-ES" dirty="0" smtClean="0"/>
              <a:t> </a:t>
            </a:r>
            <a:r>
              <a:rPr lang="es-ES" dirty="0"/>
              <a:t>sobre los DENP</a:t>
            </a:r>
            <a:endParaRPr lang="en-US" dirty="0"/>
          </a:p>
        </p:txBody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1997</a:t>
            </a:r>
          </a:p>
          <a:p>
            <a:pPr lvl="1"/>
            <a:r>
              <a:rPr lang="en-US" dirty="0" err="1" smtClean="0"/>
              <a:t>Resolución</a:t>
            </a:r>
            <a:r>
              <a:rPr lang="en-US" dirty="0" smtClean="0"/>
              <a:t> </a:t>
            </a:r>
            <a:r>
              <a:rPr lang="en-US" dirty="0"/>
              <a:t>Conf 8.6 (Rev.)</a:t>
            </a:r>
            <a:r>
              <a:rPr lang="en-US" dirty="0" smtClean="0"/>
              <a:t> </a:t>
            </a:r>
            <a:r>
              <a:rPr lang="en-US" dirty="0" err="1" smtClean="0"/>
              <a:t>sustituia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la Conf. 10.3, </a:t>
            </a:r>
            <a:r>
              <a:rPr lang="es-ES_tradnl" i="1" dirty="0"/>
              <a:t>Designación y función </a:t>
            </a:r>
            <a:r>
              <a:rPr lang="es-ES_tradnl" i="1" dirty="0" smtClean="0"/>
              <a:t>de la </a:t>
            </a:r>
            <a:r>
              <a:rPr lang="es-ES_tradnl" i="1" dirty="0"/>
              <a:t>Autoridad Científica</a:t>
            </a:r>
            <a:endParaRPr lang="en-US" i="1" dirty="0" smtClean="0"/>
          </a:p>
          <a:p>
            <a:pPr lvl="1"/>
            <a:r>
              <a:rPr lang="en-US" dirty="0" smtClean="0"/>
              <a:t>La idea de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directrices</a:t>
            </a:r>
            <a:r>
              <a:rPr lang="en-US" dirty="0" smtClean="0"/>
              <a:t> se </a:t>
            </a:r>
            <a:r>
              <a:rPr lang="en-US" dirty="0" err="1" smtClean="0"/>
              <a:t>sustituyó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la de </a:t>
            </a:r>
            <a:r>
              <a:rPr lang="en-US" dirty="0" err="1" smtClean="0"/>
              <a:t>alentar</a:t>
            </a:r>
            <a:r>
              <a:rPr lang="en-US" dirty="0" smtClean="0"/>
              <a:t> el </a:t>
            </a:r>
            <a:r>
              <a:rPr lang="en-US" dirty="0" err="1" smtClean="0"/>
              <a:t>apoyo</a:t>
            </a:r>
            <a:r>
              <a:rPr lang="en-US" dirty="0" smtClean="0"/>
              <a:t> de </a:t>
            </a:r>
            <a:r>
              <a:rPr lang="en-US" dirty="0" err="1" smtClean="0"/>
              <a:t>talleres/seminarios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mejorar</a:t>
            </a:r>
            <a:r>
              <a:rPr lang="en-US" dirty="0" smtClean="0"/>
              <a:t> la </a:t>
            </a:r>
            <a:r>
              <a:rPr lang="en-US" dirty="0" err="1" smtClean="0"/>
              <a:t>aplicación</a:t>
            </a:r>
            <a:r>
              <a:rPr lang="en-US" dirty="0" smtClean="0"/>
              <a:t> de la CITES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Autoridades</a:t>
            </a:r>
            <a:r>
              <a:rPr lang="en-US" dirty="0" smtClean="0"/>
              <a:t> </a:t>
            </a:r>
            <a:r>
              <a:rPr lang="en-US" dirty="0" err="1" smtClean="0"/>
              <a:t>Científicas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-CITES College 2008">
  <a:themeElements>
    <a:clrScheme name="E-CITES College 2008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-CITES College 20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0000"/>
          </a:schemeClr>
        </a:solidFill>
        <a:ln w="57150" cap="flat" cmpd="sng" algn="ctr">
          <a:solidFill>
            <a:srgbClr val="FFCC00"/>
          </a:solidFill>
          <a:prstDash val="solid"/>
          <a:round/>
          <a:headEnd type="none" w="med" len="med"/>
          <a:tailEnd type="triangle" w="lg" len="med"/>
        </a:ln>
        <a:effectLst>
          <a:outerShdw dist="35921" dir="2700000" algn="ctr" rotWithShape="0">
            <a:schemeClr val="bg2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0000"/>
          </a:schemeClr>
        </a:solidFill>
        <a:ln w="57150" cap="flat" cmpd="sng" algn="ctr">
          <a:solidFill>
            <a:srgbClr val="FFCC00"/>
          </a:solidFill>
          <a:prstDash val="solid"/>
          <a:round/>
          <a:headEnd type="none" w="med" len="med"/>
          <a:tailEnd type="triangle" w="lg" len="med"/>
        </a:ln>
        <a:effectLst>
          <a:outerShdw dist="35921" dir="2700000" algn="ctr" rotWithShape="0">
            <a:schemeClr val="bg2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E-CITES College 2008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-CITES College 2008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-CITES College 2008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-CITES College 2008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-CITES College 20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-CITES College 20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-CITES College 20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333333"/>
      </a:lt2>
      <a:accent1>
        <a:srgbClr val="DDDDDD"/>
      </a:accent1>
      <a:accent2>
        <a:srgbClr val="808080"/>
      </a:accent2>
      <a:accent3>
        <a:srgbClr val="FFFFFF"/>
      </a:accent3>
      <a:accent4>
        <a:srgbClr val="000000"/>
      </a:accent4>
      <a:accent5>
        <a:srgbClr val="EBEBEB"/>
      </a:accent5>
      <a:accent6>
        <a:srgbClr val="737373"/>
      </a:accent6>
      <a:hlink>
        <a:srgbClr val="4D4D4D"/>
      </a:hlink>
      <a:folHlink>
        <a:srgbClr val="EAEAE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E-CITES College 2008</Template>
  <TotalTime>8048</TotalTime>
  <Words>2484</Words>
  <Application>Microsoft Office PowerPoint</Application>
  <PresentationFormat>On-screen Show (4:3)</PresentationFormat>
  <Paragraphs>212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E-CITES College 2008</vt:lpstr>
      <vt:lpstr>PowerPoint Presentation</vt:lpstr>
      <vt:lpstr>Terminología</vt:lpstr>
      <vt:lpstr>Dictámenes de extracción  no perjudicial en el tratado</vt:lpstr>
      <vt:lpstr>Dictámenes de extracción no perjudicial en el tratado</vt:lpstr>
      <vt:lpstr>Dictámenes de extracción no perjudicial en el tratado</vt:lpstr>
      <vt:lpstr>Dictámenes de extracción no perjudicial en el tratado</vt:lpstr>
      <vt:lpstr>Orientaciones de la CoP sobre los DENP</vt:lpstr>
      <vt:lpstr>Orientaciones de la CoP sobre los DENP</vt:lpstr>
      <vt:lpstr>Orientaciones de la CoP sobre los DENP</vt:lpstr>
      <vt:lpstr>Orientaciones de la CoP sobre los DENP</vt:lpstr>
      <vt:lpstr>Orientaciones de la CoP sobre los DENP</vt:lpstr>
      <vt:lpstr>Orientaciones de la CoP sobre los DENP</vt:lpstr>
      <vt:lpstr>Resolución Conf. 16.7, Dictámenes de extracción no perjudicial</vt:lpstr>
      <vt:lpstr>Resolución Conf. 16.7, Dictámenes de extracción no perjudicial</vt:lpstr>
      <vt:lpstr>Resolución Conf. 16.7, Dictámenes de extracción no perjudicial</vt:lpstr>
      <vt:lpstr>Resolución Conf. 16.7, Dictámenes de extracción no perjudicial</vt:lpstr>
      <vt:lpstr>Resolución Conf. 16.7, Dictámenes de extracción no perjudicial</vt:lpstr>
      <vt:lpstr>Orientaciones de la CoP sobre los DENP</vt:lpstr>
      <vt:lpstr>Orientaciones de la CoP sobre los DENP</vt:lpstr>
      <vt:lpstr>Orientaciones de la CoP sobre los DENP</vt:lpstr>
      <vt:lpstr>Orientaciones de la CoP sobre los DENP</vt:lpstr>
      <vt:lpstr>Orientaciones de la CoP sobre los DENP</vt:lpstr>
      <vt:lpstr>Orientaciones de la CoP sobre los DENP</vt:lpstr>
      <vt:lpstr>Secretaría CITES Ginebra </vt:lpstr>
    </vt:vector>
  </TitlesOfParts>
  <Company>UNEP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non-detriment findings</dc:title>
  <dc:creator>CITES Secretariat</dc:creator>
  <cp:lastModifiedBy>SVDP</cp:lastModifiedBy>
  <cp:revision>123</cp:revision>
  <cp:lastPrinted>2013-08-22T08:45:52Z</cp:lastPrinted>
  <dcterms:created xsi:type="dcterms:W3CDTF">2013-08-28T09:54:48Z</dcterms:created>
  <dcterms:modified xsi:type="dcterms:W3CDTF">2015-07-03T11:33:08Z</dcterms:modified>
</cp:coreProperties>
</file>