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40"/>
  </p:notesMasterIdLst>
  <p:handoutMasterIdLst>
    <p:handoutMasterId r:id="rId41"/>
  </p:handoutMasterIdLst>
  <p:sldIdLst>
    <p:sldId id="543" r:id="rId2"/>
    <p:sldId id="518" r:id="rId3"/>
    <p:sldId id="519" r:id="rId4"/>
    <p:sldId id="520" r:id="rId5"/>
    <p:sldId id="507" r:id="rId6"/>
    <p:sldId id="508" r:id="rId7"/>
    <p:sldId id="509" r:id="rId8"/>
    <p:sldId id="510" r:id="rId9"/>
    <p:sldId id="511" r:id="rId10"/>
    <p:sldId id="512" r:id="rId11"/>
    <p:sldId id="513" r:id="rId12"/>
    <p:sldId id="527" r:id="rId13"/>
    <p:sldId id="430" r:id="rId14"/>
    <p:sldId id="528" r:id="rId15"/>
    <p:sldId id="529" r:id="rId16"/>
    <p:sldId id="531" r:id="rId17"/>
    <p:sldId id="530" r:id="rId18"/>
    <p:sldId id="532" r:id="rId19"/>
    <p:sldId id="533" r:id="rId20"/>
    <p:sldId id="534" r:id="rId21"/>
    <p:sldId id="535" r:id="rId22"/>
    <p:sldId id="536" r:id="rId23"/>
    <p:sldId id="537" r:id="rId24"/>
    <p:sldId id="538" r:id="rId25"/>
    <p:sldId id="539" r:id="rId26"/>
    <p:sldId id="540" r:id="rId27"/>
    <p:sldId id="541" r:id="rId28"/>
    <p:sldId id="542" r:id="rId29"/>
    <p:sldId id="548" r:id="rId30"/>
    <p:sldId id="514" r:id="rId31"/>
    <p:sldId id="544" r:id="rId32"/>
    <p:sldId id="545" r:id="rId33"/>
    <p:sldId id="546" r:id="rId34"/>
    <p:sldId id="523" r:id="rId35"/>
    <p:sldId id="524" r:id="rId36"/>
    <p:sldId id="525" r:id="rId37"/>
    <p:sldId id="547" r:id="rId38"/>
    <p:sldId id="458" r:id="rId3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rgbClr val="FFFF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rgbClr val="FFFF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rgbClr val="FFFF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rgbClr val="FFFF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rgbClr val="FFFF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rgbClr val="FFFF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rgbClr val="FFFF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rgbClr val="FFFF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rgbClr val="FFFF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993300"/>
    <a:srgbClr val="CC3300"/>
    <a:srgbClr val="FF3399"/>
    <a:srgbClr val="FF0000"/>
    <a:srgbClr val="FFCC00"/>
    <a:srgbClr val="0099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91" autoAdjust="0"/>
    <p:restoredTop sz="61993" autoAdjust="0"/>
  </p:normalViewPr>
  <p:slideViewPr>
    <p:cSldViewPr snapToObjects="1">
      <p:cViewPr>
        <p:scale>
          <a:sx n="47" d="100"/>
          <a:sy n="47" d="100"/>
        </p:scale>
        <p:origin x="-10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16525" y="9507538"/>
            <a:ext cx="1581150" cy="4191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718" tIns="45359" rIns="90718" bIns="45359" numCol="1" anchor="b" anchorCtr="0" compatLnSpc="1">
            <a:prstTxWarp prst="textNoShape">
              <a:avLst/>
            </a:prstTxWarp>
          </a:bodyPr>
          <a:lstStyle>
            <a:lvl1pPr algn="r" defTabSz="906463" eaLnBrk="0" hangingPunct="0">
              <a:defRPr sz="1200">
                <a:solidFill>
                  <a:schemeClr val="tx1"/>
                </a:solidFill>
                <a:effectLst/>
                <a:cs typeface="+mn-cs"/>
              </a:defRPr>
            </a:lvl1pPr>
          </a:lstStyle>
          <a:p>
            <a:pPr>
              <a:defRPr/>
            </a:pPr>
            <a:fld id="{D296AE2B-38E8-42C3-9109-7846661EBC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61500"/>
            <a:ext cx="3032125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978" tIns="45989" rIns="91978" bIns="45989" numCol="1" anchor="b" anchorCtr="0" compatLnSpc="1">
            <a:prstTxWarp prst="textNoShape">
              <a:avLst/>
            </a:prstTxWarp>
          </a:bodyPr>
          <a:lstStyle>
            <a:lvl1pPr algn="l" defTabSz="919163" eaLnBrk="1" hangingPunct="1">
              <a:spcBef>
                <a:spcPct val="50000"/>
              </a:spcBef>
              <a:defRPr sz="1200" b="1">
                <a:solidFill>
                  <a:srgbClr val="FF3300"/>
                </a:solidFill>
                <a:effectLst/>
                <a:cs typeface="+mn-cs"/>
              </a:defRPr>
            </a:lvl1pPr>
          </a:lstStyle>
          <a:p>
            <a:pPr>
              <a:defRPr/>
            </a:pPr>
            <a:r>
              <a:rPr lang="en-US"/>
              <a:t>UAE-E-Gen-Intro-mod</a:t>
            </a:r>
          </a:p>
        </p:txBody>
      </p:sp>
    </p:spTree>
    <p:extLst>
      <p:ext uri="{BB962C8B-B14F-4D97-AF65-F5344CB8AC3E}">
        <p14:creationId xmlns:p14="http://schemas.microsoft.com/office/powerpoint/2010/main" val="2184438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vert="horz" wrap="none" lIns="90718" tIns="45359" rIns="90718" bIns="45359" numCol="1" anchor="ctr" anchorCtr="0" compatLnSpc="1">
            <a:prstTxWarp prst="textNoShape">
              <a:avLst/>
            </a:prstTxWarp>
          </a:bodyPr>
          <a:lstStyle>
            <a:lvl1pPr algn="l" defTabSz="906463" eaLnBrk="0" hangingPunct="0">
              <a:defRPr sz="1200">
                <a:solidFill>
                  <a:schemeClr val="tx1"/>
                </a:solidFill>
                <a:effectLst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vert="horz" wrap="none" lIns="90718" tIns="45359" rIns="90718" bIns="45359" numCol="1" anchor="ctr" anchorCtr="0" compatLnSpc="1">
            <a:prstTxWarp prst="textNoShape">
              <a:avLst/>
            </a:prstTxWarp>
          </a:bodyPr>
          <a:lstStyle>
            <a:lvl1pPr algn="r" defTabSz="906463" eaLnBrk="0" hangingPunct="0">
              <a:defRPr sz="1200">
                <a:solidFill>
                  <a:schemeClr val="tx1"/>
                </a:solidFill>
                <a:effectLst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14875"/>
            <a:ext cx="4981575" cy="44672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vert="horz" wrap="square" lIns="90718" tIns="45359" rIns="90718" bIns="4535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vert="horz" wrap="none" lIns="90718" tIns="45359" rIns="90718" bIns="45359" numCol="1" anchor="b" anchorCtr="0" compatLnSpc="1">
            <a:prstTxWarp prst="textNoShape">
              <a:avLst/>
            </a:prstTxWarp>
          </a:bodyPr>
          <a:lstStyle>
            <a:lvl1pPr algn="l" defTabSz="906463" eaLnBrk="0" hangingPunct="0">
              <a:defRPr sz="1200">
                <a:solidFill>
                  <a:schemeClr val="tx1"/>
                </a:solidFill>
                <a:effectLst/>
                <a:cs typeface="+mn-cs"/>
              </a:defRPr>
            </a:lvl1pPr>
          </a:lstStyle>
          <a:p>
            <a:pPr>
              <a:defRPr/>
            </a:pPr>
            <a:r>
              <a:rPr lang="en-US"/>
              <a:t>UAE-E-Gen-Intro-mod</a:t>
            </a:r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vert="horz" wrap="none" lIns="90718" tIns="45359" rIns="90718" bIns="45359" numCol="1" anchor="b" anchorCtr="0" compatLnSpc="1">
            <a:prstTxWarp prst="textNoShape">
              <a:avLst/>
            </a:prstTxWarp>
          </a:bodyPr>
          <a:lstStyle>
            <a:lvl1pPr algn="r" defTabSz="906463" eaLnBrk="0" hangingPunct="0">
              <a:defRPr sz="1200">
                <a:solidFill>
                  <a:schemeClr val="tx1"/>
                </a:solidFill>
                <a:effectLst/>
                <a:cs typeface="+mn-cs"/>
              </a:defRPr>
            </a:lvl1pPr>
          </a:lstStyle>
          <a:p>
            <a:pPr>
              <a:defRPr/>
            </a:pPr>
            <a:fld id="{DB69E881-E4AD-464B-AD4F-A5B89201CA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50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14875"/>
            <a:ext cx="4981575" cy="4465638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lIns="90718" tIns="45359" rIns="90718" bIns="45359" anchor="b"/>
          <a:lstStyle/>
          <a:p>
            <a:pPr algn="r" defTabSz="906463" eaLnBrk="0" hangingPunct="0">
              <a:defRPr/>
            </a:pPr>
            <a:fld id="{6455FF7D-9987-430F-AC7B-04AD37DB0F60}" type="slidenum">
              <a:rPr lang="en-US" sz="1200">
                <a:solidFill>
                  <a:schemeClr val="tx1"/>
                </a:solidFill>
                <a:cs typeface="+mn-cs"/>
              </a:rPr>
              <a:pPr algn="r" defTabSz="906463" eaLnBrk="0" hangingPunct="0">
                <a:defRPr/>
              </a:pPr>
              <a:t>17</a:t>
            </a:fld>
            <a:endParaRPr lang="en-US" sz="1200">
              <a:solidFill>
                <a:schemeClr val="tx1"/>
              </a:solidFill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lIns="90718" tIns="45359" rIns="90718" bIns="45359" anchor="b"/>
          <a:lstStyle/>
          <a:p>
            <a:pPr algn="r" defTabSz="906463" eaLnBrk="0" hangingPunct="0">
              <a:defRPr/>
            </a:pPr>
            <a:fld id="{20AC0E1A-6BEC-4DF7-850A-DEF2C66635F3}" type="slidenum">
              <a:rPr lang="en-US" sz="1200">
                <a:solidFill>
                  <a:schemeClr val="tx1"/>
                </a:solidFill>
                <a:cs typeface="+mn-cs"/>
              </a:rPr>
              <a:pPr algn="r" defTabSz="906463" eaLnBrk="0" hangingPunct="0">
                <a:defRPr/>
              </a:pPr>
              <a:t>18</a:t>
            </a:fld>
            <a:endParaRPr lang="en-US" sz="1200">
              <a:solidFill>
                <a:schemeClr val="tx1"/>
              </a:solidFill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lIns="90718" tIns="45359" rIns="90718" bIns="45359" anchor="b"/>
          <a:lstStyle/>
          <a:p>
            <a:pPr algn="r" defTabSz="906463" eaLnBrk="0" hangingPunct="0">
              <a:defRPr/>
            </a:pPr>
            <a:fld id="{AA2A5750-1549-4436-B0E6-3764A5A75756}" type="slidenum">
              <a:rPr lang="en-US" sz="1200">
                <a:solidFill>
                  <a:schemeClr val="tx1"/>
                </a:solidFill>
                <a:cs typeface="+mn-cs"/>
              </a:rPr>
              <a:pPr algn="r" defTabSz="906463" eaLnBrk="0" hangingPunct="0">
                <a:defRPr/>
              </a:pPr>
              <a:t>19</a:t>
            </a:fld>
            <a:endParaRPr lang="en-US" sz="1200">
              <a:solidFill>
                <a:schemeClr val="tx1"/>
              </a:solidFill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lIns="90718" tIns="45359" rIns="90718" bIns="45359" anchor="b"/>
          <a:lstStyle/>
          <a:p>
            <a:pPr algn="r" defTabSz="906463" eaLnBrk="0" hangingPunct="0">
              <a:defRPr/>
            </a:pPr>
            <a:fld id="{9A9D2BA9-57C4-4F7C-AE99-18DC4F0E2226}" type="slidenum">
              <a:rPr lang="en-US" sz="1200">
                <a:solidFill>
                  <a:schemeClr val="tx1"/>
                </a:solidFill>
                <a:cs typeface="+mn-cs"/>
              </a:rPr>
              <a:pPr algn="r" defTabSz="906463" eaLnBrk="0" hangingPunct="0">
                <a:defRPr/>
              </a:pPr>
              <a:t>20</a:t>
            </a:fld>
            <a:endParaRPr lang="en-US" sz="1200">
              <a:solidFill>
                <a:schemeClr val="tx1"/>
              </a:solidFill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lIns="90718" tIns="45359" rIns="90718" bIns="45359" anchor="b"/>
          <a:lstStyle/>
          <a:p>
            <a:pPr algn="r" defTabSz="906463" eaLnBrk="0" hangingPunct="0">
              <a:defRPr/>
            </a:pPr>
            <a:fld id="{4DDEE5B3-5F24-495D-A628-09F85F1A76DB}" type="slidenum">
              <a:rPr lang="en-US" sz="1200">
                <a:solidFill>
                  <a:schemeClr val="tx1"/>
                </a:solidFill>
                <a:cs typeface="+mn-cs"/>
              </a:rPr>
              <a:pPr algn="r" defTabSz="906463" eaLnBrk="0" hangingPunct="0">
                <a:defRPr/>
              </a:pPr>
              <a:t>21</a:t>
            </a:fld>
            <a:endParaRPr lang="en-US" sz="1200">
              <a:solidFill>
                <a:schemeClr val="tx1"/>
              </a:solidFill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 a few thoughts from the Secretariat at this stage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We think….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7BBD21-24C7-432E-A56D-06E617E1637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Four basic steps – read out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lIns="90718" tIns="45359" rIns="90718" bIns="45359" anchor="b"/>
          <a:lstStyle/>
          <a:p>
            <a:pPr algn="r" defTabSz="906463" eaLnBrk="0" hangingPunct="0">
              <a:defRPr/>
            </a:pPr>
            <a:fld id="{EF56C754-BC6E-4C35-8AF6-5DAD61950520}" type="slidenum">
              <a:rPr lang="en-US" sz="1200">
                <a:solidFill>
                  <a:schemeClr val="tx1"/>
                </a:solidFill>
                <a:cs typeface="+mn-cs"/>
              </a:rPr>
              <a:pPr algn="r" defTabSz="906463" eaLnBrk="0" hangingPunct="0">
                <a:defRPr/>
              </a:pPr>
              <a:t>29</a:t>
            </a:fld>
            <a:endParaRPr lang="en-US" sz="1200">
              <a:solidFill>
                <a:schemeClr val="tx1"/>
              </a:solidFill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0CD923-F855-4789-B434-2E96ECA08EB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41532B-B4D3-442A-A2C8-F4524903FF07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4EE2D3-19ED-4F0F-A278-600038018F8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2CD022-022F-43AC-B6E2-60AE1812928B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7D1ACA-DD0D-40D6-83F9-9D0DBC48B05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4B75FF-9356-4EF5-A5D7-82643D4CCBC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D7F95D-F110-4C02-8E1C-3385322F478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F7DE27-2260-4E08-ADC2-D4DD3920445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D7797-5056-4274-B250-233CDA4B8772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63EEDC-28E0-4CD7-9347-0220314B591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D6BBEB-5E6A-4436-ABE0-A8F59E0595C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8E241E-7CFC-4FEF-A6A6-ADD663D2CA5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4D77D0-428D-4454-BF8B-F6075EF56D1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87F355-1214-4858-8262-E7B75DBA485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14875"/>
            <a:ext cx="4981575" cy="4465638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5AFFA-B091-4ED5-AFAE-18BC8C0ED2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6D3C2-4CFA-477A-913C-2F9749987A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A0EF8-A825-4703-943B-13973E6B4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65742-EE02-4047-A5F7-0FB4AFDD1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0BB14-2967-4F4E-9CFD-ED3F9C3CA4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55700"/>
            <a:ext cx="3810000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3810000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052D5-D915-41A0-A971-7AC63FAB7C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6811D-1105-4678-8988-EA8D8AE13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43794-81F6-4670-97DF-F13105A5A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A3ADA-61D5-431F-8A77-89D7F1EE97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BA519-3E21-4DF5-B249-C8FD62C10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B724F-917A-44F4-B72F-FF8D287147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3399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55700"/>
            <a:ext cx="77724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3488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FFCC00"/>
                </a:solidFill>
                <a:effectLst/>
                <a:cs typeface="+mn-cs"/>
              </a:defRPr>
            </a:lvl1pPr>
          </a:lstStyle>
          <a:p>
            <a:pPr>
              <a:defRPr/>
            </a:pPr>
            <a:fld id="{F62343A3-41CE-4844-A255-1CF481DBA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9" name="Picture 5" descr="Copy of eartha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658225" y="6399213"/>
            <a:ext cx="37465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bottombar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825625" y="6224588"/>
            <a:ext cx="4638675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cites college large trans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50800" y="6196013"/>
            <a:ext cx="1676400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5000"/>
        </a:spcBef>
        <a:spcAft>
          <a:spcPct val="15000"/>
        </a:spcAft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5000"/>
        </a:spcBef>
        <a:spcAft>
          <a:spcPct val="15000"/>
        </a:spcAft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55000"/>
        </a:spcBef>
        <a:spcAft>
          <a:spcPct val="1500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55000"/>
        </a:spcBef>
        <a:spcAft>
          <a:spcPct val="1500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http://www.cites.org/photo_gallery/Pics/other-plants_pic1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http://www.cites.org/photo_gallery/Pics/mammal_pic1.jpg" TargetMode="Externa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http://www.cites.org/photo_gallery/Pics/other-plants_pic1.jp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http://www.cites.org/photo_gallery/Pics/mammal_pic1.jpg" TargetMode="Externa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ftp://ftp.fao.org/docrep/fao/005/x8692s/x8692s00.pdf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hyperlink" Target="ftp://ftp.fao.org/docrep/fao/008/a0212e/a0212e00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es.org/common/com/ac/24/EF24i-05.pdf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ites.org/esp/com/ac/index.php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3C34401-6177-4901-8A07-2C28F57B4C6E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pic>
        <p:nvPicPr>
          <p:cNvPr id="15362" name="Picture 2" descr="reptiles_pic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971800"/>
            <a:ext cx="27432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 descr="http://www.cites.org/photo_gallery/Pics/mammal_pic1.jpg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152400" y="15240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 descr="http://www.cites.org/photo_gallery/Pics/other-plants_pic1.jpg"/>
          <p:cNvPicPr>
            <a:picLocks noChangeAspect="1" noChangeArrowheads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2971800" y="15240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8821" name="Text Box 5"/>
          <p:cNvSpPr txBox="1">
            <a:spLocks noChangeArrowheads="1"/>
          </p:cNvSpPr>
          <p:nvPr/>
        </p:nvSpPr>
        <p:spPr bwMode="auto">
          <a:xfrm>
            <a:off x="3070225" y="4652963"/>
            <a:ext cx="5986463" cy="1290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ct val="55000"/>
              </a:spcBef>
              <a:defRPr/>
            </a:pPr>
            <a:r>
              <a:rPr lang="es-ES" sz="1400" b="1" dirty="0">
                <a:solidFill>
                  <a:srgbClr val="FFCC00"/>
                </a:solidFill>
                <a:cs typeface="+mn-cs"/>
              </a:rPr>
              <a:t>Taller sobre dictamen de extracción no perjudicial para CAFTA-DR: Potencial para un CITES DENP Regional para Tiburones</a:t>
            </a:r>
          </a:p>
          <a:p>
            <a:pPr algn="ctr" eaLnBrk="0" hangingPunct="0">
              <a:spcBef>
                <a:spcPct val="55000"/>
              </a:spcBef>
              <a:defRPr/>
            </a:pPr>
            <a:r>
              <a:rPr lang="es-ES" sz="1400" b="1" dirty="0">
                <a:solidFill>
                  <a:srgbClr val="FFCC00"/>
                </a:solidFill>
                <a:cs typeface="+mn-cs"/>
              </a:rPr>
              <a:t>Ciudad de Guatemala, 11 – 12 marzo 2014</a:t>
            </a:r>
          </a:p>
          <a:p>
            <a:pPr algn="ctr">
              <a:defRPr/>
            </a:pPr>
            <a:r>
              <a:rPr lang="en-GB" sz="1800" b="1" dirty="0">
                <a:solidFill>
                  <a:schemeClr val="bg1"/>
                </a:solidFill>
                <a:cs typeface="+mn-cs"/>
              </a:rPr>
              <a:t>David H.W. Morgan, CITES Secretariat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  <a:endParaRPr lang="en-US" sz="20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418823" name="Rectangle 7"/>
          <p:cNvSpPr>
            <a:spLocks noChangeArrowheads="1"/>
          </p:cNvSpPr>
          <p:nvPr/>
        </p:nvSpPr>
        <p:spPr bwMode="auto">
          <a:xfrm>
            <a:off x="3070225" y="3133725"/>
            <a:ext cx="58674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10000"/>
              </a:spcAft>
            </a:pPr>
            <a:r>
              <a:rPr lang="es-ES">
                <a:solidFill>
                  <a:srgbClr val="FFCC00"/>
                </a:solidFill>
              </a:rPr>
              <a:t>La reciente inclusión de las especies de tiburón en la CITES: ¿Qué está haciendo la Secretaría para apoyar a las Partes?</a:t>
            </a:r>
            <a:endParaRPr lang="en-US" i="1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8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8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23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Contenido del portal sobre tiburónes</a:t>
            </a:r>
            <a:endParaRPr lang="en-GB" smtClean="0"/>
          </a:p>
        </p:txBody>
      </p:sp>
      <p:sp>
        <p:nvSpPr>
          <p:cNvPr id="307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0542CBE-FC72-43D0-B656-D385443CE90C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95513" y="1155700"/>
            <a:ext cx="4824412" cy="491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Proyecto de la UE</a:t>
            </a:r>
            <a:endParaRPr lang="en-GB" smtClean="0"/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Compendio de materiales de identificación sobre tiburones y apoyo a la Guía de Identificación de Especies de la FAO</a:t>
            </a:r>
            <a:r>
              <a:rPr lang="fr-FR" altLang="zh-CN" smtClean="0">
                <a:ea typeface="宋体" pitchFamily="2" charset="-122"/>
              </a:rPr>
              <a:t> </a:t>
            </a:r>
            <a:endParaRPr lang="en-GB" smtClean="0"/>
          </a:p>
          <a:p>
            <a:pPr eaLnBrk="1" hangingPunct="1"/>
            <a:r>
              <a:rPr lang="es-ES" altLang="zh-CN" smtClean="0">
                <a:ea typeface="宋体" pitchFamily="2" charset="-122"/>
              </a:rPr>
              <a:t>Presentaciones estándar en PowerPoint de la  CITES/FAO sobre tiburones</a:t>
            </a:r>
            <a:r>
              <a:rPr lang="fr-FR" altLang="zh-CN" smtClean="0">
                <a:ea typeface="宋体" pitchFamily="2" charset="-122"/>
              </a:rPr>
              <a:t> </a:t>
            </a:r>
            <a:endParaRPr lang="en-US" smtClean="0"/>
          </a:p>
          <a:p>
            <a:pPr eaLnBrk="1" hangingPunct="1"/>
            <a:r>
              <a:rPr lang="es-ES" altLang="zh-CN" smtClean="0">
                <a:ea typeface="宋体" pitchFamily="2" charset="-122"/>
              </a:rPr>
              <a:t>Folleto “Breve introducción: Inclusión de especies de tiburones en la CITES</a:t>
            </a:r>
            <a:r>
              <a:rPr lang="en-US" smtClean="0"/>
              <a:t>”</a:t>
            </a:r>
          </a:p>
          <a:p>
            <a:pPr eaLnBrk="1" hangingPunct="1"/>
            <a:r>
              <a:rPr lang="es-ES" altLang="zh-CN" smtClean="0">
                <a:ea typeface="宋体" pitchFamily="2" charset="-122"/>
              </a:rPr>
              <a:t>Pendón enrollable para eventos paralelos por ejemplo: COFI-FT</a:t>
            </a:r>
            <a:r>
              <a:rPr lang="fr-FR" altLang="zh-CN" smtClean="0">
                <a:ea typeface="宋体" pitchFamily="2" charset="-122"/>
              </a:rPr>
              <a:t> </a:t>
            </a:r>
            <a:endParaRPr lang="en-GB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3076DD7-B275-4115-A4FD-B211A635699E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Portal web de tiburón</a:t>
            </a:r>
            <a:endParaRPr lang="en-GB" smtClean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La versión en español del portal estava disponible próximamente</a:t>
            </a:r>
            <a:r>
              <a:rPr lang="fr-FR" altLang="zh-CN" smtClean="0">
                <a:ea typeface="宋体" pitchFamily="2" charset="-122"/>
              </a:rPr>
              <a:t> </a:t>
            </a:r>
            <a:r>
              <a:rPr lang="fr-CH" smtClean="0"/>
              <a:t>!</a:t>
            </a:r>
            <a:endParaRPr lang="en-GB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83D049-6CFE-430A-8930-505013CF8999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08EC1FF-385D-457F-8BAA-95D7D52257EF}" type="slidenum">
              <a:rPr lang="en-US" smtClean="0">
                <a:cs typeface="Arial" charset="0"/>
              </a:rPr>
              <a:pPr/>
              <a:t>13</a:t>
            </a:fld>
            <a:endParaRPr lang="en-US" smtClean="0">
              <a:cs typeface="Arial" charset="0"/>
            </a:endParaRPr>
          </a:p>
        </p:txBody>
      </p:sp>
      <p:pic>
        <p:nvPicPr>
          <p:cNvPr id="35842" name="Picture 2" descr="reptiles_pic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971800"/>
            <a:ext cx="27432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Picture 3" descr="http://www.cites.org/photo_gallery/Pics/mammal_pic1.jpg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152400" y="15240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4" descr="http://www.cites.org/photo_gallery/Pics/other-plants_pic1.jpg"/>
          <p:cNvPicPr>
            <a:picLocks noChangeAspect="1" noChangeArrowheads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2971800" y="15240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8821" name="Text Box 5"/>
          <p:cNvSpPr txBox="1">
            <a:spLocks noChangeArrowheads="1"/>
          </p:cNvSpPr>
          <p:nvPr/>
        </p:nvSpPr>
        <p:spPr bwMode="auto">
          <a:xfrm>
            <a:off x="3070225" y="4652963"/>
            <a:ext cx="5986463" cy="1290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ct val="55000"/>
              </a:spcBef>
              <a:defRPr/>
            </a:pPr>
            <a:r>
              <a:rPr lang="es-ES" sz="1400" b="1" dirty="0">
                <a:solidFill>
                  <a:srgbClr val="FFCC00"/>
                </a:solidFill>
                <a:cs typeface="+mn-cs"/>
              </a:rPr>
              <a:t>Taller sobre dictamen de extracción no perjudicial para CAFTA-DR: Potencial para un CITES DENP Regional para Tiburones</a:t>
            </a:r>
          </a:p>
          <a:p>
            <a:pPr algn="ctr" eaLnBrk="0" hangingPunct="0">
              <a:spcBef>
                <a:spcPct val="55000"/>
              </a:spcBef>
              <a:defRPr/>
            </a:pPr>
            <a:r>
              <a:rPr lang="es-ES" sz="1400" b="1" dirty="0">
                <a:solidFill>
                  <a:srgbClr val="FFCC00"/>
                </a:solidFill>
                <a:cs typeface="+mn-cs"/>
              </a:rPr>
              <a:t>Ciudad de Guatemala, 11 – 12 marzo 2014</a:t>
            </a:r>
          </a:p>
          <a:p>
            <a:pPr algn="ctr">
              <a:defRPr/>
            </a:pPr>
            <a:r>
              <a:rPr lang="en-GB" sz="1800" b="1" dirty="0">
                <a:solidFill>
                  <a:schemeClr val="bg1"/>
                </a:solidFill>
                <a:cs typeface="+mn-cs"/>
              </a:rPr>
              <a:t>David H.W. Morgan, CITES Secretariat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  <a:endParaRPr lang="en-US" sz="20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418823" name="Rectangle 7"/>
          <p:cNvSpPr>
            <a:spLocks noChangeArrowheads="1"/>
          </p:cNvSpPr>
          <p:nvPr/>
        </p:nvSpPr>
        <p:spPr bwMode="auto">
          <a:xfrm>
            <a:off x="3048000" y="3309938"/>
            <a:ext cx="58674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10000"/>
              </a:spcAft>
            </a:pPr>
            <a:r>
              <a:rPr lang="es-ES" sz="3200">
                <a:solidFill>
                  <a:srgbClr val="FFCC00"/>
                </a:solidFill>
              </a:rPr>
              <a:t>Esfuerzos mundiales en pro del dictamen de extracción no perjudicial</a:t>
            </a:r>
            <a:endParaRPr lang="en-US" sz="2400" i="1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8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8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2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3"/>
          <p:cNvSpPr txBox="1">
            <a:spLocks noGrp="1"/>
          </p:cNvSpPr>
          <p:nvPr/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89EBB0-A0BD-4133-B3AB-D5AFAC7801D7}" type="slidenum">
              <a:rPr lang="en-US" sz="1400">
                <a:solidFill>
                  <a:srgbClr val="FFCC00"/>
                </a:solidFill>
              </a:rPr>
              <a:pPr algn="r"/>
              <a:t>14</a:t>
            </a:fld>
            <a:endParaRPr lang="en-US" sz="1400">
              <a:solidFill>
                <a:srgbClr val="FFCC00"/>
              </a:solidFill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ES" smtClean="0"/>
              <a:t>Dictámenes de extracción no perjudicial</a:t>
            </a:r>
            <a:r>
              <a:rPr lang="es-ES" b="1" smtClean="0"/>
              <a:t/>
            </a:r>
            <a:br>
              <a:rPr lang="es-ES" b="1" smtClean="0"/>
            </a:br>
            <a:r>
              <a:rPr lang="en-US" smtClean="0"/>
              <a:t>en el tratado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68413"/>
            <a:ext cx="7772400" cy="4903787"/>
          </a:xfrm>
        </p:spPr>
        <p:txBody>
          <a:bodyPr/>
          <a:lstStyle/>
          <a:p>
            <a:pPr eaLnBrk="1" hangingPunct="1"/>
            <a:r>
              <a:rPr lang="en-GB" sz="2400" smtClean="0"/>
              <a:t>Artículo IV </a:t>
            </a:r>
            <a:r>
              <a:rPr lang="en-US" sz="2400" smtClean="0"/>
              <a:t>(</a:t>
            </a:r>
            <a:r>
              <a:rPr lang="en-GB" sz="2400" smtClean="0"/>
              <a:t>Apéndice II</a:t>
            </a:r>
            <a:r>
              <a:rPr lang="en-US" sz="2400" smtClean="0"/>
              <a:t>)</a:t>
            </a:r>
          </a:p>
          <a:p>
            <a:pPr lvl="1" eaLnBrk="1" hangingPunct="1"/>
            <a:r>
              <a:rPr lang="es-ES" sz="2000" smtClean="0"/>
              <a:t>Un permiso de exportación, el cual únicamente se concederá una vez … que una </a:t>
            </a:r>
            <a:r>
              <a:rPr lang="es-ES" sz="2000" smtClean="0">
                <a:solidFill>
                  <a:srgbClr val="FFCC00"/>
                </a:solidFill>
              </a:rPr>
              <a:t>Autoridad Científica del Estado de exportación </a:t>
            </a:r>
            <a:r>
              <a:rPr lang="es-ES" sz="2000" smtClean="0"/>
              <a:t>haya manifestado que esa exportación no perjudicará la supervivencia de dicha especie</a:t>
            </a:r>
          </a:p>
          <a:p>
            <a:pPr lvl="1" eaLnBrk="1" hangingPunct="1"/>
            <a:r>
              <a:rPr lang="es-ES" sz="2000" smtClean="0"/>
              <a:t> Únicamente se concederá un certificado (introducción procedente del mar) una vez … que una </a:t>
            </a:r>
            <a:r>
              <a:rPr lang="es-ES" sz="2000" smtClean="0">
                <a:solidFill>
                  <a:srgbClr val="FFCC00"/>
                </a:solidFill>
              </a:rPr>
              <a:t>Autoridad Científica del Estado de introducción </a:t>
            </a:r>
            <a:r>
              <a:rPr lang="es-ES" sz="2000" smtClean="0"/>
              <a:t>haya manifestado que la introducción no perjudicará la supervivencia de dicha especie.</a:t>
            </a:r>
            <a:endParaRPr lang="en-US" sz="2000" smtClean="0"/>
          </a:p>
        </p:txBody>
      </p:sp>
      <p:pic>
        <p:nvPicPr>
          <p:cNvPr id="37892" name="Picture 4" descr="amazon_tree_bo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4868863"/>
            <a:ext cx="2565400" cy="1536700"/>
          </a:xfrm>
          <a:prstGeom prst="rect">
            <a:avLst/>
          </a:prstGeom>
          <a:noFill/>
          <a:ln w="19050">
            <a:solidFill>
              <a:srgbClr val="FFCC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3"/>
          <p:cNvSpPr txBox="1">
            <a:spLocks noGrp="1"/>
          </p:cNvSpPr>
          <p:nvPr/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C2060D4-01B8-4254-9CDC-6CCBD0774BEE}" type="slidenum">
              <a:rPr lang="en-US" sz="1400">
                <a:solidFill>
                  <a:srgbClr val="FFCC00"/>
                </a:solidFill>
              </a:rPr>
              <a:pPr algn="r"/>
              <a:t>15</a:t>
            </a:fld>
            <a:endParaRPr lang="en-US" sz="1400">
              <a:solidFill>
                <a:srgbClr val="FFCC00"/>
              </a:solidFill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820738"/>
          </a:xfrm>
        </p:spPr>
        <p:txBody>
          <a:bodyPr/>
          <a:lstStyle/>
          <a:p>
            <a:pPr eaLnBrk="1" hangingPunct="1"/>
            <a:r>
              <a:rPr lang="es-ES" smtClean="0"/>
              <a:t>Dictámenes de extracción no perjudicial </a:t>
            </a:r>
            <a:r>
              <a:rPr lang="en-US" smtClean="0"/>
              <a:t>en el tratado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GB" sz="2400" smtClean="0"/>
              <a:t>Artículo IV</a:t>
            </a:r>
            <a:r>
              <a:rPr lang="en-US" sz="2400" smtClean="0"/>
              <a:t> (</a:t>
            </a:r>
            <a:r>
              <a:rPr lang="en-GB" sz="2400" smtClean="0"/>
              <a:t>Apéndice II</a:t>
            </a:r>
            <a:r>
              <a:rPr lang="en-US" sz="2400" smtClean="0"/>
              <a:t>)</a:t>
            </a:r>
          </a:p>
          <a:p>
            <a:pPr lvl="1" eaLnBrk="1" hangingPunct="1"/>
            <a:r>
              <a:rPr lang="en-GB" sz="2000" smtClean="0"/>
              <a:t>La Autoridad Científica… supervisará los permisos de exportación expedidos ………y las exportaciones efectivas... Si determina que la exportación de especímenes … debería limitarse a fin de </a:t>
            </a:r>
            <a:r>
              <a:rPr lang="en-GB" sz="2000" smtClean="0">
                <a:solidFill>
                  <a:srgbClr val="FFCC00"/>
                </a:solidFill>
              </a:rPr>
              <a:t>mantener esa especie en toda su área de distribución en un nivel consistente con su función en los ecosistemas en que prospera y en un nivel suficientemente superior a aquel en el cual esa especie sería susceptible de inclusión en el Apéndice I</a:t>
            </a:r>
            <a:r>
              <a:rPr lang="en-GB" sz="2000" smtClean="0"/>
              <a:t>, comunicará a …. la Autoridad Administrativa las medidas adecuadas a tomar, para limitar la concesión de permisos de exportación para especímenes de esa especie</a:t>
            </a:r>
            <a:r>
              <a:rPr lang="en-GB" smtClean="0"/>
              <a:t>.</a:t>
            </a:r>
            <a:endParaRPr lang="en-US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 txBox="1">
            <a:spLocks noGrp="1"/>
          </p:cNvSpPr>
          <p:nvPr/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45F6D9B-26AD-4D03-BECC-93776E675AC6}" type="slidenum">
              <a:rPr lang="en-US" sz="1400">
                <a:solidFill>
                  <a:srgbClr val="FFCC00"/>
                </a:solidFill>
              </a:rPr>
              <a:pPr algn="r"/>
              <a:t>16</a:t>
            </a:fld>
            <a:endParaRPr lang="en-US" sz="1400">
              <a:solidFill>
                <a:srgbClr val="FFCC00"/>
              </a:solidFill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304800"/>
            <a:ext cx="8713787" cy="725488"/>
          </a:xfrm>
        </p:spPr>
        <p:txBody>
          <a:bodyPr/>
          <a:lstStyle/>
          <a:p>
            <a:pPr eaLnBrk="1" hangingPunct="1"/>
            <a:r>
              <a:rPr lang="es-ES" smtClean="0"/>
              <a:t>Orientaciones de la CoP sobre los DENP</a:t>
            </a:r>
            <a:endParaRPr 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600" smtClean="0"/>
              <a:t>Llamamiento de las Partes CITES en las Decisiones 14.49- 51 para celebrar el </a:t>
            </a:r>
            <a:r>
              <a:rPr lang="es-ES" sz="2600" smtClean="0"/>
              <a:t>Taller internacional de expertos sobre dictámenes de extracción no perjudicial CITES </a:t>
            </a:r>
            <a:r>
              <a:rPr lang="en-GB" sz="2600" smtClean="0"/>
              <a:t>(</a:t>
            </a:r>
            <a:r>
              <a:rPr lang="es-ES" sz="2600" smtClean="0"/>
              <a:t>celebrado en Cancún, México, </a:t>
            </a:r>
            <a:r>
              <a:rPr lang="en-GB" sz="2600" smtClean="0"/>
              <a:t>noviembre de  2008 </a:t>
            </a:r>
            <a:r>
              <a:rPr lang="en-US" sz="2600" smtClean="0"/>
              <a:t>- http://tiny.cc/23451w) 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Amplias consultas y deliberaciones en los Comités de Fauna y de Flora han dado lugar a un proyecto de resolución para la Conferencia de las Partes.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Resolución Conf. 16.7, </a:t>
            </a:r>
            <a:r>
              <a:rPr lang="en-US" sz="2600" i="1" smtClean="0"/>
              <a:t>Dictámenes de extracción no perjudicial</a:t>
            </a:r>
            <a:r>
              <a:rPr lang="en-US" sz="2600" smtClean="0"/>
              <a:t>, entró en vigor el 12 de junio de 2013</a:t>
            </a:r>
          </a:p>
          <a:p>
            <a:pPr eaLnBrk="1" hangingPunct="1">
              <a:lnSpc>
                <a:spcPct val="80000"/>
              </a:lnSpc>
            </a:pPr>
            <a:endParaRPr lang="en-US" sz="2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Resolución</a:t>
            </a:r>
            <a:r>
              <a:rPr lang="en-US" smtClean="0">
                <a:solidFill>
                  <a:srgbClr val="FF3399"/>
                </a:solidFill>
              </a:rPr>
              <a:t> </a:t>
            </a:r>
            <a:r>
              <a:rPr lang="en-US" smtClean="0"/>
              <a:t>Conf. 16.7,</a:t>
            </a:r>
            <a:r>
              <a:rPr lang="en-US" smtClean="0">
                <a:solidFill>
                  <a:srgbClr val="FF3399"/>
                </a:solidFill>
              </a:rPr>
              <a:t> </a:t>
            </a:r>
            <a:r>
              <a:rPr lang="es-ES_tradnl" smtClean="0"/>
              <a:t>Dictámenes de extracción no perjudicial</a:t>
            </a:r>
            <a:endParaRPr lang="fr-BE" smtClean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s-ES_tradnl" sz="2400" dirty="0" smtClean="0"/>
              <a:t>Recomienda que las Autoridades Científicas tengan en cuenta </a:t>
            </a:r>
            <a:r>
              <a:rPr lang="fr-BE" sz="2200" dirty="0" err="1" smtClean="0"/>
              <a:t>lo</a:t>
            </a:r>
            <a:r>
              <a:rPr lang="fr-BE" sz="2200" dirty="0" smtClean="0"/>
              <a:t> </a:t>
            </a:r>
            <a:r>
              <a:rPr lang="fr-BE" sz="2200" dirty="0" err="1" smtClean="0"/>
              <a:t>siguiente</a:t>
            </a:r>
            <a:r>
              <a:rPr lang="fr-BE" sz="2200" dirty="0" smtClean="0"/>
              <a:t> al </a:t>
            </a:r>
            <a:r>
              <a:rPr lang="fr-BE" sz="2200" dirty="0" err="1" smtClean="0"/>
              <a:t>formular</a:t>
            </a:r>
            <a:r>
              <a:rPr lang="fr-BE" sz="2200" dirty="0" smtClean="0"/>
              <a:t> DENP:</a:t>
            </a:r>
            <a:r>
              <a:rPr lang="fr-BE" sz="2400" kern="1600" dirty="0" smtClean="0"/>
              <a:t> </a:t>
            </a:r>
            <a:endParaRPr lang="fr-BE" sz="2400" dirty="0" smtClean="0"/>
          </a:p>
          <a:p>
            <a:pPr lvl="1" eaLnBrk="1" hangingPunct="1">
              <a:defRPr/>
            </a:pPr>
            <a:r>
              <a:rPr lang="es-ES_tradnl" sz="2000" dirty="0" smtClean="0"/>
              <a:t>el volumen de comercio</a:t>
            </a:r>
            <a:r>
              <a:rPr lang="en-US" sz="2000" dirty="0" smtClean="0"/>
              <a:t> </a:t>
            </a:r>
            <a:r>
              <a:rPr lang="es-ES_tradnl" sz="2000" dirty="0" smtClean="0"/>
              <a:t>con relación a la vulnerabilidad de la especie</a:t>
            </a:r>
            <a:r>
              <a:rPr lang="en-US" sz="2000" dirty="0" smtClean="0"/>
              <a:t> al </a:t>
            </a:r>
            <a:r>
              <a:rPr lang="en-US" sz="2000" dirty="0" err="1" smtClean="0"/>
              <a:t>riesgo</a:t>
            </a:r>
            <a:r>
              <a:rPr lang="en-US" sz="2000" dirty="0" smtClean="0"/>
              <a:t> de </a:t>
            </a:r>
            <a:r>
              <a:rPr lang="en-US" sz="2000" dirty="0" err="1" smtClean="0"/>
              <a:t>extinción</a:t>
            </a:r>
            <a:r>
              <a:rPr lang="en-US" sz="2000" dirty="0" smtClean="0"/>
              <a:t>, </a:t>
            </a:r>
            <a:r>
              <a:rPr lang="en-US" sz="2000" dirty="0" err="1" smtClean="0"/>
              <a:t>las</a:t>
            </a:r>
            <a:r>
              <a:rPr lang="en-US" sz="2000" dirty="0" smtClean="0"/>
              <a:t> </a:t>
            </a:r>
            <a:r>
              <a:rPr lang="en-US" sz="2000" dirty="0" err="1" smtClean="0"/>
              <a:t>necesidades</a:t>
            </a:r>
            <a:r>
              <a:rPr lang="en-US" sz="2000" dirty="0" smtClean="0"/>
              <a:t> de </a:t>
            </a:r>
            <a:r>
              <a:rPr lang="en-US" sz="2000" dirty="0" err="1" smtClean="0"/>
              <a:t>datos</a:t>
            </a:r>
            <a:r>
              <a:rPr lang="en-US" sz="2000" dirty="0" smtClean="0"/>
              <a:t> </a:t>
            </a:r>
            <a:r>
              <a:rPr lang="en-US" sz="2000" dirty="0" err="1" smtClean="0"/>
              <a:t>deberían</a:t>
            </a:r>
            <a:r>
              <a:rPr lang="en-US" sz="2000" dirty="0" smtClean="0"/>
              <a:t> </a:t>
            </a:r>
            <a:r>
              <a:rPr lang="en-US" sz="2000" dirty="0" err="1" smtClean="0"/>
              <a:t>ser</a:t>
            </a:r>
            <a:r>
              <a:rPr lang="en-US" sz="2000" dirty="0" smtClean="0"/>
              <a:t> </a:t>
            </a:r>
            <a:r>
              <a:rPr lang="en-US" sz="2000" dirty="0" err="1" smtClean="0"/>
              <a:t>proporcionales</a:t>
            </a:r>
            <a:r>
              <a:rPr lang="en-US" sz="2000" dirty="0" smtClean="0"/>
              <a:t> a la </a:t>
            </a:r>
            <a:r>
              <a:rPr lang="en-US" sz="2000" dirty="0" err="1" smtClean="0"/>
              <a:t>vulnerabiliad</a:t>
            </a:r>
            <a:r>
              <a:rPr lang="en-US" sz="2000" dirty="0" smtClean="0"/>
              <a:t> de la </a:t>
            </a:r>
            <a:r>
              <a:rPr lang="en-US" sz="2000" dirty="0" err="1" smtClean="0"/>
              <a:t>especie</a:t>
            </a:r>
            <a:r>
              <a:rPr lang="en-US" sz="2000" dirty="0" smtClean="0"/>
              <a:t> </a:t>
            </a:r>
            <a:r>
              <a:rPr lang="en-US" sz="2000" dirty="0" err="1" smtClean="0"/>
              <a:t>concernida</a:t>
            </a:r>
            <a:endParaRPr lang="en-US" sz="2000" dirty="0" smtClean="0"/>
          </a:p>
          <a:p>
            <a:pPr lvl="1" eaLnBrk="1" hangingPunct="1">
              <a:defRPr/>
            </a:pPr>
            <a:r>
              <a:rPr lang="en-US" sz="2000" dirty="0" smtClean="0"/>
              <a:t>el DENP </a:t>
            </a:r>
            <a:r>
              <a:rPr lang="es-ES_tradnl" sz="2000" dirty="0" smtClean="0"/>
              <a:t>se </a:t>
            </a:r>
            <a:r>
              <a:rPr lang="es-ES_tradnl" sz="2000" dirty="0"/>
              <a:t>basa en una correcta identificación de la especie</a:t>
            </a:r>
            <a:endParaRPr lang="en-US" sz="2000" dirty="0" smtClean="0"/>
          </a:p>
          <a:p>
            <a:pPr lvl="1" eaLnBrk="1" hangingPunct="1">
              <a:defRPr/>
            </a:pPr>
            <a:r>
              <a:rPr lang="es-ES_tradnl" sz="2000" dirty="0"/>
              <a:t>la metodología debería reflejar el origen y el tipo de espécimen</a:t>
            </a:r>
            <a:r>
              <a:rPr lang="es-ES_tradnl" sz="2000" dirty="0" smtClean="0"/>
              <a:t> </a:t>
            </a:r>
            <a:r>
              <a:rPr lang="en-US" sz="2000" dirty="0" err="1" smtClean="0"/>
              <a:t>que</a:t>
            </a:r>
            <a:r>
              <a:rPr lang="en-US" sz="2000" dirty="0" smtClean="0"/>
              <a:t> </a:t>
            </a:r>
            <a:r>
              <a:rPr lang="en-US" sz="2000" dirty="0" err="1" smtClean="0"/>
              <a:t>va</a:t>
            </a:r>
            <a:r>
              <a:rPr lang="en-US" sz="2000" dirty="0" smtClean="0"/>
              <a:t> a </a:t>
            </a:r>
            <a:r>
              <a:rPr lang="en-US" sz="2000" dirty="0" err="1" smtClean="0"/>
              <a:t>exportarse</a:t>
            </a:r>
            <a:r>
              <a:rPr lang="en-US" sz="2000" dirty="0" smtClean="0"/>
              <a:t> </a:t>
            </a:r>
            <a:r>
              <a:rPr lang="en-US" sz="2000" dirty="0" err="1" smtClean="0"/>
              <a:t>y</a:t>
            </a:r>
            <a:r>
              <a:rPr lang="en-US" sz="2000" dirty="0" smtClean="0"/>
              <a:t> </a:t>
            </a:r>
            <a:r>
              <a:rPr lang="es-ES_tradnl" sz="2000" dirty="0"/>
              <a:t>tener la flexibilidad suficiente para permitir el examen de las características específicas e individuales de los diferentes </a:t>
            </a:r>
            <a:r>
              <a:rPr lang="es-ES_tradnl" sz="2000" dirty="0" err="1"/>
              <a:t>taxa</a:t>
            </a:r>
            <a:r>
              <a:rPr lang="es-ES_tradnl" sz="2000" dirty="0"/>
              <a:t> </a:t>
            </a:r>
            <a:endParaRPr lang="es-ES_tradnl" sz="2000" dirty="0" smtClean="0"/>
          </a:p>
          <a:p>
            <a:pPr lvl="1" eaLnBrk="1" hangingPunct="1">
              <a:defRPr/>
            </a:pPr>
            <a:r>
              <a:rPr lang="es-ES_tradnl" sz="2000" dirty="0"/>
              <a:t>la puesta en práctica de la gestión adaptable, que incluye la vigilancia, es una consideración importante en la elaboración de un </a:t>
            </a:r>
            <a:r>
              <a:rPr lang="es-ES_tradnl" sz="2000" dirty="0" smtClean="0"/>
              <a:t> DENP</a:t>
            </a:r>
            <a:endParaRPr lang="en-US" sz="2000" dirty="0" smtClean="0"/>
          </a:p>
          <a:p>
            <a:pPr lvl="1" eaLnBrk="1" hangingPunct="1">
              <a:defRPr/>
            </a:pPr>
            <a:endParaRPr lang="fr-BE" sz="2200" dirty="0" smtClean="0"/>
          </a:p>
        </p:txBody>
      </p:sp>
      <p:sp>
        <p:nvSpPr>
          <p:cNvPr id="44035" name="Slide Number Placeholder 3"/>
          <p:cNvSpPr txBox="1">
            <a:spLocks noGrp="1"/>
          </p:cNvSpPr>
          <p:nvPr/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6E00CA-F691-495E-BA58-CA7EF2BFB7F6}" type="slidenum">
              <a:rPr lang="en-US" sz="1400">
                <a:solidFill>
                  <a:srgbClr val="FFCC00"/>
                </a:solidFill>
              </a:rPr>
              <a:pPr algn="r"/>
              <a:t>17</a:t>
            </a:fld>
            <a:endParaRPr lang="en-US" sz="14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Resolución</a:t>
            </a:r>
            <a:r>
              <a:rPr lang="en-US" smtClean="0">
                <a:solidFill>
                  <a:srgbClr val="FF3399"/>
                </a:solidFill>
              </a:rPr>
              <a:t> </a:t>
            </a:r>
            <a:r>
              <a:rPr lang="en-US" smtClean="0"/>
              <a:t>Conf. 16.7,</a:t>
            </a:r>
            <a:r>
              <a:rPr lang="en-US" smtClean="0">
                <a:solidFill>
                  <a:srgbClr val="FF3399"/>
                </a:solidFill>
              </a:rPr>
              <a:t> </a:t>
            </a:r>
            <a:r>
              <a:rPr lang="es-ES_tradnl" smtClean="0"/>
              <a:t>Dictámenes de extracción no perjudicial</a:t>
            </a:r>
            <a:endParaRPr lang="fr-BE" smtClean="0"/>
          </a:p>
        </p:txBody>
      </p:sp>
      <p:sp>
        <p:nvSpPr>
          <p:cNvPr id="46082" name="Content Placeholder 2"/>
          <p:cNvSpPr>
            <a:spLocks noGrp="1"/>
          </p:cNvSpPr>
          <p:nvPr>
            <p:ph idx="4294967295"/>
          </p:nvPr>
        </p:nvSpPr>
        <p:spPr>
          <a:xfrm>
            <a:off x="685800" y="1160463"/>
            <a:ext cx="7772400" cy="5702300"/>
          </a:xfrm>
        </p:spPr>
        <p:txBody>
          <a:bodyPr/>
          <a:lstStyle/>
          <a:p>
            <a:pPr eaLnBrk="1" hangingPunct="1"/>
            <a:r>
              <a:rPr lang="en-US" sz="2000" smtClean="0"/>
              <a:t>Recomienda que el DENP </a:t>
            </a:r>
            <a:r>
              <a:rPr lang="es-ES_tradnl" sz="2000" smtClean="0"/>
              <a:t>se base en metodologías de evaluación de recursos que puedan incluir, sin limitarse a ello, la consideración de:</a:t>
            </a:r>
          </a:p>
          <a:p>
            <a:pPr lvl="1" eaLnBrk="1" hangingPunct="1"/>
            <a:r>
              <a:rPr lang="es-ES_tradnl" sz="2000" smtClean="0"/>
              <a:t>la biología y las características del ciclo vital de la especie</a:t>
            </a:r>
            <a:r>
              <a:rPr lang="en-US" sz="2000" smtClean="0"/>
              <a:t>, </a:t>
            </a:r>
            <a:r>
              <a:rPr lang="es-ES_tradnl" sz="2000" smtClean="0"/>
              <a:t>el área de distribución de la especie (histórica y actual)</a:t>
            </a:r>
          </a:p>
          <a:p>
            <a:pPr lvl="1" eaLnBrk="1" hangingPunct="1"/>
            <a:r>
              <a:rPr lang="es-ES" sz="2000" smtClean="0"/>
              <a:t>la estructura, el estado y las tendencias de la población (en la zona de recolección, a escala nacional e internacional)</a:t>
            </a:r>
            <a:endParaRPr lang="en-US" sz="2000" smtClean="0"/>
          </a:p>
          <a:p>
            <a:pPr lvl="1" eaLnBrk="1" hangingPunct="1"/>
            <a:r>
              <a:rPr lang="en-US" sz="2000" smtClean="0"/>
              <a:t>las amenazas</a:t>
            </a:r>
          </a:p>
          <a:p>
            <a:pPr lvl="1" eaLnBrk="1" hangingPunct="1"/>
            <a:r>
              <a:rPr lang="es-ES" sz="2000" smtClean="0"/>
              <a:t>los niveles y las pautas de extracción y mortalidad históricos y actuales de cada especie de todas las fuentes combinadas</a:t>
            </a:r>
            <a:endParaRPr lang="en-US" sz="2000" smtClean="0"/>
          </a:p>
          <a:p>
            <a:pPr lvl="1" eaLnBrk="1" hangingPunct="1"/>
            <a:r>
              <a:rPr lang="es-ES_tradnl" sz="2000" smtClean="0"/>
              <a:t>las medidas de gestión actualmente en vigor y propuestas</a:t>
            </a:r>
            <a:endParaRPr lang="fr-BE" sz="2200" smtClean="0"/>
          </a:p>
          <a:p>
            <a:pPr lvl="1" eaLnBrk="1" hangingPunct="1"/>
            <a:r>
              <a:rPr lang="es-ES_tradnl" sz="2000" smtClean="0"/>
              <a:t>la vigilancia de la población y el estado de conservación </a:t>
            </a:r>
            <a:endParaRPr lang="en-US" sz="2000" smtClean="0"/>
          </a:p>
        </p:txBody>
      </p:sp>
      <p:sp>
        <p:nvSpPr>
          <p:cNvPr id="46083" name="Slide Number Placeholder 3"/>
          <p:cNvSpPr txBox="1">
            <a:spLocks noGrp="1"/>
          </p:cNvSpPr>
          <p:nvPr/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D6491E5-21C6-43F5-A5A9-30C50D6CD99A}" type="slidenum">
              <a:rPr lang="en-US" sz="1400">
                <a:solidFill>
                  <a:srgbClr val="FFCC00"/>
                </a:solidFill>
              </a:rPr>
              <a:pPr algn="r"/>
              <a:t>18</a:t>
            </a:fld>
            <a:endParaRPr lang="en-US" sz="14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Resolución</a:t>
            </a:r>
            <a:r>
              <a:rPr lang="en-US" smtClean="0">
                <a:solidFill>
                  <a:srgbClr val="FF3399"/>
                </a:solidFill>
              </a:rPr>
              <a:t> </a:t>
            </a:r>
            <a:r>
              <a:rPr lang="en-US" smtClean="0"/>
              <a:t>Conf. 16.7,</a:t>
            </a:r>
            <a:r>
              <a:rPr lang="en-US" smtClean="0">
                <a:solidFill>
                  <a:srgbClr val="FF3399"/>
                </a:solidFill>
              </a:rPr>
              <a:t> </a:t>
            </a:r>
            <a:r>
              <a:rPr lang="es-ES_tradnl" smtClean="0"/>
              <a:t>Dictámenes de extracción no perjudicial</a:t>
            </a:r>
            <a:endParaRPr lang="fr-BE" smtClean="0"/>
          </a:p>
        </p:txBody>
      </p:sp>
      <p:sp>
        <p:nvSpPr>
          <p:cNvPr id="48130" name="Content Placeholder 2"/>
          <p:cNvSpPr>
            <a:spLocks noGrp="1"/>
          </p:cNvSpPr>
          <p:nvPr>
            <p:ph idx="4294967295"/>
          </p:nvPr>
        </p:nvSpPr>
        <p:spPr>
          <a:xfrm>
            <a:off x="685800" y="1196975"/>
            <a:ext cx="7772400" cy="5846763"/>
          </a:xfrm>
        </p:spPr>
        <p:txBody>
          <a:bodyPr/>
          <a:lstStyle/>
          <a:p>
            <a:pPr eaLnBrk="1" hangingPunct="1"/>
            <a:r>
              <a:rPr lang="en-US" sz="2000" smtClean="0"/>
              <a:t>Recomienda que </a:t>
            </a:r>
            <a:r>
              <a:rPr lang="es-ES_tradnl" sz="2000" smtClean="0"/>
              <a:t>las fuentes de información que se pueden tener en cuenta al formular un DENP, se incluya, sin limitarse a ello:</a:t>
            </a:r>
            <a:endParaRPr lang="fr-BE" sz="2000" smtClean="0"/>
          </a:p>
          <a:p>
            <a:pPr lvl="1" eaLnBrk="1" hangingPunct="1"/>
            <a:r>
              <a:rPr lang="es-ES_tradnl" sz="1800" smtClean="0"/>
              <a:t>las publicaciones científicas relevantes </a:t>
            </a:r>
          </a:p>
          <a:p>
            <a:pPr lvl="1" eaLnBrk="1" hangingPunct="1"/>
            <a:r>
              <a:rPr lang="es-ES" sz="1800" smtClean="0"/>
              <a:t>los pormenores de cualquier evaluación de riesgo ecológico realizada</a:t>
            </a:r>
            <a:endParaRPr lang="en-US" sz="1800" smtClean="0"/>
          </a:p>
          <a:p>
            <a:pPr lvl="1" eaLnBrk="1" hangingPunct="1"/>
            <a:r>
              <a:rPr lang="es-ES" sz="1800" smtClean="0"/>
              <a:t>los estudios científicos realizados en los lugares de recolección y en los sitios protegidos de la recolección u otros impactos</a:t>
            </a:r>
            <a:endParaRPr lang="en-US" sz="1800" smtClean="0"/>
          </a:p>
          <a:p>
            <a:pPr lvl="1" eaLnBrk="1" hangingPunct="1"/>
            <a:r>
              <a:rPr lang="es-ES" sz="1800" smtClean="0"/>
              <a:t>los conocimientos y la experiencia práctica pertinentes de las comunidades locales y autóctonas</a:t>
            </a:r>
            <a:endParaRPr lang="en-US" sz="1800" smtClean="0"/>
          </a:p>
          <a:p>
            <a:pPr lvl="1" eaLnBrk="1" hangingPunct="1"/>
            <a:r>
              <a:rPr lang="en-US" sz="1800" smtClean="0"/>
              <a:t>las consultas realizadas a expertos pertinentes a escala local, regional e internacional </a:t>
            </a:r>
          </a:p>
          <a:p>
            <a:pPr lvl="1" eaLnBrk="1" hangingPunct="1"/>
            <a:r>
              <a:rPr lang="es-ES_tradnl" sz="1800" smtClean="0"/>
              <a:t>la información sobre el comercio nacional e internacional</a:t>
            </a:r>
            <a:endParaRPr lang="en-US" sz="1800" smtClean="0"/>
          </a:p>
        </p:txBody>
      </p:sp>
      <p:sp>
        <p:nvSpPr>
          <p:cNvPr id="48131" name="Slide Number Placeholder 3"/>
          <p:cNvSpPr txBox="1">
            <a:spLocks noGrp="1"/>
          </p:cNvSpPr>
          <p:nvPr/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46EC284-354F-45A2-93A4-A7F66EED0801}" type="slidenum">
              <a:rPr lang="en-US" sz="1400">
                <a:solidFill>
                  <a:srgbClr val="FFCC00"/>
                </a:solidFill>
              </a:rPr>
              <a:pPr algn="r"/>
              <a:t>19</a:t>
            </a:fld>
            <a:endParaRPr lang="en-US" sz="14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Financiación externa</a:t>
            </a:r>
            <a:endParaRPr lang="en-GB" smtClean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zh-CN" smtClean="0">
                <a:ea typeface="宋体" pitchFamily="2" charset="-122"/>
              </a:rPr>
              <a:t>Aporte de la Unión Europea €UR 1,980,000</a:t>
            </a:r>
            <a:r>
              <a:rPr lang="fr-FR" altLang="zh-CN" smtClean="0">
                <a:ea typeface="宋体" pitchFamily="2" charset="-122"/>
              </a:rPr>
              <a:t> </a:t>
            </a:r>
            <a:endParaRPr lang="en-GB" smtClean="0"/>
          </a:p>
          <a:p>
            <a:pPr eaLnBrk="1" hangingPunct="1"/>
            <a:r>
              <a:rPr lang="es-ES" altLang="zh-CN" smtClean="0">
                <a:ea typeface="宋体" pitchFamily="2" charset="-122"/>
              </a:rPr>
              <a:t>"Fortalecimiento de capacidades en los países en desarrollo para la gestión sostenible de la vida silvestre y mejorar la aplicación de los reglamentos comerciales de vida silvestre de la CITES , con especial atención a las especies acuáticas explotadas comercialmente"</a:t>
            </a:r>
            <a:r>
              <a:rPr lang="fr-FR" altLang="zh-CN" smtClean="0">
                <a:ea typeface="宋体" pitchFamily="2" charset="-122"/>
              </a:rPr>
              <a:t> </a:t>
            </a:r>
            <a:endParaRPr lang="en-GB" smtClean="0"/>
          </a:p>
          <a:p>
            <a:pPr eaLnBrk="1" hangingPunct="1"/>
            <a:r>
              <a:rPr lang="es-ES" altLang="zh-CN" smtClean="0">
                <a:ea typeface="宋体" pitchFamily="2" charset="-122"/>
              </a:rPr>
              <a:t>Implementación comenzó en octubre de 2013 - hasta julio de 2016 ( CoP17 )</a:t>
            </a:r>
            <a:r>
              <a:rPr lang="fr-FR" altLang="zh-CN" smtClean="0">
                <a:ea typeface="宋体" pitchFamily="2" charset="-122"/>
              </a:rPr>
              <a:t> </a:t>
            </a:r>
            <a:endParaRPr lang="en-GB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DBDEF88-A41C-4B0F-BAF2-C26C31D98193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Resolución</a:t>
            </a:r>
            <a:r>
              <a:rPr lang="en-US" smtClean="0">
                <a:solidFill>
                  <a:srgbClr val="FF3399"/>
                </a:solidFill>
              </a:rPr>
              <a:t> </a:t>
            </a:r>
            <a:r>
              <a:rPr lang="en-US" smtClean="0"/>
              <a:t>Conf. 16.7,</a:t>
            </a:r>
            <a:r>
              <a:rPr lang="en-US" smtClean="0">
                <a:solidFill>
                  <a:srgbClr val="FF3399"/>
                </a:solidFill>
              </a:rPr>
              <a:t> </a:t>
            </a:r>
            <a:r>
              <a:rPr lang="es-ES_tradnl" smtClean="0"/>
              <a:t>Dictámenes de extracción no perjudicial</a:t>
            </a:r>
            <a:endParaRPr lang="fr-BE" smtClean="0"/>
          </a:p>
        </p:txBody>
      </p:sp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412875"/>
            <a:ext cx="7772400" cy="5702300"/>
          </a:xfrm>
        </p:spPr>
        <p:txBody>
          <a:bodyPr/>
          <a:lstStyle/>
          <a:p>
            <a:pPr eaLnBrk="1" hangingPunct="1"/>
            <a:r>
              <a:rPr lang="es-ES_tradnl" sz="2000" smtClean="0"/>
              <a:t>Alienta a las Partes a:</a:t>
            </a:r>
            <a:endParaRPr lang="en-GB" sz="2000" smtClean="0"/>
          </a:p>
          <a:p>
            <a:pPr lvl="1" eaLnBrk="1" hangingPunct="1"/>
            <a:r>
              <a:rPr lang="es-ES_tradnl" sz="2000" smtClean="0"/>
              <a:t>examinar los métodos de elaboración de los DENPs</a:t>
            </a:r>
            <a:endParaRPr lang="en-US" sz="2000" smtClean="0"/>
          </a:p>
          <a:p>
            <a:pPr lvl="1" eaLnBrk="1" hangingPunct="1"/>
            <a:r>
              <a:rPr lang="es-ES_tradnl" sz="2000" smtClean="0"/>
              <a:t>compartir las experiencias y los ejemplos sobre las distintas formas de elaboración de los DENPs, lo que incluye la realización de los talleres regionales o subregionales </a:t>
            </a:r>
          </a:p>
          <a:p>
            <a:pPr lvl="1" eaLnBrk="1" hangingPunct="1"/>
            <a:r>
              <a:rPr lang="es-ES_tradnl" sz="2000" smtClean="0"/>
              <a:t>conservar las actas escritas de la justificación científica incluida en las evaluaciones de los DENPs formulados por las Autoridades Científicas</a:t>
            </a:r>
          </a:p>
          <a:p>
            <a:pPr lvl="1" eaLnBrk="1" hangingPunct="1"/>
            <a:r>
              <a:rPr lang="es-ES" sz="2000" smtClean="0"/>
              <a:t>brindar asistencia y colaboración a los países en desarrollo, previa solicitud, a fin de mejorar la capacidad de elaboración de DENPs, sobre la base de las necesidades identificadas a nivel nacional</a:t>
            </a:r>
            <a:endParaRPr lang="en-US" sz="2000" smtClean="0"/>
          </a:p>
        </p:txBody>
      </p:sp>
      <p:sp>
        <p:nvSpPr>
          <p:cNvPr id="50179" name="Slide Number Placeholder 3"/>
          <p:cNvSpPr txBox="1">
            <a:spLocks noGrp="1"/>
          </p:cNvSpPr>
          <p:nvPr/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468838C-F3F4-4BF3-B98D-5C73E09CB787}" type="slidenum">
              <a:rPr lang="en-US" sz="1400">
                <a:solidFill>
                  <a:srgbClr val="FFCC00"/>
                </a:solidFill>
              </a:rPr>
              <a:pPr algn="r"/>
              <a:t>20</a:t>
            </a:fld>
            <a:endParaRPr lang="en-US" sz="14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Resolución</a:t>
            </a:r>
            <a:r>
              <a:rPr lang="en-US" smtClean="0">
                <a:solidFill>
                  <a:srgbClr val="FF3399"/>
                </a:solidFill>
              </a:rPr>
              <a:t> </a:t>
            </a:r>
            <a:r>
              <a:rPr lang="en-US" smtClean="0"/>
              <a:t>Conf. 16.7,</a:t>
            </a:r>
            <a:r>
              <a:rPr lang="en-US" smtClean="0">
                <a:solidFill>
                  <a:srgbClr val="FF3399"/>
                </a:solidFill>
              </a:rPr>
              <a:t> </a:t>
            </a:r>
            <a:r>
              <a:rPr lang="es-ES_tradnl" smtClean="0"/>
              <a:t>Dictámenes de extracción no perjudicial</a:t>
            </a:r>
            <a:endParaRPr lang="fr-BE" smtClean="0"/>
          </a:p>
        </p:txBody>
      </p:sp>
      <p:sp>
        <p:nvSpPr>
          <p:cNvPr id="52226" name="Content Placeholder 2"/>
          <p:cNvSpPr>
            <a:spLocks noGrp="1"/>
          </p:cNvSpPr>
          <p:nvPr>
            <p:ph idx="4294967295"/>
          </p:nvPr>
        </p:nvSpPr>
        <p:spPr>
          <a:xfrm>
            <a:off x="685800" y="1412875"/>
            <a:ext cx="7772400" cy="5702300"/>
          </a:xfrm>
        </p:spPr>
        <p:txBody>
          <a:bodyPr/>
          <a:lstStyle/>
          <a:p>
            <a:pPr eaLnBrk="1" hangingPunct="1"/>
            <a:r>
              <a:rPr lang="es-ES_tradnl" sz="2000" smtClean="0"/>
              <a:t>Encarga a la Secretaría que</a:t>
            </a:r>
            <a:r>
              <a:rPr lang="fr-BE" sz="2000" smtClean="0"/>
              <a:t>: </a:t>
            </a:r>
          </a:p>
          <a:p>
            <a:pPr lvl="1" eaLnBrk="1" hangingPunct="1"/>
            <a:r>
              <a:rPr lang="es-ES" sz="1800" smtClean="0"/>
              <a:t>mantenga una sección importante dedicada a los dictámenes de extracción no perjudicial en el sitio web de la CITES y la actualice periódicamente con la información recibida de los Comités de Fauna y de Flora, las Partes y otras fuentes</a:t>
            </a:r>
            <a:endParaRPr lang="en-US" sz="1800" smtClean="0"/>
          </a:p>
          <a:p>
            <a:pPr lvl="1" eaLnBrk="1" hangingPunct="1"/>
            <a:r>
              <a:rPr lang="es-ES" sz="1800" smtClean="0"/>
              <a:t>ponga en práctica un mecanismo de fácil acceso en el sitio web de la CITES que permita a las Partes enviar fácilmente la información correspondiente que se debería examinar para su inclusión en el sitio web</a:t>
            </a:r>
            <a:endParaRPr lang="en-US" sz="1800" smtClean="0"/>
          </a:p>
          <a:p>
            <a:pPr lvl="1" eaLnBrk="1" hangingPunct="1"/>
            <a:r>
              <a:rPr lang="es-ES" sz="1800" smtClean="0"/>
              <a:t>garantice que las secciones pertinentes del Colegio Virtual CITES tengan acceso a esa información</a:t>
            </a:r>
            <a:endParaRPr lang="en-US" sz="1800" smtClean="0"/>
          </a:p>
          <a:p>
            <a:pPr lvl="1" eaLnBrk="1" hangingPunct="1"/>
            <a:r>
              <a:rPr lang="es-ES" sz="1800" smtClean="0"/>
              <a:t>asista en la identificación de las posibles fuentes de financiación para ayudar a las Partes a poner en práctica actividades de fomento de la capacidad relacionadas con la elaboración de dictámenes de extracción no perjudicial</a:t>
            </a:r>
            <a:r>
              <a:rPr lang="en-US" sz="2000" smtClean="0"/>
              <a:t>.</a:t>
            </a:r>
          </a:p>
        </p:txBody>
      </p:sp>
      <p:sp>
        <p:nvSpPr>
          <p:cNvPr id="52227" name="Slide Number Placeholder 3"/>
          <p:cNvSpPr txBox="1">
            <a:spLocks noGrp="1"/>
          </p:cNvSpPr>
          <p:nvPr/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6EEBB35-2A00-4B1B-838D-3797D8E3A530}" type="slidenum">
              <a:rPr lang="en-US" sz="1400">
                <a:solidFill>
                  <a:srgbClr val="FFCC00"/>
                </a:solidFill>
              </a:rPr>
              <a:pPr algn="r"/>
              <a:t>21</a:t>
            </a:fld>
            <a:endParaRPr lang="en-US" sz="14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3"/>
          <p:cNvSpPr txBox="1">
            <a:spLocks noGrp="1"/>
          </p:cNvSpPr>
          <p:nvPr/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870DEFC-23D3-4741-8CD0-D553DE643729}" type="slidenum">
              <a:rPr lang="en-US" sz="1400">
                <a:solidFill>
                  <a:srgbClr val="FFCC00"/>
                </a:solidFill>
              </a:rPr>
              <a:pPr algn="r"/>
              <a:t>22</a:t>
            </a:fld>
            <a:endParaRPr lang="en-US" sz="1400">
              <a:solidFill>
                <a:srgbClr val="FFCC00"/>
              </a:solidFill>
            </a:endParaRP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04800"/>
            <a:ext cx="8497888" cy="725488"/>
          </a:xfrm>
        </p:spPr>
        <p:txBody>
          <a:bodyPr/>
          <a:lstStyle/>
          <a:p>
            <a:pPr eaLnBrk="1" hangingPunct="1"/>
            <a:r>
              <a:rPr lang="en-US" smtClean="0"/>
              <a:t>Orientaciones de la CoP sobre los DENP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41438"/>
            <a:ext cx="7772400" cy="4392612"/>
          </a:xfrm>
        </p:spPr>
        <p:txBody>
          <a:bodyPr/>
          <a:lstStyle/>
          <a:p>
            <a:pPr eaLnBrk="1" hangingPunct="1"/>
            <a:r>
              <a:rPr lang="es-ES" smtClean="0"/>
              <a:t>Objetivo de la Visión Estratégica de la CITES: 2008-2020</a:t>
            </a:r>
            <a:endParaRPr lang="en-US" smtClean="0">
              <a:solidFill>
                <a:srgbClr val="FF3399"/>
              </a:solidFill>
            </a:endParaRPr>
          </a:p>
          <a:p>
            <a:pPr eaLnBrk="1" hangingPunct="1">
              <a:buFontTx/>
              <a:buNone/>
            </a:pPr>
            <a:r>
              <a:rPr lang="en-US" smtClean="0"/>
              <a:t>   “</a:t>
            </a:r>
            <a:r>
              <a:rPr lang="es-ES" smtClean="0"/>
              <a:t>La información científica más adecuada disponible es la base de los dictámenes de extracción no perjudicial</a:t>
            </a:r>
            <a:r>
              <a:rPr lang="en-US" smtClean="0"/>
              <a:t>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3"/>
          <p:cNvSpPr txBox="1">
            <a:spLocks noGrp="1"/>
          </p:cNvSpPr>
          <p:nvPr/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6D2EB22-9B4D-4CD0-AB38-7A62746131C0}" type="slidenum">
              <a:rPr lang="en-US" sz="1400">
                <a:solidFill>
                  <a:srgbClr val="FFCC00"/>
                </a:solidFill>
              </a:rPr>
              <a:pPr algn="r"/>
              <a:t>23</a:t>
            </a:fld>
            <a:endParaRPr lang="en-US" sz="1400">
              <a:solidFill>
                <a:srgbClr val="FFCC00"/>
              </a:solidFill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Observaciones de la Secretaría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 dictamen de extracción no perjudicial es esencialmente una evaluación de riesgos</a:t>
            </a:r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r>
              <a:rPr lang="en-US" sz="3200" smtClean="0">
                <a:solidFill>
                  <a:srgbClr val="FFCC00"/>
                </a:solidFill>
              </a:rPr>
              <a:t>Puede aplicarse el mismo enfoque y manera de pensar…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3"/>
          <p:cNvSpPr txBox="1">
            <a:spLocks noGrp="1"/>
          </p:cNvSpPr>
          <p:nvPr/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DEA1C9B-C712-4B40-BBCF-5305D90AC3E5}" type="slidenum">
              <a:rPr lang="en-US" sz="1400">
                <a:solidFill>
                  <a:srgbClr val="FFCC00"/>
                </a:solidFill>
              </a:rPr>
              <a:pPr algn="r"/>
              <a:t>24</a:t>
            </a:fld>
            <a:endParaRPr lang="en-US" sz="1400">
              <a:solidFill>
                <a:srgbClr val="FFCC00"/>
              </a:solidFill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Observaciones de la Secretaría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spcBef>
                <a:spcPct val="35000"/>
              </a:spcBef>
              <a:spcAft>
                <a:spcPct val="5000"/>
              </a:spcAft>
              <a:buFontTx/>
              <a:buNone/>
            </a:pPr>
            <a:r>
              <a:rPr lang="en-US" smtClean="0"/>
              <a:t>Pasos en la evaluación de riesgos</a:t>
            </a:r>
          </a:p>
          <a:p>
            <a:pPr eaLnBrk="1" hangingPunct="1">
              <a:spcBef>
                <a:spcPct val="35000"/>
              </a:spcBef>
              <a:spcAft>
                <a:spcPct val="5000"/>
              </a:spcAft>
            </a:pPr>
            <a:r>
              <a:rPr lang="en-US" smtClean="0"/>
              <a:t>Analizar riesgos</a:t>
            </a:r>
          </a:p>
          <a:p>
            <a:pPr lvl="1" eaLnBrk="1" hangingPunct="1">
              <a:spcBef>
                <a:spcPct val="35000"/>
              </a:spcBef>
              <a:spcAft>
                <a:spcPct val="5000"/>
              </a:spcAft>
            </a:pPr>
            <a:r>
              <a:rPr lang="en-US" smtClean="0"/>
              <a:t>Analizar impactos </a:t>
            </a:r>
            <a:r>
              <a:rPr lang="en-US" smtClean="0">
                <a:solidFill>
                  <a:srgbClr val="FFCC00"/>
                </a:solidFill>
              </a:rPr>
              <a:t>// </a:t>
            </a:r>
            <a:r>
              <a:rPr lang="en-US" smtClean="0"/>
              <a:t>efectos</a:t>
            </a:r>
          </a:p>
          <a:p>
            <a:pPr lvl="1" eaLnBrk="1" hangingPunct="1">
              <a:spcBef>
                <a:spcPct val="35000"/>
              </a:spcBef>
              <a:spcAft>
                <a:spcPct val="5000"/>
              </a:spcAft>
            </a:pPr>
            <a:r>
              <a:rPr lang="en-US" smtClean="0"/>
              <a:t>Estimar probabilidad </a:t>
            </a:r>
            <a:r>
              <a:rPr lang="en-US" smtClean="0">
                <a:solidFill>
                  <a:srgbClr val="FFCC00"/>
                </a:solidFill>
              </a:rPr>
              <a:t>//</a:t>
            </a:r>
            <a:r>
              <a:rPr lang="en-US" smtClean="0"/>
              <a:t> riesgo </a:t>
            </a:r>
            <a:r>
              <a:rPr lang="en-US" smtClean="0">
                <a:solidFill>
                  <a:srgbClr val="FFCC00"/>
                </a:solidFill>
              </a:rPr>
              <a:t>//</a:t>
            </a:r>
            <a:r>
              <a:rPr lang="en-US" smtClean="0"/>
              <a:t> impacto</a:t>
            </a:r>
          </a:p>
          <a:p>
            <a:pPr lvl="1" eaLnBrk="1" hangingPunct="1">
              <a:spcBef>
                <a:spcPct val="35000"/>
              </a:spcBef>
              <a:spcAft>
                <a:spcPct val="5000"/>
              </a:spcAft>
            </a:pPr>
            <a:r>
              <a:rPr lang="en-US" smtClean="0"/>
              <a:t>Gestionar riesgo </a:t>
            </a:r>
            <a:r>
              <a:rPr lang="en-US" smtClean="0">
                <a:solidFill>
                  <a:srgbClr val="FFCC00"/>
                </a:solidFill>
              </a:rPr>
              <a:t>//</a:t>
            </a:r>
            <a:r>
              <a:rPr lang="en-US" smtClean="0"/>
              <a:t> considerar medidas  paliativas</a:t>
            </a:r>
          </a:p>
          <a:p>
            <a:pPr eaLnBrk="1" hangingPunct="1">
              <a:spcBef>
                <a:spcPct val="35000"/>
              </a:spcBef>
              <a:spcAft>
                <a:spcPct val="5000"/>
              </a:spcAft>
            </a:pPr>
            <a:r>
              <a:rPr lang="en-US" smtClean="0"/>
              <a:t>Determinar exposición</a:t>
            </a:r>
          </a:p>
          <a:p>
            <a:pPr lvl="1" eaLnBrk="1" hangingPunct="1">
              <a:spcBef>
                <a:spcPct val="35000"/>
              </a:spcBef>
              <a:spcAft>
                <a:spcPct val="5000"/>
              </a:spcAft>
            </a:pPr>
            <a:r>
              <a:rPr lang="en-US" smtClean="0"/>
              <a:t>Exposición </a:t>
            </a:r>
            <a:r>
              <a:rPr lang="en-US" smtClean="0">
                <a:solidFill>
                  <a:srgbClr val="FFCC00"/>
                </a:solidFill>
              </a:rPr>
              <a:t>=</a:t>
            </a:r>
            <a:r>
              <a:rPr lang="en-US" smtClean="0"/>
              <a:t> Riesgo </a:t>
            </a:r>
            <a:r>
              <a:rPr lang="en-US" smtClean="0">
                <a:solidFill>
                  <a:srgbClr val="FFCC00"/>
                </a:solidFill>
              </a:rPr>
              <a:t>+</a:t>
            </a:r>
            <a:r>
              <a:rPr lang="en-US" smtClean="0"/>
              <a:t> Impacto</a:t>
            </a:r>
          </a:p>
          <a:p>
            <a:pPr eaLnBrk="1" hangingPunct="1">
              <a:spcBef>
                <a:spcPct val="35000"/>
              </a:spcBef>
              <a:spcAft>
                <a:spcPct val="5000"/>
              </a:spcAft>
            </a:pPr>
            <a:r>
              <a:rPr lang="en-US" smtClean="0"/>
              <a:t>Tomar una decisión</a:t>
            </a:r>
          </a:p>
          <a:p>
            <a:pPr eaLnBrk="1" hangingPunct="1">
              <a:spcBef>
                <a:spcPct val="35000"/>
              </a:spcBef>
              <a:spcAft>
                <a:spcPct val="5000"/>
              </a:spcAft>
            </a:pPr>
            <a:r>
              <a:rPr lang="en-US" smtClean="0"/>
              <a:t>Supervisar los resultados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Number Placeholder 3"/>
          <p:cNvSpPr txBox="1">
            <a:spLocks noGrp="1"/>
          </p:cNvSpPr>
          <p:nvPr/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E5633D6-EC91-44C9-A0FC-49781E24FF60}" type="slidenum">
              <a:rPr lang="en-US" sz="1400">
                <a:solidFill>
                  <a:srgbClr val="FFCC00"/>
                </a:solidFill>
              </a:rPr>
              <a:pPr algn="r"/>
              <a:t>25</a:t>
            </a:fld>
            <a:endParaRPr lang="en-US" sz="1400">
              <a:solidFill>
                <a:srgbClr val="FFCC00"/>
              </a:solidFill>
            </a:endParaRP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Observaciones de la Secretaría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Principios de la evaluación de riesgos</a:t>
            </a:r>
          </a:p>
          <a:p>
            <a:pPr lvl="1" eaLnBrk="1" hangingPunct="1"/>
            <a:r>
              <a:rPr lang="en-US" smtClean="0"/>
              <a:t>Los datos que se necesitan deberían ser proporcionales a los riesgos potenciales</a:t>
            </a:r>
          </a:p>
          <a:p>
            <a:pPr lvl="1" eaLnBrk="1" hangingPunct="1"/>
            <a:r>
              <a:rPr lang="en-US" smtClean="0"/>
              <a:t>La evaluación debería basarse en la mejor información disponible</a:t>
            </a:r>
          </a:p>
          <a:p>
            <a:pPr lvl="1" eaLnBrk="1" hangingPunct="1"/>
            <a:r>
              <a:rPr lang="en-US" smtClean="0"/>
              <a:t>Si necesita información adicional </a:t>
            </a:r>
            <a:r>
              <a:rPr lang="en-US" u="sng" smtClean="0"/>
              <a:t>y</a:t>
            </a:r>
            <a:r>
              <a:rPr lang="en-US" smtClean="0"/>
              <a:t> puede obtenerla, hágalo</a:t>
            </a:r>
          </a:p>
          <a:p>
            <a:pPr lvl="1" eaLnBrk="1" hangingPunct="1"/>
            <a:r>
              <a:rPr lang="en-US" smtClean="0"/>
              <a:t>La experiencia es útil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 txBox="1">
            <a:spLocks noGrp="1"/>
          </p:cNvSpPr>
          <p:nvPr/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99299D0-586D-4741-B608-7C620D92BB08}" type="slidenum">
              <a:rPr lang="en-US" sz="1400">
                <a:solidFill>
                  <a:srgbClr val="FFCC00"/>
                </a:solidFill>
              </a:rPr>
              <a:pPr algn="r"/>
              <a:t>26</a:t>
            </a:fld>
            <a:endParaRPr lang="en-US" sz="1400">
              <a:solidFill>
                <a:srgbClr val="FFCC00"/>
              </a:solidFill>
            </a:endParaRPr>
          </a:p>
        </p:txBody>
      </p:sp>
      <p:sp>
        <p:nvSpPr>
          <p:cNvPr id="644098" name="Rectangle 2"/>
          <p:cNvSpPr>
            <a:spLocks noChangeArrowheads="1"/>
          </p:cNvSpPr>
          <p:nvPr/>
        </p:nvSpPr>
        <p:spPr bwMode="auto">
          <a:xfrm>
            <a:off x="990600" y="1143000"/>
            <a:ext cx="7358063" cy="4953000"/>
          </a:xfrm>
          <a:prstGeom prst="rect">
            <a:avLst/>
          </a:prstGeom>
          <a:gradFill rotWithShape="1">
            <a:gsLst>
              <a:gs pos="0">
                <a:srgbClr val="107D05">
                  <a:alpha val="85001"/>
                </a:srgbClr>
              </a:gs>
              <a:gs pos="100000">
                <a:srgbClr val="F4043D"/>
              </a:gs>
            </a:gsLst>
            <a:lin ang="18900000" scaled="1"/>
          </a:gra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644099" name="Line 3"/>
          <p:cNvSpPr>
            <a:spLocks noChangeShapeType="1"/>
          </p:cNvSpPr>
          <p:nvPr/>
        </p:nvSpPr>
        <p:spPr bwMode="auto">
          <a:xfrm>
            <a:off x="4851400" y="1166813"/>
            <a:ext cx="1588" cy="4471987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none" w="lg" len="med"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644100" name="Line 4"/>
          <p:cNvSpPr>
            <a:spLocks noChangeShapeType="1"/>
          </p:cNvSpPr>
          <p:nvPr/>
        </p:nvSpPr>
        <p:spPr bwMode="auto">
          <a:xfrm>
            <a:off x="1041400" y="3403600"/>
            <a:ext cx="7264400" cy="254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none" w="lg" len="med"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644101" name="Rectangle 5"/>
          <p:cNvSpPr>
            <a:spLocks noChangeArrowheads="1"/>
          </p:cNvSpPr>
          <p:nvPr/>
        </p:nvSpPr>
        <p:spPr bwMode="auto">
          <a:xfrm>
            <a:off x="2336800" y="4165600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solidFill>
                  <a:srgbClr val="FFCC00"/>
                </a:solidFill>
              </a:rPr>
              <a:t>Bajo riesgo</a:t>
            </a:r>
          </a:p>
        </p:txBody>
      </p:sp>
      <p:sp>
        <p:nvSpPr>
          <p:cNvPr id="644102" name="Rectangle 6"/>
          <p:cNvSpPr>
            <a:spLocks noChangeArrowheads="1"/>
          </p:cNvSpPr>
          <p:nvPr/>
        </p:nvSpPr>
        <p:spPr bwMode="auto">
          <a:xfrm>
            <a:off x="2108200" y="1574800"/>
            <a:ext cx="21764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solidFill>
                  <a:srgbClr val="FFCC00"/>
                </a:solidFill>
              </a:rPr>
              <a:t>Riesgo moderado</a:t>
            </a:r>
          </a:p>
        </p:txBody>
      </p:sp>
      <p:sp>
        <p:nvSpPr>
          <p:cNvPr id="644103" name="Rectangle 7"/>
          <p:cNvSpPr>
            <a:spLocks noChangeArrowheads="1"/>
          </p:cNvSpPr>
          <p:nvPr/>
        </p:nvSpPr>
        <p:spPr bwMode="auto">
          <a:xfrm>
            <a:off x="5508625" y="4165600"/>
            <a:ext cx="23907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solidFill>
                  <a:srgbClr val="FFCC00"/>
                </a:solidFill>
              </a:rPr>
              <a:t>Riesgo moderado</a:t>
            </a: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DENP = evaluación de riesgos basada en datos científicos</a:t>
            </a:r>
          </a:p>
        </p:txBody>
      </p:sp>
      <p:sp>
        <p:nvSpPr>
          <p:cNvPr id="644105" name="Line 9"/>
          <p:cNvSpPr>
            <a:spLocks noChangeShapeType="1"/>
          </p:cNvSpPr>
          <p:nvPr/>
        </p:nvSpPr>
        <p:spPr bwMode="auto">
          <a:xfrm>
            <a:off x="990600" y="1066800"/>
            <a:ext cx="0" cy="50292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 type="triangle" w="lg" len="lg"/>
            <a:tailEnd type="none" w="lg" len="med"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644106" name="Line 10"/>
          <p:cNvSpPr>
            <a:spLocks noChangeShapeType="1"/>
          </p:cNvSpPr>
          <p:nvPr/>
        </p:nvSpPr>
        <p:spPr bwMode="auto">
          <a:xfrm>
            <a:off x="990600" y="6096000"/>
            <a:ext cx="7391400" cy="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 type="none" w="lg" len="lg"/>
            <a:tailEnd type="triangle" w="lg" len="lg"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62475" name="Rectangle 11"/>
          <p:cNvSpPr>
            <a:spLocks noGrp="1" noChangeArrowheads="1"/>
          </p:cNvSpPr>
          <p:nvPr>
            <p:ph type="body" idx="4294967295"/>
          </p:nvPr>
        </p:nvSpPr>
        <p:spPr>
          <a:xfrm>
            <a:off x="3581400" y="5562600"/>
            <a:ext cx="4648200" cy="6731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i="1" smtClean="0"/>
              <a:t>Vulnerabilidad de la especie</a:t>
            </a:r>
          </a:p>
        </p:txBody>
      </p:sp>
      <p:sp>
        <p:nvSpPr>
          <p:cNvPr id="644108" name="Rectangle 12"/>
          <p:cNvSpPr>
            <a:spLocks noChangeArrowheads="1"/>
          </p:cNvSpPr>
          <p:nvPr/>
        </p:nvSpPr>
        <p:spPr bwMode="auto">
          <a:xfrm rot="-5400000">
            <a:off x="-838200" y="3009900"/>
            <a:ext cx="3048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5000"/>
              </a:spcBef>
              <a:spcAft>
                <a:spcPct val="15000"/>
              </a:spcAft>
            </a:pPr>
            <a:r>
              <a:rPr lang="en-US" i="1">
                <a:solidFill>
                  <a:schemeClr val="bg1"/>
                </a:solidFill>
              </a:rPr>
              <a:t>Volumen en el comercio</a:t>
            </a:r>
          </a:p>
        </p:txBody>
      </p:sp>
      <p:sp>
        <p:nvSpPr>
          <p:cNvPr id="644109" name="Rectangle 13"/>
          <p:cNvSpPr>
            <a:spLocks noChangeArrowheads="1"/>
          </p:cNvSpPr>
          <p:nvPr/>
        </p:nvSpPr>
        <p:spPr bwMode="auto">
          <a:xfrm>
            <a:off x="5994400" y="1498600"/>
            <a:ext cx="1905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solidFill>
                  <a:srgbClr val="FFCC00"/>
                </a:solidFill>
              </a:rPr>
              <a:t>Alto riesgo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4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4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4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4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4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4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4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4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4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4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3000"/>
                                        <p:tgtEl>
                                          <p:spTgt spid="64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8" grpId="0" animBg="1"/>
      <p:bldP spid="644101" grpId="0"/>
      <p:bldP spid="644102" grpId="0"/>
      <p:bldP spid="644103" grpId="0"/>
      <p:bldP spid="62475" grpId="0" build="p"/>
      <p:bldP spid="644108" grpId="0"/>
      <p:bldP spid="64410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Number Placeholder 3"/>
          <p:cNvSpPr txBox="1">
            <a:spLocks noGrp="1"/>
          </p:cNvSpPr>
          <p:nvPr/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FF442AB-259D-4B2D-9691-472347B32E95}" type="slidenum">
              <a:rPr lang="en-US" sz="1400">
                <a:solidFill>
                  <a:srgbClr val="FFCC00"/>
                </a:solidFill>
              </a:rPr>
              <a:pPr algn="r"/>
              <a:t>27</a:t>
            </a:fld>
            <a:endParaRPr lang="en-US" sz="1400">
              <a:solidFill>
                <a:srgbClr val="FFCC00"/>
              </a:solidFill>
            </a:endParaRPr>
          </a:p>
        </p:txBody>
      </p:sp>
      <p:sp>
        <p:nvSpPr>
          <p:cNvPr id="645122" name="Rectangle 2"/>
          <p:cNvSpPr>
            <a:spLocks noChangeArrowheads="1"/>
          </p:cNvSpPr>
          <p:nvPr/>
        </p:nvSpPr>
        <p:spPr bwMode="auto">
          <a:xfrm>
            <a:off x="990600" y="1143000"/>
            <a:ext cx="7358063" cy="4953000"/>
          </a:xfrm>
          <a:prstGeom prst="rect">
            <a:avLst/>
          </a:prstGeom>
          <a:gradFill rotWithShape="1">
            <a:gsLst>
              <a:gs pos="0">
                <a:srgbClr val="107D05">
                  <a:alpha val="85001"/>
                </a:srgbClr>
              </a:gs>
              <a:gs pos="100000">
                <a:srgbClr val="F4043D"/>
              </a:gs>
            </a:gsLst>
            <a:lin ang="18900000" scaled="1"/>
          </a:gra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645123" name="Line 3"/>
          <p:cNvSpPr>
            <a:spLocks noChangeShapeType="1"/>
          </p:cNvSpPr>
          <p:nvPr/>
        </p:nvSpPr>
        <p:spPr bwMode="auto">
          <a:xfrm>
            <a:off x="4851400" y="1117600"/>
            <a:ext cx="1588" cy="4471988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none" w="lg" len="med"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645124" name="Line 4"/>
          <p:cNvSpPr>
            <a:spLocks noChangeShapeType="1"/>
          </p:cNvSpPr>
          <p:nvPr/>
        </p:nvSpPr>
        <p:spPr bwMode="auto">
          <a:xfrm>
            <a:off x="1041400" y="3403600"/>
            <a:ext cx="7264400" cy="254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none" w="lg" len="med"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2336800" y="4165600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solidFill>
                  <a:srgbClr val="FFCC00"/>
                </a:solidFill>
              </a:rPr>
              <a:t>Bajo riesgo</a:t>
            </a: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2108200" y="1574800"/>
            <a:ext cx="21034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solidFill>
                  <a:srgbClr val="FFCC00"/>
                </a:solidFill>
              </a:rPr>
              <a:t>Riesgo moderado</a:t>
            </a: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5918200" y="4165600"/>
            <a:ext cx="2311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solidFill>
                  <a:srgbClr val="FFCC00"/>
                </a:solidFill>
              </a:rPr>
              <a:t>Riesgo moderado</a:t>
            </a: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DENP = evaluación de riesgos basada en datos científicos</a:t>
            </a:r>
          </a:p>
        </p:txBody>
      </p:sp>
      <p:sp>
        <p:nvSpPr>
          <p:cNvPr id="645129" name="Line 9"/>
          <p:cNvSpPr>
            <a:spLocks noChangeShapeType="1"/>
          </p:cNvSpPr>
          <p:nvPr/>
        </p:nvSpPr>
        <p:spPr bwMode="auto">
          <a:xfrm>
            <a:off x="990600" y="1066800"/>
            <a:ext cx="0" cy="50292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 type="triangle" w="lg" len="lg"/>
            <a:tailEnd type="none" w="lg" len="med"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645130" name="Line 10"/>
          <p:cNvSpPr>
            <a:spLocks noChangeShapeType="1"/>
          </p:cNvSpPr>
          <p:nvPr/>
        </p:nvSpPr>
        <p:spPr bwMode="auto">
          <a:xfrm>
            <a:off x="990600" y="6096000"/>
            <a:ext cx="7391400" cy="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 type="none" w="lg" len="lg"/>
            <a:tailEnd type="triangle" w="lg" len="lg"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body" idx="4294967295"/>
          </p:nvPr>
        </p:nvSpPr>
        <p:spPr>
          <a:xfrm>
            <a:off x="3581400" y="5562600"/>
            <a:ext cx="4648200" cy="6731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i="1" smtClean="0"/>
              <a:t>Vulnerabilidad de la especie</a:t>
            </a:r>
          </a:p>
        </p:txBody>
      </p:sp>
      <p:sp>
        <p:nvSpPr>
          <p:cNvPr id="64524" name="Rectangle 12"/>
          <p:cNvSpPr>
            <a:spLocks noChangeArrowheads="1"/>
          </p:cNvSpPr>
          <p:nvPr/>
        </p:nvSpPr>
        <p:spPr bwMode="auto">
          <a:xfrm rot="-5400000">
            <a:off x="-838200" y="3009900"/>
            <a:ext cx="3048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5000"/>
              </a:spcBef>
              <a:spcAft>
                <a:spcPct val="15000"/>
              </a:spcAft>
            </a:pPr>
            <a:r>
              <a:rPr lang="en-US" i="1">
                <a:solidFill>
                  <a:schemeClr val="bg1"/>
                </a:solidFill>
              </a:rPr>
              <a:t>Volumen en el comercio</a:t>
            </a:r>
          </a:p>
        </p:txBody>
      </p: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5994400" y="1498600"/>
            <a:ext cx="1905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solidFill>
                  <a:srgbClr val="FFCC00"/>
                </a:solidFill>
              </a:rPr>
              <a:t>Alto riesgo</a:t>
            </a:r>
          </a:p>
        </p:txBody>
      </p:sp>
      <p:sp>
        <p:nvSpPr>
          <p:cNvPr id="645134" name="Line 14"/>
          <p:cNvSpPr>
            <a:spLocks noChangeShapeType="1"/>
          </p:cNvSpPr>
          <p:nvPr/>
        </p:nvSpPr>
        <p:spPr bwMode="auto">
          <a:xfrm>
            <a:off x="4038600" y="2590800"/>
            <a:ext cx="1600200" cy="16002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none" w="lg" len="med"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645135" name="Rectangle 15"/>
          <p:cNvSpPr>
            <a:spLocks noChangeArrowheads="1"/>
          </p:cNvSpPr>
          <p:nvPr/>
        </p:nvSpPr>
        <p:spPr bwMode="auto">
          <a:xfrm rot="2677531">
            <a:off x="3810000" y="2743200"/>
            <a:ext cx="281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DENP complejo</a:t>
            </a:r>
          </a:p>
        </p:txBody>
      </p:sp>
      <p:sp>
        <p:nvSpPr>
          <p:cNvPr id="645136" name="Rectangle 16"/>
          <p:cNvSpPr>
            <a:spLocks noChangeArrowheads="1"/>
          </p:cNvSpPr>
          <p:nvPr/>
        </p:nvSpPr>
        <p:spPr bwMode="auto">
          <a:xfrm rot="2677531">
            <a:off x="3048000" y="3352800"/>
            <a:ext cx="281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DENP sencillo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4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4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4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4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4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3" grpId="0" build="p"/>
      <p:bldP spid="64513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Number Placeholder 3"/>
          <p:cNvSpPr txBox="1">
            <a:spLocks noGrp="1"/>
          </p:cNvSpPr>
          <p:nvPr/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0637F8B-CC3B-459B-93C7-109D0F07A3A9}" type="slidenum">
              <a:rPr lang="en-US" sz="1400">
                <a:solidFill>
                  <a:srgbClr val="FFCC00"/>
                </a:solidFill>
              </a:rPr>
              <a:pPr algn="r"/>
              <a:t>28</a:t>
            </a:fld>
            <a:endParaRPr lang="en-US" sz="1400">
              <a:solidFill>
                <a:srgbClr val="FFCC00"/>
              </a:solidFill>
            </a:endParaRPr>
          </a:p>
        </p:txBody>
      </p:sp>
      <p:sp>
        <p:nvSpPr>
          <p:cNvPr id="643074" name="Rectangle 2"/>
          <p:cNvSpPr>
            <a:spLocks noChangeArrowheads="1"/>
          </p:cNvSpPr>
          <p:nvPr/>
        </p:nvSpPr>
        <p:spPr bwMode="auto">
          <a:xfrm>
            <a:off x="1017588" y="1144588"/>
            <a:ext cx="7358062" cy="4953000"/>
          </a:xfrm>
          <a:prstGeom prst="rect">
            <a:avLst/>
          </a:prstGeom>
          <a:gradFill rotWithShape="1">
            <a:gsLst>
              <a:gs pos="0">
                <a:srgbClr val="107D05">
                  <a:alpha val="85001"/>
                </a:srgbClr>
              </a:gs>
              <a:gs pos="100000">
                <a:srgbClr val="F4043D"/>
              </a:gs>
            </a:gsLst>
            <a:lin ang="18900000" scaled="1"/>
          </a:gra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grpSp>
        <p:nvGrpSpPr>
          <p:cNvPr id="643084" name="Group 12"/>
          <p:cNvGrpSpPr>
            <a:grpSpLocks/>
          </p:cNvGrpSpPr>
          <p:nvPr/>
        </p:nvGrpSpPr>
        <p:grpSpPr bwMode="auto">
          <a:xfrm>
            <a:off x="3100388" y="1368425"/>
            <a:ext cx="9128125" cy="3284538"/>
            <a:chOff x="2088" y="668"/>
            <a:chExt cx="5749" cy="2069"/>
          </a:xfrm>
        </p:grpSpPr>
        <p:sp>
          <p:nvSpPr>
            <p:cNvPr id="643085" name="Line 13"/>
            <p:cNvSpPr>
              <a:spLocks noChangeShapeType="1"/>
            </p:cNvSpPr>
            <p:nvPr/>
          </p:nvSpPr>
          <p:spPr bwMode="auto">
            <a:xfrm rot="3203576">
              <a:off x="2256" y="1317"/>
              <a:ext cx="0" cy="336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 type="none" w="lg" len="med"/>
              <a:tailEnd type="triangle" w="lg" len="med"/>
            </a:ln>
            <a:effectLst>
              <a:outerShdw dist="35921" dir="2700000" algn="ctr" rotWithShape="0">
                <a:schemeClr val="bg2"/>
              </a:outerShdw>
            </a:effectLst>
            <a:ex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643086" name="Line 14"/>
            <p:cNvSpPr>
              <a:spLocks noChangeShapeType="1"/>
            </p:cNvSpPr>
            <p:nvPr/>
          </p:nvSpPr>
          <p:spPr bwMode="auto">
            <a:xfrm rot="3203576">
              <a:off x="7831" y="2731"/>
              <a:ext cx="7" cy="5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 type="none" w="lg" len="med"/>
            </a:ln>
            <a:effectLst>
              <a:outerShdw dist="35921" dir="2700000" algn="ctr" rotWithShape="0">
                <a:schemeClr val="bg2"/>
              </a:outerShdw>
            </a:effectLst>
            <a:ex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66575" name="Rectangle 15"/>
            <p:cNvSpPr>
              <a:spLocks noChangeArrowheads="1"/>
            </p:cNvSpPr>
            <p:nvPr/>
          </p:nvSpPr>
          <p:spPr bwMode="auto">
            <a:xfrm rot="3203576">
              <a:off x="1877" y="1166"/>
              <a:ext cx="1248" cy="251"/>
            </a:xfrm>
            <a:prstGeom prst="rect">
              <a:avLst/>
            </a:prstGeom>
            <a:noFill/>
            <a:ln w="38100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1800" i="1">
                  <a:solidFill>
                    <a:schemeClr val="tx1"/>
                  </a:solidFill>
                </a:rPr>
                <a:t>SigTrade</a:t>
              </a:r>
              <a:r>
                <a:rPr lang="en-US" sz="1800" i="1">
                  <a:solidFill>
                    <a:srgbClr val="FFCC00"/>
                  </a:solidFill>
                </a:rPr>
                <a:t> </a:t>
              </a:r>
              <a:r>
                <a:rPr lang="en-US" sz="1800" i="1">
                  <a:solidFill>
                    <a:schemeClr val="tx1"/>
                  </a:solidFill>
                </a:rPr>
                <a:t>Review</a:t>
              </a:r>
            </a:p>
          </p:txBody>
        </p:sp>
        <p:sp>
          <p:nvSpPr>
            <p:cNvPr id="643088" name="Line 16"/>
            <p:cNvSpPr>
              <a:spLocks noChangeShapeType="1"/>
            </p:cNvSpPr>
            <p:nvPr/>
          </p:nvSpPr>
          <p:spPr bwMode="auto">
            <a:xfrm rot="3203576">
              <a:off x="2750" y="956"/>
              <a:ext cx="0" cy="336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 type="triangle" w="lg" len="med"/>
              <a:tailEnd type="none" w="lg" len="med"/>
            </a:ln>
            <a:effectLst>
              <a:outerShdw dist="35921" dir="2700000" algn="ctr" rotWithShape="0">
                <a:schemeClr val="bg2"/>
              </a:outerShdw>
            </a:effectLst>
            <a:ex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</p:grpSp>
      <p:sp>
        <p:nvSpPr>
          <p:cNvPr id="66564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DENP = evaluación de riesgos basada en datos científicos</a:t>
            </a:r>
          </a:p>
        </p:txBody>
      </p:sp>
      <p:sp>
        <p:nvSpPr>
          <p:cNvPr id="643076" name="Line 4"/>
          <p:cNvSpPr>
            <a:spLocks noChangeShapeType="1"/>
          </p:cNvSpPr>
          <p:nvPr/>
        </p:nvSpPr>
        <p:spPr bwMode="auto">
          <a:xfrm>
            <a:off x="990600" y="1066800"/>
            <a:ext cx="0" cy="50292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 type="triangle" w="lg" len="lg"/>
            <a:tailEnd type="none" w="lg" len="med"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643077" name="Line 5"/>
          <p:cNvSpPr>
            <a:spLocks noChangeShapeType="1"/>
          </p:cNvSpPr>
          <p:nvPr/>
        </p:nvSpPr>
        <p:spPr bwMode="auto">
          <a:xfrm>
            <a:off x="990600" y="6096000"/>
            <a:ext cx="7391400" cy="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 type="none" w="lg" len="lg"/>
            <a:tailEnd type="triangle" w="lg" len="lg"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643078" name="Line 6"/>
          <p:cNvSpPr>
            <a:spLocks noChangeShapeType="1"/>
          </p:cNvSpPr>
          <p:nvPr/>
        </p:nvSpPr>
        <p:spPr bwMode="auto">
          <a:xfrm flipV="1">
            <a:off x="1828800" y="2092325"/>
            <a:ext cx="5486400" cy="3394075"/>
          </a:xfrm>
          <a:prstGeom prst="line">
            <a:avLst/>
          </a:prstGeom>
          <a:noFill/>
          <a:ln w="57150">
            <a:solidFill>
              <a:schemeClr val="bg1"/>
            </a:solidFill>
            <a:prstDash val="sysDot"/>
            <a:round/>
            <a:headEnd/>
            <a:tailEnd type="triangle" w="lg" len="lg"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66568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3581400" y="5562600"/>
            <a:ext cx="4648200" cy="6731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i="1" smtClean="0"/>
              <a:t>Vulnerabilidad de la especie</a:t>
            </a:r>
          </a:p>
        </p:txBody>
      </p:sp>
      <p:sp>
        <p:nvSpPr>
          <p:cNvPr id="66569" name="Rectangle 8"/>
          <p:cNvSpPr>
            <a:spLocks noChangeArrowheads="1"/>
          </p:cNvSpPr>
          <p:nvPr/>
        </p:nvSpPr>
        <p:spPr bwMode="auto">
          <a:xfrm rot="-5400000">
            <a:off x="-838200" y="3009900"/>
            <a:ext cx="3048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5000"/>
              </a:spcBef>
              <a:spcAft>
                <a:spcPct val="15000"/>
              </a:spcAft>
            </a:pPr>
            <a:r>
              <a:rPr lang="en-US" i="1">
                <a:solidFill>
                  <a:schemeClr val="bg1"/>
                </a:solidFill>
              </a:rPr>
              <a:t>Volumen en el comercio</a:t>
            </a:r>
          </a:p>
        </p:txBody>
      </p:sp>
      <p:sp>
        <p:nvSpPr>
          <p:cNvPr id="66570" name="Rectangle 9"/>
          <p:cNvSpPr>
            <a:spLocks noChangeArrowheads="1"/>
          </p:cNvSpPr>
          <p:nvPr/>
        </p:nvSpPr>
        <p:spPr bwMode="auto">
          <a:xfrm rot="-1894871">
            <a:off x="2438400" y="2940050"/>
            <a:ext cx="4876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5000"/>
              </a:spcBef>
              <a:spcAft>
                <a:spcPct val="15000"/>
              </a:spcAft>
            </a:pPr>
            <a:r>
              <a:rPr lang="en-US">
                <a:solidFill>
                  <a:schemeClr val="bg1"/>
                </a:solidFill>
              </a:rPr>
              <a:t>Riesgo (riesgo de perjuicio)</a:t>
            </a:r>
          </a:p>
        </p:txBody>
      </p:sp>
      <p:sp>
        <p:nvSpPr>
          <p:cNvPr id="66571" name="Rectangle 10"/>
          <p:cNvSpPr>
            <a:spLocks noChangeArrowheads="1"/>
          </p:cNvSpPr>
          <p:nvPr/>
        </p:nvSpPr>
        <p:spPr bwMode="auto">
          <a:xfrm rot="-1917523">
            <a:off x="2098675" y="3573463"/>
            <a:ext cx="60356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chemeClr val="bg1"/>
                </a:solidFill>
              </a:rPr>
              <a:t>Complejidad del DENP – gestión adaptativa</a:t>
            </a:r>
          </a:p>
        </p:txBody>
      </p:sp>
      <p:sp>
        <p:nvSpPr>
          <p:cNvPr id="66572" name="Rectangle 11"/>
          <p:cNvSpPr>
            <a:spLocks noChangeArrowheads="1"/>
          </p:cNvSpPr>
          <p:nvPr/>
        </p:nvSpPr>
        <p:spPr bwMode="auto">
          <a:xfrm>
            <a:off x="6858000" y="1066800"/>
            <a:ext cx="1905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5000"/>
              </a:spcBef>
              <a:spcAft>
                <a:spcPct val="15000"/>
              </a:spcAft>
            </a:pPr>
            <a:r>
              <a:rPr lang="en-US" sz="2000">
                <a:solidFill>
                  <a:schemeClr val="bg1"/>
                </a:solidFill>
              </a:rPr>
              <a:t>	No se aconseja el comercio</a:t>
            </a:r>
            <a:endParaRPr lang="en-US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347 0.50602 L 0.80347 -0.0034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430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00" y="-254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8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ES" altLang="zh-CN" sz="2800" smtClean="0">
                <a:ea typeface="宋体" pitchFamily="2" charset="-122"/>
              </a:rPr>
              <a:t>Tiburones: sostenibilidad en un contexto de la FAO</a:t>
            </a:r>
            <a:r>
              <a:rPr lang="fr-FR" altLang="zh-CN" sz="2800" smtClean="0">
                <a:ea typeface="宋体" pitchFamily="2" charset="-122"/>
              </a:rPr>
              <a:t> </a:t>
            </a:r>
            <a:endParaRPr lang="en-GB" sz="2800" smtClean="0"/>
          </a:p>
        </p:txBody>
      </p:sp>
      <p:sp>
        <p:nvSpPr>
          <p:cNvPr id="68610" name="Content Placeholder 2"/>
          <p:cNvSpPr>
            <a:spLocks noGrp="1"/>
          </p:cNvSpPr>
          <p:nvPr>
            <p:ph idx="4294967295"/>
          </p:nvPr>
        </p:nvSpPr>
        <p:spPr>
          <a:xfrm>
            <a:off x="685800" y="1039813"/>
            <a:ext cx="7772400" cy="5016500"/>
          </a:xfrm>
        </p:spPr>
        <p:txBody>
          <a:bodyPr/>
          <a:lstStyle/>
          <a:p>
            <a:pPr eaLnBrk="1" hangingPunct="1"/>
            <a:r>
              <a:rPr lang="es-ES" sz="2400" smtClean="0"/>
              <a:t>FAO Servicio de Recursos Marinos. (2001) La ordenación pesquera. 1. Conservación y ordenación del tiburón. </a:t>
            </a:r>
            <a:r>
              <a:rPr lang="es-ES" sz="2400" i="1" smtClean="0"/>
              <a:t>FAO Orientaciones Técnicas para la Pesca Responsable.</a:t>
            </a:r>
            <a:r>
              <a:rPr lang="es-ES" sz="2400" smtClean="0"/>
              <a:t> No. 4, Supl. 1. Roma, FAO. </a:t>
            </a:r>
            <a:endParaRPr lang="en-US" sz="2400" smtClean="0"/>
          </a:p>
          <a:p>
            <a:pPr eaLnBrk="1" hangingPunct="1"/>
            <a:r>
              <a:rPr lang="en-US" sz="2400" smtClean="0">
                <a:hlinkClick r:id="rId3"/>
              </a:rPr>
              <a:t>ftp://ftp.fao.org/docrep/fao/005/x8692s/x8692s00.pdf</a:t>
            </a:r>
            <a:endParaRPr lang="en-US" sz="2400" smtClean="0"/>
          </a:p>
          <a:p>
            <a:pPr eaLnBrk="1" hangingPunct="1"/>
            <a:r>
              <a:rPr lang="en-US" sz="2400" smtClean="0"/>
              <a:t>Musick, J.A.; Bonfil, R. (eds) (2005) Management techniques for elasmobranch fisheries. FAO Fisheries Technical Paper. No. 474. Rome, FAO.</a:t>
            </a:r>
          </a:p>
          <a:p>
            <a:pPr eaLnBrk="1" hangingPunct="1"/>
            <a:r>
              <a:rPr lang="en-GB" sz="2400" smtClean="0">
                <a:hlinkClick r:id="rId4"/>
              </a:rPr>
              <a:t>ftp://ftp.fao.org/docrep/fao/008/a0212e/a0212e00.pdf</a:t>
            </a:r>
            <a:endParaRPr lang="en-GB" sz="2400" smtClean="0"/>
          </a:p>
        </p:txBody>
      </p:sp>
      <p:sp>
        <p:nvSpPr>
          <p:cNvPr id="68611" name="Slide Number Placeholder 3"/>
          <p:cNvSpPr txBox="1">
            <a:spLocks noGrp="1"/>
          </p:cNvSpPr>
          <p:nvPr/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C3A8F19-43C5-4788-94EA-CFE52513D309}" type="slidenum">
              <a:rPr lang="en-US" sz="1400">
                <a:solidFill>
                  <a:srgbClr val="FFCC00"/>
                </a:solidFill>
              </a:rPr>
              <a:pPr algn="r"/>
              <a:t>29</a:t>
            </a:fld>
            <a:endParaRPr lang="en-US" sz="14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Proyecto de la UE</a:t>
            </a:r>
            <a:r>
              <a:rPr lang="fr-FR" altLang="zh-CN" smtClean="0">
                <a:ea typeface="宋体" pitchFamily="2" charset="-122"/>
              </a:rPr>
              <a:t> </a:t>
            </a:r>
            <a:endParaRPr lang="en-GB" smtClean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23850" y="1030288"/>
            <a:ext cx="8424863" cy="5016500"/>
          </a:xfrm>
        </p:spPr>
        <p:txBody>
          <a:bodyPr/>
          <a:lstStyle/>
          <a:p>
            <a:pPr eaLnBrk="1" hangingPunct="1"/>
            <a:r>
              <a:rPr lang="es-ES" altLang="zh-CN" sz="2700" smtClean="0">
                <a:ea typeface="宋体" pitchFamily="2" charset="-122"/>
              </a:rPr>
              <a:t>Trabajando en estrecha colaboración con la FAO en cuestiones de aplicación</a:t>
            </a:r>
            <a:r>
              <a:rPr lang="fr-FR" altLang="zh-CN" sz="2700" smtClean="0">
                <a:ea typeface="宋体" pitchFamily="2" charset="-122"/>
              </a:rPr>
              <a:t> </a:t>
            </a:r>
            <a:endParaRPr lang="fr-CH" sz="2700" smtClean="0"/>
          </a:p>
          <a:p>
            <a:r>
              <a:rPr lang="es-ES" altLang="zh-CN" sz="2700" smtClean="0">
                <a:ea typeface="宋体" pitchFamily="2" charset="-122"/>
              </a:rPr>
              <a:t>Identificación de los principales  Estados  Partes en la CITES que pescan y comercializan el tiburon</a:t>
            </a:r>
          </a:p>
          <a:p>
            <a:r>
              <a:rPr lang="es-ES" altLang="zh-CN" sz="2700" smtClean="0">
                <a:ea typeface="宋体" pitchFamily="2" charset="-122"/>
              </a:rPr>
              <a:t>Talleres regionales de consulta sobre evaluación de capacidad : África (febrero de 2014) , Asia (mayo de 2014)</a:t>
            </a:r>
            <a:r>
              <a:rPr lang="fr-FR" altLang="zh-CN" sz="2700" smtClean="0">
                <a:ea typeface="宋体" pitchFamily="2" charset="-122"/>
              </a:rPr>
              <a:t> </a:t>
            </a:r>
            <a:endParaRPr lang="fr-CH" sz="2700" smtClean="0"/>
          </a:p>
          <a:p>
            <a:pPr eaLnBrk="1" hangingPunct="1"/>
            <a:r>
              <a:rPr lang="es-ES" altLang="zh-CN" sz="2700" smtClean="0">
                <a:ea typeface="宋体" pitchFamily="2" charset="-122"/>
              </a:rPr>
              <a:t>Reuniones similares se llevaron a cabo por separado en Latinoamérica (diciembre de 2013) y Oceanía (diciembre de 2013)</a:t>
            </a:r>
            <a:r>
              <a:rPr lang="fr-FR" altLang="zh-CN" sz="2700" smtClean="0">
                <a:ea typeface="宋体" pitchFamily="2" charset="-122"/>
              </a:rPr>
              <a:t> </a:t>
            </a:r>
            <a:endParaRPr lang="en-GB" sz="270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3ABD91A-0B54-4EC4-83D7-9ACDC311E532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zh-CN" sz="2800" smtClean="0">
                <a:ea typeface="宋体" pitchFamily="2" charset="-122"/>
              </a:rPr>
              <a:t>Tiburones: sostenibilidad en un contexto de la CITES</a:t>
            </a:r>
            <a:r>
              <a:rPr lang="fr-FR" altLang="zh-CN" sz="2800" smtClean="0">
                <a:ea typeface="宋体" pitchFamily="2" charset="-122"/>
              </a:rPr>
              <a:t> </a:t>
            </a:r>
            <a:endParaRPr lang="en-GB" sz="2800" smtClean="0"/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685800" y="1039813"/>
            <a:ext cx="7772400" cy="5016500"/>
          </a:xfrm>
        </p:spPr>
        <p:txBody>
          <a:bodyPr/>
          <a:lstStyle/>
          <a:p>
            <a:pPr eaLnBrk="1" hangingPunct="1"/>
            <a:r>
              <a:rPr lang="es-ES" sz="2400" smtClean="0"/>
              <a:t>García Núñez, N.E. (2008), Tiburones: conservación, pesca y comercio internacional. Ministerio de Medio Ambiente, y Medio Rural y Marino, Madrid.</a:t>
            </a:r>
          </a:p>
          <a:p>
            <a:pPr eaLnBrk="1" hangingPunct="1"/>
            <a:r>
              <a:rPr lang="en-GB" sz="2400" smtClean="0">
                <a:hlinkClick r:id="rId3"/>
              </a:rPr>
              <a:t>www.cites.org/common/com/ac/24/EF24i-05.pdf</a:t>
            </a:r>
            <a:endParaRPr lang="en-GB" sz="2400" smtClean="0"/>
          </a:p>
          <a:p>
            <a:pPr eaLnBrk="1" hangingPunct="1"/>
            <a:r>
              <a:rPr lang="en-US" sz="2400" smtClean="0"/>
              <a:t>Mundy-Taylor, V., Crook. V., Foster, S., </a:t>
            </a:r>
            <a:r>
              <a:rPr lang="en-GB" sz="2400" smtClean="0"/>
              <a:t>Fowler, S., Sant, G. and Rice, J. (2014). </a:t>
            </a:r>
            <a:r>
              <a:rPr lang="en-GB" sz="2400" i="1" smtClean="0"/>
              <a:t>CITES Non-detriment </a:t>
            </a:r>
            <a:r>
              <a:rPr lang="en-US" sz="2400" i="1" smtClean="0"/>
              <a:t>Findings Guidance for Shark Species</a:t>
            </a:r>
            <a:r>
              <a:rPr lang="en-US" sz="2400" smtClean="0"/>
              <a:t>. </a:t>
            </a:r>
            <a:r>
              <a:rPr lang="en-US" sz="2400" i="1" smtClean="0"/>
              <a:t>A Framework to assist Authorities in making Non-detriment Findings (NDFs) for species listed in CITES Appendix II. </a:t>
            </a:r>
            <a:r>
              <a:rPr lang="en-US" sz="2400" smtClean="0"/>
              <a:t>Report for the Germany Federal Agency for Nature Conservation </a:t>
            </a:r>
            <a:r>
              <a:rPr lang="en-GB" sz="2400" smtClean="0"/>
              <a:t>(Bundesamt für Naturschutz, BfN).</a:t>
            </a:r>
            <a:r>
              <a:rPr lang="en-US" sz="2400" smtClean="0"/>
              <a:t> </a:t>
            </a:r>
          </a:p>
          <a:p>
            <a:pPr eaLnBrk="1" hangingPunct="1"/>
            <a:r>
              <a:rPr lang="en-GB" sz="2400" smtClean="0">
                <a:hlinkClick r:id="rId4"/>
              </a:rPr>
              <a:t>http://www.cites.org/esp/com/ac/index.php</a:t>
            </a:r>
            <a:endParaRPr lang="en-GB" sz="2400" smtClean="0"/>
          </a:p>
          <a:p>
            <a:pPr eaLnBrk="1" hangingPunct="1"/>
            <a:endParaRPr lang="en-GB" sz="2400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B73A783-1515-4294-BCBD-71B297F5C0FB}" type="slidenum">
              <a:rPr lang="en-US" smtClean="0">
                <a:cs typeface="Arial" charset="0"/>
              </a:rPr>
              <a:pPr/>
              <a:t>30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Documento de Alemania para la AC27</a:t>
            </a:r>
            <a:r>
              <a:rPr lang="fr-FR" altLang="zh-CN" smtClean="0">
                <a:ea typeface="宋体" pitchFamily="2" charset="-122"/>
              </a:rPr>
              <a:t> </a:t>
            </a:r>
            <a:endParaRPr lang="en-GB" smtClean="0"/>
          </a:p>
        </p:txBody>
      </p:sp>
      <p:sp>
        <p:nvSpPr>
          <p:cNvPr id="727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Buenas comunicaciones</a:t>
            </a:r>
            <a:r>
              <a:rPr lang="fr-FR" altLang="zh-CN" smtClean="0">
                <a:ea typeface="宋体" pitchFamily="2" charset="-122"/>
              </a:rPr>
              <a:t> </a:t>
            </a:r>
            <a:endParaRPr lang="en-US" smtClean="0"/>
          </a:p>
          <a:p>
            <a:pPr eaLnBrk="1" hangingPunct="1"/>
            <a:r>
              <a:rPr lang="es-ES" altLang="zh-CN" smtClean="0">
                <a:ea typeface="宋体" pitchFamily="2" charset="-122"/>
              </a:rPr>
              <a:t>Coordinación internacional</a:t>
            </a:r>
            <a:r>
              <a:rPr lang="fr-FR" altLang="zh-CN" smtClean="0">
                <a:ea typeface="宋体" pitchFamily="2" charset="-122"/>
              </a:rPr>
              <a:t> </a:t>
            </a:r>
            <a:endParaRPr lang="en-US" smtClean="0"/>
          </a:p>
          <a:p>
            <a:pPr eaLnBrk="1" hangingPunct="1"/>
            <a:r>
              <a:rPr lang="es-ES" altLang="zh-CN" smtClean="0">
                <a:ea typeface="宋体" pitchFamily="2" charset="-122"/>
              </a:rPr>
              <a:t>Desarrollo colaborativo de los DENP para las poblaciones de tiburones</a:t>
            </a:r>
            <a:r>
              <a:rPr lang="fr-FR" altLang="zh-CN" smtClean="0">
                <a:ea typeface="宋体" pitchFamily="2" charset="-122"/>
              </a:rPr>
              <a:t> de altamar</a:t>
            </a:r>
            <a:endParaRPr lang="en-US" smtClean="0"/>
          </a:p>
          <a:p>
            <a:pPr eaLnBrk="1" hangingPunct="1"/>
            <a:r>
              <a:rPr lang="es-ES" altLang="zh-CN" smtClean="0">
                <a:ea typeface="宋体" pitchFamily="2" charset="-122"/>
              </a:rPr>
              <a:t>Adopción de enfoques estándar que permiten DENP equivalentes y comparables, independientemente de su procedencia y reforzados por la revisión por pares y el intercambio de metodologías de los DENP</a:t>
            </a:r>
            <a:r>
              <a:rPr lang="en-US" smtClean="0"/>
              <a:t>.</a:t>
            </a:r>
            <a:endParaRPr lang="en-GB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97B0C6-9CD1-4113-B4F6-E6406805B749}" type="slidenum">
              <a:rPr lang="en-US" smtClean="0">
                <a:cs typeface="Arial" charset="0"/>
              </a:rPr>
              <a:pPr/>
              <a:t>31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Documento de Alemania para la AC27</a:t>
            </a:r>
            <a:endParaRPr lang="en-GB" smtClean="0"/>
          </a:p>
        </p:txBody>
      </p:sp>
      <p:sp>
        <p:nvSpPr>
          <p:cNvPr id="747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Cubre una serie de circunstancias </a:t>
            </a:r>
            <a:r>
              <a:rPr lang="en-US" smtClean="0"/>
              <a:t>:</a:t>
            </a:r>
          </a:p>
          <a:p>
            <a:pPr eaLnBrk="1" hangingPunct="1">
              <a:buFontTx/>
              <a:buNone/>
            </a:pPr>
            <a:r>
              <a:rPr lang="en-US" smtClean="0"/>
              <a:t>-   P</a:t>
            </a:r>
            <a:r>
              <a:rPr lang="es-ES" altLang="zh-CN" smtClean="0">
                <a:ea typeface="宋体" pitchFamily="2" charset="-122"/>
              </a:rPr>
              <a:t>esca selectiva</a:t>
            </a:r>
            <a:r>
              <a:rPr lang="fr-FR" altLang="zh-CN" smtClean="0">
                <a:ea typeface="宋体" pitchFamily="2" charset="-122"/>
              </a:rPr>
              <a:t> </a:t>
            </a:r>
            <a:endParaRPr lang="en-US" smtClean="0"/>
          </a:p>
          <a:p>
            <a:pPr eaLnBrk="1" hangingPunct="1">
              <a:buFontTx/>
              <a:buChar char="-"/>
            </a:pPr>
            <a:r>
              <a:rPr lang="es-ES" altLang="zh-CN" smtClean="0">
                <a:ea typeface="宋体" pitchFamily="2" charset="-122"/>
              </a:rPr>
              <a:t>Captura secundaria</a:t>
            </a:r>
            <a:endParaRPr lang="en-US" smtClean="0"/>
          </a:p>
          <a:p>
            <a:pPr eaLnBrk="1" hangingPunct="1">
              <a:buFontTx/>
              <a:buChar char="-"/>
            </a:pPr>
            <a:r>
              <a:rPr lang="es-ES" altLang="zh-CN" smtClean="0">
                <a:ea typeface="宋体" pitchFamily="2" charset="-122"/>
              </a:rPr>
              <a:t>Poblaciones explotadas por varios Estados y / o</a:t>
            </a: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-   S</a:t>
            </a:r>
            <a:r>
              <a:rPr lang="es-ES" altLang="zh-CN" smtClean="0">
                <a:ea typeface="宋体" pitchFamily="2" charset="-122"/>
              </a:rPr>
              <a:t>ituaciones de escasez de datos</a:t>
            </a:r>
            <a:r>
              <a:rPr lang="en-US" smtClean="0"/>
              <a:t>.</a:t>
            </a:r>
            <a:endParaRPr lang="en-GB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31B0AE6-33F9-4BEB-AA27-0D222EBF84C2}" type="slidenum">
              <a:rPr lang="en-US" smtClean="0">
                <a:cs typeface="Arial" charset="0"/>
              </a:rPr>
              <a:pPr/>
              <a:t>32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Documento de Alemania para la AC27</a:t>
            </a:r>
            <a:endParaRPr lang="en-GB" smtClean="0"/>
          </a:p>
        </p:txBody>
      </p:sp>
      <p:sp>
        <p:nvSpPr>
          <p:cNvPr id="768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Vulnerabilidad biológica intrínseca de la captura y problemas de conservación</a:t>
            </a:r>
            <a:r>
              <a:rPr lang="fr-FR" altLang="zh-CN" smtClean="0">
                <a:ea typeface="宋体" pitchFamily="2" charset="-122"/>
              </a:rPr>
              <a:t> </a:t>
            </a: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- </a:t>
            </a:r>
            <a:r>
              <a:rPr lang="es-ES" altLang="zh-CN" smtClean="0">
                <a:ea typeface="宋体" pitchFamily="2" charset="-122"/>
              </a:rPr>
              <a:t>Evaluar la vulnerabilidad biológica intrínseca de la captura</a:t>
            </a:r>
            <a:r>
              <a:rPr lang="fr-FR" altLang="zh-CN" smtClean="0">
                <a:ea typeface="宋体" pitchFamily="2" charset="-122"/>
              </a:rPr>
              <a:t> </a:t>
            </a:r>
            <a:endParaRPr lang="en-US" smtClean="0"/>
          </a:p>
          <a:p>
            <a:pPr eaLnBrk="1" hangingPunct="1">
              <a:buFontTx/>
              <a:buNone/>
            </a:pPr>
            <a:r>
              <a:rPr lang="en-GB" smtClean="0"/>
              <a:t>- </a:t>
            </a:r>
            <a:r>
              <a:rPr lang="es-ES" altLang="zh-CN" smtClean="0">
                <a:ea typeface="宋体" pitchFamily="2" charset="-122"/>
              </a:rPr>
              <a:t>Evaluar los problemas de conservación</a:t>
            </a:r>
            <a:r>
              <a:rPr lang="fr-FR" altLang="zh-CN" smtClean="0">
                <a:ea typeface="宋体" pitchFamily="2" charset="-122"/>
              </a:rPr>
              <a:t> </a:t>
            </a:r>
            <a:endParaRPr lang="en-GB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BB8B35C-ED9C-4423-9425-C7409EB9C9B7}" type="slidenum">
              <a:rPr lang="en-US" smtClean="0">
                <a:cs typeface="Arial" charset="0"/>
              </a:rPr>
              <a:pPr/>
              <a:t>33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Documento de Alemania para la AC27</a:t>
            </a:r>
            <a:endParaRPr lang="en-GB" smtClean="0"/>
          </a:p>
        </p:txBody>
      </p:sp>
      <p:sp>
        <p:nvSpPr>
          <p:cNvPr id="788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Las presiones sobre las especies</a:t>
            </a:r>
            <a:r>
              <a:rPr lang="fr-FR" altLang="zh-CN" smtClean="0">
                <a:ea typeface="宋体" pitchFamily="2" charset="-122"/>
              </a:rPr>
              <a:t> </a:t>
            </a:r>
            <a:endParaRPr lang="en-GB" smtClean="0"/>
          </a:p>
          <a:p>
            <a:pPr eaLnBrk="1" hangingPunct="1">
              <a:buFontTx/>
              <a:buNone/>
            </a:pPr>
            <a:r>
              <a:rPr lang="en-GB" smtClean="0"/>
              <a:t>- </a:t>
            </a:r>
            <a:r>
              <a:rPr lang="es-ES" altLang="zh-CN" smtClean="0">
                <a:ea typeface="宋体" pitchFamily="2" charset="-122"/>
              </a:rPr>
              <a:t>Evaluar la presión pesquera</a:t>
            </a:r>
            <a:r>
              <a:rPr lang="fr-FR" altLang="zh-CN" smtClean="0">
                <a:ea typeface="宋体" pitchFamily="2" charset="-122"/>
              </a:rPr>
              <a:t> </a:t>
            </a:r>
            <a:endParaRPr lang="en-GB" smtClean="0"/>
          </a:p>
          <a:p>
            <a:pPr eaLnBrk="1" hangingPunct="1">
              <a:buFontTx/>
              <a:buNone/>
            </a:pPr>
            <a:r>
              <a:rPr lang="en-GB" smtClean="0"/>
              <a:t>- </a:t>
            </a:r>
            <a:r>
              <a:rPr lang="es-ES" altLang="zh-CN" smtClean="0">
                <a:ea typeface="宋体" pitchFamily="2" charset="-122"/>
              </a:rPr>
              <a:t>Evaluar las presiones comerciales</a:t>
            </a:r>
            <a:r>
              <a:rPr lang="fr-FR" altLang="zh-CN" smtClean="0">
                <a:ea typeface="宋体" pitchFamily="2" charset="-122"/>
              </a:rPr>
              <a:t> </a:t>
            </a:r>
            <a:endParaRPr lang="en-GB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9FAC56F-45ED-498B-BEA3-67E43D7125C6}" type="slidenum">
              <a:rPr lang="en-US" smtClean="0">
                <a:cs typeface="Arial" charset="0"/>
              </a:rPr>
              <a:pPr/>
              <a:t>34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Documento de Alemania para la AC27</a:t>
            </a:r>
            <a:endParaRPr lang="en-GB" smtClean="0"/>
          </a:p>
        </p:txBody>
      </p:sp>
      <p:sp>
        <p:nvSpPr>
          <p:cNvPr id="808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medidas de gestión existentes</a:t>
            </a:r>
            <a:r>
              <a:rPr lang="fr-FR" altLang="zh-CN" smtClean="0">
                <a:ea typeface="宋体" pitchFamily="2" charset="-122"/>
              </a:rPr>
              <a:t> </a:t>
            </a:r>
            <a:endParaRPr lang="en-GB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DAF3F07-9BD5-4F7E-838C-198C3A42B23A}" type="slidenum">
              <a:rPr lang="en-US" smtClean="0">
                <a:cs typeface="Arial" charset="0"/>
              </a:rPr>
              <a:pPr/>
              <a:t>35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Documento de Alemania para la AC27</a:t>
            </a:r>
            <a:endParaRPr lang="en-GB" smtClean="0"/>
          </a:p>
        </p:txBody>
      </p:sp>
      <p:sp>
        <p:nvSpPr>
          <p:cNvPr id="829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DENP y asesoramiento relacionado</a:t>
            </a:r>
            <a:r>
              <a:rPr lang="fr-FR" altLang="zh-CN" smtClean="0">
                <a:ea typeface="宋体" pitchFamily="2" charset="-122"/>
              </a:rPr>
              <a:t> </a:t>
            </a:r>
            <a:endParaRPr lang="en-GB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F305816-4636-43FB-95AF-EB39E8BAABD6}" type="slidenum">
              <a:rPr lang="en-US" smtClean="0">
                <a:cs typeface="Arial" charset="0"/>
              </a:rPr>
              <a:pPr/>
              <a:t>36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H" smtClean="0"/>
              <a:t>Volver a inventas la rueda?</a:t>
            </a:r>
            <a:endParaRPr lang="en-GB" smtClean="0"/>
          </a:p>
        </p:txBody>
      </p:sp>
      <p:sp>
        <p:nvSpPr>
          <p:cNvPr id="849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¿Qué medidas existen para gestion de la pesca del tiburon ?</a:t>
            </a:r>
            <a:r>
              <a:rPr lang="fr-FR" altLang="zh-CN" smtClean="0">
                <a:ea typeface="宋体" pitchFamily="2" charset="-122"/>
              </a:rPr>
              <a:t> </a:t>
            </a:r>
            <a:endParaRPr lang="fr-CH" smtClean="0"/>
          </a:p>
          <a:p>
            <a:pPr eaLnBrk="1" hangingPunct="1"/>
            <a:r>
              <a:rPr lang="es-ES" altLang="zh-CN" smtClean="0">
                <a:ea typeface="宋体" pitchFamily="2" charset="-122"/>
              </a:rPr>
              <a:t>¿Quién ha participado ?</a:t>
            </a:r>
            <a:endParaRPr lang="fr-CH" smtClean="0"/>
          </a:p>
          <a:p>
            <a:pPr eaLnBrk="1" hangingPunct="1"/>
            <a:r>
              <a:rPr lang="es-ES" altLang="zh-CN" smtClean="0">
                <a:ea typeface="宋体" pitchFamily="2" charset="-122"/>
              </a:rPr>
              <a:t>¿Han tenido éxito?</a:t>
            </a:r>
            <a:r>
              <a:rPr lang="fr-FR" altLang="zh-CN" smtClean="0">
                <a:ea typeface="宋体" pitchFamily="2" charset="-122"/>
              </a:rPr>
              <a:t> </a:t>
            </a:r>
          </a:p>
          <a:p>
            <a:pPr eaLnBrk="1" hangingPunct="1"/>
            <a:r>
              <a:rPr lang="es-ES" altLang="zh-CN" smtClean="0">
                <a:ea typeface="宋体" pitchFamily="2" charset="-122"/>
              </a:rPr>
              <a:t>¿Cómo podrían mejorarse?</a:t>
            </a:r>
            <a:r>
              <a:rPr lang="fr-FR" altLang="zh-CN" smtClean="0">
                <a:ea typeface="宋体" pitchFamily="2" charset="-122"/>
              </a:rPr>
              <a:t> </a:t>
            </a:r>
            <a:endParaRPr lang="fr-CH" smtClean="0"/>
          </a:p>
          <a:p>
            <a:pPr eaLnBrk="1" hangingPunct="1"/>
            <a:endParaRPr lang="en-GB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A231BC0-B350-4F26-ABDF-01752516F116}" type="slidenum">
              <a:rPr lang="en-US" smtClean="0">
                <a:cs typeface="Arial" charset="0"/>
              </a:rPr>
              <a:pPr/>
              <a:t>37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7DA372B-E7F7-427B-946D-F74D4C78A3E3}" type="slidenum">
              <a:rPr lang="en-US" smtClean="0">
                <a:cs typeface="Arial" charset="0"/>
              </a:rPr>
              <a:pPr/>
              <a:t>38</a:t>
            </a:fld>
            <a:endParaRPr lang="en-US" smtClean="0">
              <a:cs typeface="Arial" charset="0"/>
            </a:endParaRPr>
          </a:p>
        </p:txBody>
      </p:sp>
      <p:pic>
        <p:nvPicPr>
          <p:cNvPr id="677890" name="Picture 2" descr="tusk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4191000"/>
            <a:ext cx="1928813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7891" name="Picture 3" descr="tusker blan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76688" y="4205288"/>
            <a:ext cx="190023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7892" name="Picture 4" descr="i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34063" y="3786188"/>
            <a:ext cx="641350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7893" name="Picture 5" descr="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65825" y="3197225"/>
            <a:ext cx="1555750" cy="202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7894" name="Picture 6" descr="c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91038" y="2819400"/>
            <a:ext cx="1435100" cy="199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7895" name="Picture 7" descr="e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53238" y="3657600"/>
            <a:ext cx="101917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7896" name="Picture 8" descr="s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583488" y="3319463"/>
            <a:ext cx="798512" cy="196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696200" cy="914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4400" smtClean="0">
                <a:solidFill>
                  <a:srgbClr val="FFCC00"/>
                </a:solidFill>
              </a:rPr>
              <a:t>Gracias por su atención</a:t>
            </a:r>
          </a:p>
        </p:txBody>
      </p:sp>
      <p:sp>
        <p:nvSpPr>
          <p:cNvPr id="87050" name="Rectangle 10"/>
          <p:cNvSpPr>
            <a:spLocks noGrp="1" noChangeArrowheads="1"/>
          </p:cNvSpPr>
          <p:nvPr>
            <p:ph type="title"/>
          </p:nvPr>
        </p:nvSpPr>
        <p:spPr>
          <a:xfrm>
            <a:off x="990600" y="2438400"/>
            <a:ext cx="3724275" cy="914400"/>
          </a:xfrm>
        </p:spPr>
        <p:txBody>
          <a:bodyPr/>
          <a:lstStyle/>
          <a:p>
            <a:pPr algn="l" eaLnBrk="1" hangingPunct="1"/>
            <a:r>
              <a:rPr lang="en-US" sz="2800" smtClean="0"/>
              <a:t>Secretaría CITES</a:t>
            </a:r>
            <a:br>
              <a:rPr lang="en-US" sz="2800" smtClean="0"/>
            </a:br>
            <a:r>
              <a:rPr lang="en-US" sz="2400" smtClean="0"/>
              <a:t>Ginebra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7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7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7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7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78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789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7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Proyecto de la UE</a:t>
            </a:r>
            <a:endParaRPr lang="en-GB" smtClean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zh-CN" smtClean="0">
                <a:ea typeface="宋体" pitchFamily="2" charset="-122"/>
              </a:rPr>
              <a:t>Actividades de seguimiento basadas en la evaluación de las necesidades</a:t>
            </a:r>
          </a:p>
          <a:p>
            <a:r>
              <a:rPr lang="es-ES" altLang="zh-CN" smtClean="0">
                <a:ea typeface="宋体" pitchFamily="2" charset="-122"/>
              </a:rPr>
              <a:t>El compromiso con las OROP/AROP:</a:t>
            </a:r>
            <a:r>
              <a:rPr lang="fr-CH" sz="1600" smtClean="0"/>
              <a:t>: </a:t>
            </a:r>
            <a:r>
              <a:rPr lang="fr-CH" smtClean="0"/>
              <a:t>CICAA, CPPCO, CPPS, CDPAS</a:t>
            </a:r>
            <a:r>
              <a:rPr lang="en-GB" sz="1600" smtClean="0"/>
              <a:t>…..</a:t>
            </a:r>
          </a:p>
          <a:p>
            <a:r>
              <a:rPr lang="es-ES" altLang="zh-CN" smtClean="0">
                <a:ea typeface="宋体" pitchFamily="2" charset="-122"/>
              </a:rPr>
              <a:t>Portal web y productos asociados de la CITES 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2E33A98-6C6D-473F-9F72-0004F8AD0C97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ctrTitle"/>
          </p:nvPr>
        </p:nvSpPr>
        <p:spPr>
          <a:xfrm>
            <a:off x="685800" y="115888"/>
            <a:ext cx="7772400" cy="1470025"/>
          </a:xfrm>
        </p:spPr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Portal web de la CITES sobre tiburónes</a:t>
            </a:r>
            <a:endParaRPr lang="en-GB" smtClean="0"/>
          </a:p>
        </p:txBody>
      </p:sp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8AF48C9-D31E-4621-923E-35DD48B7018F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2200" y="1125538"/>
            <a:ext cx="6810375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Contenido del portal sobre tiburónes</a:t>
            </a:r>
            <a:endParaRPr lang="en-GB" smtClean="0"/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4CA27AB-8994-4A8B-BD60-93B9B2D51E5B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150" y="2546350"/>
            <a:ext cx="7562850" cy="23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Contenido del portal sobre tiburónes</a:t>
            </a:r>
            <a:endParaRPr lang="en-GB" smtClean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FA1D042-939D-4110-9E01-526F4ACEF9E2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2462213"/>
            <a:ext cx="7631112" cy="188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Contenido del portal sobre tiburónes</a:t>
            </a:r>
            <a:endParaRPr lang="en-GB" smtClean="0"/>
          </a:p>
        </p:txBody>
      </p:sp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92EFE6D-07A9-4EF7-BA25-DD60CAEC4111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725" y="2628900"/>
            <a:ext cx="80819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zh-CN" smtClean="0">
                <a:ea typeface="宋体" pitchFamily="2" charset="-122"/>
              </a:rPr>
              <a:t>Contenido del portal sobre tiburónes</a:t>
            </a:r>
            <a:endParaRPr lang="en-GB" smtClean="0"/>
          </a:p>
        </p:txBody>
      </p:sp>
      <p:sp>
        <p:nvSpPr>
          <p:cNvPr id="286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4513A47-261F-4A67-BEC5-59EE35B23B18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1175" y="2205038"/>
            <a:ext cx="8602663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-CITES College 2008">
  <a:themeElements>
    <a:clrScheme name="E-CITES College 2008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-CITES College 20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57150" cap="flat" cmpd="sng" algn="ctr">
          <a:solidFill>
            <a:srgbClr val="FFCC00"/>
          </a:solidFill>
          <a:prstDash val="solid"/>
          <a:round/>
          <a:headEnd type="none" w="med" len="med"/>
          <a:tailEnd type="triangle" w="lg" len="med"/>
        </a:ln>
        <a:effectLst>
          <a:outerShdw dist="35921" dir="2700000" algn="ctr" rotWithShape="0">
            <a:schemeClr val="bg2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57150" cap="flat" cmpd="sng" algn="ctr">
          <a:solidFill>
            <a:srgbClr val="FFCC00"/>
          </a:solidFill>
          <a:prstDash val="solid"/>
          <a:round/>
          <a:headEnd type="none" w="med" len="med"/>
          <a:tailEnd type="triangle" w="lg" len="med"/>
        </a:ln>
        <a:effectLst>
          <a:outerShdw dist="35921" dir="2700000" algn="ctr" rotWithShape="0">
            <a:schemeClr val="bg2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E-CITES College 200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-CITES College 200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-CITES College 200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-CITES College 200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-CITES College 20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-CITES College 20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-CITES College 20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E-CITES College 2008</Template>
  <TotalTime>9578</TotalTime>
  <Words>1940</Words>
  <Application>Microsoft Office PowerPoint</Application>
  <PresentationFormat>On-screen Show (4:3)</PresentationFormat>
  <Paragraphs>228</Paragraphs>
  <Slides>38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E-CITES College 2008</vt:lpstr>
      <vt:lpstr>PowerPoint Presentation</vt:lpstr>
      <vt:lpstr>Financiación externa</vt:lpstr>
      <vt:lpstr>Proyecto de la UE </vt:lpstr>
      <vt:lpstr>Proyecto de la UE</vt:lpstr>
      <vt:lpstr>Portal web de la CITES sobre tiburónes</vt:lpstr>
      <vt:lpstr>Contenido del portal sobre tiburónes</vt:lpstr>
      <vt:lpstr>Contenido del portal sobre tiburónes</vt:lpstr>
      <vt:lpstr>Contenido del portal sobre tiburónes</vt:lpstr>
      <vt:lpstr>Contenido del portal sobre tiburónes</vt:lpstr>
      <vt:lpstr>Contenido del portal sobre tiburónes</vt:lpstr>
      <vt:lpstr>Proyecto de la UE</vt:lpstr>
      <vt:lpstr>Portal web de tiburón</vt:lpstr>
      <vt:lpstr>PowerPoint Presentation</vt:lpstr>
      <vt:lpstr>Dictámenes de extracción no perjudicial en el tratado</vt:lpstr>
      <vt:lpstr>Dictámenes de extracción no perjudicial en el tratado</vt:lpstr>
      <vt:lpstr>Orientaciones de la CoP sobre los DENP</vt:lpstr>
      <vt:lpstr>Resolución Conf. 16.7, Dictámenes de extracción no perjudicial</vt:lpstr>
      <vt:lpstr>Resolución Conf. 16.7, Dictámenes de extracción no perjudicial</vt:lpstr>
      <vt:lpstr>Resolución Conf. 16.7, Dictámenes de extracción no perjudicial</vt:lpstr>
      <vt:lpstr>Resolución Conf. 16.7, Dictámenes de extracción no perjudicial</vt:lpstr>
      <vt:lpstr>Resolución Conf. 16.7, Dictámenes de extracción no perjudicial</vt:lpstr>
      <vt:lpstr>Orientaciones de la CoP sobre los DENP</vt:lpstr>
      <vt:lpstr>Observaciones de la Secretaría</vt:lpstr>
      <vt:lpstr>Observaciones de la Secretaría</vt:lpstr>
      <vt:lpstr>Observaciones de la Secretaría</vt:lpstr>
      <vt:lpstr>DENP = evaluación de riesgos basada en datos científicos</vt:lpstr>
      <vt:lpstr>DENP = evaluación de riesgos basada en datos científicos</vt:lpstr>
      <vt:lpstr>DENP = evaluación de riesgos basada en datos científicos</vt:lpstr>
      <vt:lpstr>Tiburones: sostenibilidad en un contexto de la FAO </vt:lpstr>
      <vt:lpstr>Tiburones: sostenibilidad en un contexto de la CITES </vt:lpstr>
      <vt:lpstr>Documento de Alemania para la AC27 </vt:lpstr>
      <vt:lpstr>Documento de Alemania para la AC27</vt:lpstr>
      <vt:lpstr>Documento de Alemania para la AC27</vt:lpstr>
      <vt:lpstr>Documento de Alemania para la AC27</vt:lpstr>
      <vt:lpstr>Documento de Alemania para la AC27</vt:lpstr>
      <vt:lpstr>Documento de Alemania para la AC27</vt:lpstr>
      <vt:lpstr>Volver a inventas la rueda?</vt:lpstr>
      <vt:lpstr>Secretaría CITES Ginebra</vt:lpstr>
    </vt:vector>
  </TitlesOfParts>
  <Company>UNEP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non-detriment findings</dc:title>
  <dc:creator>CITES Secretariat</dc:creator>
  <cp:lastModifiedBy>SEDARA</cp:lastModifiedBy>
  <cp:revision>111</cp:revision>
  <cp:lastPrinted>2014-03-07T11:19:43Z</cp:lastPrinted>
  <dcterms:created xsi:type="dcterms:W3CDTF">2008-02-15T15:43:11Z</dcterms:created>
  <dcterms:modified xsi:type="dcterms:W3CDTF">2015-02-13T11:15:02Z</dcterms:modified>
</cp:coreProperties>
</file>