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notesMasterIdLst>
    <p:notesMasterId r:id="rId23"/>
  </p:notesMasterIdLst>
  <p:sldIdLst>
    <p:sldId id="257" r:id="rId5"/>
    <p:sldId id="298" r:id="rId6"/>
    <p:sldId id="299" r:id="rId7"/>
    <p:sldId id="308" r:id="rId8"/>
    <p:sldId id="310" r:id="rId9"/>
    <p:sldId id="304" r:id="rId10"/>
    <p:sldId id="303" r:id="rId11"/>
    <p:sldId id="307" r:id="rId12"/>
    <p:sldId id="306" r:id="rId13"/>
    <p:sldId id="320" r:id="rId14"/>
    <p:sldId id="321" r:id="rId15"/>
    <p:sldId id="319" r:id="rId16"/>
    <p:sldId id="322" r:id="rId17"/>
    <p:sldId id="309" r:id="rId18"/>
    <p:sldId id="323" r:id="rId19"/>
    <p:sldId id="258" r:id="rId20"/>
    <p:sldId id="259" r:id="rId21"/>
    <p:sldId id="297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5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EA86A5-7EF9-4D8E-9F79-06636BAD082D}" type="datetimeFigureOut">
              <a:rPr lang="es-ES" smtClean="0"/>
              <a:t>25/11/2014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B5CDA-8D57-41BA-9059-E9E9C1F21EB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26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s-ES" baseline="0" dirty="0" smtClean="0"/>
          </a:p>
          <a:p>
            <a:pPr marL="171450" indent="-171450">
              <a:buFontTx/>
              <a:buChar char="-"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E2695-705C-4D58-B0C3-7355A46CFE25}" type="slidenum">
              <a:rPr lang="es-SV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s-SV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1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A8EA-8B49-4AC5-81E1-253DD6A91D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07BB-76D9-4DD5-AC90-1E83DEF70F0B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677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9117-A83F-4685-A601-BF737C1A15A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2CB2-901D-44E0-BF77-7577E5498B1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557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7B34-F590-4CEB-AABB-05562311B6F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95CD-30DA-4796-BA7C-9A458746706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94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A8EA-8B49-4AC5-81E1-253DD6A91D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07BB-76D9-4DD5-AC90-1E83DEF70F0B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453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13E5-AEE4-4F63-848A-808495FBA62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BC5-916A-4C18-AF76-FD547F61DF7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365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DA45-9814-489B-BDC5-39D3AC8D1D1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AAAB-0227-482E-A4EE-95624947137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709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139D-F6D7-4EB9-B92D-BBB4156EEDF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9102-856C-48A2-978D-AD5F561C3B7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889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BB4A-7EF4-452D-BCF4-9B8506DAA8E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4708-B9BE-43A5-AD00-EEA4E20D2EB4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76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28ED-C96E-4072-8B16-27A8A4B454C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6773-E0E0-48E0-A92C-C5CB39B1702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802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BFE5-CDC3-4958-B898-268E3844F0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9D7A-5B65-4202-BE77-98486F9CF50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69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C866-384C-4636-955B-F083707F0BC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2729-DA6F-4A81-BD7D-1063F207385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36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13E5-AEE4-4F63-848A-808495FBA62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BC5-916A-4C18-AF76-FD547F61DF7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196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C29B-E5B9-4801-82E8-097304C30D7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B974-7303-4530-A52D-F299BC452081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724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9117-A83F-4685-A601-BF737C1A15A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2CB2-901D-44E0-BF77-7577E5498B1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545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7B34-F590-4CEB-AABB-05562311B6F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95CD-30DA-4796-BA7C-9A458746706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505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7DE2-936E-4F32-8C8E-B361C01EDE6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6790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3EE98-3AB7-47FC-9704-73FA26A1350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7762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A8EA-8B49-4AC5-81E1-253DD6A91D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07BB-76D9-4DD5-AC90-1E83DEF70F0B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3296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13E5-AEE4-4F63-848A-808495FBA62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BC5-916A-4C18-AF76-FD547F61DF7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6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DA45-9814-489B-BDC5-39D3AC8D1D1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AAAB-0227-482E-A4EE-95624947137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01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139D-F6D7-4EB9-B92D-BBB4156EEDF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9102-856C-48A2-978D-AD5F561C3B7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8222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BB4A-7EF4-452D-BCF4-9B8506DAA8E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4708-B9BE-43A5-AD00-EEA4E20D2EB4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72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DA45-9814-489B-BDC5-39D3AC8D1D1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AAAB-0227-482E-A4EE-95624947137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7797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28ED-C96E-4072-8B16-27A8A4B454C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6773-E0E0-48E0-A92C-C5CB39B1702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18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BFE5-CDC3-4958-B898-268E3844F0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9D7A-5B65-4202-BE77-98486F9CF50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9924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C866-384C-4636-955B-F083707F0BC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2729-DA6F-4A81-BD7D-1063F207385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71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C29B-E5B9-4801-82E8-097304C30D7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B974-7303-4530-A52D-F299BC452081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605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9117-A83F-4685-A601-BF737C1A15A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2CB2-901D-44E0-BF77-7577E5498B1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17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7B34-F590-4CEB-AABB-05562311B6F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95CD-30DA-4796-BA7C-9A458746706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1134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7DE2-936E-4F32-8C8E-B361C01EDE67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843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3EE98-3AB7-47FC-9704-73FA26A13500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8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DA8EA-8B49-4AC5-81E1-253DD6A91D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507BB-76D9-4DD5-AC90-1E83DEF70F0B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3731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F13E5-AEE4-4F63-848A-808495FBA62B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B8BC5-916A-4C18-AF76-FD547F61DF75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3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139D-F6D7-4EB9-B92D-BBB4156EEDF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9102-856C-48A2-978D-AD5F561C3B7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335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CDA45-9814-489B-BDC5-39D3AC8D1D14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AAAB-0227-482E-A4EE-95624947137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21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2139D-F6D7-4EB9-B92D-BBB4156EEDF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89102-856C-48A2-978D-AD5F561C3B7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07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BB4A-7EF4-452D-BCF4-9B8506DAA8E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4708-B9BE-43A5-AD00-EEA4E20D2EB4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428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28ED-C96E-4072-8B16-27A8A4B454C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6773-E0E0-48E0-A92C-C5CB39B1702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776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BFE5-CDC3-4958-B898-268E3844F0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9D7A-5B65-4202-BE77-98486F9CF50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723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C866-384C-4636-955B-F083707F0BC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2729-DA6F-4A81-BD7D-1063F207385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4437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C29B-E5B9-4801-82E8-097304C30D7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B974-7303-4530-A52D-F299BC452081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8353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D9117-A83F-4685-A601-BF737C1A15AA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42CB2-901D-44E0-BF77-7577E5498B1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899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7B34-F590-4CEB-AABB-05562311B6FC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095CD-30DA-4796-BA7C-9A458746706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9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8BB4A-7EF4-452D-BCF4-9B8506DAA8E8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94708-B9BE-43A5-AD00-EEA4E20D2EB4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0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128ED-C96E-4072-8B16-27A8A4B454C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A6773-E0E0-48E0-A92C-C5CB39B17026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61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BFE5-CDC3-4958-B898-268E3844F04F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09D7A-5B65-4202-BE77-98486F9CF50E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165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C866-384C-4636-955B-F083707F0BCD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12729-DA6F-4A81-BD7D-1063F207385D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06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1C29B-E5B9-4801-82E8-097304C30D70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B974-7303-4530-A52D-F299BC452081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12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oleObject" Target="../embeddings/oleObject3.bin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vmlDrawing" Target="../drawings/vmlDrawing3.v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vmlDrawing" Target="../drawings/vmlDrawing4.v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oleObject" Target="../embeddings/oleObject4.bin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B6AF3-2B4F-437B-BBBB-3483DB870FB3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5B770-E490-43EF-B66A-DB6EC6293352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3 Marcador de fecha"/>
          <p:cNvSpPr txBox="1">
            <a:spLocks/>
          </p:cNvSpPr>
          <p:nvPr/>
        </p:nvSpPr>
        <p:spPr>
          <a:xfrm>
            <a:off x="457200" y="327025"/>
            <a:ext cx="1909763" cy="284163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03430-278F-4198-8D82-BA93B4DC2F44}" type="datetimeFigureOut">
              <a:rPr lang="es-SV"/>
              <a:pPr>
                <a:defRPr/>
              </a:pPr>
              <a:t>25/11/2014</a:t>
            </a:fld>
            <a:endParaRPr lang="es-SV"/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913563" y="327025"/>
            <a:ext cx="1909762" cy="28416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A9631-DAD1-4F6D-BE32-BBECDCFDF65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0" y="93663"/>
            <a:ext cx="9144000" cy="47307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GT">
              <a:solidFill>
                <a:srgbClr val="FFFFFF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011863" y="46038"/>
            <a:ext cx="3097212" cy="5032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1035" name="Imagen 1" descr="logo sica 2006 pequeño.g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26988"/>
            <a:ext cx="620712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WordArt 2"/>
          <p:cNvSpPr>
            <a:spLocks noChangeArrowheads="1" noChangeShapeType="1" noTextEdit="1"/>
          </p:cNvSpPr>
          <p:nvPr/>
        </p:nvSpPr>
        <p:spPr bwMode="auto">
          <a:xfrm>
            <a:off x="6948488" y="188913"/>
            <a:ext cx="1136650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" charset="0"/>
              </a:rPr>
              <a:t>OSPESCA</a:t>
            </a:r>
          </a:p>
        </p:txBody>
      </p:sp>
      <p:graphicFrame>
        <p:nvGraphicFramePr>
          <p:cNvPr id="1037" name="Object 1"/>
          <p:cNvGraphicFramePr>
            <a:graphicFrameLocks noChangeAspect="1"/>
          </p:cNvGraphicFramePr>
          <p:nvPr/>
        </p:nvGraphicFramePr>
        <p:xfrm>
          <a:off x="6443663" y="88900"/>
          <a:ext cx="7032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r:id="rId15" imgW="2295525" imgH="1733550" progId="">
                  <p:embed/>
                </p:oleObj>
              </mc:Choice>
              <mc:Fallback>
                <p:oleObj r:id="rId15" imgW="2295525" imgH="1733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88900"/>
                        <a:ext cx="70326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251520" y="116086"/>
            <a:ext cx="561662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ORGANIZACION DEL SECTOR PESQUERO Y ACUICOLA EN EL ISTMO CENTROAMERICANO</a:t>
            </a:r>
          </a:p>
        </p:txBody>
      </p:sp>
    </p:spTree>
    <p:extLst>
      <p:ext uri="{BB962C8B-B14F-4D97-AF65-F5344CB8AC3E}">
        <p14:creationId xmlns:p14="http://schemas.microsoft.com/office/powerpoint/2010/main" val="378508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B6AF3-2B4F-437B-BBBB-3483DB870FB3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5B770-E490-43EF-B66A-DB6EC6293352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3 Marcador de fecha"/>
          <p:cNvSpPr txBox="1">
            <a:spLocks/>
          </p:cNvSpPr>
          <p:nvPr/>
        </p:nvSpPr>
        <p:spPr>
          <a:xfrm>
            <a:off x="457200" y="327025"/>
            <a:ext cx="1909763" cy="284163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03430-278F-4198-8D82-BA93B4DC2F44}" type="datetimeFigureOut">
              <a:rPr lang="es-SV"/>
              <a:pPr>
                <a:defRPr/>
              </a:pPr>
              <a:t>25/11/2014</a:t>
            </a:fld>
            <a:endParaRPr lang="es-SV"/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913563" y="327025"/>
            <a:ext cx="1909762" cy="28416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A9631-DAD1-4F6D-BE32-BBECDCFDF65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0" y="93663"/>
            <a:ext cx="9144000" cy="47307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GT">
              <a:solidFill>
                <a:srgbClr val="FFFFFF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011863" y="46038"/>
            <a:ext cx="3097212" cy="5032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1035" name="Imagen 1" descr="logo sica 2006 pequeño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26988"/>
            <a:ext cx="620712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WordArt 2"/>
          <p:cNvSpPr>
            <a:spLocks noChangeArrowheads="1" noChangeShapeType="1" noTextEdit="1"/>
          </p:cNvSpPr>
          <p:nvPr/>
        </p:nvSpPr>
        <p:spPr bwMode="auto">
          <a:xfrm>
            <a:off x="6948488" y="188913"/>
            <a:ext cx="1136650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" charset="0"/>
              </a:rPr>
              <a:t>OSPESCA</a:t>
            </a:r>
          </a:p>
        </p:txBody>
      </p:sp>
      <p:graphicFrame>
        <p:nvGraphicFramePr>
          <p:cNvPr id="1037" name="Object 1"/>
          <p:cNvGraphicFramePr>
            <a:graphicFrameLocks noChangeAspect="1"/>
          </p:cNvGraphicFramePr>
          <p:nvPr/>
        </p:nvGraphicFramePr>
        <p:xfrm>
          <a:off x="6443663" y="88900"/>
          <a:ext cx="7032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r:id="rId17" imgW="2295525" imgH="1733550" progId="">
                  <p:embed/>
                </p:oleObj>
              </mc:Choice>
              <mc:Fallback>
                <p:oleObj r:id="rId17" imgW="2295525" imgH="1733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88900"/>
                        <a:ext cx="70326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251520" y="116086"/>
            <a:ext cx="561662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ORGANIZACION DEL SECTOR PESQUERO Y ACUICOLA EN EL ISTMO CENTROAMERICANO</a:t>
            </a:r>
            <a:endParaRPr lang="es-E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3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B6AF3-2B4F-437B-BBBB-3483DB870FB3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5B770-E490-43EF-B66A-DB6EC6293352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3 Marcador de fecha"/>
          <p:cNvSpPr txBox="1">
            <a:spLocks/>
          </p:cNvSpPr>
          <p:nvPr/>
        </p:nvSpPr>
        <p:spPr>
          <a:xfrm>
            <a:off x="457200" y="327025"/>
            <a:ext cx="1909763" cy="284163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03430-278F-4198-8D82-BA93B4DC2F44}" type="datetimeFigureOut">
              <a:rPr lang="es-SV"/>
              <a:pPr>
                <a:defRPr/>
              </a:pPr>
              <a:t>25/11/2014</a:t>
            </a:fld>
            <a:endParaRPr lang="es-SV"/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913563" y="327025"/>
            <a:ext cx="1909762" cy="28416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A9631-DAD1-4F6D-BE32-BBECDCFDF65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0" y="93663"/>
            <a:ext cx="9144000" cy="47307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GT">
              <a:solidFill>
                <a:srgbClr val="FFFFFF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011863" y="46038"/>
            <a:ext cx="3097212" cy="5032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1035" name="Imagen 1" descr="logo sica 2006 pequeño.gif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26988"/>
            <a:ext cx="620712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WordArt 2"/>
          <p:cNvSpPr>
            <a:spLocks noChangeArrowheads="1" noChangeShapeType="1" noTextEdit="1"/>
          </p:cNvSpPr>
          <p:nvPr/>
        </p:nvSpPr>
        <p:spPr bwMode="auto">
          <a:xfrm>
            <a:off x="6948488" y="188913"/>
            <a:ext cx="1136650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" charset="0"/>
              </a:rPr>
              <a:t>OSPESCA</a:t>
            </a:r>
          </a:p>
        </p:txBody>
      </p:sp>
      <p:graphicFrame>
        <p:nvGraphicFramePr>
          <p:cNvPr id="1037" name="Object 1"/>
          <p:cNvGraphicFramePr>
            <a:graphicFrameLocks noChangeAspect="1"/>
          </p:cNvGraphicFramePr>
          <p:nvPr/>
        </p:nvGraphicFramePr>
        <p:xfrm>
          <a:off x="6443663" y="88900"/>
          <a:ext cx="7032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17" imgW="2295525" imgH="1733550" progId="">
                  <p:embed/>
                </p:oleObj>
              </mc:Choice>
              <mc:Fallback>
                <p:oleObj r:id="rId17" imgW="2295525" imgH="1733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88900"/>
                        <a:ext cx="70326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251520" y="116086"/>
            <a:ext cx="561662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ORGANIZACION DEL SECTOR PESQUERO Y ACUICOLA EN EL ISTMO CENTROAMERICANO</a:t>
            </a:r>
            <a:endParaRPr lang="es-E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1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SV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BBB6AF3-2B4F-437B-BBBB-3483DB870FB3}" type="datetimeFigureOut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25/11/2014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E5B770-E490-43EF-B66A-DB6EC6293352}" type="slidenum">
              <a:rPr lang="es-SV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SV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3 Marcador de fecha"/>
          <p:cNvSpPr txBox="1">
            <a:spLocks/>
          </p:cNvSpPr>
          <p:nvPr/>
        </p:nvSpPr>
        <p:spPr>
          <a:xfrm>
            <a:off x="457200" y="327025"/>
            <a:ext cx="1909763" cy="284163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803430-278F-4198-8D82-BA93B4DC2F44}" type="datetimeFigureOut">
              <a:rPr lang="es-SV"/>
              <a:pPr>
                <a:defRPr/>
              </a:pPr>
              <a:t>25/11/2014</a:t>
            </a:fld>
            <a:endParaRPr lang="es-SV"/>
          </a:p>
        </p:txBody>
      </p:sp>
      <p:sp>
        <p:nvSpPr>
          <p:cNvPr id="8" name="5 Marcador de número de diapositiva"/>
          <p:cNvSpPr txBox="1">
            <a:spLocks/>
          </p:cNvSpPr>
          <p:nvPr/>
        </p:nvSpPr>
        <p:spPr>
          <a:xfrm>
            <a:off x="6913563" y="327025"/>
            <a:ext cx="1909762" cy="284163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00206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4A9631-DAD1-4F6D-BE32-BBECDCFDF65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gray">
          <a:xfrm>
            <a:off x="0" y="93663"/>
            <a:ext cx="9144000" cy="473075"/>
          </a:xfrm>
          <a:prstGeom prst="rect">
            <a:avLst/>
          </a:prstGeom>
          <a:solidFill>
            <a:schemeClr val="tx2"/>
          </a:solidFill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es-GT">
              <a:solidFill>
                <a:srgbClr val="FFFFFF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011863" y="46038"/>
            <a:ext cx="3097212" cy="503237"/>
          </a:xfrm>
          <a:prstGeom prst="roundRect">
            <a:avLst>
              <a:gd name="adj" fmla="val 50000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SV">
              <a:solidFill>
                <a:prstClr val="white"/>
              </a:solidFill>
            </a:endParaRPr>
          </a:p>
        </p:txBody>
      </p:sp>
      <p:pic>
        <p:nvPicPr>
          <p:cNvPr id="1035" name="Imagen 1" descr="logo sica 2006 pequeño.gif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-26988"/>
            <a:ext cx="620712" cy="63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WordArt 2"/>
          <p:cNvSpPr>
            <a:spLocks noChangeArrowheads="1" noChangeShapeType="1" noTextEdit="1"/>
          </p:cNvSpPr>
          <p:nvPr/>
        </p:nvSpPr>
        <p:spPr bwMode="auto">
          <a:xfrm>
            <a:off x="6948488" y="188913"/>
            <a:ext cx="1136650" cy="166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SV" sz="3600" kern="10">
                <a:ln w="1841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algn="tl" rotWithShape="0">
                    <a:srgbClr val="000000">
                      <a:alpha val="70000"/>
                    </a:srgbClr>
                  </a:outerShdw>
                </a:effectLst>
                <a:latin typeface="Arial Black"/>
                <a:cs typeface="Arial" charset="0"/>
              </a:rPr>
              <a:t>OSPESCA</a:t>
            </a:r>
          </a:p>
        </p:txBody>
      </p:sp>
      <p:graphicFrame>
        <p:nvGraphicFramePr>
          <p:cNvPr id="1037" name="Object 1"/>
          <p:cNvGraphicFramePr>
            <a:graphicFrameLocks noChangeAspect="1"/>
          </p:cNvGraphicFramePr>
          <p:nvPr/>
        </p:nvGraphicFramePr>
        <p:xfrm>
          <a:off x="6443663" y="88900"/>
          <a:ext cx="7032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r:id="rId15" imgW="2295525" imgH="1733550" progId="">
                  <p:embed/>
                </p:oleObj>
              </mc:Choice>
              <mc:Fallback>
                <p:oleObj r:id="rId15" imgW="2295525" imgH="173355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88900"/>
                        <a:ext cx="703262" cy="531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13 Rectángulo"/>
          <p:cNvSpPr/>
          <p:nvPr/>
        </p:nvSpPr>
        <p:spPr>
          <a:xfrm>
            <a:off x="251520" y="116086"/>
            <a:ext cx="5616623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1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ORGANIZACION DEL SECTOR PESQUERO Y ACUICOLA EN EL ISTMO CENTROAMERICANO</a:t>
            </a:r>
            <a:endParaRPr lang="es-ES" sz="1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0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ca.int/ospesca/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sica.int/busqueda/busqueda_archivo.aspx?Archivo=sgnt_40437_2_04092009.jpg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7.png"/><Relationship Id="rId5" Type="http://schemas.openxmlformats.org/officeDocument/2006/relationships/image" Target="http://www.sica.int/busqueda/busqueda_archivo.aspx?Archivo=sgnt_40437_1_04092009.jpg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230956" y="620688"/>
            <a:ext cx="8496944" cy="864096"/>
          </a:xfrm>
        </p:spPr>
        <p:txBody>
          <a:bodyPr>
            <a:normAutofit fontScale="90000"/>
          </a:bodyPr>
          <a:lstStyle/>
          <a:p>
            <a:r>
              <a:rPr lang="es-SV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SV" sz="27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R" sz="31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s-ES" sz="31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2051719" y="5085184"/>
            <a:ext cx="55699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R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R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CR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25-27  noviembre de 2014, Santa Marta, Colombia</a:t>
            </a:r>
            <a:endParaRPr lang="es-CR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49182" y="764704"/>
            <a:ext cx="8964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INFORME DEL TERCER TALLER REGIONAL DE FORTALECIMIENTO DE CAPACIDADES  SOBRE DICTÁMENES DE EXTRACCIÓN NO PERJUDICIAL PARA AUTORIDADES </a:t>
            </a:r>
            <a:r>
              <a:rPr lang="es-ES" sz="2000" b="1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r>
              <a:rPr lang="es-E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CITES y  PESCA DE CENTROAMÉRICA Y REPÚBLICA DOMINICANA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80" y="2088143"/>
            <a:ext cx="7344816" cy="359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822655" y="4069521"/>
            <a:ext cx="75171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22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91264" cy="1152128"/>
          </a:xfrm>
        </p:spPr>
        <p:txBody>
          <a:bodyPr/>
          <a:lstStyle/>
          <a:p>
            <a:r>
              <a:rPr lang="es-CR" sz="4000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Formulario homologado de Inspección de Desembarques</a:t>
            </a:r>
            <a:endParaRPr lang="es-CR" sz="4000" dirty="0"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33814" t="17380" r="32481" b="5382"/>
          <a:stretch>
            <a:fillRect/>
          </a:stretch>
        </p:blipFill>
        <p:spPr bwMode="auto">
          <a:xfrm>
            <a:off x="5076056" y="1916832"/>
            <a:ext cx="35848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33672" t="15869" r="31915" b="5463"/>
          <a:stretch>
            <a:fillRect/>
          </a:stretch>
        </p:blipFill>
        <p:spPr bwMode="auto">
          <a:xfrm>
            <a:off x="648477" y="1916832"/>
            <a:ext cx="3744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8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0" y="4365104"/>
            <a:ext cx="2818656" cy="1143000"/>
          </a:xfrm>
        </p:spPr>
        <p:txBody>
          <a:bodyPr/>
          <a:lstStyle/>
          <a:p>
            <a:r>
              <a:rPr lang="es-CR" sz="2000" dirty="0" smtClean="0">
                <a:solidFill>
                  <a:srgbClr val="FF0000"/>
                </a:solidFill>
              </a:rPr>
              <a:t>Muestreos biológicos</a:t>
            </a:r>
            <a:endParaRPr lang="es-CR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33105" t="15365" r="32143" b="5211"/>
          <a:stretch>
            <a:fillRect/>
          </a:stretch>
        </p:blipFill>
        <p:spPr bwMode="auto">
          <a:xfrm>
            <a:off x="179512" y="2636912"/>
            <a:ext cx="29158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33955" t="17632" r="32059" b="6043"/>
          <a:stretch>
            <a:fillRect/>
          </a:stretch>
        </p:blipFill>
        <p:spPr bwMode="auto">
          <a:xfrm rot="5400000">
            <a:off x="3977992" y="-9439"/>
            <a:ext cx="2952329" cy="421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4" cstate="print"/>
          <a:srcRect l="33814" t="16373" r="32056" b="6684"/>
          <a:stretch>
            <a:fillRect/>
          </a:stretch>
        </p:blipFill>
        <p:spPr bwMode="auto">
          <a:xfrm>
            <a:off x="6300192" y="3637070"/>
            <a:ext cx="2562155" cy="322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251520" y="1196752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CR" dirty="0">
                <a:solidFill>
                  <a:srgbClr val="FF0000"/>
                </a:solidFill>
                <a:latin typeface="Arial" charset="0"/>
                <a:cs typeface="Arial" charset="0"/>
              </a:rPr>
              <a:t>Información del desembarque.</a:t>
            </a:r>
          </a:p>
        </p:txBody>
      </p:sp>
    </p:spTree>
    <p:extLst>
      <p:ext uri="{BB962C8B-B14F-4D97-AF65-F5344CB8AC3E}">
        <p14:creationId xmlns:p14="http://schemas.microsoft.com/office/powerpoint/2010/main" val="177387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91264" cy="1152128"/>
          </a:xfrm>
        </p:spPr>
        <p:txBody>
          <a:bodyPr/>
          <a:lstStyle/>
          <a:p>
            <a:r>
              <a:rPr lang="es-CR" sz="4000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Formulario homologado de Inspección de Desembarques</a:t>
            </a:r>
            <a:endParaRPr lang="es-CR" sz="4000" dirty="0"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l="33814" t="17380" r="32481" b="5382"/>
          <a:stretch>
            <a:fillRect/>
          </a:stretch>
        </p:blipFill>
        <p:spPr bwMode="auto">
          <a:xfrm>
            <a:off x="5076056" y="1916832"/>
            <a:ext cx="358489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 l="33672" t="15869" r="31915" b="5463"/>
          <a:stretch>
            <a:fillRect/>
          </a:stretch>
        </p:blipFill>
        <p:spPr bwMode="auto">
          <a:xfrm>
            <a:off x="648477" y="1916832"/>
            <a:ext cx="374441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92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250826" y="1989138"/>
            <a:ext cx="2736850" cy="237648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 ha generado </a:t>
            </a:r>
            <a:b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 de datos </a:t>
            </a:r>
            <a:r>
              <a:rPr lang="es-ES_tradn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formulario de muestreos biológico pesquero en desembarques</a:t>
            </a:r>
            <a:endParaRPr lang="es-E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1196752"/>
            <a:ext cx="5616575" cy="4734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6 Grupo"/>
          <p:cNvGrpSpPr>
            <a:grpSpLocks/>
          </p:cNvGrpSpPr>
          <p:nvPr/>
        </p:nvGrpSpPr>
        <p:grpSpPr bwMode="auto">
          <a:xfrm>
            <a:off x="0" y="6308725"/>
            <a:ext cx="9144000" cy="549275"/>
            <a:chOff x="34925" y="0"/>
            <a:chExt cx="9109075" cy="864000"/>
          </a:xfrm>
        </p:grpSpPr>
        <p:pic>
          <p:nvPicPr>
            <p:cNvPr id="6" name="Picture 2" descr="C:\Users\Yehudi\Desktop\Sayi-datos segundo muestreo\DCIM\100OLYMP\P2280056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9794" y="0"/>
              <a:ext cx="1152072" cy="863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4" descr="C:\Users\Yehudi\Desktop\Sayi-datos segundo muestreo\chame\P5190176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925" y="0"/>
              <a:ext cx="1152072" cy="863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5" descr="C:\Users\Yehudi\Desktop\Sayi-datos segundo muestreo\chame\P5180167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75912" y="0"/>
              <a:ext cx="1152072" cy="863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7" descr="C:\Users\Yehudi\Desktop\Sayi-datos segundo muestreo\chame\P5180174.JPG"/>
            <p:cNvPicPr>
              <a:picLocks noChangeAspect="1" noChangeArrowheads="1"/>
            </p:cNvPicPr>
            <p:nvPr/>
          </p:nvPicPr>
          <p:blipFill>
            <a:blip r:embed="rId6" cstate="print"/>
            <a:srcRect l="54722" t="36550" r="10343" b="23577"/>
            <a:stretch>
              <a:fillRect/>
            </a:stretch>
          </p:blipFill>
          <p:spPr bwMode="auto">
            <a:xfrm>
              <a:off x="6588224" y="0"/>
              <a:ext cx="2555776" cy="863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8" descr="C:\Users\Yehudi\Desktop\Sayi-datos segundo muestreo\chame\P5130108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95428" y="0"/>
              <a:ext cx="1152072" cy="86350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2" descr="C:\Users\Yehudi\Desktop\Sayi-datos segundo muestreo\chame\P520019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55976" y="0"/>
              <a:ext cx="1152000" cy="8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2" name="Picture 3" descr="C:\Users\Yehudi\Desktop\Sayi-datos segundo muestreo\chame\P5120098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36096" y="0"/>
              <a:ext cx="1152000" cy="864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56254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ES" dirty="0" smtClean="0"/>
          </a:p>
          <a:p>
            <a:pPr algn="ctr"/>
            <a:endParaRPr lang="es-ES" dirty="0"/>
          </a:p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Con la inclusión de la</a:t>
            </a:r>
          </a:p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Nuevas  especies de tiburones y rayas</a:t>
            </a:r>
          </a:p>
          <a:p>
            <a:pPr algn="ctr"/>
            <a:r>
              <a:rPr lang="es-ES" sz="3600" b="1" dirty="0" smtClean="0">
                <a:solidFill>
                  <a:srgbClr val="FF0000"/>
                </a:solidFill>
              </a:rPr>
              <a:t> </a:t>
            </a:r>
            <a:r>
              <a:rPr lang="es-ES" sz="3600" b="1" dirty="0" err="1" smtClean="0">
                <a:solidFill>
                  <a:srgbClr val="FF0000"/>
                </a:solidFill>
              </a:rPr>
              <a:t>Cop</a:t>
            </a:r>
            <a:r>
              <a:rPr lang="es-ES" sz="3600" b="1" dirty="0" smtClean="0">
                <a:solidFill>
                  <a:srgbClr val="FF0000"/>
                </a:solidFill>
              </a:rPr>
              <a:t> 16 CITES</a:t>
            </a:r>
            <a:endParaRPr lang="es-E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69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316038"/>
            <a:ext cx="6768752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814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699792" y="3645024"/>
            <a:ext cx="489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 bwMode="auto">
          <a:xfrm>
            <a:off x="1007280" y="735670"/>
            <a:ext cx="756084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b="1" kern="0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Ántecedentes</a:t>
            </a:r>
            <a:r>
              <a:rPr lang="es-ES" sz="2600" b="1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endParaRPr lang="es-ES" sz="2600" kern="0" dirty="0">
              <a:solidFill>
                <a:prstClr val="white">
                  <a:lumMod val="9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s-ES" sz="2600" kern="0" dirty="0" smtClean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Taller </a:t>
            </a:r>
            <a:r>
              <a:rPr lang="es-ES" sz="2600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formación de capacidades en DENP CITES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600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Septiembre 2013 (autoridades CITES, Pesqueras)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2600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Intercambio de experiencias entre los países de la región, experiencias de metodologías  en elaboración de DENPS (</a:t>
            </a:r>
            <a:r>
              <a:rPr lang="es-ES" sz="2600" kern="0" dirty="0" err="1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exp</a:t>
            </a:r>
            <a:r>
              <a:rPr lang="es-ES" sz="2600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USA y UICN).Servicio de </a:t>
            </a:r>
            <a:r>
              <a:rPr lang="es-ES" sz="2600" kern="0" dirty="0" smtClean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Pesca ; </a:t>
            </a:r>
            <a:r>
              <a:rPr lang="es-ES" sz="2600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secretaria CITES y WCMC (Allison Ross)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ES" sz="2600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es-ES" sz="2600" kern="0" dirty="0">
                <a:solidFill>
                  <a:prstClr val="black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Se estableció ruta de trabajo para dar seguimiento  regional entre autoridades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endParaRPr lang="es-ES" sz="2600" b="1" kern="0" dirty="0">
              <a:solidFill>
                <a:prstClr val="black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2600" kern="0" dirty="0">
              <a:solidFill>
                <a:prstClr val="white">
                  <a:lumMod val="95000"/>
                </a:prst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marL="838200" indent="-838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2600" kern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Grupo de trabajo GTEAM</a:t>
            </a:r>
          </a:p>
          <a:p>
            <a:pPr marL="838200" indent="-838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2600" kern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Acciones realizadas en el marco del GTEAM y PART</a:t>
            </a:r>
          </a:p>
          <a:p>
            <a:pPr marL="838200" indent="-838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ES" sz="2600" kern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PAR-TIBURONES CENTROAMERICA</a:t>
            </a:r>
          </a:p>
          <a:p>
            <a:pPr marL="838200" indent="-838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SV" sz="2600" kern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Formularios de inspección y de monitoreo</a:t>
            </a:r>
          </a:p>
          <a:p>
            <a:pPr marL="838200" indent="-838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s-SV" sz="2600" kern="0" dirty="0">
                <a:solidFill>
                  <a:prstClr val="white">
                    <a:lumMod val="95000"/>
                  </a:prst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Que pesquerías se pueden monitorear con los formularios</a:t>
            </a:r>
          </a:p>
        </p:txBody>
      </p:sp>
      <p:sp>
        <p:nvSpPr>
          <p:cNvPr id="14" name="5 Título"/>
          <p:cNvSpPr txBox="1">
            <a:spLocks/>
          </p:cNvSpPr>
          <p:nvPr/>
        </p:nvSpPr>
        <p:spPr bwMode="auto">
          <a:xfrm>
            <a:off x="903338" y="811017"/>
            <a:ext cx="7128792" cy="504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" sz="4000" dirty="0"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733256"/>
            <a:ext cx="77057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22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Sistematización de la información  regional disponible necesaria para la elaboración de </a:t>
            </a:r>
            <a:r>
              <a:rPr lang="es-ES" dirty="0" err="1" smtClean="0"/>
              <a:t>DENPs</a:t>
            </a:r>
            <a:r>
              <a:rPr lang="es-ES" dirty="0" smtClean="0"/>
              <a:t>. (herramientas regionales de </a:t>
            </a:r>
            <a:r>
              <a:rPr lang="es-ES" dirty="0" err="1" smtClean="0"/>
              <a:t>gestion</a:t>
            </a:r>
            <a:r>
              <a:rPr lang="es-ES" dirty="0" smtClean="0"/>
              <a:t> </a:t>
            </a:r>
            <a:endParaRPr lang="es-ES" dirty="0"/>
          </a:p>
          <a:p>
            <a:r>
              <a:rPr lang="es-ES" dirty="0" smtClean="0"/>
              <a:t>2do Taller en marzo 2014 Guatemala con la participación de autoridades pesqueras y CITES (Secretaria CITES, </a:t>
            </a:r>
            <a:r>
              <a:rPr lang="es-ES" dirty="0" err="1" smtClean="0"/>
              <a:t>Fish</a:t>
            </a:r>
            <a:r>
              <a:rPr lang="es-ES" dirty="0" smtClean="0"/>
              <a:t> an</a:t>
            </a:r>
            <a:r>
              <a:rPr lang="es-ES" dirty="0" smtClean="0"/>
              <a:t>d </a:t>
            </a:r>
            <a:r>
              <a:rPr lang="es-ES" dirty="0" err="1" smtClean="0"/>
              <a:t>WildLife</a:t>
            </a:r>
            <a:r>
              <a:rPr lang="es-ES" dirty="0" smtClean="0"/>
              <a:t> </a:t>
            </a:r>
            <a:r>
              <a:rPr lang="es-ES" dirty="0" err="1" smtClean="0"/>
              <a:t>Service</a:t>
            </a:r>
            <a:r>
              <a:rPr lang="es-ES" dirty="0" smtClean="0"/>
              <a:t>, NOAA, WCMC</a:t>
            </a:r>
          </a:p>
          <a:p>
            <a:r>
              <a:rPr lang="es-ES" dirty="0" smtClean="0"/>
              <a:t>Visitas nacionales a 7 </a:t>
            </a:r>
            <a:r>
              <a:rPr lang="es-ES" dirty="0" err="1" smtClean="0"/>
              <a:t>paises</a:t>
            </a:r>
            <a:r>
              <a:rPr lang="es-ES" dirty="0" smtClean="0"/>
              <a:t> de la </a:t>
            </a:r>
            <a:r>
              <a:rPr lang="es-ES" smtClean="0"/>
              <a:t>region</a:t>
            </a: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5209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CYVThrCab4A/TiTHxwcEvbI/AAAAAAAABP0/D9uWjyHiYXU/s1600/icono-facebook-caf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6021288"/>
            <a:ext cx="657464" cy="648072"/>
          </a:xfrm>
          <a:prstGeom prst="rect">
            <a:avLst/>
          </a:prstGeom>
          <a:noFill/>
        </p:spPr>
      </p:pic>
      <p:sp>
        <p:nvSpPr>
          <p:cNvPr id="8194" name="Text Box 7"/>
          <p:cNvSpPr txBox="1">
            <a:spLocks noChangeArrowheads="1"/>
          </p:cNvSpPr>
          <p:nvPr/>
        </p:nvSpPr>
        <p:spPr bwMode="auto">
          <a:xfrm>
            <a:off x="1239838" y="280988"/>
            <a:ext cx="7292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CO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2339752" y="5589240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0000"/>
                </a:solidFill>
                <a:latin typeface="Arial" charset="0"/>
                <a:cs typeface="Arial" charset="0"/>
                <a:hlinkClick r:id="rId3"/>
              </a:rPr>
              <a:t>http://www.sica.int/ospesca/</a:t>
            </a:r>
            <a:endParaRPr lang="es-ES" sz="2800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                </a:t>
            </a:r>
            <a:r>
              <a:rPr lang="es-ES" sz="2800" dirty="0">
                <a:solidFill>
                  <a:srgbClr val="FFC000"/>
                </a:solidFill>
                <a:latin typeface="Arial" charset="0"/>
                <a:cs typeface="Arial" charset="0"/>
              </a:rPr>
              <a:t>SICA OSPESCA 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9"/>
          <a:stretch>
            <a:fillRect/>
          </a:stretch>
        </p:blipFill>
        <p:spPr bwMode="auto">
          <a:xfrm>
            <a:off x="0" y="435051"/>
            <a:ext cx="9144000" cy="521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14002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7"/>
          <p:cNvSpPr>
            <a:spLocks noChangeAspect="1" noChangeArrowheads="1"/>
          </p:cNvSpPr>
          <p:nvPr/>
        </p:nvSpPr>
        <p:spPr bwMode="auto">
          <a:xfrm>
            <a:off x="1763713" y="1628775"/>
            <a:ext cx="5395912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dirty="0">
              <a:solidFill>
                <a:prstClr val="black"/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3419475" y="2133600"/>
            <a:ext cx="425450" cy="960438"/>
          </a:xfrm>
          <a:custGeom>
            <a:avLst/>
            <a:gdLst/>
            <a:ahLst/>
            <a:cxnLst>
              <a:cxn ang="0">
                <a:pos x="36" y="244"/>
              </a:cxn>
              <a:cxn ang="0">
                <a:pos x="0" y="244"/>
              </a:cxn>
              <a:cxn ang="0">
                <a:pos x="12" y="60"/>
              </a:cxn>
              <a:cxn ang="0">
                <a:pos x="12" y="48"/>
              </a:cxn>
              <a:cxn ang="0">
                <a:pos x="30" y="48"/>
              </a:cxn>
              <a:cxn ang="0">
                <a:pos x="30" y="54"/>
              </a:cxn>
              <a:cxn ang="0">
                <a:pos x="42" y="54"/>
              </a:cxn>
              <a:cxn ang="0">
                <a:pos x="48" y="48"/>
              </a:cxn>
              <a:cxn ang="0">
                <a:pos x="54" y="36"/>
              </a:cxn>
              <a:cxn ang="0">
                <a:pos x="60" y="30"/>
              </a:cxn>
              <a:cxn ang="0">
                <a:pos x="60" y="24"/>
              </a:cxn>
              <a:cxn ang="0">
                <a:pos x="66" y="18"/>
              </a:cxn>
              <a:cxn ang="0">
                <a:pos x="66" y="6"/>
              </a:cxn>
              <a:cxn ang="0">
                <a:pos x="72" y="0"/>
              </a:cxn>
              <a:cxn ang="0">
                <a:pos x="84" y="0"/>
              </a:cxn>
              <a:cxn ang="0">
                <a:pos x="101" y="6"/>
              </a:cxn>
              <a:cxn ang="0">
                <a:pos x="113" y="12"/>
              </a:cxn>
              <a:cxn ang="0">
                <a:pos x="107" y="30"/>
              </a:cxn>
              <a:cxn ang="0">
                <a:pos x="107" y="42"/>
              </a:cxn>
              <a:cxn ang="0">
                <a:pos x="101" y="48"/>
              </a:cxn>
              <a:cxn ang="0">
                <a:pos x="101" y="60"/>
              </a:cxn>
              <a:cxn ang="0">
                <a:pos x="95" y="71"/>
              </a:cxn>
              <a:cxn ang="0">
                <a:pos x="95" y="155"/>
              </a:cxn>
              <a:cxn ang="0">
                <a:pos x="89" y="173"/>
              </a:cxn>
              <a:cxn ang="0">
                <a:pos x="89" y="179"/>
              </a:cxn>
              <a:cxn ang="0">
                <a:pos x="84" y="184"/>
              </a:cxn>
              <a:cxn ang="0">
                <a:pos x="78" y="196"/>
              </a:cxn>
              <a:cxn ang="0">
                <a:pos x="66" y="208"/>
              </a:cxn>
              <a:cxn ang="0">
                <a:pos x="66" y="214"/>
              </a:cxn>
              <a:cxn ang="0">
                <a:pos x="54" y="214"/>
              </a:cxn>
              <a:cxn ang="0">
                <a:pos x="42" y="232"/>
              </a:cxn>
              <a:cxn ang="0">
                <a:pos x="36" y="238"/>
              </a:cxn>
              <a:cxn ang="0">
                <a:pos x="36" y="244"/>
              </a:cxn>
            </a:cxnLst>
            <a:rect l="0" t="0" r="r" b="b"/>
            <a:pathLst>
              <a:path w="113" h="244">
                <a:moveTo>
                  <a:pt x="36" y="244"/>
                </a:moveTo>
                <a:lnTo>
                  <a:pt x="0" y="244"/>
                </a:lnTo>
                <a:lnTo>
                  <a:pt x="12" y="60"/>
                </a:lnTo>
                <a:lnTo>
                  <a:pt x="12" y="48"/>
                </a:lnTo>
                <a:lnTo>
                  <a:pt x="30" y="48"/>
                </a:lnTo>
                <a:lnTo>
                  <a:pt x="30" y="54"/>
                </a:lnTo>
                <a:lnTo>
                  <a:pt x="42" y="54"/>
                </a:lnTo>
                <a:lnTo>
                  <a:pt x="48" y="48"/>
                </a:lnTo>
                <a:lnTo>
                  <a:pt x="54" y="36"/>
                </a:lnTo>
                <a:lnTo>
                  <a:pt x="60" y="30"/>
                </a:lnTo>
                <a:lnTo>
                  <a:pt x="60" y="24"/>
                </a:lnTo>
                <a:lnTo>
                  <a:pt x="66" y="18"/>
                </a:lnTo>
                <a:lnTo>
                  <a:pt x="66" y="6"/>
                </a:lnTo>
                <a:lnTo>
                  <a:pt x="72" y="0"/>
                </a:lnTo>
                <a:lnTo>
                  <a:pt x="84" y="0"/>
                </a:lnTo>
                <a:lnTo>
                  <a:pt x="101" y="6"/>
                </a:lnTo>
                <a:lnTo>
                  <a:pt x="113" y="12"/>
                </a:lnTo>
                <a:lnTo>
                  <a:pt x="107" y="30"/>
                </a:lnTo>
                <a:lnTo>
                  <a:pt x="107" y="42"/>
                </a:lnTo>
                <a:lnTo>
                  <a:pt x="101" y="48"/>
                </a:lnTo>
                <a:lnTo>
                  <a:pt x="101" y="60"/>
                </a:lnTo>
                <a:lnTo>
                  <a:pt x="95" y="71"/>
                </a:lnTo>
                <a:lnTo>
                  <a:pt x="95" y="155"/>
                </a:lnTo>
                <a:lnTo>
                  <a:pt x="89" y="173"/>
                </a:lnTo>
                <a:lnTo>
                  <a:pt x="89" y="179"/>
                </a:lnTo>
                <a:lnTo>
                  <a:pt x="84" y="184"/>
                </a:lnTo>
                <a:lnTo>
                  <a:pt x="78" y="196"/>
                </a:lnTo>
                <a:lnTo>
                  <a:pt x="66" y="208"/>
                </a:lnTo>
                <a:lnTo>
                  <a:pt x="66" y="214"/>
                </a:lnTo>
                <a:lnTo>
                  <a:pt x="54" y="214"/>
                </a:lnTo>
                <a:lnTo>
                  <a:pt x="42" y="232"/>
                </a:lnTo>
                <a:lnTo>
                  <a:pt x="36" y="238"/>
                </a:lnTo>
                <a:lnTo>
                  <a:pt x="36" y="244"/>
                </a:lnTo>
                <a:close/>
              </a:path>
            </a:pathLst>
          </a:custGeom>
          <a:gradFill rotWithShape="1">
            <a:gsLst>
              <a:gs pos="0">
                <a:srgbClr val="9933FF">
                  <a:gamma/>
                  <a:shade val="46275"/>
                  <a:invGamma/>
                </a:srgbClr>
              </a:gs>
              <a:gs pos="100000">
                <a:srgbClr val="9933FF"/>
              </a:gs>
            </a:gsLst>
            <a:lin ang="27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411413" y="2420938"/>
            <a:ext cx="1389062" cy="1573212"/>
          </a:xfrm>
          <a:custGeom>
            <a:avLst/>
            <a:gdLst/>
            <a:ahLst/>
            <a:cxnLst>
              <a:cxn ang="0">
                <a:pos x="281" y="0"/>
              </a:cxn>
              <a:cxn ang="0">
                <a:pos x="120" y="0"/>
              </a:cxn>
              <a:cxn ang="0">
                <a:pos x="120" y="54"/>
              </a:cxn>
              <a:cxn ang="0">
                <a:pos x="84" y="54"/>
              </a:cxn>
              <a:cxn ang="0">
                <a:pos x="96" y="66"/>
              </a:cxn>
              <a:cxn ang="0">
                <a:pos x="102" y="78"/>
              </a:cxn>
              <a:cxn ang="0">
                <a:pos x="108" y="84"/>
              </a:cxn>
              <a:cxn ang="0">
                <a:pos x="120" y="84"/>
              </a:cxn>
              <a:cxn ang="0">
                <a:pos x="125" y="90"/>
              </a:cxn>
              <a:cxn ang="0">
                <a:pos x="143" y="102"/>
              </a:cxn>
              <a:cxn ang="0">
                <a:pos x="155" y="119"/>
              </a:cxn>
              <a:cxn ang="0">
                <a:pos x="161" y="125"/>
              </a:cxn>
              <a:cxn ang="0">
                <a:pos x="173" y="131"/>
              </a:cxn>
              <a:cxn ang="0">
                <a:pos x="173" y="137"/>
              </a:cxn>
              <a:cxn ang="0">
                <a:pos x="167" y="143"/>
              </a:cxn>
              <a:cxn ang="0">
                <a:pos x="167" y="161"/>
              </a:cxn>
              <a:cxn ang="0">
                <a:pos x="54" y="161"/>
              </a:cxn>
              <a:cxn ang="0">
                <a:pos x="6" y="244"/>
              </a:cxn>
              <a:cxn ang="0">
                <a:pos x="12" y="244"/>
              </a:cxn>
              <a:cxn ang="0">
                <a:pos x="12" y="250"/>
              </a:cxn>
              <a:cxn ang="0">
                <a:pos x="18" y="250"/>
              </a:cxn>
              <a:cxn ang="0">
                <a:pos x="18" y="256"/>
              </a:cxn>
              <a:cxn ang="0">
                <a:pos x="6" y="268"/>
              </a:cxn>
              <a:cxn ang="0">
                <a:pos x="6" y="274"/>
              </a:cxn>
              <a:cxn ang="0">
                <a:pos x="12" y="286"/>
              </a:cxn>
              <a:cxn ang="0">
                <a:pos x="12" y="292"/>
              </a:cxn>
              <a:cxn ang="0">
                <a:pos x="6" y="304"/>
              </a:cxn>
              <a:cxn ang="0">
                <a:pos x="0" y="310"/>
              </a:cxn>
              <a:cxn ang="0">
                <a:pos x="0" y="322"/>
              </a:cxn>
              <a:cxn ang="0">
                <a:pos x="12" y="334"/>
              </a:cxn>
              <a:cxn ang="0">
                <a:pos x="72" y="369"/>
              </a:cxn>
              <a:cxn ang="0">
                <a:pos x="90" y="375"/>
              </a:cxn>
              <a:cxn ang="0">
                <a:pos x="137" y="375"/>
              </a:cxn>
              <a:cxn ang="0">
                <a:pos x="155" y="381"/>
              </a:cxn>
              <a:cxn ang="0">
                <a:pos x="167" y="381"/>
              </a:cxn>
              <a:cxn ang="0">
                <a:pos x="179" y="387"/>
              </a:cxn>
              <a:cxn ang="0">
                <a:pos x="191" y="399"/>
              </a:cxn>
              <a:cxn ang="0">
                <a:pos x="191" y="393"/>
              </a:cxn>
              <a:cxn ang="0">
                <a:pos x="203" y="369"/>
              </a:cxn>
              <a:cxn ang="0">
                <a:pos x="215" y="363"/>
              </a:cxn>
              <a:cxn ang="0">
                <a:pos x="239" y="346"/>
              </a:cxn>
              <a:cxn ang="0">
                <a:pos x="245" y="340"/>
              </a:cxn>
              <a:cxn ang="0">
                <a:pos x="245" y="328"/>
              </a:cxn>
              <a:cxn ang="0">
                <a:pos x="269" y="316"/>
              </a:cxn>
              <a:cxn ang="0">
                <a:pos x="287" y="298"/>
              </a:cxn>
              <a:cxn ang="0">
                <a:pos x="287" y="292"/>
              </a:cxn>
              <a:cxn ang="0">
                <a:pos x="281" y="292"/>
              </a:cxn>
              <a:cxn ang="0">
                <a:pos x="281" y="274"/>
              </a:cxn>
              <a:cxn ang="0">
                <a:pos x="370" y="203"/>
              </a:cxn>
              <a:cxn ang="0">
                <a:pos x="359" y="197"/>
              </a:cxn>
              <a:cxn ang="0">
                <a:pos x="341" y="179"/>
              </a:cxn>
              <a:cxn ang="0">
                <a:pos x="341" y="197"/>
              </a:cxn>
              <a:cxn ang="0">
                <a:pos x="347" y="203"/>
              </a:cxn>
              <a:cxn ang="0">
                <a:pos x="341" y="209"/>
              </a:cxn>
              <a:cxn ang="0">
                <a:pos x="341" y="215"/>
              </a:cxn>
              <a:cxn ang="0">
                <a:pos x="335" y="209"/>
              </a:cxn>
              <a:cxn ang="0">
                <a:pos x="335" y="197"/>
              </a:cxn>
              <a:cxn ang="0">
                <a:pos x="329" y="197"/>
              </a:cxn>
              <a:cxn ang="0">
                <a:pos x="317" y="191"/>
              </a:cxn>
              <a:cxn ang="0">
                <a:pos x="311" y="185"/>
              </a:cxn>
              <a:cxn ang="0">
                <a:pos x="311" y="179"/>
              </a:cxn>
              <a:cxn ang="0">
                <a:pos x="275" y="173"/>
              </a:cxn>
              <a:cxn ang="0">
                <a:pos x="281" y="0"/>
              </a:cxn>
            </a:cxnLst>
            <a:rect l="0" t="0" r="r" b="b"/>
            <a:pathLst>
              <a:path w="370" h="399">
                <a:moveTo>
                  <a:pt x="281" y="0"/>
                </a:moveTo>
                <a:lnTo>
                  <a:pt x="120" y="0"/>
                </a:lnTo>
                <a:lnTo>
                  <a:pt x="120" y="54"/>
                </a:lnTo>
                <a:lnTo>
                  <a:pt x="84" y="54"/>
                </a:lnTo>
                <a:lnTo>
                  <a:pt x="96" y="66"/>
                </a:lnTo>
                <a:lnTo>
                  <a:pt x="102" y="78"/>
                </a:lnTo>
                <a:lnTo>
                  <a:pt x="108" y="84"/>
                </a:lnTo>
                <a:lnTo>
                  <a:pt x="120" y="84"/>
                </a:lnTo>
                <a:lnTo>
                  <a:pt x="125" y="90"/>
                </a:lnTo>
                <a:lnTo>
                  <a:pt x="143" y="102"/>
                </a:lnTo>
                <a:lnTo>
                  <a:pt x="155" y="119"/>
                </a:lnTo>
                <a:lnTo>
                  <a:pt x="161" y="125"/>
                </a:lnTo>
                <a:lnTo>
                  <a:pt x="173" y="131"/>
                </a:lnTo>
                <a:lnTo>
                  <a:pt x="173" y="137"/>
                </a:lnTo>
                <a:lnTo>
                  <a:pt x="167" y="143"/>
                </a:lnTo>
                <a:lnTo>
                  <a:pt x="167" y="161"/>
                </a:lnTo>
                <a:lnTo>
                  <a:pt x="54" y="161"/>
                </a:lnTo>
                <a:lnTo>
                  <a:pt x="6" y="244"/>
                </a:lnTo>
                <a:lnTo>
                  <a:pt x="12" y="244"/>
                </a:lnTo>
                <a:lnTo>
                  <a:pt x="12" y="250"/>
                </a:lnTo>
                <a:lnTo>
                  <a:pt x="18" y="250"/>
                </a:lnTo>
                <a:lnTo>
                  <a:pt x="18" y="256"/>
                </a:lnTo>
                <a:lnTo>
                  <a:pt x="6" y="268"/>
                </a:lnTo>
                <a:lnTo>
                  <a:pt x="6" y="274"/>
                </a:lnTo>
                <a:lnTo>
                  <a:pt x="12" y="286"/>
                </a:lnTo>
                <a:lnTo>
                  <a:pt x="12" y="292"/>
                </a:lnTo>
                <a:lnTo>
                  <a:pt x="6" y="304"/>
                </a:lnTo>
                <a:lnTo>
                  <a:pt x="0" y="310"/>
                </a:lnTo>
                <a:lnTo>
                  <a:pt x="0" y="322"/>
                </a:lnTo>
                <a:lnTo>
                  <a:pt x="12" y="334"/>
                </a:lnTo>
                <a:lnTo>
                  <a:pt x="72" y="369"/>
                </a:lnTo>
                <a:lnTo>
                  <a:pt x="90" y="375"/>
                </a:lnTo>
                <a:lnTo>
                  <a:pt x="137" y="375"/>
                </a:lnTo>
                <a:lnTo>
                  <a:pt x="155" y="381"/>
                </a:lnTo>
                <a:lnTo>
                  <a:pt x="167" y="381"/>
                </a:lnTo>
                <a:lnTo>
                  <a:pt x="179" y="387"/>
                </a:lnTo>
                <a:lnTo>
                  <a:pt x="191" y="399"/>
                </a:lnTo>
                <a:lnTo>
                  <a:pt x="191" y="393"/>
                </a:lnTo>
                <a:lnTo>
                  <a:pt x="203" y="369"/>
                </a:lnTo>
                <a:lnTo>
                  <a:pt x="215" y="363"/>
                </a:lnTo>
                <a:lnTo>
                  <a:pt x="239" y="346"/>
                </a:lnTo>
                <a:lnTo>
                  <a:pt x="245" y="340"/>
                </a:lnTo>
                <a:lnTo>
                  <a:pt x="245" y="328"/>
                </a:lnTo>
                <a:lnTo>
                  <a:pt x="269" y="316"/>
                </a:lnTo>
                <a:lnTo>
                  <a:pt x="287" y="298"/>
                </a:lnTo>
                <a:lnTo>
                  <a:pt x="287" y="292"/>
                </a:lnTo>
                <a:lnTo>
                  <a:pt x="281" y="292"/>
                </a:lnTo>
                <a:lnTo>
                  <a:pt x="281" y="274"/>
                </a:lnTo>
                <a:lnTo>
                  <a:pt x="370" y="203"/>
                </a:lnTo>
                <a:lnTo>
                  <a:pt x="359" y="197"/>
                </a:lnTo>
                <a:lnTo>
                  <a:pt x="341" y="179"/>
                </a:lnTo>
                <a:lnTo>
                  <a:pt x="341" y="197"/>
                </a:lnTo>
                <a:lnTo>
                  <a:pt x="347" y="203"/>
                </a:lnTo>
                <a:lnTo>
                  <a:pt x="341" y="209"/>
                </a:lnTo>
                <a:lnTo>
                  <a:pt x="341" y="215"/>
                </a:lnTo>
                <a:lnTo>
                  <a:pt x="335" y="209"/>
                </a:lnTo>
                <a:lnTo>
                  <a:pt x="335" y="197"/>
                </a:lnTo>
                <a:lnTo>
                  <a:pt x="329" y="197"/>
                </a:lnTo>
                <a:lnTo>
                  <a:pt x="317" y="191"/>
                </a:lnTo>
                <a:lnTo>
                  <a:pt x="311" y="185"/>
                </a:lnTo>
                <a:lnTo>
                  <a:pt x="311" y="179"/>
                </a:lnTo>
                <a:lnTo>
                  <a:pt x="275" y="173"/>
                </a:lnTo>
                <a:lnTo>
                  <a:pt x="281" y="0"/>
                </a:ln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189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3132138" y="3716338"/>
            <a:ext cx="874712" cy="561975"/>
          </a:xfrm>
          <a:custGeom>
            <a:avLst/>
            <a:gdLst/>
            <a:ahLst/>
            <a:cxnLst>
              <a:cxn ang="0">
                <a:pos x="0" y="77"/>
              </a:cxn>
              <a:cxn ang="0">
                <a:pos x="24" y="89"/>
              </a:cxn>
              <a:cxn ang="0">
                <a:pos x="36" y="101"/>
              </a:cxn>
              <a:cxn ang="0">
                <a:pos x="66" y="101"/>
              </a:cxn>
              <a:cxn ang="0">
                <a:pos x="90" y="113"/>
              </a:cxn>
              <a:cxn ang="0">
                <a:pos x="96" y="113"/>
              </a:cxn>
              <a:cxn ang="0">
                <a:pos x="114" y="125"/>
              </a:cxn>
              <a:cxn ang="0">
                <a:pos x="126" y="131"/>
              </a:cxn>
              <a:cxn ang="0">
                <a:pos x="132" y="137"/>
              </a:cxn>
              <a:cxn ang="0">
                <a:pos x="156" y="137"/>
              </a:cxn>
              <a:cxn ang="0">
                <a:pos x="162" y="143"/>
              </a:cxn>
              <a:cxn ang="0">
                <a:pos x="185" y="137"/>
              </a:cxn>
              <a:cxn ang="0">
                <a:pos x="197" y="137"/>
              </a:cxn>
              <a:cxn ang="0">
                <a:pos x="197" y="131"/>
              </a:cxn>
              <a:cxn ang="0">
                <a:pos x="209" y="131"/>
              </a:cxn>
              <a:cxn ang="0">
                <a:pos x="215" y="125"/>
              </a:cxn>
              <a:cxn ang="0">
                <a:pos x="215" y="113"/>
              </a:cxn>
              <a:cxn ang="0">
                <a:pos x="227" y="113"/>
              </a:cxn>
              <a:cxn ang="0">
                <a:pos x="233" y="119"/>
              </a:cxn>
              <a:cxn ang="0">
                <a:pos x="227" y="101"/>
              </a:cxn>
              <a:cxn ang="0">
                <a:pos x="221" y="95"/>
              </a:cxn>
              <a:cxn ang="0">
                <a:pos x="221" y="89"/>
              </a:cxn>
              <a:cxn ang="0">
                <a:pos x="227" y="71"/>
              </a:cxn>
              <a:cxn ang="0">
                <a:pos x="227" y="65"/>
              </a:cxn>
              <a:cxn ang="0">
                <a:pos x="209" y="59"/>
              </a:cxn>
              <a:cxn ang="0">
                <a:pos x="215" y="53"/>
              </a:cxn>
              <a:cxn ang="0">
                <a:pos x="215" y="47"/>
              </a:cxn>
              <a:cxn ang="0">
                <a:pos x="209" y="41"/>
              </a:cxn>
              <a:cxn ang="0">
                <a:pos x="197" y="47"/>
              </a:cxn>
              <a:cxn ang="0">
                <a:pos x="179" y="59"/>
              </a:cxn>
              <a:cxn ang="0">
                <a:pos x="156" y="59"/>
              </a:cxn>
              <a:cxn ang="0">
                <a:pos x="156" y="41"/>
              </a:cxn>
              <a:cxn ang="0">
                <a:pos x="144" y="41"/>
              </a:cxn>
              <a:cxn ang="0">
                <a:pos x="132" y="30"/>
              </a:cxn>
              <a:cxn ang="0">
                <a:pos x="126" y="36"/>
              </a:cxn>
              <a:cxn ang="0">
                <a:pos x="120" y="36"/>
              </a:cxn>
              <a:cxn ang="0">
                <a:pos x="114" y="30"/>
              </a:cxn>
              <a:cxn ang="0">
                <a:pos x="102" y="24"/>
              </a:cxn>
              <a:cxn ang="0">
                <a:pos x="84" y="12"/>
              </a:cxn>
              <a:cxn ang="0">
                <a:pos x="78" y="12"/>
              </a:cxn>
              <a:cxn ang="0">
                <a:pos x="78" y="0"/>
              </a:cxn>
              <a:cxn ang="0">
                <a:pos x="60" y="6"/>
              </a:cxn>
              <a:cxn ang="0">
                <a:pos x="54" y="12"/>
              </a:cxn>
              <a:cxn ang="0">
                <a:pos x="54" y="24"/>
              </a:cxn>
              <a:cxn ang="0">
                <a:pos x="36" y="41"/>
              </a:cxn>
              <a:cxn ang="0">
                <a:pos x="24" y="47"/>
              </a:cxn>
              <a:cxn ang="0">
                <a:pos x="18" y="53"/>
              </a:cxn>
              <a:cxn ang="0">
                <a:pos x="12" y="53"/>
              </a:cxn>
              <a:cxn ang="0">
                <a:pos x="0" y="77"/>
              </a:cxn>
            </a:cxnLst>
            <a:rect l="0" t="0" r="r" b="b"/>
            <a:pathLst>
              <a:path w="233" h="143">
                <a:moveTo>
                  <a:pt x="0" y="77"/>
                </a:moveTo>
                <a:lnTo>
                  <a:pt x="24" y="89"/>
                </a:lnTo>
                <a:lnTo>
                  <a:pt x="36" y="101"/>
                </a:lnTo>
                <a:lnTo>
                  <a:pt x="66" y="101"/>
                </a:lnTo>
                <a:lnTo>
                  <a:pt x="90" y="113"/>
                </a:lnTo>
                <a:lnTo>
                  <a:pt x="96" y="113"/>
                </a:lnTo>
                <a:lnTo>
                  <a:pt x="114" y="125"/>
                </a:lnTo>
                <a:lnTo>
                  <a:pt x="126" y="131"/>
                </a:lnTo>
                <a:lnTo>
                  <a:pt x="132" y="137"/>
                </a:lnTo>
                <a:lnTo>
                  <a:pt x="156" y="137"/>
                </a:lnTo>
                <a:lnTo>
                  <a:pt x="162" y="143"/>
                </a:lnTo>
                <a:lnTo>
                  <a:pt x="185" y="137"/>
                </a:lnTo>
                <a:lnTo>
                  <a:pt x="197" y="137"/>
                </a:lnTo>
                <a:lnTo>
                  <a:pt x="197" y="131"/>
                </a:lnTo>
                <a:lnTo>
                  <a:pt x="209" y="131"/>
                </a:lnTo>
                <a:lnTo>
                  <a:pt x="215" y="125"/>
                </a:lnTo>
                <a:lnTo>
                  <a:pt x="215" y="113"/>
                </a:lnTo>
                <a:lnTo>
                  <a:pt x="227" y="113"/>
                </a:lnTo>
                <a:lnTo>
                  <a:pt x="233" y="119"/>
                </a:lnTo>
                <a:lnTo>
                  <a:pt x="227" y="101"/>
                </a:lnTo>
                <a:lnTo>
                  <a:pt x="221" y="95"/>
                </a:lnTo>
                <a:lnTo>
                  <a:pt x="221" y="89"/>
                </a:lnTo>
                <a:lnTo>
                  <a:pt x="227" y="71"/>
                </a:lnTo>
                <a:lnTo>
                  <a:pt x="227" y="65"/>
                </a:lnTo>
                <a:lnTo>
                  <a:pt x="209" y="59"/>
                </a:lnTo>
                <a:lnTo>
                  <a:pt x="215" y="53"/>
                </a:lnTo>
                <a:lnTo>
                  <a:pt x="215" y="47"/>
                </a:lnTo>
                <a:lnTo>
                  <a:pt x="209" y="41"/>
                </a:lnTo>
                <a:lnTo>
                  <a:pt x="197" y="47"/>
                </a:lnTo>
                <a:lnTo>
                  <a:pt x="179" y="59"/>
                </a:lnTo>
                <a:lnTo>
                  <a:pt x="156" y="59"/>
                </a:lnTo>
                <a:lnTo>
                  <a:pt x="156" y="41"/>
                </a:lnTo>
                <a:lnTo>
                  <a:pt x="144" y="41"/>
                </a:lnTo>
                <a:lnTo>
                  <a:pt x="132" y="30"/>
                </a:lnTo>
                <a:lnTo>
                  <a:pt x="126" y="36"/>
                </a:lnTo>
                <a:lnTo>
                  <a:pt x="120" y="36"/>
                </a:lnTo>
                <a:lnTo>
                  <a:pt x="114" y="30"/>
                </a:lnTo>
                <a:lnTo>
                  <a:pt x="102" y="24"/>
                </a:lnTo>
                <a:lnTo>
                  <a:pt x="84" y="12"/>
                </a:lnTo>
                <a:lnTo>
                  <a:pt x="78" y="12"/>
                </a:lnTo>
                <a:lnTo>
                  <a:pt x="78" y="0"/>
                </a:lnTo>
                <a:lnTo>
                  <a:pt x="60" y="6"/>
                </a:lnTo>
                <a:lnTo>
                  <a:pt x="54" y="12"/>
                </a:lnTo>
                <a:lnTo>
                  <a:pt x="54" y="24"/>
                </a:lnTo>
                <a:lnTo>
                  <a:pt x="36" y="41"/>
                </a:lnTo>
                <a:lnTo>
                  <a:pt x="24" y="47"/>
                </a:lnTo>
                <a:lnTo>
                  <a:pt x="18" y="53"/>
                </a:lnTo>
                <a:lnTo>
                  <a:pt x="12" y="53"/>
                </a:lnTo>
                <a:lnTo>
                  <a:pt x="0" y="77"/>
                </a:lnTo>
                <a:close/>
              </a:path>
            </a:pathLst>
          </a:custGeom>
          <a:gradFill rotWithShape="1">
            <a:gsLst>
              <a:gs pos="0">
                <a:srgbClr val="FFFF43"/>
              </a:gs>
              <a:gs pos="100000">
                <a:srgbClr val="FFFF43">
                  <a:gamma/>
                  <a:shade val="46275"/>
                  <a:invGamma/>
                </a:srgbClr>
              </a:gs>
            </a:gsLst>
            <a:lin ang="54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407990" y="2996952"/>
            <a:ext cx="2184882" cy="1246436"/>
          </a:xfrm>
          <a:custGeom>
            <a:avLst/>
            <a:gdLst/>
            <a:ahLst/>
            <a:cxnLst>
              <a:cxn ang="0">
                <a:pos x="18" y="95"/>
              </a:cxn>
              <a:cxn ang="0">
                <a:pos x="24" y="119"/>
              </a:cxn>
              <a:cxn ang="0">
                <a:pos x="6" y="143"/>
              </a:cxn>
              <a:cxn ang="0">
                <a:pos x="12" y="155"/>
              </a:cxn>
              <a:cxn ang="0">
                <a:pos x="60" y="173"/>
              </a:cxn>
              <a:cxn ang="0">
                <a:pos x="84" y="184"/>
              </a:cxn>
              <a:cxn ang="0">
                <a:pos x="101" y="202"/>
              </a:cxn>
              <a:cxn ang="0">
                <a:pos x="131" y="184"/>
              </a:cxn>
              <a:cxn ang="0">
                <a:pos x="143" y="190"/>
              </a:cxn>
              <a:cxn ang="0">
                <a:pos x="137" y="202"/>
              </a:cxn>
              <a:cxn ang="0">
                <a:pos x="155" y="208"/>
              </a:cxn>
              <a:cxn ang="0">
                <a:pos x="149" y="232"/>
              </a:cxn>
              <a:cxn ang="0">
                <a:pos x="161" y="262"/>
              </a:cxn>
              <a:cxn ang="0">
                <a:pos x="167" y="274"/>
              </a:cxn>
              <a:cxn ang="0">
                <a:pos x="185" y="286"/>
              </a:cxn>
              <a:cxn ang="0">
                <a:pos x="203" y="292"/>
              </a:cxn>
              <a:cxn ang="0">
                <a:pos x="233" y="268"/>
              </a:cxn>
              <a:cxn ang="0">
                <a:pos x="239" y="226"/>
              </a:cxn>
              <a:cxn ang="0">
                <a:pos x="269" y="214"/>
              </a:cxn>
              <a:cxn ang="0">
                <a:pos x="299" y="190"/>
              </a:cxn>
              <a:cxn ang="0">
                <a:pos x="305" y="184"/>
              </a:cxn>
              <a:cxn ang="0">
                <a:pos x="329" y="202"/>
              </a:cxn>
              <a:cxn ang="0">
                <a:pos x="346" y="190"/>
              </a:cxn>
              <a:cxn ang="0">
                <a:pos x="358" y="179"/>
              </a:cxn>
              <a:cxn ang="0">
                <a:pos x="400" y="149"/>
              </a:cxn>
              <a:cxn ang="0">
                <a:pos x="406" y="125"/>
              </a:cxn>
              <a:cxn ang="0">
                <a:pos x="424" y="113"/>
              </a:cxn>
              <a:cxn ang="0">
                <a:pos x="472" y="131"/>
              </a:cxn>
              <a:cxn ang="0">
                <a:pos x="508" y="119"/>
              </a:cxn>
              <a:cxn ang="0">
                <a:pos x="544" y="89"/>
              </a:cxn>
              <a:cxn ang="0">
                <a:pos x="574" y="83"/>
              </a:cxn>
              <a:cxn ang="0">
                <a:pos x="562" y="77"/>
              </a:cxn>
              <a:cxn ang="0">
                <a:pos x="556" y="60"/>
              </a:cxn>
              <a:cxn ang="0">
                <a:pos x="532" y="48"/>
              </a:cxn>
              <a:cxn ang="0">
                <a:pos x="526" y="60"/>
              </a:cxn>
              <a:cxn ang="0">
                <a:pos x="532" y="65"/>
              </a:cxn>
              <a:cxn ang="0">
                <a:pos x="508" y="71"/>
              </a:cxn>
              <a:cxn ang="0">
                <a:pos x="490" y="60"/>
              </a:cxn>
              <a:cxn ang="0">
                <a:pos x="478" y="54"/>
              </a:cxn>
              <a:cxn ang="0">
                <a:pos x="484" y="42"/>
              </a:cxn>
              <a:cxn ang="0">
                <a:pos x="496" y="48"/>
              </a:cxn>
              <a:cxn ang="0">
                <a:pos x="514" y="54"/>
              </a:cxn>
              <a:cxn ang="0">
                <a:pos x="496" y="36"/>
              </a:cxn>
              <a:cxn ang="0">
                <a:pos x="448" y="12"/>
              </a:cxn>
              <a:cxn ang="0">
                <a:pos x="406" y="0"/>
              </a:cxn>
              <a:cxn ang="0">
                <a:pos x="382" y="6"/>
              </a:cxn>
              <a:cxn ang="0">
                <a:pos x="329" y="0"/>
              </a:cxn>
              <a:cxn ang="0">
                <a:pos x="299" y="6"/>
              </a:cxn>
              <a:cxn ang="0">
                <a:pos x="275" y="12"/>
              </a:cxn>
              <a:cxn ang="0">
                <a:pos x="245" y="18"/>
              </a:cxn>
              <a:cxn ang="0">
                <a:pos x="191" y="24"/>
              </a:cxn>
              <a:cxn ang="0">
                <a:pos x="161" y="18"/>
              </a:cxn>
              <a:cxn ang="0">
                <a:pos x="143" y="12"/>
              </a:cxn>
              <a:cxn ang="0">
                <a:pos x="113" y="36"/>
              </a:cxn>
            </a:cxnLst>
            <a:rect l="0" t="0" r="r" b="b"/>
            <a:pathLst>
              <a:path w="574" h="292">
                <a:moveTo>
                  <a:pt x="107" y="30"/>
                </a:moveTo>
                <a:lnTo>
                  <a:pt x="18" y="95"/>
                </a:lnTo>
                <a:lnTo>
                  <a:pt x="18" y="107"/>
                </a:lnTo>
                <a:lnTo>
                  <a:pt x="24" y="119"/>
                </a:lnTo>
                <a:lnTo>
                  <a:pt x="24" y="125"/>
                </a:lnTo>
                <a:lnTo>
                  <a:pt x="6" y="143"/>
                </a:lnTo>
                <a:lnTo>
                  <a:pt x="0" y="143"/>
                </a:lnTo>
                <a:lnTo>
                  <a:pt x="12" y="155"/>
                </a:lnTo>
                <a:lnTo>
                  <a:pt x="48" y="179"/>
                </a:lnTo>
                <a:lnTo>
                  <a:pt x="60" y="173"/>
                </a:lnTo>
                <a:lnTo>
                  <a:pt x="72" y="184"/>
                </a:lnTo>
                <a:lnTo>
                  <a:pt x="84" y="184"/>
                </a:lnTo>
                <a:lnTo>
                  <a:pt x="84" y="202"/>
                </a:lnTo>
                <a:lnTo>
                  <a:pt x="101" y="202"/>
                </a:lnTo>
                <a:lnTo>
                  <a:pt x="113" y="196"/>
                </a:lnTo>
                <a:lnTo>
                  <a:pt x="131" y="184"/>
                </a:lnTo>
                <a:lnTo>
                  <a:pt x="137" y="184"/>
                </a:lnTo>
                <a:lnTo>
                  <a:pt x="143" y="190"/>
                </a:lnTo>
                <a:lnTo>
                  <a:pt x="143" y="196"/>
                </a:lnTo>
                <a:lnTo>
                  <a:pt x="137" y="202"/>
                </a:lnTo>
                <a:lnTo>
                  <a:pt x="143" y="208"/>
                </a:lnTo>
                <a:lnTo>
                  <a:pt x="155" y="208"/>
                </a:lnTo>
                <a:lnTo>
                  <a:pt x="155" y="226"/>
                </a:lnTo>
                <a:lnTo>
                  <a:pt x="149" y="232"/>
                </a:lnTo>
                <a:lnTo>
                  <a:pt x="155" y="244"/>
                </a:lnTo>
                <a:lnTo>
                  <a:pt x="161" y="262"/>
                </a:lnTo>
                <a:lnTo>
                  <a:pt x="167" y="262"/>
                </a:lnTo>
                <a:lnTo>
                  <a:pt x="167" y="274"/>
                </a:lnTo>
                <a:lnTo>
                  <a:pt x="179" y="286"/>
                </a:lnTo>
                <a:lnTo>
                  <a:pt x="185" y="286"/>
                </a:lnTo>
                <a:lnTo>
                  <a:pt x="185" y="292"/>
                </a:lnTo>
                <a:lnTo>
                  <a:pt x="203" y="292"/>
                </a:lnTo>
                <a:lnTo>
                  <a:pt x="227" y="268"/>
                </a:lnTo>
                <a:lnTo>
                  <a:pt x="233" y="268"/>
                </a:lnTo>
                <a:lnTo>
                  <a:pt x="239" y="256"/>
                </a:lnTo>
                <a:lnTo>
                  <a:pt x="239" y="226"/>
                </a:lnTo>
                <a:lnTo>
                  <a:pt x="245" y="214"/>
                </a:lnTo>
                <a:lnTo>
                  <a:pt x="269" y="214"/>
                </a:lnTo>
                <a:lnTo>
                  <a:pt x="281" y="208"/>
                </a:lnTo>
                <a:lnTo>
                  <a:pt x="299" y="190"/>
                </a:lnTo>
                <a:lnTo>
                  <a:pt x="299" y="184"/>
                </a:lnTo>
                <a:lnTo>
                  <a:pt x="305" y="184"/>
                </a:lnTo>
                <a:lnTo>
                  <a:pt x="311" y="190"/>
                </a:lnTo>
                <a:lnTo>
                  <a:pt x="329" y="202"/>
                </a:lnTo>
                <a:lnTo>
                  <a:pt x="335" y="196"/>
                </a:lnTo>
                <a:lnTo>
                  <a:pt x="346" y="190"/>
                </a:lnTo>
                <a:lnTo>
                  <a:pt x="352" y="179"/>
                </a:lnTo>
                <a:lnTo>
                  <a:pt x="358" y="179"/>
                </a:lnTo>
                <a:lnTo>
                  <a:pt x="394" y="155"/>
                </a:lnTo>
                <a:lnTo>
                  <a:pt x="400" y="149"/>
                </a:lnTo>
                <a:lnTo>
                  <a:pt x="400" y="125"/>
                </a:lnTo>
                <a:lnTo>
                  <a:pt x="406" y="125"/>
                </a:lnTo>
                <a:lnTo>
                  <a:pt x="418" y="113"/>
                </a:lnTo>
                <a:lnTo>
                  <a:pt x="424" y="113"/>
                </a:lnTo>
                <a:lnTo>
                  <a:pt x="460" y="131"/>
                </a:lnTo>
                <a:lnTo>
                  <a:pt x="472" y="131"/>
                </a:lnTo>
                <a:lnTo>
                  <a:pt x="484" y="119"/>
                </a:lnTo>
                <a:lnTo>
                  <a:pt x="508" y="119"/>
                </a:lnTo>
                <a:lnTo>
                  <a:pt x="532" y="95"/>
                </a:lnTo>
                <a:lnTo>
                  <a:pt x="544" y="89"/>
                </a:lnTo>
                <a:lnTo>
                  <a:pt x="562" y="83"/>
                </a:lnTo>
                <a:lnTo>
                  <a:pt x="574" y="83"/>
                </a:lnTo>
                <a:lnTo>
                  <a:pt x="568" y="83"/>
                </a:lnTo>
                <a:lnTo>
                  <a:pt x="562" y="77"/>
                </a:lnTo>
                <a:lnTo>
                  <a:pt x="562" y="65"/>
                </a:lnTo>
                <a:lnTo>
                  <a:pt x="556" y="60"/>
                </a:lnTo>
                <a:lnTo>
                  <a:pt x="538" y="54"/>
                </a:lnTo>
                <a:lnTo>
                  <a:pt x="532" y="48"/>
                </a:lnTo>
                <a:lnTo>
                  <a:pt x="520" y="54"/>
                </a:lnTo>
                <a:lnTo>
                  <a:pt x="526" y="60"/>
                </a:lnTo>
                <a:lnTo>
                  <a:pt x="532" y="60"/>
                </a:lnTo>
                <a:lnTo>
                  <a:pt x="532" y="65"/>
                </a:lnTo>
                <a:lnTo>
                  <a:pt x="520" y="65"/>
                </a:lnTo>
                <a:lnTo>
                  <a:pt x="508" y="71"/>
                </a:lnTo>
                <a:lnTo>
                  <a:pt x="502" y="71"/>
                </a:lnTo>
                <a:lnTo>
                  <a:pt x="490" y="60"/>
                </a:lnTo>
                <a:lnTo>
                  <a:pt x="478" y="60"/>
                </a:lnTo>
                <a:lnTo>
                  <a:pt x="478" y="54"/>
                </a:lnTo>
                <a:lnTo>
                  <a:pt x="484" y="48"/>
                </a:lnTo>
                <a:lnTo>
                  <a:pt x="484" y="42"/>
                </a:lnTo>
                <a:lnTo>
                  <a:pt x="490" y="42"/>
                </a:lnTo>
                <a:lnTo>
                  <a:pt x="496" y="48"/>
                </a:lnTo>
                <a:lnTo>
                  <a:pt x="508" y="54"/>
                </a:lnTo>
                <a:lnTo>
                  <a:pt x="514" y="54"/>
                </a:lnTo>
                <a:lnTo>
                  <a:pt x="514" y="42"/>
                </a:lnTo>
                <a:lnTo>
                  <a:pt x="496" y="36"/>
                </a:lnTo>
                <a:lnTo>
                  <a:pt x="472" y="12"/>
                </a:lnTo>
                <a:lnTo>
                  <a:pt x="448" y="12"/>
                </a:lnTo>
                <a:lnTo>
                  <a:pt x="436" y="6"/>
                </a:lnTo>
                <a:lnTo>
                  <a:pt x="406" y="0"/>
                </a:lnTo>
                <a:lnTo>
                  <a:pt x="394" y="0"/>
                </a:lnTo>
                <a:lnTo>
                  <a:pt x="382" y="6"/>
                </a:lnTo>
                <a:lnTo>
                  <a:pt x="346" y="6"/>
                </a:lnTo>
                <a:lnTo>
                  <a:pt x="329" y="0"/>
                </a:lnTo>
                <a:lnTo>
                  <a:pt x="311" y="0"/>
                </a:lnTo>
                <a:lnTo>
                  <a:pt x="299" y="6"/>
                </a:lnTo>
                <a:lnTo>
                  <a:pt x="287" y="6"/>
                </a:lnTo>
                <a:lnTo>
                  <a:pt x="275" y="12"/>
                </a:lnTo>
                <a:lnTo>
                  <a:pt x="269" y="18"/>
                </a:lnTo>
                <a:lnTo>
                  <a:pt x="245" y="18"/>
                </a:lnTo>
                <a:lnTo>
                  <a:pt x="233" y="24"/>
                </a:lnTo>
                <a:lnTo>
                  <a:pt x="191" y="24"/>
                </a:lnTo>
                <a:lnTo>
                  <a:pt x="173" y="18"/>
                </a:lnTo>
                <a:lnTo>
                  <a:pt x="161" y="18"/>
                </a:lnTo>
                <a:lnTo>
                  <a:pt x="161" y="12"/>
                </a:lnTo>
                <a:lnTo>
                  <a:pt x="143" y="12"/>
                </a:lnTo>
                <a:lnTo>
                  <a:pt x="131" y="18"/>
                </a:lnTo>
                <a:lnTo>
                  <a:pt x="113" y="36"/>
                </a:lnTo>
                <a:lnTo>
                  <a:pt x="107" y="30"/>
                </a:lnTo>
                <a:close/>
              </a:path>
            </a:pathLst>
          </a:custGeom>
          <a:gradFill rotWithShape="1">
            <a:gsLst>
              <a:gs pos="0">
                <a:srgbClr val="4D7400">
                  <a:gamma/>
                  <a:shade val="46275"/>
                  <a:invGamma/>
                </a:srgbClr>
              </a:gs>
              <a:gs pos="100000">
                <a:srgbClr val="4D7400"/>
              </a:gs>
            </a:gsLst>
            <a:lin ang="27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533775" y="2517775"/>
            <a:ext cx="42863" cy="476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0" y="12"/>
              </a:cxn>
              <a:cxn ang="0">
                <a:pos x="12" y="12"/>
              </a:cxn>
              <a:cxn ang="0">
                <a:pos x="12" y="0"/>
              </a:cxn>
              <a:cxn ang="0">
                <a:pos x="6" y="0"/>
              </a:cxn>
              <a:cxn ang="0">
                <a:pos x="6" y="6"/>
              </a:cxn>
              <a:cxn ang="0">
                <a:pos x="0" y="6"/>
              </a:cxn>
            </a:cxnLst>
            <a:rect l="0" t="0" r="r" b="b"/>
            <a:pathLst>
              <a:path w="12" h="12">
                <a:moveTo>
                  <a:pt x="0" y="6"/>
                </a:moveTo>
                <a:lnTo>
                  <a:pt x="0" y="12"/>
                </a:lnTo>
                <a:lnTo>
                  <a:pt x="12" y="12"/>
                </a:lnTo>
                <a:lnTo>
                  <a:pt x="12" y="0"/>
                </a:lnTo>
                <a:lnTo>
                  <a:pt x="6" y="0"/>
                </a:lnTo>
                <a:lnTo>
                  <a:pt x="6" y="6"/>
                </a:lnTo>
                <a:lnTo>
                  <a:pt x="0" y="6"/>
                </a:lnTo>
                <a:close/>
              </a:path>
            </a:pathLst>
          </a:custGeom>
          <a:solidFill>
            <a:srgbClr val="000080"/>
          </a:solidFill>
          <a:ln w="3810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621088" y="2400300"/>
            <a:ext cx="157162" cy="98425"/>
          </a:xfrm>
          <a:custGeom>
            <a:avLst/>
            <a:gdLst/>
            <a:ahLst/>
            <a:cxnLst>
              <a:cxn ang="0">
                <a:pos x="0" y="18"/>
              </a:cxn>
              <a:cxn ang="0">
                <a:pos x="6" y="24"/>
              </a:cxn>
              <a:cxn ang="0">
                <a:pos x="18" y="24"/>
              </a:cxn>
              <a:cxn ang="0">
                <a:pos x="30" y="18"/>
              </a:cxn>
              <a:cxn ang="0">
                <a:pos x="42" y="6"/>
              </a:cxn>
              <a:cxn ang="0">
                <a:pos x="36" y="6"/>
              </a:cxn>
              <a:cxn ang="0">
                <a:pos x="36" y="0"/>
              </a:cxn>
              <a:cxn ang="0">
                <a:pos x="12" y="12"/>
              </a:cxn>
              <a:cxn ang="0">
                <a:pos x="6" y="18"/>
              </a:cxn>
              <a:cxn ang="0">
                <a:pos x="0" y="18"/>
              </a:cxn>
            </a:cxnLst>
            <a:rect l="0" t="0" r="r" b="b"/>
            <a:pathLst>
              <a:path w="42" h="24">
                <a:moveTo>
                  <a:pt x="0" y="18"/>
                </a:moveTo>
                <a:lnTo>
                  <a:pt x="6" y="24"/>
                </a:lnTo>
                <a:lnTo>
                  <a:pt x="18" y="24"/>
                </a:lnTo>
                <a:lnTo>
                  <a:pt x="30" y="18"/>
                </a:lnTo>
                <a:lnTo>
                  <a:pt x="42" y="6"/>
                </a:lnTo>
                <a:lnTo>
                  <a:pt x="36" y="6"/>
                </a:lnTo>
                <a:lnTo>
                  <a:pt x="36" y="0"/>
                </a:lnTo>
                <a:lnTo>
                  <a:pt x="12" y="12"/>
                </a:lnTo>
                <a:lnTo>
                  <a:pt x="6" y="18"/>
                </a:lnTo>
                <a:lnTo>
                  <a:pt x="0" y="18"/>
                </a:lnTo>
                <a:close/>
              </a:path>
            </a:pathLst>
          </a:custGeom>
          <a:solidFill>
            <a:srgbClr val="000080"/>
          </a:solidFill>
          <a:ln w="3810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3890963" y="2400300"/>
            <a:ext cx="69850" cy="460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0" y="12"/>
              </a:cxn>
              <a:cxn ang="0">
                <a:pos x="6" y="6"/>
              </a:cxn>
              <a:cxn ang="0">
                <a:pos x="12" y="6"/>
              </a:cxn>
              <a:cxn ang="0">
                <a:pos x="18" y="0"/>
              </a:cxn>
              <a:cxn ang="0">
                <a:pos x="6" y="0"/>
              </a:cxn>
            </a:cxnLst>
            <a:rect l="0" t="0" r="r" b="b"/>
            <a:pathLst>
              <a:path w="18" h="12">
                <a:moveTo>
                  <a:pt x="6" y="0"/>
                </a:moveTo>
                <a:lnTo>
                  <a:pt x="0" y="6"/>
                </a:lnTo>
                <a:lnTo>
                  <a:pt x="0" y="12"/>
                </a:lnTo>
                <a:lnTo>
                  <a:pt x="6" y="6"/>
                </a:lnTo>
                <a:lnTo>
                  <a:pt x="12" y="6"/>
                </a:lnTo>
                <a:lnTo>
                  <a:pt x="18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80"/>
          </a:solidFill>
          <a:ln w="3810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3910543" y="3207544"/>
            <a:ext cx="1633537" cy="1641475"/>
          </a:xfrm>
          <a:custGeom>
            <a:avLst/>
            <a:gdLst/>
            <a:ahLst/>
            <a:cxnLst>
              <a:cxn ang="0">
                <a:pos x="36" y="215"/>
              </a:cxn>
              <a:cxn ang="0">
                <a:pos x="18" y="203"/>
              </a:cxn>
              <a:cxn ang="0">
                <a:pos x="0" y="215"/>
              </a:cxn>
              <a:cxn ang="0">
                <a:pos x="30" y="232"/>
              </a:cxn>
              <a:cxn ang="0">
                <a:pos x="54" y="268"/>
              </a:cxn>
              <a:cxn ang="0">
                <a:pos x="84" y="292"/>
              </a:cxn>
              <a:cxn ang="0">
                <a:pos x="114" y="310"/>
              </a:cxn>
              <a:cxn ang="0">
                <a:pos x="126" y="340"/>
              </a:cxn>
              <a:cxn ang="0">
                <a:pos x="168" y="363"/>
              </a:cxn>
              <a:cxn ang="0">
                <a:pos x="197" y="399"/>
              </a:cxn>
              <a:cxn ang="0">
                <a:pos x="215" y="381"/>
              </a:cxn>
              <a:cxn ang="0">
                <a:pos x="275" y="393"/>
              </a:cxn>
              <a:cxn ang="0">
                <a:pos x="293" y="393"/>
              </a:cxn>
              <a:cxn ang="0">
                <a:pos x="341" y="399"/>
              </a:cxn>
              <a:cxn ang="0">
                <a:pos x="353" y="417"/>
              </a:cxn>
              <a:cxn ang="0">
                <a:pos x="389" y="411"/>
              </a:cxn>
              <a:cxn ang="0">
                <a:pos x="401" y="405"/>
              </a:cxn>
              <a:cxn ang="0">
                <a:pos x="389" y="387"/>
              </a:cxn>
              <a:cxn ang="0">
                <a:pos x="383" y="363"/>
              </a:cxn>
              <a:cxn ang="0">
                <a:pos x="401" y="340"/>
              </a:cxn>
              <a:cxn ang="0">
                <a:pos x="389" y="310"/>
              </a:cxn>
              <a:cxn ang="0">
                <a:pos x="395" y="274"/>
              </a:cxn>
              <a:cxn ang="0">
                <a:pos x="389" y="262"/>
              </a:cxn>
              <a:cxn ang="0">
                <a:pos x="395" y="238"/>
              </a:cxn>
              <a:cxn ang="0">
                <a:pos x="401" y="262"/>
              </a:cxn>
              <a:cxn ang="0">
                <a:pos x="407" y="262"/>
              </a:cxn>
              <a:cxn ang="0">
                <a:pos x="407" y="232"/>
              </a:cxn>
              <a:cxn ang="0">
                <a:pos x="413" y="125"/>
              </a:cxn>
              <a:cxn ang="0">
                <a:pos x="419" y="101"/>
              </a:cxn>
              <a:cxn ang="0">
                <a:pos x="436" y="66"/>
              </a:cxn>
              <a:cxn ang="0">
                <a:pos x="431" y="48"/>
              </a:cxn>
              <a:cxn ang="0">
                <a:pos x="425" y="30"/>
              </a:cxn>
              <a:cxn ang="0">
                <a:pos x="431" y="12"/>
              </a:cxn>
              <a:cxn ang="0">
                <a:pos x="419" y="0"/>
              </a:cxn>
              <a:cxn ang="0">
                <a:pos x="389" y="12"/>
              </a:cxn>
              <a:cxn ang="0">
                <a:pos x="359" y="36"/>
              </a:cxn>
              <a:cxn ang="0">
                <a:pos x="329" y="42"/>
              </a:cxn>
              <a:cxn ang="0">
                <a:pos x="311" y="48"/>
              </a:cxn>
              <a:cxn ang="0">
                <a:pos x="281" y="30"/>
              </a:cxn>
              <a:cxn ang="0">
                <a:pos x="275" y="36"/>
              </a:cxn>
              <a:cxn ang="0">
                <a:pos x="263" y="42"/>
              </a:cxn>
              <a:cxn ang="0">
                <a:pos x="257" y="54"/>
              </a:cxn>
              <a:cxn ang="0">
                <a:pos x="239" y="78"/>
              </a:cxn>
              <a:cxn ang="0">
                <a:pos x="209" y="101"/>
              </a:cxn>
              <a:cxn ang="0">
                <a:pos x="192" y="107"/>
              </a:cxn>
              <a:cxn ang="0">
                <a:pos x="180" y="113"/>
              </a:cxn>
              <a:cxn ang="0">
                <a:pos x="162" y="101"/>
              </a:cxn>
              <a:cxn ang="0">
                <a:pos x="138" y="119"/>
              </a:cxn>
              <a:cxn ang="0">
                <a:pos x="120" y="125"/>
              </a:cxn>
              <a:cxn ang="0">
                <a:pos x="102" y="131"/>
              </a:cxn>
              <a:cxn ang="0">
                <a:pos x="96" y="179"/>
              </a:cxn>
              <a:cxn ang="0">
                <a:pos x="84" y="185"/>
              </a:cxn>
              <a:cxn ang="0">
                <a:pos x="72" y="197"/>
              </a:cxn>
              <a:cxn ang="0">
                <a:pos x="42" y="209"/>
              </a:cxn>
            </a:cxnLst>
            <a:rect l="0" t="0" r="r" b="b"/>
            <a:pathLst>
              <a:path w="436" h="417">
                <a:moveTo>
                  <a:pt x="36" y="203"/>
                </a:moveTo>
                <a:lnTo>
                  <a:pt x="36" y="215"/>
                </a:lnTo>
                <a:lnTo>
                  <a:pt x="30" y="215"/>
                </a:lnTo>
                <a:lnTo>
                  <a:pt x="18" y="203"/>
                </a:lnTo>
                <a:lnTo>
                  <a:pt x="12" y="203"/>
                </a:lnTo>
                <a:lnTo>
                  <a:pt x="0" y="215"/>
                </a:lnTo>
                <a:lnTo>
                  <a:pt x="12" y="221"/>
                </a:lnTo>
                <a:lnTo>
                  <a:pt x="30" y="232"/>
                </a:lnTo>
                <a:lnTo>
                  <a:pt x="42" y="256"/>
                </a:lnTo>
                <a:lnTo>
                  <a:pt x="54" y="268"/>
                </a:lnTo>
                <a:lnTo>
                  <a:pt x="78" y="286"/>
                </a:lnTo>
                <a:lnTo>
                  <a:pt x="84" y="292"/>
                </a:lnTo>
                <a:lnTo>
                  <a:pt x="108" y="304"/>
                </a:lnTo>
                <a:lnTo>
                  <a:pt x="114" y="310"/>
                </a:lnTo>
                <a:lnTo>
                  <a:pt x="114" y="322"/>
                </a:lnTo>
                <a:lnTo>
                  <a:pt x="126" y="340"/>
                </a:lnTo>
                <a:lnTo>
                  <a:pt x="138" y="345"/>
                </a:lnTo>
                <a:lnTo>
                  <a:pt x="168" y="363"/>
                </a:lnTo>
                <a:lnTo>
                  <a:pt x="192" y="393"/>
                </a:lnTo>
                <a:lnTo>
                  <a:pt x="197" y="399"/>
                </a:lnTo>
                <a:lnTo>
                  <a:pt x="203" y="387"/>
                </a:lnTo>
                <a:lnTo>
                  <a:pt x="215" y="381"/>
                </a:lnTo>
                <a:lnTo>
                  <a:pt x="221" y="381"/>
                </a:lnTo>
                <a:lnTo>
                  <a:pt x="275" y="393"/>
                </a:lnTo>
                <a:lnTo>
                  <a:pt x="287" y="399"/>
                </a:lnTo>
                <a:lnTo>
                  <a:pt x="293" y="393"/>
                </a:lnTo>
                <a:lnTo>
                  <a:pt x="305" y="387"/>
                </a:lnTo>
                <a:lnTo>
                  <a:pt x="341" y="399"/>
                </a:lnTo>
                <a:lnTo>
                  <a:pt x="347" y="411"/>
                </a:lnTo>
                <a:lnTo>
                  <a:pt x="353" y="417"/>
                </a:lnTo>
                <a:lnTo>
                  <a:pt x="365" y="417"/>
                </a:lnTo>
                <a:lnTo>
                  <a:pt x="389" y="411"/>
                </a:lnTo>
                <a:lnTo>
                  <a:pt x="395" y="411"/>
                </a:lnTo>
                <a:lnTo>
                  <a:pt x="401" y="405"/>
                </a:lnTo>
                <a:lnTo>
                  <a:pt x="401" y="393"/>
                </a:lnTo>
                <a:lnTo>
                  <a:pt x="389" y="387"/>
                </a:lnTo>
                <a:lnTo>
                  <a:pt x="383" y="375"/>
                </a:lnTo>
                <a:lnTo>
                  <a:pt x="383" y="363"/>
                </a:lnTo>
                <a:lnTo>
                  <a:pt x="389" y="345"/>
                </a:lnTo>
                <a:lnTo>
                  <a:pt x="401" y="340"/>
                </a:lnTo>
                <a:lnTo>
                  <a:pt x="401" y="334"/>
                </a:lnTo>
                <a:lnTo>
                  <a:pt x="389" y="310"/>
                </a:lnTo>
                <a:lnTo>
                  <a:pt x="389" y="304"/>
                </a:lnTo>
                <a:lnTo>
                  <a:pt x="395" y="274"/>
                </a:lnTo>
                <a:lnTo>
                  <a:pt x="395" y="268"/>
                </a:lnTo>
                <a:lnTo>
                  <a:pt x="389" y="262"/>
                </a:lnTo>
                <a:lnTo>
                  <a:pt x="389" y="256"/>
                </a:lnTo>
                <a:lnTo>
                  <a:pt x="395" y="238"/>
                </a:lnTo>
                <a:lnTo>
                  <a:pt x="401" y="238"/>
                </a:lnTo>
                <a:lnTo>
                  <a:pt x="401" y="262"/>
                </a:lnTo>
                <a:lnTo>
                  <a:pt x="407" y="268"/>
                </a:lnTo>
                <a:lnTo>
                  <a:pt x="407" y="262"/>
                </a:lnTo>
                <a:lnTo>
                  <a:pt x="413" y="250"/>
                </a:lnTo>
                <a:lnTo>
                  <a:pt x="407" y="232"/>
                </a:lnTo>
                <a:lnTo>
                  <a:pt x="407" y="149"/>
                </a:lnTo>
                <a:lnTo>
                  <a:pt x="413" y="125"/>
                </a:lnTo>
                <a:lnTo>
                  <a:pt x="413" y="113"/>
                </a:lnTo>
                <a:lnTo>
                  <a:pt x="419" y="101"/>
                </a:lnTo>
                <a:lnTo>
                  <a:pt x="431" y="72"/>
                </a:lnTo>
                <a:lnTo>
                  <a:pt x="436" y="66"/>
                </a:lnTo>
                <a:lnTo>
                  <a:pt x="436" y="54"/>
                </a:lnTo>
                <a:lnTo>
                  <a:pt x="431" y="48"/>
                </a:lnTo>
                <a:lnTo>
                  <a:pt x="431" y="36"/>
                </a:lnTo>
                <a:lnTo>
                  <a:pt x="425" y="30"/>
                </a:lnTo>
                <a:lnTo>
                  <a:pt x="425" y="24"/>
                </a:lnTo>
                <a:lnTo>
                  <a:pt x="431" y="12"/>
                </a:lnTo>
                <a:lnTo>
                  <a:pt x="431" y="0"/>
                </a:lnTo>
                <a:lnTo>
                  <a:pt x="419" y="0"/>
                </a:lnTo>
                <a:lnTo>
                  <a:pt x="401" y="6"/>
                </a:lnTo>
                <a:lnTo>
                  <a:pt x="389" y="12"/>
                </a:lnTo>
                <a:lnTo>
                  <a:pt x="371" y="24"/>
                </a:lnTo>
                <a:lnTo>
                  <a:pt x="359" y="36"/>
                </a:lnTo>
                <a:lnTo>
                  <a:pt x="341" y="36"/>
                </a:lnTo>
                <a:lnTo>
                  <a:pt x="329" y="42"/>
                </a:lnTo>
                <a:lnTo>
                  <a:pt x="323" y="48"/>
                </a:lnTo>
                <a:lnTo>
                  <a:pt x="311" y="48"/>
                </a:lnTo>
                <a:lnTo>
                  <a:pt x="287" y="36"/>
                </a:lnTo>
                <a:lnTo>
                  <a:pt x="281" y="30"/>
                </a:lnTo>
                <a:lnTo>
                  <a:pt x="275" y="30"/>
                </a:lnTo>
                <a:lnTo>
                  <a:pt x="275" y="36"/>
                </a:lnTo>
                <a:lnTo>
                  <a:pt x="269" y="42"/>
                </a:lnTo>
                <a:lnTo>
                  <a:pt x="263" y="42"/>
                </a:lnTo>
                <a:lnTo>
                  <a:pt x="257" y="48"/>
                </a:lnTo>
                <a:lnTo>
                  <a:pt x="257" y="54"/>
                </a:lnTo>
                <a:lnTo>
                  <a:pt x="251" y="66"/>
                </a:lnTo>
                <a:lnTo>
                  <a:pt x="239" y="78"/>
                </a:lnTo>
                <a:lnTo>
                  <a:pt x="215" y="90"/>
                </a:lnTo>
                <a:lnTo>
                  <a:pt x="209" y="101"/>
                </a:lnTo>
                <a:lnTo>
                  <a:pt x="203" y="107"/>
                </a:lnTo>
                <a:lnTo>
                  <a:pt x="192" y="107"/>
                </a:lnTo>
                <a:lnTo>
                  <a:pt x="186" y="113"/>
                </a:lnTo>
                <a:lnTo>
                  <a:pt x="180" y="113"/>
                </a:lnTo>
                <a:lnTo>
                  <a:pt x="168" y="101"/>
                </a:lnTo>
                <a:lnTo>
                  <a:pt x="162" y="101"/>
                </a:lnTo>
                <a:lnTo>
                  <a:pt x="150" y="113"/>
                </a:lnTo>
                <a:lnTo>
                  <a:pt x="138" y="119"/>
                </a:lnTo>
                <a:lnTo>
                  <a:pt x="132" y="125"/>
                </a:lnTo>
                <a:lnTo>
                  <a:pt x="120" y="125"/>
                </a:lnTo>
                <a:lnTo>
                  <a:pt x="108" y="131"/>
                </a:lnTo>
                <a:lnTo>
                  <a:pt x="102" y="131"/>
                </a:lnTo>
                <a:lnTo>
                  <a:pt x="96" y="137"/>
                </a:lnTo>
                <a:lnTo>
                  <a:pt x="96" y="179"/>
                </a:lnTo>
                <a:lnTo>
                  <a:pt x="90" y="179"/>
                </a:lnTo>
                <a:lnTo>
                  <a:pt x="84" y="185"/>
                </a:lnTo>
                <a:lnTo>
                  <a:pt x="78" y="185"/>
                </a:lnTo>
                <a:lnTo>
                  <a:pt x="72" y="197"/>
                </a:lnTo>
                <a:lnTo>
                  <a:pt x="60" y="209"/>
                </a:lnTo>
                <a:lnTo>
                  <a:pt x="42" y="209"/>
                </a:lnTo>
                <a:lnTo>
                  <a:pt x="36" y="203"/>
                </a:lnTo>
                <a:close/>
              </a:path>
            </a:pathLst>
          </a:custGeom>
          <a:gradFill rotWithShape="1">
            <a:gsLst>
              <a:gs pos="0">
                <a:srgbClr val="9A2500">
                  <a:gamma/>
                  <a:shade val="46275"/>
                  <a:invGamma/>
                </a:srgbClr>
              </a:gs>
              <a:gs pos="100000">
                <a:srgbClr val="9A2500"/>
              </a:gs>
            </a:gsLst>
            <a:lin ang="27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655894" y="4713515"/>
            <a:ext cx="1246187" cy="1149350"/>
          </a:xfrm>
          <a:custGeom>
            <a:avLst/>
            <a:gdLst/>
            <a:ahLst/>
            <a:cxnLst>
              <a:cxn ang="0">
                <a:pos x="17" y="24"/>
              </a:cxn>
              <a:cxn ang="0">
                <a:pos x="0" y="36"/>
              </a:cxn>
              <a:cxn ang="0">
                <a:pos x="23" y="42"/>
              </a:cxn>
              <a:cxn ang="0">
                <a:pos x="17" y="54"/>
              </a:cxn>
              <a:cxn ang="0">
                <a:pos x="17" y="66"/>
              </a:cxn>
              <a:cxn ang="0">
                <a:pos x="6" y="72"/>
              </a:cxn>
              <a:cxn ang="0">
                <a:pos x="12" y="101"/>
              </a:cxn>
              <a:cxn ang="0">
                <a:pos x="35" y="131"/>
              </a:cxn>
              <a:cxn ang="0">
                <a:pos x="53" y="137"/>
              </a:cxn>
              <a:cxn ang="0">
                <a:pos x="77" y="161"/>
              </a:cxn>
              <a:cxn ang="0">
                <a:pos x="89" y="149"/>
              </a:cxn>
              <a:cxn ang="0">
                <a:pos x="101" y="125"/>
              </a:cxn>
              <a:cxn ang="0">
                <a:pos x="71" y="113"/>
              </a:cxn>
              <a:cxn ang="0">
                <a:pos x="65" y="95"/>
              </a:cxn>
              <a:cxn ang="0">
                <a:pos x="83" y="107"/>
              </a:cxn>
              <a:cxn ang="0">
                <a:pos x="113" y="119"/>
              </a:cxn>
              <a:cxn ang="0">
                <a:pos x="131" y="155"/>
              </a:cxn>
              <a:cxn ang="0">
                <a:pos x="149" y="167"/>
              </a:cxn>
              <a:cxn ang="0">
                <a:pos x="173" y="179"/>
              </a:cxn>
              <a:cxn ang="0">
                <a:pos x="215" y="208"/>
              </a:cxn>
              <a:cxn ang="0">
                <a:pos x="221" y="238"/>
              </a:cxn>
              <a:cxn ang="0">
                <a:pos x="215" y="250"/>
              </a:cxn>
              <a:cxn ang="0">
                <a:pos x="251" y="274"/>
              </a:cxn>
              <a:cxn ang="0">
                <a:pos x="256" y="268"/>
              </a:cxn>
              <a:cxn ang="0">
                <a:pos x="245" y="238"/>
              </a:cxn>
              <a:cxn ang="0">
                <a:pos x="256" y="244"/>
              </a:cxn>
              <a:cxn ang="0">
                <a:pos x="274" y="274"/>
              </a:cxn>
              <a:cxn ang="0">
                <a:pos x="286" y="286"/>
              </a:cxn>
              <a:cxn ang="0">
                <a:pos x="292" y="280"/>
              </a:cxn>
              <a:cxn ang="0">
                <a:pos x="280" y="262"/>
              </a:cxn>
              <a:cxn ang="0">
                <a:pos x="298" y="250"/>
              </a:cxn>
              <a:cxn ang="0">
                <a:pos x="298" y="220"/>
              </a:cxn>
              <a:cxn ang="0">
                <a:pos x="310" y="197"/>
              </a:cxn>
              <a:cxn ang="0">
                <a:pos x="316" y="191"/>
              </a:cxn>
              <a:cxn ang="0">
                <a:pos x="298" y="155"/>
              </a:cxn>
              <a:cxn ang="0">
                <a:pos x="310" y="149"/>
              </a:cxn>
              <a:cxn ang="0">
                <a:pos x="334" y="155"/>
              </a:cxn>
              <a:cxn ang="0">
                <a:pos x="328" y="143"/>
              </a:cxn>
              <a:cxn ang="0">
                <a:pos x="298" y="125"/>
              </a:cxn>
              <a:cxn ang="0">
                <a:pos x="262" y="95"/>
              </a:cxn>
              <a:cxn ang="0">
                <a:pos x="233" y="48"/>
              </a:cxn>
              <a:cxn ang="0">
                <a:pos x="221" y="12"/>
              </a:cxn>
              <a:cxn ang="0">
                <a:pos x="215" y="30"/>
              </a:cxn>
              <a:cxn ang="0">
                <a:pos x="179" y="36"/>
              </a:cxn>
              <a:cxn ang="0">
                <a:pos x="161" y="24"/>
              </a:cxn>
              <a:cxn ang="0">
                <a:pos x="125" y="6"/>
              </a:cxn>
              <a:cxn ang="0">
                <a:pos x="107" y="18"/>
              </a:cxn>
              <a:cxn ang="0">
                <a:pos x="83" y="12"/>
              </a:cxn>
              <a:cxn ang="0">
                <a:pos x="29" y="0"/>
              </a:cxn>
              <a:cxn ang="0">
                <a:pos x="17" y="18"/>
              </a:cxn>
            </a:cxnLst>
            <a:rect l="0" t="0" r="r" b="b"/>
            <a:pathLst>
              <a:path w="334" h="292">
                <a:moveTo>
                  <a:pt x="17" y="18"/>
                </a:moveTo>
                <a:lnTo>
                  <a:pt x="17" y="24"/>
                </a:lnTo>
                <a:lnTo>
                  <a:pt x="0" y="30"/>
                </a:lnTo>
                <a:lnTo>
                  <a:pt x="0" y="36"/>
                </a:lnTo>
                <a:lnTo>
                  <a:pt x="6" y="42"/>
                </a:lnTo>
                <a:lnTo>
                  <a:pt x="23" y="42"/>
                </a:lnTo>
                <a:lnTo>
                  <a:pt x="23" y="48"/>
                </a:lnTo>
                <a:lnTo>
                  <a:pt x="17" y="54"/>
                </a:lnTo>
                <a:lnTo>
                  <a:pt x="23" y="60"/>
                </a:lnTo>
                <a:lnTo>
                  <a:pt x="17" y="66"/>
                </a:lnTo>
                <a:lnTo>
                  <a:pt x="12" y="66"/>
                </a:lnTo>
                <a:lnTo>
                  <a:pt x="6" y="72"/>
                </a:lnTo>
                <a:lnTo>
                  <a:pt x="6" y="95"/>
                </a:lnTo>
                <a:lnTo>
                  <a:pt x="12" y="101"/>
                </a:lnTo>
                <a:lnTo>
                  <a:pt x="23" y="119"/>
                </a:lnTo>
                <a:lnTo>
                  <a:pt x="35" y="131"/>
                </a:lnTo>
                <a:lnTo>
                  <a:pt x="47" y="131"/>
                </a:lnTo>
                <a:lnTo>
                  <a:pt x="53" y="137"/>
                </a:lnTo>
                <a:lnTo>
                  <a:pt x="71" y="149"/>
                </a:lnTo>
                <a:lnTo>
                  <a:pt x="77" y="161"/>
                </a:lnTo>
                <a:lnTo>
                  <a:pt x="83" y="161"/>
                </a:lnTo>
                <a:lnTo>
                  <a:pt x="89" y="149"/>
                </a:lnTo>
                <a:lnTo>
                  <a:pt x="101" y="137"/>
                </a:lnTo>
                <a:lnTo>
                  <a:pt x="101" y="125"/>
                </a:lnTo>
                <a:lnTo>
                  <a:pt x="95" y="125"/>
                </a:lnTo>
                <a:lnTo>
                  <a:pt x="71" y="113"/>
                </a:lnTo>
                <a:lnTo>
                  <a:pt x="65" y="101"/>
                </a:lnTo>
                <a:lnTo>
                  <a:pt x="65" y="95"/>
                </a:lnTo>
                <a:lnTo>
                  <a:pt x="77" y="101"/>
                </a:lnTo>
                <a:lnTo>
                  <a:pt x="83" y="107"/>
                </a:lnTo>
                <a:lnTo>
                  <a:pt x="95" y="113"/>
                </a:lnTo>
                <a:lnTo>
                  <a:pt x="113" y="119"/>
                </a:lnTo>
                <a:lnTo>
                  <a:pt x="125" y="137"/>
                </a:lnTo>
                <a:lnTo>
                  <a:pt x="131" y="155"/>
                </a:lnTo>
                <a:lnTo>
                  <a:pt x="131" y="161"/>
                </a:lnTo>
                <a:lnTo>
                  <a:pt x="149" y="167"/>
                </a:lnTo>
                <a:lnTo>
                  <a:pt x="167" y="167"/>
                </a:lnTo>
                <a:lnTo>
                  <a:pt x="173" y="179"/>
                </a:lnTo>
                <a:lnTo>
                  <a:pt x="209" y="197"/>
                </a:lnTo>
                <a:lnTo>
                  <a:pt x="215" y="208"/>
                </a:lnTo>
                <a:lnTo>
                  <a:pt x="221" y="226"/>
                </a:lnTo>
                <a:lnTo>
                  <a:pt x="221" y="238"/>
                </a:lnTo>
                <a:lnTo>
                  <a:pt x="215" y="244"/>
                </a:lnTo>
                <a:lnTo>
                  <a:pt x="215" y="250"/>
                </a:lnTo>
                <a:lnTo>
                  <a:pt x="227" y="268"/>
                </a:lnTo>
                <a:lnTo>
                  <a:pt x="251" y="274"/>
                </a:lnTo>
                <a:lnTo>
                  <a:pt x="256" y="274"/>
                </a:lnTo>
                <a:lnTo>
                  <a:pt x="256" y="268"/>
                </a:lnTo>
                <a:lnTo>
                  <a:pt x="245" y="256"/>
                </a:lnTo>
                <a:lnTo>
                  <a:pt x="245" y="238"/>
                </a:lnTo>
                <a:lnTo>
                  <a:pt x="251" y="238"/>
                </a:lnTo>
                <a:lnTo>
                  <a:pt x="256" y="244"/>
                </a:lnTo>
                <a:lnTo>
                  <a:pt x="262" y="262"/>
                </a:lnTo>
                <a:lnTo>
                  <a:pt x="274" y="274"/>
                </a:lnTo>
                <a:lnTo>
                  <a:pt x="286" y="280"/>
                </a:lnTo>
                <a:lnTo>
                  <a:pt x="286" y="286"/>
                </a:lnTo>
                <a:lnTo>
                  <a:pt x="292" y="292"/>
                </a:lnTo>
                <a:lnTo>
                  <a:pt x="292" y="280"/>
                </a:lnTo>
                <a:lnTo>
                  <a:pt x="280" y="268"/>
                </a:lnTo>
                <a:lnTo>
                  <a:pt x="280" y="262"/>
                </a:lnTo>
                <a:lnTo>
                  <a:pt x="286" y="256"/>
                </a:lnTo>
                <a:lnTo>
                  <a:pt x="298" y="250"/>
                </a:lnTo>
                <a:lnTo>
                  <a:pt x="304" y="238"/>
                </a:lnTo>
                <a:lnTo>
                  <a:pt x="298" y="220"/>
                </a:lnTo>
                <a:lnTo>
                  <a:pt x="298" y="208"/>
                </a:lnTo>
                <a:lnTo>
                  <a:pt x="310" y="197"/>
                </a:lnTo>
                <a:lnTo>
                  <a:pt x="316" y="197"/>
                </a:lnTo>
                <a:lnTo>
                  <a:pt x="316" y="191"/>
                </a:lnTo>
                <a:lnTo>
                  <a:pt x="298" y="173"/>
                </a:lnTo>
                <a:lnTo>
                  <a:pt x="298" y="155"/>
                </a:lnTo>
                <a:lnTo>
                  <a:pt x="304" y="149"/>
                </a:lnTo>
                <a:lnTo>
                  <a:pt x="310" y="149"/>
                </a:lnTo>
                <a:lnTo>
                  <a:pt x="322" y="155"/>
                </a:lnTo>
                <a:lnTo>
                  <a:pt x="334" y="155"/>
                </a:lnTo>
                <a:lnTo>
                  <a:pt x="334" y="149"/>
                </a:lnTo>
                <a:lnTo>
                  <a:pt x="328" y="143"/>
                </a:lnTo>
                <a:lnTo>
                  <a:pt x="310" y="137"/>
                </a:lnTo>
                <a:lnTo>
                  <a:pt x="298" y="125"/>
                </a:lnTo>
                <a:lnTo>
                  <a:pt x="280" y="113"/>
                </a:lnTo>
                <a:lnTo>
                  <a:pt x="262" y="95"/>
                </a:lnTo>
                <a:lnTo>
                  <a:pt x="251" y="72"/>
                </a:lnTo>
                <a:lnTo>
                  <a:pt x="233" y="48"/>
                </a:lnTo>
                <a:lnTo>
                  <a:pt x="227" y="24"/>
                </a:lnTo>
                <a:lnTo>
                  <a:pt x="221" y="12"/>
                </a:lnTo>
                <a:lnTo>
                  <a:pt x="221" y="24"/>
                </a:lnTo>
                <a:lnTo>
                  <a:pt x="215" y="30"/>
                </a:lnTo>
                <a:lnTo>
                  <a:pt x="203" y="30"/>
                </a:lnTo>
                <a:lnTo>
                  <a:pt x="179" y="36"/>
                </a:lnTo>
                <a:lnTo>
                  <a:pt x="173" y="36"/>
                </a:lnTo>
                <a:lnTo>
                  <a:pt x="161" y="24"/>
                </a:lnTo>
                <a:lnTo>
                  <a:pt x="161" y="18"/>
                </a:lnTo>
                <a:lnTo>
                  <a:pt x="125" y="6"/>
                </a:lnTo>
                <a:lnTo>
                  <a:pt x="113" y="12"/>
                </a:lnTo>
                <a:lnTo>
                  <a:pt x="107" y="18"/>
                </a:lnTo>
                <a:lnTo>
                  <a:pt x="101" y="18"/>
                </a:lnTo>
                <a:lnTo>
                  <a:pt x="83" y="12"/>
                </a:lnTo>
                <a:lnTo>
                  <a:pt x="53" y="0"/>
                </a:lnTo>
                <a:lnTo>
                  <a:pt x="29" y="0"/>
                </a:lnTo>
                <a:lnTo>
                  <a:pt x="17" y="12"/>
                </a:lnTo>
                <a:lnTo>
                  <a:pt x="17" y="18"/>
                </a:lnTo>
                <a:close/>
              </a:path>
            </a:pathLst>
          </a:custGeom>
          <a:solidFill>
            <a:srgbClr val="252571"/>
          </a:soli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5592872" y="5259615"/>
            <a:ext cx="2127250" cy="982662"/>
          </a:xfrm>
          <a:custGeom>
            <a:avLst/>
            <a:gdLst/>
            <a:ahLst/>
            <a:cxnLst>
              <a:cxn ang="0">
                <a:pos x="18" y="173"/>
              </a:cxn>
              <a:cxn ang="0">
                <a:pos x="36" y="143"/>
              </a:cxn>
              <a:cxn ang="0">
                <a:pos x="84" y="149"/>
              </a:cxn>
              <a:cxn ang="0">
                <a:pos x="120" y="167"/>
              </a:cxn>
              <a:cxn ang="0">
                <a:pos x="144" y="196"/>
              </a:cxn>
              <a:cxn ang="0">
                <a:pos x="186" y="208"/>
              </a:cxn>
              <a:cxn ang="0">
                <a:pos x="174" y="179"/>
              </a:cxn>
              <a:cxn ang="0">
                <a:pos x="198" y="185"/>
              </a:cxn>
              <a:cxn ang="0">
                <a:pos x="215" y="226"/>
              </a:cxn>
              <a:cxn ang="0">
                <a:pos x="221" y="250"/>
              </a:cxn>
              <a:cxn ang="0">
                <a:pos x="293" y="226"/>
              </a:cxn>
              <a:cxn ang="0">
                <a:pos x="263" y="167"/>
              </a:cxn>
              <a:cxn ang="0">
                <a:pos x="275" y="137"/>
              </a:cxn>
              <a:cxn ang="0">
                <a:pos x="305" y="119"/>
              </a:cxn>
              <a:cxn ang="0">
                <a:pos x="335" y="72"/>
              </a:cxn>
              <a:cxn ang="0">
                <a:pos x="389" y="60"/>
              </a:cxn>
              <a:cxn ang="0">
                <a:pos x="413" y="77"/>
              </a:cxn>
              <a:cxn ang="0">
                <a:pos x="437" y="101"/>
              </a:cxn>
              <a:cxn ang="0">
                <a:pos x="466" y="107"/>
              </a:cxn>
              <a:cxn ang="0">
                <a:pos x="460" y="119"/>
              </a:cxn>
              <a:cxn ang="0">
                <a:pos x="460" y="143"/>
              </a:cxn>
              <a:cxn ang="0">
                <a:pos x="460" y="167"/>
              </a:cxn>
              <a:cxn ang="0">
                <a:pos x="502" y="220"/>
              </a:cxn>
              <a:cxn ang="0">
                <a:pos x="520" y="196"/>
              </a:cxn>
              <a:cxn ang="0">
                <a:pos x="544" y="179"/>
              </a:cxn>
              <a:cxn ang="0">
                <a:pos x="562" y="155"/>
              </a:cxn>
              <a:cxn ang="0">
                <a:pos x="556" y="119"/>
              </a:cxn>
              <a:cxn ang="0">
                <a:pos x="550" y="95"/>
              </a:cxn>
              <a:cxn ang="0">
                <a:pos x="526" y="60"/>
              </a:cxn>
              <a:cxn ang="0">
                <a:pos x="454" y="12"/>
              </a:cxn>
              <a:cxn ang="0">
                <a:pos x="389" y="12"/>
              </a:cxn>
              <a:cxn ang="0">
                <a:pos x="329" y="12"/>
              </a:cxn>
              <a:cxn ang="0">
                <a:pos x="305" y="36"/>
              </a:cxn>
              <a:cxn ang="0">
                <a:pos x="287" y="42"/>
              </a:cxn>
              <a:cxn ang="0">
                <a:pos x="215" y="77"/>
              </a:cxn>
              <a:cxn ang="0">
                <a:pos x="156" y="95"/>
              </a:cxn>
              <a:cxn ang="0">
                <a:pos x="114" y="60"/>
              </a:cxn>
              <a:cxn ang="0">
                <a:pos x="108" y="83"/>
              </a:cxn>
              <a:cxn ang="0">
                <a:pos x="84" y="54"/>
              </a:cxn>
              <a:cxn ang="0">
                <a:pos x="54" y="24"/>
              </a:cxn>
              <a:cxn ang="0">
                <a:pos x="36" y="24"/>
              </a:cxn>
              <a:cxn ang="0">
                <a:pos x="12" y="42"/>
              </a:cxn>
              <a:cxn ang="0">
                <a:pos x="30" y="60"/>
              </a:cxn>
              <a:cxn ang="0">
                <a:pos x="24" y="83"/>
              </a:cxn>
              <a:cxn ang="0">
                <a:pos x="24" y="107"/>
              </a:cxn>
              <a:cxn ang="0">
                <a:pos x="12" y="131"/>
              </a:cxn>
              <a:cxn ang="0">
                <a:pos x="12" y="155"/>
              </a:cxn>
            </a:cxnLst>
            <a:rect l="0" t="0" r="r" b="b"/>
            <a:pathLst>
              <a:path w="568" h="250">
                <a:moveTo>
                  <a:pt x="12" y="161"/>
                </a:moveTo>
                <a:lnTo>
                  <a:pt x="12" y="167"/>
                </a:lnTo>
                <a:lnTo>
                  <a:pt x="18" y="173"/>
                </a:lnTo>
                <a:lnTo>
                  <a:pt x="24" y="173"/>
                </a:lnTo>
                <a:lnTo>
                  <a:pt x="24" y="143"/>
                </a:lnTo>
                <a:lnTo>
                  <a:pt x="36" y="143"/>
                </a:lnTo>
                <a:lnTo>
                  <a:pt x="60" y="155"/>
                </a:lnTo>
                <a:lnTo>
                  <a:pt x="78" y="149"/>
                </a:lnTo>
                <a:lnTo>
                  <a:pt x="84" y="149"/>
                </a:lnTo>
                <a:lnTo>
                  <a:pt x="90" y="161"/>
                </a:lnTo>
                <a:lnTo>
                  <a:pt x="114" y="161"/>
                </a:lnTo>
                <a:lnTo>
                  <a:pt x="120" y="167"/>
                </a:lnTo>
                <a:lnTo>
                  <a:pt x="126" y="167"/>
                </a:lnTo>
                <a:lnTo>
                  <a:pt x="132" y="173"/>
                </a:lnTo>
                <a:lnTo>
                  <a:pt x="144" y="196"/>
                </a:lnTo>
                <a:lnTo>
                  <a:pt x="162" y="202"/>
                </a:lnTo>
                <a:lnTo>
                  <a:pt x="180" y="214"/>
                </a:lnTo>
                <a:lnTo>
                  <a:pt x="186" y="208"/>
                </a:lnTo>
                <a:lnTo>
                  <a:pt x="186" y="196"/>
                </a:lnTo>
                <a:lnTo>
                  <a:pt x="180" y="185"/>
                </a:lnTo>
                <a:lnTo>
                  <a:pt x="174" y="179"/>
                </a:lnTo>
                <a:lnTo>
                  <a:pt x="174" y="173"/>
                </a:lnTo>
                <a:lnTo>
                  <a:pt x="192" y="173"/>
                </a:lnTo>
                <a:lnTo>
                  <a:pt x="198" y="185"/>
                </a:lnTo>
                <a:lnTo>
                  <a:pt x="198" y="202"/>
                </a:lnTo>
                <a:lnTo>
                  <a:pt x="204" y="214"/>
                </a:lnTo>
                <a:lnTo>
                  <a:pt x="215" y="226"/>
                </a:lnTo>
                <a:lnTo>
                  <a:pt x="215" y="238"/>
                </a:lnTo>
                <a:lnTo>
                  <a:pt x="210" y="250"/>
                </a:lnTo>
                <a:lnTo>
                  <a:pt x="221" y="250"/>
                </a:lnTo>
                <a:lnTo>
                  <a:pt x="251" y="244"/>
                </a:lnTo>
                <a:lnTo>
                  <a:pt x="281" y="226"/>
                </a:lnTo>
                <a:lnTo>
                  <a:pt x="293" y="226"/>
                </a:lnTo>
                <a:lnTo>
                  <a:pt x="305" y="214"/>
                </a:lnTo>
                <a:lnTo>
                  <a:pt x="287" y="202"/>
                </a:lnTo>
                <a:lnTo>
                  <a:pt x="263" y="167"/>
                </a:lnTo>
                <a:lnTo>
                  <a:pt x="251" y="155"/>
                </a:lnTo>
                <a:lnTo>
                  <a:pt x="251" y="143"/>
                </a:lnTo>
                <a:lnTo>
                  <a:pt x="275" y="137"/>
                </a:lnTo>
                <a:lnTo>
                  <a:pt x="281" y="137"/>
                </a:lnTo>
                <a:lnTo>
                  <a:pt x="287" y="131"/>
                </a:lnTo>
                <a:lnTo>
                  <a:pt x="305" y="119"/>
                </a:lnTo>
                <a:lnTo>
                  <a:pt x="323" y="101"/>
                </a:lnTo>
                <a:lnTo>
                  <a:pt x="323" y="77"/>
                </a:lnTo>
                <a:lnTo>
                  <a:pt x="335" y="72"/>
                </a:lnTo>
                <a:lnTo>
                  <a:pt x="341" y="66"/>
                </a:lnTo>
                <a:lnTo>
                  <a:pt x="371" y="60"/>
                </a:lnTo>
                <a:lnTo>
                  <a:pt x="389" y="60"/>
                </a:lnTo>
                <a:lnTo>
                  <a:pt x="395" y="66"/>
                </a:lnTo>
                <a:lnTo>
                  <a:pt x="401" y="77"/>
                </a:lnTo>
                <a:lnTo>
                  <a:pt x="413" y="77"/>
                </a:lnTo>
                <a:lnTo>
                  <a:pt x="425" y="83"/>
                </a:lnTo>
                <a:lnTo>
                  <a:pt x="431" y="89"/>
                </a:lnTo>
                <a:lnTo>
                  <a:pt x="437" y="101"/>
                </a:lnTo>
                <a:lnTo>
                  <a:pt x="449" y="113"/>
                </a:lnTo>
                <a:lnTo>
                  <a:pt x="454" y="113"/>
                </a:lnTo>
                <a:lnTo>
                  <a:pt x="466" y="107"/>
                </a:lnTo>
                <a:lnTo>
                  <a:pt x="472" y="107"/>
                </a:lnTo>
                <a:lnTo>
                  <a:pt x="472" y="113"/>
                </a:lnTo>
                <a:lnTo>
                  <a:pt x="460" y="119"/>
                </a:lnTo>
                <a:lnTo>
                  <a:pt x="466" y="131"/>
                </a:lnTo>
                <a:lnTo>
                  <a:pt x="466" y="137"/>
                </a:lnTo>
                <a:lnTo>
                  <a:pt x="460" y="143"/>
                </a:lnTo>
                <a:lnTo>
                  <a:pt x="443" y="143"/>
                </a:lnTo>
                <a:lnTo>
                  <a:pt x="454" y="161"/>
                </a:lnTo>
                <a:lnTo>
                  <a:pt x="460" y="167"/>
                </a:lnTo>
                <a:lnTo>
                  <a:pt x="472" y="191"/>
                </a:lnTo>
                <a:lnTo>
                  <a:pt x="490" y="214"/>
                </a:lnTo>
                <a:lnTo>
                  <a:pt x="502" y="220"/>
                </a:lnTo>
                <a:lnTo>
                  <a:pt x="514" y="220"/>
                </a:lnTo>
                <a:lnTo>
                  <a:pt x="520" y="208"/>
                </a:lnTo>
                <a:lnTo>
                  <a:pt x="520" y="196"/>
                </a:lnTo>
                <a:lnTo>
                  <a:pt x="532" y="185"/>
                </a:lnTo>
                <a:lnTo>
                  <a:pt x="544" y="185"/>
                </a:lnTo>
                <a:lnTo>
                  <a:pt x="544" y="179"/>
                </a:lnTo>
                <a:lnTo>
                  <a:pt x="556" y="167"/>
                </a:lnTo>
                <a:lnTo>
                  <a:pt x="562" y="167"/>
                </a:lnTo>
                <a:lnTo>
                  <a:pt x="562" y="155"/>
                </a:lnTo>
                <a:lnTo>
                  <a:pt x="568" y="149"/>
                </a:lnTo>
                <a:lnTo>
                  <a:pt x="568" y="131"/>
                </a:lnTo>
                <a:lnTo>
                  <a:pt x="556" y="119"/>
                </a:lnTo>
                <a:lnTo>
                  <a:pt x="556" y="107"/>
                </a:lnTo>
                <a:lnTo>
                  <a:pt x="550" y="101"/>
                </a:lnTo>
                <a:lnTo>
                  <a:pt x="550" y="95"/>
                </a:lnTo>
                <a:lnTo>
                  <a:pt x="544" y="77"/>
                </a:lnTo>
                <a:lnTo>
                  <a:pt x="544" y="72"/>
                </a:lnTo>
                <a:lnTo>
                  <a:pt x="526" y="60"/>
                </a:lnTo>
                <a:lnTo>
                  <a:pt x="502" y="36"/>
                </a:lnTo>
                <a:lnTo>
                  <a:pt x="484" y="24"/>
                </a:lnTo>
                <a:lnTo>
                  <a:pt x="454" y="12"/>
                </a:lnTo>
                <a:lnTo>
                  <a:pt x="425" y="6"/>
                </a:lnTo>
                <a:lnTo>
                  <a:pt x="395" y="12"/>
                </a:lnTo>
                <a:lnTo>
                  <a:pt x="389" y="12"/>
                </a:lnTo>
                <a:lnTo>
                  <a:pt x="389" y="0"/>
                </a:lnTo>
                <a:lnTo>
                  <a:pt x="329" y="0"/>
                </a:lnTo>
                <a:lnTo>
                  <a:pt x="329" y="12"/>
                </a:lnTo>
                <a:lnTo>
                  <a:pt x="317" y="18"/>
                </a:lnTo>
                <a:lnTo>
                  <a:pt x="311" y="30"/>
                </a:lnTo>
                <a:lnTo>
                  <a:pt x="305" y="36"/>
                </a:lnTo>
                <a:lnTo>
                  <a:pt x="299" y="30"/>
                </a:lnTo>
                <a:lnTo>
                  <a:pt x="293" y="30"/>
                </a:lnTo>
                <a:lnTo>
                  <a:pt x="287" y="42"/>
                </a:lnTo>
                <a:lnTo>
                  <a:pt x="275" y="48"/>
                </a:lnTo>
                <a:lnTo>
                  <a:pt x="239" y="60"/>
                </a:lnTo>
                <a:lnTo>
                  <a:pt x="215" y="77"/>
                </a:lnTo>
                <a:lnTo>
                  <a:pt x="198" y="89"/>
                </a:lnTo>
                <a:lnTo>
                  <a:pt x="180" y="95"/>
                </a:lnTo>
                <a:lnTo>
                  <a:pt x="156" y="95"/>
                </a:lnTo>
                <a:lnTo>
                  <a:pt x="126" y="66"/>
                </a:lnTo>
                <a:lnTo>
                  <a:pt x="114" y="66"/>
                </a:lnTo>
                <a:lnTo>
                  <a:pt x="114" y="60"/>
                </a:lnTo>
                <a:lnTo>
                  <a:pt x="108" y="66"/>
                </a:lnTo>
                <a:lnTo>
                  <a:pt x="126" y="83"/>
                </a:lnTo>
                <a:lnTo>
                  <a:pt x="108" y="83"/>
                </a:lnTo>
                <a:lnTo>
                  <a:pt x="96" y="72"/>
                </a:lnTo>
                <a:lnTo>
                  <a:pt x="90" y="60"/>
                </a:lnTo>
                <a:lnTo>
                  <a:pt x="84" y="54"/>
                </a:lnTo>
                <a:lnTo>
                  <a:pt x="72" y="48"/>
                </a:lnTo>
                <a:lnTo>
                  <a:pt x="72" y="42"/>
                </a:lnTo>
                <a:lnTo>
                  <a:pt x="54" y="24"/>
                </a:lnTo>
                <a:lnTo>
                  <a:pt x="54" y="30"/>
                </a:lnTo>
                <a:lnTo>
                  <a:pt x="42" y="30"/>
                </a:lnTo>
                <a:lnTo>
                  <a:pt x="36" y="24"/>
                </a:lnTo>
                <a:lnTo>
                  <a:pt x="24" y="24"/>
                </a:lnTo>
                <a:lnTo>
                  <a:pt x="18" y="30"/>
                </a:lnTo>
                <a:lnTo>
                  <a:pt x="12" y="42"/>
                </a:lnTo>
                <a:lnTo>
                  <a:pt x="18" y="42"/>
                </a:lnTo>
                <a:lnTo>
                  <a:pt x="18" y="48"/>
                </a:lnTo>
                <a:lnTo>
                  <a:pt x="30" y="60"/>
                </a:lnTo>
                <a:lnTo>
                  <a:pt x="36" y="72"/>
                </a:lnTo>
                <a:lnTo>
                  <a:pt x="30" y="72"/>
                </a:lnTo>
                <a:lnTo>
                  <a:pt x="24" y="83"/>
                </a:lnTo>
                <a:lnTo>
                  <a:pt x="18" y="83"/>
                </a:lnTo>
                <a:lnTo>
                  <a:pt x="18" y="95"/>
                </a:lnTo>
                <a:lnTo>
                  <a:pt x="24" y="107"/>
                </a:lnTo>
                <a:lnTo>
                  <a:pt x="24" y="113"/>
                </a:lnTo>
                <a:lnTo>
                  <a:pt x="18" y="125"/>
                </a:lnTo>
                <a:lnTo>
                  <a:pt x="12" y="131"/>
                </a:lnTo>
                <a:lnTo>
                  <a:pt x="0" y="137"/>
                </a:lnTo>
                <a:lnTo>
                  <a:pt x="0" y="143"/>
                </a:lnTo>
                <a:lnTo>
                  <a:pt x="12" y="155"/>
                </a:lnTo>
                <a:lnTo>
                  <a:pt x="12" y="161"/>
                </a:lnTo>
                <a:close/>
              </a:path>
            </a:pathLst>
          </a:custGeom>
          <a:gradFill rotWithShape="1">
            <a:gsLst>
              <a:gs pos="0">
                <a:srgbClr val="996633"/>
              </a:gs>
              <a:gs pos="100000">
                <a:srgbClr val="996633">
                  <a:gamma/>
                  <a:shade val="46275"/>
                  <a:invGamma/>
                </a:srgbClr>
              </a:gs>
            </a:gsLst>
            <a:lin ang="18900000" scaled="1"/>
          </a:gradFill>
          <a:ln w="9525" cmpd="sng">
            <a:solidFill>
              <a:schemeClr val="tx2"/>
            </a:solidFill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5437188" y="5746750"/>
            <a:ext cx="69850" cy="122238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0"/>
              </a:cxn>
              <a:cxn ang="0">
                <a:pos x="0" y="12"/>
              </a:cxn>
              <a:cxn ang="0">
                <a:pos x="6" y="18"/>
              </a:cxn>
              <a:cxn ang="0">
                <a:pos x="12" y="30"/>
              </a:cxn>
              <a:cxn ang="0">
                <a:pos x="18" y="30"/>
              </a:cxn>
              <a:cxn ang="0">
                <a:pos x="18" y="18"/>
              </a:cxn>
              <a:cxn ang="0">
                <a:pos x="12" y="12"/>
              </a:cxn>
              <a:cxn ang="0">
                <a:pos x="12" y="6"/>
              </a:cxn>
              <a:cxn ang="0">
                <a:pos x="6" y="0"/>
              </a:cxn>
            </a:cxnLst>
            <a:rect l="0" t="0" r="r" b="b"/>
            <a:pathLst>
              <a:path w="18" h="30">
                <a:moveTo>
                  <a:pt x="6" y="0"/>
                </a:moveTo>
                <a:lnTo>
                  <a:pt x="0" y="0"/>
                </a:lnTo>
                <a:lnTo>
                  <a:pt x="0" y="12"/>
                </a:lnTo>
                <a:lnTo>
                  <a:pt x="6" y="18"/>
                </a:lnTo>
                <a:lnTo>
                  <a:pt x="12" y="30"/>
                </a:lnTo>
                <a:lnTo>
                  <a:pt x="18" y="30"/>
                </a:lnTo>
                <a:lnTo>
                  <a:pt x="18" y="18"/>
                </a:lnTo>
                <a:lnTo>
                  <a:pt x="12" y="12"/>
                </a:lnTo>
                <a:lnTo>
                  <a:pt x="12" y="6"/>
                </a:lnTo>
                <a:lnTo>
                  <a:pt x="6" y="0"/>
                </a:lnTo>
                <a:close/>
              </a:path>
            </a:pathLst>
          </a:custGeom>
          <a:solidFill>
            <a:srgbClr val="000080"/>
          </a:solidFill>
          <a:ln w="3810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5483391" y="5197703"/>
            <a:ext cx="68262" cy="90487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6"/>
              </a:cxn>
              <a:cxn ang="0">
                <a:pos x="0" y="12"/>
              </a:cxn>
              <a:cxn ang="0">
                <a:pos x="6" y="18"/>
              </a:cxn>
              <a:cxn ang="0">
                <a:pos x="6" y="24"/>
              </a:cxn>
              <a:cxn ang="0">
                <a:pos x="12" y="18"/>
              </a:cxn>
              <a:cxn ang="0">
                <a:pos x="12" y="6"/>
              </a:cxn>
              <a:cxn ang="0">
                <a:pos x="18" y="6"/>
              </a:cxn>
              <a:cxn ang="0">
                <a:pos x="12" y="0"/>
              </a:cxn>
              <a:cxn ang="0">
                <a:pos x="6" y="0"/>
              </a:cxn>
            </a:cxnLst>
            <a:rect l="0" t="0" r="r" b="b"/>
            <a:pathLst>
              <a:path w="18" h="24">
                <a:moveTo>
                  <a:pt x="6" y="0"/>
                </a:moveTo>
                <a:lnTo>
                  <a:pt x="0" y="6"/>
                </a:lnTo>
                <a:lnTo>
                  <a:pt x="0" y="12"/>
                </a:lnTo>
                <a:lnTo>
                  <a:pt x="6" y="18"/>
                </a:lnTo>
                <a:lnTo>
                  <a:pt x="6" y="24"/>
                </a:lnTo>
                <a:lnTo>
                  <a:pt x="12" y="18"/>
                </a:lnTo>
                <a:lnTo>
                  <a:pt x="12" y="6"/>
                </a:lnTo>
                <a:lnTo>
                  <a:pt x="18" y="6"/>
                </a:lnTo>
                <a:lnTo>
                  <a:pt x="12" y="0"/>
                </a:lnTo>
                <a:lnTo>
                  <a:pt x="6" y="0"/>
                </a:lnTo>
                <a:close/>
              </a:path>
            </a:pathLst>
          </a:custGeom>
          <a:solidFill>
            <a:srgbClr val="000080"/>
          </a:solidFill>
          <a:ln w="3810">
            <a:noFill/>
            <a:prstDash val="solid"/>
            <a:round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6376988" y="5421313"/>
            <a:ext cx="22225" cy="22225"/>
          </a:xfrm>
          <a:prstGeom prst="rect">
            <a:avLst/>
          </a:prstGeom>
          <a:solidFill>
            <a:srgbClr val="000080"/>
          </a:solidFill>
          <a:ln w="3810">
            <a:noFill/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s-SV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2" name="21 Imagen" descr="americacentralyelcaribe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CCFF"/>
              </a:clrFrom>
              <a:clrTo>
                <a:srgbClr val="00CC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79" t="35350" r="31538" b="53149"/>
          <a:stretch>
            <a:fillRect/>
          </a:stretch>
        </p:blipFill>
        <p:spPr bwMode="auto">
          <a:xfrm>
            <a:off x="7308305" y="1978024"/>
            <a:ext cx="887870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5" name="22 CuadroTexto"/>
          <p:cNvSpPr txBox="1">
            <a:spLocks noChangeArrowheads="1"/>
          </p:cNvSpPr>
          <p:nvPr/>
        </p:nvSpPr>
        <p:spPr bwMode="auto">
          <a:xfrm>
            <a:off x="1115615" y="823913"/>
            <a:ext cx="70805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36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/>
              </a:rPr>
              <a:t>Países que Integran OSPESCA</a:t>
            </a:r>
            <a:endParaRPr lang="es-MX" sz="3600" b="1" dirty="0"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Calibri"/>
            </a:endParaRPr>
          </a:p>
        </p:txBody>
      </p:sp>
      <p:sp>
        <p:nvSpPr>
          <p:cNvPr id="21526" name="22 CuadroTexto"/>
          <p:cNvSpPr txBox="1">
            <a:spLocks noChangeArrowheads="1"/>
          </p:cNvSpPr>
          <p:nvPr/>
        </p:nvSpPr>
        <p:spPr bwMode="auto">
          <a:xfrm>
            <a:off x="0" y="2038350"/>
            <a:ext cx="3825086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</a:rPr>
              <a:t>1. </a:t>
            </a:r>
            <a:r>
              <a:rPr lang="es-MX" sz="2400" b="1" dirty="0" smtClean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Belice</a:t>
            </a:r>
            <a:endParaRPr lang="es-MX" sz="2400" b="1" dirty="0"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2. Costa Rica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3. El Salvador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4. Guatemala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5. Honduras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6. Nicaragua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7. Panamá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solidFill>
                  <a:prstClr val="black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</a:rPr>
              <a:t>8. República Dominicana</a:t>
            </a:r>
            <a:endParaRPr lang="es-SV" sz="2400" b="1" dirty="0">
              <a:solidFill>
                <a:prstClr val="black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1" y="6056656"/>
            <a:ext cx="77057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2917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286000" y="2136339"/>
            <a:ext cx="516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  <a:endParaRPr lang="es-E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14" name="Picture 2" descr="http://www.sica.int/busqueda/busqueda_archivo.aspx?Archivo=sgnt_40437_1_04092009.jpg">
            <a:hlinkClick r:id="rId3"/>
          </p:cNvPr>
          <p:cNvPicPr preferRelativeResize="0">
            <a:picLocks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67" y="1862121"/>
            <a:ext cx="4896544" cy="31201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  <a:softEdge rad="127000"/>
          </a:effectLst>
          <a:extLst/>
        </p:spPr>
      </p:pic>
      <p:sp>
        <p:nvSpPr>
          <p:cNvPr id="15" name="14 Rectángulo"/>
          <p:cNvSpPr/>
          <p:nvPr/>
        </p:nvSpPr>
        <p:spPr>
          <a:xfrm>
            <a:off x="827584" y="69269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Grupo</a:t>
            </a:r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</a:t>
            </a:r>
            <a:r>
              <a:rPr lang="en-US" sz="3600" b="1" dirty="0" err="1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Tècnico</a:t>
            </a:r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 </a:t>
            </a:r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Regional de </a:t>
            </a:r>
            <a:r>
              <a:rPr lang="en-US" sz="3600" b="1" dirty="0" err="1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Tiburones</a:t>
            </a:r>
            <a:endParaRPr lang="en-US" sz="3600" b="1" dirty="0" smtClean="0">
              <a:ln>
                <a:solidFill>
                  <a:prstClr val="black"/>
                </a:solidFill>
              </a:ln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ln>
                  <a:solidFill>
                    <a:prstClr val="black"/>
                  </a:solidFill>
                </a:ln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 (GTRT) 2005-2011</a:t>
            </a:r>
            <a:endParaRPr lang="en-US" sz="3600" b="1" dirty="0">
              <a:ln>
                <a:solidFill>
                  <a:prstClr val="black"/>
                </a:solidFill>
              </a:ln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2555776" y="501317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R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2005 - 2008 PAN-T  en cada País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R" sz="2000" b="1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2008  se oficializa el GTRT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179512" y="2708920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s-ES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525" y="3933056"/>
            <a:ext cx="2316092" cy="3102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86" y="1292860"/>
            <a:ext cx="2479930" cy="33679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12" y="5937250"/>
            <a:ext cx="7112804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01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692696"/>
            <a:ext cx="9252520" cy="504056"/>
          </a:xfrm>
        </p:spPr>
        <p:txBody>
          <a:bodyPr/>
          <a:lstStyle/>
          <a:p>
            <a:r>
              <a:rPr lang="es-CR" sz="3600" b="1" dirty="0" smtClean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Acciones en el marco del PART- Centroamérica</a:t>
            </a:r>
            <a:endParaRPr lang="es-CR" sz="3600" b="1" dirty="0"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MGonzalez\Desktop\114_PANA\P1140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63"/>
          <a:stretch>
            <a:fillRect/>
          </a:stretch>
        </p:blipFill>
        <p:spPr bwMode="auto">
          <a:xfrm>
            <a:off x="192290" y="5014664"/>
            <a:ext cx="2075454" cy="148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267744" y="5013176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/>
                </a:solidFill>
                <a:cs typeface="Arial" charset="0"/>
              </a:rPr>
              <a:t>OSPESCA  firma  </a:t>
            </a:r>
            <a:r>
              <a:rPr lang="es-ES" sz="2200" dirty="0" err="1">
                <a:solidFill>
                  <a:prstClr val="black"/>
                </a:solidFill>
                <a:cs typeface="Arial" charset="0"/>
              </a:rPr>
              <a:t>MoU</a:t>
            </a:r>
            <a:r>
              <a:rPr lang="es-ES" sz="2200" dirty="0">
                <a:solidFill>
                  <a:prstClr val="black"/>
                </a:solidFill>
                <a:cs typeface="Arial" charset="0"/>
              </a:rPr>
              <a:t>  con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prstClr val="black"/>
                </a:solidFill>
                <a:cs typeface="Arial" charset="0"/>
              </a:rPr>
              <a:t>    F</a:t>
            </a:r>
            <a:r>
              <a:rPr lang="es-MX" sz="2200" dirty="0" err="1">
                <a:solidFill>
                  <a:prstClr val="black"/>
                </a:solidFill>
                <a:cs typeface="Arial" charset="0"/>
              </a:rPr>
              <a:t>omentar</a:t>
            </a:r>
            <a:r>
              <a:rPr lang="es-MX" sz="2200" dirty="0">
                <a:solidFill>
                  <a:prstClr val="black"/>
                </a:solidFill>
                <a:cs typeface="Arial" charset="0"/>
              </a:rPr>
              <a:t> la capacitación y el intercambio científico        técnico para el estudio de la genética de tiburones. Nov. 2011</a:t>
            </a:r>
            <a:endParaRPr lang="es-CR" sz="2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51786"/>
            <a:ext cx="2808312" cy="4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95536" y="134076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R" sz="2400" b="1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   </a:t>
            </a:r>
            <a:r>
              <a:rPr lang="es-CR" sz="2400" dirty="0">
                <a:solidFill>
                  <a:prstClr val="black"/>
                </a:solidFill>
                <a:cs typeface="Arial" charset="0"/>
              </a:rPr>
              <a:t>Participación en el curso dinámica de      poblaciones, CPPS – AUNAP-Colombia </a:t>
            </a:r>
          </a:p>
          <a:p>
            <a:pPr lvl="4" algn="just" fontAlgn="base">
              <a:spcBef>
                <a:spcPct val="0"/>
              </a:spcBef>
              <a:spcAft>
                <a:spcPct val="0"/>
              </a:spcAft>
            </a:pPr>
            <a:endParaRPr lang="es-MX" sz="2400" dirty="0">
              <a:solidFill>
                <a:prstClr val="black"/>
              </a:solidFill>
              <a:cs typeface="Arial" charset="0"/>
            </a:endParaRPr>
          </a:p>
          <a:p>
            <a:pPr marL="2171700" lvl="4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cs typeface="Arial" charset="0"/>
              </a:rPr>
              <a:t>Participación en la reunión de la CPPS y del 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GTEAM  y recientemente se firma </a:t>
            </a:r>
            <a:r>
              <a:rPr lang="es-MX" sz="2400" dirty="0" err="1" smtClean="0">
                <a:solidFill>
                  <a:prstClr val="black"/>
                </a:solidFill>
                <a:cs typeface="Arial" charset="0"/>
              </a:rPr>
              <a:t>MoU</a:t>
            </a:r>
            <a:r>
              <a:rPr lang="es-MX" sz="2400" dirty="0" smtClean="0">
                <a:solidFill>
                  <a:prstClr val="black"/>
                </a:solidFill>
                <a:cs typeface="Arial" charset="0"/>
              </a:rPr>
              <a:t> entre OSPESCA y CPPS</a:t>
            </a:r>
            <a:endParaRPr lang="es-MX" sz="2400" dirty="0">
              <a:solidFill>
                <a:prstClr val="black"/>
              </a:solidFill>
              <a:cs typeface="Arial" charset="0"/>
            </a:endParaRPr>
          </a:p>
          <a:p>
            <a:pPr lvl="4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400" dirty="0">
              <a:solidFill>
                <a:prstClr val="black"/>
              </a:solidFill>
              <a:cs typeface="Arial" charset="0"/>
            </a:endParaRPr>
          </a:p>
          <a:p>
            <a:pPr lvl="4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cs typeface="Arial" charset="0"/>
              </a:rPr>
              <a:t>  Intercambiar la experiencia en el tema del   Reglamento de OSP-05-11  con Colombia</a:t>
            </a:r>
            <a:endParaRPr lang="es-ES" sz="2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51" name="Picture 3" descr="E:\RESPALDOS\NEW BACKUP\desktop\CPPS CURSO Y REUNION COLOMBIA\talleres sobre aleteo Colombia\DSC035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221" y="1324135"/>
            <a:ext cx="1944216" cy="109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RESPALDOS\NEW BACKUP\desktop\CPPS CURSO Y REUNION COLOMBIA\taller buenaventura y cartagena\DSC03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290" y="3645024"/>
            <a:ext cx="1944216" cy="109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taller regional de tiburones en  nicaragua\fotos\P10003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10" y="2564904"/>
            <a:ext cx="1892696" cy="100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702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Rectángulo"/>
          <p:cNvSpPr>
            <a:spLocks noChangeArrowheads="1"/>
          </p:cNvSpPr>
          <p:nvPr/>
        </p:nvSpPr>
        <p:spPr bwMode="auto">
          <a:xfrm>
            <a:off x="2286000" y="2136775"/>
            <a:ext cx="5165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>
                <a:solidFill>
                  <a:prstClr val="black"/>
                </a:solidFill>
                <a:latin typeface="Arial" charset="0"/>
                <a:cs typeface="Arial" charset="0"/>
              </a:rPr>
              <a:t> </a:t>
            </a:r>
            <a:endParaRPr lang="es-ES" sz="24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350490" y="549275"/>
            <a:ext cx="8640763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err="1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Grupo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de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Trabajo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de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Tiburones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y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Especies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Altamente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</a:t>
            </a:r>
            <a:r>
              <a:rPr lang="en-US" sz="3600" b="1" dirty="0" err="1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Migratorias</a:t>
            </a:r>
            <a:r>
              <a:rPr lang="en-US" sz="36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(GTEAM)</a:t>
            </a:r>
            <a:endParaRPr lang="en-US" sz="3600" b="1" dirty="0">
              <a:solidFill>
                <a:srgbClr val="FFC000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0" y="2420938"/>
            <a:ext cx="399573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2011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Se </a:t>
            </a:r>
            <a:r>
              <a:rPr lang="es-CR" sz="2000" b="1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amplían  </a:t>
            </a: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los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es-CR" sz="2000" b="1" dirty="0" err="1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Tdrs</a:t>
            </a:r>
            <a:r>
              <a:rPr lang="es-CR" sz="2000" b="1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s-CR" sz="2000" b="1" dirty="0" smtClean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del </a:t>
            </a:r>
            <a:r>
              <a:rPr lang="es-CR" sz="2000" b="1" dirty="0">
                <a:solidFill>
                  <a:prstClr val="white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GTEAM</a:t>
            </a:r>
            <a:endParaRPr lang="en-US" sz="2000" b="1" dirty="0">
              <a:solidFill>
                <a:prstClr val="white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698897" y="4941168"/>
            <a:ext cx="7905551" cy="138499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4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Objetivo</a:t>
            </a:r>
            <a:r>
              <a:rPr lang="es-CR" sz="24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CR" sz="2000" dirty="0" smtClean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Recomendar</a:t>
            </a:r>
            <a:r>
              <a:rPr lang="es-CR" sz="2000" dirty="0">
                <a:solidFill>
                  <a:srgbClr val="1F497D">
                    <a:lumMod val="75000"/>
                  </a:srgb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, coordinar y monitorear las acciones orientadas al manejo del buen uso y la conservación de los tiburones y las especies altamente migratorias, con un enfoque REGIONAL</a:t>
            </a:r>
            <a:r>
              <a:rPr lang="es-CR" sz="20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25607" name="Picture 3" descr="E:\taller regional de tiburones en  nicaragua\fotos\P1000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337" y="2367756"/>
            <a:ext cx="4356213" cy="257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326162"/>
            <a:ext cx="7597279" cy="61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771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78244" y="620688"/>
            <a:ext cx="766616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30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GRUPO TÉCNICO DE ESPECIES ALTAMENTE MIGRATORIAS (GTEAM</a:t>
            </a:r>
            <a:r>
              <a:rPr lang="es-ES" sz="2800" b="1" dirty="0" smtClean="0">
                <a:solidFill>
                  <a:srgbClr val="FFC000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)</a:t>
            </a:r>
            <a:r>
              <a:rPr lang="es-ES" sz="2800" b="1" dirty="0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400" b="1" dirty="0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priorizar las actividades del PAR-TIBURONES junto con </a:t>
            </a:r>
            <a:r>
              <a:rPr lang="es-ES" sz="2400" b="1" dirty="0" err="1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ONGs</a:t>
            </a:r>
            <a:r>
              <a:rPr lang="es-ES" sz="2400" b="1" dirty="0" smtClean="0">
                <a:solidFill>
                  <a:srgbClr val="0033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 y CIAT</a:t>
            </a:r>
            <a:endParaRPr lang="es-ES" sz="2400" b="1" dirty="0">
              <a:solidFill>
                <a:srgbClr val="0033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" name="Picture 1"/>
          <p:cNvPicPr preferRelativeResize="0"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5266">
            <a:off x="6052826" y="2271818"/>
            <a:ext cx="2597267" cy="3409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isometricOffAxis2Lef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29698" name="Picture 2" descr="E:\REUNION GTEAM OSPESCA\FOTOS\DSC019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4876651" cy="3369455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" y="6096187"/>
            <a:ext cx="7705725" cy="761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047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43808" y="2420888"/>
            <a:ext cx="5472608" cy="3888432"/>
          </a:xfrm>
        </p:spPr>
        <p:txBody>
          <a:bodyPr/>
          <a:lstStyle/>
          <a:p>
            <a:pPr>
              <a:buNone/>
            </a:pPr>
            <a:r>
              <a:rPr lang="es-CR" sz="2400" b="1" dirty="0" smtClean="0">
                <a:solidFill>
                  <a:schemeClr val="bg1"/>
                </a:solidFill>
              </a:rPr>
              <a:t>1</a:t>
            </a:r>
            <a:r>
              <a:rPr lang="es-C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Investigación (3 objetivos)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Monitoreo, control y vigilancia (2)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Fortalecimiento de capacidades (2)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Socialización y divulgación de información (1)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Coordinación entre gobiernos (1)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Legislación (1)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Comercio y utilización (4)</a:t>
            </a:r>
          </a:p>
          <a:p>
            <a:pPr>
              <a:buNone/>
            </a:pPr>
            <a:r>
              <a:rPr lang="es-CR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Gestión financiera (2</a:t>
            </a:r>
            <a:r>
              <a:rPr lang="es-CR" sz="2200" b="1" dirty="0" smtClean="0">
                <a:solidFill>
                  <a:srgbClr val="C00000"/>
                </a:solidFill>
              </a:rPr>
              <a:t>)</a:t>
            </a:r>
            <a:endParaRPr lang="es-CR" sz="2200" b="1" dirty="0">
              <a:solidFill>
                <a:srgbClr val="C00000"/>
              </a:solidFill>
            </a:endParaRPr>
          </a:p>
        </p:txBody>
      </p:sp>
      <p:sp>
        <p:nvSpPr>
          <p:cNvPr id="4" name="Text Box 7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53345" y="861291"/>
            <a:ext cx="863913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3200" b="1" dirty="0" smtClean="0">
                <a:solidFill>
                  <a:srgbClr val="FFC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Plan de Acción Regional para la Ordenación y Conservación de los Tiburones en Centroamérica </a:t>
            </a:r>
            <a:endParaRPr lang="es-ES" sz="3200" b="1" dirty="0">
              <a:solidFill>
                <a:srgbClr val="FFC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3345" y="1916832"/>
            <a:ext cx="327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CR" sz="2400" b="1" dirty="0">
                <a:solidFill>
                  <a:prstClr val="black"/>
                </a:solidFill>
                <a:latin typeface="Arial" charset="0"/>
                <a:cs typeface="Arial" charset="0"/>
              </a:rPr>
              <a:t>Las líneas de acción</a:t>
            </a:r>
            <a:r>
              <a:rPr lang="es-CR" sz="2400" b="1" dirty="0">
                <a:solidFill>
                  <a:srgbClr val="4F81BD">
                    <a:lumMod val="75000"/>
                  </a:srgbClr>
                </a:solidFill>
                <a:latin typeface="Arial" charset="0"/>
                <a:cs typeface="Arial" charset="0"/>
              </a:rPr>
              <a:t>:</a:t>
            </a:r>
            <a:endParaRPr lang="es-CR" sz="2400" b="1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97" y="2708920"/>
            <a:ext cx="2088232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64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08520" y="692696"/>
            <a:ext cx="9252520" cy="504056"/>
          </a:xfrm>
        </p:spPr>
        <p:txBody>
          <a:bodyPr/>
          <a:lstStyle/>
          <a:p>
            <a:r>
              <a:rPr lang="es-CR" sz="3600" b="1" dirty="0" smtClean="0">
                <a:solidFill>
                  <a:srgbClr val="FFC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Acciones en el marco del PART- Centroamérica</a:t>
            </a:r>
            <a:endParaRPr lang="es-CR" sz="3600" b="1" dirty="0">
              <a:solidFill>
                <a:srgbClr val="FFC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2" descr="C:\Users\MGonzalez\Desktop\114_PANA\P1140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763"/>
          <a:stretch>
            <a:fillRect/>
          </a:stretch>
        </p:blipFill>
        <p:spPr bwMode="auto">
          <a:xfrm>
            <a:off x="192290" y="5014664"/>
            <a:ext cx="2075454" cy="14804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2267744" y="5013176"/>
            <a:ext cx="66967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" sz="2200" dirty="0">
                <a:solidFill>
                  <a:prstClr val="black"/>
                </a:solidFill>
                <a:cs typeface="Arial" charset="0"/>
              </a:rPr>
              <a:t>OSPESCA  firma  </a:t>
            </a:r>
            <a:r>
              <a:rPr lang="es-ES" sz="2200" dirty="0" err="1">
                <a:solidFill>
                  <a:prstClr val="black"/>
                </a:solidFill>
                <a:cs typeface="Arial" charset="0"/>
              </a:rPr>
              <a:t>MoU</a:t>
            </a:r>
            <a:r>
              <a:rPr lang="es-ES" sz="2200" dirty="0">
                <a:solidFill>
                  <a:prstClr val="black"/>
                </a:solidFill>
                <a:cs typeface="Arial" charset="0"/>
              </a:rPr>
              <a:t>  con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2200" dirty="0">
                <a:solidFill>
                  <a:prstClr val="black"/>
                </a:solidFill>
                <a:cs typeface="Arial" charset="0"/>
              </a:rPr>
              <a:t>    F</a:t>
            </a:r>
            <a:r>
              <a:rPr lang="es-MX" sz="2200" dirty="0" err="1">
                <a:solidFill>
                  <a:prstClr val="black"/>
                </a:solidFill>
                <a:cs typeface="Arial" charset="0"/>
              </a:rPr>
              <a:t>omentar</a:t>
            </a:r>
            <a:r>
              <a:rPr lang="es-MX" sz="2200" dirty="0">
                <a:solidFill>
                  <a:prstClr val="black"/>
                </a:solidFill>
                <a:cs typeface="Arial" charset="0"/>
              </a:rPr>
              <a:t> la capacitación y el intercambio científico        técnico para el estudio de la genética de tiburones. Nov. 2011</a:t>
            </a:r>
            <a:endParaRPr lang="es-CR" sz="22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951786"/>
            <a:ext cx="2808312" cy="485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95536" y="1340768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CR" sz="2400" b="1" dirty="0">
                <a:solidFill>
                  <a:srgbClr val="1F497D">
                    <a:lumMod val="75000"/>
                  </a:srgbClr>
                </a:solidFill>
                <a:latin typeface="Arial" charset="0"/>
                <a:cs typeface="Arial" charset="0"/>
              </a:rPr>
              <a:t>    </a:t>
            </a:r>
            <a:r>
              <a:rPr lang="es-CR" sz="2400" dirty="0">
                <a:solidFill>
                  <a:prstClr val="black"/>
                </a:solidFill>
                <a:cs typeface="Arial" charset="0"/>
              </a:rPr>
              <a:t>Participación en el curso dinámica de      poblaciones, CPPS – AUNAP-Colombia </a:t>
            </a:r>
          </a:p>
          <a:p>
            <a:pPr lvl="4" algn="just" fontAlgn="base">
              <a:spcBef>
                <a:spcPct val="0"/>
              </a:spcBef>
              <a:spcAft>
                <a:spcPct val="0"/>
              </a:spcAft>
            </a:pPr>
            <a:endParaRPr lang="es-MX" sz="2400" dirty="0">
              <a:solidFill>
                <a:prstClr val="black"/>
              </a:solidFill>
              <a:cs typeface="Arial" charset="0"/>
            </a:endParaRPr>
          </a:p>
          <a:p>
            <a:pPr marL="2171700" lvl="4" indent="-34290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cs typeface="Arial" charset="0"/>
              </a:rPr>
              <a:t>Participación en la reunión de la CPPS y del GTEAM</a:t>
            </a:r>
          </a:p>
          <a:p>
            <a:pPr lvl="4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s-MX" sz="2400" dirty="0">
              <a:solidFill>
                <a:prstClr val="black"/>
              </a:solidFill>
              <a:cs typeface="Arial" charset="0"/>
            </a:endParaRPr>
          </a:p>
          <a:p>
            <a:pPr lvl="4" algn="just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s-MX" sz="2400" dirty="0">
                <a:solidFill>
                  <a:prstClr val="black"/>
                </a:solidFill>
                <a:cs typeface="Arial" charset="0"/>
              </a:rPr>
              <a:t>  Intercambiar la experiencia en el tema del   Reglamento de OSP-05-11  con Colombia</a:t>
            </a:r>
            <a:endParaRPr lang="es-ES" sz="2400" dirty="0">
              <a:solidFill>
                <a:prstClr val="black"/>
              </a:solidFill>
              <a:cs typeface="Arial" charset="0"/>
            </a:endParaRPr>
          </a:p>
        </p:txBody>
      </p:sp>
      <p:pic>
        <p:nvPicPr>
          <p:cNvPr id="2051" name="Picture 3" descr="E:\RESPALDOS\NEW BACKUP\desktop\CPPS CURSO Y REUNION COLOMBIA\talleres sobre aleteo Colombia\DSC0350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221" y="1324135"/>
            <a:ext cx="1944216" cy="109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E:\RESPALDOS\NEW BACKUP\desktop\CPPS CURSO Y REUNION COLOMBIA\taller buenaventura y cartagena\DSC03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290" y="3645024"/>
            <a:ext cx="1944216" cy="1092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E:\taller regional de tiburones en  nicaragua\fotos\P10003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10" y="2564904"/>
            <a:ext cx="1892696" cy="1002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167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900">
            <a:off x="439540" y="1539796"/>
            <a:ext cx="3333750" cy="420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36104"/>
          </a:xfrm>
        </p:spPr>
        <p:txBody>
          <a:bodyPr/>
          <a:lstStyle/>
          <a:p>
            <a:r>
              <a:rPr lang="es-SV" b="1" dirty="0" smtClean="0"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Publicaciones</a:t>
            </a:r>
            <a:r>
              <a:rPr lang="es-SV" b="1" dirty="0" smtClean="0">
                <a:solidFill>
                  <a:srgbClr val="FFC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s-SV" b="1" dirty="0">
              <a:solidFill>
                <a:srgbClr val="FFC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3524">
            <a:off x="703696" y="4367850"/>
            <a:ext cx="1654433" cy="2293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7088">
            <a:off x="4844850" y="1503068"/>
            <a:ext cx="3401830" cy="4155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DCIM\108_PANA\P108094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6" t="18459" r="17229" b="14751"/>
          <a:stretch>
            <a:fillRect/>
          </a:stretch>
        </p:blipFill>
        <p:spPr bwMode="auto">
          <a:xfrm rot="21193866">
            <a:off x="2759985" y="4028269"/>
            <a:ext cx="1754435" cy="234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6082">
            <a:off x="6909709" y="4198978"/>
            <a:ext cx="1720317" cy="254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75064">
            <a:off x="5039093" y="3927628"/>
            <a:ext cx="1669199" cy="253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306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576</Words>
  <Application>Microsoft Office PowerPoint</Application>
  <PresentationFormat>Presentación en pantalla (4:3)</PresentationFormat>
  <Paragraphs>109</Paragraphs>
  <Slides>18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4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1_Tema de Office</vt:lpstr>
      <vt:lpstr>Tema de Office</vt:lpstr>
      <vt:lpstr>2_Tema de Office</vt:lpstr>
      <vt:lpstr>3_Tema de Office</vt:lpstr>
      <vt:lpstr>  </vt:lpstr>
      <vt:lpstr>Presentación de PowerPoint</vt:lpstr>
      <vt:lpstr>Presentación de PowerPoint</vt:lpstr>
      <vt:lpstr>Acciones en el marco del PART- Centroamérica</vt:lpstr>
      <vt:lpstr>Presentación de PowerPoint</vt:lpstr>
      <vt:lpstr>Presentación de PowerPoint</vt:lpstr>
      <vt:lpstr>Plan de Acción Regional para la Ordenación y Conservación de los Tiburones en Centroamérica </vt:lpstr>
      <vt:lpstr>Acciones en el marco del PART- Centroamérica</vt:lpstr>
      <vt:lpstr>Publicaciones </vt:lpstr>
      <vt:lpstr>Formulario homologado de Inspección de Desembarques</vt:lpstr>
      <vt:lpstr>Muestreos biológicos</vt:lpstr>
      <vt:lpstr>Formulario homologado de Inspección de Desembarques</vt:lpstr>
      <vt:lpstr>Se  ha generado  base de datos formulario de muestreos biológico pesquero en desembarques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Sony</dc:creator>
  <cp:lastModifiedBy>Sony</cp:lastModifiedBy>
  <cp:revision>9</cp:revision>
  <dcterms:created xsi:type="dcterms:W3CDTF">2014-11-25T15:51:04Z</dcterms:created>
  <dcterms:modified xsi:type="dcterms:W3CDTF">2014-11-25T19:22:10Z</dcterms:modified>
</cp:coreProperties>
</file>