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70" r:id="rId3"/>
  </p:sldMasterIdLst>
  <p:notesMasterIdLst>
    <p:notesMasterId r:id="rId17"/>
  </p:notesMasterIdLst>
  <p:sldIdLst>
    <p:sldId id="256" r:id="rId4"/>
    <p:sldId id="272" r:id="rId5"/>
    <p:sldId id="274" r:id="rId6"/>
    <p:sldId id="275" r:id="rId7"/>
    <p:sldId id="273" r:id="rId8"/>
    <p:sldId id="271" r:id="rId9"/>
    <p:sldId id="257" r:id="rId10"/>
    <p:sldId id="258" r:id="rId11"/>
    <p:sldId id="264" r:id="rId12"/>
    <p:sldId id="267" r:id="rId13"/>
    <p:sldId id="265" r:id="rId14"/>
    <p:sldId id="276" r:id="rId15"/>
    <p:sldId id="260" r:id="rId16"/>
  </p:sldIdLst>
  <p:sldSz cx="9144000" cy="6858000" type="screen4x3"/>
  <p:notesSz cx="6858000" cy="9144000"/>
  <p:custDataLst>
    <p:tags r:id="rId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2B"/>
    <a:srgbClr val="233E33"/>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19" autoAdjust="0"/>
    <p:restoredTop sz="89869" autoAdjust="0"/>
  </p:normalViewPr>
  <p:slideViewPr>
    <p:cSldViewPr snapToGrid="0" snapToObjects="1">
      <p:cViewPr>
        <p:scale>
          <a:sx n="100" d="100"/>
          <a:sy n="100" d="100"/>
        </p:scale>
        <p:origin x="-58" y="150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1229DD-9C96-A046-9E65-44F64D6B2F36}" type="datetimeFigureOut">
              <a:rPr lang="en-US" smtClean="0"/>
              <a:pPr/>
              <a:t>11/24/2014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891D60-29B4-2F40-B5BC-F835AFB02952}" type="slidenum">
              <a:rPr lang="en-US" smtClean="0"/>
              <a:pPr/>
              <a:t>‹#›</a:t>
            </a:fld>
            <a:endParaRPr lang="en-US"/>
          </a:p>
        </p:txBody>
      </p:sp>
    </p:spTree>
    <p:extLst>
      <p:ext uri="{BB962C8B-B14F-4D97-AF65-F5344CB8AC3E}">
        <p14:creationId xmlns:p14="http://schemas.microsoft.com/office/powerpoint/2010/main" val="23353792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HSI protects wildlife around the globe from a wide variety of harm and threats including trophy hunting, commercial trade, poaching and illegal trade, poorly regulated tourism, persecution as pests, poorly managed zoos and aquaria, and inappropriate religious uses. To do so, HSI’s wildlife programs and projects focus primarily on the organizational objective of changing policy at global, regional, national and local levels of government. Policy change is brought about as a result of influencing policy makers through education, provision of scientific and legal advice, and public engagement. </a:t>
            </a:r>
          </a:p>
        </p:txBody>
      </p:sp>
      <p:sp>
        <p:nvSpPr>
          <p:cNvPr id="4" name="Slide Number Placeholder 3"/>
          <p:cNvSpPr>
            <a:spLocks noGrp="1"/>
          </p:cNvSpPr>
          <p:nvPr>
            <p:ph type="sldNum" sz="quarter" idx="10"/>
          </p:nvPr>
        </p:nvSpPr>
        <p:spPr/>
        <p:txBody>
          <a:bodyPr/>
          <a:lstStyle/>
          <a:p>
            <a:fld id="{17891D60-29B4-2F40-B5BC-F835AFB02952}"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Our work </a:t>
            </a:r>
            <a:r>
              <a:rPr lang="en-US" smtClean="0"/>
              <a:t>at global </a:t>
            </a:r>
            <a:r>
              <a:rPr lang="en-US" dirty="0" smtClean="0"/>
              <a:t>and regional levels to effect lasting change is primarily through the following international and regional bodies which means that our legislative protections are adopted by countries signatories to the treaties and agreements: Convention on International Trade in Endangered Species of Wild Fauna and Flora (CITES), International Whaling Commission , Convention on Migratory Species , Agreement on International Dolphin Conservation Program, The Inter-American Convention on the Protection and Conservation of Sea Turtles, Convention  for the Conservation of European Wildlife and Natural Habitats, World Organization for Animal Health, Trans Pacific Partnership Agreement, and the Dominican Republic-Central America-United States Free Trade Agreement.</a:t>
            </a:r>
          </a:p>
          <a:p>
            <a:endParaRPr lang="en-US" dirty="0"/>
          </a:p>
        </p:txBody>
      </p:sp>
      <p:sp>
        <p:nvSpPr>
          <p:cNvPr id="4" name="Slide Number Placeholder 3"/>
          <p:cNvSpPr>
            <a:spLocks noGrp="1"/>
          </p:cNvSpPr>
          <p:nvPr>
            <p:ph type="sldNum" sz="quarter" idx="10"/>
          </p:nvPr>
        </p:nvSpPr>
        <p:spPr/>
        <p:txBody>
          <a:bodyPr/>
          <a:lstStyle/>
          <a:p>
            <a:fld id="{17891D60-29B4-2F40-B5BC-F835AFB02952}" type="slidenum">
              <a:rPr lang="en-US" smtClean="0"/>
              <a:pPr/>
              <a:t>8</a:t>
            </a:fld>
            <a:endParaRPr lang="en-US"/>
          </a:p>
        </p:txBody>
      </p:sp>
    </p:spTree>
    <p:extLst>
      <p:ext uri="{BB962C8B-B14F-4D97-AF65-F5344CB8AC3E}">
        <p14:creationId xmlns:p14="http://schemas.microsoft.com/office/powerpoint/2010/main" val="395933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91D60-29B4-2F40-B5BC-F835AFB02952}" type="slidenum">
              <a:rPr lang="en-US" smtClean="0"/>
              <a:pPr/>
              <a:t>9</a:t>
            </a:fld>
            <a:endParaRPr lang="en-US"/>
          </a:p>
        </p:txBody>
      </p:sp>
    </p:spTree>
    <p:extLst>
      <p:ext uri="{BB962C8B-B14F-4D97-AF65-F5344CB8AC3E}">
        <p14:creationId xmlns:p14="http://schemas.microsoft.com/office/powerpoint/2010/main" val="395933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891D60-29B4-2F40-B5BC-F835AFB0295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95933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smtClean="0"/>
          </a:p>
        </p:txBody>
      </p:sp>
      <p:sp>
        <p:nvSpPr>
          <p:cNvPr id="4" name="Slide Number Placeholder 3"/>
          <p:cNvSpPr>
            <a:spLocks noGrp="1"/>
          </p:cNvSpPr>
          <p:nvPr>
            <p:ph type="sldNum" sz="quarter" idx="10"/>
          </p:nvPr>
        </p:nvSpPr>
        <p:spPr/>
        <p:txBody>
          <a:bodyPr/>
          <a:lstStyle/>
          <a:p>
            <a:fld id="{17891D60-29B4-2F40-B5BC-F835AFB0295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5933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b="1" u="sng" dirty="0" smtClean="0"/>
              <a:t>Cross-cutting Programs</a:t>
            </a:r>
            <a:r>
              <a:rPr lang="en-US" b="1" dirty="0" smtClean="0"/>
              <a:t>: </a:t>
            </a:r>
            <a:endParaRPr lang="en-US" dirty="0" smtClean="0"/>
          </a:p>
          <a:p>
            <a:pPr>
              <a:spcBef>
                <a:spcPct val="0"/>
              </a:spcBef>
            </a:pPr>
            <a:r>
              <a:rPr lang="en-US" dirty="0" smtClean="0"/>
              <a:t>Illegal Wildlife Trade, Latin America</a:t>
            </a:r>
            <a:r>
              <a:rPr lang="en-US" b="1" dirty="0" smtClean="0"/>
              <a:t>: </a:t>
            </a:r>
            <a:r>
              <a:rPr lang="en-US" dirty="0" smtClean="0"/>
              <a:t>We are protecting wildlife populations by increasing the capacity of government officials to handle animals confiscated from the illegal wildlife trade, and increasing the probability for confiscated wildlife can be released back into the wild by improving wildlife rescue centers.</a:t>
            </a:r>
          </a:p>
          <a:p>
            <a:pPr>
              <a:spcBef>
                <a:spcPct val="0"/>
              </a:spcBef>
            </a:pPr>
            <a:r>
              <a:rPr lang="en-US" dirty="0" smtClean="0"/>
              <a:t>China Zoo Improvement</a:t>
            </a:r>
            <a:r>
              <a:rPr lang="en-US" b="1" dirty="0" smtClean="0"/>
              <a:t>:</a:t>
            </a:r>
            <a:r>
              <a:rPr lang="en-US" dirty="0" smtClean="0"/>
              <a:t> We are working with the China Zoo Association to improve the welfare of wild animals kept at zoos and aquaria in China by improving zoo management, animal care, and housing conditions.</a:t>
            </a:r>
          </a:p>
          <a:p>
            <a:pPr>
              <a:spcBef>
                <a:spcPct val="0"/>
              </a:spcBef>
            </a:pPr>
            <a:r>
              <a:rPr lang="en-US" dirty="0" smtClean="0"/>
              <a:t>Mercy Release</a:t>
            </a:r>
            <a:r>
              <a:rPr lang="en-US" b="1" dirty="0" smtClean="0"/>
              <a:t>:</a:t>
            </a:r>
            <a:r>
              <a:rPr lang="en-US" dirty="0" smtClean="0"/>
              <a:t> We are encouraging Buddhist leaders and congregation members to stop mercy release rituals that involve capturing and releasing wild animals, and to instead participate in humane alternatives, such as supporting animal welfare groups or animal sanctuaries.   </a:t>
            </a:r>
          </a:p>
          <a:p>
            <a:pPr>
              <a:spcBef>
                <a:spcPct val="0"/>
              </a:spcBef>
            </a:pPr>
            <a:r>
              <a:rPr lang="en-US" dirty="0" smtClean="0"/>
              <a:t>Don’t Buy Wild</a:t>
            </a:r>
            <a:r>
              <a:rPr lang="en-US" b="1" dirty="0" smtClean="0"/>
              <a:t>:</a:t>
            </a:r>
            <a:r>
              <a:rPr lang="en-US" dirty="0" smtClean="0"/>
              <a:t> We are educating the public about the wildlife trade, reducing tourists’ consumption of wildlife products and reducing tourist patronage of facilities that profit from the wildlife trade or that keep wildlife under inhumane conditions.</a:t>
            </a:r>
          </a:p>
          <a:p>
            <a:pPr>
              <a:spcBef>
                <a:spcPct val="0"/>
              </a:spcBef>
            </a:pPr>
            <a:r>
              <a:rPr lang="en-US" dirty="0" smtClean="0"/>
              <a:t>Ecotourism</a:t>
            </a:r>
            <a:r>
              <a:rPr lang="en-US" b="1" dirty="0" smtClean="0"/>
              <a:t>:</a:t>
            </a:r>
            <a:r>
              <a:rPr lang="en-US" dirty="0" smtClean="0"/>
              <a:t> We are increasing protection for wildlife through promotion of responsible ecotourism and other economic alternatives to wildlife capture and trade. </a:t>
            </a:r>
          </a:p>
          <a:p>
            <a:pPr>
              <a:spcBef>
                <a:spcPct val="0"/>
              </a:spcBef>
            </a:pPr>
            <a:r>
              <a:rPr lang="en-US" dirty="0" smtClean="0"/>
              <a:t>Free-trade Agreements</a:t>
            </a:r>
            <a:r>
              <a:rPr lang="en-US" b="1" dirty="0" smtClean="0"/>
              <a:t>: </a:t>
            </a:r>
            <a:r>
              <a:rPr lang="en-US" dirty="0" smtClean="0"/>
              <a:t>We are working to ensure that free-trade agreements contain enforceable provisions on wildlife protection with potential to benefit millions of animals.</a:t>
            </a:r>
          </a:p>
          <a:p>
            <a:pPr>
              <a:spcBef>
                <a:spcPct val="0"/>
              </a:spcBef>
            </a:pPr>
            <a:r>
              <a:rPr lang="en-US" dirty="0" smtClean="0"/>
              <a:t>International Litigation</a:t>
            </a:r>
            <a:r>
              <a:rPr lang="en-US" b="1" dirty="0" smtClean="0"/>
              <a:t>:</a:t>
            </a:r>
            <a:r>
              <a:rPr lang="en-US" dirty="0" smtClean="0"/>
              <a:t>  When wildlife protection laws—such as U.S. dolphin protection laws—are challenged under the rules of the World Trade Organization, we are defending those laws through the work of the HSUS Animal Protection Litigation department.</a:t>
            </a:r>
          </a:p>
        </p:txBody>
      </p:sp>
      <p:sp>
        <p:nvSpPr>
          <p:cNvPr id="4" name="Slide Number Placeholder 3"/>
          <p:cNvSpPr>
            <a:spLocks noGrp="1"/>
          </p:cNvSpPr>
          <p:nvPr>
            <p:ph type="sldNum" sz="quarter" idx="10"/>
          </p:nvPr>
        </p:nvSpPr>
        <p:spPr/>
        <p:txBody>
          <a:bodyPr/>
          <a:lstStyle/>
          <a:p>
            <a:fld id="{17891D60-29B4-2F40-B5BC-F835AFB02952}" type="slidenum">
              <a:rPr lang="en-US" smtClean="0"/>
              <a:pPr/>
              <a:t>12</a:t>
            </a:fld>
            <a:endParaRPr lang="en-US"/>
          </a:p>
        </p:txBody>
      </p:sp>
    </p:spTree>
    <p:extLst>
      <p:ext uri="{BB962C8B-B14F-4D97-AF65-F5344CB8AC3E}">
        <p14:creationId xmlns:p14="http://schemas.microsoft.com/office/powerpoint/2010/main" val="395933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B7DD95-1550-4B4D-BC90-F03AB220FE30}" type="slidenum">
              <a:rPr lang="en-US" smtClean="0"/>
              <a:pPr/>
              <a:t>‹#›</a:t>
            </a:fld>
            <a:endParaRPr lang="en-US"/>
          </a:p>
        </p:txBody>
      </p:sp>
    </p:spTree>
    <p:extLst>
      <p:ext uri="{BB962C8B-B14F-4D97-AF65-F5344CB8AC3E}">
        <p14:creationId xmlns:p14="http://schemas.microsoft.com/office/powerpoint/2010/main" val="3133525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42203"/>
            <a:ext cx="5486400" cy="34853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7DD95-1550-4B4D-BC90-F03AB220FE3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B7DD95-1550-4B4D-BC90-F03AB220FE30}" type="slidenum">
              <a:rPr lang="en-US" smtClean="0"/>
              <a:pPr/>
              <a:t>‹#›</a:t>
            </a:fld>
            <a:endParaRPr lang="en-US"/>
          </a:p>
        </p:txBody>
      </p:sp>
    </p:spTree>
    <p:extLst>
      <p:ext uri="{BB962C8B-B14F-4D97-AF65-F5344CB8AC3E}">
        <p14:creationId xmlns:p14="http://schemas.microsoft.com/office/powerpoint/2010/main" val="4129282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7DD95-1550-4B4D-BC90-F03AB220FE30}" type="slidenum">
              <a:rPr lang="en-US" smtClean="0"/>
              <a:pPr/>
              <a:t>‹#›</a:t>
            </a:fld>
            <a:endParaRPr lang="en-US"/>
          </a:p>
        </p:txBody>
      </p:sp>
    </p:spTree>
    <p:extLst>
      <p:ext uri="{BB962C8B-B14F-4D97-AF65-F5344CB8AC3E}">
        <p14:creationId xmlns:p14="http://schemas.microsoft.com/office/powerpoint/2010/main" val="3056971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7DD95-1550-4B4D-BC90-F03AB220FE30}" type="slidenum">
              <a:rPr lang="en-US" smtClean="0"/>
              <a:pPr/>
              <a:t>‹#›</a:t>
            </a:fld>
            <a:endParaRPr lang="en-US"/>
          </a:p>
        </p:txBody>
      </p:sp>
    </p:spTree>
    <p:extLst>
      <p:ext uri="{BB962C8B-B14F-4D97-AF65-F5344CB8AC3E}">
        <p14:creationId xmlns:p14="http://schemas.microsoft.com/office/powerpoint/2010/main" val="1176541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7DD95-1550-4B4D-BC90-F03AB220FE30}" type="slidenum">
              <a:rPr lang="en-US" smtClean="0"/>
              <a:pPr/>
              <a:t>‹#›</a:t>
            </a:fld>
            <a:endParaRPr lang="en-US"/>
          </a:p>
        </p:txBody>
      </p:sp>
    </p:spTree>
    <p:extLst>
      <p:ext uri="{BB962C8B-B14F-4D97-AF65-F5344CB8AC3E}">
        <p14:creationId xmlns:p14="http://schemas.microsoft.com/office/powerpoint/2010/main" val="492586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890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06770"/>
            <a:ext cx="4038600" cy="3719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06770"/>
            <a:ext cx="4038600" cy="3719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7DD95-1550-4B4D-BC90-F03AB220FE30}" type="slidenum">
              <a:rPr lang="en-US" smtClean="0"/>
              <a:pPr/>
              <a:t>‹#›</a:t>
            </a:fld>
            <a:endParaRPr lang="en-US"/>
          </a:p>
        </p:txBody>
      </p:sp>
    </p:spTree>
    <p:extLst>
      <p:ext uri="{BB962C8B-B14F-4D97-AF65-F5344CB8AC3E}">
        <p14:creationId xmlns:p14="http://schemas.microsoft.com/office/powerpoint/2010/main" val="123393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7669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56764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3209025"/>
            <a:ext cx="4040188" cy="29171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56845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209025"/>
            <a:ext cx="4041775" cy="29171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B7DD95-1550-4B4D-BC90-F03AB220FE30}" type="slidenum">
              <a:rPr lang="en-US" smtClean="0"/>
              <a:pPr/>
              <a:t>‹#›</a:t>
            </a:fld>
            <a:endParaRPr lang="en-US"/>
          </a:p>
        </p:txBody>
      </p:sp>
    </p:spTree>
    <p:extLst>
      <p:ext uri="{BB962C8B-B14F-4D97-AF65-F5344CB8AC3E}">
        <p14:creationId xmlns:p14="http://schemas.microsoft.com/office/powerpoint/2010/main" val="1063655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80415"/>
            <a:ext cx="8229600" cy="11430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B7DD95-1550-4B4D-BC90-F03AB220FE30}" type="slidenum">
              <a:rPr lang="en-US" smtClean="0"/>
              <a:pPr/>
              <a:t>‹#›</a:t>
            </a:fld>
            <a:endParaRPr lang="en-US"/>
          </a:p>
        </p:txBody>
      </p:sp>
    </p:spTree>
    <p:extLst>
      <p:ext uri="{BB962C8B-B14F-4D97-AF65-F5344CB8AC3E}">
        <p14:creationId xmlns:p14="http://schemas.microsoft.com/office/powerpoint/2010/main" val="3045014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B7DD95-1550-4B4D-BC90-F03AB220FE30}" type="slidenum">
              <a:rPr lang="en-US" smtClean="0"/>
              <a:pPr/>
              <a:t>‹#›</a:t>
            </a:fld>
            <a:endParaRPr lang="en-US"/>
          </a:p>
        </p:txBody>
      </p:sp>
    </p:spTree>
    <p:extLst>
      <p:ext uri="{BB962C8B-B14F-4D97-AF65-F5344CB8AC3E}">
        <p14:creationId xmlns:p14="http://schemas.microsoft.com/office/powerpoint/2010/main" val="3195927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02589"/>
            <a:ext cx="3008313" cy="9576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302589"/>
            <a:ext cx="5111750" cy="48235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260239"/>
            <a:ext cx="3008313" cy="38659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7DD95-1550-4B4D-BC90-F03AB220FE30}" type="slidenum">
              <a:rPr lang="en-US" smtClean="0"/>
              <a:pPr/>
              <a:t>‹#›</a:t>
            </a:fld>
            <a:endParaRPr lang="en-US"/>
          </a:p>
        </p:txBody>
      </p:sp>
    </p:spTree>
    <p:extLst>
      <p:ext uri="{BB962C8B-B14F-4D97-AF65-F5344CB8AC3E}">
        <p14:creationId xmlns:p14="http://schemas.microsoft.com/office/powerpoint/2010/main" val="4250547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7DD95-1550-4B4D-BC90-F03AB220FE3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42203"/>
            <a:ext cx="5486400" cy="34853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7DD95-1550-4B4D-BC90-F03AB220FE30}" type="slidenum">
              <a:rPr lang="en-US" smtClean="0"/>
              <a:pPr/>
              <a:t>‹#›</a:t>
            </a:fld>
            <a:endParaRPr lang="en-US"/>
          </a:p>
        </p:txBody>
      </p:sp>
    </p:spTree>
    <p:extLst>
      <p:ext uri="{BB962C8B-B14F-4D97-AF65-F5344CB8AC3E}">
        <p14:creationId xmlns:p14="http://schemas.microsoft.com/office/powerpoint/2010/main" val="115233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B1EE7B-4E4E-43B0-8E1E-F81D5FB8C9AE}" type="datetimeFigureOut">
              <a:rPr lang="en-US" smtClean="0"/>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9D638-779C-4A11-B609-CBEFC7A74099}" type="slidenum">
              <a:rPr lang="en-US" smtClean="0"/>
              <a:t>‹#›</a:t>
            </a:fld>
            <a:endParaRPr lang="en-US"/>
          </a:p>
        </p:txBody>
      </p:sp>
    </p:spTree>
    <p:extLst>
      <p:ext uri="{BB962C8B-B14F-4D97-AF65-F5344CB8AC3E}">
        <p14:creationId xmlns:p14="http://schemas.microsoft.com/office/powerpoint/2010/main" val="186105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1EE7B-4E4E-43B0-8E1E-F81D5FB8C9AE}" type="datetimeFigureOut">
              <a:rPr lang="en-US" smtClean="0"/>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9D638-779C-4A11-B609-CBEFC7A74099}" type="slidenum">
              <a:rPr lang="en-US" smtClean="0"/>
              <a:t>‹#›</a:t>
            </a:fld>
            <a:endParaRPr lang="en-US"/>
          </a:p>
        </p:txBody>
      </p:sp>
    </p:spTree>
    <p:extLst>
      <p:ext uri="{BB962C8B-B14F-4D97-AF65-F5344CB8AC3E}">
        <p14:creationId xmlns:p14="http://schemas.microsoft.com/office/powerpoint/2010/main" val="1393393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B1EE7B-4E4E-43B0-8E1E-F81D5FB8C9AE}" type="datetimeFigureOut">
              <a:rPr lang="en-US" smtClean="0"/>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9D638-779C-4A11-B609-CBEFC7A74099}" type="slidenum">
              <a:rPr lang="en-US" smtClean="0"/>
              <a:t>‹#›</a:t>
            </a:fld>
            <a:endParaRPr lang="en-US"/>
          </a:p>
        </p:txBody>
      </p:sp>
    </p:spTree>
    <p:extLst>
      <p:ext uri="{BB962C8B-B14F-4D97-AF65-F5344CB8AC3E}">
        <p14:creationId xmlns:p14="http://schemas.microsoft.com/office/powerpoint/2010/main" val="2749071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B1EE7B-4E4E-43B0-8E1E-F81D5FB8C9AE}" type="datetimeFigureOut">
              <a:rPr lang="en-US" smtClean="0"/>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9D638-779C-4A11-B609-CBEFC7A74099}" type="slidenum">
              <a:rPr lang="en-US" smtClean="0"/>
              <a:t>‹#›</a:t>
            </a:fld>
            <a:endParaRPr lang="en-US"/>
          </a:p>
        </p:txBody>
      </p:sp>
    </p:spTree>
    <p:extLst>
      <p:ext uri="{BB962C8B-B14F-4D97-AF65-F5344CB8AC3E}">
        <p14:creationId xmlns:p14="http://schemas.microsoft.com/office/powerpoint/2010/main" val="2998692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B1EE7B-4E4E-43B0-8E1E-F81D5FB8C9AE}" type="datetimeFigureOut">
              <a:rPr lang="en-US" smtClean="0"/>
              <a:t>11/24/2014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79D638-779C-4A11-B609-CBEFC7A74099}" type="slidenum">
              <a:rPr lang="en-US" smtClean="0"/>
              <a:t>‹#›</a:t>
            </a:fld>
            <a:endParaRPr lang="en-US"/>
          </a:p>
        </p:txBody>
      </p:sp>
    </p:spTree>
    <p:extLst>
      <p:ext uri="{BB962C8B-B14F-4D97-AF65-F5344CB8AC3E}">
        <p14:creationId xmlns:p14="http://schemas.microsoft.com/office/powerpoint/2010/main" val="1167211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B1EE7B-4E4E-43B0-8E1E-F81D5FB8C9AE}" type="datetimeFigureOut">
              <a:rPr lang="en-US" smtClean="0"/>
              <a:t>11/24/2014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79D638-779C-4A11-B609-CBEFC7A74099}" type="slidenum">
              <a:rPr lang="en-US" smtClean="0"/>
              <a:t>‹#›</a:t>
            </a:fld>
            <a:endParaRPr lang="en-US"/>
          </a:p>
        </p:txBody>
      </p:sp>
    </p:spTree>
    <p:extLst>
      <p:ext uri="{BB962C8B-B14F-4D97-AF65-F5344CB8AC3E}">
        <p14:creationId xmlns:p14="http://schemas.microsoft.com/office/powerpoint/2010/main" val="3193095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B1EE7B-4E4E-43B0-8E1E-F81D5FB8C9AE}" type="datetimeFigureOut">
              <a:rPr lang="en-US" smtClean="0"/>
              <a:t>11/24/2014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79D638-779C-4A11-B609-CBEFC7A74099}" type="slidenum">
              <a:rPr lang="en-US" smtClean="0"/>
              <a:t>‹#›</a:t>
            </a:fld>
            <a:endParaRPr lang="en-US"/>
          </a:p>
        </p:txBody>
      </p:sp>
    </p:spTree>
    <p:extLst>
      <p:ext uri="{BB962C8B-B14F-4D97-AF65-F5344CB8AC3E}">
        <p14:creationId xmlns:p14="http://schemas.microsoft.com/office/powerpoint/2010/main" val="1450423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B1EE7B-4E4E-43B0-8E1E-F81D5FB8C9AE}" type="datetimeFigureOut">
              <a:rPr lang="en-US" smtClean="0"/>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9D638-779C-4A11-B609-CBEFC7A74099}" type="slidenum">
              <a:rPr lang="en-US" smtClean="0"/>
              <a:t>‹#›</a:t>
            </a:fld>
            <a:endParaRPr lang="en-US"/>
          </a:p>
        </p:txBody>
      </p:sp>
    </p:spTree>
    <p:extLst>
      <p:ext uri="{BB962C8B-B14F-4D97-AF65-F5344CB8AC3E}">
        <p14:creationId xmlns:p14="http://schemas.microsoft.com/office/powerpoint/2010/main" val="3956782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B1EE7B-4E4E-43B0-8E1E-F81D5FB8C9AE}" type="datetimeFigureOut">
              <a:rPr lang="en-US" smtClean="0"/>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9D638-779C-4A11-B609-CBEFC7A74099}" type="slidenum">
              <a:rPr lang="en-US" smtClean="0"/>
              <a:t>‹#›</a:t>
            </a:fld>
            <a:endParaRPr lang="en-US"/>
          </a:p>
        </p:txBody>
      </p:sp>
    </p:spTree>
    <p:extLst>
      <p:ext uri="{BB962C8B-B14F-4D97-AF65-F5344CB8AC3E}">
        <p14:creationId xmlns:p14="http://schemas.microsoft.com/office/powerpoint/2010/main" val="358356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7DD95-1550-4B4D-BC90-F03AB220FE3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1EE7B-4E4E-43B0-8E1E-F81D5FB8C9AE}" type="datetimeFigureOut">
              <a:rPr lang="en-US" smtClean="0"/>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9D638-779C-4A11-B609-CBEFC7A74099}" type="slidenum">
              <a:rPr lang="en-US" smtClean="0"/>
              <a:t>‹#›</a:t>
            </a:fld>
            <a:endParaRPr lang="en-US"/>
          </a:p>
        </p:txBody>
      </p:sp>
    </p:spTree>
    <p:extLst>
      <p:ext uri="{BB962C8B-B14F-4D97-AF65-F5344CB8AC3E}">
        <p14:creationId xmlns:p14="http://schemas.microsoft.com/office/powerpoint/2010/main" val="2100843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1EE7B-4E4E-43B0-8E1E-F81D5FB8C9AE}" type="datetimeFigureOut">
              <a:rPr lang="en-US" smtClean="0"/>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9D638-779C-4A11-B609-CBEFC7A74099}" type="slidenum">
              <a:rPr lang="en-US" smtClean="0"/>
              <a:t>‹#›</a:t>
            </a:fld>
            <a:endParaRPr lang="en-US"/>
          </a:p>
        </p:txBody>
      </p:sp>
    </p:spTree>
    <p:extLst>
      <p:ext uri="{BB962C8B-B14F-4D97-AF65-F5344CB8AC3E}">
        <p14:creationId xmlns:p14="http://schemas.microsoft.com/office/powerpoint/2010/main" val="892002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7DD95-1550-4B4D-BC90-F03AB220FE3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890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06770"/>
            <a:ext cx="4038600" cy="3719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06770"/>
            <a:ext cx="4038600" cy="37193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7DD95-1550-4B4D-BC90-F03AB220FE3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7669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56764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3209025"/>
            <a:ext cx="4040188" cy="29171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56845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209025"/>
            <a:ext cx="4041775" cy="29171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B7DD95-1550-4B4D-BC90-F03AB220FE3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80415"/>
            <a:ext cx="8229600" cy="11430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B7DD95-1550-4B4D-BC90-F03AB220FE3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B7DD95-1550-4B4D-BC90-F03AB220FE3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02589"/>
            <a:ext cx="3008313" cy="9576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302589"/>
            <a:ext cx="5111750" cy="48235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260239"/>
            <a:ext cx="3008313" cy="38659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3B2750B7-4CE2-C141-8BAA-95B8868BA614}" type="datetimeFigureOut">
              <a:rPr lang="en-US" smtClean="0"/>
              <a:pPr/>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7DD95-1550-4B4D-BC90-F03AB220FE3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3.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5.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7178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2415396"/>
            <a:ext cx="8229600" cy="371076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750B7-4CE2-C141-8BAA-95B8868BA614}" type="datetimeFigureOut">
              <a:rPr lang="en-US" smtClean="0"/>
              <a:pPr/>
              <a:t>11/24/2014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7DD95-1550-4B4D-BC90-F03AB220FE3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7178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2415396"/>
            <a:ext cx="8229600" cy="371076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750B7-4CE2-C141-8BAA-95B8868BA614}" type="datetimeFigureOut">
              <a:rPr lang="en-US" smtClean="0"/>
              <a:pPr/>
              <a:t>11/24/2014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7DD95-1550-4B4D-BC90-F03AB220FE30}" type="slidenum">
              <a:rPr lang="en-US" smtClean="0"/>
              <a:pPr/>
              <a:t>‹#›</a:t>
            </a:fld>
            <a:endParaRPr lang="en-US"/>
          </a:p>
        </p:txBody>
      </p:sp>
    </p:spTree>
    <p:extLst>
      <p:ext uri="{BB962C8B-B14F-4D97-AF65-F5344CB8AC3E}">
        <p14:creationId xmlns:p14="http://schemas.microsoft.com/office/powerpoint/2010/main" val="1269234742"/>
      </p:ext>
    </p:extLst>
  </p:cSld>
  <p:clrMap bg1="lt1" tx1="dk1" bg2="lt2" tx2="dk2" accent1="accent1" accent2="accent2" accent3="accent3" accent4="accent4" accent5="accent5" accent6="accent6" hlink="hlink" folHlink="folHlink"/>
  <p:sldLayoutIdLst>
    <p:sldLayoutId id="214748366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1EE7B-4E4E-43B0-8E1E-F81D5FB8C9AE}" type="datetimeFigureOut">
              <a:rPr lang="en-US" smtClean="0"/>
              <a:t>11/24/2014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9D638-779C-4A11-B609-CBEFC7A74099}" type="slidenum">
              <a:rPr lang="en-US" smtClean="0"/>
              <a:t>‹#›</a:t>
            </a:fld>
            <a:endParaRPr lang="en-US"/>
          </a:p>
        </p:txBody>
      </p:sp>
    </p:spTree>
    <p:extLst>
      <p:ext uri="{BB962C8B-B14F-4D97-AF65-F5344CB8AC3E}">
        <p14:creationId xmlns:p14="http://schemas.microsoft.com/office/powerpoint/2010/main" val="404826207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46.jpe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47.jpeg"/><Relationship Id="rId4" Type="http://schemas.openxmlformats.org/officeDocument/2006/relationships/hyperlink" Target="http://imagesstocksphotos.g4guru.com/plog-content/images/wallpapers/underwater-pictures/underwater-pictures-scalloped-hammerhead-shark.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hyperlink" Target="mailto:gdelgadillo@hsi.org" TargetMode="External"/><Relationship Id="rId2" Type="http://schemas.openxmlformats.org/officeDocument/2006/relationships/hyperlink" Target="mailto:rregnery@hsi.org"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12.jpg"/><Relationship Id="rId4" Type="http://schemas.openxmlformats.org/officeDocument/2006/relationships/image" Target="../media/image28.jpe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12.jpg"/><Relationship Id="rId5" Type="http://schemas.openxmlformats.org/officeDocument/2006/relationships/image" Target="../media/image37.jpeg"/><Relationship Id="rId10" Type="http://schemas.openxmlformats.org/officeDocument/2006/relationships/image" Target="../media/image41.jpeg"/><Relationship Id="rId4" Type="http://schemas.openxmlformats.org/officeDocument/2006/relationships/image" Target="../media/image36.jpeg"/><Relationship Id="rId9"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6228" y="1363026"/>
            <a:ext cx="3684747" cy="954107"/>
          </a:xfrm>
          <a:prstGeom prst="rect">
            <a:avLst/>
          </a:prstGeom>
          <a:solidFill>
            <a:schemeClr val="accent3">
              <a:lumMod val="40000"/>
              <a:lumOff val="60000"/>
            </a:schemeClr>
          </a:solidFill>
        </p:spPr>
        <p:txBody>
          <a:bodyPr wrap="square">
            <a:spAutoFit/>
          </a:bodyPr>
          <a:lstStyle/>
          <a:p>
            <a:pPr algn="ctr" fontAlgn="auto">
              <a:spcBef>
                <a:spcPts val="0"/>
              </a:spcBef>
              <a:spcAft>
                <a:spcPts val="0"/>
              </a:spcAft>
              <a:defRPr/>
            </a:pPr>
            <a:r>
              <a:rPr lang="es-CR" sz="2800" b="1" dirty="0" smtClean="0">
                <a:solidFill>
                  <a:srgbClr val="004F2B"/>
                </a:solidFill>
                <a:latin typeface="Frutiger Neue LT Pro Book"/>
              </a:rPr>
              <a:t>Programas Animales Terrestres</a:t>
            </a:r>
            <a:endParaRPr lang="en-US" sz="2800" b="1" dirty="0">
              <a:solidFill>
                <a:srgbClr val="004F2B"/>
              </a:solidFill>
              <a:latin typeface="Frutiger Neue LT Pro Book"/>
            </a:endParaRPr>
          </a:p>
        </p:txBody>
      </p:sp>
      <p:sp>
        <p:nvSpPr>
          <p:cNvPr id="11" name="TextBox 10"/>
          <p:cNvSpPr txBox="1"/>
          <p:nvPr/>
        </p:nvSpPr>
        <p:spPr>
          <a:xfrm>
            <a:off x="209550" y="2530449"/>
            <a:ext cx="3781425" cy="1938992"/>
          </a:xfrm>
          <a:prstGeom prst="rect">
            <a:avLst/>
          </a:prstGeom>
          <a:solidFill>
            <a:schemeClr val="accent3">
              <a:lumMod val="40000"/>
              <a:lumOff val="60000"/>
            </a:schemeClr>
          </a:solidFill>
        </p:spPr>
        <p:txBody>
          <a:bodyPr wrap="square">
            <a:spAutoFit/>
          </a:bodyPr>
          <a:lstStyle/>
          <a:p>
            <a:pPr marL="285750" indent="-285750" fontAlgn="auto">
              <a:spcBef>
                <a:spcPts val="0"/>
              </a:spcBef>
              <a:spcAft>
                <a:spcPts val="0"/>
              </a:spcAft>
              <a:buFont typeface="Arial" pitchFamily="34" charset="0"/>
              <a:buChar char="•"/>
              <a:defRPr/>
            </a:pPr>
            <a:r>
              <a:rPr lang="en-US" sz="2400" dirty="0" err="1" smtClean="0">
                <a:solidFill>
                  <a:srgbClr val="004F2B"/>
                </a:solidFill>
                <a:latin typeface="Frutiger Neue LT Pro Book"/>
              </a:rPr>
              <a:t>Elefantes</a:t>
            </a:r>
            <a:r>
              <a:rPr lang="en-US" sz="2400" dirty="0" smtClean="0">
                <a:solidFill>
                  <a:srgbClr val="004F2B"/>
                </a:solidFill>
                <a:latin typeface="Frutiger Neue LT Pro Book"/>
              </a:rPr>
              <a:t> </a:t>
            </a:r>
            <a:r>
              <a:rPr lang="en-US" sz="2400" dirty="0" err="1" smtClean="0">
                <a:solidFill>
                  <a:srgbClr val="004F2B"/>
                </a:solidFill>
                <a:latin typeface="Frutiger Neue LT Pro Book"/>
              </a:rPr>
              <a:t>africanos</a:t>
            </a:r>
            <a:endParaRPr lang="en-US" sz="2400" dirty="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s-CR" sz="2400" dirty="0" smtClean="0">
                <a:solidFill>
                  <a:srgbClr val="004F2B"/>
                </a:solidFill>
                <a:latin typeface="Frutiger Neue LT Pro Book"/>
              </a:rPr>
              <a:t>Leones africanos</a:t>
            </a:r>
            <a:endParaRPr lang="en-US" sz="2400" dirty="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n-US" sz="2400" dirty="0" err="1" smtClean="0">
                <a:solidFill>
                  <a:srgbClr val="004F2B"/>
                </a:solidFill>
                <a:latin typeface="Frutiger Neue LT Pro Book"/>
              </a:rPr>
              <a:t>Rinocerontes</a:t>
            </a:r>
            <a:endParaRPr lang="en-US" sz="2400" dirty="0" smtClean="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s-CR" sz="2400" dirty="0" smtClean="0">
                <a:solidFill>
                  <a:srgbClr val="004F2B"/>
                </a:solidFill>
                <a:latin typeface="Frutiger Neue LT Pro Book"/>
              </a:rPr>
              <a:t>Animales silvestres en Centro y Suramérica</a:t>
            </a:r>
            <a:endParaRPr lang="en-US" sz="2400" dirty="0">
              <a:solidFill>
                <a:srgbClr val="004F2B"/>
              </a:solidFill>
              <a:latin typeface="Frutiger Neue LT Pro Book"/>
            </a:endParaRPr>
          </a:p>
        </p:txBody>
      </p:sp>
      <p:pic>
        <p:nvPicPr>
          <p:cNvPr id="18" name="Picture 8" descr="http://gutsytraveler.com/wp-content/gallery/blaine-harrington-photos/elephants_20080610_africa_02474.jpg"/>
          <p:cNvPicPr>
            <a:picLocks noChangeAspect="1" noChangeArrowheads="1"/>
          </p:cNvPicPr>
          <p:nvPr/>
        </p:nvPicPr>
        <p:blipFill>
          <a:blip r:embed="rId3">
            <a:extLst>
              <a:ext uri="{28A0092B-C50C-407E-A947-70E740481C1C}">
                <a14:useLocalDpi xmlns:a14="http://schemas.microsoft.com/office/drawing/2010/main" val="0"/>
              </a:ext>
            </a:extLst>
          </a:blip>
          <a:srcRect l="22491" t="7263" r="24721"/>
          <a:stretch>
            <a:fillRect/>
          </a:stretch>
        </p:blipFill>
        <p:spPr bwMode="auto">
          <a:xfrm>
            <a:off x="4156075" y="1205802"/>
            <a:ext cx="4987925" cy="565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3084844" y="200967"/>
            <a:ext cx="4119824" cy="773723"/>
          </a:xfrm>
          <a:prstGeom prst="roundRect">
            <a:avLst>
              <a:gd name="adj" fmla="val 29221"/>
            </a:avLst>
          </a:prstGeom>
          <a:blipFill>
            <a:blip r:embed="rId4"/>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004F2B"/>
                </a:solidFill>
                <a:latin typeface="Frutiger Neue LT Pro Heavy"/>
              </a:rPr>
              <a:t>Lo </a:t>
            </a:r>
            <a:r>
              <a:rPr lang="en-US" sz="2800" b="1" dirty="0" err="1" smtClean="0">
                <a:solidFill>
                  <a:srgbClr val="004F2B"/>
                </a:solidFill>
                <a:latin typeface="Frutiger Neue LT Pro Heavy"/>
              </a:rPr>
              <a:t>que</a:t>
            </a:r>
            <a:r>
              <a:rPr lang="en-US" sz="2800" b="1" dirty="0" smtClean="0">
                <a:solidFill>
                  <a:srgbClr val="004F2B"/>
                </a:solidFill>
                <a:latin typeface="Frutiger Neue LT Pro Heavy"/>
              </a:rPr>
              <a:t> </a:t>
            </a:r>
            <a:r>
              <a:rPr lang="en-US" sz="2800" b="1" dirty="0" err="1" smtClean="0">
                <a:solidFill>
                  <a:srgbClr val="004F2B"/>
                </a:solidFill>
                <a:latin typeface="Frutiger Neue LT Pro Heavy"/>
              </a:rPr>
              <a:t>hacemos</a:t>
            </a:r>
            <a:endParaRPr lang="en-US" sz="2800" dirty="0">
              <a:solidFill>
                <a:prstClr val="white"/>
              </a:solidFill>
            </a:endParaRPr>
          </a:p>
        </p:txBody>
      </p:sp>
      <p:pic>
        <p:nvPicPr>
          <p:cNvPr id="7" name="Picture 2" descr="http://www.hsi.org/assets/images/270x224/events/world_rhino_day_2_270x224.jpg"/>
          <p:cNvPicPr>
            <a:picLocks noChangeAspect="1" noChangeArrowheads="1"/>
          </p:cNvPicPr>
          <p:nvPr/>
        </p:nvPicPr>
        <p:blipFill rotWithShape="1">
          <a:blip r:embed="rId5">
            <a:extLst>
              <a:ext uri="{28A0092B-C50C-407E-A947-70E740481C1C}">
                <a14:useLocalDpi xmlns:a14="http://schemas.microsoft.com/office/drawing/2010/main" val="0"/>
              </a:ext>
            </a:extLst>
          </a:blip>
          <a:srcRect b="6448"/>
          <a:stretch/>
        </p:blipFill>
        <p:spPr bwMode="auto">
          <a:xfrm>
            <a:off x="3482557" y="4933925"/>
            <a:ext cx="2479035" cy="19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543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84844" y="200967"/>
            <a:ext cx="4119824" cy="773723"/>
          </a:xfrm>
          <a:prstGeom prst="roundRect">
            <a:avLst>
              <a:gd name="adj" fmla="val 29221"/>
            </a:avLst>
          </a:prstGeom>
          <a:blipFill>
            <a:blip r:embed="rId3"/>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4F2B"/>
                </a:solidFill>
                <a:latin typeface="Frutiger Neue LT Pro Heavy"/>
              </a:rPr>
              <a:t>Lo </a:t>
            </a:r>
            <a:r>
              <a:rPr lang="en-US" sz="2800" b="1" dirty="0" err="1">
                <a:solidFill>
                  <a:srgbClr val="004F2B"/>
                </a:solidFill>
                <a:latin typeface="Frutiger Neue LT Pro Heavy"/>
              </a:rPr>
              <a:t>que</a:t>
            </a:r>
            <a:r>
              <a:rPr lang="en-US" sz="2800" b="1" dirty="0">
                <a:solidFill>
                  <a:srgbClr val="004F2B"/>
                </a:solidFill>
                <a:latin typeface="Frutiger Neue LT Pro Heavy"/>
              </a:rPr>
              <a:t> </a:t>
            </a:r>
            <a:r>
              <a:rPr lang="en-US" sz="2800" b="1" dirty="0" err="1">
                <a:solidFill>
                  <a:srgbClr val="004F2B"/>
                </a:solidFill>
                <a:latin typeface="Frutiger Neue LT Pro Heavy"/>
              </a:rPr>
              <a:t>hacemos</a:t>
            </a:r>
            <a:endParaRPr lang="en-US" sz="2800" dirty="0">
              <a:solidFill>
                <a:prstClr val="white"/>
              </a:solidFill>
            </a:endParaRPr>
          </a:p>
        </p:txBody>
      </p:sp>
      <p:sp>
        <p:nvSpPr>
          <p:cNvPr id="6" name="TextBox 5"/>
          <p:cNvSpPr txBox="1"/>
          <p:nvPr/>
        </p:nvSpPr>
        <p:spPr>
          <a:xfrm>
            <a:off x="172155" y="1419661"/>
            <a:ext cx="3574294" cy="954107"/>
          </a:xfrm>
          <a:prstGeom prst="rect">
            <a:avLst/>
          </a:prstGeom>
          <a:solidFill>
            <a:schemeClr val="accent3">
              <a:lumMod val="40000"/>
              <a:lumOff val="60000"/>
            </a:schemeClr>
          </a:solidFill>
        </p:spPr>
        <p:txBody>
          <a:bodyPr wrap="square">
            <a:spAutoFit/>
          </a:bodyPr>
          <a:lstStyle/>
          <a:p>
            <a:pPr algn="ctr" fontAlgn="auto">
              <a:spcBef>
                <a:spcPts val="0"/>
              </a:spcBef>
              <a:spcAft>
                <a:spcPts val="0"/>
              </a:spcAft>
              <a:defRPr/>
            </a:pPr>
            <a:r>
              <a:rPr lang="en-US" sz="2800" b="1" dirty="0" smtClean="0">
                <a:solidFill>
                  <a:srgbClr val="004F2B"/>
                </a:solidFill>
                <a:latin typeface="Frutiger Neue LT Pro Book"/>
              </a:rPr>
              <a:t>Programas de </a:t>
            </a:r>
            <a:r>
              <a:rPr lang="en-US" sz="2800" b="1" dirty="0" err="1" smtClean="0">
                <a:solidFill>
                  <a:srgbClr val="004F2B"/>
                </a:solidFill>
                <a:latin typeface="Frutiger Neue LT Pro Book"/>
              </a:rPr>
              <a:t>Animales</a:t>
            </a:r>
            <a:r>
              <a:rPr lang="en-US" sz="2800" b="1" dirty="0" smtClean="0">
                <a:solidFill>
                  <a:srgbClr val="004F2B"/>
                </a:solidFill>
                <a:latin typeface="Frutiger Neue LT Pro Book"/>
              </a:rPr>
              <a:t> </a:t>
            </a:r>
            <a:r>
              <a:rPr lang="en-US" sz="2800" b="1" dirty="0" err="1" smtClean="0">
                <a:solidFill>
                  <a:srgbClr val="004F2B"/>
                </a:solidFill>
                <a:latin typeface="Frutiger Neue LT Pro Book"/>
              </a:rPr>
              <a:t>Marinos</a:t>
            </a:r>
            <a:endParaRPr lang="en-US" sz="2800" b="1" dirty="0">
              <a:solidFill>
                <a:srgbClr val="004F2B"/>
              </a:solidFill>
              <a:latin typeface="Frutiger Neue LT Pro Book"/>
            </a:endParaRPr>
          </a:p>
        </p:txBody>
      </p:sp>
      <p:sp>
        <p:nvSpPr>
          <p:cNvPr id="11" name="TextBox 10"/>
          <p:cNvSpPr txBox="1"/>
          <p:nvPr/>
        </p:nvSpPr>
        <p:spPr>
          <a:xfrm>
            <a:off x="205530" y="2627228"/>
            <a:ext cx="3521869" cy="2677656"/>
          </a:xfrm>
          <a:prstGeom prst="rect">
            <a:avLst/>
          </a:prstGeom>
          <a:solidFill>
            <a:schemeClr val="accent3">
              <a:lumMod val="40000"/>
              <a:lumOff val="60000"/>
            </a:schemeClr>
          </a:solidFill>
        </p:spPr>
        <p:txBody>
          <a:bodyPr wrap="square">
            <a:spAutoFit/>
          </a:bodyPr>
          <a:lstStyle/>
          <a:p>
            <a:pPr marL="285750" indent="-285750" fontAlgn="auto">
              <a:spcBef>
                <a:spcPts val="0"/>
              </a:spcBef>
              <a:spcAft>
                <a:spcPts val="0"/>
              </a:spcAft>
              <a:buFont typeface="Arial" pitchFamily="34" charset="0"/>
              <a:buChar char="•"/>
              <a:defRPr/>
            </a:pPr>
            <a:r>
              <a:rPr lang="en-US" sz="2400" dirty="0" err="1" smtClean="0">
                <a:solidFill>
                  <a:srgbClr val="004F2B"/>
                </a:solidFill>
                <a:latin typeface="Frutiger Neue LT Pro Book"/>
              </a:rPr>
              <a:t>Ballenas</a:t>
            </a:r>
            <a:endParaRPr lang="en-US" sz="2400" dirty="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n-US" sz="2400" dirty="0" err="1" smtClean="0">
                <a:solidFill>
                  <a:srgbClr val="004F2B"/>
                </a:solidFill>
                <a:latin typeface="Frutiger Neue LT Pro Book"/>
              </a:rPr>
              <a:t>Delfines</a:t>
            </a:r>
            <a:endParaRPr lang="en-US" sz="2400" dirty="0" smtClean="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s-CR" sz="2400" dirty="0" smtClean="0">
                <a:solidFill>
                  <a:srgbClr val="004F2B"/>
                </a:solidFill>
                <a:latin typeface="Frutiger Neue LT Pro Book"/>
              </a:rPr>
              <a:t>Tortugas marinas</a:t>
            </a:r>
          </a:p>
          <a:p>
            <a:pPr marL="285750" indent="-285750" fontAlgn="auto">
              <a:spcBef>
                <a:spcPts val="0"/>
              </a:spcBef>
              <a:spcAft>
                <a:spcPts val="0"/>
              </a:spcAft>
              <a:buFont typeface="Arial" pitchFamily="34" charset="0"/>
              <a:buChar char="•"/>
              <a:defRPr/>
            </a:pPr>
            <a:r>
              <a:rPr lang="es-CR" sz="2400" dirty="0" smtClean="0">
                <a:solidFill>
                  <a:srgbClr val="004F2B"/>
                </a:solidFill>
                <a:latin typeface="Frutiger Neue LT Pro Book"/>
              </a:rPr>
              <a:t>Tiburones y rayas</a:t>
            </a:r>
          </a:p>
          <a:p>
            <a:pPr marL="285750" indent="-285750" fontAlgn="auto">
              <a:spcBef>
                <a:spcPts val="0"/>
              </a:spcBef>
              <a:spcAft>
                <a:spcPts val="0"/>
              </a:spcAft>
              <a:buFont typeface="Arial" pitchFamily="34" charset="0"/>
              <a:buChar char="•"/>
              <a:defRPr/>
            </a:pPr>
            <a:r>
              <a:rPr lang="es-CR" sz="2400" dirty="0" smtClean="0">
                <a:solidFill>
                  <a:srgbClr val="004F2B"/>
                </a:solidFill>
                <a:latin typeface="Frutiger Neue LT Pro Book"/>
              </a:rPr>
              <a:t>Vida silvestre en arrecifes de coral</a:t>
            </a:r>
          </a:p>
          <a:p>
            <a:pPr marL="285750" indent="-285750" fontAlgn="auto">
              <a:spcBef>
                <a:spcPts val="0"/>
              </a:spcBef>
              <a:spcAft>
                <a:spcPts val="0"/>
              </a:spcAft>
              <a:buFont typeface="Arial" pitchFamily="34" charset="0"/>
              <a:buChar char="•"/>
              <a:defRPr/>
            </a:pPr>
            <a:r>
              <a:rPr lang="en-US" sz="2400" dirty="0" err="1" smtClean="0">
                <a:solidFill>
                  <a:srgbClr val="004F2B"/>
                </a:solidFill>
                <a:latin typeface="Frutiger Neue LT Pro Book"/>
              </a:rPr>
              <a:t>Osos</a:t>
            </a:r>
            <a:r>
              <a:rPr lang="en-US" sz="2400" dirty="0" smtClean="0">
                <a:solidFill>
                  <a:srgbClr val="004F2B"/>
                </a:solidFill>
                <a:latin typeface="Frutiger Neue LT Pro Book"/>
              </a:rPr>
              <a:t> </a:t>
            </a:r>
            <a:r>
              <a:rPr lang="en-US" sz="2400" dirty="0" err="1" smtClean="0">
                <a:solidFill>
                  <a:srgbClr val="004F2B"/>
                </a:solidFill>
                <a:latin typeface="Frutiger Neue LT Pro Book"/>
              </a:rPr>
              <a:t>polares</a:t>
            </a:r>
            <a:endParaRPr lang="en-US" sz="2400" dirty="0">
              <a:solidFill>
                <a:srgbClr val="004F2B"/>
              </a:solidFill>
              <a:latin typeface="Frutiger Neue LT Pro Book"/>
            </a:endParaRPr>
          </a:p>
        </p:txBody>
      </p:sp>
      <p:pic>
        <p:nvPicPr>
          <p:cNvPr id="7" name="Picture 9" descr="&quot;Underwater Pictures Scalloped Hammerhead Shark.jpg&quot; Download,  Size: 139.07 KB ,Resolution:1024 x 768&#10;">
            <a:hlinkClick r:id="rId4" tooltip="Underwater Pictures Scalloped Hammerhead Shark.jpg"/>
          </p:cNvPr>
          <p:cNvPicPr>
            <a:picLocks noChangeAspect="1" noChangeArrowheads="1"/>
          </p:cNvPicPr>
          <p:nvPr/>
        </p:nvPicPr>
        <p:blipFill>
          <a:blip r:embed="rId5">
            <a:extLst>
              <a:ext uri="{28A0092B-C50C-407E-A947-70E740481C1C}">
                <a14:useLocalDpi xmlns:a14="http://schemas.microsoft.com/office/drawing/2010/main" val="0"/>
              </a:ext>
            </a:extLst>
          </a:blip>
          <a:srcRect l="35347" r="-2"/>
          <a:stretch>
            <a:fillRect/>
          </a:stretch>
        </p:blipFill>
        <p:spPr bwMode="auto">
          <a:xfrm>
            <a:off x="4341178" y="1209675"/>
            <a:ext cx="4802822"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49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84844" y="200967"/>
            <a:ext cx="4119824" cy="773723"/>
          </a:xfrm>
          <a:prstGeom prst="roundRect">
            <a:avLst>
              <a:gd name="adj" fmla="val 29221"/>
            </a:avLst>
          </a:prstGeom>
          <a:blipFill>
            <a:blip r:embed="rId3"/>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solidFill>
                  <a:srgbClr val="004F2B"/>
                </a:solidFill>
                <a:latin typeface="Frutiger Neue LT Pro Heavy"/>
              </a:rPr>
              <a:t>Quiénes</a:t>
            </a:r>
            <a:r>
              <a:rPr lang="en-US" sz="2400" b="1" dirty="0" smtClean="0">
                <a:solidFill>
                  <a:srgbClr val="004F2B"/>
                </a:solidFill>
                <a:latin typeface="Frutiger Neue LT Pro Heavy"/>
              </a:rPr>
              <a:t> </a:t>
            </a:r>
            <a:r>
              <a:rPr lang="en-US" sz="2400" b="1" dirty="0" err="1">
                <a:solidFill>
                  <a:srgbClr val="004F2B"/>
                </a:solidFill>
                <a:latin typeface="Frutiger Neue LT Pro Heavy"/>
              </a:rPr>
              <a:t>somos</a:t>
            </a:r>
            <a:r>
              <a:rPr lang="en-US" sz="2400" b="1" dirty="0">
                <a:solidFill>
                  <a:srgbClr val="004F2B"/>
                </a:solidFill>
                <a:latin typeface="Frutiger Neue LT Pro Heavy"/>
              </a:rPr>
              <a:t>, </a:t>
            </a:r>
          </a:p>
          <a:p>
            <a:pPr algn="ctr"/>
            <a:r>
              <a:rPr lang="en-US" sz="2400" b="1" dirty="0" err="1">
                <a:solidFill>
                  <a:srgbClr val="004F2B"/>
                </a:solidFill>
                <a:latin typeface="Frutiger Neue LT Pro Heavy"/>
              </a:rPr>
              <a:t>Cómo</a:t>
            </a:r>
            <a:r>
              <a:rPr lang="en-US" sz="2400" b="1" dirty="0">
                <a:solidFill>
                  <a:srgbClr val="004F2B"/>
                </a:solidFill>
                <a:latin typeface="Frutiger Neue LT Pro Heavy"/>
              </a:rPr>
              <a:t> </a:t>
            </a:r>
            <a:r>
              <a:rPr lang="en-US" sz="2400" b="1" dirty="0" err="1">
                <a:solidFill>
                  <a:srgbClr val="004F2B"/>
                </a:solidFill>
                <a:latin typeface="Frutiger Neue LT Pro Heavy"/>
              </a:rPr>
              <a:t>trabajamos</a:t>
            </a:r>
            <a:endParaRPr lang="en-US" sz="2400" dirty="0"/>
          </a:p>
        </p:txBody>
      </p:sp>
      <p:sp>
        <p:nvSpPr>
          <p:cNvPr id="6" name="TextBox 5"/>
          <p:cNvSpPr txBox="1"/>
          <p:nvPr/>
        </p:nvSpPr>
        <p:spPr>
          <a:xfrm>
            <a:off x="631222" y="1319822"/>
            <a:ext cx="3423758" cy="523220"/>
          </a:xfrm>
          <a:prstGeom prst="rect">
            <a:avLst/>
          </a:prstGeom>
          <a:solidFill>
            <a:schemeClr val="accent3">
              <a:lumMod val="40000"/>
              <a:lumOff val="60000"/>
            </a:schemeClr>
          </a:solidFill>
        </p:spPr>
        <p:txBody>
          <a:bodyPr wrap="none">
            <a:spAutoFit/>
          </a:bodyPr>
          <a:lstStyle/>
          <a:p>
            <a:pPr fontAlgn="auto">
              <a:spcBef>
                <a:spcPts val="0"/>
              </a:spcBef>
              <a:spcAft>
                <a:spcPts val="0"/>
              </a:spcAft>
              <a:defRPr/>
            </a:pPr>
            <a:r>
              <a:rPr lang="en-US" sz="2800" b="1" dirty="0" err="1" smtClean="0">
                <a:solidFill>
                  <a:srgbClr val="004F2B"/>
                </a:solidFill>
                <a:latin typeface="Frutiger Neue LT Pro Book"/>
              </a:rPr>
              <a:t>Ejes</a:t>
            </a:r>
            <a:r>
              <a:rPr lang="en-US" sz="2800" b="1" dirty="0" smtClean="0">
                <a:solidFill>
                  <a:srgbClr val="004F2B"/>
                </a:solidFill>
                <a:latin typeface="Frutiger Neue LT Pro Book"/>
              </a:rPr>
              <a:t> </a:t>
            </a:r>
            <a:r>
              <a:rPr lang="en-US" sz="2800" b="1" dirty="0" err="1" smtClean="0">
                <a:solidFill>
                  <a:srgbClr val="004F2B"/>
                </a:solidFill>
                <a:latin typeface="Frutiger Neue LT Pro Book"/>
              </a:rPr>
              <a:t>Transversales</a:t>
            </a:r>
            <a:endParaRPr lang="en-US" sz="2800" b="1" dirty="0">
              <a:solidFill>
                <a:srgbClr val="004F2B"/>
              </a:solidFill>
              <a:latin typeface="Frutiger Neue LT Pro Book"/>
            </a:endParaRPr>
          </a:p>
        </p:txBody>
      </p:sp>
      <p:sp>
        <p:nvSpPr>
          <p:cNvPr id="11" name="TextBox 10"/>
          <p:cNvSpPr txBox="1"/>
          <p:nvPr/>
        </p:nvSpPr>
        <p:spPr>
          <a:xfrm>
            <a:off x="255779" y="2015531"/>
            <a:ext cx="4211446" cy="3631763"/>
          </a:xfrm>
          <a:prstGeom prst="rect">
            <a:avLst/>
          </a:prstGeom>
          <a:solidFill>
            <a:schemeClr val="accent3">
              <a:lumMod val="40000"/>
              <a:lumOff val="60000"/>
            </a:schemeClr>
          </a:solidFill>
        </p:spPr>
        <p:txBody>
          <a:bodyPr wrap="square">
            <a:spAutoFit/>
          </a:bodyPr>
          <a:lstStyle/>
          <a:p>
            <a:pPr marL="285750" indent="-285750" fontAlgn="auto">
              <a:spcBef>
                <a:spcPts val="0"/>
              </a:spcBef>
              <a:spcAft>
                <a:spcPts val="0"/>
              </a:spcAft>
              <a:buFont typeface="Arial" pitchFamily="34" charset="0"/>
              <a:buChar char="•"/>
              <a:defRPr/>
            </a:pPr>
            <a:r>
              <a:rPr lang="en-US" sz="2300" dirty="0" err="1" smtClean="0">
                <a:solidFill>
                  <a:srgbClr val="004F2B"/>
                </a:solidFill>
                <a:latin typeface="Frutiger Neue LT Pro Book"/>
              </a:rPr>
              <a:t>Tráfico</a:t>
            </a:r>
            <a:r>
              <a:rPr lang="en-US" sz="2300" dirty="0" smtClean="0">
                <a:solidFill>
                  <a:srgbClr val="004F2B"/>
                </a:solidFill>
                <a:latin typeface="Frutiger Neue LT Pro Book"/>
              </a:rPr>
              <a:t> </a:t>
            </a:r>
            <a:r>
              <a:rPr lang="en-US" sz="2300" dirty="0" err="1" smtClean="0">
                <a:solidFill>
                  <a:srgbClr val="004F2B"/>
                </a:solidFill>
                <a:latin typeface="Frutiger Neue LT Pro Book"/>
              </a:rPr>
              <a:t>ilegal</a:t>
            </a:r>
            <a:r>
              <a:rPr lang="en-US" sz="2300" dirty="0" smtClean="0">
                <a:solidFill>
                  <a:srgbClr val="004F2B"/>
                </a:solidFill>
                <a:latin typeface="Frutiger Neue LT Pro Book"/>
              </a:rPr>
              <a:t> de </a:t>
            </a:r>
            <a:r>
              <a:rPr lang="en-US" sz="2300" dirty="0" err="1" smtClean="0">
                <a:solidFill>
                  <a:srgbClr val="004F2B"/>
                </a:solidFill>
                <a:latin typeface="Frutiger Neue LT Pro Book"/>
              </a:rPr>
              <a:t>animales</a:t>
            </a:r>
            <a:r>
              <a:rPr lang="en-US" sz="2300" dirty="0" smtClean="0">
                <a:solidFill>
                  <a:srgbClr val="004F2B"/>
                </a:solidFill>
                <a:latin typeface="Frutiger Neue LT Pro Book"/>
              </a:rPr>
              <a:t> </a:t>
            </a:r>
            <a:r>
              <a:rPr lang="en-US" sz="2300" dirty="0" err="1" smtClean="0">
                <a:solidFill>
                  <a:srgbClr val="004F2B"/>
                </a:solidFill>
                <a:latin typeface="Frutiger Neue LT Pro Book"/>
              </a:rPr>
              <a:t>silvestres</a:t>
            </a:r>
            <a:r>
              <a:rPr lang="en-US" sz="2300" dirty="0" smtClean="0">
                <a:solidFill>
                  <a:srgbClr val="004F2B"/>
                </a:solidFill>
                <a:latin typeface="Frutiger Neue LT Pro Book"/>
              </a:rPr>
              <a:t> en </a:t>
            </a:r>
            <a:r>
              <a:rPr lang="en-US" sz="2300" dirty="0" err="1" smtClean="0">
                <a:solidFill>
                  <a:srgbClr val="004F2B"/>
                </a:solidFill>
                <a:latin typeface="Frutiger Neue LT Pro Book"/>
              </a:rPr>
              <a:t>Latinoamérica</a:t>
            </a:r>
            <a:endParaRPr lang="en-US" sz="2300" dirty="0" smtClean="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s-CR" sz="2300" dirty="0" smtClean="0">
                <a:solidFill>
                  <a:srgbClr val="004F2B"/>
                </a:solidFill>
                <a:latin typeface="Frutiger Neue LT Pro Book"/>
              </a:rPr>
              <a:t>Mejoras y Buenas Prácticas en Centros de Rescate LA</a:t>
            </a:r>
            <a:endParaRPr lang="en-US" sz="2300" dirty="0" smtClean="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n-US" sz="2300" dirty="0" err="1" smtClean="0">
                <a:solidFill>
                  <a:srgbClr val="004F2B"/>
                </a:solidFill>
                <a:latin typeface="Frutiger Neue LT Pro Book"/>
              </a:rPr>
              <a:t>Mejoras</a:t>
            </a:r>
            <a:r>
              <a:rPr lang="en-US" sz="2300" dirty="0" smtClean="0">
                <a:solidFill>
                  <a:srgbClr val="004F2B"/>
                </a:solidFill>
                <a:latin typeface="Frutiger Neue LT Pro Book"/>
              </a:rPr>
              <a:t> en </a:t>
            </a:r>
            <a:r>
              <a:rPr lang="en-US" sz="2300" dirty="0" err="1" smtClean="0">
                <a:solidFill>
                  <a:srgbClr val="004F2B"/>
                </a:solidFill>
                <a:latin typeface="Frutiger Neue LT Pro Book"/>
              </a:rPr>
              <a:t>Zoológicos</a:t>
            </a:r>
            <a:r>
              <a:rPr lang="en-US" sz="2300" dirty="0" smtClean="0">
                <a:solidFill>
                  <a:srgbClr val="004F2B"/>
                </a:solidFill>
                <a:latin typeface="Frutiger Neue LT Pro Book"/>
              </a:rPr>
              <a:t> de China</a:t>
            </a:r>
          </a:p>
          <a:p>
            <a:pPr marL="285750" indent="-285750" fontAlgn="auto">
              <a:spcBef>
                <a:spcPts val="0"/>
              </a:spcBef>
              <a:spcAft>
                <a:spcPts val="0"/>
              </a:spcAft>
              <a:buFont typeface="Arial" pitchFamily="34" charset="0"/>
              <a:buChar char="•"/>
              <a:defRPr/>
            </a:pPr>
            <a:r>
              <a:rPr lang="en-US" sz="2300" dirty="0" err="1" smtClean="0">
                <a:solidFill>
                  <a:srgbClr val="004F2B"/>
                </a:solidFill>
                <a:latin typeface="Frutiger Neue LT Pro Book"/>
              </a:rPr>
              <a:t>Liberación</a:t>
            </a:r>
            <a:r>
              <a:rPr lang="en-US" sz="2300" dirty="0" smtClean="0">
                <a:solidFill>
                  <a:srgbClr val="004F2B"/>
                </a:solidFill>
                <a:latin typeface="Frutiger Neue LT Pro Book"/>
              </a:rPr>
              <a:t> </a:t>
            </a:r>
            <a:r>
              <a:rPr lang="en-US" sz="2300" dirty="0" err="1" smtClean="0">
                <a:solidFill>
                  <a:srgbClr val="004F2B"/>
                </a:solidFill>
                <a:latin typeface="Frutiger Neue LT Pro Book"/>
              </a:rPr>
              <a:t>compasiva</a:t>
            </a:r>
            <a:endParaRPr lang="en-US" sz="2300" dirty="0" smtClean="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n-US" sz="2300" dirty="0" err="1" smtClean="0">
                <a:solidFill>
                  <a:srgbClr val="004F2B"/>
                </a:solidFill>
                <a:latin typeface="Frutiger Neue LT Pro Book"/>
              </a:rPr>
              <a:t>Campaña“Don’t</a:t>
            </a:r>
            <a:r>
              <a:rPr lang="en-US" sz="2300" dirty="0" smtClean="0">
                <a:solidFill>
                  <a:srgbClr val="004F2B"/>
                </a:solidFill>
                <a:latin typeface="Frutiger Neue LT Pro Book"/>
              </a:rPr>
              <a:t> Buy Wild”</a:t>
            </a:r>
          </a:p>
          <a:p>
            <a:pPr marL="285750" indent="-285750" fontAlgn="auto">
              <a:spcBef>
                <a:spcPts val="0"/>
              </a:spcBef>
              <a:spcAft>
                <a:spcPts val="0"/>
              </a:spcAft>
              <a:buFont typeface="Arial" pitchFamily="34" charset="0"/>
              <a:buChar char="•"/>
              <a:defRPr/>
            </a:pPr>
            <a:r>
              <a:rPr lang="en-US" sz="2300" dirty="0" err="1" smtClean="0">
                <a:solidFill>
                  <a:srgbClr val="004F2B"/>
                </a:solidFill>
                <a:latin typeface="Frutiger Neue LT Pro Book"/>
              </a:rPr>
              <a:t>Tratados</a:t>
            </a:r>
            <a:r>
              <a:rPr lang="en-US" sz="2300" dirty="0" smtClean="0">
                <a:solidFill>
                  <a:srgbClr val="004F2B"/>
                </a:solidFill>
                <a:latin typeface="Frutiger Neue LT Pro Book"/>
              </a:rPr>
              <a:t> de </a:t>
            </a:r>
            <a:r>
              <a:rPr lang="en-US" sz="2300" dirty="0" err="1" smtClean="0">
                <a:solidFill>
                  <a:srgbClr val="004F2B"/>
                </a:solidFill>
                <a:latin typeface="Frutiger Neue LT Pro Book"/>
              </a:rPr>
              <a:t>Libre</a:t>
            </a:r>
            <a:r>
              <a:rPr lang="en-US" sz="2300" dirty="0" smtClean="0">
                <a:solidFill>
                  <a:srgbClr val="004F2B"/>
                </a:solidFill>
                <a:latin typeface="Frutiger Neue LT Pro Book"/>
              </a:rPr>
              <a:t> </a:t>
            </a:r>
            <a:r>
              <a:rPr lang="en-US" sz="2300" dirty="0" err="1" smtClean="0">
                <a:solidFill>
                  <a:srgbClr val="004F2B"/>
                </a:solidFill>
                <a:latin typeface="Frutiger Neue LT Pro Book"/>
              </a:rPr>
              <a:t>Comercio</a:t>
            </a:r>
            <a:endParaRPr lang="en-US" sz="2300" dirty="0" smtClean="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n-US" sz="2300" dirty="0" err="1" smtClean="0">
                <a:solidFill>
                  <a:srgbClr val="004F2B"/>
                </a:solidFill>
                <a:latin typeface="Frutiger Neue LT Pro Book"/>
              </a:rPr>
              <a:t>Litigación</a:t>
            </a:r>
            <a:r>
              <a:rPr lang="en-US" sz="2300" dirty="0" smtClean="0">
                <a:solidFill>
                  <a:srgbClr val="004F2B"/>
                </a:solidFill>
                <a:latin typeface="Frutiger Neue LT Pro Book"/>
              </a:rPr>
              <a:t> </a:t>
            </a:r>
            <a:r>
              <a:rPr lang="en-US" sz="2300" dirty="0" err="1" smtClean="0">
                <a:solidFill>
                  <a:srgbClr val="004F2B"/>
                </a:solidFill>
                <a:latin typeface="Frutiger Neue LT Pro Book"/>
              </a:rPr>
              <a:t>Internacional</a:t>
            </a:r>
            <a:endParaRPr lang="en-US" sz="2300" dirty="0">
              <a:solidFill>
                <a:srgbClr val="004F2B"/>
              </a:solidFill>
              <a:latin typeface="Frutiger Neue LT Pro Book"/>
            </a:endParaRPr>
          </a:p>
        </p:txBody>
      </p:sp>
      <p:pic>
        <p:nvPicPr>
          <p:cNvPr id="8"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57775" y="1179513"/>
            <a:ext cx="3668381" cy="563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6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67354" y="1625036"/>
            <a:ext cx="6674204" cy="430887"/>
          </a:xfrm>
          <a:prstGeom prst="rect">
            <a:avLst/>
          </a:prstGeom>
          <a:noFill/>
        </p:spPr>
        <p:txBody>
          <a:bodyPr wrap="square" rtlCol="0">
            <a:spAutoFit/>
          </a:bodyPr>
          <a:lstStyle/>
          <a:p>
            <a:pPr algn="ctr"/>
            <a:r>
              <a:rPr lang="en-US" sz="2200" dirty="0" smtClean="0">
                <a:solidFill>
                  <a:srgbClr val="233E33"/>
                </a:solidFill>
                <a:latin typeface="Frutiger Neue LT Pro"/>
                <a:cs typeface="Frutiger Neue LT Pro"/>
              </a:rPr>
              <a:t>[ Protecting Wildlife ]</a:t>
            </a:r>
            <a:endParaRPr lang="en-US" sz="2200" dirty="0">
              <a:solidFill>
                <a:srgbClr val="233E33"/>
              </a:solidFill>
              <a:latin typeface="Frutiger Neue LT Pro"/>
              <a:cs typeface="Frutiger Neue LT Pro"/>
            </a:endParaRPr>
          </a:p>
        </p:txBody>
      </p:sp>
      <p:sp>
        <p:nvSpPr>
          <p:cNvPr id="2" name="TextBox 1"/>
          <p:cNvSpPr txBox="1"/>
          <p:nvPr/>
        </p:nvSpPr>
        <p:spPr>
          <a:xfrm>
            <a:off x="4503420" y="4853940"/>
            <a:ext cx="2697480" cy="1477328"/>
          </a:xfrm>
          <a:prstGeom prst="rect">
            <a:avLst/>
          </a:prstGeom>
          <a:noFill/>
        </p:spPr>
        <p:txBody>
          <a:bodyPr wrap="square" rtlCol="0">
            <a:spAutoFit/>
          </a:bodyPr>
          <a:lstStyle/>
          <a:p>
            <a:pPr algn="ctr"/>
            <a:r>
              <a:rPr lang="en-US" b="1" dirty="0" smtClean="0"/>
              <a:t>Rebecca Regnery</a:t>
            </a:r>
          </a:p>
          <a:p>
            <a:pPr algn="ctr"/>
            <a:r>
              <a:rPr lang="en-US" b="1" dirty="0" smtClean="0">
                <a:hlinkClick r:id="rId2"/>
              </a:rPr>
              <a:t>rregnery@hsi.org</a:t>
            </a:r>
            <a:endParaRPr lang="en-US" b="1" dirty="0" smtClean="0"/>
          </a:p>
          <a:p>
            <a:pPr algn="ctr"/>
            <a:r>
              <a:rPr lang="en-US" b="1" dirty="0" smtClean="0"/>
              <a:t>Grettel Delgadillo</a:t>
            </a:r>
          </a:p>
          <a:p>
            <a:pPr algn="ctr"/>
            <a:r>
              <a:rPr lang="en-US" b="1" dirty="0" smtClean="0">
                <a:hlinkClick r:id="rId3"/>
              </a:rPr>
              <a:t>gdelgadillo@hsi.org</a:t>
            </a:r>
            <a:endParaRPr lang="en-US" b="1" dirty="0" smtClean="0"/>
          </a:p>
          <a:p>
            <a:pPr algn="ctr"/>
            <a:endParaRPr lang="en-US" b="1"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130" y="1397122"/>
            <a:ext cx="3859214" cy="523220"/>
          </a:xfrm>
          <a:prstGeom prst="rect">
            <a:avLst/>
          </a:prstGeom>
          <a:solidFill>
            <a:schemeClr val="accent3">
              <a:lumMod val="40000"/>
              <a:lumOff val="60000"/>
            </a:schemeClr>
          </a:solidFill>
        </p:spPr>
        <p:txBody>
          <a:bodyPr wrap="square">
            <a:spAutoFit/>
          </a:bodyPr>
          <a:lstStyle/>
          <a:p>
            <a:pPr algn="ctr" fontAlgn="auto">
              <a:spcBef>
                <a:spcPts val="0"/>
              </a:spcBef>
              <a:spcAft>
                <a:spcPts val="0"/>
              </a:spcAft>
              <a:defRPr/>
            </a:pPr>
            <a:r>
              <a:rPr lang="en-US" sz="2800" b="1" dirty="0" err="1" smtClean="0">
                <a:solidFill>
                  <a:srgbClr val="004F2B"/>
                </a:solidFill>
                <a:latin typeface="Frutiger Neue LT Pro Book"/>
              </a:rPr>
              <a:t>Metas</a:t>
            </a:r>
            <a:r>
              <a:rPr lang="en-US" sz="2800" b="1" dirty="0" smtClean="0">
                <a:solidFill>
                  <a:srgbClr val="004F2B"/>
                </a:solidFill>
                <a:latin typeface="Frutiger Neue LT Pro Book"/>
              </a:rPr>
              <a:t> de HSI</a:t>
            </a:r>
            <a:endParaRPr lang="en-US" sz="2800" b="1" dirty="0">
              <a:solidFill>
                <a:srgbClr val="004F2B"/>
              </a:solidFill>
              <a:latin typeface="Frutiger Neue LT Pro Book"/>
            </a:endParaRPr>
          </a:p>
        </p:txBody>
      </p:sp>
      <p:sp>
        <p:nvSpPr>
          <p:cNvPr id="5" name="TextBox 4"/>
          <p:cNvSpPr txBox="1"/>
          <p:nvPr/>
        </p:nvSpPr>
        <p:spPr>
          <a:xfrm>
            <a:off x="236536" y="2178512"/>
            <a:ext cx="3697290" cy="3631763"/>
          </a:xfrm>
          <a:prstGeom prst="rect">
            <a:avLst/>
          </a:prstGeom>
          <a:solidFill>
            <a:schemeClr val="accent3">
              <a:lumMod val="40000"/>
              <a:lumOff val="60000"/>
            </a:schemeClr>
          </a:solidFill>
        </p:spPr>
        <p:txBody>
          <a:bodyPr wrap="square">
            <a:spAutoFit/>
          </a:bodyPr>
          <a:lstStyle/>
          <a:p>
            <a:pPr marL="342900" indent="-342900">
              <a:buFont typeface="Arial" panose="020B0604020202020204" pitchFamily="34" charset="0"/>
              <a:buChar char="•"/>
            </a:pPr>
            <a:r>
              <a:rPr lang="en-US" sz="2300" dirty="0" err="1" smtClean="0">
                <a:solidFill>
                  <a:srgbClr val="004F2B"/>
                </a:solidFill>
                <a:latin typeface="Frutiger Neue LT Pro Book"/>
              </a:rPr>
              <a:t>Mejorar</a:t>
            </a:r>
            <a:r>
              <a:rPr lang="en-US" sz="2300" dirty="0" smtClean="0">
                <a:solidFill>
                  <a:srgbClr val="004F2B"/>
                </a:solidFill>
                <a:latin typeface="Frutiger Neue LT Pro Book"/>
              </a:rPr>
              <a:t> el </a:t>
            </a:r>
            <a:r>
              <a:rPr lang="en-US" sz="2300" dirty="0" err="1" smtClean="0">
                <a:solidFill>
                  <a:srgbClr val="004F2B"/>
                </a:solidFill>
                <a:latin typeface="Frutiger Neue LT Pro Book"/>
              </a:rPr>
              <a:t>bienestar</a:t>
            </a:r>
            <a:r>
              <a:rPr lang="en-US" sz="2300" dirty="0" smtClean="0">
                <a:solidFill>
                  <a:srgbClr val="004F2B"/>
                </a:solidFill>
                <a:latin typeface="Frutiger Neue LT Pro Book"/>
              </a:rPr>
              <a:t> animal en los </a:t>
            </a:r>
            <a:r>
              <a:rPr lang="en-US" sz="2300" dirty="0" err="1" smtClean="0">
                <a:solidFill>
                  <a:srgbClr val="004F2B"/>
                </a:solidFill>
                <a:latin typeface="Frutiger Neue LT Pro Book"/>
              </a:rPr>
              <a:t>animales</a:t>
            </a:r>
            <a:r>
              <a:rPr lang="en-US" sz="2300" dirty="0" smtClean="0">
                <a:solidFill>
                  <a:srgbClr val="004F2B"/>
                </a:solidFill>
                <a:latin typeface="Frutiger Neue LT Pro Book"/>
              </a:rPr>
              <a:t> </a:t>
            </a:r>
            <a:r>
              <a:rPr lang="en-US" sz="2300" dirty="0" err="1" smtClean="0">
                <a:solidFill>
                  <a:srgbClr val="004F2B"/>
                </a:solidFill>
                <a:latin typeface="Frutiger Neue LT Pro Book"/>
              </a:rPr>
              <a:t>callejeros</a:t>
            </a:r>
            <a:endParaRPr lang="en-US" sz="2300" dirty="0" smtClean="0">
              <a:solidFill>
                <a:srgbClr val="004F2B"/>
              </a:solidFill>
              <a:latin typeface="Frutiger Neue LT Pro Book"/>
            </a:endParaRPr>
          </a:p>
          <a:p>
            <a:pPr marL="342900" indent="-342900">
              <a:buFont typeface="Arial" panose="020B0604020202020204" pitchFamily="34" charset="0"/>
              <a:buChar char="•"/>
            </a:pPr>
            <a:r>
              <a:rPr lang="en-US" sz="2300" dirty="0" err="1" smtClean="0">
                <a:solidFill>
                  <a:srgbClr val="004F2B"/>
                </a:solidFill>
                <a:latin typeface="Frutiger Neue LT Pro Book"/>
              </a:rPr>
              <a:t>Detener</a:t>
            </a:r>
            <a:r>
              <a:rPr lang="en-US" sz="2300" dirty="0" smtClean="0">
                <a:solidFill>
                  <a:srgbClr val="004F2B"/>
                </a:solidFill>
                <a:latin typeface="Frutiger Neue LT Pro Book"/>
              </a:rPr>
              <a:t> el </a:t>
            </a:r>
            <a:r>
              <a:rPr lang="en-US" sz="2300" dirty="0" err="1">
                <a:solidFill>
                  <a:srgbClr val="004F2B"/>
                </a:solidFill>
                <a:latin typeface="Frutiger Neue LT Pro Book"/>
              </a:rPr>
              <a:t>a</a:t>
            </a:r>
            <a:r>
              <a:rPr lang="en-US" sz="2300" dirty="0" err="1" smtClean="0">
                <a:solidFill>
                  <a:srgbClr val="004F2B"/>
                </a:solidFill>
                <a:latin typeface="Frutiger Neue LT Pro Book"/>
              </a:rPr>
              <a:t>buso</a:t>
            </a:r>
            <a:r>
              <a:rPr lang="en-US" sz="2300" dirty="0" smtClean="0">
                <a:solidFill>
                  <a:srgbClr val="004F2B"/>
                </a:solidFill>
                <a:latin typeface="Frutiger Neue LT Pro Book"/>
              </a:rPr>
              <a:t> </a:t>
            </a:r>
            <a:r>
              <a:rPr lang="en-US" sz="2300" dirty="0" err="1" smtClean="0">
                <a:solidFill>
                  <a:srgbClr val="004F2B"/>
                </a:solidFill>
                <a:latin typeface="Frutiger Neue LT Pro Book"/>
              </a:rPr>
              <a:t>hacia</a:t>
            </a:r>
            <a:r>
              <a:rPr lang="en-US" sz="2300" dirty="0" smtClean="0">
                <a:solidFill>
                  <a:srgbClr val="004F2B"/>
                </a:solidFill>
                <a:latin typeface="Frutiger Neue LT Pro Book"/>
              </a:rPr>
              <a:t> </a:t>
            </a:r>
            <a:r>
              <a:rPr lang="en-US" sz="2300" dirty="0" err="1">
                <a:solidFill>
                  <a:srgbClr val="004F2B"/>
                </a:solidFill>
                <a:latin typeface="Frutiger Neue LT Pro Book"/>
              </a:rPr>
              <a:t>a</a:t>
            </a:r>
            <a:r>
              <a:rPr lang="en-US" sz="2300" dirty="0" err="1" smtClean="0">
                <a:solidFill>
                  <a:srgbClr val="004F2B"/>
                </a:solidFill>
                <a:latin typeface="Frutiger Neue LT Pro Book"/>
              </a:rPr>
              <a:t>nimales</a:t>
            </a:r>
            <a:r>
              <a:rPr lang="en-US" sz="2300" dirty="0" smtClean="0">
                <a:solidFill>
                  <a:srgbClr val="004F2B"/>
                </a:solidFill>
                <a:latin typeface="Frutiger Neue LT Pro Book"/>
              </a:rPr>
              <a:t> </a:t>
            </a:r>
            <a:r>
              <a:rPr lang="en-US" sz="2300" dirty="0" err="1" smtClean="0">
                <a:solidFill>
                  <a:srgbClr val="004F2B"/>
                </a:solidFill>
                <a:latin typeface="Frutiger Neue LT Pro Book"/>
              </a:rPr>
              <a:t>silvestres</a:t>
            </a:r>
            <a:endParaRPr lang="en-US" sz="2300" dirty="0" smtClean="0">
              <a:solidFill>
                <a:srgbClr val="004F2B"/>
              </a:solidFill>
              <a:latin typeface="Frutiger Neue LT Pro Book"/>
            </a:endParaRPr>
          </a:p>
          <a:p>
            <a:pPr marL="342900" indent="-342900">
              <a:buFont typeface="Arial" panose="020B0604020202020204" pitchFamily="34" charset="0"/>
              <a:buChar char="•"/>
            </a:pPr>
            <a:r>
              <a:rPr lang="es-CR" sz="2300" dirty="0" smtClean="0">
                <a:solidFill>
                  <a:srgbClr val="004F2B"/>
                </a:solidFill>
                <a:latin typeface="Frutiger Neue LT Pro Book"/>
              </a:rPr>
              <a:t>Proteger animales de granja</a:t>
            </a:r>
          </a:p>
          <a:p>
            <a:pPr marL="342900" indent="-342900">
              <a:buFont typeface="Arial" panose="020B0604020202020204" pitchFamily="34" charset="0"/>
              <a:buChar char="•"/>
            </a:pPr>
            <a:r>
              <a:rPr lang="es-CR" sz="2300" dirty="0" smtClean="0">
                <a:solidFill>
                  <a:srgbClr val="004F2B"/>
                </a:solidFill>
                <a:latin typeface="Frutiger Neue LT Pro Book"/>
              </a:rPr>
              <a:t>Acabar con la experimentación </a:t>
            </a:r>
            <a:r>
              <a:rPr lang="es-CR" sz="2300" dirty="0">
                <a:solidFill>
                  <a:srgbClr val="004F2B"/>
                </a:solidFill>
                <a:latin typeface="Frutiger Neue LT Pro Book"/>
              </a:rPr>
              <a:t>a</a:t>
            </a:r>
            <a:r>
              <a:rPr lang="es-CR" sz="2300" dirty="0" smtClean="0">
                <a:solidFill>
                  <a:srgbClr val="004F2B"/>
                </a:solidFill>
                <a:latin typeface="Frutiger Neue LT Pro Book"/>
              </a:rPr>
              <a:t>nimal</a:t>
            </a:r>
          </a:p>
          <a:p>
            <a:pPr marL="342900" indent="-342900">
              <a:buFont typeface="Arial" panose="020B0604020202020204" pitchFamily="34" charset="0"/>
              <a:buChar char="•"/>
            </a:pPr>
            <a:r>
              <a:rPr lang="es-CR" sz="2300" dirty="0" smtClean="0">
                <a:solidFill>
                  <a:srgbClr val="004F2B"/>
                </a:solidFill>
                <a:latin typeface="Frutiger Neue LT Pro Book"/>
              </a:rPr>
              <a:t>Confrontar la crueldad</a:t>
            </a:r>
            <a:endParaRPr lang="en-US" sz="2300" dirty="0">
              <a:solidFill>
                <a:srgbClr val="004F2B"/>
              </a:solidFill>
              <a:latin typeface="Frutiger Neue LT Pro Book"/>
            </a:endParaRPr>
          </a:p>
        </p:txBody>
      </p:sp>
      <p:grpSp>
        <p:nvGrpSpPr>
          <p:cNvPr id="11" name="Group 10"/>
          <p:cNvGrpSpPr/>
          <p:nvPr/>
        </p:nvGrpSpPr>
        <p:grpSpPr>
          <a:xfrm>
            <a:off x="4266990" y="1431235"/>
            <a:ext cx="4133850" cy="4846805"/>
            <a:chOff x="4209840" y="1431235"/>
            <a:chExt cx="4133850" cy="4846805"/>
          </a:xfrm>
        </p:grpSpPr>
        <p:pic>
          <p:nvPicPr>
            <p:cNvPr id="7" name="Picture 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12326" y="1435222"/>
              <a:ext cx="2231364" cy="159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C:\Users\jsears\Pictures\rabbit.jpg"/>
            <p:cNvPicPr>
              <a:picLocks noChangeAspect="1" noChangeArrowheads="1"/>
            </p:cNvPicPr>
            <p:nvPr/>
          </p:nvPicPr>
          <p:blipFill rotWithShape="1">
            <a:blip r:embed="rId3">
              <a:extLst>
                <a:ext uri="{28A0092B-C50C-407E-A947-70E740481C1C}">
                  <a14:useLocalDpi xmlns:a14="http://schemas.microsoft.com/office/drawing/2010/main" val="0"/>
                </a:ext>
              </a:extLst>
            </a:blip>
            <a:srcRect l="9125" r="3232"/>
            <a:stretch/>
          </p:blipFill>
          <p:spPr bwMode="auto">
            <a:xfrm>
              <a:off x="6200774" y="2970701"/>
              <a:ext cx="2142915" cy="171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jsears\Pictures\costa rica dog training small.jpg"/>
            <p:cNvPicPr>
              <a:picLocks noChangeAspect="1" noChangeArrowheads="1"/>
            </p:cNvPicPr>
            <p:nvPr/>
          </p:nvPicPr>
          <p:blipFill rotWithShape="1">
            <a:blip r:embed="rId4">
              <a:extLst>
                <a:ext uri="{28A0092B-C50C-407E-A947-70E740481C1C}">
                  <a14:useLocalDpi xmlns:a14="http://schemas.microsoft.com/office/drawing/2010/main" val="0"/>
                </a:ext>
              </a:extLst>
            </a:blip>
            <a:srcRect l="20266"/>
            <a:stretch/>
          </p:blipFill>
          <p:spPr bwMode="auto">
            <a:xfrm>
              <a:off x="4209840" y="1431235"/>
              <a:ext cx="1912011" cy="15843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jsears\Pictures\dog_on_side_ind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9840" y="2970701"/>
              <a:ext cx="1987850" cy="17155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delgadillo\Documents\GRETTEL\My Documents\My Pictures\autumnalis en jaula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9840" y="4687365"/>
              <a:ext cx="1708503"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delgadillo\Desktop\IMG_4587.jpg"/>
            <p:cNvPicPr>
              <a:picLocks noChangeAspect="1" noChangeArrowheads="1"/>
            </p:cNvPicPr>
            <p:nvPr/>
          </p:nvPicPr>
          <p:blipFill rotWithShape="1">
            <a:blip r:embed="rId7">
              <a:extLst>
                <a:ext uri="{28A0092B-C50C-407E-A947-70E740481C1C}">
                  <a14:useLocalDpi xmlns:a14="http://schemas.microsoft.com/office/drawing/2010/main" val="0"/>
                </a:ext>
              </a:extLst>
            </a:blip>
            <a:srcRect r="6133"/>
            <a:stretch/>
          </p:blipFill>
          <p:spPr bwMode="auto">
            <a:xfrm>
              <a:off x="5918343" y="4686297"/>
              <a:ext cx="2425347" cy="159174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ounded Rectangle 13"/>
          <p:cNvSpPr/>
          <p:nvPr/>
        </p:nvSpPr>
        <p:spPr>
          <a:xfrm>
            <a:off x="3127537" y="229542"/>
            <a:ext cx="4119824" cy="773723"/>
          </a:xfrm>
          <a:prstGeom prst="roundRect">
            <a:avLst>
              <a:gd name="adj" fmla="val 29221"/>
            </a:avLst>
          </a:prstGeom>
          <a:blipFill>
            <a:blip r:embed="rId8"/>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solidFill>
                  <a:srgbClr val="004F2B"/>
                </a:solidFill>
                <a:latin typeface="Frutiger Neue LT Pro Heavy"/>
              </a:rPr>
              <a:t>Quiénes</a:t>
            </a:r>
            <a:r>
              <a:rPr lang="en-US" sz="2400" b="1" dirty="0" smtClean="0">
                <a:solidFill>
                  <a:srgbClr val="004F2B"/>
                </a:solidFill>
                <a:latin typeface="Frutiger Neue LT Pro Heavy"/>
              </a:rPr>
              <a:t> </a:t>
            </a:r>
            <a:r>
              <a:rPr lang="en-US" sz="2400" b="1" dirty="0" err="1" smtClean="0">
                <a:solidFill>
                  <a:srgbClr val="004F2B"/>
                </a:solidFill>
                <a:latin typeface="Frutiger Neue LT Pro Heavy"/>
              </a:rPr>
              <a:t>somos</a:t>
            </a:r>
            <a:endParaRPr lang="en-US" sz="2400" dirty="0"/>
          </a:p>
        </p:txBody>
      </p:sp>
    </p:spTree>
    <p:extLst>
      <p:ext uri="{BB962C8B-B14F-4D97-AF65-F5344CB8AC3E}">
        <p14:creationId xmlns:p14="http://schemas.microsoft.com/office/powerpoint/2010/main" val="1138854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sears\Downloads\CINDY_AND_DOG1_1631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90" y="2055320"/>
            <a:ext cx="2689859" cy="208805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90787" y="1346444"/>
            <a:ext cx="3859214" cy="523220"/>
          </a:xfrm>
          <a:prstGeom prst="rect">
            <a:avLst/>
          </a:prstGeom>
          <a:solidFill>
            <a:schemeClr val="accent3">
              <a:lumMod val="40000"/>
              <a:lumOff val="60000"/>
            </a:schemeClr>
          </a:solidFill>
        </p:spPr>
        <p:txBody>
          <a:bodyPr wrap="square">
            <a:spAutoFit/>
          </a:bodyPr>
          <a:lstStyle/>
          <a:p>
            <a:pPr algn="ctr" fontAlgn="auto">
              <a:spcBef>
                <a:spcPts val="0"/>
              </a:spcBef>
              <a:spcAft>
                <a:spcPts val="0"/>
              </a:spcAft>
              <a:defRPr/>
            </a:pPr>
            <a:r>
              <a:rPr lang="en-US" sz="2800" b="1" dirty="0" err="1" smtClean="0">
                <a:solidFill>
                  <a:srgbClr val="004F2B"/>
                </a:solidFill>
                <a:latin typeface="Frutiger Neue LT Pro Book"/>
              </a:rPr>
              <a:t>Oficinas</a:t>
            </a:r>
            <a:r>
              <a:rPr lang="en-US" sz="2800" b="1" dirty="0" smtClean="0">
                <a:solidFill>
                  <a:srgbClr val="004F2B"/>
                </a:solidFill>
                <a:latin typeface="Frutiger Neue LT Pro Book"/>
              </a:rPr>
              <a:t> </a:t>
            </a:r>
            <a:r>
              <a:rPr lang="en-US" sz="2800" b="1" dirty="0" err="1" smtClean="0">
                <a:solidFill>
                  <a:srgbClr val="004F2B"/>
                </a:solidFill>
                <a:latin typeface="Frutiger Neue LT Pro Book"/>
              </a:rPr>
              <a:t>Regionales</a:t>
            </a:r>
            <a:endParaRPr lang="en-US" sz="2800" b="1" dirty="0">
              <a:solidFill>
                <a:srgbClr val="004F2B"/>
              </a:solidFill>
              <a:latin typeface="Frutiger Neue LT Pro Book"/>
            </a:endParaRPr>
          </a:p>
        </p:txBody>
      </p:sp>
      <p:pic>
        <p:nvPicPr>
          <p:cNvPr id="7" name="Picture 3" descr="N:\Pictures\arcas released parr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899" y="2138864"/>
            <a:ext cx="839367" cy="842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579331" y="3649146"/>
            <a:ext cx="2174560" cy="39159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endParaRPr lang="en-US" sz="4000" cap="small">
              <a:solidFill>
                <a:schemeClr val="bg1"/>
              </a:solidFill>
            </a:endParaRPr>
          </a:p>
        </p:txBody>
      </p:sp>
      <p:sp>
        <p:nvSpPr>
          <p:cNvPr id="6" name="TextBox 5"/>
          <p:cNvSpPr txBox="1"/>
          <p:nvPr/>
        </p:nvSpPr>
        <p:spPr>
          <a:xfrm>
            <a:off x="245956" y="3656051"/>
            <a:ext cx="2809876" cy="369332"/>
          </a:xfrm>
          <a:prstGeom prst="rect">
            <a:avLst/>
          </a:prstGeom>
          <a:noFill/>
        </p:spPr>
        <p:txBody>
          <a:bodyPr wrap="square" rtlCol="0">
            <a:spAutoFit/>
          </a:bodyPr>
          <a:lstStyle/>
          <a:p>
            <a:pPr algn="ctr"/>
            <a:r>
              <a:rPr lang="es-CR" b="1" dirty="0" smtClean="0"/>
              <a:t>Latinoamérica</a:t>
            </a:r>
            <a:endParaRPr lang="en-US" b="1" dirty="0"/>
          </a:p>
        </p:txBody>
      </p:sp>
      <p:pic>
        <p:nvPicPr>
          <p:cNvPr id="11" name="Picture 2" descr="C:\Users\jsears\Pictures\GREY_SEAL_HUNT_I_723_1466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5832" y="2055320"/>
            <a:ext cx="2955609" cy="210345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3462073" y="3664506"/>
            <a:ext cx="2174560" cy="39159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endParaRPr lang="en-US" sz="4000" cap="small">
              <a:solidFill>
                <a:schemeClr val="bg1"/>
              </a:solidFill>
            </a:endParaRPr>
          </a:p>
        </p:txBody>
      </p:sp>
      <p:pic>
        <p:nvPicPr>
          <p:cNvPr id="14" name="Picture 2" descr="C:\Users\jsears\Downloads\DGHG5F_BADGER_187005 resiz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76" y="2055320"/>
            <a:ext cx="2784073" cy="208805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6416632" y="3664506"/>
            <a:ext cx="2174560" cy="39159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endParaRPr lang="en-US" sz="4000" cap="small">
              <a:solidFill>
                <a:schemeClr val="bg1"/>
              </a:solidFill>
            </a:endParaRPr>
          </a:p>
        </p:txBody>
      </p:sp>
      <p:sp>
        <p:nvSpPr>
          <p:cNvPr id="16" name="TextBox 15"/>
          <p:cNvSpPr txBox="1"/>
          <p:nvPr/>
        </p:nvSpPr>
        <p:spPr>
          <a:xfrm>
            <a:off x="6111876" y="3684746"/>
            <a:ext cx="2809876" cy="369332"/>
          </a:xfrm>
          <a:prstGeom prst="rect">
            <a:avLst/>
          </a:prstGeom>
          <a:noFill/>
        </p:spPr>
        <p:txBody>
          <a:bodyPr wrap="square" rtlCol="0">
            <a:spAutoFit/>
          </a:bodyPr>
          <a:lstStyle/>
          <a:p>
            <a:pPr algn="ctr"/>
            <a:r>
              <a:rPr lang="es-CR" b="1" dirty="0" smtClean="0"/>
              <a:t>Reino Unido</a:t>
            </a:r>
            <a:endParaRPr lang="en-US" b="1" dirty="0"/>
          </a:p>
        </p:txBody>
      </p:sp>
      <p:pic>
        <p:nvPicPr>
          <p:cNvPr id="19" name="Picture 2" descr="F:\temp c drive\My Pictures\jaya chicken 25 percen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290" y="4257675"/>
            <a:ext cx="2689859" cy="201775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496939" y="5786503"/>
            <a:ext cx="2174560" cy="39159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endParaRPr lang="en-US" sz="4000" cap="small">
              <a:solidFill>
                <a:schemeClr val="bg1"/>
              </a:solidFill>
            </a:endParaRPr>
          </a:p>
        </p:txBody>
      </p:sp>
      <p:sp>
        <p:nvSpPr>
          <p:cNvPr id="21" name="TextBox 20"/>
          <p:cNvSpPr txBox="1"/>
          <p:nvPr/>
        </p:nvSpPr>
        <p:spPr>
          <a:xfrm>
            <a:off x="179281" y="5805011"/>
            <a:ext cx="2809876" cy="369332"/>
          </a:xfrm>
          <a:prstGeom prst="rect">
            <a:avLst/>
          </a:prstGeom>
          <a:noFill/>
        </p:spPr>
        <p:txBody>
          <a:bodyPr wrap="square" rtlCol="0">
            <a:spAutoFit/>
          </a:bodyPr>
          <a:lstStyle/>
          <a:p>
            <a:pPr algn="ctr"/>
            <a:r>
              <a:rPr lang="es-CR" b="1" dirty="0" smtClean="0"/>
              <a:t>India</a:t>
            </a:r>
            <a:endParaRPr lang="en-US" b="1" dirty="0"/>
          </a:p>
        </p:txBody>
      </p:sp>
      <p:sp>
        <p:nvSpPr>
          <p:cNvPr id="24" name="TextBox 23"/>
          <p:cNvSpPr txBox="1"/>
          <p:nvPr/>
        </p:nvSpPr>
        <p:spPr>
          <a:xfrm>
            <a:off x="3138223" y="3677721"/>
            <a:ext cx="2809876" cy="369332"/>
          </a:xfrm>
          <a:prstGeom prst="rect">
            <a:avLst/>
          </a:prstGeom>
          <a:noFill/>
        </p:spPr>
        <p:txBody>
          <a:bodyPr wrap="square" rtlCol="0">
            <a:spAutoFit/>
          </a:bodyPr>
          <a:lstStyle/>
          <a:p>
            <a:pPr algn="ctr"/>
            <a:r>
              <a:rPr lang="es-CR" b="1" dirty="0" smtClean="0"/>
              <a:t>Canadá</a:t>
            </a:r>
            <a:endParaRPr lang="en-US" b="1" dirty="0"/>
          </a:p>
        </p:txBody>
      </p:sp>
      <p:sp>
        <p:nvSpPr>
          <p:cNvPr id="26" name="Rounded Rectangle 25"/>
          <p:cNvSpPr/>
          <p:nvPr/>
        </p:nvSpPr>
        <p:spPr>
          <a:xfrm>
            <a:off x="6429534" y="5815606"/>
            <a:ext cx="2174560" cy="39159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endParaRPr lang="en-US" sz="4000" cap="small">
              <a:solidFill>
                <a:schemeClr val="bg1"/>
              </a:solidFill>
            </a:endParaRPr>
          </a:p>
        </p:txBody>
      </p:sp>
      <p:pic>
        <p:nvPicPr>
          <p:cNvPr id="2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5387" y="4352925"/>
            <a:ext cx="814599" cy="665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8" name="Picture 3" descr="C:\Users\jsears\Pictures\Turtle_entangled_in_marine_debris_(ghost_ne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9189" y="2138864"/>
            <a:ext cx="1000107" cy="6615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29" name="Picture 2" descr="http://www.martinmep.com/uploads/82efcedc-d2c3-5ea4-d502-6bd7d29d482f.jpg"/>
          <p:cNvPicPr>
            <a:picLocks noChangeAspect="1" noChangeArrowheads="1"/>
          </p:cNvPicPr>
          <p:nvPr/>
        </p:nvPicPr>
        <p:blipFill rotWithShape="1">
          <a:blip r:embed="rId9">
            <a:extLst>
              <a:ext uri="{28A0092B-C50C-407E-A947-70E740481C1C}">
                <a14:useLocalDpi xmlns:a14="http://schemas.microsoft.com/office/drawing/2010/main" val="0"/>
              </a:ext>
            </a:extLst>
          </a:blip>
          <a:srcRect l="5057" r="3503"/>
          <a:stretch/>
        </p:blipFill>
        <p:spPr bwMode="auto">
          <a:xfrm>
            <a:off x="3055832" y="4257674"/>
            <a:ext cx="2942644" cy="201776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3437889" y="5786502"/>
            <a:ext cx="2174560" cy="39159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endParaRPr lang="en-US" sz="4000" cap="small">
              <a:solidFill>
                <a:schemeClr val="bg1"/>
              </a:solidFill>
            </a:endParaRPr>
          </a:p>
        </p:txBody>
      </p:sp>
      <p:pic>
        <p:nvPicPr>
          <p:cNvPr id="30" name="Picture 3" descr="C:\Users\jsears\Downloads\DORIS-DAY-EQUINE-RESCUE-CENTER-TN-WALKING-HORSES-Resize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2769" y="4313431"/>
            <a:ext cx="838199" cy="915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125365" y="5805011"/>
            <a:ext cx="2809876" cy="369332"/>
          </a:xfrm>
          <a:prstGeom prst="rect">
            <a:avLst/>
          </a:prstGeom>
          <a:noFill/>
        </p:spPr>
        <p:txBody>
          <a:bodyPr wrap="square" rtlCol="0">
            <a:spAutoFit/>
          </a:bodyPr>
          <a:lstStyle/>
          <a:p>
            <a:pPr algn="ctr"/>
            <a:r>
              <a:rPr lang="es-CR" b="1" dirty="0" smtClean="0"/>
              <a:t>Europa</a:t>
            </a:r>
            <a:endParaRPr lang="en-US" b="1" dirty="0"/>
          </a:p>
        </p:txBody>
      </p:sp>
      <p:sp>
        <p:nvSpPr>
          <p:cNvPr id="32" name="TextBox 31"/>
          <p:cNvSpPr txBox="1"/>
          <p:nvPr/>
        </p:nvSpPr>
        <p:spPr>
          <a:xfrm>
            <a:off x="6106691" y="5826739"/>
            <a:ext cx="2809876" cy="369332"/>
          </a:xfrm>
          <a:prstGeom prst="rect">
            <a:avLst/>
          </a:prstGeom>
          <a:noFill/>
        </p:spPr>
        <p:txBody>
          <a:bodyPr wrap="square" rtlCol="0">
            <a:spAutoFit/>
          </a:bodyPr>
          <a:lstStyle/>
          <a:p>
            <a:pPr algn="ctr"/>
            <a:r>
              <a:rPr lang="es-CR" b="1" dirty="0" smtClean="0"/>
              <a:t>Próximas oficinas</a:t>
            </a:r>
            <a:endParaRPr lang="en-US" b="1" dirty="0"/>
          </a:p>
        </p:txBody>
      </p:sp>
      <p:pic>
        <p:nvPicPr>
          <p:cNvPr id="33" name="Picture 2" descr="C:\Users\jsears\Pictures\mexico_flag_map_tattoo_tatoo_flag-1111px.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0218" y="5018500"/>
            <a:ext cx="903911" cy="61752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jsears\Pictures\south africa flag map.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33718" y="4391025"/>
            <a:ext cx="627061" cy="51328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jsears\Pictures\vietnam_map.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51424" y="4598268"/>
            <a:ext cx="860205" cy="975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829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71599"/>
            <a:ext cx="9144000" cy="5518165"/>
          </a:xfrm>
          <a:prstGeom prst="rect">
            <a:avLst/>
          </a:prstGeom>
        </p:spPr>
      </p:pic>
      <p:sp>
        <p:nvSpPr>
          <p:cNvPr id="28" name="Rectangle 27"/>
          <p:cNvSpPr/>
          <p:nvPr/>
        </p:nvSpPr>
        <p:spPr>
          <a:xfrm>
            <a:off x="2895600" y="3522214"/>
            <a:ext cx="2216192" cy="338554"/>
          </a:xfrm>
          <a:prstGeom prst="rect">
            <a:avLst/>
          </a:prstGeom>
          <a:noFill/>
        </p:spPr>
        <p:txBody>
          <a:bodyPr wrap="square" lIns="91440" tIns="45720" rIns="91440" bIns="45720">
            <a:spAutoFit/>
          </a:bodyPr>
          <a:lstStyle/>
          <a:p>
            <a:pPr algn="ctr"/>
            <a:r>
              <a:rPr lang="en-US" sz="1600" b="1" dirty="0" smtClean="0">
                <a:ln w="17780" cmpd="sng">
                  <a:noFill/>
                  <a:prstDash val="solid"/>
                  <a:miter lim="800000"/>
                </a:ln>
                <a:effectLst>
                  <a:outerShdw blurRad="50800" algn="tl" rotWithShape="0">
                    <a:srgbClr val="000000"/>
                  </a:outerShdw>
                </a:effectLst>
              </a:rPr>
              <a:t>HSI UK</a:t>
            </a:r>
            <a:endParaRPr lang="en-US" sz="1600" b="1" dirty="0">
              <a:ln w="17780" cmpd="sng">
                <a:noFill/>
                <a:prstDash val="solid"/>
                <a:miter lim="800000"/>
              </a:ln>
              <a:effectLst>
                <a:outerShdw blurRad="50800" algn="tl" rotWithShape="0">
                  <a:srgbClr val="000000"/>
                </a:outerShdw>
              </a:effectLst>
            </a:endParaRPr>
          </a:p>
        </p:txBody>
      </p:sp>
      <p:sp>
        <p:nvSpPr>
          <p:cNvPr id="29" name="Rectangle 28"/>
          <p:cNvSpPr/>
          <p:nvPr/>
        </p:nvSpPr>
        <p:spPr>
          <a:xfrm>
            <a:off x="5090277" y="4665077"/>
            <a:ext cx="2216192" cy="338554"/>
          </a:xfrm>
          <a:prstGeom prst="rect">
            <a:avLst/>
          </a:prstGeom>
          <a:noFill/>
        </p:spPr>
        <p:txBody>
          <a:bodyPr wrap="square" lIns="91440" tIns="45720" rIns="91440" bIns="45720">
            <a:spAutoFit/>
          </a:bodyPr>
          <a:lstStyle/>
          <a:p>
            <a:pPr algn="ctr"/>
            <a:r>
              <a:rPr lang="en-US" sz="1600" b="1" dirty="0" smtClean="0">
                <a:ln w="17780" cmpd="sng">
                  <a:noFill/>
                  <a:prstDash val="solid"/>
                  <a:miter lim="800000"/>
                </a:ln>
                <a:effectLst>
                  <a:outerShdw blurRad="50800" algn="tl" rotWithShape="0">
                    <a:srgbClr val="000000"/>
                  </a:outerShdw>
                </a:effectLst>
              </a:rPr>
              <a:t>HSI India</a:t>
            </a:r>
            <a:endParaRPr lang="en-US" sz="1600" b="1" dirty="0">
              <a:ln w="17780" cmpd="sng">
                <a:noFill/>
                <a:prstDash val="solid"/>
                <a:miter lim="800000"/>
              </a:ln>
              <a:effectLst>
                <a:outerShdw blurRad="50800" algn="tl" rotWithShape="0">
                  <a:srgbClr val="000000"/>
                </a:outerShdw>
              </a:effectLst>
            </a:endParaRPr>
          </a:p>
        </p:txBody>
      </p:sp>
      <p:sp>
        <p:nvSpPr>
          <p:cNvPr id="30" name="Rectangle 29"/>
          <p:cNvSpPr/>
          <p:nvPr/>
        </p:nvSpPr>
        <p:spPr>
          <a:xfrm>
            <a:off x="6477000" y="5410200"/>
            <a:ext cx="2216192" cy="338554"/>
          </a:xfrm>
          <a:prstGeom prst="rect">
            <a:avLst/>
          </a:prstGeom>
          <a:noFill/>
        </p:spPr>
        <p:txBody>
          <a:bodyPr wrap="square" lIns="91440" tIns="45720" rIns="91440" bIns="45720">
            <a:spAutoFit/>
          </a:bodyPr>
          <a:lstStyle/>
          <a:p>
            <a:pPr algn="ctr"/>
            <a:r>
              <a:rPr lang="en-US" sz="1600" b="1" dirty="0" smtClean="0">
                <a:ln w="17780" cmpd="sng">
                  <a:noFill/>
                  <a:prstDash val="solid"/>
                  <a:miter lim="800000"/>
                </a:ln>
                <a:effectLst>
                  <a:outerShdw blurRad="50800" algn="tl" rotWithShape="0">
                    <a:srgbClr val="000000"/>
                  </a:outerShdw>
                </a:effectLst>
              </a:rPr>
              <a:t>HSI Australia</a:t>
            </a:r>
            <a:endParaRPr lang="en-US" sz="1600" b="1" dirty="0">
              <a:ln w="17780" cmpd="sng">
                <a:noFill/>
                <a:prstDash val="solid"/>
                <a:miter lim="800000"/>
              </a:ln>
              <a:effectLst>
                <a:outerShdw blurRad="50800" algn="tl" rotWithShape="0">
                  <a:srgbClr val="000000"/>
                </a:outerShdw>
              </a:effectLst>
            </a:endParaRPr>
          </a:p>
        </p:txBody>
      </p:sp>
      <p:sp>
        <p:nvSpPr>
          <p:cNvPr id="31" name="Rectangle 30"/>
          <p:cNvSpPr/>
          <p:nvPr/>
        </p:nvSpPr>
        <p:spPr>
          <a:xfrm>
            <a:off x="838200" y="3429000"/>
            <a:ext cx="2216192" cy="338554"/>
          </a:xfrm>
          <a:prstGeom prst="rect">
            <a:avLst/>
          </a:prstGeom>
          <a:noFill/>
        </p:spPr>
        <p:txBody>
          <a:bodyPr wrap="square" lIns="91440" tIns="45720" rIns="91440" bIns="45720">
            <a:spAutoFit/>
          </a:bodyPr>
          <a:lstStyle/>
          <a:p>
            <a:pPr algn="ctr"/>
            <a:r>
              <a:rPr lang="en-US" sz="1600" b="1" dirty="0" smtClean="0">
                <a:ln w="17780" cmpd="sng">
                  <a:noFill/>
                  <a:prstDash val="solid"/>
                  <a:miter lim="800000"/>
                </a:ln>
                <a:effectLst>
                  <a:outerShdw blurRad="50800" algn="tl" rotWithShape="0">
                    <a:srgbClr val="000000"/>
                  </a:outerShdw>
                </a:effectLst>
              </a:rPr>
              <a:t>HSI </a:t>
            </a:r>
            <a:r>
              <a:rPr lang="en-US" sz="1600" b="1" dirty="0" err="1" smtClean="0">
                <a:ln w="17780" cmpd="sng">
                  <a:noFill/>
                  <a:prstDash val="solid"/>
                  <a:miter lim="800000"/>
                </a:ln>
                <a:effectLst>
                  <a:outerShdw blurRad="50800" algn="tl" rotWithShape="0">
                    <a:srgbClr val="000000"/>
                  </a:outerShdw>
                </a:effectLst>
              </a:rPr>
              <a:t>Canadá</a:t>
            </a:r>
            <a:endParaRPr lang="en-US" sz="1600" b="1" dirty="0">
              <a:ln w="17780" cmpd="sng">
                <a:noFill/>
                <a:prstDash val="solid"/>
                <a:miter lim="800000"/>
              </a:ln>
              <a:effectLst>
                <a:outerShdw blurRad="50800" algn="tl" rotWithShape="0">
                  <a:srgbClr val="000000"/>
                </a:outerShdw>
              </a:effectLst>
            </a:endParaRPr>
          </a:p>
        </p:txBody>
      </p:sp>
      <p:sp>
        <p:nvSpPr>
          <p:cNvPr id="32" name="Rectangle 31"/>
          <p:cNvSpPr/>
          <p:nvPr/>
        </p:nvSpPr>
        <p:spPr>
          <a:xfrm>
            <a:off x="228600" y="4000500"/>
            <a:ext cx="2343150" cy="338554"/>
          </a:xfrm>
          <a:prstGeom prst="rect">
            <a:avLst/>
          </a:prstGeom>
          <a:noFill/>
        </p:spPr>
        <p:txBody>
          <a:bodyPr wrap="square" lIns="91440" tIns="45720" rIns="91440" bIns="45720">
            <a:spAutoFit/>
          </a:bodyPr>
          <a:lstStyle/>
          <a:p>
            <a:pPr algn="ctr"/>
            <a:r>
              <a:rPr lang="en-US" sz="1600" b="1" dirty="0" smtClean="0">
                <a:ln w="17780" cmpd="sng">
                  <a:noFill/>
                  <a:prstDash val="solid"/>
                  <a:miter lim="800000"/>
                </a:ln>
                <a:effectLst>
                  <a:outerShdw blurRad="50800" algn="tl" rotWithShape="0">
                    <a:srgbClr val="000000"/>
                  </a:outerShdw>
                </a:effectLst>
              </a:rPr>
              <a:t>HSUS/HSI </a:t>
            </a:r>
            <a:r>
              <a:rPr lang="en-US" sz="1600" b="1" dirty="0" err="1" smtClean="0">
                <a:ln w="17780" cmpd="sng">
                  <a:noFill/>
                  <a:prstDash val="solid"/>
                  <a:miter lim="800000"/>
                </a:ln>
                <a:effectLst>
                  <a:outerShdw blurRad="50800" algn="tl" rotWithShape="0">
                    <a:srgbClr val="000000"/>
                  </a:outerShdw>
                </a:effectLst>
              </a:rPr>
              <a:t>Oficina</a:t>
            </a:r>
            <a:r>
              <a:rPr lang="en-US" sz="1600" b="1" dirty="0" smtClean="0">
                <a:ln w="17780" cmpd="sng">
                  <a:noFill/>
                  <a:prstDash val="solid"/>
                  <a:miter lim="800000"/>
                </a:ln>
                <a:effectLst>
                  <a:outerShdw blurRad="50800" algn="tl" rotWithShape="0">
                    <a:srgbClr val="000000"/>
                  </a:outerShdw>
                </a:effectLst>
              </a:rPr>
              <a:t> Global</a:t>
            </a:r>
            <a:endParaRPr lang="en-US" sz="1600" b="1" dirty="0">
              <a:ln w="17780" cmpd="sng">
                <a:noFill/>
                <a:prstDash val="solid"/>
                <a:miter lim="800000"/>
              </a:ln>
              <a:effectLst>
                <a:outerShdw blurRad="50800" algn="tl" rotWithShape="0">
                  <a:srgbClr val="000000"/>
                </a:outerShdw>
              </a:effectLst>
            </a:endParaRPr>
          </a:p>
        </p:txBody>
      </p:sp>
      <p:sp>
        <p:nvSpPr>
          <p:cNvPr id="33" name="Rectangle 32"/>
          <p:cNvSpPr/>
          <p:nvPr/>
        </p:nvSpPr>
        <p:spPr>
          <a:xfrm>
            <a:off x="228600" y="4519615"/>
            <a:ext cx="2216192" cy="338554"/>
          </a:xfrm>
          <a:prstGeom prst="rect">
            <a:avLst/>
          </a:prstGeom>
          <a:noFill/>
        </p:spPr>
        <p:txBody>
          <a:bodyPr wrap="square" lIns="91440" tIns="45720" rIns="91440" bIns="45720">
            <a:spAutoFit/>
          </a:bodyPr>
          <a:lstStyle/>
          <a:p>
            <a:pPr algn="ctr"/>
            <a:r>
              <a:rPr lang="en-US" sz="1600" b="1" dirty="0" smtClean="0">
                <a:ln w="17780" cmpd="sng">
                  <a:noFill/>
                  <a:prstDash val="solid"/>
                  <a:miter lim="800000"/>
                </a:ln>
                <a:solidFill>
                  <a:srgbClr val="C00000"/>
                </a:solidFill>
                <a:effectLst>
                  <a:outerShdw blurRad="50800" algn="tl" rotWithShape="0">
                    <a:srgbClr val="000000"/>
                  </a:outerShdw>
                </a:effectLst>
              </a:rPr>
              <a:t>HSI México</a:t>
            </a:r>
            <a:endParaRPr lang="en-US" sz="1600" b="1" dirty="0">
              <a:ln w="17780" cmpd="sng">
                <a:noFill/>
                <a:prstDash val="solid"/>
                <a:miter lim="800000"/>
              </a:ln>
              <a:solidFill>
                <a:srgbClr val="C00000"/>
              </a:solidFill>
              <a:effectLst>
                <a:outerShdw blurRad="50800" algn="tl" rotWithShape="0">
                  <a:srgbClr val="000000"/>
                </a:outerShdw>
              </a:effectLst>
            </a:endParaRPr>
          </a:p>
        </p:txBody>
      </p:sp>
      <p:sp>
        <p:nvSpPr>
          <p:cNvPr id="34" name="Rectangle 33"/>
          <p:cNvSpPr/>
          <p:nvPr/>
        </p:nvSpPr>
        <p:spPr>
          <a:xfrm>
            <a:off x="3952878" y="5756315"/>
            <a:ext cx="2216192" cy="338554"/>
          </a:xfrm>
          <a:prstGeom prst="rect">
            <a:avLst/>
          </a:prstGeom>
          <a:noFill/>
        </p:spPr>
        <p:txBody>
          <a:bodyPr wrap="square" lIns="91440" tIns="45720" rIns="91440" bIns="45720">
            <a:spAutoFit/>
          </a:bodyPr>
          <a:lstStyle/>
          <a:p>
            <a:pPr algn="ctr"/>
            <a:r>
              <a:rPr lang="en-US" sz="1600" b="1" dirty="0" smtClean="0">
                <a:ln w="17780" cmpd="sng">
                  <a:noFill/>
                  <a:prstDash val="solid"/>
                  <a:miter lim="800000"/>
                </a:ln>
                <a:solidFill>
                  <a:srgbClr val="C00000"/>
                </a:solidFill>
                <a:effectLst>
                  <a:outerShdw blurRad="50800" algn="tl" rotWithShape="0">
                    <a:srgbClr val="000000"/>
                  </a:outerShdw>
                </a:effectLst>
              </a:rPr>
              <a:t>HSI </a:t>
            </a:r>
            <a:r>
              <a:rPr lang="en-US" sz="1600" b="1" dirty="0" err="1" smtClean="0">
                <a:ln w="17780" cmpd="sng">
                  <a:noFill/>
                  <a:prstDash val="solid"/>
                  <a:miter lim="800000"/>
                </a:ln>
                <a:solidFill>
                  <a:srgbClr val="C00000"/>
                </a:solidFill>
                <a:effectLst>
                  <a:outerShdw blurRad="50800" algn="tl" rotWithShape="0">
                    <a:srgbClr val="000000"/>
                  </a:outerShdw>
                </a:effectLst>
              </a:rPr>
              <a:t>Sudáfrica</a:t>
            </a:r>
            <a:endParaRPr lang="en-US" sz="1600" b="1" dirty="0">
              <a:ln w="17780" cmpd="sng">
                <a:noFill/>
                <a:prstDash val="solid"/>
                <a:miter lim="800000"/>
              </a:ln>
              <a:solidFill>
                <a:srgbClr val="C00000"/>
              </a:solidFill>
              <a:effectLst>
                <a:outerShdw blurRad="50800" algn="tl" rotWithShape="0">
                  <a:srgbClr val="000000"/>
                </a:outerShdw>
              </a:effectLst>
            </a:endParaRPr>
          </a:p>
        </p:txBody>
      </p:sp>
      <p:sp>
        <p:nvSpPr>
          <p:cNvPr id="35" name="Rectangle 34"/>
          <p:cNvSpPr/>
          <p:nvPr/>
        </p:nvSpPr>
        <p:spPr>
          <a:xfrm>
            <a:off x="3810000" y="2902226"/>
            <a:ext cx="2216192" cy="338554"/>
          </a:xfrm>
          <a:prstGeom prst="rect">
            <a:avLst/>
          </a:prstGeom>
          <a:noFill/>
        </p:spPr>
        <p:txBody>
          <a:bodyPr wrap="square" lIns="91440" tIns="45720" rIns="91440" bIns="45720">
            <a:spAutoFit/>
          </a:bodyPr>
          <a:lstStyle/>
          <a:p>
            <a:pPr algn="ctr"/>
            <a:r>
              <a:rPr lang="en-US" sz="1600" b="1" dirty="0" smtClean="0">
                <a:ln w="17780" cmpd="sng">
                  <a:noFill/>
                  <a:prstDash val="solid"/>
                  <a:miter lim="800000"/>
                </a:ln>
                <a:solidFill>
                  <a:srgbClr val="C00000"/>
                </a:solidFill>
                <a:effectLst>
                  <a:outerShdw blurRad="50800" algn="tl" rotWithShape="0">
                    <a:srgbClr val="000000"/>
                  </a:outerShdw>
                </a:effectLst>
              </a:rPr>
              <a:t>HSI EU: </a:t>
            </a:r>
            <a:r>
              <a:rPr lang="en-US" sz="1600" b="1" dirty="0" err="1" smtClean="0">
                <a:ln w="17780" cmpd="sng">
                  <a:noFill/>
                  <a:prstDash val="solid"/>
                  <a:miter lim="800000"/>
                </a:ln>
                <a:solidFill>
                  <a:srgbClr val="C00000"/>
                </a:solidFill>
                <a:effectLst>
                  <a:outerShdw blurRad="50800" algn="tl" rotWithShape="0">
                    <a:srgbClr val="000000"/>
                  </a:outerShdw>
                </a:effectLst>
              </a:rPr>
              <a:t>Bruselas</a:t>
            </a:r>
            <a:endParaRPr lang="en-US" sz="1600" b="1" dirty="0">
              <a:ln w="17780" cmpd="sng">
                <a:noFill/>
                <a:prstDash val="solid"/>
                <a:miter lim="800000"/>
              </a:ln>
              <a:solidFill>
                <a:srgbClr val="C00000"/>
              </a:solidFill>
              <a:effectLst>
                <a:outerShdw blurRad="50800" algn="tl" rotWithShape="0">
                  <a:srgbClr val="000000"/>
                </a:outerShdw>
              </a:effectLst>
            </a:endParaRPr>
          </a:p>
        </p:txBody>
      </p:sp>
      <p:sp>
        <p:nvSpPr>
          <p:cNvPr id="36" name="Rectangle 35"/>
          <p:cNvSpPr/>
          <p:nvPr/>
        </p:nvSpPr>
        <p:spPr>
          <a:xfrm>
            <a:off x="1547191" y="4858169"/>
            <a:ext cx="2216192" cy="338554"/>
          </a:xfrm>
          <a:prstGeom prst="rect">
            <a:avLst/>
          </a:prstGeom>
          <a:noFill/>
        </p:spPr>
        <p:txBody>
          <a:bodyPr wrap="square" lIns="91440" tIns="45720" rIns="91440" bIns="45720">
            <a:spAutoFit/>
          </a:bodyPr>
          <a:lstStyle/>
          <a:p>
            <a:pPr algn="ctr"/>
            <a:r>
              <a:rPr lang="en-US" sz="1600" b="1" dirty="0" smtClean="0">
                <a:ln w="17780" cmpd="sng">
                  <a:noFill/>
                  <a:prstDash val="solid"/>
                  <a:miter lim="800000"/>
                </a:ln>
                <a:effectLst>
                  <a:outerShdw blurRad="50800" algn="tl" rotWithShape="0">
                    <a:srgbClr val="000000"/>
                  </a:outerShdw>
                </a:effectLst>
              </a:rPr>
              <a:t>HSI </a:t>
            </a:r>
            <a:r>
              <a:rPr lang="en-US" sz="1600" b="1" dirty="0" err="1" smtClean="0">
                <a:ln w="17780" cmpd="sng">
                  <a:noFill/>
                  <a:prstDash val="solid"/>
                  <a:miter lim="800000"/>
                </a:ln>
                <a:effectLst>
                  <a:outerShdw blurRad="50800" algn="tl" rotWithShape="0">
                    <a:srgbClr val="000000"/>
                  </a:outerShdw>
                </a:effectLst>
              </a:rPr>
              <a:t>Latinoamérica</a:t>
            </a:r>
            <a:endParaRPr lang="en-US" sz="1600" b="1" dirty="0">
              <a:ln w="17780" cmpd="sng">
                <a:noFill/>
                <a:prstDash val="solid"/>
                <a:miter lim="800000"/>
              </a:ln>
              <a:effectLst>
                <a:outerShdw blurRad="50800" algn="tl" rotWithShape="0">
                  <a:srgbClr val="000000"/>
                </a:outerShdw>
              </a:effectLst>
            </a:endParaRPr>
          </a:p>
        </p:txBody>
      </p:sp>
      <p:sp>
        <p:nvSpPr>
          <p:cNvPr id="37" name="5-Point Star 36"/>
          <p:cNvSpPr/>
          <p:nvPr/>
        </p:nvSpPr>
        <p:spPr>
          <a:xfrm>
            <a:off x="1843150" y="4533956"/>
            <a:ext cx="114300" cy="84638"/>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4343400" y="4008864"/>
            <a:ext cx="114300" cy="84638"/>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4918096" y="5647746"/>
            <a:ext cx="114300" cy="84638"/>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3124200" y="5410200"/>
            <a:ext cx="114300" cy="84638"/>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4397417" y="4085139"/>
            <a:ext cx="114300" cy="84638"/>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p:nvPr/>
        </p:nvSpPr>
        <p:spPr>
          <a:xfrm>
            <a:off x="4117975" y="3835886"/>
            <a:ext cx="114300" cy="84638"/>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5-Point Star 42"/>
          <p:cNvSpPr/>
          <p:nvPr/>
        </p:nvSpPr>
        <p:spPr>
          <a:xfrm>
            <a:off x="7696200" y="4296735"/>
            <a:ext cx="114300" cy="84638"/>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107969" y="5969540"/>
            <a:ext cx="209550" cy="211596"/>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77781" y="5925592"/>
            <a:ext cx="1627269" cy="338554"/>
          </a:xfrm>
          <a:prstGeom prst="rect">
            <a:avLst/>
          </a:prstGeom>
          <a:noFill/>
        </p:spPr>
        <p:txBody>
          <a:bodyPr wrap="square" lIns="91440" tIns="45720" rIns="91440" bIns="45720">
            <a:spAutoFit/>
          </a:bodyPr>
          <a:lstStyle/>
          <a:p>
            <a:pPr algn="ctr"/>
            <a:r>
              <a:rPr lang="en-US" sz="1600" b="1" dirty="0" smtClean="0">
                <a:ln w="17780" cmpd="sng">
                  <a:noFill/>
                  <a:prstDash val="solid"/>
                  <a:miter lim="800000"/>
                </a:ln>
                <a:effectLst>
                  <a:outerShdw blurRad="50800" algn="tl" rotWithShape="0">
                    <a:srgbClr val="000000"/>
                  </a:outerShdw>
                </a:effectLst>
              </a:rPr>
              <a:t>= </a:t>
            </a:r>
            <a:r>
              <a:rPr lang="en-US" sz="1600" b="1" dirty="0" err="1" smtClean="0">
                <a:ln w="17780" cmpd="sng">
                  <a:noFill/>
                  <a:prstDash val="solid"/>
                  <a:miter lim="800000"/>
                </a:ln>
                <a:effectLst>
                  <a:outerShdw blurRad="50800" algn="tl" rotWithShape="0">
                    <a:srgbClr val="000000"/>
                  </a:outerShdw>
                </a:effectLst>
              </a:rPr>
              <a:t>Consultores</a:t>
            </a:r>
            <a:endParaRPr lang="en-US" sz="1600" b="1" dirty="0">
              <a:ln w="17780" cmpd="sng">
                <a:noFill/>
                <a:prstDash val="solid"/>
                <a:miter lim="800000"/>
              </a:ln>
              <a:effectLst>
                <a:outerShdw blurRad="50800" algn="tl" rotWithShape="0">
                  <a:srgbClr val="000000"/>
                </a:outerShdw>
              </a:effectLst>
            </a:endParaRPr>
          </a:p>
        </p:txBody>
      </p:sp>
      <p:sp>
        <p:nvSpPr>
          <p:cNvPr id="46" name="5-Point Star 45"/>
          <p:cNvSpPr/>
          <p:nvPr/>
        </p:nvSpPr>
        <p:spPr>
          <a:xfrm>
            <a:off x="7249319" y="4726865"/>
            <a:ext cx="114300" cy="84638"/>
          </a:xfrm>
          <a:prstGeom prst="star5">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07969" y="6286500"/>
            <a:ext cx="209549" cy="1905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41372" y="6212473"/>
            <a:ext cx="2303419" cy="338554"/>
          </a:xfrm>
          <a:prstGeom prst="rect">
            <a:avLst/>
          </a:prstGeom>
          <a:noFill/>
        </p:spPr>
        <p:txBody>
          <a:bodyPr wrap="square" lIns="91440" tIns="45720" rIns="91440" bIns="45720">
            <a:spAutoFit/>
          </a:bodyPr>
          <a:lstStyle/>
          <a:p>
            <a:pPr algn="ctr"/>
            <a:r>
              <a:rPr lang="en-US" sz="1600" b="1" dirty="0" smtClean="0">
                <a:ln w="17780" cmpd="sng">
                  <a:noFill/>
                  <a:prstDash val="solid"/>
                  <a:miter lim="800000"/>
                </a:ln>
                <a:effectLst>
                  <a:outerShdw blurRad="50800" algn="tl" rotWithShape="0">
                    <a:srgbClr val="000000"/>
                  </a:outerShdw>
                </a:effectLst>
              </a:rPr>
              <a:t>= </a:t>
            </a:r>
            <a:r>
              <a:rPr lang="en-US" sz="1600" b="1" dirty="0" err="1" smtClean="0">
                <a:ln w="17780" cmpd="sng">
                  <a:noFill/>
                  <a:prstDash val="solid"/>
                  <a:miter lim="800000"/>
                </a:ln>
                <a:effectLst>
                  <a:outerShdw blurRad="50800" algn="tl" rotWithShape="0">
                    <a:srgbClr val="000000"/>
                  </a:outerShdw>
                </a:effectLst>
              </a:rPr>
              <a:t>Oficinas</a:t>
            </a:r>
            <a:r>
              <a:rPr lang="en-US" sz="1600" b="1" dirty="0" smtClean="0">
                <a:ln w="17780" cmpd="sng">
                  <a:noFill/>
                  <a:prstDash val="solid"/>
                  <a:miter lim="800000"/>
                </a:ln>
                <a:effectLst>
                  <a:outerShdw blurRad="50800" algn="tl" rotWithShape="0">
                    <a:srgbClr val="000000"/>
                  </a:outerShdw>
                </a:effectLst>
              </a:rPr>
              <a:t> </a:t>
            </a:r>
            <a:r>
              <a:rPr lang="en-US" sz="1600" b="1" dirty="0" err="1" smtClean="0">
                <a:ln w="17780" cmpd="sng">
                  <a:noFill/>
                  <a:prstDash val="solid"/>
                  <a:miter lim="800000"/>
                </a:ln>
                <a:effectLst>
                  <a:outerShdw blurRad="50800" algn="tl" rotWithShape="0">
                    <a:srgbClr val="000000"/>
                  </a:outerShdw>
                </a:effectLst>
              </a:rPr>
              <a:t>Regionales</a:t>
            </a:r>
            <a:endParaRPr lang="en-US" sz="1600" b="1" dirty="0">
              <a:ln w="17780" cmpd="sng">
                <a:noFill/>
                <a:prstDash val="solid"/>
                <a:miter lim="800000"/>
              </a:ln>
              <a:effectLst>
                <a:outerShdw blurRad="50800" algn="tl" rotWithShape="0">
                  <a:srgbClr val="000000"/>
                </a:outerShdw>
              </a:effectLst>
            </a:endParaRPr>
          </a:p>
        </p:txBody>
      </p:sp>
      <p:sp>
        <p:nvSpPr>
          <p:cNvPr id="49" name="Rounded Rectangle 48"/>
          <p:cNvSpPr/>
          <p:nvPr/>
        </p:nvSpPr>
        <p:spPr>
          <a:xfrm>
            <a:off x="3084844" y="200967"/>
            <a:ext cx="4119824" cy="773723"/>
          </a:xfrm>
          <a:prstGeom prst="roundRect">
            <a:avLst>
              <a:gd name="adj" fmla="val 29221"/>
            </a:avLst>
          </a:prstGeom>
          <a:blipFill>
            <a:blip r:embed="rId3"/>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smtClean="0">
                <a:solidFill>
                  <a:srgbClr val="004F2B"/>
                </a:solidFill>
                <a:latin typeface="Frutiger Neue LT Pro Heavy"/>
              </a:rPr>
              <a:t>Donde</a:t>
            </a:r>
            <a:r>
              <a:rPr lang="en-US" sz="2800" b="1" dirty="0" smtClean="0">
                <a:solidFill>
                  <a:srgbClr val="004F2B"/>
                </a:solidFill>
                <a:latin typeface="Frutiger Neue LT Pro Heavy"/>
              </a:rPr>
              <a:t> </a:t>
            </a:r>
            <a:r>
              <a:rPr lang="en-US" sz="2800" b="1" dirty="0" err="1" smtClean="0">
                <a:solidFill>
                  <a:srgbClr val="004F2B"/>
                </a:solidFill>
                <a:latin typeface="Frutiger Neue LT Pro Heavy"/>
              </a:rPr>
              <a:t>trabajamos</a:t>
            </a:r>
            <a:endParaRPr lang="en-US" sz="2800" dirty="0"/>
          </a:p>
        </p:txBody>
      </p:sp>
    </p:spTree>
    <p:extLst>
      <p:ext uri="{BB962C8B-B14F-4D97-AF65-F5344CB8AC3E}">
        <p14:creationId xmlns:p14="http://schemas.microsoft.com/office/powerpoint/2010/main" val="1380763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circle(in)">
                                      <p:cBhvr>
                                        <p:cTn id="34" dur="500"/>
                                        <p:tgtEl>
                                          <p:spTgt spid="37"/>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500"/>
                                        <p:tgtEl>
                                          <p:spTgt spid="38"/>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circle(in)">
                                      <p:cBhvr>
                                        <p:cTn id="40" dur="500"/>
                                        <p:tgtEl>
                                          <p:spTgt spid="39"/>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circle(in)">
                                      <p:cBhvr>
                                        <p:cTn id="43" dur="500"/>
                                        <p:tgtEl>
                                          <p:spTgt spid="40"/>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circle(in)">
                                      <p:cBhvr>
                                        <p:cTn id="46" dur="500"/>
                                        <p:tgtEl>
                                          <p:spTgt spid="4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circle(in)">
                                      <p:cBhvr>
                                        <p:cTn id="49" dur="500"/>
                                        <p:tgtEl>
                                          <p:spTgt spid="42"/>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circle(in)">
                                      <p:cBhvr>
                                        <p:cTn id="52" dur="500"/>
                                        <p:tgtEl>
                                          <p:spTgt spid="43"/>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circle(in)">
                                      <p:cBhvr>
                                        <p:cTn id="55" dur="500"/>
                                        <p:tgtEl>
                                          <p:spTgt spid="46"/>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500"/>
                                        <p:tgtEl>
                                          <p:spTgt spid="4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500"/>
                                        <p:tgtEl>
                                          <p:spTgt spid="48"/>
                                        </p:tgtEl>
                                      </p:cBhvr>
                                    </p:animEffect>
                                  </p:childTnLst>
                                </p:cTn>
                              </p:par>
                            </p:childTnLst>
                          </p:cTn>
                        </p:par>
                        <p:par>
                          <p:cTn id="69" fill="hold">
                            <p:stCondLst>
                              <p:cond delay="5500"/>
                            </p:stCondLst>
                            <p:childTnLst>
                              <p:par>
                                <p:cTn id="70" presetID="10" presetClass="entr" presetSubtype="0" fill="hold" grpId="0" nodeType="after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par>
                          <p:cTn id="73" fill="hold">
                            <p:stCondLst>
                              <p:cond delay="6000"/>
                            </p:stCondLst>
                            <p:childTnLst>
                              <p:par>
                                <p:cTn id="74" presetID="10" presetClass="entr" presetSubtype="0" fill="hold" grpId="0" nodeType="after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childTnLst>
                          </p:cTn>
                        </p:par>
                        <p:par>
                          <p:cTn id="77" fill="hold">
                            <p:stCondLst>
                              <p:cond delay="6500"/>
                            </p:stCondLst>
                            <p:childTnLst>
                              <p:par>
                                <p:cTn id="78" presetID="10" presetClass="entr" presetSubtype="0" fill="hold" grpId="0" nodeType="after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6" grpId="0"/>
      <p:bldP spid="37" grpId="0" animBg="1"/>
      <p:bldP spid="38" grpId="0" animBg="1"/>
      <p:bldP spid="39" grpId="0" animBg="1"/>
      <p:bldP spid="40" grpId="0" animBg="1"/>
      <p:bldP spid="41" grpId="0" animBg="1"/>
      <p:bldP spid="42" grpId="0" animBg="1"/>
      <p:bldP spid="43" grpId="0" animBg="1"/>
      <p:bldP spid="44" grpId="0" animBg="1"/>
      <p:bldP spid="45" grpId="0"/>
      <p:bldP spid="46" grpId="0" animBg="1"/>
      <p:bldP spid="47" grpId="0" animBg="1"/>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0787" y="1346444"/>
            <a:ext cx="3859214" cy="523220"/>
          </a:xfrm>
          <a:prstGeom prst="rect">
            <a:avLst/>
          </a:prstGeom>
          <a:solidFill>
            <a:schemeClr val="accent3">
              <a:lumMod val="40000"/>
              <a:lumOff val="60000"/>
            </a:schemeClr>
          </a:solidFill>
        </p:spPr>
        <p:txBody>
          <a:bodyPr wrap="square">
            <a:spAutoFit/>
          </a:bodyPr>
          <a:lstStyle/>
          <a:p>
            <a:pPr algn="ctr" fontAlgn="auto">
              <a:spcBef>
                <a:spcPts val="0"/>
              </a:spcBef>
              <a:spcAft>
                <a:spcPts val="0"/>
              </a:spcAft>
              <a:defRPr/>
            </a:pPr>
            <a:r>
              <a:rPr lang="en-US" sz="2800" b="1" dirty="0" err="1" smtClean="0">
                <a:solidFill>
                  <a:srgbClr val="004F2B"/>
                </a:solidFill>
                <a:latin typeface="Frutiger Neue LT Pro Book"/>
              </a:rPr>
              <a:t>Departamentos</a:t>
            </a:r>
            <a:endParaRPr lang="en-US" sz="2800" b="1" dirty="0">
              <a:solidFill>
                <a:srgbClr val="004F2B"/>
              </a:solidFill>
              <a:latin typeface="Frutiger Neue LT Pro Book"/>
            </a:endParaRPr>
          </a:p>
        </p:txBody>
      </p:sp>
      <p:pic>
        <p:nvPicPr>
          <p:cNvPr id="7" name="Picture 2" descr="C:\Users\jsears\Downloads\HERO_SHOT resized.jpg"/>
          <p:cNvPicPr>
            <a:picLocks noChangeAspect="1" noChangeArrowheads="1"/>
          </p:cNvPicPr>
          <p:nvPr/>
        </p:nvPicPr>
        <p:blipFill rotWithShape="1">
          <a:blip r:embed="rId2">
            <a:extLst>
              <a:ext uri="{28A0092B-C50C-407E-A947-70E740481C1C}">
                <a14:useLocalDpi xmlns:a14="http://schemas.microsoft.com/office/drawing/2010/main" val="0"/>
              </a:ext>
            </a:extLst>
          </a:blip>
          <a:srcRect l="3646" r="10356"/>
          <a:stretch/>
        </p:blipFill>
        <p:spPr bwMode="auto">
          <a:xfrm>
            <a:off x="238901" y="2190750"/>
            <a:ext cx="2695576" cy="207147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4648" y="1971675"/>
            <a:ext cx="3371850" cy="381000"/>
          </a:xfrm>
          <a:prstGeom prst="rect">
            <a:avLst/>
          </a:prstGeom>
          <a:noFill/>
        </p:spPr>
        <p:txBody>
          <a:bodyPr wrap="square" rtlCol="0">
            <a:spAutoFit/>
          </a:bodyPr>
          <a:lstStyle/>
          <a:p>
            <a:pPr algn="ctr"/>
            <a:r>
              <a:rPr lang="es-CR" b="1" dirty="0" smtClean="0">
                <a:effectLst>
                  <a:outerShdw blurRad="38100" dist="38100" dir="2700000" algn="tl">
                    <a:srgbClr val="000000">
                      <a:alpha val="43137"/>
                    </a:srgbClr>
                  </a:outerShdw>
                </a:effectLst>
              </a:rPr>
              <a:t>Animales de Compañía</a:t>
            </a:r>
            <a:endParaRPr lang="en-US" b="1" dirty="0">
              <a:effectLst>
                <a:outerShdw blurRad="38100" dist="38100" dir="2700000" algn="tl">
                  <a:srgbClr val="000000">
                    <a:alpha val="43137"/>
                  </a:srgbClr>
                </a:outerShdw>
              </a:effectLst>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18012" y="2190750"/>
            <a:ext cx="2770355" cy="20777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49527" y="1955861"/>
            <a:ext cx="3371850" cy="381000"/>
          </a:xfrm>
          <a:prstGeom prst="rect">
            <a:avLst/>
          </a:prstGeom>
          <a:noFill/>
        </p:spPr>
        <p:txBody>
          <a:bodyPr wrap="square" rtlCol="0">
            <a:spAutoFit/>
          </a:bodyPr>
          <a:lstStyle/>
          <a:p>
            <a:pPr algn="ctr"/>
            <a:r>
              <a:rPr lang="es-CR" b="1" dirty="0" smtClean="0">
                <a:effectLst>
                  <a:outerShdw blurRad="38100" dist="38100" dir="2700000" algn="tl">
                    <a:srgbClr val="000000">
                      <a:alpha val="43137"/>
                    </a:srgbClr>
                  </a:outerShdw>
                </a:effectLst>
              </a:rPr>
              <a:t>Vida Silvestre</a:t>
            </a:r>
            <a:endParaRPr lang="en-US" b="1" dirty="0">
              <a:effectLst>
                <a:outerShdw blurRad="38100" dist="38100" dir="2700000" algn="tl">
                  <a:srgbClr val="000000">
                    <a:alpha val="43137"/>
                  </a:srgbClr>
                </a:outerShdw>
              </a:effectLst>
            </a:endParaRPr>
          </a:p>
        </p:txBody>
      </p:sp>
      <p:pic>
        <p:nvPicPr>
          <p:cNvPr id="13" name="Picture 2" descr="C:\Users\jsears\Pictures\gestation cra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125" y="2219325"/>
            <a:ext cx="2770576" cy="20777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731488" y="1955861"/>
            <a:ext cx="3371850" cy="381000"/>
          </a:xfrm>
          <a:prstGeom prst="rect">
            <a:avLst/>
          </a:prstGeom>
          <a:noFill/>
        </p:spPr>
        <p:txBody>
          <a:bodyPr wrap="square" rtlCol="0">
            <a:spAutoFit/>
          </a:bodyPr>
          <a:lstStyle/>
          <a:p>
            <a:pPr algn="ctr"/>
            <a:r>
              <a:rPr lang="es-CR" b="1" dirty="0" smtClean="0">
                <a:effectLst>
                  <a:outerShdw blurRad="38100" dist="38100" dir="2700000" algn="tl">
                    <a:srgbClr val="000000">
                      <a:alpha val="43137"/>
                    </a:srgbClr>
                  </a:outerShdw>
                </a:effectLst>
              </a:rPr>
              <a:t>Animales de Granja</a:t>
            </a:r>
            <a:endParaRPr lang="en-US" b="1" dirty="0">
              <a:effectLst>
                <a:outerShdw blurRad="38100" dist="38100" dir="2700000" algn="tl">
                  <a:srgbClr val="000000">
                    <a:alpha val="43137"/>
                  </a:srgbClr>
                </a:outerShdw>
              </a:effectLst>
            </a:endParaRPr>
          </a:p>
        </p:txBody>
      </p:sp>
      <p:pic>
        <p:nvPicPr>
          <p:cNvPr id="15" name="Picture 2" descr="C:\Users\jsears\Downloads\MARCIES_RABBI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751" y="4667250"/>
            <a:ext cx="2757184" cy="19330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7150" y="4362450"/>
            <a:ext cx="3371850" cy="381000"/>
          </a:xfrm>
          <a:prstGeom prst="rect">
            <a:avLst/>
          </a:prstGeom>
          <a:noFill/>
        </p:spPr>
        <p:txBody>
          <a:bodyPr wrap="square" rtlCol="0">
            <a:spAutoFit/>
          </a:bodyPr>
          <a:lstStyle/>
          <a:p>
            <a:pPr algn="ctr"/>
            <a:r>
              <a:rPr lang="es-CR" b="1" dirty="0" smtClean="0">
                <a:effectLst>
                  <a:outerShdw blurRad="38100" dist="38100" dir="2700000" algn="tl">
                    <a:srgbClr val="000000">
                      <a:alpha val="43137"/>
                    </a:srgbClr>
                  </a:outerShdw>
                </a:effectLst>
              </a:rPr>
              <a:t>Investigación y Toxicología</a:t>
            </a:r>
            <a:endParaRPr lang="en-US" b="1" dirty="0">
              <a:effectLst>
                <a:outerShdw blurRad="38100" dist="38100" dir="2700000" algn="tl">
                  <a:srgbClr val="000000">
                    <a:alpha val="43137"/>
                  </a:srgbClr>
                </a:outerShdw>
              </a:effectLst>
            </a:endParaRPr>
          </a:p>
        </p:txBody>
      </p:sp>
      <p:pic>
        <p:nvPicPr>
          <p:cNvPr id="18" name="Picture 2" descr="C:\Users\jsears\Pictures\dog fighting dog getting examin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7537" y="4695825"/>
            <a:ext cx="2770355" cy="19716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882901" y="4373291"/>
            <a:ext cx="3371850" cy="381000"/>
          </a:xfrm>
          <a:prstGeom prst="rect">
            <a:avLst/>
          </a:prstGeom>
          <a:noFill/>
        </p:spPr>
        <p:txBody>
          <a:bodyPr wrap="square" rtlCol="0">
            <a:spAutoFit/>
          </a:bodyPr>
          <a:lstStyle/>
          <a:p>
            <a:pPr algn="ctr"/>
            <a:r>
              <a:rPr lang="es-CR" b="1" dirty="0" smtClean="0">
                <a:effectLst>
                  <a:outerShdw blurRad="38100" dist="38100" dir="2700000" algn="tl">
                    <a:srgbClr val="000000">
                      <a:alpha val="43137"/>
                    </a:srgbClr>
                  </a:outerShdw>
                </a:effectLst>
              </a:rPr>
              <a:t>HSI Global</a:t>
            </a:r>
            <a:endParaRPr lang="en-US" b="1" dirty="0">
              <a:effectLst>
                <a:outerShdw blurRad="38100" dist="38100" dir="2700000" algn="tl">
                  <a:srgbClr val="000000">
                    <a:alpha val="43137"/>
                  </a:srgbClr>
                </a:outerShdw>
              </a:effectLst>
            </a:endParaRPr>
          </a:p>
        </p:txBody>
      </p:sp>
      <p:pic>
        <p:nvPicPr>
          <p:cNvPr id="21" name="Picture 2" descr="C:\Users\jsears\Pictures\twitt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2350" y="4905351"/>
            <a:ext cx="1900065" cy="10953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3" descr="C:\Users\jsears\Pictures\facebook.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4751" y="5669870"/>
            <a:ext cx="2451132" cy="9976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3" name="Picture 4" descr="C:\Users\jsears\Pictures\websit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7135" y="4948138"/>
            <a:ext cx="1225566" cy="10098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766393" y="4401866"/>
            <a:ext cx="3371850" cy="381000"/>
          </a:xfrm>
          <a:prstGeom prst="rect">
            <a:avLst/>
          </a:prstGeom>
          <a:noFill/>
        </p:spPr>
        <p:txBody>
          <a:bodyPr wrap="square" rtlCol="0">
            <a:spAutoFit/>
          </a:bodyPr>
          <a:lstStyle/>
          <a:p>
            <a:pPr algn="ctr"/>
            <a:r>
              <a:rPr lang="es-CR" b="1" dirty="0" smtClean="0">
                <a:effectLst>
                  <a:outerShdw blurRad="38100" dist="38100" dir="2700000" algn="tl">
                    <a:srgbClr val="000000">
                      <a:alpha val="43137"/>
                    </a:srgbClr>
                  </a:outerShdw>
                </a:effectLst>
              </a:rPr>
              <a:t>Comunicaciones En Línea</a:t>
            </a:r>
            <a:endParaRPr lang="en-US" b="1" dirty="0">
              <a:effectLst>
                <a:outerShdw blurRad="38100" dist="38100" dir="2700000" algn="tl">
                  <a:srgbClr val="000000">
                    <a:alpha val="43137"/>
                  </a:srgbClr>
                </a:outerShdw>
              </a:effectLst>
            </a:endParaRPr>
          </a:p>
        </p:txBody>
      </p:sp>
      <p:sp>
        <p:nvSpPr>
          <p:cNvPr id="25" name="Rounded Rectangle 24"/>
          <p:cNvSpPr/>
          <p:nvPr/>
        </p:nvSpPr>
        <p:spPr>
          <a:xfrm>
            <a:off x="3127537" y="229542"/>
            <a:ext cx="4119824" cy="773723"/>
          </a:xfrm>
          <a:prstGeom prst="roundRect">
            <a:avLst>
              <a:gd name="adj" fmla="val 29221"/>
            </a:avLst>
          </a:prstGeom>
          <a:blipFill>
            <a:blip r:embed="rId10"/>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solidFill>
                  <a:srgbClr val="004F2B"/>
                </a:solidFill>
                <a:latin typeface="Frutiger Neue LT Pro Heavy"/>
              </a:rPr>
              <a:t>Quiénes</a:t>
            </a:r>
            <a:r>
              <a:rPr lang="en-US" sz="2400" b="1" dirty="0" smtClean="0">
                <a:solidFill>
                  <a:srgbClr val="004F2B"/>
                </a:solidFill>
                <a:latin typeface="Frutiger Neue LT Pro Heavy"/>
              </a:rPr>
              <a:t> </a:t>
            </a:r>
            <a:r>
              <a:rPr lang="en-US" sz="2400" b="1" dirty="0" err="1" smtClean="0">
                <a:solidFill>
                  <a:srgbClr val="004F2B"/>
                </a:solidFill>
                <a:latin typeface="Frutiger Neue LT Pro Heavy"/>
              </a:rPr>
              <a:t>somos</a:t>
            </a:r>
            <a:endParaRPr lang="en-US" sz="2400" dirty="0"/>
          </a:p>
        </p:txBody>
      </p:sp>
    </p:spTree>
    <p:extLst>
      <p:ext uri="{BB962C8B-B14F-4D97-AF65-F5344CB8AC3E}">
        <p14:creationId xmlns:p14="http://schemas.microsoft.com/office/powerpoint/2010/main" val="3725838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9463" y="1182688"/>
            <a:ext cx="2860675" cy="198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7" descr="680313 bytes; 851 x 564; Keywords: stock, Polar b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138" y="1182688"/>
            <a:ext cx="298767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8" descr="578492 bytes; 818 x 587; Keywords: stock, eleph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1174750"/>
            <a:ext cx="333057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3049588"/>
            <a:ext cx="2889250"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5" descr="738244 bytes; 820 x 585; Keywords: stock, wha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7813" y="2462213"/>
            <a:ext cx="3614737"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 y="4660900"/>
            <a:ext cx="30718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9375" y="3073400"/>
            <a:ext cx="2709863" cy="281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6" descr="819542 bytes; 849 x 565; Keywords: stock, dolphi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8975" y="4660900"/>
            <a:ext cx="3398838"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descr="1982676 bytes; 1698 x 1131; stock, badger, wildlif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76550" y="4552950"/>
            <a:ext cx="35814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2942432" y="142875"/>
            <a:ext cx="4525962" cy="866775"/>
          </a:xfrm>
          <a:prstGeom prst="roundRect">
            <a:avLst>
              <a:gd name="adj" fmla="val 29221"/>
            </a:avLst>
          </a:prstGeom>
          <a:blipFill>
            <a:blip r:embed="rId11"/>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004F2B"/>
                </a:solidFill>
                <a:latin typeface="Frutiger Neue LT Pro Heavy"/>
              </a:rPr>
              <a:t>VIDA SILVESTRE</a:t>
            </a:r>
            <a:endParaRPr lang="en-US" sz="3200" dirty="0">
              <a:solidFill>
                <a:prstClr val="white"/>
              </a:solidFill>
            </a:endParaRPr>
          </a:p>
        </p:txBody>
      </p:sp>
    </p:spTree>
    <p:extLst>
      <p:ext uri="{BB962C8B-B14F-4D97-AF65-F5344CB8AC3E}">
        <p14:creationId xmlns:p14="http://schemas.microsoft.com/office/powerpoint/2010/main" val="211240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6536" y="2178512"/>
            <a:ext cx="3697290" cy="3631763"/>
          </a:xfrm>
          <a:prstGeom prst="rect">
            <a:avLst/>
          </a:prstGeom>
          <a:solidFill>
            <a:schemeClr val="accent3">
              <a:lumMod val="40000"/>
              <a:lumOff val="60000"/>
            </a:schemeClr>
          </a:solidFill>
        </p:spPr>
        <p:txBody>
          <a:bodyPr wrap="square">
            <a:spAutoFit/>
          </a:bodyPr>
          <a:lstStyle/>
          <a:p>
            <a:pPr marL="285750" indent="-285750" fontAlgn="auto">
              <a:spcBef>
                <a:spcPts val="0"/>
              </a:spcBef>
              <a:spcAft>
                <a:spcPts val="0"/>
              </a:spcAft>
              <a:buFont typeface="Arial" pitchFamily="34" charset="0"/>
              <a:buChar char="•"/>
              <a:defRPr/>
            </a:pPr>
            <a:r>
              <a:rPr lang="en-US" sz="2300" dirty="0" err="1" smtClean="0">
                <a:solidFill>
                  <a:srgbClr val="004F2B"/>
                </a:solidFill>
                <a:latin typeface="Frutiger Neue LT Pro Book"/>
              </a:rPr>
              <a:t>Caza</a:t>
            </a:r>
            <a:r>
              <a:rPr lang="en-US" sz="2300" dirty="0" smtClean="0">
                <a:solidFill>
                  <a:srgbClr val="004F2B"/>
                </a:solidFill>
                <a:latin typeface="Frutiger Neue LT Pro Book"/>
              </a:rPr>
              <a:t> </a:t>
            </a:r>
            <a:r>
              <a:rPr lang="en-US" sz="2300" dirty="0" err="1" smtClean="0">
                <a:solidFill>
                  <a:srgbClr val="004F2B"/>
                </a:solidFill>
                <a:latin typeface="Frutiger Neue LT Pro Book"/>
              </a:rPr>
              <a:t>furtiva</a:t>
            </a:r>
            <a:r>
              <a:rPr lang="en-US" sz="2300" dirty="0" smtClean="0">
                <a:solidFill>
                  <a:srgbClr val="004F2B"/>
                </a:solidFill>
                <a:latin typeface="Frutiger Neue LT Pro Book"/>
              </a:rPr>
              <a:t> y </a:t>
            </a:r>
            <a:r>
              <a:rPr lang="en-US" sz="2300" dirty="0" err="1" smtClean="0">
                <a:solidFill>
                  <a:srgbClr val="004F2B"/>
                </a:solidFill>
                <a:latin typeface="Frutiger Neue LT Pro Book"/>
              </a:rPr>
              <a:t>tráfico</a:t>
            </a:r>
            <a:r>
              <a:rPr lang="en-US" sz="2300" dirty="0" smtClean="0">
                <a:solidFill>
                  <a:srgbClr val="004F2B"/>
                </a:solidFill>
                <a:latin typeface="Frutiger Neue LT Pro Book"/>
              </a:rPr>
              <a:t> </a:t>
            </a:r>
            <a:r>
              <a:rPr lang="en-US" sz="2300" dirty="0" err="1" smtClean="0">
                <a:solidFill>
                  <a:srgbClr val="004F2B"/>
                </a:solidFill>
                <a:latin typeface="Frutiger Neue LT Pro Book"/>
              </a:rPr>
              <a:t>ilegal</a:t>
            </a:r>
            <a:endParaRPr lang="en-US" sz="2300" dirty="0" smtClean="0">
              <a:solidFill>
                <a:srgbClr val="004F2B"/>
              </a:solidFill>
              <a:latin typeface="Frutiger Neue LT Pro Book"/>
            </a:endParaRPr>
          </a:p>
          <a:p>
            <a:pPr marL="285750" indent="-285750">
              <a:buFont typeface="Arial" pitchFamily="34" charset="0"/>
              <a:buChar char="•"/>
              <a:defRPr/>
            </a:pPr>
            <a:r>
              <a:rPr lang="es-CR" sz="2300" dirty="0" smtClean="0">
                <a:solidFill>
                  <a:srgbClr val="004F2B"/>
                </a:solidFill>
                <a:latin typeface="Frutiger Neue LT Pro Book"/>
              </a:rPr>
              <a:t>Comercio</a:t>
            </a:r>
            <a:endParaRPr lang="en-US" sz="2300" dirty="0" smtClean="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n-US" sz="2300" dirty="0" err="1" smtClean="0">
                <a:solidFill>
                  <a:srgbClr val="004F2B"/>
                </a:solidFill>
                <a:latin typeface="Frutiger Neue LT Pro Book"/>
              </a:rPr>
              <a:t>Caza</a:t>
            </a:r>
            <a:r>
              <a:rPr lang="en-US" sz="2300" dirty="0" smtClean="0">
                <a:solidFill>
                  <a:srgbClr val="004F2B"/>
                </a:solidFill>
                <a:latin typeface="Frutiger Neue LT Pro Book"/>
              </a:rPr>
              <a:t> de </a:t>
            </a:r>
            <a:r>
              <a:rPr lang="en-US" sz="2300" dirty="0" err="1" smtClean="0">
                <a:solidFill>
                  <a:srgbClr val="004F2B"/>
                </a:solidFill>
                <a:latin typeface="Frutiger Neue LT Pro Book"/>
              </a:rPr>
              <a:t>trofeos</a:t>
            </a:r>
            <a:endParaRPr lang="en-US" sz="2300" dirty="0" smtClean="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n-US" sz="2300" dirty="0" err="1" smtClean="0">
                <a:solidFill>
                  <a:srgbClr val="004F2B"/>
                </a:solidFill>
                <a:latin typeface="Frutiger Neue LT Pro Book"/>
              </a:rPr>
              <a:t>Turismo</a:t>
            </a:r>
            <a:r>
              <a:rPr lang="en-US" sz="2300" dirty="0" smtClean="0">
                <a:solidFill>
                  <a:srgbClr val="004F2B"/>
                </a:solidFill>
                <a:latin typeface="Frutiger Neue LT Pro Book"/>
              </a:rPr>
              <a:t> mal </a:t>
            </a:r>
            <a:r>
              <a:rPr lang="en-US" sz="2300" dirty="0" err="1" smtClean="0">
                <a:solidFill>
                  <a:srgbClr val="004F2B"/>
                </a:solidFill>
                <a:latin typeface="Frutiger Neue LT Pro Book"/>
              </a:rPr>
              <a:t>regulado</a:t>
            </a:r>
            <a:endParaRPr lang="en-US" sz="2300" dirty="0" smtClean="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s-CR" sz="2300" dirty="0" smtClean="0">
                <a:solidFill>
                  <a:srgbClr val="004F2B"/>
                </a:solidFill>
                <a:latin typeface="Frutiger Neue LT Pro Book"/>
              </a:rPr>
              <a:t>Plagas</a:t>
            </a:r>
            <a:endParaRPr lang="en-US" sz="2300" dirty="0" smtClean="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s-CR" sz="2300" dirty="0" smtClean="0">
                <a:solidFill>
                  <a:srgbClr val="004F2B"/>
                </a:solidFill>
                <a:latin typeface="Frutiger Neue LT Pro Book"/>
              </a:rPr>
              <a:t>Zoológicos y centros con manejo deficiente</a:t>
            </a:r>
            <a:endParaRPr lang="en-US" sz="2300" dirty="0" smtClean="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n-US" sz="2300" dirty="0" err="1" smtClean="0">
                <a:solidFill>
                  <a:srgbClr val="004F2B"/>
                </a:solidFill>
                <a:latin typeface="Frutiger Neue LT Pro Book"/>
              </a:rPr>
              <a:t>Uso</a:t>
            </a:r>
            <a:r>
              <a:rPr lang="en-US" sz="2300" dirty="0" smtClean="0">
                <a:solidFill>
                  <a:srgbClr val="004F2B"/>
                </a:solidFill>
                <a:latin typeface="Frutiger Neue LT Pro Book"/>
              </a:rPr>
              <a:t> </a:t>
            </a:r>
            <a:r>
              <a:rPr lang="en-US" sz="2300" dirty="0" err="1" smtClean="0">
                <a:solidFill>
                  <a:srgbClr val="004F2B"/>
                </a:solidFill>
                <a:latin typeface="Frutiger Neue LT Pro Book"/>
              </a:rPr>
              <a:t>religioso</a:t>
            </a:r>
            <a:r>
              <a:rPr lang="en-US" sz="2300" dirty="0" smtClean="0">
                <a:solidFill>
                  <a:srgbClr val="004F2B"/>
                </a:solidFill>
                <a:latin typeface="Frutiger Neue LT Pro Book"/>
              </a:rPr>
              <a:t> </a:t>
            </a:r>
            <a:r>
              <a:rPr lang="en-US" sz="2300" dirty="0" err="1" smtClean="0">
                <a:solidFill>
                  <a:srgbClr val="004F2B"/>
                </a:solidFill>
                <a:latin typeface="Frutiger Neue LT Pro Book"/>
              </a:rPr>
              <a:t>inapropiado</a:t>
            </a:r>
            <a:endParaRPr lang="en-US" sz="2300" dirty="0">
              <a:solidFill>
                <a:srgbClr val="004F2B"/>
              </a:solidFill>
              <a:latin typeface="Frutiger Neue LT Pro Book"/>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l="17355" r="28838"/>
          <a:stretch>
            <a:fillRect/>
          </a:stretch>
        </p:blipFill>
        <p:spPr bwMode="auto">
          <a:xfrm>
            <a:off x="4191000" y="1200150"/>
            <a:ext cx="4953000"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084844" y="200967"/>
            <a:ext cx="4119824" cy="773723"/>
          </a:xfrm>
          <a:prstGeom prst="roundRect">
            <a:avLst>
              <a:gd name="adj" fmla="val 29221"/>
            </a:avLst>
          </a:prstGeom>
          <a:blipFill>
            <a:blip r:embed="rId4"/>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4F2B"/>
                </a:solidFill>
                <a:latin typeface="Frutiger Neue LT Pro Heavy"/>
              </a:rPr>
              <a:t>Lo </a:t>
            </a:r>
            <a:r>
              <a:rPr lang="en-US" sz="2800" b="1" dirty="0" err="1">
                <a:solidFill>
                  <a:srgbClr val="004F2B"/>
                </a:solidFill>
                <a:latin typeface="Frutiger Neue LT Pro Heavy"/>
              </a:rPr>
              <a:t>que</a:t>
            </a:r>
            <a:r>
              <a:rPr lang="en-US" sz="2800" b="1" dirty="0">
                <a:solidFill>
                  <a:srgbClr val="004F2B"/>
                </a:solidFill>
                <a:latin typeface="Frutiger Neue LT Pro Heavy"/>
              </a:rPr>
              <a:t> </a:t>
            </a:r>
            <a:r>
              <a:rPr lang="en-US" sz="2800" b="1" dirty="0" err="1">
                <a:solidFill>
                  <a:srgbClr val="004F2B"/>
                </a:solidFill>
                <a:latin typeface="Frutiger Neue LT Pro Heavy"/>
              </a:rPr>
              <a:t>hacemos</a:t>
            </a:r>
            <a:endParaRPr lang="en-US" sz="2800" dirty="0">
              <a:solidFill>
                <a:prstClr val="white"/>
              </a:solidFill>
            </a:endParaRPr>
          </a:p>
        </p:txBody>
      </p:sp>
      <p:sp>
        <p:nvSpPr>
          <p:cNvPr id="7" name="TextBox 6"/>
          <p:cNvSpPr txBox="1"/>
          <p:nvPr/>
        </p:nvSpPr>
        <p:spPr>
          <a:xfrm>
            <a:off x="161130" y="1397122"/>
            <a:ext cx="3859214" cy="523220"/>
          </a:xfrm>
          <a:prstGeom prst="rect">
            <a:avLst/>
          </a:prstGeom>
          <a:solidFill>
            <a:schemeClr val="accent3">
              <a:lumMod val="40000"/>
              <a:lumOff val="60000"/>
            </a:schemeClr>
          </a:solidFill>
        </p:spPr>
        <p:txBody>
          <a:bodyPr wrap="square">
            <a:spAutoFit/>
          </a:bodyPr>
          <a:lstStyle/>
          <a:p>
            <a:pPr algn="ctr" fontAlgn="auto">
              <a:spcBef>
                <a:spcPts val="0"/>
              </a:spcBef>
              <a:spcAft>
                <a:spcPts val="0"/>
              </a:spcAft>
              <a:defRPr/>
            </a:pPr>
            <a:r>
              <a:rPr lang="en-US" sz="2800" b="1" dirty="0" err="1" smtClean="0">
                <a:solidFill>
                  <a:srgbClr val="004F2B"/>
                </a:solidFill>
                <a:latin typeface="Frutiger Neue LT Pro Book"/>
              </a:rPr>
              <a:t>Cambio</a:t>
            </a:r>
            <a:r>
              <a:rPr lang="en-US" sz="2800" b="1" dirty="0" smtClean="0">
                <a:solidFill>
                  <a:srgbClr val="004F2B"/>
                </a:solidFill>
                <a:latin typeface="Frutiger Neue LT Pro Book"/>
              </a:rPr>
              <a:t> en </a:t>
            </a:r>
            <a:r>
              <a:rPr lang="en-US" sz="2800" b="1" dirty="0" err="1" smtClean="0">
                <a:solidFill>
                  <a:srgbClr val="004F2B"/>
                </a:solidFill>
                <a:latin typeface="Frutiger Neue LT Pro Book"/>
              </a:rPr>
              <a:t>Políticas</a:t>
            </a:r>
            <a:endParaRPr lang="en-US" sz="2800" b="1" dirty="0">
              <a:solidFill>
                <a:srgbClr val="004F2B"/>
              </a:solidFill>
              <a:latin typeface="Frutiger Neue LT Pro Book"/>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9587" y="1378072"/>
            <a:ext cx="3200400" cy="954107"/>
          </a:xfrm>
          <a:prstGeom prst="rect">
            <a:avLst/>
          </a:prstGeom>
          <a:solidFill>
            <a:schemeClr val="accent3">
              <a:lumMod val="40000"/>
              <a:lumOff val="60000"/>
            </a:schemeClr>
          </a:solidFill>
        </p:spPr>
        <p:txBody>
          <a:bodyPr>
            <a:spAutoFit/>
          </a:bodyPr>
          <a:lstStyle/>
          <a:p>
            <a:pPr algn="ctr" fontAlgn="auto">
              <a:spcBef>
                <a:spcPts val="0"/>
              </a:spcBef>
              <a:spcAft>
                <a:spcPts val="0"/>
              </a:spcAft>
              <a:defRPr/>
            </a:pPr>
            <a:r>
              <a:rPr lang="en-US" sz="2800" b="1" dirty="0" err="1" smtClean="0">
                <a:solidFill>
                  <a:srgbClr val="004F2B"/>
                </a:solidFill>
                <a:latin typeface="Frutiger Neue LT Pro Book"/>
              </a:rPr>
              <a:t>Convenciones</a:t>
            </a:r>
            <a:r>
              <a:rPr lang="en-US" sz="2800" b="1" dirty="0" smtClean="0">
                <a:solidFill>
                  <a:srgbClr val="004F2B"/>
                </a:solidFill>
                <a:latin typeface="Frutiger Neue LT Pro Book"/>
              </a:rPr>
              <a:t> y </a:t>
            </a:r>
            <a:r>
              <a:rPr lang="en-US" sz="2800" b="1" dirty="0" err="1" smtClean="0">
                <a:solidFill>
                  <a:srgbClr val="004F2B"/>
                </a:solidFill>
                <a:latin typeface="Frutiger Neue LT Pro Book"/>
              </a:rPr>
              <a:t>Tratados</a:t>
            </a:r>
            <a:r>
              <a:rPr lang="en-US" sz="2800" b="1" dirty="0" smtClean="0">
                <a:solidFill>
                  <a:srgbClr val="004F2B"/>
                </a:solidFill>
                <a:latin typeface="Frutiger Neue LT Pro Book"/>
              </a:rPr>
              <a:t> </a:t>
            </a:r>
            <a:endParaRPr lang="en-US" sz="2800" b="1" dirty="0">
              <a:solidFill>
                <a:srgbClr val="004F2B"/>
              </a:solidFill>
              <a:latin typeface="Frutiger Neue LT Pro Book"/>
            </a:endParaRPr>
          </a:p>
        </p:txBody>
      </p:sp>
      <p:sp>
        <p:nvSpPr>
          <p:cNvPr id="8" name="TextBox 7"/>
          <p:cNvSpPr txBox="1"/>
          <p:nvPr/>
        </p:nvSpPr>
        <p:spPr>
          <a:xfrm>
            <a:off x="396632" y="2592039"/>
            <a:ext cx="2391232" cy="3046988"/>
          </a:xfrm>
          <a:prstGeom prst="rect">
            <a:avLst/>
          </a:prstGeom>
          <a:solidFill>
            <a:schemeClr val="accent3">
              <a:lumMod val="40000"/>
              <a:lumOff val="60000"/>
            </a:schemeClr>
          </a:solidFill>
        </p:spPr>
        <p:txBody>
          <a:bodyPr wrap="none">
            <a:spAutoFit/>
          </a:bodyPr>
          <a:lstStyle/>
          <a:p>
            <a:pPr marL="285750" indent="-285750" fontAlgn="auto">
              <a:spcBef>
                <a:spcPts val="0"/>
              </a:spcBef>
              <a:spcAft>
                <a:spcPts val="0"/>
              </a:spcAft>
              <a:buFont typeface="Arial" pitchFamily="34" charset="0"/>
              <a:buChar char="•"/>
              <a:defRPr/>
            </a:pPr>
            <a:r>
              <a:rPr lang="en-US" sz="2400" dirty="0">
                <a:solidFill>
                  <a:srgbClr val="004F2B"/>
                </a:solidFill>
                <a:latin typeface="Frutiger Neue LT Pro Book"/>
              </a:rPr>
              <a:t>CITES</a:t>
            </a:r>
          </a:p>
          <a:p>
            <a:pPr marL="285750" indent="-285750" fontAlgn="auto">
              <a:spcBef>
                <a:spcPts val="0"/>
              </a:spcBef>
              <a:spcAft>
                <a:spcPts val="0"/>
              </a:spcAft>
              <a:buFont typeface="Arial" pitchFamily="34" charset="0"/>
              <a:buChar char="•"/>
              <a:defRPr/>
            </a:pPr>
            <a:r>
              <a:rPr lang="en-US" sz="2400" dirty="0" smtClean="0">
                <a:solidFill>
                  <a:srgbClr val="004F2B"/>
                </a:solidFill>
                <a:latin typeface="Frutiger Neue LT Pro Book"/>
              </a:rPr>
              <a:t>IWC (CBI)</a:t>
            </a:r>
            <a:endParaRPr lang="en-US" sz="2400" dirty="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n-US" sz="2400" dirty="0">
                <a:solidFill>
                  <a:srgbClr val="004F2B"/>
                </a:solidFill>
                <a:latin typeface="Frutiger Neue LT Pro Book"/>
              </a:rPr>
              <a:t>CMS</a:t>
            </a:r>
          </a:p>
          <a:p>
            <a:pPr marL="285750" indent="-285750" fontAlgn="auto">
              <a:spcBef>
                <a:spcPts val="0"/>
              </a:spcBef>
              <a:spcAft>
                <a:spcPts val="0"/>
              </a:spcAft>
              <a:buFont typeface="Arial" pitchFamily="34" charset="0"/>
              <a:buChar char="•"/>
              <a:defRPr/>
            </a:pPr>
            <a:r>
              <a:rPr lang="en-US" sz="2400" dirty="0" smtClean="0">
                <a:solidFill>
                  <a:srgbClr val="004F2B"/>
                </a:solidFill>
                <a:latin typeface="Frutiger Neue LT Pro Book"/>
              </a:rPr>
              <a:t>IATTC (CIAT) </a:t>
            </a:r>
            <a:endParaRPr lang="en-US" sz="2400" dirty="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n-US" sz="2400" dirty="0">
                <a:solidFill>
                  <a:srgbClr val="004F2B"/>
                </a:solidFill>
                <a:latin typeface="Frutiger Neue LT Pro Book"/>
              </a:rPr>
              <a:t>IAC </a:t>
            </a:r>
            <a:r>
              <a:rPr lang="en-US" sz="2400" dirty="0" smtClean="0">
                <a:solidFill>
                  <a:srgbClr val="004F2B"/>
                </a:solidFill>
                <a:latin typeface="Frutiger Neue LT Pro Book"/>
              </a:rPr>
              <a:t>(CIT)</a:t>
            </a:r>
            <a:endParaRPr lang="en-US" sz="2400" dirty="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n-US" sz="2400" dirty="0" smtClean="0">
                <a:solidFill>
                  <a:srgbClr val="004F2B"/>
                </a:solidFill>
                <a:latin typeface="Frutiger Neue LT Pro Book"/>
              </a:rPr>
              <a:t>OIE</a:t>
            </a:r>
            <a:endParaRPr lang="en-US" sz="2400" dirty="0">
              <a:solidFill>
                <a:srgbClr val="004F2B"/>
              </a:solidFill>
              <a:latin typeface="Frutiger Neue LT Pro Book"/>
            </a:endParaRPr>
          </a:p>
          <a:p>
            <a:pPr marL="285750" indent="-285750" fontAlgn="auto">
              <a:spcBef>
                <a:spcPts val="0"/>
              </a:spcBef>
              <a:spcAft>
                <a:spcPts val="0"/>
              </a:spcAft>
              <a:buFont typeface="Arial" pitchFamily="34" charset="0"/>
              <a:buChar char="•"/>
              <a:defRPr/>
            </a:pPr>
            <a:r>
              <a:rPr lang="en-US" sz="2400" dirty="0" smtClean="0">
                <a:solidFill>
                  <a:srgbClr val="004F2B"/>
                </a:solidFill>
                <a:latin typeface="Frutiger Neue LT Pro Book"/>
              </a:rPr>
              <a:t>DR-CAFTA</a:t>
            </a:r>
          </a:p>
          <a:p>
            <a:pPr marL="285750" indent="-285750" fontAlgn="auto">
              <a:spcBef>
                <a:spcPts val="0"/>
              </a:spcBef>
              <a:spcAft>
                <a:spcPts val="0"/>
              </a:spcAft>
              <a:buFont typeface="Arial" pitchFamily="34" charset="0"/>
              <a:buChar char="•"/>
              <a:defRPr/>
            </a:pPr>
            <a:r>
              <a:rPr lang="en-US" sz="2400" dirty="0" smtClean="0">
                <a:solidFill>
                  <a:srgbClr val="004F2B"/>
                </a:solidFill>
                <a:latin typeface="Frutiger Neue LT Pro Book"/>
              </a:rPr>
              <a:t>TPP</a:t>
            </a:r>
            <a:endParaRPr lang="en-US" sz="2400" dirty="0">
              <a:solidFill>
                <a:srgbClr val="004F2B"/>
              </a:solidFill>
              <a:latin typeface="Frutiger Neue LT Pro Book"/>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187450"/>
            <a:ext cx="4876800" cy="567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084844" y="200967"/>
            <a:ext cx="4119824" cy="773723"/>
          </a:xfrm>
          <a:prstGeom prst="roundRect">
            <a:avLst>
              <a:gd name="adj" fmla="val 29221"/>
            </a:avLst>
          </a:prstGeom>
          <a:blipFill>
            <a:blip r:embed="rId4"/>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4F2B"/>
                </a:solidFill>
                <a:latin typeface="Frutiger Neue LT Pro Heavy"/>
              </a:rPr>
              <a:t>Lo </a:t>
            </a:r>
            <a:r>
              <a:rPr lang="en-US" sz="2800" b="1" dirty="0" err="1">
                <a:solidFill>
                  <a:srgbClr val="004F2B"/>
                </a:solidFill>
                <a:latin typeface="Frutiger Neue LT Pro Heavy"/>
              </a:rPr>
              <a:t>que</a:t>
            </a:r>
            <a:r>
              <a:rPr lang="en-US" sz="2800" b="1" dirty="0">
                <a:solidFill>
                  <a:srgbClr val="004F2B"/>
                </a:solidFill>
                <a:latin typeface="Frutiger Neue LT Pro Heavy"/>
              </a:rPr>
              <a:t> </a:t>
            </a:r>
            <a:r>
              <a:rPr lang="en-US" sz="2800" b="1" dirty="0" err="1">
                <a:solidFill>
                  <a:srgbClr val="004F2B"/>
                </a:solidFill>
                <a:latin typeface="Frutiger Neue LT Pro Heavy"/>
              </a:rPr>
              <a:t>hacemos</a:t>
            </a:r>
            <a:endParaRPr lang="en-US" sz="2800" dirty="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84844" y="200967"/>
            <a:ext cx="4119824" cy="773723"/>
          </a:xfrm>
          <a:prstGeom prst="roundRect">
            <a:avLst>
              <a:gd name="adj" fmla="val 29221"/>
            </a:avLst>
          </a:prstGeom>
          <a:blipFill>
            <a:blip r:embed="rId3"/>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smtClean="0">
                <a:solidFill>
                  <a:srgbClr val="004F2B"/>
                </a:solidFill>
                <a:latin typeface="Frutiger Neue LT Pro Heavy"/>
              </a:rPr>
              <a:t>Donde</a:t>
            </a:r>
            <a:r>
              <a:rPr lang="en-US" sz="2800" b="1" dirty="0" smtClean="0">
                <a:solidFill>
                  <a:srgbClr val="004F2B"/>
                </a:solidFill>
                <a:latin typeface="Frutiger Neue LT Pro Heavy"/>
              </a:rPr>
              <a:t> </a:t>
            </a:r>
            <a:r>
              <a:rPr lang="en-US" sz="2800" b="1" dirty="0" err="1" smtClean="0">
                <a:solidFill>
                  <a:srgbClr val="004F2B"/>
                </a:solidFill>
                <a:latin typeface="Frutiger Neue LT Pro Heavy"/>
              </a:rPr>
              <a:t>trabajamos</a:t>
            </a:r>
            <a:endParaRPr lang="en-US" sz="2800" dirty="0"/>
          </a:p>
        </p:txBody>
      </p:sp>
      <p:pic>
        <p:nvPicPr>
          <p:cNvPr id="6"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bwMode="auto">
          <a:xfrm>
            <a:off x="0" y="1185706"/>
            <a:ext cx="9144000" cy="567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122569" y="1261906"/>
            <a:ext cx="6078206" cy="462119"/>
          </a:xfrm>
          <a:prstGeom prst="roundRect">
            <a:avLst>
              <a:gd name="adj" fmla="val 29221"/>
            </a:avLst>
          </a:prstGeom>
          <a:blipFill>
            <a:blip r:embed="rId3"/>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4F2B"/>
                </a:solidFill>
                <a:latin typeface="Frutiger Neue LT Pro Heavy"/>
              </a:rPr>
              <a:t>Programas y </a:t>
            </a:r>
            <a:r>
              <a:rPr lang="en-US" sz="2000" b="1" dirty="0" err="1" smtClean="0">
                <a:solidFill>
                  <a:srgbClr val="004F2B"/>
                </a:solidFill>
                <a:latin typeface="Frutiger Neue LT Pro Heavy"/>
              </a:rPr>
              <a:t>Campañas</a:t>
            </a:r>
            <a:r>
              <a:rPr lang="en-US" sz="2000" b="1" dirty="0" smtClean="0">
                <a:solidFill>
                  <a:srgbClr val="004F2B"/>
                </a:solidFill>
                <a:latin typeface="Frutiger Neue LT Pro Heavy"/>
              </a:rPr>
              <a:t> de Vida Silvestre</a:t>
            </a:r>
            <a:endParaRPr lang="en-US" sz="2000" dirty="0"/>
          </a:p>
        </p:txBody>
      </p:sp>
    </p:spTree>
    <p:extLst>
      <p:ext uri="{BB962C8B-B14F-4D97-AF65-F5344CB8AC3E}">
        <p14:creationId xmlns:p14="http://schemas.microsoft.com/office/powerpoint/2010/main" val="245881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 - &amp;quot;About Us&amp;quot;&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quot;/&gt;&lt;property id=&quot;20307&quot; value=&quot;259&quot;/&gt;&lt;/object&gt;&lt;object type=&quot;3&quot; unique_id=&quot;10008&quot;&gt;&lt;property id=&quot;20148&quot; value=&quot;5&quot;/&gt;&lt;property id=&quot;20300&quot; value=&quot;Slide 5&quot;/&gt;&lt;property id=&quot;20307&quot; value=&quot;260&quot;/&gt;&lt;/object&gt;&lt;/object&gt;&lt;/object&gt;&lt;/database&gt;"/>
  <p:tag name="SECTOMILLISECCONVERTED" val="1"/>
</p:tagLst>
</file>

<file path=ppt/theme/theme1.xml><?xml version="1.0" encoding="utf-8"?>
<a:theme xmlns:a="http://schemas.openxmlformats.org/drawingml/2006/main" name="HSI UR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SI Slog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HSI 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766</TotalTime>
  <Words>717</Words>
  <Application>Microsoft Office PowerPoint</Application>
  <PresentationFormat>On-screen Show (4:3)</PresentationFormat>
  <Paragraphs>101</Paragraphs>
  <Slides>13</Slides>
  <Notes>6</Notes>
  <HiddenSlides>0</HiddenSlides>
  <MMClips>0</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HSI URL</vt:lpstr>
      <vt:lpstr>HSI Slogan</vt:lpstr>
      <vt:lpstr>HSI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Humane Society of the 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Alyssa Snyder</dc:creator>
  <cp:lastModifiedBy>Rebecca Regnery</cp:lastModifiedBy>
  <cp:revision>62</cp:revision>
  <dcterms:created xsi:type="dcterms:W3CDTF">2011-07-20T15:41:46Z</dcterms:created>
  <dcterms:modified xsi:type="dcterms:W3CDTF">2014-11-25T03:43:46Z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