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6" r:id="rId2"/>
    <p:sldId id="307" r:id="rId3"/>
    <p:sldId id="256" r:id="rId4"/>
    <p:sldId id="257" r:id="rId5"/>
    <p:sldId id="259" r:id="rId6"/>
    <p:sldId id="260" r:id="rId7"/>
    <p:sldId id="258" r:id="rId8"/>
    <p:sldId id="261" r:id="rId9"/>
    <p:sldId id="262" r:id="rId10"/>
    <p:sldId id="265" r:id="rId11"/>
    <p:sldId id="299" r:id="rId12"/>
    <p:sldId id="264" r:id="rId13"/>
    <p:sldId id="280" r:id="rId14"/>
    <p:sldId id="281" r:id="rId15"/>
    <p:sldId id="266" r:id="rId16"/>
    <p:sldId id="267" r:id="rId17"/>
    <p:sldId id="277" r:id="rId18"/>
    <p:sldId id="297" r:id="rId19"/>
    <p:sldId id="286" r:id="rId20"/>
    <p:sldId id="287" r:id="rId21"/>
    <p:sldId id="288" r:id="rId22"/>
    <p:sldId id="289" r:id="rId23"/>
    <p:sldId id="290" r:id="rId24"/>
    <p:sldId id="268" r:id="rId25"/>
    <p:sldId id="274" r:id="rId26"/>
    <p:sldId id="300" r:id="rId27"/>
    <p:sldId id="291" r:id="rId28"/>
    <p:sldId id="284" r:id="rId29"/>
    <p:sldId id="302" r:id="rId30"/>
    <p:sldId id="283" r:id="rId31"/>
    <p:sldId id="282" r:id="rId32"/>
    <p:sldId id="298" r:id="rId33"/>
    <p:sldId id="303" r:id="rId34"/>
    <p:sldId id="304" r:id="rId35"/>
    <p:sldId id="305" r:id="rId36"/>
    <p:sldId id="301" r:id="rId37"/>
  </p:sldIdLst>
  <p:sldSz cx="9144000" cy="6858000" type="screen4x3"/>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2" autoAdjust="0"/>
    <p:restoredTop sz="84260" autoAdjust="0"/>
  </p:normalViewPr>
  <p:slideViewPr>
    <p:cSldViewPr>
      <p:cViewPr varScale="1">
        <p:scale>
          <a:sx n="99" d="100"/>
          <a:sy n="99" d="100"/>
        </p:scale>
        <p:origin x="-1864" y="-1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150" y="-90"/>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5614"/>
          </a:xfrm>
          <a:prstGeom prst="rect">
            <a:avLst/>
          </a:prstGeom>
        </p:spPr>
        <p:txBody>
          <a:bodyPr vert="horz" lIns="93360" tIns="46680" rIns="93360" bIns="46680" rtlCol="0"/>
          <a:lstStyle>
            <a:lvl1pPr algn="r">
              <a:defRPr sz="1200"/>
            </a:lvl1pPr>
          </a:lstStyle>
          <a:p>
            <a:fld id="{8DAFA65A-8471-47DC-9BB2-7E2F094C2D56}" type="datetimeFigureOut">
              <a:rPr lang="en-US" smtClean="0"/>
              <a:t>25-11-14</a:t>
            </a:fld>
            <a:endParaRPr lang="en-US"/>
          </a:p>
        </p:txBody>
      </p:sp>
      <p:sp>
        <p:nvSpPr>
          <p:cNvPr id="4" name="Slide Image Placeholder 3"/>
          <p:cNvSpPr>
            <a:spLocks noGrp="1" noRot="1" noChangeAspect="1"/>
          </p:cNvSpPr>
          <p:nvPr>
            <p:ph type="sldImg" idx="2"/>
          </p:nvPr>
        </p:nvSpPr>
        <p:spPr>
          <a:xfrm>
            <a:off x="1184275" y="698500"/>
            <a:ext cx="4657725" cy="349250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3360" tIns="46680" rIns="93360" bIns="466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045"/>
            <a:ext cx="3044719" cy="465614"/>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lIns="93360" tIns="46680" rIns="93360" bIns="46680" rtlCol="0" anchor="b"/>
          <a:lstStyle>
            <a:lvl1pPr algn="r">
              <a:defRPr sz="1200"/>
            </a:lvl1pPr>
          </a:lstStyle>
          <a:p>
            <a:fld id="{E5DB5AFC-CEA9-44C9-AB46-4D410263D725}" type="slidenum">
              <a:rPr lang="en-US" smtClean="0"/>
              <a:t>‹Nr.›</a:t>
            </a:fld>
            <a:endParaRPr lang="en-US"/>
          </a:p>
        </p:txBody>
      </p:sp>
    </p:spTree>
    <p:extLst>
      <p:ext uri="{BB962C8B-B14F-4D97-AF65-F5344CB8AC3E}">
        <p14:creationId xmlns:p14="http://schemas.microsoft.com/office/powerpoint/2010/main" val="1352112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4B8349-834A-4660-B52E-1C3E288C3A49}" type="slidenum">
              <a:rPr lang="en-US">
                <a:solidFill>
                  <a:prstClr val="black"/>
                </a:solidFill>
                <a:ea typeface="ＭＳ Ｐゴシック" pitchFamily="-123" charset="-128"/>
                <a:cs typeface="ＭＳ Ｐゴシック" pitchFamily="-123" charset="-128"/>
              </a:rPr>
              <a:pPr fontAlgn="base">
                <a:spcBef>
                  <a:spcPct val="0"/>
                </a:spcBef>
                <a:spcAft>
                  <a:spcPct val="0"/>
                </a:spcAft>
              </a:pPr>
              <a:t>1</a:t>
            </a:fld>
            <a:endParaRPr lang="en-US" dirty="0">
              <a:solidFill>
                <a:prstClr val="black"/>
              </a:solidFill>
              <a:ea typeface="ＭＳ Ｐゴシック" pitchFamily="-123" charset="-128"/>
              <a:cs typeface="ＭＳ Ｐゴシック" pitchFamily="-123"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a </a:t>
            </a:r>
            <a:r>
              <a:rPr lang="en-US" dirty="0" err="1" smtClean="0"/>
              <a:t>greenland</a:t>
            </a:r>
            <a:r>
              <a:rPr lang="en-US" dirty="0" smtClean="0"/>
              <a:t> shark.  That’s ice in the background.  So</a:t>
            </a:r>
            <a:r>
              <a:rPr lang="en-US" baseline="0" dirty="0" smtClean="0"/>
              <a:t> the water</a:t>
            </a:r>
            <a:r>
              <a:rPr lang="en-US" dirty="0" smtClean="0"/>
              <a:t> is very cold.  Sharks swim in every ocean, in almost every habitat.</a:t>
            </a:r>
            <a:r>
              <a:rPr lang="en-US" baseline="0" dirty="0" smtClean="0"/>
              <a:t>  They swim in the open ocean, on the ocean floor, along the coast, on top of reefs, and everywhere in between.</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11</a:t>
            </a:fld>
            <a:endParaRPr lang="en-US"/>
          </a:p>
        </p:txBody>
      </p:sp>
    </p:spTree>
    <p:extLst>
      <p:ext uri="{BB962C8B-B14F-4D97-AF65-F5344CB8AC3E}">
        <p14:creationId xmlns:p14="http://schemas.microsoft.com/office/powerpoint/2010/main" val="178447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You’ve just seen</a:t>
            </a:r>
            <a:r>
              <a:rPr lang="en-US" dirty="0" smtClean="0"/>
              <a:t> 8 of the world’s shark species.</a:t>
            </a:r>
            <a:r>
              <a:rPr lang="en-US" baseline="0" dirty="0" smtClean="0"/>
              <a:t> But as I mentioned earlier, there are  about 450 species of sharks in the ocean and only 3 are responsible for most of the world’s shark attacks. [STATE ABOVE FACTS] . </a:t>
            </a:r>
          </a:p>
        </p:txBody>
      </p:sp>
      <p:sp>
        <p:nvSpPr>
          <p:cNvPr id="4" name="Slide Number Placeholder 3"/>
          <p:cNvSpPr>
            <a:spLocks noGrp="1"/>
          </p:cNvSpPr>
          <p:nvPr>
            <p:ph type="sldNum" sz="quarter" idx="10"/>
          </p:nvPr>
        </p:nvSpPr>
        <p:spPr/>
        <p:txBody>
          <a:bodyPr/>
          <a:lstStyle/>
          <a:p>
            <a:fld id="{E5DB5AFC-CEA9-44C9-AB46-4D410263D725}" type="slidenum">
              <a:rPr lang="en-US" smtClean="0"/>
              <a:t>12</a:t>
            </a:fld>
            <a:endParaRPr lang="en-US"/>
          </a:p>
        </p:txBody>
      </p:sp>
    </p:spTree>
    <p:extLst>
      <p:ext uri="{BB962C8B-B14F-4D97-AF65-F5344CB8AC3E}">
        <p14:creationId xmlns:p14="http://schemas.microsoft.com/office/powerpoint/2010/main" val="4210544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Sharks are fishy,</a:t>
            </a:r>
            <a:r>
              <a:rPr lang="en-US" baseline="0" dirty="0" smtClean="0"/>
              <a:t> but they’re not like</a:t>
            </a:r>
            <a:r>
              <a:rPr lang="en-US" dirty="0" smtClean="0"/>
              <a:t> other fish.  [READ OUT LIST]  That makes them especially vulnerable</a:t>
            </a:r>
            <a:r>
              <a:rPr lang="en-US" baseline="0" dirty="0" smtClean="0"/>
              <a:t> to overfishing.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13</a:t>
            </a:fld>
            <a:endParaRPr lang="en-US"/>
          </a:p>
        </p:txBody>
      </p:sp>
    </p:spTree>
    <p:extLst>
      <p:ext uri="{BB962C8B-B14F-4D97-AF65-F5344CB8AC3E}">
        <p14:creationId xmlns:p14="http://schemas.microsoft.com/office/powerpoint/2010/main" val="914750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Here’s why sharks shouldn’t be managed as fish, even though we do. This chart shows that while bony fish will produce millions of eggs several times per year, sharks will only reproduce a handful of pups every year, or every couple of years. Because of their biology, sharks require special management, just like marine mammals and turtles.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14</a:t>
            </a:fld>
            <a:endParaRPr lang="en-US"/>
          </a:p>
        </p:txBody>
      </p:sp>
    </p:spTree>
    <p:extLst>
      <p:ext uri="{BB962C8B-B14F-4D97-AF65-F5344CB8AC3E}">
        <p14:creationId xmlns:p14="http://schemas.microsoft.com/office/powerpoint/2010/main" val="3423302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you have heard</a:t>
            </a:r>
            <a:r>
              <a:rPr lang="en-US" baseline="0" dirty="0" smtClean="0"/>
              <a:t> that sharks are endangered. What is the #1 thing killing sharks today?</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15</a:t>
            </a:fld>
            <a:endParaRPr lang="en-US"/>
          </a:p>
        </p:txBody>
      </p:sp>
    </p:spTree>
    <p:extLst>
      <p:ext uri="{BB962C8B-B14F-4D97-AF65-F5344CB8AC3E}">
        <p14:creationId xmlns:p14="http://schemas.microsoft.com/office/powerpoint/2010/main" val="3519182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Shark</a:t>
            </a:r>
            <a:r>
              <a:rPr lang="en-US" baseline="0" dirty="0" smtClean="0"/>
              <a:t> fins are used </a:t>
            </a:r>
            <a:r>
              <a:rPr lang="en-US" dirty="0" smtClean="0"/>
              <a:t>as an ingredient in shark fin soup,</a:t>
            </a:r>
            <a:r>
              <a:rPr lang="en-US" baseline="0" dirty="0" smtClean="0"/>
              <a:t> an expensive dish an Asia.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16</a:t>
            </a:fld>
            <a:endParaRPr lang="en-US"/>
          </a:p>
        </p:txBody>
      </p:sp>
    </p:spTree>
    <p:extLst>
      <p:ext uri="{BB962C8B-B14F-4D97-AF65-F5344CB8AC3E}">
        <p14:creationId xmlns:p14="http://schemas.microsoft.com/office/powerpoint/2010/main" val="156286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And</a:t>
            </a:r>
            <a:r>
              <a:rPr lang="en-US" baseline="0" smtClean="0"/>
              <a:t> here it is</a:t>
            </a:r>
            <a:r>
              <a:rPr lang="en-US" smtClean="0"/>
              <a:t>.  </a:t>
            </a:r>
            <a:r>
              <a:rPr lang="en-US" dirty="0" smtClean="0"/>
              <a:t>The ingredient</a:t>
            </a:r>
            <a:r>
              <a:rPr lang="en-US" baseline="0" dirty="0" smtClean="0"/>
              <a:t> is like a noodle. It’s the shark fin trade that is driving the severe depletion of almost every large-bodied, migratory sharks.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17</a:t>
            </a:fld>
            <a:endParaRPr lang="en-US"/>
          </a:p>
        </p:txBody>
      </p:sp>
    </p:spTree>
    <p:extLst>
      <p:ext uri="{BB962C8B-B14F-4D97-AF65-F5344CB8AC3E}">
        <p14:creationId xmlns:p14="http://schemas.microsoft.com/office/powerpoint/2010/main" val="1837466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noodles are made out of the cartilage </a:t>
            </a:r>
            <a:r>
              <a:rPr lang="en-US" dirty="0" err="1" smtClean="0"/>
              <a:t>fibres</a:t>
            </a:r>
            <a:r>
              <a:rPr lang="en-US" baseline="0" dirty="0" smtClean="0"/>
              <a:t> </a:t>
            </a:r>
            <a:r>
              <a:rPr lang="en-US" dirty="0" smtClean="0"/>
              <a:t>in the fins.  Angelo is holding the caudal fin of a blue shark in this photo</a:t>
            </a:r>
            <a:r>
              <a:rPr lang="en-US" baseline="0" dirty="0" smtClean="0"/>
              <a:t> – you can clearly see the cartilage fibers that could end up in a bowl of soup.</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18</a:t>
            </a:fld>
            <a:endParaRPr lang="en-US"/>
          </a:p>
        </p:txBody>
      </p:sp>
    </p:spTree>
    <p:extLst>
      <p:ext uri="{BB962C8B-B14F-4D97-AF65-F5344CB8AC3E}">
        <p14:creationId xmlns:p14="http://schemas.microsoft.com/office/powerpoint/2010/main" val="1281122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how do fishermen get these fins?  Mostly from </a:t>
            </a:r>
            <a:r>
              <a:rPr lang="en-US" dirty="0" err="1" smtClean="0"/>
              <a:t>longline</a:t>
            </a:r>
            <a:r>
              <a:rPr lang="en-US" dirty="0" smtClean="0"/>
              <a:t> vessels,</a:t>
            </a:r>
            <a:r>
              <a:rPr lang="en-US" baseline="0" dirty="0" smtClean="0"/>
              <a:t> but also from purse seiners. You have both here in Pacific. The </a:t>
            </a:r>
            <a:r>
              <a:rPr lang="en-US" baseline="0" dirty="0" err="1" smtClean="0"/>
              <a:t>longliners</a:t>
            </a:r>
            <a:r>
              <a:rPr lang="en-US" baseline="0" dirty="0" smtClean="0"/>
              <a:t> catch about 10 times as many sharks as the purse seiners.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19</a:t>
            </a:fld>
            <a:endParaRPr lang="en-US"/>
          </a:p>
        </p:txBody>
      </p:sp>
    </p:spTree>
    <p:extLst>
      <p:ext uri="{BB962C8B-B14F-4D97-AF65-F5344CB8AC3E}">
        <p14:creationId xmlns:p14="http://schemas.microsoft.com/office/powerpoint/2010/main" val="169467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many places around the world the sharks are landed whole.  The best science says that about 40% at most are finned here in the Pacific.</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20</a:t>
            </a:fld>
            <a:endParaRPr lang="en-US"/>
          </a:p>
        </p:txBody>
      </p:sp>
    </p:spTree>
    <p:extLst>
      <p:ext uri="{BB962C8B-B14F-4D97-AF65-F5344CB8AC3E}">
        <p14:creationId xmlns:p14="http://schemas.microsoft.com/office/powerpoint/2010/main" val="388273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3</a:t>
            </a:fld>
            <a:endParaRPr lang="en-US"/>
          </a:p>
        </p:txBody>
      </p:sp>
    </p:spTree>
    <p:extLst>
      <p:ext uri="{BB962C8B-B14F-4D97-AF65-F5344CB8AC3E}">
        <p14:creationId xmlns:p14="http://schemas.microsoft.com/office/powerpoint/2010/main" val="143139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the fins that have the most value.</a:t>
            </a:r>
            <a:r>
              <a:rPr lang="en-US" baseline="0" dirty="0" smtClean="0"/>
              <a:t> The whole adult shark sells for about $5 here in Fiji. But the fins are worth much more.</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21</a:t>
            </a:fld>
            <a:endParaRPr lang="en-US"/>
          </a:p>
        </p:txBody>
      </p:sp>
    </p:spTree>
    <p:extLst>
      <p:ext uri="{BB962C8B-B14F-4D97-AF65-F5344CB8AC3E}">
        <p14:creationId xmlns:p14="http://schemas.microsoft.com/office/powerpoint/2010/main" val="3957739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fins</a:t>
            </a:r>
            <a:r>
              <a:rPr lang="en-US" baseline="0" dirty="0" smtClean="0"/>
              <a:t> are first dried, and then later processed with bleach and other chemicals.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22</a:t>
            </a:fld>
            <a:endParaRPr lang="en-US"/>
          </a:p>
        </p:txBody>
      </p:sp>
    </p:spTree>
    <p:extLst>
      <p:ext uri="{BB962C8B-B14F-4D97-AF65-F5344CB8AC3E}">
        <p14:creationId xmlns:p14="http://schemas.microsoft.com/office/powerpoint/2010/main" val="34621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end up looking like this, where they can sell</a:t>
            </a:r>
            <a:r>
              <a:rPr lang="en-US" baseline="0" dirty="0" smtClean="0"/>
              <a:t> for as much as $1,500 per kilogram, but the price varies depending on the species and the size of the fin.</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23</a:t>
            </a:fld>
            <a:endParaRPr lang="en-US"/>
          </a:p>
        </p:txBody>
      </p:sp>
    </p:spTree>
    <p:extLst>
      <p:ext uri="{BB962C8B-B14F-4D97-AF65-F5344CB8AC3E}">
        <p14:creationId xmlns:p14="http://schemas.microsoft.com/office/powerpoint/2010/main" val="1924438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It’s not just the fins. Sharks </a:t>
            </a:r>
            <a:r>
              <a:rPr lang="en-US" baseline="0" dirty="0" smtClean="0"/>
              <a:t>are used for their meat, skins, jaws and livers as well. And they end up in many different products – some may surprise you.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24</a:t>
            </a:fld>
            <a:endParaRPr lang="en-US"/>
          </a:p>
        </p:txBody>
      </p:sp>
    </p:spTree>
    <p:extLst>
      <p:ext uri="{BB962C8B-B14F-4D97-AF65-F5344CB8AC3E}">
        <p14:creationId xmlns:p14="http://schemas.microsoft.com/office/powerpoint/2010/main" val="2914654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result of this demand, too many sharks are killed each year.</a:t>
            </a:r>
            <a:r>
              <a:rPr lang="en-US" baseline="0" dirty="0" smtClean="0"/>
              <a:t> A study released by Dr. Boris Worm et al last year estimated that 100 million sharks are killed each year – and the paper stated that this was a conservative estimate. Dr. Demian Chapman was a co-author of this paper and can answer any questions you might have about it. 100 m translates to 11,415 per hour - a number far higher than the replacement rate.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25</a:t>
            </a:fld>
            <a:endParaRPr lang="en-US"/>
          </a:p>
        </p:txBody>
      </p:sp>
    </p:spTree>
    <p:extLst>
      <p:ext uri="{BB962C8B-B14F-4D97-AF65-F5344CB8AC3E}">
        <p14:creationId xmlns:p14="http://schemas.microsoft.com/office/powerpoint/2010/main" val="3359705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Dr. Nick Dulvy – co chair of the SSG of the IUCN  - and others published a </a:t>
            </a:r>
            <a:r>
              <a:rPr lang="en-US" dirty="0" smtClean="0"/>
              <a:t>new study last</a:t>
            </a:r>
            <a:r>
              <a:rPr lang="en-US" baseline="0" dirty="0" smtClean="0"/>
              <a:t> month which estimated the population status of all </a:t>
            </a:r>
            <a:r>
              <a:rPr lang="en-US" baseline="0" dirty="0" err="1" smtClean="0"/>
              <a:t>chondrichthyan</a:t>
            </a:r>
            <a:r>
              <a:rPr lang="en-US" baseline="0" dirty="0" smtClean="0"/>
              <a:t> species – meaning sharks, rays and chimaeras.  They estimated that 54% of </a:t>
            </a:r>
            <a:r>
              <a:rPr lang="en-US" baseline="0" dirty="0" err="1" smtClean="0"/>
              <a:t>chondrichthyan</a:t>
            </a:r>
            <a:r>
              <a:rPr lang="en-US" baseline="0" dirty="0" smtClean="0"/>
              <a:t> species are threatened or near threatened with extinction. </a:t>
            </a:r>
            <a:r>
              <a:rPr lang="en-US" baseline="0" dirty="0" err="1" smtClean="0"/>
              <a:t>Dr</a:t>
            </a:r>
            <a:r>
              <a:rPr lang="en-US" baseline="0" dirty="0" smtClean="0"/>
              <a:t> Colin </a:t>
            </a:r>
            <a:r>
              <a:rPr lang="en-US" baseline="0" dirty="0" err="1" smtClean="0"/>
              <a:t>Simpfendorfer</a:t>
            </a:r>
            <a:r>
              <a:rPr lang="en-US" baseline="0" dirty="0" smtClean="0"/>
              <a:t> was a co-author of this study and can also answer any questions you may have about this study.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26</a:t>
            </a:fld>
            <a:endParaRPr lang="en-US"/>
          </a:p>
        </p:txBody>
      </p:sp>
    </p:spTree>
    <p:extLst>
      <p:ext uri="{BB962C8B-B14F-4D97-AF65-F5344CB8AC3E}">
        <p14:creationId xmlns:p14="http://schemas.microsoft.com/office/powerpoint/2010/main" val="402324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Culture:</a:t>
            </a:r>
            <a:r>
              <a:rPr lang="en-US" baseline="0" dirty="0" smtClean="0"/>
              <a:t> Here in the Pacific there are many cultural connections to sharks, such as the </a:t>
            </a:r>
            <a:r>
              <a:rPr lang="en-US" baseline="0" dirty="0" err="1" smtClean="0"/>
              <a:t>Ri</a:t>
            </a:r>
            <a:r>
              <a:rPr lang="en-US" baseline="0" dirty="0" smtClean="0"/>
              <a:t> </a:t>
            </a:r>
            <a:r>
              <a:rPr lang="en-US" baseline="0" dirty="0" err="1" smtClean="0"/>
              <a:t>Bako</a:t>
            </a:r>
            <a:r>
              <a:rPr lang="en-US" baseline="0" dirty="0" smtClean="0"/>
              <a:t> in the Marshall Islands, and the clans here in Fiji that have sharks as part of their totem.</a:t>
            </a:r>
            <a:endParaRPr lang="en-US" dirty="0" smtClean="0"/>
          </a:p>
          <a:p>
            <a:r>
              <a:rPr lang="en-US" dirty="0" smtClean="0"/>
              <a:t>Economy: </a:t>
            </a:r>
            <a:r>
              <a:rPr lang="en-US" baseline="0" dirty="0" smtClean="0"/>
              <a:t>Most divers agree that seeing a shark is the most exciting thing to see on a dive. A</a:t>
            </a:r>
            <a:r>
              <a:rPr lang="en-US" dirty="0" smtClean="0"/>
              <a:t> study in Palau show that over their lifetime</a:t>
            </a:r>
            <a:r>
              <a:rPr lang="en-US" baseline="0" dirty="0" smtClean="0"/>
              <a:t> a shark was worth $1.9 million to the dive tourism industry compared to $108 dead on the dock. </a:t>
            </a:r>
          </a:p>
          <a:p>
            <a:r>
              <a:rPr lang="en-US" baseline="0" dirty="0" smtClean="0"/>
              <a:t>Environment: sharks are critical to a healthy reef ecosystem. Without sharks, the reef ecosystem is thrown out of balance.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27</a:t>
            </a:fld>
            <a:endParaRPr lang="en-US"/>
          </a:p>
        </p:txBody>
      </p:sp>
    </p:spTree>
    <p:extLst>
      <p:ext uri="{BB962C8B-B14F-4D97-AF65-F5344CB8AC3E}">
        <p14:creationId xmlns:p14="http://schemas.microsoft.com/office/powerpoint/2010/main" val="468885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countries have started protecting</a:t>
            </a:r>
            <a:r>
              <a:rPr lang="en-US" baseline="0" dirty="0" smtClean="0"/>
              <a:t> sharks because of their cultural, economic and environmental value. Your countries also have a number of domestic measures.  Palau and the Marshall Islands are shark sanctuaries, which ban all commercial targeted fishing of all shark species.  I also believe Fiji is </a:t>
            </a:r>
            <a:r>
              <a:rPr lang="en-US" baseline="0" dirty="0" err="1" smtClean="0"/>
              <a:t>finalising</a:t>
            </a:r>
            <a:r>
              <a:rPr lang="en-US" baseline="0" dirty="0" smtClean="0"/>
              <a:t> your NPOA, Samoa has completed its NPOA, and the Solomon Islands are beginning theirs.</a:t>
            </a:r>
          </a:p>
        </p:txBody>
      </p:sp>
      <p:sp>
        <p:nvSpPr>
          <p:cNvPr id="4" name="Slide Number Placeholder 3"/>
          <p:cNvSpPr>
            <a:spLocks noGrp="1"/>
          </p:cNvSpPr>
          <p:nvPr>
            <p:ph type="sldNum" sz="quarter" idx="10"/>
          </p:nvPr>
        </p:nvSpPr>
        <p:spPr/>
        <p:txBody>
          <a:bodyPr/>
          <a:lstStyle/>
          <a:p>
            <a:fld id="{E5DB5AFC-CEA9-44C9-AB46-4D410263D725}" type="slidenum">
              <a:rPr lang="en-US" smtClean="0"/>
              <a:t>28</a:t>
            </a:fld>
            <a:endParaRPr lang="en-US"/>
          </a:p>
        </p:txBody>
      </p:sp>
    </p:spTree>
    <p:extLst>
      <p:ext uri="{BB962C8B-B14F-4D97-AF65-F5344CB8AC3E}">
        <p14:creationId xmlns:p14="http://schemas.microsoft.com/office/powerpoint/2010/main" val="633501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the</a:t>
            </a:r>
            <a:r>
              <a:rPr lang="en-US" baseline="0" dirty="0" smtClean="0"/>
              <a:t> regional </a:t>
            </a:r>
            <a:r>
              <a:rPr lang="en-US" dirty="0" smtClean="0"/>
              <a:t>level, there’s the Western</a:t>
            </a:r>
            <a:r>
              <a:rPr lang="en-US" baseline="0" dirty="0" smtClean="0"/>
              <a:t> &amp; Central Pacific Fisheries Commission which manages fisheries in this part of the world.  WCPFC has banned the retention on board of oceanic </a:t>
            </a:r>
            <a:r>
              <a:rPr lang="en-US" baseline="0" dirty="0" err="1" smtClean="0"/>
              <a:t>whitetips</a:t>
            </a:r>
            <a:r>
              <a:rPr lang="en-US" baseline="0" dirty="0" smtClean="0"/>
              <a:t> and silky sharks. And like all other regional fisheries management bodies, it has banned s</a:t>
            </a:r>
            <a:r>
              <a:rPr lang="en-US" sz="1200" kern="1200" dirty="0" smtClean="0">
                <a:solidFill>
                  <a:schemeClr val="tx1"/>
                </a:solidFill>
                <a:effectLst/>
                <a:latin typeface="+mn-lt"/>
                <a:ea typeface="+mn-ea"/>
                <a:cs typeface="+mn-cs"/>
              </a:rPr>
              <a:t>harks finning at sea (where the fins are removed and the carcasses discarded). Shark fins can be removed at sea, but they must be landed with the corresponding shark carcasses.</a:t>
            </a:r>
            <a:r>
              <a:rPr lang="en-US" sz="1200" kern="1200" baseline="0" dirty="0" smtClean="0">
                <a:solidFill>
                  <a:schemeClr val="tx1"/>
                </a:solidFill>
                <a:effectLst/>
                <a:latin typeface="+mn-lt"/>
                <a:ea typeface="+mn-ea"/>
                <a:cs typeface="+mn-cs"/>
              </a:rPr>
              <a:t> The fins must comprise no more than </a:t>
            </a:r>
            <a:r>
              <a:rPr lang="en-US" sz="1200" kern="1200" dirty="0" smtClean="0">
                <a:solidFill>
                  <a:schemeClr val="tx1"/>
                </a:solidFill>
                <a:effectLst/>
                <a:latin typeface="+mn-lt"/>
                <a:ea typeface="+mn-ea"/>
                <a:cs typeface="+mn-cs"/>
              </a:rPr>
              <a:t>5% of the weight of</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carcasses. </a:t>
            </a:r>
          </a:p>
          <a:p>
            <a:r>
              <a:rPr lang="en-US" baseline="0" dirty="0" smtClean="0"/>
              <a:t>And  of course internationally, there’s CITES. And as we all know, last March CITES parties listed five species of sharks, which we will spend the next two days discussing.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29</a:t>
            </a:fld>
            <a:endParaRPr lang="en-US"/>
          </a:p>
        </p:txBody>
      </p:sp>
    </p:spTree>
    <p:extLst>
      <p:ext uri="{BB962C8B-B14F-4D97-AF65-F5344CB8AC3E}">
        <p14:creationId xmlns:p14="http://schemas.microsoft.com/office/powerpoint/2010/main" val="2372644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will finish by showing you first</a:t>
            </a:r>
            <a:r>
              <a:rPr lang="en-US" baseline="0" dirty="0" smtClean="0"/>
              <a:t> some gruesome and then some inspiring </a:t>
            </a:r>
            <a:r>
              <a:rPr lang="en-US" dirty="0" smtClean="0"/>
              <a:t>photos. Over</a:t>
            </a:r>
            <a:r>
              <a:rPr lang="en-US" baseline="0" dirty="0" smtClean="0"/>
              <a:t> the next two days, we’ll discuss </a:t>
            </a:r>
            <a:r>
              <a:rPr lang="en-US" dirty="0" smtClean="0"/>
              <a:t>what you need to do when you come across a sack of</a:t>
            </a:r>
            <a:r>
              <a:rPr lang="en-US" baseline="0" dirty="0" smtClean="0"/>
              <a:t> sharks.</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30</a:t>
            </a:fld>
            <a:endParaRPr lang="en-US"/>
          </a:p>
        </p:txBody>
      </p:sp>
    </p:spTree>
    <p:extLst>
      <p:ext uri="{BB962C8B-B14F-4D97-AF65-F5344CB8AC3E}">
        <p14:creationId xmlns:p14="http://schemas.microsoft.com/office/powerpoint/2010/main" val="73660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probably what</a:t>
            </a:r>
            <a:r>
              <a:rPr lang="en-US" baseline="0" dirty="0" smtClean="0"/>
              <a:t> most people think of when they hear the word shark.  What words come to mind?  Jaws. Dangerous. Terrifying.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4</a:t>
            </a:fld>
            <a:endParaRPr lang="en-US"/>
          </a:p>
        </p:txBody>
      </p:sp>
    </p:spTree>
    <p:extLst>
      <p:ext uri="{BB962C8B-B14F-4D97-AF65-F5344CB8AC3E}">
        <p14:creationId xmlns:p14="http://schemas.microsoft.com/office/powerpoint/2010/main" val="3946348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also come across shark skins</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31</a:t>
            </a:fld>
            <a:endParaRPr lang="en-US"/>
          </a:p>
        </p:txBody>
      </p:sp>
    </p:spTree>
    <p:extLst>
      <p:ext uri="{BB962C8B-B14F-4D97-AF65-F5344CB8AC3E}">
        <p14:creationId xmlns:p14="http://schemas.microsoft.com/office/powerpoint/2010/main" val="3924780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a:t>
            </a:r>
            <a:r>
              <a:rPr lang="en-US" baseline="0" dirty="0" smtClean="0"/>
              <a:t> also come across shark bodies used for meat.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32</a:t>
            </a:fld>
            <a:endParaRPr lang="en-US"/>
          </a:p>
        </p:txBody>
      </p:sp>
    </p:spTree>
    <p:extLst>
      <p:ext uri="{BB962C8B-B14F-4D97-AF65-F5344CB8AC3E}">
        <p14:creationId xmlns:p14="http://schemas.microsoft.com/office/powerpoint/2010/main" val="2234502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we’re hear to continue to support you with tools such as shark identification guides.</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33</a:t>
            </a:fld>
            <a:endParaRPr lang="en-US"/>
          </a:p>
        </p:txBody>
      </p:sp>
    </p:spTree>
    <p:extLst>
      <p:ext uri="{BB962C8B-B14F-4D97-AF65-F5344CB8AC3E}">
        <p14:creationId xmlns:p14="http://schemas.microsoft.com/office/powerpoint/2010/main" val="3011920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we’ll stay engaged through workshops like this one, as well as by attending the meetings of WCPFC and other regional meetings.  Additionally, we have a number of contractors throughout the region.</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34</a:t>
            </a:fld>
            <a:endParaRPr lang="en-US"/>
          </a:p>
        </p:txBody>
      </p:sp>
    </p:spTree>
    <p:extLst>
      <p:ext uri="{BB962C8B-B14F-4D97-AF65-F5344CB8AC3E}">
        <p14:creationId xmlns:p14="http://schemas.microsoft.com/office/powerpoint/2010/main" val="2612049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of course, we also</a:t>
            </a:r>
            <a:r>
              <a:rPr lang="en-US" baseline="0" dirty="0" smtClean="0"/>
              <a:t> hope to continue working with your communities at a grass roots level.</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35</a:t>
            </a:fld>
            <a:endParaRPr lang="en-US"/>
          </a:p>
        </p:txBody>
      </p:sp>
    </p:spTree>
    <p:extLst>
      <p:ext uri="{BB962C8B-B14F-4D97-AF65-F5344CB8AC3E}">
        <p14:creationId xmlns:p14="http://schemas.microsoft.com/office/powerpoint/2010/main" val="3546475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36</a:t>
            </a:fld>
            <a:endParaRPr lang="en-US"/>
          </a:p>
        </p:txBody>
      </p:sp>
    </p:spTree>
    <p:extLst>
      <p:ext uri="{BB962C8B-B14F-4D97-AF65-F5344CB8AC3E}">
        <p14:creationId xmlns:p14="http://schemas.microsoft.com/office/powerpoint/2010/main" val="3836560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most sharks are completely harmless,</a:t>
            </a:r>
            <a:r>
              <a:rPr lang="en-US" baseline="0" dirty="0" smtClean="0"/>
              <a:t> like this whale shark.  This shark is the biggest fish in the sea.  Of the approximately 450 species of sharks, only three are responsible for most of the world’s shark attacks: the one we just saw – the great white – along with bull sharks and tiger sharks.  So instead of DANGEROUS, the word we should think of when we talk about sharks is DIVERSITY. There’s a huge number of shark species and the number is growing as we discover more of them.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5</a:t>
            </a:fld>
            <a:endParaRPr lang="en-US"/>
          </a:p>
        </p:txBody>
      </p:sp>
    </p:spTree>
    <p:extLst>
      <p:ext uri="{BB962C8B-B14F-4D97-AF65-F5344CB8AC3E}">
        <p14:creationId xmlns:p14="http://schemas.microsoft.com/office/powerpoint/2010/main" val="185043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sharks are small, less than a meter long, like this </a:t>
            </a:r>
            <a:r>
              <a:rPr lang="en-US" dirty="0" err="1" smtClean="0"/>
              <a:t>whitetip</a:t>
            </a:r>
            <a:r>
              <a:rPr lang="en-US" dirty="0" smtClean="0"/>
              <a:t> reef shark.</a:t>
            </a:r>
            <a:r>
              <a:rPr lang="en-US" baseline="0" dirty="0" smtClean="0"/>
              <a:t>  You have probably seen this swimming around Fiji and other Pacific islands. I’ve seen it myself when I was </a:t>
            </a:r>
            <a:r>
              <a:rPr lang="en-US" baseline="0" dirty="0" err="1" smtClean="0"/>
              <a:t>snorkelling</a:t>
            </a:r>
            <a:r>
              <a:rPr lang="en-US" baseline="0" dirty="0" smtClean="0"/>
              <a:t> in the </a:t>
            </a:r>
            <a:r>
              <a:rPr lang="en-US" baseline="0" dirty="0" err="1" smtClean="0"/>
              <a:t>Mamanucas</a:t>
            </a:r>
            <a:r>
              <a:rPr lang="en-US" baseline="0" dirty="0" smtClean="0"/>
              <a:t> a couple of years ago. This species of shark has never killed anybody.</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6</a:t>
            </a:fld>
            <a:endParaRPr lang="en-US"/>
          </a:p>
        </p:txBody>
      </p:sp>
    </p:spTree>
    <p:extLst>
      <p:ext uri="{BB962C8B-B14F-4D97-AF65-F5344CB8AC3E}">
        <p14:creationId xmlns:p14="http://schemas.microsoft.com/office/powerpoint/2010/main" val="850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sharks are even smaller, some sharks are tiny,</a:t>
            </a:r>
            <a:r>
              <a:rPr lang="en-US" baseline="0" dirty="0" smtClean="0"/>
              <a:t> like this dwarf lantern shark.  This is a fully grown shark, believe it or not. </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7</a:t>
            </a:fld>
            <a:endParaRPr lang="en-US"/>
          </a:p>
        </p:txBody>
      </p:sp>
    </p:spTree>
    <p:extLst>
      <p:ext uri="{BB962C8B-B14F-4D97-AF65-F5344CB8AC3E}">
        <p14:creationId xmlns:p14="http://schemas.microsoft.com/office/powerpoint/2010/main" val="276214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Sharks also have some very cool and interesting morphologies that may</a:t>
            </a:r>
            <a:r>
              <a:rPr lang="en-US" baseline="0" dirty="0" smtClean="0"/>
              <a:t> surprise you.  This cat shark actually glows in the dark.  It is a defense mechanism that says “DON”T EAT ME”</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8</a:t>
            </a:fld>
            <a:endParaRPr lang="en-US"/>
          </a:p>
        </p:txBody>
      </p:sp>
    </p:spTree>
    <p:extLst>
      <p:ext uri="{BB962C8B-B14F-4D97-AF65-F5344CB8AC3E}">
        <p14:creationId xmlns:p14="http://schemas.microsoft.com/office/powerpoint/2010/main" val="4193409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hammerhead has a very cool shaped</a:t>
            </a:r>
            <a:r>
              <a:rPr lang="en-US" baseline="0" dirty="0" smtClean="0"/>
              <a:t> head that it uses to find food.  It is one of the species we will be discussing this week.</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9</a:t>
            </a:fld>
            <a:endParaRPr lang="en-US"/>
          </a:p>
        </p:txBody>
      </p:sp>
    </p:spTree>
    <p:extLst>
      <p:ext uri="{BB962C8B-B14F-4D97-AF65-F5344CB8AC3E}">
        <p14:creationId xmlns:p14="http://schemas.microsoft.com/office/powerpoint/2010/main" val="3053780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thresher has a giant long tail</a:t>
            </a:r>
            <a:r>
              <a:rPr lang="en-US" baseline="0" dirty="0" smtClean="0"/>
              <a:t> that it uses to slap and catch mackerel.  A paper recently described how this is done.  The shark swims up to a ball of mackerel, and then slams on the brakes, flips its tale over its head, and stuns the fish. Very nifty!</a:t>
            </a:r>
            <a:endParaRPr lang="en-US" dirty="0"/>
          </a:p>
        </p:txBody>
      </p:sp>
      <p:sp>
        <p:nvSpPr>
          <p:cNvPr id="4" name="Slide Number Placeholder 3"/>
          <p:cNvSpPr>
            <a:spLocks noGrp="1"/>
          </p:cNvSpPr>
          <p:nvPr>
            <p:ph type="sldNum" sz="quarter" idx="10"/>
          </p:nvPr>
        </p:nvSpPr>
        <p:spPr/>
        <p:txBody>
          <a:bodyPr/>
          <a:lstStyle/>
          <a:p>
            <a:fld id="{E5DB5AFC-CEA9-44C9-AB46-4D410263D725}" type="slidenum">
              <a:rPr lang="en-US" smtClean="0"/>
              <a:t>10</a:t>
            </a:fld>
            <a:endParaRPr lang="en-US"/>
          </a:p>
        </p:txBody>
      </p:sp>
    </p:spTree>
    <p:extLst>
      <p:ext uri="{BB962C8B-B14F-4D97-AF65-F5344CB8AC3E}">
        <p14:creationId xmlns:p14="http://schemas.microsoft.com/office/powerpoint/2010/main" val="3087913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615969-10BD-4965-9AF4-685AEDF8801C}" type="datetimeFigureOut">
              <a:rPr lang="en-US" smtClean="0"/>
              <a:t>25-11-14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33441-5231-4BDA-AD68-8C8F3D597237}" type="slidenum">
              <a:rPr lang="en-US" smtClean="0"/>
              <a:t>‹Nr.›</a:t>
            </a:fld>
            <a:endParaRPr lang="en-US"/>
          </a:p>
        </p:txBody>
      </p:sp>
    </p:spTree>
    <p:extLst>
      <p:ext uri="{BB962C8B-B14F-4D97-AF65-F5344CB8AC3E}">
        <p14:creationId xmlns:p14="http://schemas.microsoft.com/office/powerpoint/2010/main" val="2180735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615969-10BD-4965-9AF4-685AEDF8801C}" type="datetimeFigureOut">
              <a:rPr lang="en-US" smtClean="0"/>
              <a:t>25-11-14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33441-5231-4BDA-AD68-8C8F3D597237}" type="slidenum">
              <a:rPr lang="en-US" smtClean="0"/>
              <a:t>‹Nr.›</a:t>
            </a:fld>
            <a:endParaRPr lang="en-US"/>
          </a:p>
        </p:txBody>
      </p:sp>
    </p:spTree>
    <p:extLst>
      <p:ext uri="{BB962C8B-B14F-4D97-AF65-F5344CB8AC3E}">
        <p14:creationId xmlns:p14="http://schemas.microsoft.com/office/powerpoint/2010/main" val="1575154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615969-10BD-4965-9AF4-685AEDF8801C}" type="datetimeFigureOut">
              <a:rPr lang="en-US" smtClean="0"/>
              <a:t>25-11-14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33441-5231-4BDA-AD68-8C8F3D597237}" type="slidenum">
              <a:rPr lang="en-US" smtClean="0"/>
              <a:t>‹Nr.›</a:t>
            </a:fld>
            <a:endParaRPr lang="en-US"/>
          </a:p>
        </p:txBody>
      </p:sp>
    </p:spTree>
    <p:extLst>
      <p:ext uri="{BB962C8B-B14F-4D97-AF65-F5344CB8AC3E}">
        <p14:creationId xmlns:p14="http://schemas.microsoft.com/office/powerpoint/2010/main" val="67079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615969-10BD-4965-9AF4-685AEDF8801C}" type="datetimeFigureOut">
              <a:rPr lang="en-US" smtClean="0"/>
              <a:t>25-11-14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33441-5231-4BDA-AD68-8C8F3D597237}" type="slidenum">
              <a:rPr lang="en-US" smtClean="0"/>
              <a:t>‹Nr.›</a:t>
            </a:fld>
            <a:endParaRPr lang="en-US"/>
          </a:p>
        </p:txBody>
      </p:sp>
    </p:spTree>
    <p:extLst>
      <p:ext uri="{BB962C8B-B14F-4D97-AF65-F5344CB8AC3E}">
        <p14:creationId xmlns:p14="http://schemas.microsoft.com/office/powerpoint/2010/main" val="312668853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615969-10BD-4965-9AF4-685AEDF8801C}" type="datetimeFigureOut">
              <a:rPr lang="en-US" smtClean="0"/>
              <a:t>25-11-14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33441-5231-4BDA-AD68-8C8F3D597237}" type="slidenum">
              <a:rPr lang="en-US" smtClean="0"/>
              <a:t>‹Nr.›</a:t>
            </a:fld>
            <a:endParaRPr lang="en-US"/>
          </a:p>
        </p:txBody>
      </p:sp>
    </p:spTree>
    <p:extLst>
      <p:ext uri="{BB962C8B-B14F-4D97-AF65-F5344CB8AC3E}">
        <p14:creationId xmlns:p14="http://schemas.microsoft.com/office/powerpoint/2010/main" val="159671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615969-10BD-4965-9AF4-685AEDF8801C}" type="datetimeFigureOut">
              <a:rPr lang="en-US" smtClean="0"/>
              <a:t>25-11-14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E33441-5231-4BDA-AD68-8C8F3D597237}" type="slidenum">
              <a:rPr lang="en-US" smtClean="0"/>
              <a:t>‹Nr.›</a:t>
            </a:fld>
            <a:endParaRPr lang="en-US"/>
          </a:p>
        </p:txBody>
      </p:sp>
    </p:spTree>
    <p:extLst>
      <p:ext uri="{BB962C8B-B14F-4D97-AF65-F5344CB8AC3E}">
        <p14:creationId xmlns:p14="http://schemas.microsoft.com/office/powerpoint/2010/main" val="375704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615969-10BD-4965-9AF4-685AEDF8801C}" type="datetimeFigureOut">
              <a:rPr lang="en-US" smtClean="0"/>
              <a:t>25-11-14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E33441-5231-4BDA-AD68-8C8F3D597237}" type="slidenum">
              <a:rPr lang="en-US" smtClean="0"/>
              <a:t>‹Nr.›</a:t>
            </a:fld>
            <a:endParaRPr lang="en-US"/>
          </a:p>
        </p:txBody>
      </p:sp>
    </p:spTree>
    <p:extLst>
      <p:ext uri="{BB962C8B-B14F-4D97-AF65-F5344CB8AC3E}">
        <p14:creationId xmlns:p14="http://schemas.microsoft.com/office/powerpoint/2010/main" val="3013793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615969-10BD-4965-9AF4-685AEDF8801C}" type="datetimeFigureOut">
              <a:rPr lang="en-US" smtClean="0"/>
              <a:t>25-11-14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E33441-5231-4BDA-AD68-8C8F3D597237}" type="slidenum">
              <a:rPr lang="en-US" smtClean="0"/>
              <a:t>‹Nr.›</a:t>
            </a:fld>
            <a:endParaRPr lang="en-US"/>
          </a:p>
        </p:txBody>
      </p:sp>
    </p:spTree>
    <p:extLst>
      <p:ext uri="{BB962C8B-B14F-4D97-AF65-F5344CB8AC3E}">
        <p14:creationId xmlns:p14="http://schemas.microsoft.com/office/powerpoint/2010/main" val="969744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615969-10BD-4965-9AF4-685AEDF8801C}" type="datetimeFigureOut">
              <a:rPr lang="en-US" smtClean="0"/>
              <a:t>25-11-14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E33441-5231-4BDA-AD68-8C8F3D597237}" type="slidenum">
              <a:rPr lang="en-US" smtClean="0"/>
              <a:t>‹Nr.›</a:t>
            </a:fld>
            <a:endParaRPr lang="en-US"/>
          </a:p>
        </p:txBody>
      </p:sp>
    </p:spTree>
    <p:extLst>
      <p:ext uri="{BB962C8B-B14F-4D97-AF65-F5344CB8AC3E}">
        <p14:creationId xmlns:p14="http://schemas.microsoft.com/office/powerpoint/2010/main" val="3817619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615969-10BD-4965-9AF4-685AEDF8801C}" type="datetimeFigureOut">
              <a:rPr lang="en-US" smtClean="0"/>
              <a:t>25-11-14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E33441-5231-4BDA-AD68-8C8F3D597237}" type="slidenum">
              <a:rPr lang="en-US" smtClean="0"/>
              <a:t>‹Nr.›</a:t>
            </a:fld>
            <a:endParaRPr lang="en-US"/>
          </a:p>
        </p:txBody>
      </p:sp>
    </p:spTree>
    <p:extLst>
      <p:ext uri="{BB962C8B-B14F-4D97-AF65-F5344CB8AC3E}">
        <p14:creationId xmlns:p14="http://schemas.microsoft.com/office/powerpoint/2010/main" val="113573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615969-10BD-4965-9AF4-685AEDF8801C}" type="datetimeFigureOut">
              <a:rPr lang="en-US" smtClean="0"/>
              <a:t>25-11-14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E33441-5231-4BDA-AD68-8C8F3D597237}" type="slidenum">
              <a:rPr lang="en-US" smtClean="0"/>
              <a:t>‹Nr.›</a:t>
            </a:fld>
            <a:endParaRPr lang="en-US"/>
          </a:p>
        </p:txBody>
      </p:sp>
    </p:spTree>
    <p:extLst>
      <p:ext uri="{BB962C8B-B14F-4D97-AF65-F5344CB8AC3E}">
        <p14:creationId xmlns:p14="http://schemas.microsoft.com/office/powerpoint/2010/main" val="31521437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15969-10BD-4965-9AF4-685AEDF8801C}" type="datetimeFigureOut">
              <a:rPr lang="en-US" smtClean="0"/>
              <a:t>25-11-14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33441-5231-4BDA-AD68-8C8F3D597237}" type="slidenum">
              <a:rPr lang="en-US" smtClean="0"/>
              <a:t>‹Nr.›</a:t>
            </a:fld>
            <a:endParaRPr lang="en-US"/>
          </a:p>
        </p:txBody>
      </p:sp>
    </p:spTree>
    <p:extLst>
      <p:ext uri="{BB962C8B-B14F-4D97-AF65-F5344CB8AC3E}">
        <p14:creationId xmlns:p14="http://schemas.microsoft.com/office/powerpoint/2010/main" val="312471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endParaRPr lang="es-ES_tradnl" dirty="0"/>
          </a:p>
        </p:txBody>
      </p:sp>
      <p:pic>
        <p:nvPicPr>
          <p:cNvPr id="3686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tretch>
            <a:fillRect/>
          </a:stretch>
        </p:blipFill>
        <p:spPr>
          <a:xfrm>
            <a:off x="4549139" y="3846555"/>
            <a:ext cx="45722" cy="33253"/>
          </a:xfrm>
        </p:spPr>
      </p:pic>
      <p:sp>
        <p:nvSpPr>
          <p:cNvPr id="7" name="Slide Number Placeholder 6"/>
          <p:cNvSpPr>
            <a:spLocks noGrp="1"/>
          </p:cNvSpPr>
          <p:nvPr>
            <p:ph type="sldNum" sz="quarter" idx="12"/>
          </p:nvPr>
        </p:nvSpPr>
        <p:spPr/>
        <p:txBody>
          <a:bodyPr/>
          <a:lstStyle/>
          <a:p>
            <a:pPr>
              <a:defRPr/>
            </a:pPr>
            <a:fld id="{5F3D3DB3-3F65-41FE-BC6E-5C355EB8A1EB}" type="slidenum">
              <a:rPr lang="en-US">
                <a:solidFill>
                  <a:prstClr val="black">
                    <a:tint val="75000"/>
                  </a:prstClr>
                </a:solidFill>
              </a:rPr>
              <a:pPr>
                <a:defRPr/>
              </a:pPr>
              <a:t>1</a:t>
            </a:fld>
            <a:endParaRPr lang="en-US" dirty="0">
              <a:solidFill>
                <a:prstClr val="black">
                  <a:tint val="75000"/>
                </a:prstClr>
              </a:solidFill>
            </a:endParaRPr>
          </a:p>
        </p:txBody>
      </p:sp>
      <p:pic>
        <p:nvPicPr>
          <p:cNvPr id="3686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a:xfrm>
            <a:off x="22861" y="0"/>
            <a:ext cx="9144000" cy="12954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r>
              <a:rPr lang="en-US" sz="4400" dirty="0" err="1" smtClean="0">
                <a:solidFill>
                  <a:prstClr val="black"/>
                </a:solidFill>
                <a:ea typeface="Tahoma" pitchFamily="-123" charset="0"/>
                <a:cs typeface="Tahoma" pitchFamily="-123" charset="0"/>
              </a:rPr>
              <a:t>Tiburones</a:t>
            </a:r>
            <a:r>
              <a:rPr lang="en-US" sz="4400" dirty="0" smtClean="0">
                <a:solidFill>
                  <a:prstClr val="black"/>
                </a:solidFill>
                <a:ea typeface="Tahoma" pitchFamily="-123" charset="0"/>
                <a:cs typeface="Tahoma" pitchFamily="-123" charset="0"/>
              </a:rPr>
              <a:t> en CITES, CoP16</a:t>
            </a:r>
          </a:p>
        </p:txBody>
      </p:sp>
      <p:sp>
        <p:nvSpPr>
          <p:cNvPr id="9" name="TextBox 8"/>
          <p:cNvSpPr txBox="1"/>
          <p:nvPr/>
        </p:nvSpPr>
        <p:spPr>
          <a:xfrm>
            <a:off x="0" y="6577729"/>
            <a:ext cx="2087593" cy="276999"/>
          </a:xfrm>
          <a:prstGeom prst="rect">
            <a:avLst/>
          </a:prstGeom>
          <a:noFill/>
        </p:spPr>
        <p:txBody>
          <a:bodyPr wrap="square" rtlCol="0">
            <a:spAutoFit/>
          </a:bodyPr>
          <a:lstStyle/>
          <a:p>
            <a:r>
              <a:rPr lang="en-US" sz="1200" dirty="0" smtClean="0">
                <a:solidFill>
                  <a:schemeClr val="bg1"/>
                </a:solidFill>
                <a:cs typeface="Tahoma" pitchFamily="34" charset="0"/>
              </a:rPr>
              <a:t>© Manu San Felix</a:t>
            </a:r>
            <a:endParaRPr lang="en-US" sz="1200" dirty="0">
              <a:solidFill>
                <a:schemeClr val="bg1"/>
              </a:solidFill>
              <a:cs typeface="Tahoma" pitchFamily="34" charset="0"/>
            </a:endParaRPr>
          </a:p>
        </p:txBody>
      </p:sp>
      <p:sp>
        <p:nvSpPr>
          <p:cNvPr id="2" name="TextBox 1"/>
          <p:cNvSpPr txBox="1"/>
          <p:nvPr/>
        </p:nvSpPr>
        <p:spPr>
          <a:xfrm>
            <a:off x="5024475" y="5520002"/>
            <a:ext cx="4045812" cy="923330"/>
          </a:xfrm>
          <a:prstGeom prst="rect">
            <a:avLst/>
          </a:prstGeom>
          <a:noFill/>
        </p:spPr>
        <p:txBody>
          <a:bodyPr wrap="none" rtlCol="0">
            <a:spAutoFit/>
          </a:bodyPr>
          <a:lstStyle/>
          <a:p>
            <a:r>
              <a:rPr lang="en-US" dirty="0" smtClean="0">
                <a:solidFill>
                  <a:schemeClr val="bg1"/>
                </a:solidFill>
              </a:rPr>
              <a:t>Maximiliano Bello</a:t>
            </a:r>
          </a:p>
          <a:p>
            <a:r>
              <a:rPr lang="en-US" dirty="0" smtClean="0">
                <a:solidFill>
                  <a:schemeClr val="bg1"/>
                </a:solidFill>
              </a:rPr>
              <a:t>Senior </a:t>
            </a:r>
            <a:r>
              <a:rPr lang="en-US" dirty="0" smtClean="0">
                <a:solidFill>
                  <a:schemeClr val="bg1"/>
                </a:solidFill>
              </a:rPr>
              <a:t>Officer, </a:t>
            </a:r>
            <a:r>
              <a:rPr lang="en-US" dirty="0" smtClean="0">
                <a:solidFill>
                  <a:schemeClr val="bg1"/>
                </a:solidFill>
              </a:rPr>
              <a:t>International Ocean Policy</a:t>
            </a:r>
          </a:p>
          <a:p>
            <a:r>
              <a:rPr lang="en-US" dirty="0" smtClean="0">
                <a:solidFill>
                  <a:schemeClr val="bg1"/>
                </a:solidFill>
              </a:rPr>
              <a:t>The Pew Charitable Trusts</a:t>
            </a:r>
            <a:endParaRPr lang="en-US" dirty="0">
              <a:solidFill>
                <a:schemeClr val="bg1"/>
              </a:solidFill>
            </a:endParaRPr>
          </a:p>
        </p:txBody>
      </p:sp>
      <p:pic>
        <p:nvPicPr>
          <p:cNvPr id="10" name="Picture 2" descr="lunapic_128387468072732_1"/>
          <p:cNvPicPr>
            <a:picLocks noChangeAspect="1" noChangeArrowheads="1"/>
          </p:cNvPicPr>
          <p:nvPr/>
        </p:nvPicPr>
        <p:blipFill>
          <a:blip r:embed="rId5" cstate="print"/>
          <a:srcRect/>
          <a:stretch>
            <a:fillRect/>
          </a:stretch>
        </p:blipFill>
        <p:spPr bwMode="auto">
          <a:xfrm>
            <a:off x="0" y="5470360"/>
            <a:ext cx="2286000" cy="1014412"/>
          </a:xfrm>
          <a:prstGeom prst="rect">
            <a:avLst/>
          </a:prstGeom>
          <a:noFill/>
          <a:ln w="9525">
            <a:noFill/>
            <a:miter lim="800000"/>
            <a:headEnd/>
            <a:tailEnd/>
          </a:ln>
        </p:spPr>
      </p:pic>
    </p:spTree>
    <p:extLst>
      <p:ext uri="{BB962C8B-B14F-4D97-AF65-F5344CB8AC3E}">
        <p14:creationId xmlns:p14="http://schemas.microsoft.com/office/powerpoint/2010/main" val="9178128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990" y="-25659"/>
            <a:ext cx="9180990" cy="6883659"/>
          </a:xfrm>
        </p:spPr>
      </p:pic>
    </p:spTree>
    <p:extLst>
      <p:ext uri="{BB962C8B-B14F-4D97-AF65-F5344CB8AC3E}">
        <p14:creationId xmlns:p14="http://schemas.microsoft.com/office/powerpoint/2010/main" val="38694792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51" y="2959"/>
            <a:ext cx="9328951" cy="6996714"/>
          </a:xfrm>
        </p:spPr>
      </p:pic>
    </p:spTree>
    <p:extLst>
      <p:ext uri="{BB962C8B-B14F-4D97-AF65-F5344CB8AC3E}">
        <p14:creationId xmlns:p14="http://schemas.microsoft.com/office/powerpoint/2010/main" val="35919863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Tiburones, asombrosos animales</a:t>
            </a:r>
            <a:endParaRPr lang="es-ES_tradnl" dirty="0"/>
          </a:p>
        </p:txBody>
      </p:sp>
      <p:sp>
        <p:nvSpPr>
          <p:cNvPr id="4" name="Content Placeholder 3"/>
          <p:cNvSpPr>
            <a:spLocks noGrp="1"/>
          </p:cNvSpPr>
          <p:nvPr>
            <p:ph sz="half" idx="1"/>
          </p:nvPr>
        </p:nvSpPr>
        <p:spPr>
          <a:xfrm>
            <a:off x="457200" y="1600200"/>
            <a:ext cx="2590800" cy="4525963"/>
          </a:xfrm>
        </p:spPr>
        <p:txBody>
          <a:bodyPr>
            <a:normAutofit fontScale="85000" lnSpcReduction="10000"/>
          </a:bodyPr>
          <a:lstStyle/>
          <a:p>
            <a:r>
              <a:rPr lang="es-ES_tradnl" dirty="0" smtClean="0"/>
              <a:t>Alrededor de 450 especies</a:t>
            </a:r>
          </a:p>
          <a:p>
            <a:r>
              <a:rPr lang="es-ES_tradnl" dirty="0" smtClean="0"/>
              <a:t>Han estado en el planeta por mas tiempo que cualquier animal terrestre</a:t>
            </a:r>
          </a:p>
          <a:p>
            <a:r>
              <a:rPr lang="es-ES_tradnl" dirty="0" smtClean="0"/>
              <a:t>Han evolucionado en el mar por mas de 400 millones de años.</a:t>
            </a:r>
          </a:p>
        </p:txBody>
      </p:sp>
      <p:pic>
        <p:nvPicPr>
          <p:cNvPr id="1026" name="Picture 2" descr="\\pew.pewtrusts.org\pct\users\Washington DC\IZethoven\Pew Charitable Trusts\GOL\Sites\Coral Sea\Coral Sea Photos\Photos\Iconic Photo near end of campaign\Wreck Reef_Xanthe_Rivett-527 for web.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048000" y="1752600"/>
            <a:ext cx="5867400" cy="390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0704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smtClean="0"/>
              <a:t>Los tiburones no son como otras especies de peces</a:t>
            </a:r>
            <a:endParaRPr lang="es-ES_tradnl" dirty="0"/>
          </a:p>
        </p:txBody>
      </p:sp>
      <p:sp>
        <p:nvSpPr>
          <p:cNvPr id="3" name="Content Placeholder 2"/>
          <p:cNvSpPr>
            <a:spLocks noGrp="1"/>
          </p:cNvSpPr>
          <p:nvPr>
            <p:ph sz="half" idx="1"/>
          </p:nvPr>
        </p:nvSpPr>
        <p:spPr/>
        <p:txBody>
          <a:bodyPr/>
          <a:lstStyle/>
          <a:p>
            <a:pPr marL="0" indent="0">
              <a:buNone/>
            </a:pPr>
            <a:r>
              <a:rPr lang="es-ES_tradnl" dirty="0" smtClean="0"/>
              <a:t>Los tiburones son:</a:t>
            </a:r>
          </a:p>
          <a:p>
            <a:pPr marL="0" indent="0">
              <a:buNone/>
            </a:pPr>
            <a:endParaRPr lang="es-ES_tradnl" dirty="0" smtClean="0"/>
          </a:p>
          <a:p>
            <a:r>
              <a:rPr lang="es-ES_tradnl" dirty="0" smtClean="0"/>
              <a:t>De lento crecimiento</a:t>
            </a:r>
          </a:p>
          <a:p>
            <a:r>
              <a:rPr lang="es-ES_tradnl" dirty="0" smtClean="0"/>
              <a:t>Madurez tardía</a:t>
            </a:r>
          </a:p>
          <a:p>
            <a:r>
              <a:rPr lang="es-ES_tradnl" dirty="0" smtClean="0"/>
              <a:t>Y producen pocas crías </a:t>
            </a:r>
            <a:endParaRPr lang="es-ES_tradnl"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58846" y="1600200"/>
            <a:ext cx="3017308" cy="4525963"/>
          </a:xfrm>
        </p:spPr>
      </p:pic>
    </p:spTree>
    <p:extLst>
      <p:ext uri="{BB962C8B-B14F-4D97-AF65-F5344CB8AC3E}">
        <p14:creationId xmlns:p14="http://schemas.microsoft.com/office/powerpoint/2010/main" val="6634082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5800" y="-11837"/>
            <a:ext cx="7772400" cy="9575277"/>
          </a:xfrm>
        </p:spPr>
      </p:pic>
    </p:spTree>
    <p:extLst>
      <p:ext uri="{BB962C8B-B14F-4D97-AF65-F5344CB8AC3E}">
        <p14:creationId xmlns:p14="http://schemas.microsoft.com/office/powerpoint/2010/main" val="20818178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t>
            </a:r>
            <a:r>
              <a:rPr lang="en-US" dirty="0" err="1" smtClean="0"/>
              <a:t>Qué</a:t>
            </a:r>
            <a:r>
              <a:rPr lang="en-US" dirty="0" smtClean="0"/>
              <a:t> </a:t>
            </a:r>
            <a:r>
              <a:rPr lang="en-US" dirty="0" err="1" smtClean="0"/>
              <a:t>amenaza</a:t>
            </a:r>
            <a:r>
              <a:rPr lang="en-US" dirty="0" smtClean="0"/>
              <a:t> a los </a:t>
            </a:r>
            <a:r>
              <a:rPr lang="en-US" dirty="0" err="1" smtClean="0"/>
              <a:t>tiburones</a:t>
            </a:r>
            <a:r>
              <a:rPr lang="en-US" dirty="0" smtClean="0"/>
              <a:t>?</a:t>
            </a:r>
            <a:endParaRPr lang="en-US" dirty="0"/>
          </a:p>
        </p:txBody>
      </p:sp>
    </p:spTree>
    <p:extLst>
      <p:ext uri="{BB962C8B-B14F-4D97-AF65-F5344CB8AC3E}">
        <p14:creationId xmlns:p14="http://schemas.microsoft.com/office/powerpoint/2010/main" val="10185828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a:t>
            </a:r>
            <a:r>
              <a:rPr lang="en-US" dirty="0" err="1" smtClean="0"/>
              <a:t>pesadilla</a:t>
            </a:r>
            <a:r>
              <a:rPr lang="en-US" dirty="0" smtClean="0"/>
              <a:t> de los </a:t>
            </a:r>
            <a:r>
              <a:rPr lang="en-US" dirty="0" err="1" smtClean="0"/>
              <a:t>tiburones</a:t>
            </a:r>
            <a:endParaRPr lang="en-US" dirty="0"/>
          </a:p>
        </p:txBody>
      </p:sp>
      <p:pic>
        <p:nvPicPr>
          <p:cNvPr id="5" name="irc_mi" descr="http://4.bp.blogspot.com/-H7xakC6ETL0/TzQ336czs1I/AAAAAAAAAEY/dLeIM9LYFhg/s1600/tableware-tarhong-spoon-7003t_lg.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18813" y="1600200"/>
            <a:ext cx="4706374" cy="4525963"/>
          </a:xfrm>
          <a:prstGeom prst="rect">
            <a:avLst/>
          </a:prstGeom>
          <a:noFill/>
          <a:ln>
            <a:noFill/>
          </a:ln>
        </p:spPr>
      </p:pic>
    </p:spTree>
    <p:extLst>
      <p:ext uri="{BB962C8B-B14F-4D97-AF65-F5344CB8AC3E}">
        <p14:creationId xmlns:p14="http://schemas.microsoft.com/office/powerpoint/2010/main" val="38965155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990" y="0"/>
            <a:ext cx="9333390" cy="7000043"/>
          </a:xfrm>
        </p:spPr>
      </p:pic>
    </p:spTree>
    <p:extLst>
      <p:ext uri="{BB962C8B-B14F-4D97-AF65-F5344CB8AC3E}">
        <p14:creationId xmlns:p14="http://schemas.microsoft.com/office/powerpoint/2010/main" val="2412034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5400" y="-762000"/>
            <a:ext cx="11544299" cy="7696200"/>
          </a:xfrm>
        </p:spPr>
      </p:pic>
    </p:spTree>
    <p:extLst>
      <p:ext uri="{BB962C8B-B14F-4D97-AF65-F5344CB8AC3E}">
        <p14:creationId xmlns:p14="http://schemas.microsoft.com/office/powerpoint/2010/main" val="24202460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76199"/>
            <a:ext cx="11583394" cy="6934200"/>
          </a:xfrm>
        </p:spPr>
      </p:pic>
    </p:spTree>
    <p:extLst>
      <p:ext uri="{BB962C8B-B14F-4D97-AF65-F5344CB8AC3E}">
        <p14:creationId xmlns:p14="http://schemas.microsoft.com/office/powerpoint/2010/main" val="36116597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mmerhead.JPG"/>
          <p:cNvPicPr>
            <a:picLocks noChangeAspect="1"/>
          </p:cNvPicPr>
          <p:nvPr/>
        </p:nvPicPr>
        <p:blipFill>
          <a:blip r:embed="rId2" cstate="screen">
            <a:lum bright="20000" contrast="-10000"/>
            <a:extLst>
              <a:ext uri="{28A0092B-C50C-407E-A947-70E740481C1C}">
                <a14:useLocalDpi xmlns:a14="http://schemas.microsoft.com/office/drawing/2010/main"/>
              </a:ext>
            </a:extLst>
          </a:blip>
          <a:stretch>
            <a:fillRect/>
          </a:stretch>
        </p:blipFill>
        <p:spPr>
          <a:xfrm>
            <a:off x="0" y="0"/>
            <a:ext cx="9144000" cy="7086600"/>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a:xfrm>
            <a:off x="533400" y="228600"/>
            <a:ext cx="8229600" cy="1143000"/>
          </a:xfrm>
        </p:spPr>
        <p:txBody>
          <a:bodyPr>
            <a:normAutofit/>
          </a:bodyPr>
          <a:lstStyle/>
          <a:p>
            <a:r>
              <a:rPr lang="en-US" sz="4000" dirty="0" err="1" smtClean="0"/>
              <a:t>Resultados</a:t>
            </a:r>
            <a:r>
              <a:rPr lang="en-US" sz="4000" dirty="0" smtClean="0"/>
              <a:t> de la CoP16</a:t>
            </a:r>
            <a:endParaRPr lang="en-US" sz="4000" dirty="0"/>
          </a:p>
        </p:txBody>
      </p:sp>
      <p:sp>
        <p:nvSpPr>
          <p:cNvPr id="7" name="Content Placeholder 6"/>
          <p:cNvSpPr>
            <a:spLocks noGrp="1"/>
          </p:cNvSpPr>
          <p:nvPr>
            <p:ph idx="1"/>
          </p:nvPr>
        </p:nvSpPr>
        <p:spPr>
          <a:xfrm>
            <a:off x="457200" y="1600200"/>
            <a:ext cx="8229600" cy="4955875"/>
          </a:xfrm>
        </p:spPr>
        <p:txBody>
          <a:bodyPr>
            <a:normAutofit fontScale="92500"/>
          </a:bodyPr>
          <a:lstStyle/>
          <a:p>
            <a:r>
              <a:rPr lang="es-ES_tradnl" dirty="0" smtClean="0"/>
              <a:t>Jaquetón oceánico o de punta blanca (</a:t>
            </a:r>
            <a:r>
              <a:rPr lang="es-ES_tradnl" i="1" dirty="0" err="1" smtClean="0"/>
              <a:t>Carcharhinus</a:t>
            </a:r>
            <a:r>
              <a:rPr lang="es-ES_tradnl" i="1" dirty="0" smtClean="0"/>
              <a:t> </a:t>
            </a:r>
            <a:r>
              <a:rPr lang="es-ES_tradnl" i="1" dirty="0" err="1" smtClean="0"/>
              <a:t>longimanus</a:t>
            </a:r>
            <a:r>
              <a:rPr lang="es-ES_tradnl" i="1" dirty="0" smtClean="0"/>
              <a:t>) </a:t>
            </a:r>
            <a:r>
              <a:rPr lang="es-ES_tradnl" dirty="0" smtClean="0"/>
              <a:t>al Apéndice II</a:t>
            </a:r>
          </a:p>
          <a:p>
            <a:r>
              <a:rPr lang="es-ES_tradnl" dirty="0" smtClean="0"/>
              <a:t>Tiburón martillo </a:t>
            </a:r>
            <a:r>
              <a:rPr lang="es-ES_tradnl" kern="0" dirty="0" smtClean="0"/>
              <a:t>(</a:t>
            </a:r>
            <a:r>
              <a:rPr lang="es-ES_tradnl" i="1" kern="0" dirty="0" err="1" smtClean="0"/>
              <a:t>Sphyrna</a:t>
            </a:r>
            <a:r>
              <a:rPr lang="es-ES_tradnl" i="1" kern="0" dirty="0" smtClean="0"/>
              <a:t> </a:t>
            </a:r>
            <a:r>
              <a:rPr lang="es-ES_tradnl" i="1" kern="0" dirty="0" err="1" smtClean="0"/>
              <a:t>lewini</a:t>
            </a:r>
            <a:r>
              <a:rPr lang="es-ES_tradnl" kern="0" dirty="0" smtClean="0"/>
              <a:t>) </a:t>
            </a:r>
            <a:r>
              <a:rPr lang="es-ES_tradnl" dirty="0" smtClean="0"/>
              <a:t>al Apéndice II </a:t>
            </a:r>
          </a:p>
          <a:p>
            <a:pPr lvl="1"/>
            <a:r>
              <a:rPr lang="es-ES_tradnl" dirty="0" smtClean="0"/>
              <a:t>“similares”</a:t>
            </a:r>
          </a:p>
          <a:p>
            <a:pPr lvl="2"/>
            <a:r>
              <a:rPr lang="es-ES_tradnl" dirty="0" smtClean="0"/>
              <a:t>Martillo </a:t>
            </a:r>
            <a:r>
              <a:rPr lang="es-ES_tradnl" dirty="0" err="1" smtClean="0"/>
              <a:t>ojichico</a:t>
            </a:r>
            <a:r>
              <a:rPr lang="es-ES_tradnl" dirty="0" smtClean="0"/>
              <a:t> o cornuda cruz (</a:t>
            </a:r>
            <a:r>
              <a:rPr lang="es-ES_tradnl" i="1" dirty="0" smtClean="0"/>
              <a:t>S. </a:t>
            </a:r>
            <a:r>
              <a:rPr lang="es-ES_tradnl" i="1" dirty="0" err="1" smtClean="0"/>
              <a:t>zygaena</a:t>
            </a:r>
            <a:r>
              <a:rPr lang="es-ES_tradnl" dirty="0" smtClean="0"/>
              <a:t>) </a:t>
            </a:r>
          </a:p>
          <a:p>
            <a:pPr lvl="2"/>
            <a:r>
              <a:rPr lang="es-ES_tradnl" dirty="0" smtClean="0"/>
              <a:t>Martillo gigante (</a:t>
            </a:r>
            <a:r>
              <a:rPr lang="es-ES_tradnl" i="1" dirty="0" smtClean="0"/>
              <a:t>S. </a:t>
            </a:r>
            <a:r>
              <a:rPr lang="es-ES_tradnl" i="1" dirty="0" err="1" smtClean="0"/>
              <a:t>mokarran</a:t>
            </a:r>
            <a:r>
              <a:rPr lang="es-ES_tradnl" dirty="0" smtClean="0"/>
              <a:t>)</a:t>
            </a:r>
          </a:p>
          <a:p>
            <a:r>
              <a:rPr lang="es-ES_tradnl" dirty="0" smtClean="0"/>
              <a:t>Sardinero (</a:t>
            </a:r>
            <a:r>
              <a:rPr lang="es-ES_tradnl" i="1" dirty="0" err="1" smtClean="0"/>
              <a:t>Lamna</a:t>
            </a:r>
            <a:r>
              <a:rPr lang="es-ES_tradnl" i="1" dirty="0" smtClean="0"/>
              <a:t> </a:t>
            </a:r>
            <a:r>
              <a:rPr lang="es-ES_tradnl" i="1" dirty="0" err="1" smtClean="0"/>
              <a:t>nasus</a:t>
            </a:r>
            <a:r>
              <a:rPr lang="es-ES_tradnl" dirty="0" smtClean="0"/>
              <a:t>) al Apéndice II</a:t>
            </a:r>
          </a:p>
          <a:p>
            <a:r>
              <a:rPr lang="es-ES_tradnl" dirty="0" smtClean="0"/>
              <a:t>Género </a:t>
            </a:r>
            <a:r>
              <a:rPr lang="es-ES_tradnl" i="1" dirty="0" smtClean="0"/>
              <a:t>Manta</a:t>
            </a:r>
            <a:r>
              <a:rPr lang="es-ES_tradnl" dirty="0" smtClean="0"/>
              <a:t> al Apéndice II</a:t>
            </a:r>
          </a:p>
          <a:p>
            <a:pPr lvl="1"/>
            <a:r>
              <a:rPr lang="es-ES_tradnl" dirty="0" err="1" smtClean="0"/>
              <a:t>Mantarraya</a:t>
            </a:r>
            <a:r>
              <a:rPr lang="es-ES_tradnl" dirty="0" smtClean="0"/>
              <a:t> oceánica (</a:t>
            </a:r>
            <a:r>
              <a:rPr lang="es-ES_tradnl" i="1" dirty="0" smtClean="0"/>
              <a:t>Manta </a:t>
            </a:r>
            <a:r>
              <a:rPr lang="es-ES_tradnl" i="1" dirty="0" err="1" smtClean="0"/>
              <a:t>birostris</a:t>
            </a:r>
            <a:r>
              <a:rPr lang="es-ES_tradnl" dirty="0" smtClean="0"/>
              <a:t>) </a:t>
            </a:r>
          </a:p>
          <a:p>
            <a:pPr lvl="1"/>
            <a:r>
              <a:rPr lang="es-ES_tradnl" dirty="0" err="1" smtClean="0"/>
              <a:t>Mantarraya</a:t>
            </a:r>
            <a:r>
              <a:rPr lang="es-ES_tradnl" dirty="0" smtClean="0"/>
              <a:t> de arrecife (</a:t>
            </a:r>
            <a:r>
              <a:rPr lang="es-ES_tradnl" i="1" dirty="0" smtClean="0"/>
              <a:t>Manta </a:t>
            </a:r>
            <a:r>
              <a:rPr lang="es-ES_tradnl" i="1" dirty="0" err="1" smtClean="0"/>
              <a:t>alfredi</a:t>
            </a:r>
            <a:r>
              <a:rPr lang="es-ES_tradnl" dirty="0" smtClean="0"/>
              <a:t>)</a:t>
            </a:r>
          </a:p>
          <a:p>
            <a:pPr lvl="1"/>
            <a:endParaRPr lang="es-ES_tradnl" dirty="0" smtClean="0"/>
          </a:p>
          <a:p>
            <a:endParaRPr lang="en-US" dirty="0"/>
          </a:p>
        </p:txBody>
      </p:sp>
    </p:spTree>
    <p:extLst>
      <p:ext uri="{BB962C8B-B14F-4D97-AF65-F5344CB8AC3E}">
        <p14:creationId xmlns:p14="http://schemas.microsoft.com/office/powerpoint/2010/main" val="36926098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3365" y="-228599"/>
            <a:ext cx="10666565" cy="7086600"/>
          </a:xfrm>
        </p:spPr>
      </p:pic>
    </p:spTree>
    <p:extLst>
      <p:ext uri="{BB962C8B-B14F-4D97-AF65-F5344CB8AC3E}">
        <p14:creationId xmlns:p14="http://schemas.microsoft.com/office/powerpoint/2010/main" val="17132312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
            <a:ext cx="10281979" cy="6858000"/>
          </a:xfrm>
        </p:spPr>
      </p:pic>
    </p:spTree>
    <p:extLst>
      <p:ext uri="{BB962C8B-B14F-4D97-AF65-F5344CB8AC3E}">
        <p14:creationId xmlns:p14="http://schemas.microsoft.com/office/powerpoint/2010/main" val="379807998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1495"/>
            <a:ext cx="10591800" cy="6909495"/>
          </a:xfrm>
        </p:spPr>
      </p:pic>
    </p:spTree>
    <p:extLst>
      <p:ext uri="{BB962C8B-B14F-4D97-AF65-F5344CB8AC3E}">
        <p14:creationId xmlns:p14="http://schemas.microsoft.com/office/powerpoint/2010/main" val="38877915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99641"/>
            <a:ext cx="10134600" cy="6957641"/>
          </a:xfrm>
        </p:spPr>
      </p:pic>
    </p:spTree>
    <p:extLst>
      <p:ext uri="{BB962C8B-B14F-4D97-AF65-F5344CB8AC3E}">
        <p14:creationId xmlns:p14="http://schemas.microsoft.com/office/powerpoint/2010/main" val="13597875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Pero</a:t>
            </a:r>
            <a:r>
              <a:rPr lang="en-US" dirty="0" smtClean="0"/>
              <a:t> </a:t>
            </a:r>
            <a:r>
              <a:rPr lang="en-US" dirty="0" err="1" smtClean="0"/>
              <a:t>también</a:t>
            </a:r>
            <a:r>
              <a:rPr lang="en-US" dirty="0" smtClean="0"/>
              <a:t>…</a:t>
            </a:r>
            <a:endParaRPr lang="en-US" dirty="0"/>
          </a:p>
        </p:txBody>
      </p:sp>
      <p:pic>
        <p:nvPicPr>
          <p:cNvPr id="1026" name="Picture 2" descr="\\pew.pewtrusts.org\pct\Users\Washington DC\avillagomez\Desktop\Sharks 101\210387-3304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914400"/>
            <a:ext cx="2054225" cy="26135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ew.pewtrusts.org\pct\Users\Washington DC\avillagomez\Desktop\Sharks 101\Wasabi_Orosh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1937" y="1382538"/>
            <a:ext cx="3203575" cy="21453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w.pewtrusts.org\pct\Users\Washington DC\avillagomez\Desktop\Sharks 101\88042shar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869" y="4038600"/>
            <a:ext cx="1643062" cy="198160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ew.pewtrusts.org\pct\Users\Washington DC\avillagomez\Desktop\Sharks 101\Fish and Chip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949889"/>
            <a:ext cx="3371850" cy="20703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w.pewtrusts.org\pct\Users\Washington DC\avillagomez\Desktop\Sharks 101\s-bc-095-1-l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0" y="2133600"/>
            <a:ext cx="2295327" cy="235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3245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8800" dirty="0" smtClean="0"/>
              <a:t>100 </a:t>
            </a:r>
            <a:r>
              <a:rPr lang="en-US" sz="8800" dirty="0" err="1" smtClean="0"/>
              <a:t>Millones</a:t>
            </a:r>
            <a:endParaRPr lang="en-US" sz="8800" dirty="0"/>
          </a:p>
        </p:txBody>
      </p:sp>
      <p:sp>
        <p:nvSpPr>
          <p:cNvPr id="7" name="Subtitle 6"/>
          <p:cNvSpPr>
            <a:spLocks noGrp="1"/>
          </p:cNvSpPr>
          <p:nvPr>
            <p:ph type="subTitle" idx="1"/>
          </p:nvPr>
        </p:nvSpPr>
        <p:spPr/>
        <p:txBody>
          <a:bodyPr/>
          <a:lstStyle/>
          <a:p>
            <a:r>
              <a:rPr lang="en-US" dirty="0" smtClean="0"/>
              <a:t>De </a:t>
            </a:r>
            <a:r>
              <a:rPr lang="en-US" dirty="0" err="1" smtClean="0"/>
              <a:t>tiburones</a:t>
            </a:r>
            <a:r>
              <a:rPr lang="en-US" dirty="0" smtClean="0"/>
              <a:t> </a:t>
            </a:r>
            <a:r>
              <a:rPr lang="en-US" dirty="0" err="1" smtClean="0"/>
              <a:t>muertos</a:t>
            </a:r>
            <a:r>
              <a:rPr lang="en-US" dirty="0" smtClean="0"/>
              <a:t> </a:t>
            </a:r>
            <a:r>
              <a:rPr lang="en-US" dirty="0" err="1" smtClean="0"/>
              <a:t>cada</a:t>
            </a:r>
            <a:r>
              <a:rPr lang="en-US" dirty="0" smtClean="0"/>
              <a:t> </a:t>
            </a:r>
            <a:r>
              <a:rPr lang="en-US" dirty="0" err="1" smtClean="0"/>
              <a:t>año</a:t>
            </a:r>
            <a:endParaRPr lang="en-US" dirty="0"/>
          </a:p>
        </p:txBody>
      </p:sp>
    </p:spTree>
    <p:extLst>
      <p:ext uri="{BB962C8B-B14F-4D97-AF65-F5344CB8AC3E}">
        <p14:creationId xmlns:p14="http://schemas.microsoft.com/office/powerpoint/2010/main" val="34818831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8800" dirty="0" smtClean="0"/>
              <a:t>54%</a:t>
            </a:r>
            <a:endParaRPr lang="en-US" sz="8800" dirty="0"/>
          </a:p>
        </p:txBody>
      </p:sp>
      <p:sp>
        <p:nvSpPr>
          <p:cNvPr id="5" name="Subtitle 4"/>
          <p:cNvSpPr>
            <a:spLocks noGrp="1"/>
          </p:cNvSpPr>
          <p:nvPr>
            <p:ph type="subTitle" idx="1"/>
          </p:nvPr>
        </p:nvSpPr>
        <p:spPr/>
        <p:txBody>
          <a:bodyPr>
            <a:normAutofit fontScale="92500" lnSpcReduction="10000"/>
          </a:bodyPr>
          <a:lstStyle/>
          <a:p>
            <a:r>
              <a:rPr lang="es-ES_tradnl" dirty="0" smtClean="0"/>
              <a:t>De especies de </a:t>
            </a:r>
            <a:r>
              <a:rPr lang="es-ES_tradnl" dirty="0" err="1" smtClean="0"/>
              <a:t>condríctios</a:t>
            </a:r>
            <a:r>
              <a:rPr lang="es-ES_tradnl" dirty="0" smtClean="0"/>
              <a:t>– tiburones, rayas y quimeras – se estiman se encuentran amenazados o casi amenazados de extinción. </a:t>
            </a:r>
            <a:endParaRPr lang="es-ES_tradnl" dirty="0"/>
          </a:p>
        </p:txBody>
      </p:sp>
    </p:spTree>
    <p:extLst>
      <p:ext uri="{BB962C8B-B14F-4D97-AF65-F5344CB8AC3E}">
        <p14:creationId xmlns:p14="http://schemas.microsoft.com/office/powerpoint/2010/main" val="12326579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Los </a:t>
            </a:r>
            <a:r>
              <a:rPr lang="en-US" dirty="0" err="1" smtClean="0"/>
              <a:t>tiburones</a:t>
            </a:r>
            <a:r>
              <a:rPr lang="en-US" dirty="0" smtClean="0"/>
              <a:t> </a:t>
            </a:r>
            <a:r>
              <a:rPr lang="en-US" dirty="0" err="1" smtClean="0"/>
              <a:t>vivos</a:t>
            </a:r>
            <a:r>
              <a:rPr lang="en-US" dirty="0" smtClean="0"/>
              <a:t> </a:t>
            </a:r>
            <a:r>
              <a:rPr lang="en-US" dirty="0" err="1" smtClean="0"/>
              <a:t>valen</a:t>
            </a:r>
            <a:r>
              <a:rPr lang="en-US" dirty="0" smtClean="0"/>
              <a:t> </a:t>
            </a:r>
            <a:r>
              <a:rPr lang="en-US" dirty="0" err="1" smtClean="0"/>
              <a:t>más</a:t>
            </a:r>
            <a:endParaRPr lang="en-US" dirty="0"/>
          </a:p>
        </p:txBody>
      </p:sp>
      <p:pic>
        <p:nvPicPr>
          <p:cNvPr id="1026" name="Picture 2" descr="\\pew.pewtrusts.org\pct\users\Washington DC\IZethoven\Pew Charitable Trusts\GOL\Sites\Coral Sea\Coral Sea Photos\Photos for Proposal to Govt\John Rumney_Coral Sea Trip07\P9044210.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295400"/>
            <a:ext cx="69088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0776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s-ES_tradnl" dirty="0" smtClean="0"/>
              <a:t>Como los países del mundo están protegiendo a los tiburones</a:t>
            </a:r>
            <a:endParaRPr lang="es-ES_tradnl" dirty="0"/>
          </a:p>
        </p:txBody>
      </p:sp>
      <p:pic>
        <p:nvPicPr>
          <p:cNvPr id="6" name="Content Placeholder 5" descr="shrk-marshall-map-700-lw"/>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6827309" cy="5105400"/>
          </a:xfrm>
          <a:prstGeom prst="rect">
            <a:avLst/>
          </a:prstGeom>
          <a:noFill/>
          <a:ln>
            <a:noFill/>
          </a:ln>
        </p:spPr>
      </p:pic>
    </p:spTree>
    <p:extLst>
      <p:ext uri="{BB962C8B-B14F-4D97-AF65-F5344CB8AC3E}">
        <p14:creationId xmlns:p14="http://schemas.microsoft.com/office/powerpoint/2010/main" val="369695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s-ES_tradnl" dirty="0" smtClean="0"/>
              <a:t>Como los países en el Pacifico protegen a los tiburones</a:t>
            </a:r>
            <a:endParaRPr lang="es-ES_tradnl" dirty="0"/>
          </a:p>
        </p:txBody>
      </p:sp>
      <p:sp>
        <p:nvSpPr>
          <p:cNvPr id="8" name="Text Placeholder 7"/>
          <p:cNvSpPr>
            <a:spLocks noGrp="1"/>
          </p:cNvSpPr>
          <p:nvPr>
            <p:ph type="body" idx="1"/>
          </p:nvPr>
        </p:nvSpPr>
        <p:spPr/>
        <p:txBody>
          <a:bodyPr/>
          <a:lstStyle/>
          <a:p>
            <a:r>
              <a:rPr lang="en-US" dirty="0" smtClean="0"/>
              <a:t>WCPFC</a:t>
            </a:r>
            <a:endParaRPr lang="en-US" dirty="0"/>
          </a:p>
        </p:txBody>
      </p:sp>
      <p:sp>
        <p:nvSpPr>
          <p:cNvPr id="9" name="Content Placeholder 8"/>
          <p:cNvSpPr>
            <a:spLocks noGrp="1"/>
          </p:cNvSpPr>
          <p:nvPr>
            <p:ph sz="half" idx="2"/>
          </p:nvPr>
        </p:nvSpPr>
        <p:spPr/>
        <p:txBody>
          <a:bodyPr/>
          <a:lstStyle/>
          <a:p>
            <a:r>
              <a:rPr lang="es-ES_tradnl" dirty="0" smtClean="0"/>
              <a:t>Prohíbe la retención del tiburón oceánico de punta blanca</a:t>
            </a:r>
          </a:p>
          <a:p>
            <a:r>
              <a:rPr lang="es-ES_tradnl" dirty="0" smtClean="0"/>
              <a:t>Prohíbe la retención de los tiburones sedosos</a:t>
            </a:r>
          </a:p>
          <a:p>
            <a:r>
              <a:rPr lang="es-ES_tradnl" dirty="0" smtClean="0"/>
              <a:t>Requiere que las aletas de tiburones sean descargadas, correspondiendo a un 5% del peso total de los cuerpos.</a:t>
            </a:r>
          </a:p>
        </p:txBody>
      </p:sp>
      <p:sp>
        <p:nvSpPr>
          <p:cNvPr id="10" name="Text Placeholder 9"/>
          <p:cNvSpPr>
            <a:spLocks noGrp="1"/>
          </p:cNvSpPr>
          <p:nvPr>
            <p:ph type="body" sz="quarter" idx="3"/>
          </p:nvPr>
        </p:nvSpPr>
        <p:spPr/>
        <p:txBody>
          <a:bodyPr/>
          <a:lstStyle/>
          <a:p>
            <a:r>
              <a:rPr lang="en-US" dirty="0" smtClean="0"/>
              <a:t>CITES</a:t>
            </a:r>
            <a:endParaRPr lang="en-US" dirty="0"/>
          </a:p>
        </p:txBody>
      </p:sp>
      <p:sp>
        <p:nvSpPr>
          <p:cNvPr id="11" name="Content Placeholder 10"/>
          <p:cNvSpPr>
            <a:spLocks noGrp="1"/>
          </p:cNvSpPr>
          <p:nvPr>
            <p:ph sz="quarter" idx="4"/>
          </p:nvPr>
        </p:nvSpPr>
        <p:spPr/>
        <p:txBody>
          <a:bodyPr>
            <a:normAutofit/>
          </a:bodyPr>
          <a:lstStyle/>
          <a:p>
            <a:r>
              <a:rPr lang="es-ES_tradnl" dirty="0" smtClean="0"/>
              <a:t>Listó al tiburón oceánico de punta blanca, sardinero, tres martillos en el Apéndice II.</a:t>
            </a:r>
          </a:p>
          <a:p>
            <a:r>
              <a:rPr lang="es-ES_tradnl" dirty="0" smtClean="0"/>
              <a:t>También ha listado al gran tiburón blanco, peregrino, y tiburón ballena, todos en Apéndice II.</a:t>
            </a:r>
            <a:endParaRPr lang="es-ES_tradnl" dirty="0"/>
          </a:p>
        </p:txBody>
      </p:sp>
    </p:spTree>
    <p:extLst>
      <p:ext uri="{BB962C8B-B14F-4D97-AF65-F5344CB8AC3E}">
        <p14:creationId xmlns:p14="http://schemas.microsoft.com/office/powerpoint/2010/main" val="25310262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7000"/>
            <a:ext cx="6477000" cy="933450"/>
          </a:xfrm>
        </p:spPr>
        <p:txBody>
          <a:bodyPr/>
          <a:lstStyle/>
          <a:p>
            <a:r>
              <a:rPr lang="en-US" dirty="0" smtClean="0"/>
              <a:t>Sharks 101</a:t>
            </a:r>
            <a:endParaRPr lang="en-US" dirty="0"/>
          </a:p>
        </p:txBody>
      </p:sp>
      <p:sp>
        <p:nvSpPr>
          <p:cNvPr id="3" name="Subtitle 2"/>
          <p:cNvSpPr>
            <a:spLocks noGrp="1"/>
          </p:cNvSpPr>
          <p:nvPr>
            <p:ph type="subTitle" idx="1"/>
          </p:nvPr>
        </p:nvSpPr>
        <p:spPr/>
        <p:txBody>
          <a:bodyPr/>
          <a:lstStyle/>
          <a:p>
            <a:r>
              <a:rPr lang="en-US" dirty="0" smtClean="0"/>
              <a:t>Sharks: Why They Are in Trouble, and Options for Their Management</a:t>
            </a:r>
            <a:endParaRPr lang="en-US" dirty="0"/>
          </a:p>
        </p:txBody>
      </p:sp>
      <p:pic>
        <p:nvPicPr>
          <p:cNvPr id="2050" name="Picture 2" descr="\\pew.pewtrusts.org\pct\users\Washington DC\IZethoven\Pew Charitable Trusts\GOL\Sites\Coral Sea\Coral Sea Photos\Photos for Proposal to Govt\Jurgen Fruend\Sharks\10192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212240"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0"/>
            <a:ext cx="8915400" cy="954107"/>
          </a:xfrm>
          <a:prstGeom prst="rect">
            <a:avLst/>
          </a:prstGeom>
          <a:noFill/>
        </p:spPr>
        <p:txBody>
          <a:bodyPr wrap="square" rtlCol="0">
            <a:spAutoFit/>
          </a:bodyPr>
          <a:lstStyle/>
          <a:p>
            <a:pPr algn="ctr"/>
            <a:r>
              <a:rPr lang="en-US" sz="3200" b="1" dirty="0" err="1" smtClean="0"/>
              <a:t>Tiburones</a:t>
            </a:r>
            <a:endParaRPr lang="en-US" sz="3200" b="1" dirty="0" smtClean="0"/>
          </a:p>
          <a:p>
            <a:pPr algn="ctr"/>
            <a:r>
              <a:rPr lang="en-US" sz="2400" b="1" dirty="0" smtClean="0"/>
              <a:t>¿</a:t>
            </a:r>
            <a:r>
              <a:rPr lang="en-US" sz="2400" b="1" dirty="0" err="1" smtClean="0"/>
              <a:t>Por</a:t>
            </a:r>
            <a:r>
              <a:rPr lang="en-US" sz="2400" b="1" dirty="0" smtClean="0"/>
              <a:t> </a:t>
            </a:r>
            <a:r>
              <a:rPr lang="en-US" sz="2400" b="1" dirty="0" err="1" smtClean="0"/>
              <a:t>qué</a:t>
            </a:r>
            <a:r>
              <a:rPr lang="en-US" sz="2400" b="1" dirty="0" smtClean="0"/>
              <a:t> </a:t>
            </a:r>
            <a:r>
              <a:rPr lang="en-US" sz="2400" b="1" dirty="0" err="1" smtClean="0"/>
              <a:t>estan</a:t>
            </a:r>
            <a:r>
              <a:rPr lang="en-US" sz="2400" b="1" dirty="0" smtClean="0"/>
              <a:t> en </a:t>
            </a:r>
            <a:r>
              <a:rPr lang="en-US" sz="2400" b="1" dirty="0" err="1" smtClean="0"/>
              <a:t>problemas</a:t>
            </a:r>
            <a:r>
              <a:rPr lang="en-US" sz="2400" b="1" dirty="0"/>
              <a:t> </a:t>
            </a:r>
            <a:r>
              <a:rPr lang="en-US" sz="2400" b="1" dirty="0" smtClean="0"/>
              <a:t>y </a:t>
            </a:r>
            <a:r>
              <a:rPr lang="en-US" sz="2400" b="1" dirty="0" err="1" smtClean="0"/>
              <a:t>cuales</a:t>
            </a:r>
            <a:r>
              <a:rPr lang="en-US" sz="2400" b="1" dirty="0" smtClean="0"/>
              <a:t> son </a:t>
            </a:r>
            <a:r>
              <a:rPr lang="en-US" sz="2400" b="1" dirty="0" err="1" smtClean="0"/>
              <a:t>las</a:t>
            </a:r>
            <a:r>
              <a:rPr lang="en-US" sz="2400" b="1" dirty="0" smtClean="0"/>
              <a:t> </a:t>
            </a:r>
            <a:r>
              <a:rPr lang="en-US" sz="2400" b="1" dirty="0" err="1" smtClean="0"/>
              <a:t>opociones</a:t>
            </a:r>
            <a:r>
              <a:rPr lang="en-US" sz="2400" b="1" dirty="0" smtClean="0"/>
              <a:t> de </a:t>
            </a:r>
            <a:r>
              <a:rPr lang="en-US" sz="2400" b="1" dirty="0" err="1" smtClean="0"/>
              <a:t>manejo</a:t>
            </a:r>
            <a:r>
              <a:rPr lang="en-US" sz="2400" b="1" dirty="0" smtClean="0"/>
              <a:t>?</a:t>
            </a:r>
            <a:endParaRPr lang="en-US" sz="2400" b="1" dirty="0"/>
          </a:p>
        </p:txBody>
      </p:sp>
    </p:spTree>
    <p:extLst>
      <p:ext uri="{BB962C8B-B14F-4D97-AF65-F5344CB8AC3E}">
        <p14:creationId xmlns:p14="http://schemas.microsoft.com/office/powerpoint/2010/main" val="24357106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10845"/>
            <a:ext cx="10629899" cy="7086600"/>
          </a:xfrm>
        </p:spPr>
      </p:pic>
    </p:spTree>
    <p:extLst>
      <p:ext uri="{BB962C8B-B14F-4D97-AF65-F5344CB8AC3E}">
        <p14:creationId xmlns:p14="http://schemas.microsoft.com/office/powerpoint/2010/main" val="41332066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54006"/>
            <a:ext cx="10368008" cy="6912006"/>
          </a:xfrm>
        </p:spPr>
      </p:pic>
    </p:spTree>
    <p:extLst>
      <p:ext uri="{BB962C8B-B14F-4D97-AF65-F5344CB8AC3E}">
        <p14:creationId xmlns:p14="http://schemas.microsoft.com/office/powerpoint/2010/main" val="419086345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33867"/>
            <a:ext cx="11018220" cy="7349067"/>
          </a:xfrm>
        </p:spPr>
      </p:pic>
    </p:spTree>
    <p:extLst>
      <p:ext uri="{BB962C8B-B14F-4D97-AF65-F5344CB8AC3E}">
        <p14:creationId xmlns:p14="http://schemas.microsoft.com/office/powerpoint/2010/main" val="292945493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5122" name="Picture 2" descr="\\pew.pewtrusts.org\pct\users\Washington dc\avillagomez\Desktop\CITES DISPATCH\on the ground\IMG_27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02819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4216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3074" name="Picture 2" descr="\\pew.pewtrusts.org\pct\users\Washington dc\avillagomez\Desktop\CITES DISPATCH\two years\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1" y="-228600"/>
            <a:ext cx="10629901"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9827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4098" name="Picture 2" descr="\\pew.pewtrusts.org\pct\users\Washington dc\avillagomez\Desktop\CITES DISPATCH\two years\IMG_1546.jp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6540" y="0"/>
            <a:ext cx="1051674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1889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81000"/>
            <a:ext cx="7772400" cy="1470025"/>
          </a:xfrm>
        </p:spPr>
        <p:txBody>
          <a:bodyPr/>
          <a:lstStyle/>
          <a:p>
            <a:r>
              <a:rPr lang="en-US" dirty="0" smtClean="0">
                <a:solidFill>
                  <a:schemeClr val="bg1"/>
                </a:solidFill>
              </a:rPr>
              <a:t>Gracias!</a:t>
            </a:r>
            <a:endParaRPr lang="en-US" dirty="0">
              <a:solidFill>
                <a:schemeClr val="bg1"/>
              </a:solidFill>
            </a:endParaRPr>
          </a:p>
        </p:txBody>
      </p:sp>
      <p:sp>
        <p:nvSpPr>
          <p:cNvPr id="5" name="Subtitle 4"/>
          <p:cNvSpPr>
            <a:spLocks noGrp="1"/>
          </p:cNvSpPr>
          <p:nvPr>
            <p:ph type="subTitle" idx="1"/>
          </p:nvPr>
        </p:nvSpPr>
        <p:spPr>
          <a:xfrm>
            <a:off x="1371600" y="4876800"/>
            <a:ext cx="6400800" cy="1752600"/>
          </a:xfrm>
        </p:spPr>
        <p:txBody>
          <a:bodyPr/>
          <a:lstStyle/>
          <a:p>
            <a:r>
              <a:rPr lang="en-US" dirty="0" smtClean="0">
                <a:solidFill>
                  <a:schemeClr val="bg1">
                    <a:lumMod val="95000"/>
                  </a:schemeClr>
                </a:solidFill>
              </a:rPr>
              <a:t>Maximiliano Bello</a:t>
            </a:r>
          </a:p>
          <a:p>
            <a:r>
              <a:rPr lang="en-US" dirty="0" err="1" smtClean="0">
                <a:solidFill>
                  <a:schemeClr val="bg1">
                    <a:lumMod val="95000"/>
                  </a:schemeClr>
                </a:solidFill>
              </a:rPr>
              <a:t>Mbello-consultant@pewtrusts.org</a:t>
            </a:r>
            <a:endParaRPr lang="en-US" dirty="0">
              <a:solidFill>
                <a:schemeClr val="bg1">
                  <a:lumMod val="95000"/>
                </a:schemeClr>
              </a:solidFill>
            </a:endParaRPr>
          </a:p>
        </p:txBody>
      </p:sp>
    </p:spTree>
    <p:extLst>
      <p:ext uri="{BB962C8B-B14F-4D97-AF65-F5344CB8AC3E}">
        <p14:creationId xmlns:p14="http://schemas.microsoft.com/office/powerpoint/2010/main" val="6376115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0"/>
            <a:ext cx="10972799" cy="6858000"/>
          </a:xfrm>
        </p:spPr>
      </p:pic>
    </p:spTree>
    <p:extLst>
      <p:ext uri="{BB962C8B-B14F-4D97-AF65-F5344CB8AC3E}">
        <p14:creationId xmlns:p14="http://schemas.microsoft.com/office/powerpoint/2010/main" val="34289829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499" y="0"/>
            <a:ext cx="10858499" cy="7239000"/>
          </a:xfrm>
        </p:spPr>
      </p:pic>
    </p:spTree>
    <p:extLst>
      <p:ext uri="{BB962C8B-B14F-4D97-AF65-F5344CB8AC3E}">
        <p14:creationId xmlns:p14="http://schemas.microsoft.com/office/powerpoint/2010/main" val="7257686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0"/>
            <a:ext cx="12191999" cy="6858000"/>
          </a:xfrm>
        </p:spPr>
      </p:pic>
    </p:spTree>
    <p:extLst>
      <p:ext uri="{BB962C8B-B14F-4D97-AF65-F5344CB8AC3E}">
        <p14:creationId xmlns:p14="http://schemas.microsoft.com/office/powerpoint/2010/main" val="31007148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3126" y="-1066800"/>
            <a:ext cx="13822326" cy="7924800"/>
          </a:xfrm>
        </p:spPr>
      </p:pic>
    </p:spTree>
    <p:extLst>
      <p:ext uri="{BB962C8B-B14F-4D97-AF65-F5344CB8AC3E}">
        <p14:creationId xmlns:p14="http://schemas.microsoft.com/office/powerpoint/2010/main" val="29761426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28600"/>
            <a:ext cx="10079181" cy="7391400"/>
          </a:xfrm>
        </p:spPr>
      </p:pic>
    </p:spTree>
    <p:extLst>
      <p:ext uri="{BB962C8B-B14F-4D97-AF65-F5344CB8AC3E}">
        <p14:creationId xmlns:p14="http://schemas.microsoft.com/office/powerpoint/2010/main" val="4785337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167" y="1"/>
            <a:ext cx="10287967" cy="6858000"/>
          </a:xfrm>
        </p:spPr>
      </p:pic>
    </p:spTree>
    <p:extLst>
      <p:ext uri="{BB962C8B-B14F-4D97-AF65-F5344CB8AC3E}">
        <p14:creationId xmlns:p14="http://schemas.microsoft.com/office/powerpoint/2010/main" val="33652229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3111</TotalTime>
  <Words>1803</Words>
  <Application>Microsoft Macintosh PowerPoint</Application>
  <PresentationFormat>Presentación en pantalla (4:3)</PresentationFormat>
  <Paragraphs>121</Paragraphs>
  <Slides>36</Slides>
  <Notes>35</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Office Theme</vt:lpstr>
      <vt:lpstr>Presentación de PowerPoint</vt:lpstr>
      <vt:lpstr>Resultados de la CoP16</vt:lpstr>
      <vt:lpstr>Sharks 101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Tiburones, asombrosos animales</vt:lpstr>
      <vt:lpstr>Los tiburones no son como otras especies de peces</vt:lpstr>
      <vt:lpstr>Presentación de PowerPoint</vt:lpstr>
      <vt:lpstr>¿Qué amenaza a los tiburones?</vt:lpstr>
      <vt:lpstr>La pesadilla de los tiburones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Pero también…</vt:lpstr>
      <vt:lpstr>100 Millones</vt:lpstr>
      <vt:lpstr>54%</vt:lpstr>
      <vt:lpstr>Los tiburones vivos valen más</vt:lpstr>
      <vt:lpstr>Como los países del mundo están protegiendo a los tiburones</vt:lpstr>
      <vt:lpstr>Como los países en el Pacifico protegen a los tiburones</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Angelo Villagomez</dc:creator>
  <cp:lastModifiedBy>maximiliano bello</cp:lastModifiedBy>
  <cp:revision>71</cp:revision>
  <cp:lastPrinted>2014-02-05T20:26:48Z</cp:lastPrinted>
  <dcterms:created xsi:type="dcterms:W3CDTF">2013-06-17T20:37:24Z</dcterms:created>
  <dcterms:modified xsi:type="dcterms:W3CDTF">2014-11-25T15:48:34Z</dcterms:modified>
</cp:coreProperties>
</file>