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56" r:id="rId5"/>
    <p:sldId id="271" r:id="rId6"/>
    <p:sldId id="263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62" r:id="rId15"/>
    <p:sldId id="270" r:id="rId16"/>
    <p:sldId id="272" r:id="rId17"/>
    <p:sldId id="279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F731C-82E6-4F5E-A094-1C8DF773A60B}" type="datetimeFigureOut">
              <a:rPr lang="es-MX" smtClean="0"/>
              <a:t>27/07/2014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13558-B579-4F9E-A0F2-F0BC8B905C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217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13558-B579-4F9E-A0F2-F0BC8B905CD9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38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7FB9-B016-4644-BEF5-82EBBB654862}" type="datetimeFigureOut">
              <a:rPr lang="es-MX" smtClean="0"/>
              <a:t>27/07/2014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81BE-F8D7-4EC5-A9E7-AC091EEE75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599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7FB9-B016-4644-BEF5-82EBBB654862}" type="datetimeFigureOut">
              <a:rPr lang="es-MX" smtClean="0"/>
              <a:t>27/07/2014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81BE-F8D7-4EC5-A9E7-AC091EEE75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875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7FB9-B016-4644-BEF5-82EBBB654862}" type="datetimeFigureOut">
              <a:rPr lang="es-MX" smtClean="0"/>
              <a:t>27/07/2014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81BE-F8D7-4EC5-A9E7-AC091EEE75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734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7FB9-B016-4644-BEF5-82EBBB654862}" type="datetimeFigureOut">
              <a:rPr lang="es-MX" smtClean="0"/>
              <a:t>27/07/2014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81BE-F8D7-4EC5-A9E7-AC091EEE75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295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7FB9-B016-4644-BEF5-82EBBB654862}" type="datetimeFigureOut">
              <a:rPr lang="es-MX" smtClean="0"/>
              <a:t>27/07/2014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81BE-F8D7-4EC5-A9E7-AC091EEE75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189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7FB9-B016-4644-BEF5-82EBBB654862}" type="datetimeFigureOut">
              <a:rPr lang="es-MX" smtClean="0"/>
              <a:t>27/07/2014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81BE-F8D7-4EC5-A9E7-AC091EEE75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543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7FB9-B016-4644-BEF5-82EBBB654862}" type="datetimeFigureOut">
              <a:rPr lang="es-MX" smtClean="0"/>
              <a:t>27/07/2014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81BE-F8D7-4EC5-A9E7-AC091EEE75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853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7FB9-B016-4644-BEF5-82EBBB654862}" type="datetimeFigureOut">
              <a:rPr lang="es-MX" smtClean="0"/>
              <a:t>27/07/2014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81BE-F8D7-4EC5-A9E7-AC091EEE75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227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7FB9-B016-4644-BEF5-82EBBB654862}" type="datetimeFigureOut">
              <a:rPr lang="es-MX" smtClean="0"/>
              <a:t>27/07/2014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81BE-F8D7-4EC5-A9E7-AC091EEE75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159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7FB9-B016-4644-BEF5-82EBBB654862}" type="datetimeFigureOut">
              <a:rPr lang="es-MX" smtClean="0"/>
              <a:t>27/07/2014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81BE-F8D7-4EC5-A9E7-AC091EEE75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379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7FB9-B016-4644-BEF5-82EBBB654862}" type="datetimeFigureOut">
              <a:rPr lang="es-MX" smtClean="0"/>
              <a:t>27/07/2014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81BE-F8D7-4EC5-A9E7-AC091EEE75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613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07FB9-B016-4644-BEF5-82EBBB654862}" type="datetimeFigureOut">
              <a:rPr lang="es-MX" smtClean="0"/>
              <a:t>27/07/2014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581BE-F8D7-4EC5-A9E7-AC091EEE75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175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92175" y="2171700"/>
            <a:ext cx="7089775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/>
              <a:t>Case of </a:t>
            </a:r>
            <a:r>
              <a:rPr lang="es-ES" sz="2800" b="1" dirty="0" err="1" smtClean="0"/>
              <a:t>study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for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the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Scalloped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Hammerhead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shark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from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the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Southern</a:t>
            </a:r>
            <a:r>
              <a:rPr lang="es-ES" sz="2800" b="1" dirty="0" smtClean="0"/>
              <a:t> </a:t>
            </a:r>
            <a:r>
              <a:rPr lang="es-ES" sz="2800" b="1" dirty="0" err="1"/>
              <a:t>M</a:t>
            </a:r>
            <a:r>
              <a:rPr lang="es-ES" sz="2800" b="1" dirty="0" err="1" smtClean="0"/>
              <a:t>exican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Pacific</a:t>
            </a:r>
            <a:endParaRPr lang="es-MX" altLang="es-MX" sz="2800" b="1" dirty="0">
              <a:latin typeface="Arial" charset="0"/>
              <a:cs typeface="Arial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371600" y="3886200"/>
            <a:ext cx="6400800" cy="252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es-MX" sz="2000" dirty="0" smtClean="0">
                <a:latin typeface="Arial" charset="0"/>
                <a:cs typeface="Arial" charset="0"/>
              </a:rPr>
              <a:t> Dr. Javier Tovar Ávila</a:t>
            </a:r>
          </a:p>
          <a:p>
            <a:pPr marL="0" indent="0" algn="ctr">
              <a:buNone/>
            </a:pPr>
            <a:r>
              <a:rPr lang="es-MX" sz="2000" dirty="0" smtClean="0">
                <a:latin typeface="Arial" charset="0"/>
                <a:cs typeface="Arial" charset="0"/>
              </a:rPr>
              <a:t>(CRIP Bahía Banderas)</a:t>
            </a:r>
          </a:p>
          <a:p>
            <a:pPr marL="0" indent="0" algn="ctr">
              <a:buNone/>
            </a:pPr>
            <a:endParaRPr lang="es-MX" sz="2000" dirty="0" smtClean="0">
              <a:latin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s-MX" sz="2000" dirty="0" smtClean="0">
                <a:latin typeface="Arial" charset="0"/>
                <a:cs typeface="Arial" charset="0"/>
              </a:rPr>
              <a:t>Dr. José Leonardo Castillo </a:t>
            </a:r>
            <a:r>
              <a:rPr lang="es-MX" sz="2000" dirty="0" err="1" smtClean="0">
                <a:latin typeface="Arial" charset="0"/>
                <a:cs typeface="Arial" charset="0"/>
              </a:rPr>
              <a:t>Géniz</a:t>
            </a:r>
            <a:endParaRPr lang="es-MX" sz="2000" dirty="0" smtClean="0">
              <a:latin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s-MX" sz="2000" dirty="0" smtClean="0">
                <a:latin typeface="Arial" charset="0"/>
                <a:cs typeface="Arial" charset="0"/>
              </a:rPr>
              <a:t>(CRIP Ensenada)</a:t>
            </a:r>
            <a:endParaRPr lang="es-MX" altLang="es-MX" sz="2000" dirty="0" smtClean="0">
              <a:latin typeface="Arial" charset="0"/>
              <a:cs typeface="Arial" charset="0"/>
            </a:endParaRPr>
          </a:p>
          <a:p>
            <a:pPr marL="0" indent="0" algn="ctr">
              <a:buNone/>
            </a:pPr>
            <a:endParaRPr lang="es-MX" altLang="es-MX" sz="2000" dirty="0">
              <a:latin typeface="Arial" charset="0"/>
              <a:cs typeface="Arial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46113"/>
            <a:ext cx="25050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61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5596" y="557966"/>
            <a:ext cx="734481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h) </a:t>
            </a:r>
            <a:r>
              <a:rPr lang="es-MX" sz="2400" b="1" dirty="0" err="1"/>
              <a:t>Geographic</a:t>
            </a:r>
            <a:r>
              <a:rPr lang="es-MX" sz="2400" b="1" dirty="0"/>
              <a:t> </a:t>
            </a:r>
            <a:r>
              <a:rPr lang="es-MX" sz="2400" b="1" dirty="0" err="1"/>
              <a:t>distribution</a:t>
            </a:r>
            <a:endParaRPr lang="es-MX" sz="2400" b="1" dirty="0"/>
          </a:p>
          <a:p>
            <a:r>
              <a:rPr lang="es-MX" dirty="0"/>
              <a:t>  </a:t>
            </a:r>
          </a:p>
          <a:p>
            <a:pPr algn="just"/>
            <a:r>
              <a:rPr lang="es-MX" dirty="0" err="1" smtClean="0"/>
              <a:t>Broad</a:t>
            </a:r>
            <a:r>
              <a:rPr lang="es-MX" dirty="0" smtClean="0"/>
              <a:t> and </a:t>
            </a:r>
            <a:r>
              <a:rPr lang="es-MX" dirty="0" err="1" smtClean="0"/>
              <a:t>continuous</a:t>
            </a:r>
            <a:r>
              <a:rPr lang="es-MX" dirty="0" smtClean="0"/>
              <a:t>  </a:t>
            </a:r>
            <a:r>
              <a:rPr lang="es-MX" dirty="0" err="1" smtClean="0"/>
              <a:t>distribution</a:t>
            </a:r>
            <a:r>
              <a:rPr lang="es-MX" dirty="0" smtClean="0"/>
              <a:t>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Mexican</a:t>
            </a:r>
            <a:r>
              <a:rPr lang="es-MX" dirty="0" smtClean="0"/>
              <a:t> </a:t>
            </a:r>
            <a:r>
              <a:rPr lang="es-MX" dirty="0" err="1" smtClean="0"/>
              <a:t>Pacific</a:t>
            </a:r>
            <a:r>
              <a:rPr lang="es-MX" dirty="0" smtClean="0"/>
              <a:t> (</a:t>
            </a:r>
            <a:r>
              <a:rPr lang="es-MX" dirty="0" err="1" smtClean="0"/>
              <a:t>from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Gulf</a:t>
            </a:r>
            <a:r>
              <a:rPr lang="es-MX" dirty="0" smtClean="0"/>
              <a:t> of  California to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Gulf</a:t>
            </a:r>
            <a:r>
              <a:rPr lang="es-MX" dirty="0" smtClean="0"/>
              <a:t> of </a:t>
            </a:r>
            <a:r>
              <a:rPr lang="es-MX" dirty="0"/>
              <a:t>T</a:t>
            </a:r>
            <a:r>
              <a:rPr lang="es-MX" dirty="0" smtClean="0"/>
              <a:t>ehuantepec).</a:t>
            </a:r>
          </a:p>
          <a:p>
            <a:endParaRPr lang="es-MX" b="1" dirty="0" smtClean="0"/>
          </a:p>
          <a:p>
            <a:endParaRPr lang="es-MX" b="1" dirty="0"/>
          </a:p>
          <a:p>
            <a:pPr algn="ctr"/>
            <a:r>
              <a:rPr lang="es-MX" b="1" dirty="0" smtClean="0">
                <a:solidFill>
                  <a:srgbClr val="FF0000"/>
                </a:solidFill>
              </a:rPr>
              <a:t>Medium </a:t>
            </a:r>
            <a:r>
              <a:rPr lang="es-MX" b="1" dirty="0" err="1" smtClean="0">
                <a:solidFill>
                  <a:srgbClr val="FF0000"/>
                </a:solidFill>
              </a:rPr>
              <a:t>vulnerability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</a:p>
          <a:p>
            <a:endParaRPr lang="es-MX" dirty="0"/>
          </a:p>
          <a:p>
            <a:r>
              <a:rPr lang="es-MX" sz="1400" b="1" dirty="0" smtClean="0"/>
              <a:t>*</a:t>
            </a:r>
            <a:r>
              <a:rPr lang="es-MX" sz="1400" b="1" dirty="0" err="1" smtClean="0"/>
              <a:t>The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characteristics</a:t>
            </a:r>
            <a:r>
              <a:rPr lang="es-MX" sz="1400" b="1" dirty="0" smtClean="0"/>
              <a:t> of </a:t>
            </a:r>
            <a:r>
              <a:rPr lang="es-MX" sz="1400" b="1" dirty="0" err="1" smtClean="0"/>
              <a:t>distribution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for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each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level</a:t>
            </a:r>
            <a:r>
              <a:rPr lang="es-MX" sz="1400" b="1" dirty="0" smtClean="0"/>
              <a:t> of </a:t>
            </a:r>
            <a:r>
              <a:rPr lang="es-MX" sz="1400" b="1" dirty="0" err="1" smtClean="0"/>
              <a:t>vulnerability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should</a:t>
            </a:r>
            <a:r>
              <a:rPr lang="es-MX" sz="1400" b="1" dirty="0" smtClean="0"/>
              <a:t> be </a:t>
            </a:r>
            <a:r>
              <a:rPr lang="es-MX" sz="1400" b="1" dirty="0" err="1" smtClean="0"/>
              <a:t>established</a:t>
            </a:r>
            <a:r>
              <a:rPr lang="es-MX" sz="1400" b="1" dirty="0" smtClean="0"/>
              <a:t>.</a:t>
            </a:r>
            <a:endParaRPr lang="es-MX" sz="1400" b="1" dirty="0"/>
          </a:p>
        </p:txBody>
      </p:sp>
      <p:sp>
        <p:nvSpPr>
          <p:cNvPr id="6" name="5 Rectángulo"/>
          <p:cNvSpPr/>
          <p:nvPr/>
        </p:nvSpPr>
        <p:spPr>
          <a:xfrm>
            <a:off x="975596" y="3699490"/>
            <a:ext cx="734481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i) Stock </a:t>
            </a:r>
            <a:r>
              <a:rPr lang="es-MX" sz="2400" b="1" dirty="0" err="1"/>
              <a:t>size</a:t>
            </a:r>
            <a:r>
              <a:rPr lang="es-MX" sz="2400" b="1" dirty="0"/>
              <a:t> and </a:t>
            </a:r>
            <a:r>
              <a:rPr lang="es-MX" sz="2400" b="1" dirty="0" err="1"/>
              <a:t>abundance</a:t>
            </a:r>
            <a:endParaRPr lang="es-MX" sz="2400" b="1" dirty="0"/>
          </a:p>
          <a:p>
            <a:r>
              <a:rPr lang="es-MX" dirty="0"/>
              <a:t> </a:t>
            </a:r>
          </a:p>
          <a:p>
            <a:pPr algn="just"/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only</a:t>
            </a:r>
            <a:r>
              <a:rPr lang="es-MX" dirty="0" smtClean="0"/>
              <a:t> </a:t>
            </a:r>
            <a:r>
              <a:rPr lang="es-MX" dirty="0" err="1" smtClean="0"/>
              <a:t>population</a:t>
            </a:r>
            <a:r>
              <a:rPr lang="es-MX" dirty="0" smtClean="0"/>
              <a:t> </a:t>
            </a:r>
            <a:r>
              <a:rPr lang="es-MX" dirty="0" err="1" smtClean="0"/>
              <a:t>size</a:t>
            </a:r>
            <a:r>
              <a:rPr lang="es-MX" dirty="0" smtClean="0"/>
              <a:t> </a:t>
            </a:r>
            <a:r>
              <a:rPr lang="es-MX" dirty="0" err="1" smtClean="0"/>
              <a:t>estimation</a:t>
            </a:r>
            <a:r>
              <a:rPr lang="es-MX" dirty="0" smtClean="0"/>
              <a:t> </a:t>
            </a:r>
            <a:r>
              <a:rPr lang="es-MX" dirty="0" err="1" smtClean="0"/>
              <a:t>from</a:t>
            </a:r>
            <a:r>
              <a:rPr lang="es-MX" dirty="0" smtClean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Gulf</a:t>
            </a:r>
            <a:r>
              <a:rPr lang="es-MX" dirty="0"/>
              <a:t> of </a:t>
            </a:r>
            <a:r>
              <a:rPr lang="es-MX" dirty="0" err="1"/>
              <a:t>Tenhuantepec</a:t>
            </a:r>
            <a:r>
              <a:rPr lang="es-MX" dirty="0"/>
              <a:t> </a:t>
            </a:r>
            <a:r>
              <a:rPr lang="es-MX" dirty="0" err="1" smtClean="0"/>
              <a:t>was</a:t>
            </a:r>
            <a:r>
              <a:rPr lang="es-MX" dirty="0" smtClean="0"/>
              <a:t> </a:t>
            </a:r>
            <a:r>
              <a:rPr lang="es-MX" dirty="0" err="1" smtClean="0"/>
              <a:t>undertaken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a virtual </a:t>
            </a:r>
            <a:r>
              <a:rPr lang="es-MX" dirty="0" err="1" smtClean="0"/>
              <a:t>population</a:t>
            </a:r>
            <a:r>
              <a:rPr lang="es-MX" dirty="0" smtClean="0"/>
              <a:t> </a:t>
            </a:r>
            <a:r>
              <a:rPr lang="es-MX" dirty="0" err="1" smtClean="0"/>
              <a:t>analysis</a:t>
            </a:r>
            <a:r>
              <a:rPr lang="es-MX" dirty="0" smtClean="0"/>
              <a:t> (VPA), </a:t>
            </a:r>
            <a:r>
              <a:rPr lang="es-MX" dirty="0" err="1" smtClean="0"/>
              <a:t>indicating</a:t>
            </a:r>
            <a:r>
              <a:rPr lang="es-MX" dirty="0" smtClean="0"/>
              <a:t> </a:t>
            </a:r>
            <a:r>
              <a:rPr lang="es-MX" dirty="0" err="1" smtClean="0"/>
              <a:t>an</a:t>
            </a:r>
            <a:r>
              <a:rPr lang="es-MX" dirty="0" smtClean="0"/>
              <a:t> inicial </a:t>
            </a:r>
            <a:r>
              <a:rPr lang="es-MX" dirty="0" err="1" smtClean="0"/>
              <a:t>population</a:t>
            </a:r>
            <a:r>
              <a:rPr lang="es-MX" dirty="0" smtClean="0"/>
              <a:t> </a:t>
            </a:r>
            <a:r>
              <a:rPr lang="es-MX" dirty="0" err="1" smtClean="0"/>
              <a:t>size</a:t>
            </a:r>
            <a:r>
              <a:rPr lang="es-MX" dirty="0" smtClean="0"/>
              <a:t> of  147,000 </a:t>
            </a:r>
            <a:r>
              <a:rPr lang="es-MX" dirty="0" err="1" smtClean="0"/>
              <a:t>individuals</a:t>
            </a:r>
            <a:r>
              <a:rPr lang="es-MX" dirty="0" smtClean="0"/>
              <a:t> and a </a:t>
            </a:r>
            <a:r>
              <a:rPr lang="es-MX" dirty="0" err="1" smtClean="0"/>
              <a:t>biomass</a:t>
            </a:r>
            <a:r>
              <a:rPr lang="es-MX" dirty="0" smtClean="0"/>
              <a:t> of 2,466 t (Soriano-Velásquez </a:t>
            </a:r>
            <a:r>
              <a:rPr lang="es-MX" dirty="0"/>
              <a:t>et al. </a:t>
            </a:r>
            <a:r>
              <a:rPr lang="es-MX" dirty="0" smtClean="0"/>
              <a:t>2006). </a:t>
            </a:r>
            <a:r>
              <a:rPr lang="es-MX" dirty="0" err="1" smtClean="0"/>
              <a:t>This</a:t>
            </a:r>
            <a:r>
              <a:rPr lang="es-MX" dirty="0" smtClean="0"/>
              <a:t>  </a:t>
            </a:r>
            <a:r>
              <a:rPr lang="es-MX" dirty="0" err="1" smtClean="0"/>
              <a:t>was</a:t>
            </a:r>
            <a:r>
              <a:rPr lang="es-MX" dirty="0" smtClean="0"/>
              <a:t> </a:t>
            </a:r>
            <a:r>
              <a:rPr lang="es-MX" dirty="0" err="1" smtClean="0"/>
              <a:t>considered</a:t>
            </a:r>
            <a:r>
              <a:rPr lang="es-MX" dirty="0" smtClean="0"/>
              <a:t> </a:t>
            </a:r>
            <a:r>
              <a:rPr lang="es-MX" dirty="0" err="1" smtClean="0"/>
              <a:t>by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authors</a:t>
            </a:r>
            <a:r>
              <a:rPr lang="es-MX" dirty="0" smtClean="0"/>
              <a:t> as </a:t>
            </a:r>
            <a:r>
              <a:rPr lang="es-MX" dirty="0" err="1" smtClean="0"/>
              <a:t>an</a:t>
            </a:r>
            <a:r>
              <a:rPr lang="es-MX" dirty="0" smtClean="0"/>
              <a:t> </a:t>
            </a:r>
            <a:r>
              <a:rPr lang="es-MX" dirty="0" err="1" smtClean="0"/>
              <a:t>underestimation</a:t>
            </a:r>
            <a:r>
              <a:rPr lang="es-MX" dirty="0" smtClean="0"/>
              <a:t> </a:t>
            </a:r>
            <a:r>
              <a:rPr lang="es-MX" dirty="0" err="1" smtClean="0"/>
              <a:t>due</a:t>
            </a:r>
            <a:r>
              <a:rPr lang="es-MX" dirty="0" smtClean="0"/>
              <a:t> to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mortality</a:t>
            </a:r>
            <a:r>
              <a:rPr lang="es-MX" dirty="0" smtClean="0"/>
              <a:t> </a:t>
            </a:r>
            <a:r>
              <a:rPr lang="es-MX" dirty="0" err="1" smtClean="0"/>
              <a:t>assumed</a:t>
            </a:r>
            <a:r>
              <a:rPr lang="es-MX" dirty="0" smtClean="0"/>
              <a:t>.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unknown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current</a:t>
            </a:r>
            <a:r>
              <a:rPr lang="es-MX" dirty="0" smtClean="0"/>
              <a:t> </a:t>
            </a:r>
            <a:r>
              <a:rPr lang="es-MX" dirty="0" err="1" smtClean="0"/>
              <a:t>level</a:t>
            </a:r>
            <a:r>
              <a:rPr lang="es-MX" dirty="0" smtClean="0"/>
              <a:t>.</a:t>
            </a:r>
          </a:p>
          <a:p>
            <a:pPr algn="just"/>
            <a:endParaRPr lang="es-MX" dirty="0"/>
          </a:p>
          <a:p>
            <a:pPr algn="just"/>
            <a:r>
              <a:rPr lang="es-MX" sz="1400" b="1" dirty="0" smtClean="0"/>
              <a:t>*</a:t>
            </a:r>
            <a:r>
              <a:rPr lang="es-MX" sz="1400" b="1" dirty="0" err="1" smtClean="0"/>
              <a:t>Definition</a:t>
            </a:r>
            <a:r>
              <a:rPr lang="es-MX" sz="1400" b="1" dirty="0" smtClean="0"/>
              <a:t> of </a:t>
            </a:r>
            <a:r>
              <a:rPr lang="es-MX" sz="1400" b="1" dirty="0" err="1" smtClean="0"/>
              <a:t>percentage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intervals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unclear</a:t>
            </a:r>
            <a:r>
              <a:rPr lang="es-MX" sz="1400" b="1" dirty="0" smtClean="0"/>
              <a:t>, 50% of </a:t>
            </a:r>
            <a:r>
              <a:rPr lang="es-MX" sz="1400" b="1" dirty="0" err="1" smtClean="0"/>
              <a:t>initial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biomass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usually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equals</a:t>
            </a:r>
            <a:r>
              <a:rPr lang="es-MX" sz="1400" b="1" dirty="0" smtClean="0"/>
              <a:t> RMS.</a:t>
            </a:r>
            <a:r>
              <a:rPr lang="es-MX" sz="1400" dirty="0"/>
              <a:t> </a:t>
            </a:r>
          </a:p>
        </p:txBody>
      </p:sp>
      <p:sp>
        <p:nvSpPr>
          <p:cNvPr id="7" name="6 Flecha abajo"/>
          <p:cNvSpPr/>
          <p:nvPr/>
        </p:nvSpPr>
        <p:spPr>
          <a:xfrm>
            <a:off x="4429120" y="1916832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18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836712"/>
            <a:ext cx="77768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j) Reliance on critical habitats and habitat vulnerability</a:t>
            </a:r>
            <a:endParaRPr lang="es-MX" sz="2400" b="1" dirty="0"/>
          </a:p>
          <a:p>
            <a:r>
              <a:rPr lang="en-US" dirty="0"/>
              <a:t> </a:t>
            </a:r>
            <a:endParaRPr lang="es-MX" dirty="0"/>
          </a:p>
          <a:p>
            <a:pPr algn="just"/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presence</a:t>
            </a:r>
            <a:r>
              <a:rPr lang="es-MX" dirty="0" smtClean="0"/>
              <a:t> of </a:t>
            </a:r>
            <a:r>
              <a:rPr lang="es-MX" dirty="0" err="1" smtClean="0"/>
              <a:t>neonates</a:t>
            </a:r>
            <a:r>
              <a:rPr lang="es-MX" dirty="0" smtClean="0"/>
              <a:t> and </a:t>
            </a:r>
            <a:r>
              <a:rPr lang="es-MX" dirty="0" err="1" smtClean="0"/>
              <a:t>small</a:t>
            </a:r>
            <a:r>
              <a:rPr lang="es-MX" dirty="0" smtClean="0"/>
              <a:t> juveniles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Gulf</a:t>
            </a:r>
            <a:r>
              <a:rPr lang="es-MX" dirty="0" smtClean="0"/>
              <a:t> of Tehuantepec (</a:t>
            </a:r>
            <a:r>
              <a:rPr lang="es-MX" dirty="0" err="1" smtClean="0"/>
              <a:t>Both</a:t>
            </a:r>
            <a:r>
              <a:rPr lang="es-MX" dirty="0" smtClean="0"/>
              <a:t> Chiapas and Oaxaca) and </a:t>
            </a:r>
            <a:r>
              <a:rPr lang="es-MX" dirty="0" err="1" smtClean="0"/>
              <a:t>all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Mexican</a:t>
            </a:r>
            <a:r>
              <a:rPr lang="es-MX" dirty="0" smtClean="0"/>
              <a:t> </a:t>
            </a:r>
            <a:r>
              <a:rPr lang="es-MX" dirty="0" err="1" smtClean="0"/>
              <a:t>Pacific</a:t>
            </a:r>
            <a:r>
              <a:rPr lang="es-MX" dirty="0" smtClean="0"/>
              <a:t> </a:t>
            </a:r>
            <a:r>
              <a:rPr lang="es-MX" dirty="0" err="1" smtClean="0"/>
              <a:t>coast</a:t>
            </a:r>
            <a:r>
              <a:rPr lang="es-MX" dirty="0" smtClean="0"/>
              <a:t> </a:t>
            </a:r>
            <a:r>
              <a:rPr lang="es-MX" dirty="0" err="1" smtClean="0"/>
              <a:t>have</a:t>
            </a:r>
            <a:r>
              <a:rPr lang="es-MX" dirty="0" smtClean="0"/>
              <a:t> </a:t>
            </a:r>
            <a:r>
              <a:rPr lang="es-MX" dirty="0" err="1" smtClean="0"/>
              <a:t>been</a:t>
            </a:r>
            <a:r>
              <a:rPr lang="es-MX" dirty="0" smtClean="0"/>
              <a:t> </a:t>
            </a:r>
            <a:r>
              <a:rPr lang="es-MX" dirty="0" err="1" smtClean="0"/>
              <a:t>widely</a:t>
            </a:r>
            <a:r>
              <a:rPr lang="es-MX" dirty="0" smtClean="0"/>
              <a:t> </a:t>
            </a:r>
            <a:r>
              <a:rPr lang="es-MX" dirty="0" err="1" smtClean="0"/>
              <a:t>documented</a:t>
            </a:r>
            <a:r>
              <a:rPr lang="es-MX" dirty="0" smtClean="0"/>
              <a:t>.  </a:t>
            </a:r>
          </a:p>
          <a:p>
            <a:endParaRPr lang="es-MX" dirty="0"/>
          </a:p>
          <a:p>
            <a:pPr algn="just"/>
            <a:r>
              <a:rPr lang="es-MX" dirty="0" err="1" smtClean="0"/>
              <a:t>Some</a:t>
            </a:r>
            <a:r>
              <a:rPr lang="es-MX" dirty="0" smtClean="0"/>
              <a:t> </a:t>
            </a:r>
            <a:r>
              <a:rPr lang="es-MX" dirty="0" err="1" smtClean="0"/>
              <a:t>specific</a:t>
            </a:r>
            <a:r>
              <a:rPr lang="es-MX" dirty="0" smtClean="0"/>
              <a:t> </a:t>
            </a:r>
            <a:r>
              <a:rPr lang="es-MX" dirty="0" err="1" smtClean="0"/>
              <a:t>regions</a:t>
            </a:r>
            <a:r>
              <a:rPr lang="es-MX" dirty="0" smtClean="0"/>
              <a:t> </a:t>
            </a:r>
            <a:r>
              <a:rPr lang="es-MX" dirty="0" err="1" smtClean="0"/>
              <a:t>have</a:t>
            </a:r>
            <a:r>
              <a:rPr lang="es-MX" dirty="0" smtClean="0"/>
              <a:t> </a:t>
            </a:r>
            <a:r>
              <a:rPr lang="es-MX" dirty="0" err="1" smtClean="0"/>
              <a:t>been</a:t>
            </a:r>
            <a:r>
              <a:rPr lang="es-MX" dirty="0" smtClean="0"/>
              <a:t> </a:t>
            </a:r>
            <a:r>
              <a:rPr lang="es-MX" dirty="0" err="1" smtClean="0"/>
              <a:t>reported</a:t>
            </a:r>
            <a:r>
              <a:rPr lang="es-MX" dirty="0" smtClean="0"/>
              <a:t> as </a:t>
            </a:r>
            <a:r>
              <a:rPr lang="es-MX" dirty="0" err="1"/>
              <a:t>n</a:t>
            </a:r>
            <a:r>
              <a:rPr lang="es-MX" dirty="0" err="1" smtClean="0"/>
              <a:t>ursery</a:t>
            </a:r>
            <a:r>
              <a:rPr lang="es-MX" dirty="0" smtClean="0"/>
              <a:t> </a:t>
            </a:r>
            <a:r>
              <a:rPr lang="es-MX" dirty="0" err="1" smtClean="0"/>
              <a:t>areas</a:t>
            </a:r>
            <a:r>
              <a:rPr lang="es-MX" dirty="0" smtClean="0"/>
              <a:t> in Chiapas (Soriano-Velásquez </a:t>
            </a:r>
            <a:r>
              <a:rPr lang="es-MX" dirty="0"/>
              <a:t>et al. </a:t>
            </a:r>
            <a:r>
              <a:rPr lang="es-MX" dirty="0" smtClean="0"/>
              <a:t>2006</a:t>
            </a:r>
            <a:r>
              <a:rPr lang="es-MX" dirty="0"/>
              <a:t>) </a:t>
            </a:r>
            <a:r>
              <a:rPr lang="es-MX" dirty="0" smtClean="0"/>
              <a:t>and Oaxaca (Alejo-Plata </a:t>
            </a:r>
            <a:r>
              <a:rPr lang="es-MX" dirty="0"/>
              <a:t>et al. </a:t>
            </a:r>
            <a:r>
              <a:rPr lang="es-MX" dirty="0" smtClean="0"/>
              <a:t>2007) </a:t>
            </a:r>
            <a:r>
              <a:rPr lang="es-MX" dirty="0" err="1" smtClean="0"/>
              <a:t>mainly</a:t>
            </a:r>
            <a:r>
              <a:rPr lang="es-MX" dirty="0" smtClean="0"/>
              <a:t> </a:t>
            </a:r>
            <a:r>
              <a:rPr lang="es-MX" dirty="0" err="1" smtClean="0"/>
              <a:t>during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rainy</a:t>
            </a:r>
            <a:r>
              <a:rPr lang="es-MX" dirty="0" smtClean="0"/>
              <a:t> </a:t>
            </a:r>
            <a:r>
              <a:rPr lang="es-MX" dirty="0" err="1" smtClean="0"/>
              <a:t>season</a:t>
            </a:r>
            <a:r>
              <a:rPr lang="es-MX" dirty="0" smtClean="0"/>
              <a:t>.</a:t>
            </a:r>
          </a:p>
          <a:p>
            <a:r>
              <a:rPr lang="es-MX" dirty="0"/>
              <a:t> </a:t>
            </a:r>
          </a:p>
          <a:p>
            <a:pPr algn="just"/>
            <a:r>
              <a:rPr lang="es-MX" dirty="0" err="1" smtClean="0"/>
              <a:t>Such</a:t>
            </a:r>
            <a:r>
              <a:rPr lang="es-MX" dirty="0" smtClean="0"/>
              <a:t> </a:t>
            </a:r>
            <a:r>
              <a:rPr lang="es-MX" dirty="0" err="1" smtClean="0"/>
              <a:t>regions</a:t>
            </a:r>
            <a:r>
              <a:rPr lang="es-MX" dirty="0" smtClean="0"/>
              <a:t> are </a:t>
            </a:r>
            <a:r>
              <a:rPr lang="es-MX" dirty="0" err="1" smtClean="0"/>
              <a:t>important</a:t>
            </a:r>
            <a:r>
              <a:rPr lang="es-MX" dirty="0" smtClean="0"/>
              <a:t> </a:t>
            </a:r>
            <a:r>
              <a:rPr lang="es-MX" dirty="0" err="1" smtClean="0"/>
              <a:t>fishing</a:t>
            </a:r>
            <a:r>
              <a:rPr lang="es-MX" dirty="0" smtClean="0"/>
              <a:t> </a:t>
            </a:r>
            <a:r>
              <a:rPr lang="es-MX" dirty="0" err="1" smtClean="0"/>
              <a:t>grounds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artisanal</a:t>
            </a:r>
            <a:r>
              <a:rPr lang="es-MX" dirty="0" smtClean="0"/>
              <a:t> </a:t>
            </a:r>
            <a:r>
              <a:rPr lang="es-MX" dirty="0" err="1" smtClean="0"/>
              <a:t>fleet</a:t>
            </a:r>
            <a:r>
              <a:rPr lang="es-MX" dirty="0" smtClean="0"/>
              <a:t>, </a:t>
            </a:r>
            <a:r>
              <a:rPr lang="es-MX" dirty="0" err="1" smtClean="0"/>
              <a:t>making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 </a:t>
            </a:r>
            <a:r>
              <a:rPr lang="es-MX" dirty="0" err="1" smtClean="0"/>
              <a:t>species</a:t>
            </a:r>
            <a:r>
              <a:rPr lang="es-MX" dirty="0" smtClean="0"/>
              <a:t> </a:t>
            </a:r>
            <a:r>
              <a:rPr lang="es-MX" dirty="0" err="1" smtClean="0"/>
              <a:t>highly</a:t>
            </a:r>
            <a:r>
              <a:rPr lang="es-MX" dirty="0" smtClean="0"/>
              <a:t> susceptible to </a:t>
            </a:r>
            <a:r>
              <a:rPr lang="es-MX" dirty="0" err="1" smtClean="0"/>
              <a:t>being</a:t>
            </a:r>
            <a:r>
              <a:rPr lang="es-MX" dirty="0" smtClean="0"/>
              <a:t> </a:t>
            </a:r>
            <a:r>
              <a:rPr lang="es-MX" dirty="0" err="1" smtClean="0"/>
              <a:t>caught</a:t>
            </a:r>
            <a:r>
              <a:rPr lang="es-MX" dirty="0" smtClean="0"/>
              <a:t> and </a:t>
            </a:r>
            <a:r>
              <a:rPr lang="es-MX" dirty="0" err="1" smtClean="0"/>
              <a:t>other</a:t>
            </a:r>
            <a:r>
              <a:rPr lang="es-MX" dirty="0" smtClean="0"/>
              <a:t> human </a:t>
            </a:r>
            <a:r>
              <a:rPr lang="es-MX" dirty="0" err="1" smtClean="0"/>
              <a:t>activities</a:t>
            </a:r>
            <a:r>
              <a:rPr lang="es-MX" dirty="0" smtClean="0"/>
              <a:t>.</a:t>
            </a:r>
          </a:p>
          <a:p>
            <a:pPr algn="ctr"/>
            <a:endParaRPr lang="es-MX" b="1" dirty="0" smtClean="0">
              <a:solidFill>
                <a:srgbClr val="FF0000"/>
              </a:solidFill>
            </a:endParaRPr>
          </a:p>
          <a:p>
            <a:pPr algn="ctr"/>
            <a:endParaRPr lang="es-MX" b="1" dirty="0">
              <a:solidFill>
                <a:srgbClr val="FF0000"/>
              </a:solidFill>
            </a:endParaRPr>
          </a:p>
          <a:p>
            <a:pPr algn="ctr"/>
            <a:endParaRPr lang="es-MX" b="1" dirty="0" smtClean="0">
              <a:solidFill>
                <a:srgbClr val="FF0000"/>
              </a:solidFill>
            </a:endParaRPr>
          </a:p>
          <a:p>
            <a:pPr algn="ctr"/>
            <a:r>
              <a:rPr lang="es-MX" b="1" dirty="0" smtClean="0">
                <a:solidFill>
                  <a:srgbClr val="FF0000"/>
                </a:solidFill>
              </a:rPr>
              <a:t>High </a:t>
            </a:r>
            <a:r>
              <a:rPr lang="es-MX" b="1" dirty="0" err="1" smtClean="0">
                <a:solidFill>
                  <a:srgbClr val="FF0000"/>
                </a:solidFill>
              </a:rPr>
              <a:t>vulnerability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dirty="0"/>
              <a:t> </a:t>
            </a:r>
            <a:endParaRPr lang="es-MX" dirty="0" smtClean="0"/>
          </a:p>
          <a:p>
            <a:pPr algn="ctr"/>
            <a:endParaRPr lang="es-MX" dirty="0"/>
          </a:p>
          <a:p>
            <a:pPr algn="ctr"/>
            <a:r>
              <a:rPr lang="es-MX" sz="1400" b="1" dirty="0"/>
              <a:t>*</a:t>
            </a:r>
            <a:r>
              <a:rPr lang="es-MX" sz="1400" b="1" dirty="0" err="1"/>
              <a:t>The</a:t>
            </a:r>
            <a:r>
              <a:rPr lang="es-MX" sz="1400" b="1" dirty="0"/>
              <a:t> </a:t>
            </a:r>
            <a:r>
              <a:rPr lang="es-MX" sz="1400" b="1" dirty="0" err="1"/>
              <a:t>characteristics</a:t>
            </a:r>
            <a:r>
              <a:rPr lang="es-MX" sz="1400" b="1" dirty="0"/>
              <a:t> of </a:t>
            </a:r>
            <a:r>
              <a:rPr lang="es-MX" sz="1400" b="1" dirty="0" err="1"/>
              <a:t>distribution</a:t>
            </a:r>
            <a:r>
              <a:rPr lang="es-MX" sz="1400" b="1" dirty="0"/>
              <a:t> </a:t>
            </a:r>
            <a:r>
              <a:rPr lang="es-MX" sz="1400" b="1" dirty="0" err="1"/>
              <a:t>for</a:t>
            </a:r>
            <a:r>
              <a:rPr lang="es-MX" sz="1400" b="1" dirty="0"/>
              <a:t> </a:t>
            </a:r>
            <a:r>
              <a:rPr lang="es-MX" sz="1400" b="1" dirty="0" err="1"/>
              <a:t>each</a:t>
            </a:r>
            <a:r>
              <a:rPr lang="es-MX" sz="1400" b="1" dirty="0"/>
              <a:t> </a:t>
            </a:r>
            <a:r>
              <a:rPr lang="es-MX" sz="1400" b="1" dirty="0" err="1"/>
              <a:t>level</a:t>
            </a:r>
            <a:r>
              <a:rPr lang="es-MX" sz="1400" b="1" dirty="0"/>
              <a:t> of </a:t>
            </a:r>
            <a:r>
              <a:rPr lang="es-MX" sz="1400" b="1" dirty="0" err="1"/>
              <a:t>vulnerability</a:t>
            </a:r>
            <a:r>
              <a:rPr lang="es-MX" sz="1400" b="1" dirty="0"/>
              <a:t> </a:t>
            </a:r>
            <a:r>
              <a:rPr lang="es-MX" sz="1400" b="1" dirty="0" err="1"/>
              <a:t>should</a:t>
            </a:r>
            <a:r>
              <a:rPr lang="es-MX" sz="1400" b="1" dirty="0"/>
              <a:t> be </a:t>
            </a:r>
            <a:r>
              <a:rPr lang="es-MX" sz="1400" b="1" dirty="0" err="1"/>
              <a:t>established</a:t>
            </a:r>
            <a:r>
              <a:rPr lang="es-MX" sz="1400" b="1" dirty="0"/>
              <a:t>.</a:t>
            </a:r>
          </a:p>
          <a:p>
            <a:pPr algn="ctr"/>
            <a:endParaRPr lang="es-MX" sz="1400" dirty="0"/>
          </a:p>
        </p:txBody>
      </p:sp>
      <p:sp>
        <p:nvSpPr>
          <p:cNvPr id="6" name="5 Flecha abajo"/>
          <p:cNvSpPr/>
          <p:nvPr/>
        </p:nvSpPr>
        <p:spPr>
          <a:xfrm>
            <a:off x="4324656" y="4511352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76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1600" y="889844"/>
            <a:ext cx="756084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Section 2.2. Evaluate conservation concern</a:t>
            </a:r>
            <a:endParaRPr lang="es-MX" sz="2400" b="1" dirty="0"/>
          </a:p>
          <a:p>
            <a:r>
              <a:rPr lang="en-US" sz="2400" b="1" dirty="0"/>
              <a:t> </a:t>
            </a:r>
            <a:endParaRPr lang="es-MX" sz="2400" b="1" dirty="0"/>
          </a:p>
          <a:p>
            <a:r>
              <a:rPr lang="en-US" sz="2400" b="1" dirty="0"/>
              <a:t>Question 2.2 What is the severity and geographic extent of conservation concern?</a:t>
            </a:r>
            <a:endParaRPr lang="es-MX" sz="2400" b="1" dirty="0"/>
          </a:p>
          <a:p>
            <a:r>
              <a:rPr lang="en-US" dirty="0"/>
              <a:t> </a:t>
            </a:r>
            <a:endParaRPr lang="es-MX" dirty="0"/>
          </a:p>
          <a:p>
            <a:r>
              <a:rPr lang="es-MX" dirty="0" err="1" smtClean="0"/>
              <a:t>Evaluated</a:t>
            </a:r>
            <a:r>
              <a:rPr lang="es-MX" dirty="0" smtClean="0"/>
              <a:t> as </a:t>
            </a:r>
            <a:r>
              <a:rPr lang="es-MX" dirty="0" err="1" smtClean="0"/>
              <a:t>Globally</a:t>
            </a:r>
            <a:r>
              <a:rPr lang="es-MX" dirty="0" smtClean="0"/>
              <a:t> </a:t>
            </a:r>
            <a:r>
              <a:rPr lang="es-MX" dirty="0" err="1" smtClean="0"/>
              <a:t>Threatened</a:t>
            </a:r>
            <a:r>
              <a:rPr lang="es-MX" dirty="0" smtClean="0"/>
              <a:t> </a:t>
            </a:r>
            <a:r>
              <a:rPr lang="es-MX" dirty="0" err="1" smtClean="0"/>
              <a:t>by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 IUCN and as </a:t>
            </a:r>
            <a:r>
              <a:rPr lang="es-MX" dirty="0" err="1" smtClean="0"/>
              <a:t>Threatened</a:t>
            </a:r>
            <a:r>
              <a:rPr lang="es-MX" dirty="0" smtClean="0"/>
              <a:t> </a:t>
            </a:r>
            <a:r>
              <a:rPr lang="es-MX" dirty="0"/>
              <a:t>(A4bd) </a:t>
            </a:r>
            <a:r>
              <a:rPr lang="es-MX" dirty="0" smtClean="0"/>
              <a:t>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/>
              <a:t>E</a:t>
            </a:r>
            <a:r>
              <a:rPr lang="es-MX" dirty="0" smtClean="0"/>
              <a:t>astern Central </a:t>
            </a:r>
            <a:r>
              <a:rPr lang="es-MX" dirty="0" err="1" smtClean="0"/>
              <a:t>Pacific</a:t>
            </a:r>
            <a:r>
              <a:rPr lang="es-MX" dirty="0" smtClean="0"/>
              <a:t> </a:t>
            </a:r>
            <a:r>
              <a:rPr lang="es-MX" dirty="0" err="1" smtClean="0"/>
              <a:t>region</a:t>
            </a:r>
            <a:r>
              <a:rPr lang="es-MX" dirty="0" smtClean="0"/>
              <a:t>. </a:t>
            </a:r>
            <a:endParaRPr lang="es-MX" dirty="0"/>
          </a:p>
          <a:p>
            <a:r>
              <a:rPr lang="es-MX" dirty="0"/>
              <a:t> </a:t>
            </a:r>
          </a:p>
          <a:p>
            <a:r>
              <a:rPr lang="es-MX" dirty="0" err="1" smtClean="0"/>
              <a:t>The</a:t>
            </a:r>
            <a:r>
              <a:rPr lang="es-MX" dirty="0" smtClean="0"/>
              <a:t> INAPESCA </a:t>
            </a:r>
            <a:r>
              <a:rPr lang="es-MX" dirty="0" err="1" smtClean="0"/>
              <a:t>evaluated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species</a:t>
            </a:r>
            <a:r>
              <a:rPr lang="es-MX" dirty="0" smtClean="0"/>
              <a:t> at </a:t>
            </a:r>
            <a:r>
              <a:rPr lang="es-MX" dirty="0" err="1" smtClean="0"/>
              <a:t>high</a:t>
            </a:r>
            <a:r>
              <a:rPr lang="es-MX" dirty="0" smtClean="0"/>
              <a:t> </a:t>
            </a:r>
            <a:r>
              <a:rPr lang="es-MX" dirty="0" err="1" smtClean="0"/>
              <a:t>risk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effects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shark</a:t>
            </a:r>
            <a:r>
              <a:rPr lang="es-MX" dirty="0" smtClean="0"/>
              <a:t> </a:t>
            </a:r>
            <a:r>
              <a:rPr lang="es-MX" dirty="0" err="1" smtClean="0"/>
              <a:t>fisheries</a:t>
            </a:r>
            <a:r>
              <a:rPr lang="es-MX" dirty="0" smtClean="0"/>
              <a:t> 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Mexican</a:t>
            </a:r>
            <a:r>
              <a:rPr lang="es-MX" dirty="0" smtClean="0"/>
              <a:t> </a:t>
            </a:r>
            <a:r>
              <a:rPr lang="es-MX" dirty="0" err="1" smtClean="0"/>
              <a:t>Pacific</a:t>
            </a:r>
            <a:r>
              <a:rPr lang="es-MX" dirty="0" smtClean="0"/>
              <a:t> (more </a:t>
            </a:r>
            <a:r>
              <a:rPr lang="es-MX" dirty="0" err="1" smtClean="0"/>
              <a:t>information</a:t>
            </a:r>
            <a:r>
              <a:rPr lang="es-MX" dirty="0" smtClean="0"/>
              <a:t> </a:t>
            </a:r>
            <a:r>
              <a:rPr lang="es-MX" dirty="0" err="1" smtClean="0"/>
              <a:t>provided</a:t>
            </a:r>
            <a:r>
              <a:rPr lang="es-MX" dirty="0" smtClean="0"/>
              <a:t> in </a:t>
            </a:r>
            <a:r>
              <a:rPr lang="es-MX" dirty="0" err="1" smtClean="0"/>
              <a:t>Section</a:t>
            </a:r>
            <a:r>
              <a:rPr lang="es-MX" dirty="0" smtClean="0"/>
              <a:t>  3.1.</a:t>
            </a:r>
            <a:endParaRPr lang="es-MX" dirty="0"/>
          </a:p>
          <a:p>
            <a:r>
              <a:rPr lang="es-MX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2753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53882" y="188640"/>
            <a:ext cx="842493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Step 3 Pressures on species</a:t>
            </a:r>
            <a:endParaRPr lang="es-MX" sz="2000" b="1" dirty="0"/>
          </a:p>
          <a:p>
            <a:r>
              <a:rPr lang="en-US" sz="2000" b="1" dirty="0" smtClean="0"/>
              <a:t>Section </a:t>
            </a:r>
            <a:r>
              <a:rPr lang="en-US" sz="2000" b="1" dirty="0"/>
              <a:t>3.1 Evaluate fishing pressures</a:t>
            </a:r>
            <a:endParaRPr lang="es-MX" sz="2000" b="1" dirty="0"/>
          </a:p>
          <a:p>
            <a:r>
              <a:rPr lang="en-US" sz="2000" b="1" dirty="0"/>
              <a:t> </a:t>
            </a:r>
            <a:endParaRPr lang="es-MX" sz="2000" b="1" dirty="0"/>
          </a:p>
          <a:p>
            <a:pPr algn="just"/>
            <a:r>
              <a:rPr lang="en-US" sz="2000" b="1" dirty="0"/>
              <a:t>Question 3.1(a) What is the severity of risk of fishing on the stock of the species concerned?</a:t>
            </a:r>
            <a:endParaRPr lang="es-MX" sz="2000" b="1" dirty="0"/>
          </a:p>
          <a:p>
            <a:r>
              <a:rPr lang="en-US" dirty="0"/>
              <a:t> </a:t>
            </a:r>
            <a:endParaRPr lang="es-MX" dirty="0"/>
          </a:p>
          <a:p>
            <a:r>
              <a:rPr lang="es-MX" dirty="0" smtClean="0"/>
              <a:t>No stock </a:t>
            </a:r>
            <a:r>
              <a:rPr lang="es-MX" dirty="0" err="1" smtClean="0"/>
              <a:t>assessment</a:t>
            </a:r>
            <a:r>
              <a:rPr lang="es-MX" dirty="0" smtClean="0"/>
              <a:t> has </a:t>
            </a:r>
            <a:r>
              <a:rPr lang="es-MX" dirty="0" err="1" smtClean="0"/>
              <a:t>been</a:t>
            </a:r>
            <a:r>
              <a:rPr lang="es-MX" dirty="0" smtClean="0"/>
              <a:t> </a:t>
            </a:r>
            <a:r>
              <a:rPr lang="es-MX" dirty="0" err="1" smtClean="0"/>
              <a:t>undertaken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species</a:t>
            </a:r>
            <a:r>
              <a:rPr lang="es-MX" dirty="0" smtClean="0"/>
              <a:t> </a:t>
            </a:r>
            <a:r>
              <a:rPr lang="es-MX" dirty="0" err="1" smtClean="0"/>
              <a:t>due</a:t>
            </a:r>
            <a:r>
              <a:rPr lang="es-MX" dirty="0" smtClean="0"/>
              <a:t> to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limited</a:t>
            </a:r>
            <a:r>
              <a:rPr lang="es-MX" dirty="0" smtClean="0"/>
              <a:t> catch and </a:t>
            </a:r>
            <a:r>
              <a:rPr lang="es-MX" dirty="0" err="1" smtClean="0"/>
              <a:t>effort</a:t>
            </a:r>
            <a:r>
              <a:rPr lang="es-MX" dirty="0" smtClean="0"/>
              <a:t> time series. </a:t>
            </a:r>
            <a:r>
              <a:rPr lang="es-MX" dirty="0" err="1" smtClean="0"/>
              <a:t>Until</a:t>
            </a:r>
            <a:r>
              <a:rPr lang="es-MX" dirty="0" smtClean="0"/>
              <a:t> 2007 </a:t>
            </a:r>
            <a:r>
              <a:rPr lang="es-MX" dirty="0" err="1" smtClean="0"/>
              <a:t>all</a:t>
            </a:r>
            <a:r>
              <a:rPr lang="es-MX" dirty="0" smtClean="0"/>
              <a:t> </a:t>
            </a:r>
            <a:r>
              <a:rPr lang="es-MX" dirty="0" err="1" smtClean="0"/>
              <a:t>mexican</a:t>
            </a:r>
            <a:r>
              <a:rPr lang="es-MX" dirty="0" smtClean="0"/>
              <a:t> </a:t>
            </a:r>
            <a:r>
              <a:rPr lang="es-MX" dirty="0" err="1" smtClean="0"/>
              <a:t>shark</a:t>
            </a:r>
            <a:r>
              <a:rPr lang="es-MX" dirty="0" smtClean="0"/>
              <a:t> </a:t>
            </a:r>
            <a:r>
              <a:rPr lang="es-MX" dirty="0" err="1" smtClean="0"/>
              <a:t>catches</a:t>
            </a:r>
            <a:r>
              <a:rPr lang="es-MX" dirty="0" smtClean="0"/>
              <a:t> </a:t>
            </a:r>
            <a:r>
              <a:rPr lang="es-MX" dirty="0" err="1" smtClean="0"/>
              <a:t>reported</a:t>
            </a:r>
            <a:r>
              <a:rPr lang="es-MX" dirty="0" smtClean="0"/>
              <a:t> </a:t>
            </a:r>
            <a:r>
              <a:rPr lang="es-MX" dirty="0" err="1" smtClean="0"/>
              <a:t>were</a:t>
            </a:r>
            <a:r>
              <a:rPr lang="es-MX" dirty="0" smtClean="0"/>
              <a:t> </a:t>
            </a:r>
            <a:r>
              <a:rPr lang="es-MX" dirty="0" err="1" smtClean="0"/>
              <a:t>generic</a:t>
            </a:r>
            <a:r>
              <a:rPr lang="es-MX" dirty="0" smtClean="0"/>
              <a:t>.</a:t>
            </a:r>
            <a:endParaRPr lang="es-MX" dirty="0"/>
          </a:p>
          <a:p>
            <a:r>
              <a:rPr lang="es-MX" dirty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95" y="2780928"/>
            <a:ext cx="366008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39552" y="3072442"/>
            <a:ext cx="39112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b="1" dirty="0" err="1"/>
              <a:t>ecological</a:t>
            </a:r>
            <a:r>
              <a:rPr lang="es-MX" b="1" dirty="0"/>
              <a:t> </a:t>
            </a:r>
            <a:r>
              <a:rPr lang="es-MX" b="1" dirty="0" err="1"/>
              <a:t>risk</a:t>
            </a:r>
            <a:r>
              <a:rPr lang="es-MX" dirty="0"/>
              <a:t> to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effects</a:t>
            </a:r>
            <a:r>
              <a:rPr lang="es-MX" dirty="0"/>
              <a:t> of </a:t>
            </a:r>
            <a:r>
              <a:rPr lang="es-MX" dirty="0" err="1"/>
              <a:t>shark</a:t>
            </a:r>
            <a:r>
              <a:rPr lang="es-MX" dirty="0"/>
              <a:t> </a:t>
            </a:r>
            <a:r>
              <a:rPr lang="es-MX" dirty="0" err="1"/>
              <a:t>fisheries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Mexican</a:t>
            </a:r>
            <a:r>
              <a:rPr lang="es-MX" dirty="0"/>
              <a:t> </a:t>
            </a:r>
            <a:r>
              <a:rPr lang="es-MX" dirty="0" err="1"/>
              <a:t>Pacific</a:t>
            </a:r>
            <a:r>
              <a:rPr lang="es-MX" dirty="0"/>
              <a:t> </a:t>
            </a:r>
            <a:r>
              <a:rPr lang="es-MX" dirty="0" err="1"/>
              <a:t>was</a:t>
            </a:r>
            <a:r>
              <a:rPr lang="es-MX" dirty="0"/>
              <a:t> </a:t>
            </a:r>
            <a:r>
              <a:rPr lang="es-MX" dirty="0" err="1"/>
              <a:t>estimated</a:t>
            </a:r>
            <a:r>
              <a:rPr lang="es-MX" dirty="0"/>
              <a:t> as </a:t>
            </a:r>
            <a:r>
              <a:rPr lang="es-MX" b="1" dirty="0" err="1"/>
              <a:t>high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species</a:t>
            </a:r>
            <a:r>
              <a:rPr lang="es-MX" dirty="0"/>
              <a:t> and </a:t>
            </a:r>
            <a:r>
              <a:rPr lang="es-MX" dirty="0" smtClean="0"/>
              <a:t>as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b="1" dirty="0" err="1"/>
              <a:t>most</a:t>
            </a:r>
            <a:r>
              <a:rPr lang="es-MX" b="1" dirty="0"/>
              <a:t> vulnerable </a:t>
            </a:r>
            <a:r>
              <a:rPr lang="es-MX" dirty="0" err="1"/>
              <a:t>among</a:t>
            </a:r>
            <a:r>
              <a:rPr lang="es-MX" dirty="0"/>
              <a:t> </a:t>
            </a:r>
            <a:r>
              <a:rPr lang="es-MX" dirty="0" err="1"/>
              <a:t>mexican</a:t>
            </a:r>
            <a:r>
              <a:rPr lang="es-MX" dirty="0"/>
              <a:t> </a:t>
            </a:r>
            <a:r>
              <a:rPr lang="es-MX" dirty="0" err="1"/>
              <a:t>shark</a:t>
            </a:r>
            <a:r>
              <a:rPr lang="es-MX" dirty="0"/>
              <a:t> </a:t>
            </a:r>
            <a:r>
              <a:rPr lang="es-MX" dirty="0" err="1"/>
              <a:t>species</a:t>
            </a:r>
            <a:r>
              <a:rPr lang="es-MX" dirty="0"/>
              <a:t> </a:t>
            </a:r>
            <a:r>
              <a:rPr lang="es-MX" dirty="0" err="1"/>
              <a:t>enlisted</a:t>
            </a:r>
            <a:r>
              <a:rPr lang="es-MX" dirty="0"/>
              <a:t> </a:t>
            </a:r>
            <a:r>
              <a:rPr lang="es-MX" dirty="0" err="1"/>
              <a:t>by</a:t>
            </a:r>
            <a:r>
              <a:rPr lang="es-MX" dirty="0"/>
              <a:t> CITES, </a:t>
            </a:r>
            <a:r>
              <a:rPr lang="es-MX" dirty="0" err="1"/>
              <a:t>due</a:t>
            </a:r>
            <a:r>
              <a:rPr lang="es-MX" dirty="0"/>
              <a:t> to </a:t>
            </a:r>
            <a:r>
              <a:rPr lang="es-MX" dirty="0" err="1"/>
              <a:t>its</a:t>
            </a:r>
            <a:r>
              <a:rPr lang="es-MX" dirty="0"/>
              <a:t> </a:t>
            </a:r>
            <a:r>
              <a:rPr lang="es-MX" dirty="0" err="1"/>
              <a:t>low</a:t>
            </a:r>
            <a:r>
              <a:rPr lang="es-MX" dirty="0"/>
              <a:t> </a:t>
            </a:r>
            <a:r>
              <a:rPr lang="es-MX" dirty="0" err="1"/>
              <a:t>biological</a:t>
            </a:r>
            <a:r>
              <a:rPr lang="es-MX" dirty="0"/>
              <a:t> </a:t>
            </a:r>
            <a:r>
              <a:rPr lang="es-MX" dirty="0" err="1"/>
              <a:t>productivity</a:t>
            </a:r>
            <a:r>
              <a:rPr lang="es-MX" dirty="0"/>
              <a:t> and </a:t>
            </a:r>
            <a:r>
              <a:rPr lang="es-MX" dirty="0" err="1"/>
              <a:t>high</a:t>
            </a:r>
            <a:r>
              <a:rPr lang="es-MX" dirty="0"/>
              <a:t> catch </a:t>
            </a:r>
            <a:r>
              <a:rPr lang="es-MX" dirty="0" err="1" smtClean="0"/>
              <a:t>susceptibility</a:t>
            </a:r>
            <a:r>
              <a:rPr lang="es-MX" dirty="0" smtClean="0"/>
              <a:t> (</a:t>
            </a:r>
            <a:r>
              <a:rPr lang="es-MX" dirty="0"/>
              <a:t>Tovar-Ávila et al. in </a:t>
            </a:r>
            <a:r>
              <a:rPr lang="es-MX" dirty="0" err="1"/>
              <a:t>review</a:t>
            </a:r>
            <a:r>
              <a:rPr lang="es-MX" dirty="0"/>
              <a:t>).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39552" y="5949280"/>
            <a:ext cx="8158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err="1"/>
              <a:t>Neonates</a:t>
            </a:r>
            <a:r>
              <a:rPr lang="es-MX" dirty="0"/>
              <a:t> and juveniles are </a:t>
            </a:r>
            <a:r>
              <a:rPr lang="es-MX" dirty="0" err="1"/>
              <a:t>also</a:t>
            </a:r>
            <a:r>
              <a:rPr lang="es-MX" dirty="0"/>
              <a:t> </a:t>
            </a:r>
            <a:r>
              <a:rPr lang="es-MX" dirty="0" err="1"/>
              <a:t>commonly</a:t>
            </a:r>
            <a:r>
              <a:rPr lang="es-MX" dirty="0"/>
              <a:t> </a:t>
            </a:r>
            <a:r>
              <a:rPr lang="es-MX" dirty="0" err="1"/>
              <a:t>caught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Mexican</a:t>
            </a:r>
            <a:r>
              <a:rPr lang="es-MX" dirty="0"/>
              <a:t> </a:t>
            </a:r>
            <a:r>
              <a:rPr lang="es-MX" dirty="0" err="1"/>
              <a:t>Pacific</a:t>
            </a:r>
            <a:r>
              <a:rPr lang="es-MX" dirty="0"/>
              <a:t> </a:t>
            </a:r>
            <a:r>
              <a:rPr lang="es-MX" dirty="0" err="1"/>
              <a:t>by</a:t>
            </a:r>
            <a:r>
              <a:rPr lang="es-MX" dirty="0"/>
              <a:t> </a:t>
            </a:r>
            <a:r>
              <a:rPr lang="es-MX" dirty="0" err="1"/>
              <a:t>other</a:t>
            </a:r>
            <a:r>
              <a:rPr lang="es-MX" dirty="0"/>
              <a:t> </a:t>
            </a:r>
            <a:r>
              <a:rPr lang="es-MX" dirty="0" err="1"/>
              <a:t>fisheries</a:t>
            </a:r>
            <a:r>
              <a:rPr lang="es-MX" dirty="0"/>
              <a:t> </a:t>
            </a:r>
            <a:r>
              <a:rPr lang="es-MX" dirty="0" err="1"/>
              <a:t>such</a:t>
            </a:r>
            <a:r>
              <a:rPr lang="es-MX" dirty="0"/>
              <a:t> as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shrimp</a:t>
            </a:r>
            <a:r>
              <a:rPr lang="es-MX" dirty="0"/>
              <a:t> and </a:t>
            </a:r>
            <a:r>
              <a:rPr lang="es-MX" dirty="0" err="1"/>
              <a:t>scale</a:t>
            </a:r>
            <a:r>
              <a:rPr lang="es-MX" dirty="0"/>
              <a:t> </a:t>
            </a:r>
            <a:r>
              <a:rPr lang="es-MX" dirty="0" err="1"/>
              <a:t>trawl</a:t>
            </a:r>
            <a:r>
              <a:rPr lang="es-MX" dirty="0"/>
              <a:t> </a:t>
            </a:r>
            <a:r>
              <a:rPr lang="es-MX" dirty="0" err="1"/>
              <a:t>fishery</a:t>
            </a:r>
            <a:r>
              <a:rPr lang="es-MX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0121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59532" y="764704"/>
            <a:ext cx="784887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err="1" smtClean="0"/>
              <a:t>Fishing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effort</a:t>
            </a:r>
            <a:endParaRPr lang="es-MX" sz="24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439 </a:t>
            </a:r>
            <a:r>
              <a:rPr lang="es-MX" dirty="0" err="1" smtClean="0"/>
              <a:t>shark</a:t>
            </a:r>
            <a:r>
              <a:rPr lang="es-MX" dirty="0" smtClean="0"/>
              <a:t> </a:t>
            </a:r>
            <a:r>
              <a:rPr lang="es-MX" dirty="0" err="1" smtClean="0"/>
              <a:t>fishing</a:t>
            </a:r>
            <a:r>
              <a:rPr lang="es-MX" dirty="0" smtClean="0"/>
              <a:t> </a:t>
            </a:r>
            <a:r>
              <a:rPr lang="es-MX" dirty="0" err="1" smtClean="0"/>
              <a:t>permits</a:t>
            </a:r>
            <a:r>
              <a:rPr lang="es-MX" dirty="0" smtClean="0"/>
              <a:t> </a:t>
            </a:r>
            <a:r>
              <a:rPr lang="es-MX" dirty="0" err="1" smtClean="0"/>
              <a:t>registered</a:t>
            </a:r>
            <a:r>
              <a:rPr lang="es-MX" dirty="0" smtClean="0"/>
              <a:t>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Mexican</a:t>
            </a:r>
            <a:r>
              <a:rPr lang="es-MX" dirty="0" smtClean="0"/>
              <a:t> </a:t>
            </a:r>
            <a:r>
              <a:rPr lang="es-MX" dirty="0" err="1" smtClean="0"/>
              <a:t>Pacific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artisanal</a:t>
            </a:r>
            <a:r>
              <a:rPr lang="es-MX" dirty="0" smtClean="0"/>
              <a:t> </a:t>
            </a:r>
            <a:r>
              <a:rPr lang="es-MX" dirty="0" err="1" smtClean="0"/>
              <a:t>vessels</a:t>
            </a:r>
            <a:r>
              <a:rPr lang="es-MX" dirty="0" smtClean="0"/>
              <a:t> </a:t>
            </a:r>
            <a:r>
              <a:rPr lang="es-MX" dirty="0" err="1" smtClean="0"/>
              <a:t>during</a:t>
            </a:r>
            <a:r>
              <a:rPr lang="es-MX" dirty="0" smtClean="0"/>
              <a:t> 2012, </a:t>
            </a:r>
            <a:r>
              <a:rPr lang="es-MX" dirty="0" err="1" smtClean="0"/>
              <a:t>including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use of 2,079 </a:t>
            </a:r>
            <a:r>
              <a:rPr lang="es-MX" dirty="0" err="1" smtClean="0"/>
              <a:t>vessels</a:t>
            </a:r>
            <a:r>
              <a:rPr lang="es-MX" dirty="0" smtClean="0"/>
              <a:t>, 1,569 </a:t>
            </a:r>
            <a:r>
              <a:rPr lang="es-MX" dirty="0" err="1" smtClean="0"/>
              <a:t>longlines</a:t>
            </a:r>
            <a:r>
              <a:rPr lang="es-MX" dirty="0" smtClean="0"/>
              <a:t> and 1,028 </a:t>
            </a:r>
            <a:r>
              <a:rPr lang="es-MX" dirty="0" err="1" smtClean="0"/>
              <a:t>gillnets</a:t>
            </a:r>
            <a:r>
              <a:rPr lang="es-MX" dirty="0" smtClean="0"/>
              <a:t>, and 186 </a:t>
            </a:r>
            <a:r>
              <a:rPr lang="es-MX" dirty="0" err="1" smtClean="0"/>
              <a:t>fishing</a:t>
            </a:r>
            <a:r>
              <a:rPr lang="es-MX" dirty="0" smtClean="0"/>
              <a:t> </a:t>
            </a:r>
            <a:r>
              <a:rPr lang="es-MX" dirty="0" err="1" smtClean="0"/>
              <a:t>permits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industrial </a:t>
            </a:r>
            <a:r>
              <a:rPr lang="es-MX" dirty="0" err="1" smtClean="0"/>
              <a:t>vessels</a:t>
            </a:r>
            <a:r>
              <a:rPr lang="es-MX" dirty="0" smtClean="0"/>
              <a:t>, </a:t>
            </a:r>
            <a:r>
              <a:rPr lang="es-MX" dirty="0" err="1" smtClean="0"/>
              <a:t>with</a:t>
            </a:r>
            <a:r>
              <a:rPr lang="es-MX" dirty="0" smtClean="0"/>
              <a:t> a similar </a:t>
            </a:r>
            <a:r>
              <a:rPr lang="es-MX" dirty="0" err="1" smtClean="0"/>
              <a:t>number</a:t>
            </a:r>
            <a:r>
              <a:rPr lang="es-MX" dirty="0" smtClean="0"/>
              <a:t> of </a:t>
            </a:r>
            <a:r>
              <a:rPr lang="es-MX" dirty="0" err="1" smtClean="0"/>
              <a:t>vessels</a:t>
            </a:r>
            <a:r>
              <a:rPr lang="es-MX" dirty="0" smtClean="0"/>
              <a:t> and </a:t>
            </a:r>
            <a:r>
              <a:rPr lang="es-MX" dirty="0" err="1" smtClean="0"/>
              <a:t>longlines</a:t>
            </a:r>
            <a:r>
              <a:rPr lang="es-MX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30 </a:t>
            </a:r>
            <a:r>
              <a:rPr lang="es-MX" dirty="0" err="1" smtClean="0"/>
              <a:t>shark</a:t>
            </a:r>
            <a:r>
              <a:rPr lang="es-MX" dirty="0" smtClean="0"/>
              <a:t> </a:t>
            </a:r>
            <a:r>
              <a:rPr lang="es-MX" dirty="0" err="1" smtClean="0"/>
              <a:t>fishing</a:t>
            </a:r>
            <a:r>
              <a:rPr lang="es-MX" dirty="0" smtClean="0"/>
              <a:t> </a:t>
            </a:r>
            <a:r>
              <a:rPr lang="es-MX" dirty="0" err="1" smtClean="0"/>
              <a:t>permits</a:t>
            </a:r>
            <a:r>
              <a:rPr lang="es-MX" dirty="0" smtClean="0"/>
              <a:t> in Chiapas, </a:t>
            </a:r>
            <a:r>
              <a:rPr lang="es-MX" dirty="0" err="1" smtClean="0"/>
              <a:t>including</a:t>
            </a:r>
            <a:r>
              <a:rPr lang="es-MX" dirty="0" smtClean="0"/>
              <a:t> 245 </a:t>
            </a:r>
            <a:r>
              <a:rPr lang="es-MX" dirty="0" err="1" smtClean="0"/>
              <a:t>small</a:t>
            </a:r>
            <a:r>
              <a:rPr lang="es-MX" dirty="0" smtClean="0"/>
              <a:t> </a:t>
            </a:r>
            <a:r>
              <a:rPr lang="es-MX" dirty="0" err="1" smtClean="0"/>
              <a:t>vessels</a:t>
            </a:r>
            <a:r>
              <a:rPr lang="es-MX" dirty="0" smtClean="0"/>
              <a:t>, 175 </a:t>
            </a:r>
            <a:r>
              <a:rPr lang="es-MX" dirty="0" err="1" smtClean="0"/>
              <a:t>longlines</a:t>
            </a:r>
            <a:r>
              <a:rPr lang="es-MX" dirty="0" smtClean="0"/>
              <a:t> and </a:t>
            </a:r>
            <a:r>
              <a:rPr lang="es-MX" dirty="0"/>
              <a:t>216 </a:t>
            </a:r>
            <a:r>
              <a:rPr lang="es-MX" dirty="0" err="1" smtClean="0"/>
              <a:t>gillnets</a:t>
            </a:r>
            <a:r>
              <a:rPr lang="es-MX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10 </a:t>
            </a:r>
            <a:r>
              <a:rPr lang="es-MX" dirty="0" err="1" smtClean="0"/>
              <a:t>shark</a:t>
            </a:r>
            <a:r>
              <a:rPr lang="es-MX" dirty="0" smtClean="0"/>
              <a:t> </a:t>
            </a:r>
            <a:r>
              <a:rPr lang="es-MX" dirty="0" err="1" smtClean="0"/>
              <a:t>fishing</a:t>
            </a:r>
            <a:r>
              <a:rPr lang="es-MX" dirty="0" smtClean="0"/>
              <a:t> </a:t>
            </a:r>
            <a:r>
              <a:rPr lang="es-MX" dirty="0" err="1" smtClean="0"/>
              <a:t>permits</a:t>
            </a:r>
            <a:r>
              <a:rPr lang="es-MX" dirty="0" smtClean="0"/>
              <a:t> in Oaxaca </a:t>
            </a:r>
            <a:r>
              <a:rPr lang="es-MX" dirty="0" err="1" smtClean="0"/>
              <a:t>including</a:t>
            </a:r>
            <a:r>
              <a:rPr lang="es-MX" dirty="0" smtClean="0"/>
              <a:t> 45 </a:t>
            </a:r>
            <a:r>
              <a:rPr lang="es-MX" dirty="0" err="1" smtClean="0"/>
              <a:t>small</a:t>
            </a:r>
            <a:r>
              <a:rPr lang="es-MX" dirty="0" smtClean="0"/>
              <a:t> </a:t>
            </a:r>
            <a:r>
              <a:rPr lang="es-MX" dirty="0" err="1" smtClean="0"/>
              <a:t>vessels</a:t>
            </a:r>
            <a:r>
              <a:rPr lang="es-MX" dirty="0" smtClean="0"/>
              <a:t>, </a:t>
            </a:r>
            <a:r>
              <a:rPr lang="es-MX" dirty="0"/>
              <a:t>18 </a:t>
            </a:r>
            <a:r>
              <a:rPr lang="es-MX" dirty="0" err="1" smtClean="0"/>
              <a:t>longlines</a:t>
            </a:r>
            <a:r>
              <a:rPr lang="es-MX" dirty="0" smtClean="0"/>
              <a:t> and </a:t>
            </a:r>
            <a:r>
              <a:rPr lang="es-MX" dirty="0"/>
              <a:t>52 </a:t>
            </a:r>
            <a:r>
              <a:rPr lang="es-MX" dirty="0" err="1" smtClean="0"/>
              <a:t>gillnets</a:t>
            </a:r>
            <a:r>
              <a:rPr lang="es-MX" dirty="0" smtClean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Small </a:t>
            </a:r>
            <a:r>
              <a:rPr lang="es-MX" dirty="0" err="1" smtClean="0"/>
              <a:t>vessels</a:t>
            </a:r>
            <a:r>
              <a:rPr lang="es-MX" dirty="0" smtClean="0"/>
              <a:t>: 7.62 m, 75-115 HP </a:t>
            </a:r>
            <a:r>
              <a:rPr lang="es-MX" dirty="0" err="1" smtClean="0"/>
              <a:t>outboard</a:t>
            </a:r>
            <a:r>
              <a:rPr lang="es-MX" dirty="0" smtClean="0"/>
              <a:t> </a:t>
            </a:r>
            <a:r>
              <a:rPr lang="es-MX" dirty="0" err="1" smtClean="0"/>
              <a:t>motors</a:t>
            </a:r>
            <a:r>
              <a:rPr lang="es-MX" dirty="0" smtClean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err="1" smtClean="0"/>
              <a:t>Fishing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carried</a:t>
            </a:r>
            <a:r>
              <a:rPr lang="es-MX" dirty="0" smtClean="0"/>
              <a:t> </a:t>
            </a:r>
            <a:r>
              <a:rPr lang="es-MX" dirty="0" err="1" smtClean="0"/>
              <a:t>out</a:t>
            </a:r>
            <a:r>
              <a:rPr lang="es-MX" dirty="0" smtClean="0"/>
              <a:t> </a:t>
            </a:r>
            <a:r>
              <a:rPr lang="es-MX" dirty="0" err="1" smtClean="0"/>
              <a:t>all</a:t>
            </a:r>
            <a:r>
              <a:rPr lang="es-MX" dirty="0" smtClean="0"/>
              <a:t> </a:t>
            </a:r>
            <a:r>
              <a:rPr lang="es-MX" dirty="0" err="1" smtClean="0"/>
              <a:t>year</a:t>
            </a:r>
            <a:r>
              <a:rPr lang="es-MX" dirty="0" smtClean="0"/>
              <a:t> </a:t>
            </a:r>
            <a:r>
              <a:rPr lang="es-MX" dirty="0" err="1" smtClean="0"/>
              <a:t>around</a:t>
            </a:r>
            <a:r>
              <a:rPr lang="es-MX" dirty="0" smtClean="0"/>
              <a:t>, up to </a:t>
            </a:r>
            <a:r>
              <a:rPr lang="es-MX" dirty="0"/>
              <a:t>200 </a:t>
            </a:r>
            <a:r>
              <a:rPr lang="es-MX" dirty="0" smtClean="0"/>
              <a:t>km off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coast</a:t>
            </a:r>
            <a:r>
              <a:rPr lang="es-MX" dirty="0" smtClean="0"/>
              <a:t>, </a:t>
            </a:r>
            <a:r>
              <a:rPr lang="es-MX" dirty="0" err="1" smtClean="0"/>
              <a:t>during</a:t>
            </a:r>
            <a:r>
              <a:rPr lang="es-MX" dirty="0" smtClean="0"/>
              <a:t> </a:t>
            </a:r>
            <a:r>
              <a:rPr lang="es-MX" dirty="0" err="1" smtClean="0"/>
              <a:t>one</a:t>
            </a:r>
            <a:r>
              <a:rPr lang="es-MX" dirty="0" smtClean="0"/>
              <a:t> </a:t>
            </a:r>
            <a:r>
              <a:rPr lang="es-MX" dirty="0" err="1" smtClean="0"/>
              <a:t>day</a:t>
            </a:r>
            <a:r>
              <a:rPr lang="es-MX" dirty="0" smtClean="0"/>
              <a:t> </a:t>
            </a:r>
            <a:r>
              <a:rPr lang="es-MX" dirty="0" err="1" smtClean="0"/>
              <a:t>trips</a:t>
            </a:r>
            <a:r>
              <a:rPr lang="es-MX" dirty="0" smtClean="0"/>
              <a:t> (5-10 </a:t>
            </a:r>
            <a:r>
              <a:rPr lang="es-MX" dirty="0" err="1" smtClean="0"/>
              <a:t>hrs</a:t>
            </a:r>
            <a:r>
              <a:rPr lang="es-MX" dirty="0" smtClean="0"/>
              <a:t>). </a:t>
            </a:r>
            <a:r>
              <a:rPr lang="es-MX" dirty="0" err="1" smtClean="0"/>
              <a:t>Each</a:t>
            </a:r>
            <a:r>
              <a:rPr lang="es-MX" dirty="0" smtClean="0"/>
              <a:t> </a:t>
            </a:r>
            <a:r>
              <a:rPr lang="es-MX" dirty="0" err="1" smtClean="0"/>
              <a:t>longline</a:t>
            </a:r>
            <a:r>
              <a:rPr lang="es-MX" dirty="0" smtClean="0"/>
              <a:t> has up to </a:t>
            </a:r>
            <a:r>
              <a:rPr lang="es-MX" dirty="0"/>
              <a:t>800 </a:t>
            </a:r>
            <a:r>
              <a:rPr lang="es-MX" dirty="0" smtClean="0"/>
              <a:t>m and 390 </a:t>
            </a:r>
            <a:r>
              <a:rPr lang="es-MX" dirty="0" err="1" smtClean="0"/>
              <a:t>hooks</a:t>
            </a:r>
            <a:r>
              <a:rPr lang="es-MX" dirty="0" smtClean="0"/>
              <a:t>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409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0950" y="260648"/>
            <a:ext cx="792149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err="1" smtClean="0"/>
              <a:t>Landings</a:t>
            </a:r>
            <a:r>
              <a:rPr lang="es-MX" sz="2400" b="1" dirty="0" smtClean="0"/>
              <a:t> 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Puerto Chiapas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one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main</a:t>
            </a:r>
            <a:r>
              <a:rPr lang="es-MX" dirty="0" smtClean="0"/>
              <a:t> </a:t>
            </a:r>
            <a:r>
              <a:rPr lang="es-MX" dirty="0" err="1" smtClean="0"/>
              <a:t>shark</a:t>
            </a:r>
            <a:r>
              <a:rPr lang="es-MX" dirty="0" smtClean="0"/>
              <a:t> </a:t>
            </a:r>
            <a:r>
              <a:rPr lang="es-MX" dirty="0" err="1" smtClean="0"/>
              <a:t>landing</a:t>
            </a:r>
            <a:r>
              <a:rPr lang="es-MX" dirty="0" smtClean="0"/>
              <a:t> </a:t>
            </a:r>
            <a:r>
              <a:rPr lang="es-MX" dirty="0" err="1" smtClean="0"/>
              <a:t>sites</a:t>
            </a:r>
            <a:r>
              <a:rPr lang="es-MX" dirty="0" smtClean="0"/>
              <a:t> in </a:t>
            </a:r>
            <a:r>
              <a:rPr lang="es-MX" dirty="0" err="1" smtClean="0"/>
              <a:t>Mexico</a:t>
            </a:r>
            <a:r>
              <a:rPr lang="es-MX" dirty="0" smtClean="0"/>
              <a:t>,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largest</a:t>
            </a:r>
            <a:r>
              <a:rPr lang="es-MX" dirty="0" smtClean="0"/>
              <a:t> </a:t>
            </a:r>
            <a:r>
              <a:rPr lang="es-MX" dirty="0" err="1" smtClean="0"/>
              <a:t>fleet</a:t>
            </a:r>
            <a:r>
              <a:rPr lang="es-MX" dirty="0" smtClean="0"/>
              <a:t>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/>
              <a:t>S</a:t>
            </a:r>
            <a:r>
              <a:rPr lang="es-MX" dirty="0" err="1" smtClean="0"/>
              <a:t>outhern</a:t>
            </a:r>
            <a:r>
              <a:rPr lang="es-MX" dirty="0" smtClean="0"/>
              <a:t> </a:t>
            </a:r>
            <a:r>
              <a:rPr lang="es-MX" dirty="0" err="1" smtClean="0"/>
              <a:t>Mexican</a:t>
            </a:r>
            <a:r>
              <a:rPr lang="es-MX" dirty="0" smtClean="0"/>
              <a:t> </a:t>
            </a:r>
            <a:r>
              <a:rPr lang="es-MX" dirty="0" err="1" smtClean="0"/>
              <a:t>Pacific</a:t>
            </a:r>
            <a:r>
              <a:rPr lang="es-MX" dirty="0" smtClean="0"/>
              <a:t>.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Puerto Chiapas </a:t>
            </a:r>
            <a:r>
              <a:rPr lang="es-MX" dirty="0" err="1" smtClean="0"/>
              <a:t>average</a:t>
            </a:r>
            <a:r>
              <a:rPr lang="es-MX" dirty="0" smtClean="0"/>
              <a:t> </a:t>
            </a:r>
            <a:r>
              <a:rPr lang="es-MX" dirty="0" err="1" smtClean="0"/>
              <a:t>shark</a:t>
            </a:r>
            <a:r>
              <a:rPr lang="es-MX" dirty="0" smtClean="0"/>
              <a:t> </a:t>
            </a:r>
            <a:r>
              <a:rPr lang="es-MX" dirty="0" err="1" smtClean="0"/>
              <a:t>landing</a:t>
            </a:r>
            <a:r>
              <a:rPr lang="es-MX" dirty="0" smtClean="0"/>
              <a:t> </a:t>
            </a:r>
            <a:r>
              <a:rPr lang="es-MX" dirty="0" err="1" smtClean="0"/>
              <a:t>during</a:t>
            </a:r>
            <a:r>
              <a:rPr lang="es-MX" dirty="0" smtClean="0"/>
              <a:t> 1996-2007 </a:t>
            </a:r>
            <a:r>
              <a:rPr lang="es-MX" dirty="0" err="1" smtClean="0"/>
              <a:t>was</a:t>
            </a:r>
            <a:r>
              <a:rPr lang="es-MX" dirty="0" smtClean="0"/>
              <a:t> </a:t>
            </a:r>
            <a:r>
              <a:rPr lang="es-MX" dirty="0"/>
              <a:t>2,063 t </a:t>
            </a:r>
            <a:r>
              <a:rPr lang="es-MX" dirty="0" smtClean="0"/>
              <a:t>(</a:t>
            </a:r>
            <a:r>
              <a:rPr lang="es-MX" dirty="0" err="1" smtClean="0"/>
              <a:t>maximum</a:t>
            </a:r>
            <a:r>
              <a:rPr lang="es-MX" dirty="0" smtClean="0"/>
              <a:t> </a:t>
            </a:r>
            <a:r>
              <a:rPr lang="es-MX" dirty="0"/>
              <a:t>3,047 t </a:t>
            </a:r>
            <a:r>
              <a:rPr lang="es-MX" dirty="0" smtClean="0"/>
              <a:t>in </a:t>
            </a:r>
            <a:r>
              <a:rPr lang="es-MX" dirty="0"/>
              <a:t>2002 </a:t>
            </a:r>
            <a:r>
              <a:rPr lang="es-MX" dirty="0" smtClean="0"/>
              <a:t>and </a:t>
            </a:r>
            <a:r>
              <a:rPr lang="es-MX" dirty="0" err="1" smtClean="0"/>
              <a:t>minimum</a:t>
            </a:r>
            <a:r>
              <a:rPr lang="es-MX" dirty="0" smtClean="0"/>
              <a:t> 1,535 </a:t>
            </a:r>
            <a:r>
              <a:rPr lang="es-MX" dirty="0"/>
              <a:t>t </a:t>
            </a:r>
            <a:r>
              <a:rPr lang="es-MX" dirty="0" smtClean="0"/>
              <a:t>in 2000), </a:t>
            </a:r>
            <a:r>
              <a:rPr lang="es-MX" dirty="0" err="1" smtClean="0"/>
              <a:t>representing</a:t>
            </a:r>
            <a:r>
              <a:rPr lang="es-MX" dirty="0" smtClean="0"/>
              <a:t> </a:t>
            </a:r>
            <a:r>
              <a:rPr lang="es-MX" dirty="0" err="1" smtClean="0"/>
              <a:t>between</a:t>
            </a:r>
            <a:r>
              <a:rPr lang="es-MX" dirty="0" smtClean="0"/>
              <a:t> 45-65% of </a:t>
            </a:r>
            <a:r>
              <a:rPr lang="es-MX" dirty="0" err="1" smtClean="0"/>
              <a:t>the</a:t>
            </a:r>
            <a:r>
              <a:rPr lang="es-MX" dirty="0" smtClean="0"/>
              <a:t> Chiapas </a:t>
            </a:r>
            <a:r>
              <a:rPr lang="es-MX" dirty="0" err="1" smtClean="0"/>
              <a:t>state</a:t>
            </a:r>
            <a:r>
              <a:rPr lang="es-MX" dirty="0" smtClean="0"/>
              <a:t> </a:t>
            </a:r>
            <a:r>
              <a:rPr lang="es-MX" dirty="0" err="1" smtClean="0"/>
              <a:t>production</a:t>
            </a:r>
            <a:r>
              <a:rPr lang="es-MX" dirty="0" smtClean="0"/>
              <a:t> </a:t>
            </a:r>
            <a:r>
              <a:rPr lang="es-MX" dirty="0"/>
              <a:t>(Soriano-Velásquez et al. 2006</a:t>
            </a:r>
            <a:r>
              <a:rPr lang="es-MX" dirty="0" smtClean="0"/>
              <a:t>).</a:t>
            </a:r>
            <a:endParaRPr lang="es-MX" dirty="0"/>
          </a:p>
        </p:txBody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790" y="2852936"/>
            <a:ext cx="5296594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2627784" y="60932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dirty="0" err="1" smtClean="0"/>
              <a:t>Average</a:t>
            </a:r>
            <a:r>
              <a:rPr lang="es-MX" sz="1400" dirty="0" smtClean="0"/>
              <a:t> </a:t>
            </a:r>
            <a:r>
              <a:rPr lang="es-MX" sz="1400" dirty="0" err="1" smtClean="0"/>
              <a:t>shark</a:t>
            </a:r>
            <a:r>
              <a:rPr lang="es-MX" sz="1400" dirty="0" smtClean="0"/>
              <a:t> </a:t>
            </a:r>
            <a:r>
              <a:rPr lang="es-MX" sz="1400" dirty="0" err="1" smtClean="0"/>
              <a:t>production</a:t>
            </a:r>
            <a:r>
              <a:rPr lang="es-MX" sz="1400" dirty="0" smtClean="0"/>
              <a:t> </a:t>
            </a:r>
            <a:r>
              <a:rPr lang="es-MX" sz="1400" dirty="0" err="1" smtClean="0"/>
              <a:t>during</a:t>
            </a:r>
            <a:r>
              <a:rPr lang="es-MX" sz="1400" dirty="0" smtClean="0"/>
              <a:t> 1996-2011</a:t>
            </a:r>
          </a:p>
          <a:p>
            <a:pPr algn="ctr"/>
            <a:r>
              <a:rPr lang="es-MX" sz="1400" dirty="0" smtClean="0"/>
              <a:t> (Anuarios </a:t>
            </a:r>
            <a:r>
              <a:rPr lang="es-MX" sz="1400" dirty="0"/>
              <a:t>de Pesca y Avisos de Arribo de la </a:t>
            </a:r>
            <a:r>
              <a:rPr lang="es-MX" sz="1400" dirty="0" smtClean="0"/>
              <a:t>CONAPESCA).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40493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414601"/>
            <a:ext cx="77768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/>
              <a:t>Catch </a:t>
            </a:r>
            <a:r>
              <a:rPr lang="es-MX" sz="2400" b="1" dirty="0" err="1" smtClean="0"/>
              <a:t>composition</a:t>
            </a:r>
            <a:endParaRPr lang="es-MX" sz="2400" b="1" dirty="0" smtClean="0"/>
          </a:p>
          <a:p>
            <a:endParaRPr lang="es-MX" dirty="0"/>
          </a:p>
          <a:p>
            <a:r>
              <a:rPr lang="es-MX" dirty="0" err="1" smtClean="0"/>
              <a:t>Fishery</a:t>
            </a:r>
            <a:r>
              <a:rPr lang="es-MX" dirty="0" smtClean="0"/>
              <a:t> and </a:t>
            </a:r>
            <a:r>
              <a:rPr lang="es-MX" dirty="0" err="1" smtClean="0"/>
              <a:t>biological</a:t>
            </a:r>
            <a:r>
              <a:rPr lang="es-MX" dirty="0" smtClean="0"/>
              <a:t> </a:t>
            </a:r>
            <a:r>
              <a:rPr lang="es-MX" dirty="0" err="1" smtClean="0"/>
              <a:t>surveys</a:t>
            </a:r>
            <a:r>
              <a:rPr lang="es-MX" dirty="0" smtClean="0"/>
              <a:t> of </a:t>
            </a:r>
            <a:r>
              <a:rPr lang="es-MX" dirty="0" err="1" smtClean="0"/>
              <a:t>shark</a:t>
            </a:r>
            <a:r>
              <a:rPr lang="es-MX" dirty="0" smtClean="0"/>
              <a:t> </a:t>
            </a:r>
            <a:r>
              <a:rPr lang="es-MX" dirty="0" err="1" smtClean="0"/>
              <a:t>landings</a:t>
            </a:r>
            <a:r>
              <a:rPr lang="es-MX" dirty="0" smtClean="0"/>
              <a:t> in Puerto Chiapas </a:t>
            </a:r>
            <a:r>
              <a:rPr lang="es-MX" dirty="0" err="1" smtClean="0"/>
              <a:t>were</a:t>
            </a:r>
            <a:r>
              <a:rPr lang="es-MX" dirty="0" smtClean="0"/>
              <a:t> </a:t>
            </a:r>
            <a:r>
              <a:rPr lang="es-MX" dirty="0" err="1" smtClean="0"/>
              <a:t>carried</a:t>
            </a:r>
            <a:r>
              <a:rPr lang="es-MX" dirty="0" smtClean="0"/>
              <a:t> </a:t>
            </a:r>
            <a:r>
              <a:rPr lang="es-MX" dirty="0" err="1" smtClean="0"/>
              <a:t>out</a:t>
            </a:r>
            <a:r>
              <a:rPr lang="es-MX" dirty="0" smtClean="0"/>
              <a:t> </a:t>
            </a:r>
            <a:r>
              <a:rPr lang="es-MX" dirty="0" err="1" smtClean="0"/>
              <a:t>by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INAPESCA </a:t>
            </a:r>
            <a:r>
              <a:rPr lang="es-MX" dirty="0" err="1" smtClean="0"/>
              <a:t>during</a:t>
            </a:r>
            <a:r>
              <a:rPr lang="es-MX" dirty="0" smtClean="0"/>
              <a:t> 1996-2008, </a:t>
            </a:r>
            <a:r>
              <a:rPr lang="es-MX" dirty="0" err="1" smtClean="0"/>
              <a:t>registering</a:t>
            </a:r>
            <a:r>
              <a:rPr lang="es-MX" dirty="0" smtClean="0"/>
              <a:t> 3,346 </a:t>
            </a:r>
            <a:r>
              <a:rPr lang="es-MX" dirty="0" err="1" smtClean="0"/>
              <a:t>fishing</a:t>
            </a:r>
            <a:r>
              <a:rPr lang="es-MX" dirty="0" smtClean="0"/>
              <a:t> </a:t>
            </a:r>
            <a:r>
              <a:rPr lang="es-MX" dirty="0" err="1" smtClean="0"/>
              <a:t>trips</a:t>
            </a:r>
            <a:r>
              <a:rPr lang="es-MX" dirty="0" smtClean="0"/>
              <a:t> and 53,944 </a:t>
            </a:r>
            <a:r>
              <a:rPr lang="es-MX" dirty="0" err="1" smtClean="0"/>
              <a:t>sharks</a:t>
            </a:r>
            <a:r>
              <a:rPr lang="es-MX" dirty="0" smtClean="0"/>
              <a:t> </a:t>
            </a:r>
            <a:r>
              <a:rPr lang="es-MX" dirty="0" err="1" smtClean="0"/>
              <a:t>caught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i="1" dirty="0" err="1" smtClean="0"/>
              <a:t>Sphyrna</a:t>
            </a:r>
            <a:r>
              <a:rPr lang="es-MX" i="1" dirty="0" smtClean="0"/>
              <a:t> </a:t>
            </a:r>
            <a:r>
              <a:rPr lang="es-MX" i="1" dirty="0" err="1"/>
              <a:t>lewini</a:t>
            </a:r>
            <a:r>
              <a:rPr lang="es-MX" dirty="0"/>
              <a:t> </a:t>
            </a:r>
            <a:r>
              <a:rPr lang="es-MX" dirty="0" err="1" smtClean="0"/>
              <a:t>represented</a:t>
            </a:r>
            <a:r>
              <a:rPr lang="es-MX" dirty="0" smtClean="0"/>
              <a:t> 24%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landings</a:t>
            </a:r>
            <a:r>
              <a:rPr lang="es-MX" dirty="0"/>
              <a:t>.</a:t>
            </a:r>
          </a:p>
          <a:p>
            <a:r>
              <a:rPr lang="es-MX" dirty="0"/>
              <a:t>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6302539" cy="331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74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39552" y="332656"/>
            <a:ext cx="842493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err="1" smtClean="0"/>
              <a:t>Size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composition</a:t>
            </a:r>
            <a:endParaRPr lang="es-MX" sz="2400" b="1" dirty="0" smtClean="0"/>
          </a:p>
          <a:p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err="1" smtClean="0"/>
              <a:t>Catches</a:t>
            </a:r>
            <a:r>
              <a:rPr lang="es-MX" dirty="0" smtClean="0"/>
              <a:t> of </a:t>
            </a:r>
            <a:r>
              <a:rPr lang="es-MX" i="1" dirty="0" smtClean="0"/>
              <a:t>S. </a:t>
            </a:r>
            <a:r>
              <a:rPr lang="es-MX" i="1" dirty="0" err="1"/>
              <a:t>lewini</a:t>
            </a:r>
            <a:r>
              <a:rPr lang="es-MX" dirty="0"/>
              <a:t> </a:t>
            </a:r>
            <a:r>
              <a:rPr lang="es-MX" dirty="0" smtClean="0"/>
              <a:t> </a:t>
            </a:r>
            <a:r>
              <a:rPr lang="es-MX" dirty="0" err="1" smtClean="0"/>
              <a:t>during</a:t>
            </a:r>
            <a:r>
              <a:rPr lang="es-MX" dirty="0" smtClean="0"/>
              <a:t> 1996-2008 (n=13,094) </a:t>
            </a:r>
            <a:r>
              <a:rPr lang="es-MX" dirty="0" err="1" smtClean="0"/>
              <a:t>included</a:t>
            </a:r>
            <a:r>
              <a:rPr lang="es-MX" dirty="0" smtClean="0"/>
              <a:t> </a:t>
            </a:r>
            <a:r>
              <a:rPr lang="es-MX" dirty="0" err="1" smtClean="0"/>
              <a:t>mainly</a:t>
            </a:r>
            <a:r>
              <a:rPr lang="es-MX" dirty="0" smtClean="0"/>
              <a:t> juveniles.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err="1" smtClean="0"/>
              <a:t>Females</a:t>
            </a:r>
            <a:r>
              <a:rPr lang="es-MX" dirty="0" smtClean="0"/>
              <a:t> </a:t>
            </a:r>
            <a:r>
              <a:rPr lang="es-MX" dirty="0" err="1" smtClean="0"/>
              <a:t>ranged</a:t>
            </a:r>
            <a:r>
              <a:rPr lang="es-MX" dirty="0" smtClean="0"/>
              <a:t> </a:t>
            </a:r>
            <a:r>
              <a:rPr lang="es-MX" dirty="0"/>
              <a:t>30-380 cm </a:t>
            </a:r>
            <a:r>
              <a:rPr lang="es-MX" dirty="0" smtClean="0"/>
              <a:t>TL (</a:t>
            </a:r>
            <a:r>
              <a:rPr lang="es-MX" dirty="0" err="1" smtClean="0"/>
              <a:t>average</a:t>
            </a:r>
            <a:r>
              <a:rPr lang="es-MX" dirty="0" smtClean="0"/>
              <a:t>= </a:t>
            </a:r>
            <a:r>
              <a:rPr lang="es-MX" dirty="0"/>
              <a:t>77.8 ± </a:t>
            </a:r>
            <a:r>
              <a:rPr lang="es-MX" dirty="0" smtClean="0"/>
              <a:t>0.60) and males </a:t>
            </a:r>
            <a:r>
              <a:rPr lang="es-MX" dirty="0"/>
              <a:t>34-330 cm </a:t>
            </a:r>
            <a:r>
              <a:rPr lang="es-MX" dirty="0" smtClean="0"/>
              <a:t>TL (</a:t>
            </a:r>
            <a:r>
              <a:rPr lang="es-MX" dirty="0" err="1" smtClean="0"/>
              <a:t>average</a:t>
            </a:r>
            <a:r>
              <a:rPr lang="es-MX" dirty="0" smtClean="0"/>
              <a:t> 86.1 </a:t>
            </a:r>
            <a:r>
              <a:rPr lang="es-MX" dirty="0"/>
              <a:t>± </a:t>
            </a:r>
            <a:r>
              <a:rPr lang="es-MX" dirty="0" smtClean="0"/>
              <a:t>0.64). </a:t>
            </a: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24087"/>
            <a:ext cx="4870450" cy="4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2924944"/>
            <a:ext cx="45783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99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71" y="2564904"/>
            <a:ext cx="5649215" cy="398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11560" y="27856"/>
            <a:ext cx="79208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err="1" smtClean="0"/>
              <a:t>Abundance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estimates</a:t>
            </a:r>
            <a:endParaRPr lang="es-MX" sz="2400" b="1" dirty="0" smtClean="0"/>
          </a:p>
          <a:p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CPUE has </a:t>
            </a:r>
            <a:r>
              <a:rPr lang="es-MX" dirty="0" err="1" smtClean="0"/>
              <a:t>been</a:t>
            </a:r>
            <a:r>
              <a:rPr lang="es-MX" dirty="0" smtClean="0"/>
              <a:t> </a:t>
            </a:r>
            <a:r>
              <a:rPr lang="es-MX" dirty="0" err="1" smtClean="0"/>
              <a:t>estimated</a:t>
            </a:r>
            <a:r>
              <a:rPr lang="es-MX" dirty="0" smtClean="0"/>
              <a:t> </a:t>
            </a:r>
            <a:r>
              <a:rPr lang="es-MX" dirty="0" err="1" smtClean="0"/>
              <a:t>using</a:t>
            </a:r>
            <a:r>
              <a:rPr lang="es-MX" dirty="0" smtClean="0"/>
              <a:t> </a:t>
            </a:r>
            <a:r>
              <a:rPr lang="es-MX" dirty="0" err="1" smtClean="0"/>
              <a:t>day</a:t>
            </a:r>
            <a:r>
              <a:rPr lang="es-MX" dirty="0" smtClean="0"/>
              <a:t> </a:t>
            </a:r>
            <a:r>
              <a:rPr lang="es-MX" dirty="0" err="1" smtClean="0"/>
              <a:t>trips</a:t>
            </a:r>
            <a:r>
              <a:rPr lang="es-MX" dirty="0" smtClean="0"/>
              <a:t> as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unit</a:t>
            </a:r>
            <a:r>
              <a:rPr lang="es-MX" dirty="0" smtClean="0"/>
              <a:t> of </a:t>
            </a:r>
            <a:r>
              <a:rPr lang="es-MX" dirty="0" err="1" smtClean="0"/>
              <a:t>effort</a:t>
            </a:r>
            <a:r>
              <a:rPr lang="es-MX" dirty="0" smtClean="0"/>
              <a:t>. </a:t>
            </a:r>
            <a:r>
              <a:rPr lang="es-MX" dirty="0" err="1" smtClean="0"/>
              <a:t>Tha</a:t>
            </a:r>
            <a:r>
              <a:rPr lang="es-MX" dirty="0" smtClean="0"/>
              <a:t> </a:t>
            </a:r>
            <a:r>
              <a:rPr lang="es-MX" dirty="0" err="1" smtClean="0"/>
              <a:t>largest</a:t>
            </a:r>
            <a:r>
              <a:rPr lang="es-MX" dirty="0" smtClean="0"/>
              <a:t> </a:t>
            </a:r>
            <a:r>
              <a:rPr lang="es-MX" dirty="0" err="1" smtClean="0"/>
              <a:t>montlhy</a:t>
            </a:r>
            <a:r>
              <a:rPr lang="es-MX" dirty="0" smtClean="0"/>
              <a:t> CPUE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i="1" dirty="0" smtClean="0"/>
              <a:t>S</a:t>
            </a:r>
            <a:r>
              <a:rPr lang="es-MX" i="1" dirty="0"/>
              <a:t>. </a:t>
            </a:r>
            <a:r>
              <a:rPr lang="es-MX" i="1" dirty="0" err="1" smtClean="0"/>
              <a:t>lewini</a:t>
            </a:r>
            <a:r>
              <a:rPr lang="es-MX" dirty="0" smtClean="0"/>
              <a:t> </a:t>
            </a:r>
            <a:r>
              <a:rPr lang="es-MX" dirty="0" err="1" smtClean="0"/>
              <a:t>was</a:t>
            </a:r>
            <a:r>
              <a:rPr lang="es-MX" dirty="0" smtClean="0"/>
              <a:t> </a:t>
            </a:r>
            <a:r>
              <a:rPr lang="es-MX" dirty="0" err="1" smtClean="0"/>
              <a:t>registered</a:t>
            </a:r>
            <a:r>
              <a:rPr lang="es-MX" dirty="0" smtClean="0"/>
              <a:t> </a:t>
            </a:r>
            <a:r>
              <a:rPr lang="es-MX" dirty="0" err="1" smtClean="0"/>
              <a:t>during</a:t>
            </a:r>
            <a:r>
              <a:rPr lang="es-MX" dirty="0" smtClean="0"/>
              <a:t> June-</a:t>
            </a:r>
            <a:r>
              <a:rPr lang="es-MX" dirty="0" err="1"/>
              <a:t>J</a:t>
            </a:r>
            <a:r>
              <a:rPr lang="es-MX" dirty="0" err="1" smtClean="0"/>
              <a:t>uly</a:t>
            </a:r>
            <a:r>
              <a:rPr lang="es-MX" dirty="0" smtClean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A </a:t>
            </a:r>
            <a:r>
              <a:rPr lang="es-MX" dirty="0" err="1" smtClean="0"/>
              <a:t>declining</a:t>
            </a:r>
            <a:r>
              <a:rPr lang="es-MX" dirty="0" smtClean="0"/>
              <a:t> </a:t>
            </a:r>
            <a:r>
              <a:rPr lang="es-MX" dirty="0" err="1" smtClean="0"/>
              <a:t>trend</a:t>
            </a:r>
            <a:r>
              <a:rPr lang="es-MX" dirty="0" smtClean="0"/>
              <a:t>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annual</a:t>
            </a:r>
            <a:r>
              <a:rPr lang="es-MX" dirty="0" smtClean="0"/>
              <a:t> </a:t>
            </a:r>
            <a:r>
              <a:rPr lang="es-MX" dirty="0" err="1" smtClean="0"/>
              <a:t>average</a:t>
            </a:r>
            <a:r>
              <a:rPr lang="es-MX" dirty="0" smtClean="0"/>
              <a:t> CPUE </a:t>
            </a:r>
            <a:r>
              <a:rPr lang="es-MX" dirty="0" err="1" smtClean="0"/>
              <a:t>was</a:t>
            </a:r>
            <a:r>
              <a:rPr lang="es-MX" dirty="0" smtClean="0"/>
              <a:t> </a:t>
            </a:r>
            <a:r>
              <a:rPr lang="es-MX" dirty="0" err="1" smtClean="0"/>
              <a:t>determined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i="1" dirty="0" smtClean="0"/>
              <a:t>S</a:t>
            </a:r>
            <a:r>
              <a:rPr lang="es-MX" i="1" dirty="0"/>
              <a:t>. </a:t>
            </a:r>
            <a:r>
              <a:rPr lang="es-MX" i="1" dirty="0" err="1" smtClean="0"/>
              <a:t>lewini</a:t>
            </a:r>
            <a:r>
              <a:rPr lang="es-MX" i="1" dirty="0" smtClean="0"/>
              <a:t> </a:t>
            </a:r>
            <a:r>
              <a:rPr lang="es-MX" dirty="0" err="1" smtClean="0"/>
              <a:t>during</a:t>
            </a:r>
            <a:r>
              <a:rPr lang="es-MX" dirty="0" smtClean="0"/>
              <a:t> 1996-2001 </a:t>
            </a:r>
            <a:r>
              <a:rPr lang="es-MX" dirty="0"/>
              <a:t>(Soriano-</a:t>
            </a:r>
            <a:r>
              <a:rPr lang="es-MX" dirty="0" err="1"/>
              <a:t>Velasquez</a:t>
            </a:r>
            <a:r>
              <a:rPr lang="es-MX" dirty="0"/>
              <a:t> et al</a:t>
            </a:r>
            <a:r>
              <a:rPr lang="es-MX" dirty="0" smtClean="0"/>
              <a:t>. </a:t>
            </a:r>
            <a:r>
              <a:rPr lang="es-MX" dirty="0"/>
              <a:t>2006</a:t>
            </a:r>
            <a:r>
              <a:rPr lang="es-MX" dirty="0" smtClean="0"/>
              <a:t>).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989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0454" y="548680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Question 3.1(b) Based on the information available, what is the level of confidence associated with the evaluation of fishing risk made under Question 3.1(a)?</a:t>
            </a:r>
            <a:endParaRPr lang="es-MX" sz="2400" b="1" dirty="0"/>
          </a:p>
          <a:p>
            <a:r>
              <a:rPr lang="en-US" dirty="0"/>
              <a:t> </a:t>
            </a:r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err="1" smtClean="0"/>
              <a:t>The</a:t>
            </a:r>
            <a:r>
              <a:rPr lang="es-MX" dirty="0" smtClean="0"/>
              <a:t> von </a:t>
            </a:r>
            <a:r>
              <a:rPr lang="es-MX" dirty="0"/>
              <a:t>B</a:t>
            </a:r>
            <a:r>
              <a:rPr lang="es-MX" dirty="0" smtClean="0"/>
              <a:t>ertalanffy </a:t>
            </a:r>
            <a:r>
              <a:rPr lang="es-MX" dirty="0" err="1" smtClean="0"/>
              <a:t>growth</a:t>
            </a:r>
            <a:r>
              <a:rPr lang="es-MX" dirty="0" smtClean="0"/>
              <a:t> </a:t>
            </a:r>
            <a:r>
              <a:rPr lang="es-MX" dirty="0" err="1" smtClean="0"/>
              <a:t>parameters</a:t>
            </a:r>
            <a:r>
              <a:rPr lang="es-MX" dirty="0" smtClean="0"/>
              <a:t> </a:t>
            </a:r>
            <a:r>
              <a:rPr lang="es-MX" dirty="0" err="1" smtClean="0"/>
              <a:t>used</a:t>
            </a:r>
            <a:r>
              <a:rPr lang="es-MX" dirty="0" smtClean="0"/>
              <a:t> to </a:t>
            </a:r>
            <a:r>
              <a:rPr lang="es-MX" dirty="0" err="1" smtClean="0"/>
              <a:t>estimate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biological</a:t>
            </a:r>
            <a:r>
              <a:rPr lang="es-MX" dirty="0" smtClean="0"/>
              <a:t> </a:t>
            </a:r>
            <a:r>
              <a:rPr lang="es-MX" dirty="0" err="1" smtClean="0"/>
              <a:t>productivity</a:t>
            </a:r>
            <a:r>
              <a:rPr lang="es-MX" dirty="0" smtClean="0"/>
              <a:t> in </a:t>
            </a:r>
            <a:r>
              <a:rPr lang="es-MX" dirty="0" err="1" smtClean="0"/>
              <a:t>the</a:t>
            </a:r>
            <a:r>
              <a:rPr lang="es-MX" dirty="0" smtClean="0"/>
              <a:t> ERAEF </a:t>
            </a:r>
            <a:r>
              <a:rPr lang="es-MX" dirty="0" err="1" smtClean="0"/>
              <a:t>present</a:t>
            </a:r>
            <a:r>
              <a:rPr lang="es-MX" dirty="0" smtClean="0"/>
              <a:t> a </a:t>
            </a:r>
            <a:r>
              <a:rPr lang="es-MX" dirty="0" err="1" smtClean="0"/>
              <a:t>high</a:t>
            </a:r>
            <a:r>
              <a:rPr lang="es-MX" dirty="0" smtClean="0"/>
              <a:t> </a:t>
            </a:r>
            <a:r>
              <a:rPr lang="es-MX" dirty="0" err="1" smtClean="0"/>
              <a:t>level</a:t>
            </a:r>
            <a:r>
              <a:rPr lang="es-MX" dirty="0" smtClean="0"/>
              <a:t> of </a:t>
            </a:r>
            <a:r>
              <a:rPr lang="es-MX" dirty="0" err="1" smtClean="0"/>
              <a:t>uncertainty</a:t>
            </a:r>
            <a:r>
              <a:rPr lang="es-MX" dirty="0" smtClean="0"/>
              <a:t>, </a:t>
            </a:r>
            <a:r>
              <a:rPr lang="es-MX" dirty="0" err="1" smtClean="0"/>
              <a:t>however</a:t>
            </a:r>
            <a:r>
              <a:rPr lang="es-MX" dirty="0" smtClean="0"/>
              <a:t> </a:t>
            </a:r>
            <a:r>
              <a:rPr lang="es-MX" dirty="0" err="1" smtClean="0"/>
              <a:t>this</a:t>
            </a:r>
            <a:r>
              <a:rPr lang="es-MX" dirty="0" smtClean="0"/>
              <a:t> </a:t>
            </a:r>
            <a:r>
              <a:rPr lang="es-MX" dirty="0" err="1" smtClean="0"/>
              <a:t>method</a:t>
            </a:r>
            <a:r>
              <a:rPr lang="es-MX" dirty="0" smtClean="0"/>
              <a:t> uses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higher</a:t>
            </a:r>
            <a:r>
              <a:rPr lang="es-MX" dirty="0" smtClean="0"/>
              <a:t> </a:t>
            </a:r>
            <a:r>
              <a:rPr lang="es-MX" dirty="0" err="1" smtClean="0"/>
              <a:t>level</a:t>
            </a:r>
            <a:r>
              <a:rPr lang="es-MX" dirty="0" smtClean="0"/>
              <a:t> of </a:t>
            </a:r>
            <a:r>
              <a:rPr lang="es-MX" dirty="0" err="1" smtClean="0"/>
              <a:t>risk</a:t>
            </a:r>
            <a:r>
              <a:rPr lang="es-MX" dirty="0" smtClean="0"/>
              <a:t> </a:t>
            </a:r>
            <a:r>
              <a:rPr lang="es-MX" dirty="0" err="1" smtClean="0"/>
              <a:t>based</a:t>
            </a:r>
            <a:r>
              <a:rPr lang="es-MX" dirty="0" smtClean="0"/>
              <a:t> 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precautory</a:t>
            </a:r>
            <a:r>
              <a:rPr lang="es-MX" dirty="0" smtClean="0"/>
              <a:t> </a:t>
            </a:r>
            <a:r>
              <a:rPr lang="es-MX" dirty="0" err="1" smtClean="0"/>
              <a:t>approach</a:t>
            </a:r>
            <a:r>
              <a:rPr lang="es-MX" dirty="0" smtClean="0"/>
              <a:t>.</a:t>
            </a:r>
            <a:endParaRPr lang="es-MX" dirty="0"/>
          </a:p>
          <a:p>
            <a:r>
              <a:rPr lang="es-MX" dirty="0"/>
              <a:t> </a:t>
            </a:r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CPUE and </a:t>
            </a:r>
            <a:r>
              <a:rPr lang="es-MX" dirty="0" err="1" smtClean="0"/>
              <a:t>fishing</a:t>
            </a:r>
            <a:r>
              <a:rPr lang="es-MX" dirty="0" smtClean="0"/>
              <a:t> </a:t>
            </a:r>
            <a:r>
              <a:rPr lang="es-MX" dirty="0" err="1" smtClean="0"/>
              <a:t>indicators</a:t>
            </a:r>
            <a:r>
              <a:rPr lang="es-MX" dirty="0" smtClean="0"/>
              <a:t> come </a:t>
            </a:r>
            <a:r>
              <a:rPr lang="es-MX" dirty="0" err="1" smtClean="0"/>
              <a:t>from</a:t>
            </a:r>
            <a:r>
              <a:rPr lang="es-MX" dirty="0" smtClean="0"/>
              <a:t> a </a:t>
            </a:r>
            <a:r>
              <a:rPr lang="es-MX" dirty="0" err="1" smtClean="0"/>
              <a:t>sample</a:t>
            </a:r>
            <a:r>
              <a:rPr lang="es-MX" dirty="0" smtClean="0"/>
              <a:t> </a:t>
            </a:r>
            <a:r>
              <a:rPr lang="es-MX" dirty="0" err="1" smtClean="0"/>
              <a:t>taken</a:t>
            </a:r>
            <a:r>
              <a:rPr lang="es-MX" dirty="0" smtClean="0"/>
              <a:t> </a:t>
            </a:r>
            <a:r>
              <a:rPr lang="es-MX" dirty="0" err="1"/>
              <a:t>by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INAPESCA </a:t>
            </a:r>
            <a:r>
              <a:rPr lang="es-MX" dirty="0" err="1"/>
              <a:t>during</a:t>
            </a:r>
            <a:r>
              <a:rPr lang="es-MX" dirty="0"/>
              <a:t> </a:t>
            </a:r>
            <a:r>
              <a:rPr lang="es-MX" dirty="0" err="1" smtClean="0"/>
              <a:t>surveys</a:t>
            </a:r>
            <a:r>
              <a:rPr lang="es-MX" dirty="0" smtClean="0"/>
              <a:t> in 1996-2008 of a </a:t>
            </a:r>
            <a:r>
              <a:rPr lang="es-MX" dirty="0" err="1" smtClean="0"/>
              <a:t>much</a:t>
            </a:r>
            <a:r>
              <a:rPr lang="es-MX" dirty="0" smtClean="0"/>
              <a:t> </a:t>
            </a:r>
            <a:r>
              <a:rPr lang="es-MX" dirty="0" err="1" smtClean="0"/>
              <a:t>higher</a:t>
            </a:r>
            <a:r>
              <a:rPr lang="es-MX" dirty="0" smtClean="0"/>
              <a:t> </a:t>
            </a:r>
            <a:r>
              <a:rPr lang="es-MX" dirty="0" err="1" smtClean="0"/>
              <a:t>number</a:t>
            </a:r>
            <a:r>
              <a:rPr lang="es-MX" dirty="0" smtClean="0"/>
              <a:t> of </a:t>
            </a:r>
            <a:r>
              <a:rPr lang="es-MX" dirty="0" err="1" smtClean="0"/>
              <a:t>fishing</a:t>
            </a:r>
            <a:r>
              <a:rPr lang="es-MX" dirty="0" smtClean="0"/>
              <a:t> </a:t>
            </a:r>
            <a:r>
              <a:rPr lang="es-MX" dirty="0" err="1" smtClean="0"/>
              <a:t>trips</a:t>
            </a:r>
            <a:r>
              <a:rPr lang="es-MX" dirty="0" smtClean="0"/>
              <a:t> </a:t>
            </a:r>
            <a:r>
              <a:rPr lang="es-MX" dirty="0" err="1" smtClean="0"/>
              <a:t>undertaken</a:t>
            </a:r>
            <a:r>
              <a:rPr lang="es-MX" dirty="0" smtClean="0"/>
              <a:t>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region</a:t>
            </a:r>
            <a:r>
              <a:rPr lang="es-MX" dirty="0" smtClean="0"/>
              <a:t>. </a:t>
            </a:r>
            <a:r>
              <a:rPr lang="es-MX" dirty="0" err="1" smtClean="0"/>
              <a:t>Though</a:t>
            </a:r>
            <a:r>
              <a:rPr lang="es-MX" dirty="0" smtClean="0"/>
              <a:t> </a:t>
            </a:r>
            <a:r>
              <a:rPr lang="es-MX" dirty="0" err="1" smtClean="0"/>
              <a:t>it</a:t>
            </a:r>
            <a:r>
              <a:rPr lang="es-MX" dirty="0" smtClean="0"/>
              <a:t> can be </a:t>
            </a:r>
            <a:r>
              <a:rPr lang="es-MX" dirty="0" err="1" smtClean="0"/>
              <a:t>considered</a:t>
            </a:r>
            <a:r>
              <a:rPr lang="es-MX" dirty="0" smtClean="0"/>
              <a:t> as </a:t>
            </a:r>
            <a:r>
              <a:rPr lang="es-MX" dirty="0" err="1" smtClean="0"/>
              <a:t>representative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trends</a:t>
            </a:r>
            <a:r>
              <a:rPr lang="es-MX" dirty="0" smtClean="0"/>
              <a:t>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fishery</a:t>
            </a:r>
            <a:r>
              <a:rPr lang="es-MX" dirty="0" smtClean="0"/>
              <a:t>  and </a:t>
            </a:r>
            <a:r>
              <a:rPr lang="es-MX" dirty="0" err="1" smtClean="0"/>
              <a:t>species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some</a:t>
            </a:r>
            <a:r>
              <a:rPr lang="es-MX" dirty="0" smtClean="0"/>
              <a:t> </a:t>
            </a:r>
            <a:r>
              <a:rPr lang="es-MX" dirty="0" err="1" smtClean="0"/>
              <a:t>years</a:t>
            </a:r>
            <a:r>
              <a:rPr lang="es-MX" dirty="0" smtClean="0"/>
              <a:t> CPUE </a:t>
            </a:r>
            <a:r>
              <a:rPr lang="es-MX" dirty="0"/>
              <a:t>has </a:t>
            </a:r>
            <a:r>
              <a:rPr lang="es-MX" dirty="0" err="1"/>
              <a:t>not</a:t>
            </a:r>
            <a:r>
              <a:rPr lang="es-MX" dirty="0"/>
              <a:t> </a:t>
            </a:r>
            <a:r>
              <a:rPr lang="es-MX" dirty="0" err="1"/>
              <a:t>been</a:t>
            </a:r>
            <a:r>
              <a:rPr lang="es-MX" dirty="0"/>
              <a:t> </a:t>
            </a:r>
            <a:r>
              <a:rPr lang="es-MX" dirty="0" err="1"/>
              <a:t>standardized</a:t>
            </a:r>
            <a:r>
              <a:rPr lang="es-MX" dirty="0"/>
              <a:t>.</a:t>
            </a:r>
          </a:p>
          <a:p>
            <a:r>
              <a:rPr lang="es-MX" b="1" dirty="0"/>
              <a:t> </a:t>
            </a:r>
            <a:endParaRPr lang="es-MX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59" y="4653136"/>
            <a:ext cx="5503443" cy="131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690721" y="6129022"/>
            <a:ext cx="6480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 err="1" smtClean="0"/>
              <a:t>Sampling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size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by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month</a:t>
            </a:r>
            <a:r>
              <a:rPr lang="es-MX" sz="1400" b="1" dirty="0" smtClean="0"/>
              <a:t> and </a:t>
            </a:r>
            <a:r>
              <a:rPr lang="es-MX" sz="1400" b="1" dirty="0" err="1" smtClean="0"/>
              <a:t>year</a:t>
            </a:r>
            <a:r>
              <a:rPr lang="es-MX" sz="1400" b="1" dirty="0"/>
              <a:t> </a:t>
            </a:r>
            <a:r>
              <a:rPr lang="es-MX" sz="1400" b="1" dirty="0" smtClean="0"/>
              <a:t>in Puerto Chiapas (INAPESCA)</a:t>
            </a:r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41726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1117959" y="188640"/>
            <a:ext cx="7089775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err="1" smtClean="0"/>
              <a:t>Gulf</a:t>
            </a:r>
            <a:r>
              <a:rPr lang="es-ES" sz="2400" b="1" dirty="0" smtClean="0"/>
              <a:t> of Tehuantepec, </a:t>
            </a:r>
            <a:r>
              <a:rPr lang="es-ES" sz="2400" b="1" dirty="0" err="1" smtClean="0"/>
              <a:t>Southern</a:t>
            </a:r>
            <a:r>
              <a:rPr lang="es-ES" sz="2400" b="1" dirty="0" smtClean="0"/>
              <a:t> </a:t>
            </a:r>
            <a:r>
              <a:rPr lang="es-ES" sz="2400" b="1" dirty="0" err="1"/>
              <a:t>M</a:t>
            </a:r>
            <a:r>
              <a:rPr lang="es-ES" sz="2400" b="1" dirty="0" err="1" smtClean="0"/>
              <a:t>exican</a:t>
            </a:r>
            <a:r>
              <a:rPr lang="es-ES" sz="2400" b="1" dirty="0" smtClean="0"/>
              <a:t> </a:t>
            </a:r>
            <a:r>
              <a:rPr lang="es-ES" sz="2400" b="1" dirty="0" err="1"/>
              <a:t>P</a:t>
            </a:r>
            <a:r>
              <a:rPr lang="es-ES" sz="2400" b="1" dirty="0" err="1" smtClean="0"/>
              <a:t>acific</a:t>
            </a:r>
            <a:endParaRPr lang="es-MX" altLang="es-MX" sz="2400" b="1" dirty="0">
              <a:latin typeface="Arial" charset="0"/>
              <a:cs typeface="Arial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899592" y="879024"/>
            <a:ext cx="7747087" cy="5790336"/>
            <a:chOff x="1145393" y="807016"/>
            <a:chExt cx="6766348" cy="49003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393" y="807016"/>
              <a:ext cx="6766348" cy="4900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4073959" y="4539932"/>
              <a:ext cx="90921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Puerto Chiapas</a:t>
              </a:r>
              <a:endParaRPr lang="es-MX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8973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836712"/>
            <a:ext cx="792088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Section 3.2 Evaluate trade </a:t>
            </a:r>
            <a:r>
              <a:rPr lang="en-US" sz="2400" b="1" dirty="0" smtClean="0"/>
              <a:t>pressures</a:t>
            </a:r>
          </a:p>
          <a:p>
            <a:pPr algn="just"/>
            <a:endParaRPr lang="es-MX" sz="2400" b="1" dirty="0"/>
          </a:p>
          <a:p>
            <a:pPr algn="just"/>
            <a:r>
              <a:rPr lang="en-US" sz="2400" b="1" dirty="0" smtClean="0"/>
              <a:t>Question </a:t>
            </a:r>
            <a:r>
              <a:rPr lang="en-US" sz="2400" b="1" dirty="0"/>
              <a:t>3.2(a) What is the severity of risk of trade on the stock of the species </a:t>
            </a:r>
            <a:r>
              <a:rPr lang="en-US" sz="2400" b="1" dirty="0" smtClean="0"/>
              <a:t>concerned?</a:t>
            </a:r>
            <a:endParaRPr lang="es-MX" sz="2400" b="1" dirty="0"/>
          </a:p>
          <a:p>
            <a:pPr algn="just"/>
            <a:r>
              <a:rPr lang="en-US" b="1" dirty="0"/>
              <a:t> </a:t>
            </a:r>
            <a:endParaRPr lang="en-US" b="1" dirty="0" smtClean="0"/>
          </a:p>
          <a:p>
            <a:pPr algn="just"/>
            <a:endParaRPr lang="es-MX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meat</a:t>
            </a:r>
            <a:r>
              <a:rPr lang="es-MX" dirty="0" smtClean="0"/>
              <a:t>, </a:t>
            </a:r>
            <a:r>
              <a:rPr lang="es-MX" dirty="0" err="1" smtClean="0"/>
              <a:t>fins</a:t>
            </a:r>
            <a:r>
              <a:rPr lang="es-MX" dirty="0" smtClean="0"/>
              <a:t> and skin are </a:t>
            </a:r>
            <a:r>
              <a:rPr lang="es-MX" dirty="0" err="1" smtClean="0"/>
              <a:t>traditionally</a:t>
            </a:r>
            <a:r>
              <a:rPr lang="es-MX" dirty="0" smtClean="0"/>
              <a:t> </a:t>
            </a:r>
            <a:r>
              <a:rPr lang="es-MX" dirty="0" err="1" smtClean="0"/>
              <a:t>marketed</a:t>
            </a:r>
            <a:r>
              <a:rPr lang="es-MX" dirty="0" smtClean="0"/>
              <a:t>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Gulf</a:t>
            </a:r>
            <a:r>
              <a:rPr lang="es-MX" dirty="0" smtClean="0"/>
              <a:t> of </a:t>
            </a:r>
            <a:r>
              <a:rPr lang="es-MX" dirty="0"/>
              <a:t>T</a:t>
            </a:r>
            <a:r>
              <a:rPr lang="es-MX" dirty="0" smtClean="0"/>
              <a:t>ehuantepec.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err="1" smtClean="0"/>
              <a:t>Fins</a:t>
            </a:r>
            <a:r>
              <a:rPr lang="es-MX" dirty="0" smtClean="0"/>
              <a:t> are </a:t>
            </a:r>
            <a:r>
              <a:rPr lang="es-MX" dirty="0" err="1" smtClean="0"/>
              <a:t>exported</a:t>
            </a:r>
            <a:r>
              <a:rPr lang="es-MX" dirty="0" smtClean="0"/>
              <a:t> </a:t>
            </a:r>
            <a:r>
              <a:rPr lang="es-MX" dirty="0" err="1" smtClean="0"/>
              <a:t>but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amount</a:t>
            </a:r>
            <a:r>
              <a:rPr lang="es-MX" dirty="0" smtClean="0"/>
              <a:t> </a:t>
            </a:r>
            <a:r>
              <a:rPr lang="es-MX" dirty="0" err="1" smtClean="0"/>
              <a:t>by</a:t>
            </a:r>
            <a:r>
              <a:rPr lang="es-MX" dirty="0" smtClean="0"/>
              <a:t> </a:t>
            </a:r>
            <a:r>
              <a:rPr lang="es-MX" dirty="0" err="1" smtClean="0"/>
              <a:t>region</a:t>
            </a:r>
            <a:r>
              <a:rPr lang="es-MX" dirty="0" smtClean="0"/>
              <a:t> and </a:t>
            </a:r>
            <a:r>
              <a:rPr lang="es-MX" dirty="0" err="1" smtClean="0"/>
              <a:t>species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unknown</a:t>
            </a:r>
            <a:r>
              <a:rPr lang="es-MX" dirty="0" smtClean="0"/>
              <a:t>. </a:t>
            </a:r>
            <a:r>
              <a:rPr lang="es-MX" dirty="0" err="1" smtClean="0"/>
              <a:t>According</a:t>
            </a:r>
            <a:r>
              <a:rPr lang="es-MX" dirty="0" smtClean="0"/>
              <a:t> to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official</a:t>
            </a:r>
            <a:r>
              <a:rPr lang="es-MX" dirty="0" smtClean="0"/>
              <a:t> </a:t>
            </a:r>
            <a:r>
              <a:rPr lang="es-MX" dirty="0" err="1" smtClean="0"/>
              <a:t>statistics</a:t>
            </a:r>
            <a:r>
              <a:rPr lang="es-MX" dirty="0" smtClean="0"/>
              <a:t>, </a:t>
            </a:r>
            <a:r>
              <a:rPr lang="es-MX" dirty="0" err="1" smtClean="0"/>
              <a:t>shark</a:t>
            </a:r>
            <a:r>
              <a:rPr lang="es-MX" dirty="0" smtClean="0"/>
              <a:t> fin </a:t>
            </a:r>
            <a:r>
              <a:rPr lang="es-MX" dirty="0" err="1" smtClean="0"/>
              <a:t>exportation</a:t>
            </a:r>
            <a:r>
              <a:rPr lang="es-MX" dirty="0" smtClean="0"/>
              <a:t> </a:t>
            </a:r>
            <a:r>
              <a:rPr lang="es-MX" dirty="0" err="1" smtClean="0"/>
              <a:t>increased</a:t>
            </a:r>
            <a:r>
              <a:rPr lang="es-MX" dirty="0" smtClean="0"/>
              <a:t> </a:t>
            </a:r>
            <a:r>
              <a:rPr lang="es-MX" dirty="0" err="1" smtClean="0"/>
              <a:t>from</a:t>
            </a:r>
            <a:r>
              <a:rPr lang="es-MX" dirty="0" smtClean="0"/>
              <a:t> </a:t>
            </a:r>
            <a:r>
              <a:rPr lang="es-MX" dirty="0"/>
              <a:t>133 t </a:t>
            </a:r>
            <a:r>
              <a:rPr lang="es-MX" dirty="0" smtClean="0"/>
              <a:t>in </a:t>
            </a:r>
            <a:r>
              <a:rPr lang="es-MX" dirty="0"/>
              <a:t>1980 </a:t>
            </a:r>
            <a:r>
              <a:rPr lang="es-MX" dirty="0" smtClean="0"/>
              <a:t>to </a:t>
            </a:r>
            <a:r>
              <a:rPr lang="es-MX" dirty="0"/>
              <a:t>190 t </a:t>
            </a:r>
            <a:r>
              <a:rPr lang="es-MX" dirty="0" smtClean="0"/>
              <a:t>in </a:t>
            </a:r>
            <a:r>
              <a:rPr lang="es-MX" dirty="0"/>
              <a:t>1987 </a:t>
            </a:r>
            <a:r>
              <a:rPr lang="es-MX" dirty="0" smtClean="0"/>
              <a:t>(</a:t>
            </a:r>
            <a:r>
              <a:rPr lang="es-MX" dirty="0" err="1" smtClean="0"/>
              <a:t>representing</a:t>
            </a:r>
            <a:r>
              <a:rPr lang="es-MX" dirty="0" smtClean="0"/>
              <a:t> </a:t>
            </a:r>
            <a:r>
              <a:rPr lang="es-MX" dirty="0"/>
              <a:t>2.056 </a:t>
            </a:r>
            <a:r>
              <a:rPr lang="es-MX" dirty="0" err="1" smtClean="0"/>
              <a:t>million</a:t>
            </a:r>
            <a:r>
              <a:rPr lang="es-MX" dirty="0" smtClean="0"/>
              <a:t> of USD) (SEPESCA </a:t>
            </a:r>
            <a:r>
              <a:rPr lang="es-MX" dirty="0"/>
              <a:t>1989</a:t>
            </a:r>
            <a:r>
              <a:rPr lang="es-MX" dirty="0" smtClean="0"/>
              <a:t>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err="1" smtClean="0"/>
              <a:t>Shark</a:t>
            </a:r>
            <a:r>
              <a:rPr lang="es-MX" dirty="0" smtClean="0"/>
              <a:t> </a:t>
            </a:r>
            <a:r>
              <a:rPr lang="es-MX" dirty="0" err="1" smtClean="0"/>
              <a:t>fins</a:t>
            </a:r>
            <a:r>
              <a:rPr lang="es-MX" dirty="0" smtClean="0"/>
              <a:t> </a:t>
            </a:r>
            <a:r>
              <a:rPr lang="es-MX" dirty="0" err="1" smtClean="0"/>
              <a:t>value</a:t>
            </a:r>
            <a:r>
              <a:rPr lang="es-MX" dirty="0" smtClean="0"/>
              <a:t> in Puerto Chiapas </a:t>
            </a:r>
            <a:r>
              <a:rPr lang="es-MX" dirty="0" err="1" smtClean="0"/>
              <a:t>ranged</a:t>
            </a:r>
            <a:r>
              <a:rPr lang="es-MX" dirty="0" smtClean="0"/>
              <a:t> </a:t>
            </a:r>
            <a:r>
              <a:rPr lang="es-MX" dirty="0" err="1" smtClean="0"/>
              <a:t>from</a:t>
            </a:r>
            <a:r>
              <a:rPr lang="es-MX" dirty="0" smtClean="0"/>
              <a:t> $90 to 30 USD/Kg.</a:t>
            </a:r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err="1"/>
              <a:t>T</a:t>
            </a:r>
            <a:r>
              <a:rPr lang="es-MX" dirty="0" err="1" smtClean="0"/>
              <a:t>hough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fins</a:t>
            </a:r>
            <a:r>
              <a:rPr lang="es-MX" dirty="0" smtClean="0"/>
              <a:t> </a:t>
            </a:r>
            <a:r>
              <a:rPr lang="es-MX" dirty="0" err="1" smtClean="0"/>
              <a:t>represent</a:t>
            </a:r>
            <a:r>
              <a:rPr lang="es-MX" dirty="0" smtClean="0"/>
              <a:t> a </a:t>
            </a:r>
            <a:r>
              <a:rPr lang="es-MX" dirty="0" err="1" smtClean="0"/>
              <a:t>high</a:t>
            </a:r>
            <a:r>
              <a:rPr lang="es-MX" dirty="0" smtClean="0"/>
              <a:t> </a:t>
            </a:r>
            <a:r>
              <a:rPr lang="es-MX" dirty="0" err="1" smtClean="0"/>
              <a:t>percentage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shark</a:t>
            </a:r>
            <a:r>
              <a:rPr lang="es-MX" dirty="0" smtClean="0"/>
              <a:t> </a:t>
            </a:r>
            <a:r>
              <a:rPr lang="es-MX" dirty="0" err="1" smtClean="0"/>
              <a:t>fishing</a:t>
            </a:r>
            <a:r>
              <a:rPr lang="es-MX" dirty="0" smtClean="0"/>
              <a:t> </a:t>
            </a:r>
            <a:r>
              <a:rPr lang="es-MX" dirty="0" err="1" smtClean="0"/>
              <a:t>value</a:t>
            </a:r>
            <a:r>
              <a:rPr lang="es-MX" dirty="0" smtClean="0"/>
              <a:t>,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meat</a:t>
            </a:r>
            <a:r>
              <a:rPr lang="es-MX" dirty="0" smtClean="0"/>
              <a:t> </a:t>
            </a:r>
            <a:r>
              <a:rPr lang="es-MX" dirty="0" err="1" smtClean="0"/>
              <a:t>still</a:t>
            </a:r>
            <a:r>
              <a:rPr lang="es-MX" dirty="0" smtClean="0"/>
              <a:t> </a:t>
            </a:r>
            <a:r>
              <a:rPr lang="es-MX" dirty="0" err="1" smtClean="0"/>
              <a:t>represents</a:t>
            </a:r>
            <a:r>
              <a:rPr lang="es-MX" dirty="0" smtClean="0"/>
              <a:t> a considerable </a:t>
            </a:r>
            <a:r>
              <a:rPr lang="es-MX" dirty="0" err="1" smtClean="0"/>
              <a:t>amount</a:t>
            </a:r>
            <a:r>
              <a:rPr lang="es-MX" dirty="0" smtClean="0"/>
              <a:t> (</a:t>
            </a:r>
            <a:r>
              <a:rPr lang="es-MX" dirty="0" err="1" smtClean="0"/>
              <a:t>around</a:t>
            </a:r>
            <a:r>
              <a:rPr lang="es-MX" dirty="0" smtClean="0"/>
              <a:t> 30%) </a:t>
            </a:r>
            <a:r>
              <a:rPr lang="es-MX" dirty="0" err="1" smtClean="0"/>
              <a:t>due</a:t>
            </a:r>
            <a:r>
              <a:rPr lang="es-MX" dirty="0" smtClean="0"/>
              <a:t> to </a:t>
            </a:r>
            <a:r>
              <a:rPr lang="es-MX" dirty="0" err="1" smtClean="0"/>
              <a:t>its</a:t>
            </a:r>
            <a:r>
              <a:rPr lang="es-MX" dirty="0" smtClean="0"/>
              <a:t> </a:t>
            </a:r>
            <a:r>
              <a:rPr lang="es-MX" dirty="0" err="1" smtClean="0"/>
              <a:t>higher</a:t>
            </a:r>
            <a:r>
              <a:rPr lang="es-MX" dirty="0" smtClean="0"/>
              <a:t> </a:t>
            </a:r>
            <a:r>
              <a:rPr lang="es-MX" dirty="0" err="1" smtClean="0"/>
              <a:t>proportion</a:t>
            </a:r>
            <a:r>
              <a:rPr lang="es-MX" dirty="0" smtClean="0"/>
              <a:t> in </a:t>
            </a:r>
            <a:r>
              <a:rPr lang="es-MX" dirty="0" err="1" smtClean="0"/>
              <a:t>weight</a:t>
            </a:r>
            <a:r>
              <a:rPr lang="es-MX" dirty="0"/>
              <a:t> </a:t>
            </a:r>
            <a:r>
              <a:rPr lang="es-MX" dirty="0" smtClean="0"/>
              <a:t>and </a:t>
            </a:r>
            <a:r>
              <a:rPr lang="es-MX" dirty="0" err="1" smtClean="0"/>
              <a:t>good</a:t>
            </a:r>
            <a:r>
              <a:rPr lang="es-MX" dirty="0" smtClean="0"/>
              <a:t> </a:t>
            </a:r>
            <a:r>
              <a:rPr lang="es-MX" dirty="0" err="1" smtClean="0"/>
              <a:t>acceptance</a:t>
            </a:r>
            <a:r>
              <a:rPr lang="es-MX" dirty="0" smtClean="0"/>
              <a:t>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domestic</a:t>
            </a:r>
            <a:r>
              <a:rPr lang="es-MX" dirty="0" smtClean="0"/>
              <a:t> </a:t>
            </a:r>
            <a:r>
              <a:rPr lang="es-MX" dirty="0" err="1" smtClean="0"/>
              <a:t>market</a:t>
            </a:r>
            <a:r>
              <a:rPr lang="es-MX" dirty="0"/>
              <a:t> </a:t>
            </a:r>
            <a:r>
              <a:rPr lang="es-MX" dirty="0" smtClean="0"/>
              <a:t>(Lizárraga-Rodríguez</a:t>
            </a:r>
            <a:r>
              <a:rPr lang="es-MX" dirty="0"/>
              <a:t>, 2012).</a:t>
            </a:r>
          </a:p>
        </p:txBody>
      </p:sp>
    </p:spTree>
    <p:extLst>
      <p:ext uri="{BB962C8B-B14F-4D97-AF65-F5344CB8AC3E}">
        <p14:creationId xmlns:p14="http://schemas.microsoft.com/office/powerpoint/2010/main" val="6923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052736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Question 3.2(b) Based on the information available, what is the level of confidence associated with the evaluation of trade risk made under Question 3.2(a)?</a:t>
            </a:r>
            <a:endParaRPr lang="es-MX" sz="2400" b="1" dirty="0"/>
          </a:p>
          <a:p>
            <a:r>
              <a:rPr lang="en-US" b="1" dirty="0"/>
              <a:t> </a:t>
            </a:r>
            <a:endParaRPr lang="es-MX" b="1" dirty="0"/>
          </a:p>
          <a:p>
            <a:pPr algn="just"/>
            <a:r>
              <a:rPr lang="es-MX" dirty="0" err="1" smtClean="0"/>
              <a:t>Due</a:t>
            </a:r>
            <a:r>
              <a:rPr lang="es-MX" dirty="0" smtClean="0"/>
              <a:t> to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limited</a:t>
            </a:r>
            <a:r>
              <a:rPr lang="es-MX" dirty="0" smtClean="0"/>
              <a:t> </a:t>
            </a:r>
            <a:r>
              <a:rPr lang="es-MX" dirty="0" err="1" smtClean="0"/>
              <a:t>information</a:t>
            </a:r>
            <a:r>
              <a:rPr lang="es-MX" dirty="0" smtClean="0"/>
              <a:t> 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domestic</a:t>
            </a:r>
            <a:r>
              <a:rPr lang="es-MX" dirty="0" smtClean="0"/>
              <a:t> and </a:t>
            </a:r>
            <a:r>
              <a:rPr lang="es-MX" dirty="0" err="1" smtClean="0"/>
              <a:t>international</a:t>
            </a:r>
            <a:r>
              <a:rPr lang="es-MX" dirty="0" smtClean="0"/>
              <a:t> </a:t>
            </a:r>
            <a:r>
              <a:rPr lang="es-MX" dirty="0" err="1" smtClean="0"/>
              <a:t>trade</a:t>
            </a:r>
            <a:r>
              <a:rPr lang="es-MX" dirty="0" smtClean="0"/>
              <a:t>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possible</a:t>
            </a:r>
            <a:r>
              <a:rPr lang="es-MX" dirty="0" smtClean="0"/>
              <a:t> to </a:t>
            </a:r>
            <a:r>
              <a:rPr lang="es-MX" dirty="0" err="1" smtClean="0"/>
              <a:t>obtain</a:t>
            </a:r>
            <a:r>
              <a:rPr lang="es-MX" dirty="0"/>
              <a:t> </a:t>
            </a:r>
            <a:r>
              <a:rPr lang="es-MX" dirty="0" err="1" smtClean="0"/>
              <a:t>relaiable</a:t>
            </a:r>
            <a:r>
              <a:rPr lang="es-MX" dirty="0" smtClean="0"/>
              <a:t> </a:t>
            </a:r>
            <a:r>
              <a:rPr lang="es-MX" dirty="0" err="1" smtClean="0"/>
              <a:t>estimations</a:t>
            </a:r>
            <a:r>
              <a:rPr lang="es-MX" dirty="0" smtClean="0"/>
              <a:t> of  </a:t>
            </a:r>
            <a:r>
              <a:rPr lang="es-MX" dirty="0" err="1" smtClean="0"/>
              <a:t>its</a:t>
            </a:r>
            <a:r>
              <a:rPr lang="es-MX" dirty="0" smtClean="0"/>
              <a:t> </a:t>
            </a:r>
            <a:r>
              <a:rPr lang="es-MX" dirty="0" err="1" smtClean="0"/>
              <a:t>impact</a:t>
            </a:r>
            <a:r>
              <a:rPr lang="es-MX" dirty="0" smtClean="0"/>
              <a:t> 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populations</a:t>
            </a:r>
            <a:r>
              <a:rPr lang="es-MX" dirty="0" smtClean="0"/>
              <a:t>.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believed</a:t>
            </a:r>
            <a:r>
              <a:rPr lang="es-MX" dirty="0" smtClean="0"/>
              <a:t>, </a:t>
            </a:r>
            <a:r>
              <a:rPr lang="es-MX" dirty="0" err="1" smtClean="0"/>
              <a:t>however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risk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similar to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species</a:t>
            </a:r>
            <a:r>
              <a:rPr lang="es-MX" dirty="0" smtClean="0"/>
              <a:t> </a:t>
            </a:r>
            <a:r>
              <a:rPr lang="es-MX" dirty="0" err="1" smtClean="0"/>
              <a:t>estimated</a:t>
            </a:r>
            <a:r>
              <a:rPr lang="es-MX" dirty="0" smtClean="0"/>
              <a:t> in </a:t>
            </a:r>
            <a:r>
              <a:rPr lang="es-MX" dirty="0" err="1" smtClean="0"/>
              <a:t>other</a:t>
            </a:r>
            <a:r>
              <a:rPr lang="es-MX" dirty="0" smtClean="0"/>
              <a:t> </a:t>
            </a:r>
            <a:r>
              <a:rPr lang="es-MX" dirty="0" err="1" smtClean="0"/>
              <a:t>regions</a:t>
            </a:r>
            <a:endParaRPr lang="es-MX" dirty="0" smtClean="0"/>
          </a:p>
          <a:p>
            <a:endParaRPr lang="es-MX" dirty="0"/>
          </a:p>
          <a:p>
            <a:pPr algn="just"/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level</a:t>
            </a:r>
            <a:r>
              <a:rPr lang="es-MX" dirty="0" smtClean="0"/>
              <a:t> of </a:t>
            </a:r>
            <a:r>
              <a:rPr lang="es-MX" dirty="0" err="1" smtClean="0"/>
              <a:t>Illegal</a:t>
            </a:r>
            <a:r>
              <a:rPr lang="es-MX" dirty="0" smtClean="0"/>
              <a:t>, </a:t>
            </a:r>
            <a:r>
              <a:rPr lang="es-MX" dirty="0" err="1" smtClean="0"/>
              <a:t>unregistered</a:t>
            </a:r>
            <a:r>
              <a:rPr lang="es-MX" dirty="0" smtClean="0"/>
              <a:t> and </a:t>
            </a:r>
            <a:r>
              <a:rPr lang="es-MX" dirty="0" err="1" smtClean="0"/>
              <a:t>unreported</a:t>
            </a:r>
            <a:r>
              <a:rPr lang="es-MX" dirty="0" smtClean="0"/>
              <a:t>  (IUU) catch of </a:t>
            </a:r>
            <a:r>
              <a:rPr lang="es-MX" i="1" dirty="0"/>
              <a:t>S. </a:t>
            </a:r>
            <a:r>
              <a:rPr lang="es-MX" i="1" dirty="0" err="1"/>
              <a:t>lewini</a:t>
            </a:r>
            <a:r>
              <a:rPr lang="es-MX" dirty="0" smtClean="0"/>
              <a:t>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Gulf</a:t>
            </a:r>
            <a:r>
              <a:rPr lang="es-MX" dirty="0" smtClean="0"/>
              <a:t> of Tehuantepec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unknown</a:t>
            </a:r>
            <a:r>
              <a:rPr lang="es-MX" dirty="0" smtClean="0"/>
              <a:t>, </a:t>
            </a:r>
            <a:r>
              <a:rPr lang="es-MX" dirty="0" err="1" smtClean="0"/>
              <a:t>but</a:t>
            </a:r>
            <a:r>
              <a:rPr lang="es-MX" dirty="0" smtClean="0"/>
              <a:t> </a:t>
            </a:r>
            <a:r>
              <a:rPr lang="es-MX" dirty="0" err="1" smtClean="0"/>
              <a:t>it</a:t>
            </a:r>
            <a:r>
              <a:rPr lang="es-MX" dirty="0" smtClean="0"/>
              <a:t> has </a:t>
            </a:r>
            <a:r>
              <a:rPr lang="es-MX" dirty="0" err="1" smtClean="0"/>
              <a:t>been</a:t>
            </a:r>
            <a:r>
              <a:rPr lang="es-MX" dirty="0" smtClean="0"/>
              <a:t> </a:t>
            </a:r>
            <a:r>
              <a:rPr lang="es-MX" dirty="0" err="1" smtClean="0"/>
              <a:t>estimated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total IUU </a:t>
            </a:r>
            <a:r>
              <a:rPr lang="es-MX" dirty="0" err="1" smtClean="0"/>
              <a:t>shark</a:t>
            </a:r>
            <a:r>
              <a:rPr lang="es-MX" dirty="0" smtClean="0"/>
              <a:t> catch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/>
              <a:t>M</a:t>
            </a:r>
            <a:r>
              <a:rPr lang="es-MX" dirty="0" err="1" smtClean="0"/>
              <a:t>exican</a:t>
            </a:r>
            <a:r>
              <a:rPr lang="es-MX" dirty="0" smtClean="0"/>
              <a:t> </a:t>
            </a:r>
            <a:r>
              <a:rPr lang="es-MX" dirty="0" err="1"/>
              <a:t>P</a:t>
            </a:r>
            <a:r>
              <a:rPr lang="es-MX" dirty="0" err="1" smtClean="0"/>
              <a:t>acific</a:t>
            </a:r>
            <a:r>
              <a:rPr lang="es-MX" dirty="0" smtClean="0"/>
              <a:t> </a:t>
            </a:r>
            <a:r>
              <a:rPr lang="es-MX" dirty="0" err="1" smtClean="0"/>
              <a:t>during</a:t>
            </a:r>
            <a:r>
              <a:rPr lang="es-MX" dirty="0" smtClean="0"/>
              <a:t> 1950-2010 </a:t>
            </a:r>
            <a:r>
              <a:rPr lang="es-MX" dirty="0" err="1" smtClean="0"/>
              <a:t>was</a:t>
            </a:r>
            <a:r>
              <a:rPr lang="es-MX" dirty="0" smtClean="0"/>
              <a:t> similar to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official</a:t>
            </a:r>
            <a:r>
              <a:rPr lang="es-MX" dirty="0" smtClean="0"/>
              <a:t> catch (Cisneros </a:t>
            </a:r>
            <a:r>
              <a:rPr lang="es-MX" dirty="0"/>
              <a:t>et al. </a:t>
            </a:r>
            <a:r>
              <a:rPr lang="es-MX" dirty="0" smtClean="0"/>
              <a:t>2013).</a:t>
            </a:r>
            <a:r>
              <a:rPr lang="es-MX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0583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35586" y="260648"/>
            <a:ext cx="820891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Step 4 Existing management measures</a:t>
            </a:r>
            <a:endParaRPr lang="es-MX" b="1" dirty="0"/>
          </a:p>
          <a:p>
            <a:pPr algn="just"/>
            <a:r>
              <a:rPr lang="en-US" b="1" dirty="0"/>
              <a:t> </a:t>
            </a:r>
            <a:endParaRPr lang="es-MX" b="1" dirty="0"/>
          </a:p>
          <a:p>
            <a:pPr algn="just"/>
            <a:r>
              <a:rPr lang="en-US" b="1" dirty="0"/>
              <a:t>Question 4.1(a) What generic and species-specific management measures are in place for the stock of the species concerned?</a:t>
            </a:r>
            <a:endParaRPr lang="es-MX" b="1" dirty="0"/>
          </a:p>
          <a:p>
            <a:pPr algn="just"/>
            <a:r>
              <a:rPr lang="en-US" b="1" dirty="0"/>
              <a:t> </a:t>
            </a:r>
            <a:endParaRPr lang="es-MX" b="1" dirty="0"/>
          </a:p>
          <a:p>
            <a:pPr algn="just"/>
            <a:r>
              <a:rPr lang="es-MX" sz="1600" dirty="0" err="1" smtClean="0"/>
              <a:t>Several</a:t>
            </a:r>
            <a:r>
              <a:rPr lang="es-MX" sz="1600" dirty="0" smtClean="0"/>
              <a:t> </a:t>
            </a:r>
            <a:r>
              <a:rPr lang="es-MX" sz="1600" dirty="0" err="1" smtClean="0"/>
              <a:t>shark</a:t>
            </a:r>
            <a:r>
              <a:rPr lang="es-MX" sz="1600" dirty="0" smtClean="0"/>
              <a:t> </a:t>
            </a:r>
            <a:r>
              <a:rPr lang="es-MX" sz="1600" dirty="0" err="1" smtClean="0"/>
              <a:t>management</a:t>
            </a:r>
            <a:r>
              <a:rPr lang="es-MX" sz="1600" dirty="0" smtClean="0"/>
              <a:t> </a:t>
            </a:r>
            <a:r>
              <a:rPr lang="es-MX" sz="1600" dirty="0" err="1" smtClean="0"/>
              <a:t>measures</a:t>
            </a:r>
            <a:r>
              <a:rPr lang="es-MX" sz="1600" dirty="0" smtClean="0"/>
              <a:t> </a:t>
            </a:r>
            <a:r>
              <a:rPr lang="es-MX" sz="1600" dirty="0" err="1" smtClean="0"/>
              <a:t>were</a:t>
            </a:r>
            <a:r>
              <a:rPr lang="es-MX" sz="1600" dirty="0" smtClean="0"/>
              <a:t> </a:t>
            </a:r>
            <a:r>
              <a:rPr lang="es-MX" sz="1600" dirty="0" err="1" smtClean="0"/>
              <a:t>developed</a:t>
            </a:r>
            <a:r>
              <a:rPr lang="es-MX" sz="1600" dirty="0" smtClean="0"/>
              <a:t> in </a:t>
            </a:r>
            <a:r>
              <a:rPr lang="es-MX" sz="1600" dirty="0" err="1" smtClean="0"/>
              <a:t>Mexico</a:t>
            </a:r>
            <a:r>
              <a:rPr lang="es-MX" sz="1600" dirty="0" smtClean="0"/>
              <a:t> </a:t>
            </a:r>
            <a:r>
              <a:rPr lang="es-MX" sz="1600" dirty="0" err="1" smtClean="0"/>
              <a:t>during</a:t>
            </a:r>
            <a:r>
              <a:rPr lang="es-MX" sz="1600" dirty="0" smtClean="0"/>
              <a:t> </a:t>
            </a:r>
            <a:r>
              <a:rPr lang="es-MX" sz="1600" dirty="0" err="1" smtClean="0"/>
              <a:t>the</a:t>
            </a:r>
            <a:r>
              <a:rPr lang="es-MX" sz="1600" dirty="0" smtClean="0"/>
              <a:t> </a:t>
            </a:r>
            <a:r>
              <a:rPr lang="es-MX" sz="1600" dirty="0" err="1" smtClean="0"/>
              <a:t>last</a:t>
            </a:r>
            <a:r>
              <a:rPr lang="es-MX" sz="1600" dirty="0" smtClean="0"/>
              <a:t> </a:t>
            </a:r>
            <a:r>
              <a:rPr lang="es-MX" sz="1600" dirty="0" err="1" smtClean="0"/>
              <a:t>decade</a:t>
            </a:r>
            <a:r>
              <a:rPr lang="es-MX" sz="1600" dirty="0" smtClean="0"/>
              <a:t> (</a:t>
            </a:r>
            <a:r>
              <a:rPr lang="es-MX" sz="1600" dirty="0" err="1" smtClean="0"/>
              <a:t>all</a:t>
            </a:r>
            <a:r>
              <a:rPr lang="es-MX" sz="1600" dirty="0" smtClean="0"/>
              <a:t> </a:t>
            </a:r>
            <a:r>
              <a:rPr lang="es-MX" sz="1600" dirty="0" err="1" smtClean="0"/>
              <a:t>generic</a:t>
            </a:r>
            <a:r>
              <a:rPr lang="es-MX" sz="1600" dirty="0" smtClean="0"/>
              <a:t>): </a:t>
            </a:r>
            <a:endParaRPr lang="es-MX" sz="1600" dirty="0"/>
          </a:p>
          <a:p>
            <a:pPr algn="just"/>
            <a:r>
              <a:rPr lang="es-MX" sz="1600" dirty="0"/>
              <a:t> </a:t>
            </a:r>
          </a:p>
          <a:p>
            <a:pPr algn="just">
              <a:buAutoNum type="arabicPeriod"/>
            </a:pPr>
            <a:r>
              <a:rPr lang="es-MX" sz="1600" dirty="0" err="1" smtClean="0"/>
              <a:t>National</a:t>
            </a:r>
            <a:r>
              <a:rPr lang="es-MX" sz="1600" dirty="0" smtClean="0"/>
              <a:t> </a:t>
            </a:r>
            <a:r>
              <a:rPr lang="es-MX" sz="1600" dirty="0" err="1" smtClean="0"/>
              <a:t>Fishing</a:t>
            </a:r>
            <a:r>
              <a:rPr lang="es-MX" sz="1600" dirty="0" smtClean="0"/>
              <a:t> Chart. </a:t>
            </a:r>
            <a:r>
              <a:rPr lang="es-MX" sz="1600" dirty="0" err="1" smtClean="0"/>
              <a:t>Resuming</a:t>
            </a:r>
            <a:r>
              <a:rPr lang="es-MX" sz="1600" dirty="0" smtClean="0"/>
              <a:t> </a:t>
            </a:r>
            <a:r>
              <a:rPr lang="es-MX" sz="1600" dirty="0" err="1" smtClean="0"/>
              <a:t>information</a:t>
            </a:r>
            <a:r>
              <a:rPr lang="es-MX" sz="1600" dirty="0" smtClean="0"/>
              <a:t> </a:t>
            </a:r>
            <a:r>
              <a:rPr lang="es-MX" sz="1600" dirty="0" err="1" smtClean="0"/>
              <a:t>about</a:t>
            </a:r>
            <a:r>
              <a:rPr lang="es-MX" sz="1600" dirty="0" smtClean="0"/>
              <a:t> </a:t>
            </a:r>
            <a:r>
              <a:rPr lang="es-MX" sz="1600" dirty="0" err="1" smtClean="0"/>
              <a:t>all</a:t>
            </a:r>
            <a:r>
              <a:rPr lang="es-MX" sz="1600" dirty="0" smtClean="0"/>
              <a:t> </a:t>
            </a:r>
            <a:r>
              <a:rPr lang="es-MX" sz="1600" dirty="0" err="1" smtClean="0"/>
              <a:t>Mexican</a:t>
            </a:r>
            <a:r>
              <a:rPr lang="es-MX" sz="1600" dirty="0" smtClean="0"/>
              <a:t> </a:t>
            </a:r>
            <a:r>
              <a:rPr lang="es-MX" sz="1600" dirty="0" err="1" smtClean="0"/>
              <a:t>fisheries</a:t>
            </a:r>
            <a:r>
              <a:rPr lang="es-MX" sz="1600" dirty="0" smtClean="0"/>
              <a:t>, </a:t>
            </a:r>
            <a:r>
              <a:rPr lang="es-MX" sz="1600" dirty="0" err="1" smtClean="0"/>
              <a:t>including</a:t>
            </a:r>
            <a:r>
              <a:rPr lang="es-MX" sz="1600" dirty="0" smtClean="0"/>
              <a:t> </a:t>
            </a:r>
            <a:r>
              <a:rPr lang="es-MX" sz="1600" dirty="0" err="1" smtClean="0"/>
              <a:t>abundance</a:t>
            </a:r>
            <a:r>
              <a:rPr lang="es-MX" sz="1600" dirty="0" smtClean="0"/>
              <a:t> </a:t>
            </a:r>
            <a:r>
              <a:rPr lang="es-MX" sz="1600" dirty="0" err="1" smtClean="0"/>
              <a:t>levels</a:t>
            </a:r>
            <a:r>
              <a:rPr lang="es-MX" sz="1600" dirty="0" smtClean="0"/>
              <a:t> (</a:t>
            </a:r>
            <a:r>
              <a:rPr lang="es-MX" sz="1600" dirty="0" err="1" smtClean="0"/>
              <a:t>if</a:t>
            </a:r>
            <a:r>
              <a:rPr lang="es-MX" sz="1600" dirty="0" smtClean="0"/>
              <a:t> </a:t>
            </a:r>
            <a:r>
              <a:rPr lang="es-MX" sz="1600" dirty="0" err="1" smtClean="0"/>
              <a:t>available</a:t>
            </a:r>
            <a:r>
              <a:rPr lang="es-MX" sz="1600" dirty="0" smtClean="0"/>
              <a:t>), </a:t>
            </a:r>
            <a:r>
              <a:rPr lang="es-MX" sz="1600" dirty="0" err="1" smtClean="0"/>
              <a:t>common</a:t>
            </a:r>
            <a:r>
              <a:rPr lang="es-MX" sz="1600" dirty="0" smtClean="0"/>
              <a:t>/</a:t>
            </a:r>
            <a:r>
              <a:rPr lang="es-MX" sz="1600" dirty="0" err="1" smtClean="0"/>
              <a:t>scientific</a:t>
            </a:r>
            <a:r>
              <a:rPr lang="es-MX" sz="1600" dirty="0" smtClean="0"/>
              <a:t> </a:t>
            </a:r>
            <a:r>
              <a:rPr lang="es-MX" sz="1600" dirty="0" err="1" smtClean="0"/>
              <a:t>names</a:t>
            </a:r>
            <a:r>
              <a:rPr lang="es-MX" sz="1600" dirty="0" smtClean="0"/>
              <a:t> of </a:t>
            </a:r>
            <a:r>
              <a:rPr lang="es-MX" sz="1600" dirty="0" err="1" smtClean="0"/>
              <a:t>species</a:t>
            </a:r>
            <a:r>
              <a:rPr lang="es-MX" sz="1600" dirty="0" smtClean="0"/>
              <a:t>, </a:t>
            </a:r>
            <a:r>
              <a:rPr lang="es-MX" sz="1600" dirty="0" err="1" smtClean="0"/>
              <a:t>fishing</a:t>
            </a:r>
            <a:r>
              <a:rPr lang="es-MX" sz="1600" dirty="0" smtClean="0"/>
              <a:t> </a:t>
            </a:r>
            <a:r>
              <a:rPr lang="es-MX" sz="1600" dirty="0" err="1" smtClean="0"/>
              <a:t>areas</a:t>
            </a:r>
            <a:r>
              <a:rPr lang="es-MX" sz="1600" dirty="0" smtClean="0"/>
              <a:t> and </a:t>
            </a:r>
            <a:r>
              <a:rPr lang="es-MX" sz="1600" dirty="0" err="1" smtClean="0"/>
              <a:t>gears</a:t>
            </a:r>
            <a:r>
              <a:rPr lang="es-MX" sz="1600" dirty="0" smtClean="0"/>
              <a:t> </a:t>
            </a:r>
            <a:r>
              <a:rPr lang="es-MX" sz="1600" dirty="0" err="1" smtClean="0"/>
              <a:t>allowed</a:t>
            </a:r>
            <a:r>
              <a:rPr lang="es-MX" sz="1600" dirty="0" smtClean="0"/>
              <a:t>, permisible </a:t>
            </a:r>
            <a:r>
              <a:rPr lang="es-MX" sz="1600" dirty="0" err="1" smtClean="0"/>
              <a:t>effort</a:t>
            </a:r>
            <a:r>
              <a:rPr lang="es-MX" sz="1600" dirty="0" smtClean="0"/>
              <a:t>, </a:t>
            </a:r>
            <a:r>
              <a:rPr lang="es-MX" sz="1600" dirty="0" err="1" smtClean="0"/>
              <a:t>strategies</a:t>
            </a:r>
            <a:r>
              <a:rPr lang="es-MX" sz="1600" dirty="0" smtClean="0"/>
              <a:t> and </a:t>
            </a:r>
            <a:r>
              <a:rPr lang="es-MX" sz="1600" dirty="0" err="1" smtClean="0"/>
              <a:t>management</a:t>
            </a:r>
            <a:r>
              <a:rPr lang="es-MX" sz="1600" dirty="0" smtClean="0"/>
              <a:t> </a:t>
            </a:r>
            <a:r>
              <a:rPr lang="es-MX" sz="1600" dirty="0" err="1" smtClean="0"/>
              <a:t>measures</a:t>
            </a:r>
            <a:r>
              <a:rPr lang="es-MX" sz="1600" dirty="0" smtClean="0"/>
              <a:t>. </a:t>
            </a:r>
            <a:r>
              <a:rPr lang="es-MX" sz="1600" dirty="0" err="1" smtClean="0"/>
              <a:t>Includes</a:t>
            </a:r>
            <a:r>
              <a:rPr lang="es-MX" sz="1600" dirty="0" smtClean="0"/>
              <a:t> </a:t>
            </a:r>
            <a:r>
              <a:rPr lang="es-MX" sz="1600" dirty="0" err="1" smtClean="0"/>
              <a:t>information</a:t>
            </a:r>
            <a:r>
              <a:rPr lang="es-MX" sz="1600" dirty="0" smtClean="0"/>
              <a:t> of </a:t>
            </a:r>
            <a:r>
              <a:rPr lang="es-MX" sz="1600" dirty="0" err="1" smtClean="0"/>
              <a:t>three</a:t>
            </a:r>
            <a:r>
              <a:rPr lang="es-MX" sz="1600" dirty="0" smtClean="0"/>
              <a:t> </a:t>
            </a:r>
            <a:r>
              <a:rPr lang="es-MX" sz="1600" dirty="0" err="1" smtClean="0"/>
              <a:t>shark</a:t>
            </a:r>
            <a:r>
              <a:rPr lang="es-MX" sz="1600" dirty="0" smtClean="0"/>
              <a:t> </a:t>
            </a:r>
            <a:r>
              <a:rPr lang="es-MX" sz="1600" dirty="0" err="1" smtClean="0"/>
              <a:t>fisheries</a:t>
            </a:r>
            <a:r>
              <a:rPr lang="es-MX" sz="1600" dirty="0" smtClean="0"/>
              <a:t> </a:t>
            </a:r>
            <a:r>
              <a:rPr lang="es-MX" sz="1600" dirty="0" err="1" smtClean="0"/>
              <a:t>from</a:t>
            </a:r>
            <a:r>
              <a:rPr lang="es-MX" sz="1600" dirty="0" smtClean="0"/>
              <a:t> </a:t>
            </a:r>
            <a:r>
              <a:rPr lang="es-MX" sz="1600" dirty="0" err="1" smtClean="0"/>
              <a:t>the</a:t>
            </a:r>
            <a:r>
              <a:rPr lang="es-MX" sz="1600" dirty="0" smtClean="0"/>
              <a:t> </a:t>
            </a:r>
            <a:r>
              <a:rPr lang="es-MX" sz="1600" dirty="0" err="1" smtClean="0"/>
              <a:t>Mexican</a:t>
            </a:r>
            <a:r>
              <a:rPr lang="es-MX" sz="1600" dirty="0" smtClean="0"/>
              <a:t> </a:t>
            </a:r>
            <a:r>
              <a:rPr lang="es-MX" sz="1600" dirty="0" err="1" smtClean="0"/>
              <a:t>Pacific</a:t>
            </a:r>
            <a:r>
              <a:rPr lang="es-MX" sz="1600" dirty="0" smtClean="0"/>
              <a:t>:  </a:t>
            </a:r>
            <a:r>
              <a:rPr lang="es-MX" sz="1600" dirty="0" err="1" smtClean="0"/>
              <a:t>Coastal</a:t>
            </a:r>
            <a:r>
              <a:rPr lang="es-MX" sz="1600" dirty="0" smtClean="0"/>
              <a:t> </a:t>
            </a:r>
            <a:r>
              <a:rPr lang="es-MX" sz="1600" dirty="0" err="1" smtClean="0"/>
              <a:t>sharks</a:t>
            </a:r>
            <a:r>
              <a:rPr lang="es-MX" sz="1600" dirty="0" smtClean="0"/>
              <a:t>,  </a:t>
            </a:r>
            <a:r>
              <a:rPr lang="es-MX" sz="1600" dirty="0" err="1" smtClean="0"/>
              <a:t>Oceanic</a:t>
            </a:r>
            <a:r>
              <a:rPr lang="es-MX" sz="1600" dirty="0" smtClean="0"/>
              <a:t> </a:t>
            </a:r>
            <a:r>
              <a:rPr lang="es-MX" sz="1600" dirty="0" err="1" smtClean="0"/>
              <a:t>sharks</a:t>
            </a:r>
            <a:r>
              <a:rPr lang="es-MX" sz="1600" dirty="0" smtClean="0"/>
              <a:t> and </a:t>
            </a:r>
            <a:r>
              <a:rPr lang="es-MX" sz="1600" dirty="0" err="1" smtClean="0"/>
              <a:t>Sharks</a:t>
            </a:r>
            <a:r>
              <a:rPr lang="es-MX" sz="1600" dirty="0" smtClean="0"/>
              <a:t> </a:t>
            </a:r>
            <a:r>
              <a:rPr lang="es-MX" sz="1600" dirty="0" err="1" smtClean="0"/>
              <a:t>from</a:t>
            </a:r>
            <a:r>
              <a:rPr lang="es-MX" sz="1600" dirty="0" smtClean="0"/>
              <a:t> </a:t>
            </a:r>
            <a:r>
              <a:rPr lang="es-MX" sz="1600" dirty="0" err="1" smtClean="0"/>
              <a:t>the</a:t>
            </a:r>
            <a:r>
              <a:rPr lang="es-MX" sz="1600" dirty="0" smtClean="0"/>
              <a:t> </a:t>
            </a:r>
            <a:r>
              <a:rPr lang="es-MX" sz="1600" dirty="0" err="1" smtClean="0"/>
              <a:t>Gulf</a:t>
            </a:r>
            <a:r>
              <a:rPr lang="es-MX" sz="1600" dirty="0" smtClean="0"/>
              <a:t> of Tehuantepec.</a:t>
            </a:r>
          </a:p>
          <a:p>
            <a:pPr marL="342900" indent="-342900" algn="just">
              <a:buAutoNum type="arabicPeriod"/>
            </a:pPr>
            <a:endParaRPr lang="es-MX" sz="1600" dirty="0"/>
          </a:p>
          <a:p>
            <a:pPr algn="just"/>
            <a:r>
              <a:rPr lang="es-MX" sz="1600" dirty="0" smtClean="0"/>
              <a:t>2</a:t>
            </a:r>
            <a:r>
              <a:rPr lang="es-MX" sz="1600" dirty="0"/>
              <a:t>. </a:t>
            </a:r>
            <a:r>
              <a:rPr lang="es-MX" sz="1600" dirty="0" err="1" smtClean="0"/>
              <a:t>National</a:t>
            </a:r>
            <a:r>
              <a:rPr lang="es-MX" sz="1600" dirty="0" smtClean="0"/>
              <a:t> </a:t>
            </a:r>
            <a:r>
              <a:rPr lang="es-MX" sz="1600" dirty="0" err="1" smtClean="0"/>
              <a:t>Shark</a:t>
            </a:r>
            <a:r>
              <a:rPr lang="es-MX" sz="1600" dirty="0" smtClean="0"/>
              <a:t> Plan of </a:t>
            </a:r>
            <a:r>
              <a:rPr lang="es-MX" sz="1600" dirty="0" err="1" smtClean="0"/>
              <a:t>Action</a:t>
            </a:r>
            <a:r>
              <a:rPr lang="es-MX" sz="1600" dirty="0" smtClean="0"/>
              <a:t>. </a:t>
            </a:r>
            <a:r>
              <a:rPr lang="es-MX" sz="1600" dirty="0" err="1" smtClean="0"/>
              <a:t>Includes</a:t>
            </a:r>
            <a:r>
              <a:rPr lang="es-MX" sz="1600" dirty="0" smtClean="0"/>
              <a:t> </a:t>
            </a:r>
            <a:r>
              <a:rPr lang="es-MX" sz="1600" dirty="0" err="1" smtClean="0"/>
              <a:t>research</a:t>
            </a:r>
            <a:r>
              <a:rPr lang="es-MX" sz="1600" dirty="0" smtClean="0"/>
              <a:t>, </a:t>
            </a:r>
            <a:r>
              <a:rPr lang="es-MX" sz="1600" dirty="0" err="1" smtClean="0"/>
              <a:t>management</a:t>
            </a:r>
            <a:r>
              <a:rPr lang="es-MX" sz="1600" dirty="0" smtClean="0"/>
              <a:t>, </a:t>
            </a:r>
            <a:r>
              <a:rPr lang="es-MX" sz="1600" dirty="0" err="1" smtClean="0"/>
              <a:t>surveillance</a:t>
            </a:r>
            <a:r>
              <a:rPr lang="es-MX" sz="1600" dirty="0" smtClean="0"/>
              <a:t> and </a:t>
            </a:r>
            <a:r>
              <a:rPr lang="es-MX" sz="1600" dirty="0" err="1" smtClean="0"/>
              <a:t>education</a:t>
            </a:r>
            <a:r>
              <a:rPr lang="es-MX" sz="1600" dirty="0" smtClean="0"/>
              <a:t> </a:t>
            </a:r>
            <a:r>
              <a:rPr lang="es-MX" sz="1600" dirty="0" err="1" smtClean="0"/>
              <a:t>programs</a:t>
            </a:r>
            <a:r>
              <a:rPr lang="es-MX" sz="1600" dirty="0" smtClean="0"/>
              <a:t> </a:t>
            </a:r>
            <a:r>
              <a:rPr lang="es-MX" sz="1600" dirty="0" err="1" smtClean="0"/>
              <a:t>necessary</a:t>
            </a:r>
            <a:r>
              <a:rPr lang="es-MX" sz="1600" dirty="0" smtClean="0"/>
              <a:t> to </a:t>
            </a:r>
            <a:r>
              <a:rPr lang="es-MX" sz="1600" dirty="0" err="1" smtClean="0"/>
              <a:t>ensure</a:t>
            </a:r>
            <a:r>
              <a:rPr lang="es-MX" sz="1600" dirty="0" smtClean="0"/>
              <a:t> </a:t>
            </a:r>
            <a:r>
              <a:rPr lang="es-MX" sz="1600" dirty="0" err="1" smtClean="0"/>
              <a:t>the</a:t>
            </a:r>
            <a:r>
              <a:rPr lang="es-MX" sz="1600" dirty="0" smtClean="0"/>
              <a:t> </a:t>
            </a:r>
            <a:r>
              <a:rPr lang="es-MX" sz="1600" dirty="0" err="1" smtClean="0"/>
              <a:t>sustainable</a:t>
            </a:r>
            <a:r>
              <a:rPr lang="es-MX" sz="1600" dirty="0" smtClean="0"/>
              <a:t> use of </a:t>
            </a:r>
            <a:r>
              <a:rPr lang="es-MX" sz="1600" dirty="0" err="1" smtClean="0"/>
              <a:t>sharks</a:t>
            </a:r>
            <a:r>
              <a:rPr lang="es-MX" sz="1600" dirty="0" smtClean="0"/>
              <a:t>/</a:t>
            </a:r>
            <a:r>
              <a:rPr lang="es-MX" sz="1600" dirty="0" err="1" smtClean="0"/>
              <a:t>rays</a:t>
            </a:r>
            <a:r>
              <a:rPr lang="es-MX" sz="1600" dirty="0" smtClean="0"/>
              <a:t> in </a:t>
            </a:r>
            <a:r>
              <a:rPr lang="es-MX" sz="1600" dirty="0" err="1" smtClean="0"/>
              <a:t>Mexico</a:t>
            </a:r>
            <a:r>
              <a:rPr lang="es-MX" sz="1600" dirty="0" smtClean="0"/>
              <a:t>. </a:t>
            </a:r>
            <a:endParaRPr lang="es-MX" sz="1600" dirty="0"/>
          </a:p>
          <a:p>
            <a:pPr indent="457200" algn="just"/>
            <a:endParaRPr lang="es-MX" sz="1600" dirty="0" smtClean="0"/>
          </a:p>
          <a:p>
            <a:pPr algn="just"/>
            <a:r>
              <a:rPr lang="es-MX" sz="1600" dirty="0" smtClean="0"/>
              <a:t>3</a:t>
            </a:r>
            <a:r>
              <a:rPr lang="es-MX" sz="1600" dirty="0"/>
              <a:t>. </a:t>
            </a:r>
            <a:r>
              <a:rPr lang="es-MX" sz="1600" dirty="0" err="1" smtClean="0"/>
              <a:t>Shark</a:t>
            </a:r>
            <a:r>
              <a:rPr lang="es-MX" sz="1600" dirty="0" smtClean="0"/>
              <a:t> </a:t>
            </a:r>
            <a:r>
              <a:rPr lang="es-MX" sz="1600" dirty="0" err="1" smtClean="0"/>
              <a:t>official</a:t>
            </a:r>
            <a:r>
              <a:rPr lang="es-MX" sz="1600" dirty="0" smtClean="0"/>
              <a:t> </a:t>
            </a:r>
            <a:r>
              <a:rPr lang="es-MX" sz="1600" dirty="0" err="1" smtClean="0"/>
              <a:t>regulation</a:t>
            </a:r>
            <a:r>
              <a:rPr lang="es-MX" sz="1600" dirty="0" smtClean="0"/>
              <a:t> </a:t>
            </a:r>
            <a:r>
              <a:rPr lang="es-MX" sz="1600" dirty="0" err="1" smtClean="0"/>
              <a:t>norm</a:t>
            </a:r>
            <a:r>
              <a:rPr lang="es-MX" sz="1600" dirty="0" smtClean="0"/>
              <a:t> (NOM-029-PESC-2006). </a:t>
            </a:r>
            <a:r>
              <a:rPr lang="es-MX" sz="1600" dirty="0" err="1" smtClean="0"/>
              <a:t>Include</a:t>
            </a:r>
            <a:r>
              <a:rPr lang="es-MX" sz="1600" dirty="0" smtClean="0"/>
              <a:t> </a:t>
            </a:r>
            <a:r>
              <a:rPr lang="es-MX" sz="1600" dirty="0" err="1" smtClean="0"/>
              <a:t>the</a:t>
            </a:r>
            <a:r>
              <a:rPr lang="es-MX" sz="1600" dirty="0" smtClean="0"/>
              <a:t> </a:t>
            </a:r>
            <a:r>
              <a:rPr lang="es-MX" sz="1600" dirty="0" err="1" smtClean="0"/>
              <a:t>technical</a:t>
            </a:r>
            <a:r>
              <a:rPr lang="es-MX" sz="1600" dirty="0" smtClean="0"/>
              <a:t> </a:t>
            </a:r>
            <a:r>
              <a:rPr lang="es-MX" sz="1600" dirty="0" err="1" smtClean="0"/>
              <a:t>characteristics</a:t>
            </a:r>
            <a:r>
              <a:rPr lang="es-MX" sz="1600" dirty="0" smtClean="0"/>
              <a:t> and </a:t>
            </a:r>
            <a:r>
              <a:rPr lang="es-MX" sz="1600" dirty="0" err="1" smtClean="0"/>
              <a:t>regulations</a:t>
            </a:r>
            <a:r>
              <a:rPr lang="es-MX" sz="1600" dirty="0" smtClean="0"/>
              <a:t> of </a:t>
            </a:r>
            <a:r>
              <a:rPr lang="es-MX" sz="1600" dirty="0" err="1" smtClean="0"/>
              <a:t>the</a:t>
            </a:r>
            <a:r>
              <a:rPr lang="es-MX" sz="1600" dirty="0" smtClean="0"/>
              <a:t> </a:t>
            </a:r>
            <a:r>
              <a:rPr lang="es-MX" sz="1600" dirty="0" err="1" smtClean="0"/>
              <a:t>shark</a:t>
            </a:r>
            <a:r>
              <a:rPr lang="es-MX" sz="1600" dirty="0" smtClean="0"/>
              <a:t>/</a:t>
            </a:r>
            <a:r>
              <a:rPr lang="es-MX" sz="1600" dirty="0" err="1" smtClean="0"/>
              <a:t>ray</a:t>
            </a:r>
            <a:r>
              <a:rPr lang="es-MX" sz="1600" dirty="0" smtClean="0"/>
              <a:t> </a:t>
            </a:r>
            <a:r>
              <a:rPr lang="es-MX" sz="1600" dirty="0" err="1" smtClean="0"/>
              <a:t>fisheries</a:t>
            </a:r>
            <a:r>
              <a:rPr lang="es-MX" sz="1600" dirty="0" smtClean="0"/>
              <a:t>. </a:t>
            </a:r>
            <a:r>
              <a:rPr lang="es-MX" sz="1600" dirty="0" err="1" smtClean="0"/>
              <a:t>It</a:t>
            </a:r>
            <a:r>
              <a:rPr lang="es-MX" sz="1600" dirty="0" smtClean="0"/>
              <a:t> </a:t>
            </a:r>
            <a:r>
              <a:rPr lang="es-MX" sz="1600" dirty="0" err="1" smtClean="0"/>
              <a:t>is</a:t>
            </a:r>
            <a:r>
              <a:rPr lang="es-MX" sz="1600" dirty="0" smtClean="0"/>
              <a:t> </a:t>
            </a:r>
            <a:r>
              <a:rPr lang="es-MX" sz="1600" dirty="0" err="1" smtClean="0"/>
              <a:t>compulsory</a:t>
            </a:r>
            <a:r>
              <a:rPr lang="es-MX" sz="1600" dirty="0" smtClean="0"/>
              <a:t> </a:t>
            </a:r>
            <a:r>
              <a:rPr lang="es-MX" sz="1600" dirty="0" err="1" smtClean="0"/>
              <a:t>for</a:t>
            </a:r>
            <a:r>
              <a:rPr lang="es-MX" sz="1600" dirty="0" smtClean="0"/>
              <a:t> </a:t>
            </a:r>
            <a:r>
              <a:rPr lang="es-MX" sz="1600" dirty="0" err="1" smtClean="0"/>
              <a:t>all</a:t>
            </a:r>
            <a:r>
              <a:rPr lang="es-MX" sz="1600" dirty="0" smtClean="0"/>
              <a:t> </a:t>
            </a:r>
            <a:r>
              <a:rPr lang="es-MX" sz="1600" dirty="0" err="1" smtClean="0"/>
              <a:t>Mexican</a:t>
            </a:r>
            <a:r>
              <a:rPr lang="es-MX" sz="1600" dirty="0" smtClean="0"/>
              <a:t> </a:t>
            </a:r>
            <a:r>
              <a:rPr lang="es-MX" sz="1600" dirty="0" err="1" smtClean="0"/>
              <a:t>shark</a:t>
            </a:r>
            <a:r>
              <a:rPr lang="es-MX" sz="1600" dirty="0" smtClean="0"/>
              <a:t> </a:t>
            </a:r>
            <a:r>
              <a:rPr lang="es-MX" sz="1600" dirty="0" err="1" smtClean="0"/>
              <a:t>fishers</a:t>
            </a:r>
            <a:r>
              <a:rPr lang="es-MX" sz="1600" dirty="0" smtClean="0"/>
              <a:t>.</a:t>
            </a:r>
          </a:p>
          <a:p>
            <a:pPr indent="457200" algn="just"/>
            <a:endParaRPr lang="es-MX" sz="1600" dirty="0" smtClean="0"/>
          </a:p>
          <a:p>
            <a:pPr algn="just"/>
            <a:r>
              <a:rPr lang="es-MX" sz="1600" dirty="0" smtClean="0"/>
              <a:t>4</a:t>
            </a:r>
            <a:r>
              <a:rPr lang="es-MX" sz="1600" dirty="0"/>
              <a:t>. </a:t>
            </a:r>
            <a:r>
              <a:rPr lang="es-MX" sz="1600" dirty="0" smtClean="0"/>
              <a:t>No </a:t>
            </a:r>
            <a:r>
              <a:rPr lang="es-MX" sz="1600" dirty="0" err="1" smtClean="0"/>
              <a:t>shark</a:t>
            </a:r>
            <a:r>
              <a:rPr lang="es-MX" sz="1600" dirty="0" smtClean="0"/>
              <a:t> </a:t>
            </a:r>
            <a:r>
              <a:rPr lang="es-MX" sz="1600" dirty="0" err="1" smtClean="0"/>
              <a:t>fishing</a:t>
            </a:r>
            <a:r>
              <a:rPr lang="es-MX" sz="1600" dirty="0" smtClean="0"/>
              <a:t> </a:t>
            </a:r>
            <a:r>
              <a:rPr lang="es-MX" sz="1600" dirty="0" err="1" smtClean="0"/>
              <a:t>period</a:t>
            </a:r>
            <a:r>
              <a:rPr lang="es-MX" sz="1600" dirty="0" smtClean="0"/>
              <a:t>. </a:t>
            </a:r>
            <a:r>
              <a:rPr lang="es-MX" sz="1600" dirty="0" err="1" smtClean="0"/>
              <a:t>Its</a:t>
            </a:r>
            <a:r>
              <a:rPr lang="es-MX" sz="1600" dirty="0" smtClean="0"/>
              <a:t> </a:t>
            </a:r>
            <a:r>
              <a:rPr lang="es-MX" sz="1600" dirty="0" err="1" smtClean="0"/>
              <a:t>aim</a:t>
            </a:r>
            <a:r>
              <a:rPr lang="es-MX" sz="1600" dirty="0" smtClean="0"/>
              <a:t> </a:t>
            </a:r>
            <a:r>
              <a:rPr lang="es-MX" sz="1600" dirty="0" err="1" smtClean="0"/>
              <a:t>is</a:t>
            </a:r>
            <a:r>
              <a:rPr lang="es-MX" sz="1600" dirty="0" smtClean="0"/>
              <a:t> to </a:t>
            </a:r>
            <a:r>
              <a:rPr lang="es-MX" sz="1600" dirty="0" err="1" smtClean="0"/>
              <a:t>protect</a:t>
            </a:r>
            <a:r>
              <a:rPr lang="es-MX" sz="1600" dirty="0" smtClean="0"/>
              <a:t> </a:t>
            </a:r>
            <a:r>
              <a:rPr lang="es-MX" sz="1600" dirty="0" err="1" smtClean="0"/>
              <a:t>the</a:t>
            </a:r>
            <a:r>
              <a:rPr lang="es-MX" sz="1600" dirty="0" smtClean="0"/>
              <a:t> </a:t>
            </a:r>
            <a:r>
              <a:rPr lang="es-MX" sz="1600" dirty="0" err="1" smtClean="0"/>
              <a:t>main</a:t>
            </a:r>
            <a:r>
              <a:rPr lang="es-MX" sz="1600" dirty="0" smtClean="0"/>
              <a:t> </a:t>
            </a:r>
            <a:r>
              <a:rPr lang="es-MX" sz="1600" dirty="0" err="1" smtClean="0"/>
              <a:t>reproductive</a:t>
            </a:r>
            <a:r>
              <a:rPr lang="es-MX" sz="1600" dirty="0" smtClean="0"/>
              <a:t> </a:t>
            </a:r>
            <a:r>
              <a:rPr lang="es-MX" sz="1600" dirty="0" err="1" smtClean="0"/>
              <a:t>period</a:t>
            </a:r>
            <a:r>
              <a:rPr lang="es-MX" sz="1600" dirty="0" smtClean="0"/>
              <a:t> of </a:t>
            </a:r>
            <a:r>
              <a:rPr lang="es-MX" sz="1600" dirty="0" err="1" smtClean="0"/>
              <a:t>sharks</a:t>
            </a:r>
            <a:r>
              <a:rPr lang="es-MX" sz="1600" dirty="0" smtClean="0"/>
              <a:t>/</a:t>
            </a:r>
            <a:r>
              <a:rPr lang="es-MX" sz="1600" dirty="0" err="1" smtClean="0"/>
              <a:t>rays</a:t>
            </a:r>
            <a:r>
              <a:rPr lang="es-MX" sz="1600" dirty="0" smtClean="0"/>
              <a:t>. </a:t>
            </a:r>
            <a:r>
              <a:rPr lang="es-MX" sz="1600" dirty="0" err="1" smtClean="0"/>
              <a:t>Determined</a:t>
            </a:r>
            <a:r>
              <a:rPr lang="es-MX" sz="1600" dirty="0" smtClean="0"/>
              <a:t> </a:t>
            </a:r>
            <a:r>
              <a:rPr lang="es-MX" sz="1600" dirty="0" err="1"/>
              <a:t>from</a:t>
            </a:r>
            <a:r>
              <a:rPr lang="es-MX" sz="1600" dirty="0"/>
              <a:t> </a:t>
            </a:r>
            <a:r>
              <a:rPr lang="es-MX" sz="1600" dirty="0" err="1" smtClean="0"/>
              <a:t>May</a:t>
            </a:r>
            <a:r>
              <a:rPr lang="es-MX" sz="1600" dirty="0" smtClean="0"/>
              <a:t> 1st </a:t>
            </a:r>
            <a:r>
              <a:rPr lang="es-MX" sz="1600" dirty="0"/>
              <a:t>to </a:t>
            </a:r>
            <a:r>
              <a:rPr lang="es-MX" sz="1600" dirty="0" err="1" smtClean="0"/>
              <a:t>July</a:t>
            </a:r>
            <a:r>
              <a:rPr lang="es-MX" sz="1600" dirty="0" smtClean="0"/>
              <a:t> 31st in </a:t>
            </a:r>
            <a:r>
              <a:rPr lang="es-MX" sz="1600" dirty="0" err="1" smtClean="0"/>
              <a:t>the</a:t>
            </a:r>
            <a:r>
              <a:rPr lang="es-MX" sz="1600" dirty="0" smtClean="0"/>
              <a:t> </a:t>
            </a:r>
            <a:r>
              <a:rPr lang="es-MX" sz="1600" dirty="0" err="1" smtClean="0"/>
              <a:t>Mexican</a:t>
            </a:r>
            <a:r>
              <a:rPr lang="es-MX" sz="1600" dirty="0" smtClean="0"/>
              <a:t> </a:t>
            </a:r>
            <a:r>
              <a:rPr lang="es-MX" sz="1600" dirty="0" err="1" smtClean="0"/>
              <a:t>Pacific</a:t>
            </a:r>
            <a:r>
              <a:rPr lang="es-MX" sz="1600" dirty="0" smtClean="0"/>
              <a:t>.</a:t>
            </a:r>
            <a:endParaRPr lang="es-MX" sz="1600" dirty="0"/>
          </a:p>
          <a:p>
            <a:pPr indent="457200" algn="just"/>
            <a:endParaRPr lang="es-MX" sz="1600" dirty="0" smtClean="0"/>
          </a:p>
          <a:p>
            <a:pPr algn="just"/>
            <a:r>
              <a:rPr lang="es-MX" sz="1600" dirty="0" smtClean="0"/>
              <a:t>5</a:t>
            </a:r>
            <a:r>
              <a:rPr lang="es-MX" sz="1600" dirty="0"/>
              <a:t>. </a:t>
            </a:r>
            <a:r>
              <a:rPr lang="es-MX" sz="1600" dirty="0" err="1" smtClean="0"/>
              <a:t>Sharks</a:t>
            </a:r>
            <a:r>
              <a:rPr lang="es-MX" sz="1600" dirty="0" smtClean="0"/>
              <a:t> and </a:t>
            </a:r>
            <a:r>
              <a:rPr lang="es-MX" sz="1600" dirty="0" err="1" smtClean="0"/>
              <a:t>Rays</a:t>
            </a:r>
            <a:r>
              <a:rPr lang="es-MX" sz="1600" dirty="0" smtClean="0"/>
              <a:t> </a:t>
            </a:r>
            <a:r>
              <a:rPr lang="es-MX" sz="1600" dirty="0" err="1" smtClean="0"/>
              <a:t>fishery</a:t>
            </a:r>
            <a:r>
              <a:rPr lang="es-MX" sz="1600" dirty="0" smtClean="0"/>
              <a:t> Management Plan. </a:t>
            </a:r>
            <a:r>
              <a:rPr lang="es-MX" sz="1600" dirty="0" err="1" smtClean="0"/>
              <a:t>Stablishes</a:t>
            </a:r>
            <a:r>
              <a:rPr lang="es-MX" sz="1600" dirty="0" smtClean="0"/>
              <a:t> </a:t>
            </a:r>
            <a:r>
              <a:rPr lang="es-MX" sz="1600" dirty="0" err="1" smtClean="0"/>
              <a:t>the</a:t>
            </a:r>
            <a:r>
              <a:rPr lang="es-MX" sz="1600" dirty="0" smtClean="0"/>
              <a:t> </a:t>
            </a:r>
            <a:r>
              <a:rPr lang="es-MX" sz="1600" dirty="0" err="1" smtClean="0"/>
              <a:t>regulation</a:t>
            </a:r>
            <a:r>
              <a:rPr lang="es-MX" sz="1600" dirty="0" smtClean="0"/>
              <a:t> </a:t>
            </a:r>
            <a:r>
              <a:rPr lang="es-MX" sz="1600" dirty="0" err="1" smtClean="0"/>
              <a:t>mechanisms</a:t>
            </a:r>
            <a:r>
              <a:rPr lang="es-MX" sz="1600" dirty="0" smtClean="0"/>
              <a:t> </a:t>
            </a:r>
            <a:r>
              <a:rPr lang="es-MX" sz="1600" dirty="0" err="1" smtClean="0"/>
              <a:t>on</a:t>
            </a:r>
            <a:r>
              <a:rPr lang="es-MX" sz="1600" dirty="0" smtClean="0"/>
              <a:t> </a:t>
            </a:r>
            <a:r>
              <a:rPr lang="es-MX" sz="1600" dirty="0" err="1" smtClean="0"/>
              <a:t>the</a:t>
            </a:r>
            <a:r>
              <a:rPr lang="es-MX" sz="1600" dirty="0" smtClean="0"/>
              <a:t> </a:t>
            </a:r>
            <a:r>
              <a:rPr lang="es-MX" sz="1600" dirty="0" err="1" smtClean="0"/>
              <a:t>long</a:t>
            </a:r>
            <a:r>
              <a:rPr lang="es-MX" sz="1600" dirty="0" smtClean="0"/>
              <a:t> </a:t>
            </a:r>
            <a:r>
              <a:rPr lang="es-MX" sz="1600" dirty="0" err="1" smtClean="0"/>
              <a:t>term</a:t>
            </a:r>
            <a:r>
              <a:rPr lang="es-MX" sz="1600" dirty="0" smtClean="0"/>
              <a:t> </a:t>
            </a:r>
            <a:r>
              <a:rPr lang="es-MX" sz="1600" dirty="0" err="1" smtClean="0"/>
              <a:t>for</a:t>
            </a:r>
            <a:r>
              <a:rPr lang="es-MX" sz="1600" dirty="0" smtClean="0"/>
              <a:t> </a:t>
            </a:r>
            <a:r>
              <a:rPr lang="es-MX" sz="1600" dirty="0" err="1" smtClean="0"/>
              <a:t>the</a:t>
            </a:r>
            <a:r>
              <a:rPr lang="es-MX" sz="1600" dirty="0" smtClean="0"/>
              <a:t> </a:t>
            </a:r>
            <a:r>
              <a:rPr lang="es-MX" sz="1600" dirty="0" err="1" smtClean="0"/>
              <a:t>fishery</a:t>
            </a:r>
            <a:r>
              <a:rPr lang="es-MX" sz="1600" dirty="0" smtClean="0"/>
              <a:t> base </a:t>
            </a:r>
            <a:r>
              <a:rPr lang="es-MX" sz="1600" dirty="0" err="1" smtClean="0"/>
              <a:t>on</a:t>
            </a:r>
            <a:r>
              <a:rPr lang="es-MX" sz="1600" dirty="0" smtClean="0"/>
              <a:t> social, </a:t>
            </a:r>
            <a:r>
              <a:rPr lang="es-MX" sz="1600" dirty="0" err="1" smtClean="0"/>
              <a:t>economic</a:t>
            </a:r>
            <a:r>
              <a:rPr lang="es-MX" sz="1600" dirty="0"/>
              <a:t> </a:t>
            </a:r>
            <a:r>
              <a:rPr lang="es-MX" sz="1600" dirty="0" smtClean="0"/>
              <a:t>and </a:t>
            </a:r>
            <a:r>
              <a:rPr lang="es-MX" sz="1600" dirty="0" err="1" smtClean="0"/>
              <a:t>biological</a:t>
            </a:r>
            <a:r>
              <a:rPr lang="es-MX" sz="1600" dirty="0" smtClean="0"/>
              <a:t> </a:t>
            </a:r>
            <a:r>
              <a:rPr lang="es-MX" sz="1600" dirty="0" err="1" smtClean="0"/>
              <a:t>information</a:t>
            </a:r>
            <a:r>
              <a:rPr lang="es-MX" sz="1600" dirty="0" smtClean="0"/>
              <a:t>. 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4006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260648"/>
            <a:ext cx="813690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Question 4.1(b) Are the management measures identified in Question 4.1(a) appropriate to address the pressures affecting the stock of the species concerned?</a:t>
            </a:r>
            <a:endParaRPr lang="es-MX" b="1" dirty="0"/>
          </a:p>
          <a:p>
            <a:pPr algn="just"/>
            <a:r>
              <a:rPr lang="en-US" b="1" dirty="0"/>
              <a:t> </a:t>
            </a:r>
            <a:endParaRPr lang="es-MX" b="1" dirty="0"/>
          </a:p>
          <a:p>
            <a:pPr algn="just"/>
            <a:r>
              <a:rPr lang="es-MX" sz="1600" dirty="0" err="1" smtClean="0"/>
              <a:t>All</a:t>
            </a:r>
            <a:r>
              <a:rPr lang="es-MX" sz="1600" dirty="0" smtClean="0"/>
              <a:t> </a:t>
            </a:r>
            <a:r>
              <a:rPr lang="es-MX" sz="1600" dirty="0" err="1" smtClean="0"/>
              <a:t>management</a:t>
            </a:r>
            <a:r>
              <a:rPr lang="es-MX" sz="1600" dirty="0" smtClean="0"/>
              <a:t> </a:t>
            </a:r>
            <a:r>
              <a:rPr lang="es-MX" sz="1600" dirty="0" err="1" smtClean="0"/>
              <a:t>measures</a:t>
            </a:r>
            <a:r>
              <a:rPr lang="es-MX" sz="1600" dirty="0" smtClean="0"/>
              <a:t> </a:t>
            </a:r>
            <a:r>
              <a:rPr lang="es-MX" sz="1600" dirty="0" err="1" smtClean="0"/>
              <a:t>include</a:t>
            </a:r>
            <a:r>
              <a:rPr lang="es-MX" sz="1600" dirty="0" smtClean="0"/>
              <a:t> </a:t>
            </a:r>
            <a:r>
              <a:rPr lang="es-MX" sz="1600" i="1" dirty="0"/>
              <a:t>S. </a:t>
            </a:r>
            <a:r>
              <a:rPr lang="es-MX" sz="1600" i="1" dirty="0" err="1" smtClean="0"/>
              <a:t>lewini</a:t>
            </a:r>
            <a:r>
              <a:rPr lang="es-MX" sz="1600" dirty="0" smtClean="0"/>
              <a:t>. </a:t>
            </a:r>
            <a:r>
              <a:rPr lang="es-MX" sz="1600" dirty="0" err="1" smtClean="0"/>
              <a:t>The</a:t>
            </a:r>
            <a:r>
              <a:rPr lang="es-MX" sz="1600" dirty="0" smtClean="0"/>
              <a:t> no </a:t>
            </a:r>
            <a:r>
              <a:rPr lang="es-MX" sz="1600" dirty="0" err="1" smtClean="0"/>
              <a:t>fishing</a:t>
            </a:r>
            <a:r>
              <a:rPr lang="es-MX" sz="1600" dirty="0" smtClean="0"/>
              <a:t> </a:t>
            </a:r>
            <a:r>
              <a:rPr lang="es-MX" sz="1600" dirty="0" err="1" smtClean="0"/>
              <a:t>period</a:t>
            </a:r>
            <a:r>
              <a:rPr lang="es-MX" sz="1600" dirty="0" smtClean="0"/>
              <a:t> </a:t>
            </a:r>
            <a:r>
              <a:rPr lang="es-MX" sz="1600" dirty="0" err="1" smtClean="0"/>
              <a:t>established</a:t>
            </a:r>
            <a:r>
              <a:rPr lang="es-MX" sz="1600" dirty="0" smtClean="0"/>
              <a:t> </a:t>
            </a:r>
            <a:r>
              <a:rPr lang="es-MX" sz="1600" dirty="0" err="1" smtClean="0"/>
              <a:t>since</a:t>
            </a:r>
            <a:r>
              <a:rPr lang="es-MX" sz="1600" dirty="0" smtClean="0"/>
              <a:t> 2012 in particular </a:t>
            </a:r>
            <a:r>
              <a:rPr lang="es-MX" sz="1600" dirty="0" err="1" smtClean="0"/>
              <a:t>protects</a:t>
            </a:r>
            <a:r>
              <a:rPr lang="es-MX" sz="1600" dirty="0" smtClean="0"/>
              <a:t> </a:t>
            </a:r>
            <a:r>
              <a:rPr lang="es-MX" sz="1600" dirty="0" err="1" smtClean="0"/>
              <a:t>the</a:t>
            </a:r>
            <a:r>
              <a:rPr lang="es-MX" sz="1600" dirty="0" smtClean="0"/>
              <a:t> </a:t>
            </a:r>
            <a:r>
              <a:rPr lang="es-MX" sz="1600" dirty="0" err="1" smtClean="0"/>
              <a:t>main</a:t>
            </a:r>
            <a:r>
              <a:rPr lang="es-MX" sz="1600" dirty="0" smtClean="0"/>
              <a:t> </a:t>
            </a:r>
            <a:r>
              <a:rPr lang="es-MX" sz="1600" dirty="0" err="1" smtClean="0"/>
              <a:t>reproductive</a:t>
            </a:r>
            <a:r>
              <a:rPr lang="es-MX" sz="1600" dirty="0" smtClean="0"/>
              <a:t> </a:t>
            </a:r>
            <a:r>
              <a:rPr lang="es-MX" sz="1600" dirty="0" err="1" smtClean="0"/>
              <a:t>season</a:t>
            </a:r>
            <a:r>
              <a:rPr lang="es-MX" sz="1600" dirty="0" smtClean="0"/>
              <a:t> of </a:t>
            </a:r>
            <a:r>
              <a:rPr lang="es-MX" sz="1600" dirty="0" err="1" smtClean="0"/>
              <a:t>this</a:t>
            </a:r>
            <a:r>
              <a:rPr lang="es-MX" sz="1600" dirty="0" smtClean="0"/>
              <a:t> </a:t>
            </a:r>
            <a:r>
              <a:rPr lang="es-MX" sz="1600" dirty="0" err="1" smtClean="0"/>
              <a:t>species</a:t>
            </a:r>
            <a:r>
              <a:rPr lang="es-MX" sz="1600" dirty="0" smtClean="0"/>
              <a:t> in </a:t>
            </a:r>
            <a:r>
              <a:rPr lang="es-MX" sz="1600" dirty="0" err="1" smtClean="0"/>
              <a:t>the</a:t>
            </a:r>
            <a:r>
              <a:rPr lang="es-MX" sz="1600" dirty="0" smtClean="0"/>
              <a:t> </a:t>
            </a:r>
            <a:r>
              <a:rPr lang="es-MX" sz="1600" dirty="0" err="1" smtClean="0"/>
              <a:t>region</a:t>
            </a:r>
            <a:r>
              <a:rPr lang="es-MX" sz="1600" dirty="0" smtClean="0"/>
              <a:t> (</a:t>
            </a:r>
            <a:r>
              <a:rPr lang="es-MX" sz="1600" dirty="0" err="1" smtClean="0"/>
              <a:t>May-July</a:t>
            </a:r>
            <a:r>
              <a:rPr lang="es-MX" sz="1600" dirty="0" smtClean="0"/>
              <a:t> </a:t>
            </a:r>
            <a:r>
              <a:rPr lang="es-MX" sz="1600" dirty="0" err="1" smtClean="0"/>
              <a:t>according</a:t>
            </a:r>
            <a:r>
              <a:rPr lang="es-MX" sz="1600" dirty="0" smtClean="0"/>
              <a:t> to Soriano-Velásquez </a:t>
            </a:r>
            <a:r>
              <a:rPr lang="es-MX" sz="1600" dirty="0"/>
              <a:t>et al. </a:t>
            </a:r>
            <a:r>
              <a:rPr lang="es-MX" sz="1600" dirty="0" smtClean="0"/>
              <a:t>2006 and </a:t>
            </a:r>
            <a:r>
              <a:rPr lang="es-MX" sz="1600" dirty="0" err="1" smtClean="0"/>
              <a:t>July-August</a:t>
            </a:r>
            <a:r>
              <a:rPr lang="es-MX" sz="1600" dirty="0" smtClean="0"/>
              <a:t> </a:t>
            </a:r>
            <a:r>
              <a:rPr lang="es-MX" sz="1600" dirty="0" err="1" smtClean="0"/>
              <a:t>according</a:t>
            </a:r>
            <a:r>
              <a:rPr lang="es-MX" sz="1600" dirty="0" smtClean="0"/>
              <a:t> to Alejo-Plata </a:t>
            </a:r>
            <a:r>
              <a:rPr lang="es-MX" sz="1600" dirty="0"/>
              <a:t>et al</a:t>
            </a:r>
            <a:r>
              <a:rPr lang="es-MX" sz="1600" dirty="0" smtClean="0"/>
              <a:t>. </a:t>
            </a:r>
            <a:r>
              <a:rPr lang="es-MX" sz="1600" dirty="0"/>
              <a:t>2007). </a:t>
            </a:r>
            <a:endParaRPr lang="es-MX" sz="1600" dirty="0" smtClean="0"/>
          </a:p>
          <a:p>
            <a:pPr algn="just"/>
            <a:endParaRPr lang="es-MX" sz="1600" dirty="0"/>
          </a:p>
          <a:p>
            <a:pPr algn="just"/>
            <a:r>
              <a:rPr lang="es-MX" sz="1600" dirty="0" err="1" smtClean="0"/>
              <a:t>The</a:t>
            </a:r>
            <a:r>
              <a:rPr lang="es-MX" sz="1600" dirty="0" smtClean="0"/>
              <a:t> </a:t>
            </a:r>
            <a:r>
              <a:rPr lang="es-MX" sz="1600" dirty="0" err="1"/>
              <a:t>N</a:t>
            </a:r>
            <a:r>
              <a:rPr lang="es-MX" sz="1600" dirty="0" err="1" smtClean="0"/>
              <a:t>ational</a:t>
            </a:r>
            <a:r>
              <a:rPr lang="es-MX" sz="1600" dirty="0" smtClean="0"/>
              <a:t> </a:t>
            </a:r>
            <a:r>
              <a:rPr lang="es-MX" sz="1600" dirty="0" err="1" smtClean="0"/>
              <a:t>Fishing</a:t>
            </a:r>
            <a:r>
              <a:rPr lang="es-MX" sz="1600" dirty="0" smtClean="0"/>
              <a:t> Chart and </a:t>
            </a:r>
            <a:r>
              <a:rPr lang="es-MX" sz="1600" dirty="0" err="1" smtClean="0"/>
              <a:t>the</a:t>
            </a:r>
            <a:r>
              <a:rPr lang="es-MX" sz="1600" dirty="0" smtClean="0"/>
              <a:t> </a:t>
            </a:r>
            <a:r>
              <a:rPr lang="es-MX" sz="1600" dirty="0" err="1"/>
              <a:t>O</a:t>
            </a:r>
            <a:r>
              <a:rPr lang="es-MX" sz="1600" dirty="0" err="1" smtClean="0"/>
              <a:t>fficial</a:t>
            </a:r>
            <a:r>
              <a:rPr lang="es-MX" sz="1600" dirty="0" smtClean="0"/>
              <a:t> </a:t>
            </a:r>
            <a:r>
              <a:rPr lang="es-MX" sz="1600" dirty="0" err="1" smtClean="0"/>
              <a:t>Regulation</a:t>
            </a:r>
            <a:r>
              <a:rPr lang="es-MX" sz="1600" dirty="0" smtClean="0"/>
              <a:t> </a:t>
            </a:r>
            <a:r>
              <a:rPr lang="es-MX" sz="1600" dirty="0" err="1" smtClean="0"/>
              <a:t>Norm</a:t>
            </a:r>
            <a:r>
              <a:rPr lang="es-MX" sz="1600" dirty="0" smtClean="0"/>
              <a:t> </a:t>
            </a:r>
            <a:r>
              <a:rPr lang="es-MX" sz="1600" dirty="0" err="1" smtClean="0"/>
              <a:t>establishes</a:t>
            </a:r>
            <a:r>
              <a:rPr lang="es-MX" sz="1600" dirty="0" smtClean="0"/>
              <a:t> </a:t>
            </a:r>
            <a:r>
              <a:rPr lang="es-MX" sz="1600" dirty="0" err="1" smtClean="0"/>
              <a:t>that</a:t>
            </a:r>
            <a:r>
              <a:rPr lang="es-MX" sz="1600" dirty="0" smtClean="0"/>
              <a:t> </a:t>
            </a:r>
            <a:r>
              <a:rPr lang="es-MX" sz="1600" dirty="0" err="1" smtClean="0"/>
              <a:t>the</a:t>
            </a:r>
            <a:r>
              <a:rPr lang="es-MX" sz="1600" dirty="0" smtClean="0"/>
              <a:t> </a:t>
            </a:r>
            <a:r>
              <a:rPr lang="es-MX" sz="1600" dirty="0" err="1" smtClean="0"/>
              <a:t>shark</a:t>
            </a:r>
            <a:r>
              <a:rPr lang="es-MX" sz="1600" dirty="0" smtClean="0"/>
              <a:t> </a:t>
            </a:r>
            <a:r>
              <a:rPr lang="es-MX" sz="1600" dirty="0" err="1" smtClean="0"/>
              <a:t>fishing</a:t>
            </a:r>
            <a:r>
              <a:rPr lang="es-MX" sz="1600" dirty="0" smtClean="0"/>
              <a:t> </a:t>
            </a:r>
            <a:r>
              <a:rPr lang="es-MX" sz="1600" dirty="0" err="1" smtClean="0"/>
              <a:t>levels</a:t>
            </a:r>
            <a:r>
              <a:rPr lang="es-MX" sz="1600" dirty="0" smtClean="0"/>
              <a:t> has </a:t>
            </a:r>
            <a:r>
              <a:rPr lang="es-MX" sz="1600" dirty="0" err="1" smtClean="0"/>
              <a:t>reached</a:t>
            </a:r>
            <a:r>
              <a:rPr lang="es-MX" sz="1600" dirty="0" smtClean="0"/>
              <a:t> </a:t>
            </a:r>
            <a:r>
              <a:rPr lang="es-MX" sz="1600" dirty="0" err="1" smtClean="0"/>
              <a:t>its</a:t>
            </a:r>
            <a:r>
              <a:rPr lang="es-MX" sz="1600" dirty="0" smtClean="0"/>
              <a:t> </a:t>
            </a:r>
            <a:r>
              <a:rPr lang="es-MX" sz="1600" dirty="0" err="1" smtClean="0"/>
              <a:t>maximum</a:t>
            </a:r>
            <a:r>
              <a:rPr lang="es-MX" sz="1600" dirty="0" smtClean="0"/>
              <a:t> </a:t>
            </a:r>
            <a:r>
              <a:rPr lang="es-MX" sz="1600" dirty="0" err="1" smtClean="0"/>
              <a:t>sustainable</a:t>
            </a:r>
            <a:r>
              <a:rPr lang="es-MX" sz="1600" dirty="0" smtClean="0"/>
              <a:t> </a:t>
            </a:r>
            <a:r>
              <a:rPr lang="es-MX" sz="1600" dirty="0" err="1" smtClean="0"/>
              <a:t>level</a:t>
            </a:r>
            <a:r>
              <a:rPr lang="es-MX" sz="1600" dirty="0" smtClean="0"/>
              <a:t> (</a:t>
            </a:r>
            <a:r>
              <a:rPr lang="es-MX" sz="1600" dirty="0" err="1" smtClean="0"/>
              <a:t>considering</a:t>
            </a:r>
            <a:r>
              <a:rPr lang="es-MX" sz="1600" dirty="0" smtClean="0"/>
              <a:t> a </a:t>
            </a:r>
            <a:r>
              <a:rPr lang="es-MX" sz="1600" dirty="0" err="1" smtClean="0"/>
              <a:t>precautory</a:t>
            </a:r>
            <a:r>
              <a:rPr lang="es-MX" sz="1600" dirty="0" smtClean="0"/>
              <a:t> </a:t>
            </a:r>
            <a:r>
              <a:rPr lang="es-MX" sz="1600" dirty="0" err="1" smtClean="0"/>
              <a:t>approach</a:t>
            </a:r>
            <a:r>
              <a:rPr lang="es-MX" sz="1600" dirty="0" smtClean="0"/>
              <a:t>), </a:t>
            </a:r>
            <a:r>
              <a:rPr lang="es-MX" sz="1600" dirty="0" err="1" smtClean="0"/>
              <a:t>thus</a:t>
            </a:r>
            <a:r>
              <a:rPr lang="es-MX" sz="1600" dirty="0" smtClean="0"/>
              <a:t> </a:t>
            </a:r>
            <a:r>
              <a:rPr lang="es-MX" sz="1600" dirty="0" err="1" smtClean="0"/>
              <a:t>does</a:t>
            </a:r>
            <a:r>
              <a:rPr lang="es-MX" sz="1600" dirty="0" smtClean="0"/>
              <a:t> </a:t>
            </a:r>
            <a:r>
              <a:rPr lang="es-MX" sz="1600" dirty="0" err="1" smtClean="0"/>
              <a:t>not</a:t>
            </a:r>
            <a:r>
              <a:rPr lang="es-MX" sz="1600" dirty="0" smtClean="0"/>
              <a:t> </a:t>
            </a:r>
            <a:r>
              <a:rPr lang="es-MX" sz="1600" dirty="0" err="1" smtClean="0"/>
              <a:t>allowe</a:t>
            </a:r>
            <a:r>
              <a:rPr lang="es-MX" sz="1600" dirty="0" smtClean="0"/>
              <a:t> </a:t>
            </a:r>
            <a:r>
              <a:rPr lang="es-MX" sz="1600" dirty="0" err="1" smtClean="0"/>
              <a:t>increments</a:t>
            </a:r>
            <a:r>
              <a:rPr lang="es-MX" sz="1600" dirty="0" smtClean="0"/>
              <a:t> </a:t>
            </a:r>
            <a:r>
              <a:rPr lang="es-MX" sz="1600" dirty="0" err="1" smtClean="0"/>
              <a:t>on</a:t>
            </a:r>
            <a:r>
              <a:rPr lang="es-MX" sz="1600" dirty="0" smtClean="0"/>
              <a:t> </a:t>
            </a:r>
            <a:r>
              <a:rPr lang="es-MX" sz="1600" dirty="0" err="1" smtClean="0"/>
              <a:t>the</a:t>
            </a:r>
            <a:r>
              <a:rPr lang="es-MX" sz="1600" dirty="0" smtClean="0"/>
              <a:t> </a:t>
            </a:r>
            <a:r>
              <a:rPr lang="es-MX" sz="1600" dirty="0" err="1" smtClean="0"/>
              <a:t>fishing</a:t>
            </a:r>
            <a:r>
              <a:rPr lang="es-MX" sz="1600" dirty="0" smtClean="0"/>
              <a:t> </a:t>
            </a:r>
            <a:r>
              <a:rPr lang="es-MX" sz="1600" dirty="0" err="1" smtClean="0"/>
              <a:t>effort</a:t>
            </a:r>
            <a:r>
              <a:rPr lang="es-MX" sz="1600" dirty="0" smtClean="0"/>
              <a:t> </a:t>
            </a:r>
            <a:r>
              <a:rPr lang="es-MX" sz="1600" dirty="0" err="1" smtClean="0"/>
              <a:t>for</a:t>
            </a:r>
            <a:r>
              <a:rPr lang="es-MX" sz="1600" dirty="0" smtClean="0"/>
              <a:t> </a:t>
            </a:r>
            <a:r>
              <a:rPr lang="es-MX" sz="1600" dirty="0" err="1" smtClean="0"/>
              <a:t>this</a:t>
            </a:r>
            <a:r>
              <a:rPr lang="es-MX" sz="1600" dirty="0" smtClean="0"/>
              <a:t> </a:t>
            </a:r>
            <a:r>
              <a:rPr lang="es-MX" sz="1600" dirty="0" err="1" smtClean="0"/>
              <a:t>fishery</a:t>
            </a:r>
            <a:r>
              <a:rPr lang="es-MX" sz="1600" dirty="0" smtClean="0"/>
              <a:t> </a:t>
            </a:r>
            <a:r>
              <a:rPr lang="es-MX" sz="1600" dirty="0" err="1" smtClean="0"/>
              <a:t>since</a:t>
            </a:r>
            <a:r>
              <a:rPr lang="es-MX" sz="1600" dirty="0" smtClean="0"/>
              <a:t> 2007.</a:t>
            </a:r>
            <a:endParaRPr lang="es-MX" sz="1600" dirty="0"/>
          </a:p>
          <a:p>
            <a:pPr algn="just"/>
            <a:r>
              <a:rPr lang="es-MX" sz="1600" dirty="0"/>
              <a:t> </a:t>
            </a:r>
          </a:p>
          <a:p>
            <a:pPr algn="just"/>
            <a:r>
              <a:rPr lang="en-US" b="1" dirty="0"/>
              <a:t>Question 4.1(c) Are the management measures identified in Question 4.1(a) being implemented?</a:t>
            </a:r>
            <a:endParaRPr lang="es-MX" b="1" dirty="0"/>
          </a:p>
          <a:p>
            <a:pPr algn="just"/>
            <a:r>
              <a:rPr lang="en-US" dirty="0"/>
              <a:t> </a:t>
            </a:r>
            <a:endParaRPr lang="es-MX" dirty="0"/>
          </a:p>
          <a:p>
            <a:pPr algn="just"/>
            <a:r>
              <a:rPr lang="es-MX" sz="1600" dirty="0" err="1" smtClean="0"/>
              <a:t>All</a:t>
            </a:r>
            <a:r>
              <a:rPr lang="es-MX" sz="1600" dirty="0" smtClean="0"/>
              <a:t> </a:t>
            </a:r>
            <a:r>
              <a:rPr lang="es-MX" sz="1600" dirty="0" err="1" smtClean="0"/>
              <a:t>management</a:t>
            </a:r>
            <a:r>
              <a:rPr lang="es-MX" sz="1600" dirty="0" smtClean="0"/>
              <a:t> </a:t>
            </a:r>
            <a:r>
              <a:rPr lang="es-MX" sz="1600" dirty="0" err="1" smtClean="0"/>
              <a:t>measures</a:t>
            </a:r>
            <a:r>
              <a:rPr lang="es-MX" sz="1600" dirty="0" smtClean="0"/>
              <a:t> </a:t>
            </a:r>
            <a:r>
              <a:rPr lang="es-MX" sz="1600" dirty="0" err="1" smtClean="0"/>
              <a:t>mentioned</a:t>
            </a:r>
            <a:r>
              <a:rPr lang="es-MX" sz="1600" dirty="0" smtClean="0"/>
              <a:t> </a:t>
            </a:r>
            <a:r>
              <a:rPr lang="es-MX" sz="1600" dirty="0" err="1" smtClean="0"/>
              <a:t>have</a:t>
            </a:r>
            <a:r>
              <a:rPr lang="es-MX" sz="1600" dirty="0" smtClean="0"/>
              <a:t> </a:t>
            </a:r>
            <a:r>
              <a:rPr lang="es-MX" sz="1600" dirty="0" err="1" smtClean="0"/>
              <a:t>been</a:t>
            </a:r>
            <a:r>
              <a:rPr lang="es-MX" sz="1600" dirty="0" smtClean="0"/>
              <a:t> </a:t>
            </a:r>
            <a:r>
              <a:rPr lang="es-MX" sz="1600" dirty="0" err="1" smtClean="0"/>
              <a:t>implemented</a:t>
            </a:r>
            <a:r>
              <a:rPr lang="es-MX" sz="1600" dirty="0"/>
              <a:t>,</a:t>
            </a:r>
            <a:r>
              <a:rPr lang="es-MX" sz="1600" dirty="0" smtClean="0"/>
              <a:t> </a:t>
            </a:r>
            <a:r>
              <a:rPr lang="es-MX" sz="1600" dirty="0" err="1"/>
              <a:t>except</a:t>
            </a:r>
            <a:r>
              <a:rPr lang="es-MX" sz="1600" dirty="0"/>
              <a:t> </a:t>
            </a:r>
            <a:r>
              <a:rPr lang="es-MX" sz="1600" dirty="0" err="1"/>
              <a:t>for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Fishery</a:t>
            </a:r>
            <a:r>
              <a:rPr lang="es-MX" sz="1600" dirty="0"/>
              <a:t> Management </a:t>
            </a:r>
            <a:r>
              <a:rPr lang="es-MX" sz="1600" dirty="0" smtClean="0"/>
              <a:t>Plan </a:t>
            </a:r>
            <a:r>
              <a:rPr lang="es-MX" sz="1600" dirty="0" err="1" smtClean="0"/>
              <a:t>which</a:t>
            </a:r>
            <a:r>
              <a:rPr lang="es-MX" sz="1600" dirty="0" smtClean="0"/>
              <a:t> </a:t>
            </a:r>
            <a:r>
              <a:rPr lang="es-MX" sz="1600" dirty="0" err="1" smtClean="0"/>
              <a:t>is</a:t>
            </a:r>
            <a:r>
              <a:rPr lang="es-MX" sz="1600" dirty="0" smtClean="0"/>
              <a:t> </a:t>
            </a:r>
            <a:r>
              <a:rPr lang="es-MX" sz="1600" dirty="0" err="1" smtClean="0"/>
              <a:t>currently</a:t>
            </a:r>
            <a:r>
              <a:rPr lang="es-MX" sz="1600" dirty="0" smtClean="0"/>
              <a:t> </a:t>
            </a:r>
            <a:r>
              <a:rPr lang="es-MX" sz="1600" dirty="0" err="1" smtClean="0"/>
              <a:t>under</a:t>
            </a:r>
            <a:r>
              <a:rPr lang="es-MX" sz="1600" dirty="0" smtClean="0"/>
              <a:t> </a:t>
            </a:r>
            <a:r>
              <a:rPr lang="es-MX" sz="1600" dirty="0" err="1" smtClean="0"/>
              <a:t>review</a:t>
            </a:r>
            <a:r>
              <a:rPr lang="es-MX" sz="1600" dirty="0" smtClean="0"/>
              <a:t>.</a:t>
            </a:r>
            <a:endParaRPr lang="es-MX" sz="1600" dirty="0"/>
          </a:p>
          <a:p>
            <a:pPr algn="just"/>
            <a:r>
              <a:rPr lang="es-MX" sz="1400" dirty="0"/>
              <a:t> </a:t>
            </a:r>
          </a:p>
          <a:p>
            <a:pPr algn="just"/>
            <a:r>
              <a:rPr lang="en-US" b="1" dirty="0"/>
              <a:t>Question 4.1(d) Are the management measures identified in Question 4.1(a) effective or likely to be effective in reducing the impacts on the stock of the species concerned?</a:t>
            </a:r>
            <a:endParaRPr lang="es-MX" b="1" dirty="0"/>
          </a:p>
          <a:p>
            <a:pPr algn="just"/>
            <a:r>
              <a:rPr lang="en-US" sz="1400" dirty="0"/>
              <a:t> </a:t>
            </a:r>
            <a:endParaRPr lang="es-MX" sz="1400" dirty="0"/>
          </a:p>
          <a:p>
            <a:pPr algn="just"/>
            <a:r>
              <a:rPr lang="es-MX" sz="1600" dirty="0" err="1" smtClean="0"/>
              <a:t>Due</a:t>
            </a:r>
            <a:r>
              <a:rPr lang="es-MX" sz="1600" dirty="0" smtClean="0"/>
              <a:t> to </a:t>
            </a:r>
            <a:r>
              <a:rPr lang="es-MX" sz="1600" dirty="0" err="1" smtClean="0"/>
              <a:t>the</a:t>
            </a:r>
            <a:r>
              <a:rPr lang="es-MX" sz="1600" dirty="0" smtClean="0"/>
              <a:t> </a:t>
            </a:r>
            <a:r>
              <a:rPr lang="es-MX" sz="1600" dirty="0" err="1" smtClean="0"/>
              <a:t>recent</a:t>
            </a:r>
            <a:r>
              <a:rPr lang="es-MX" sz="1600" dirty="0" smtClean="0"/>
              <a:t> </a:t>
            </a:r>
            <a:r>
              <a:rPr lang="es-MX" sz="1600" dirty="0" err="1" smtClean="0"/>
              <a:t>implementation</a:t>
            </a:r>
            <a:r>
              <a:rPr lang="es-MX" sz="1600" dirty="0" smtClean="0"/>
              <a:t> of </a:t>
            </a:r>
            <a:r>
              <a:rPr lang="es-MX" sz="1600" dirty="0" err="1" smtClean="0"/>
              <a:t>all</a:t>
            </a:r>
            <a:r>
              <a:rPr lang="es-MX" sz="1600" dirty="0" smtClean="0"/>
              <a:t> </a:t>
            </a:r>
            <a:r>
              <a:rPr lang="es-MX" sz="1600" dirty="0" err="1" smtClean="0"/>
              <a:t>management</a:t>
            </a:r>
            <a:r>
              <a:rPr lang="es-MX" sz="1600" dirty="0" smtClean="0"/>
              <a:t> </a:t>
            </a:r>
            <a:r>
              <a:rPr lang="es-MX" sz="1600" dirty="0" err="1" smtClean="0"/>
              <a:t>measures</a:t>
            </a:r>
            <a:r>
              <a:rPr lang="es-MX" sz="1600" dirty="0" smtClean="0"/>
              <a:t>, </a:t>
            </a:r>
            <a:r>
              <a:rPr lang="es-MX" sz="1600" dirty="0" err="1" smtClean="0"/>
              <a:t>its</a:t>
            </a:r>
            <a:r>
              <a:rPr lang="es-MX" sz="1600" dirty="0" smtClean="0"/>
              <a:t> </a:t>
            </a:r>
            <a:r>
              <a:rPr lang="es-MX" sz="1600" dirty="0" err="1" smtClean="0"/>
              <a:t>effectiveness</a:t>
            </a:r>
            <a:r>
              <a:rPr lang="es-MX" sz="1600" dirty="0" smtClean="0"/>
              <a:t> has </a:t>
            </a:r>
            <a:r>
              <a:rPr lang="es-MX" sz="1600" dirty="0" err="1" smtClean="0"/>
              <a:t>not</a:t>
            </a:r>
            <a:r>
              <a:rPr lang="es-MX" sz="1600" dirty="0" smtClean="0"/>
              <a:t> </a:t>
            </a:r>
            <a:r>
              <a:rPr lang="es-MX" sz="1600" dirty="0" err="1" smtClean="0"/>
              <a:t>been</a:t>
            </a:r>
            <a:r>
              <a:rPr lang="es-MX" sz="1600" dirty="0" smtClean="0"/>
              <a:t> </a:t>
            </a:r>
            <a:r>
              <a:rPr lang="es-MX" sz="1600" dirty="0" err="1" smtClean="0"/>
              <a:t>evaluated</a:t>
            </a:r>
            <a:r>
              <a:rPr lang="es-MX" sz="1600" dirty="0" smtClean="0"/>
              <a:t> </a:t>
            </a:r>
            <a:r>
              <a:rPr lang="es-MX" sz="1600" dirty="0" err="1" smtClean="0"/>
              <a:t>yet</a:t>
            </a:r>
            <a:r>
              <a:rPr lang="es-MX" sz="1600" dirty="0" smtClean="0"/>
              <a:t>. </a:t>
            </a:r>
            <a:r>
              <a:rPr lang="es-MX" sz="1600" dirty="0" err="1" smtClean="0"/>
              <a:t>However</a:t>
            </a:r>
            <a:r>
              <a:rPr lang="es-MX" sz="1600" dirty="0" smtClean="0"/>
              <a:t>, </a:t>
            </a:r>
            <a:r>
              <a:rPr lang="es-MX" sz="1600" dirty="0" err="1" smtClean="0"/>
              <a:t>it</a:t>
            </a:r>
            <a:r>
              <a:rPr lang="es-MX" sz="1600" dirty="0" smtClean="0"/>
              <a:t> </a:t>
            </a:r>
            <a:r>
              <a:rPr lang="es-MX" sz="1600" dirty="0" err="1" smtClean="0"/>
              <a:t>is</a:t>
            </a:r>
            <a:r>
              <a:rPr lang="es-MX" sz="1600" dirty="0" smtClean="0"/>
              <a:t> </a:t>
            </a:r>
            <a:r>
              <a:rPr lang="es-MX" sz="1600" dirty="0" err="1" smtClean="0"/>
              <a:t>believed</a:t>
            </a:r>
            <a:r>
              <a:rPr lang="es-MX" sz="1600" dirty="0" smtClean="0"/>
              <a:t> </a:t>
            </a:r>
            <a:r>
              <a:rPr lang="es-MX" sz="1600" dirty="0" err="1" smtClean="0"/>
              <a:t>they</a:t>
            </a:r>
            <a:r>
              <a:rPr lang="es-MX" sz="1600" dirty="0" smtClean="0"/>
              <a:t> </a:t>
            </a:r>
            <a:r>
              <a:rPr lang="es-MX" sz="1600" dirty="0" err="1" smtClean="0"/>
              <a:t>will</a:t>
            </a:r>
            <a:r>
              <a:rPr lang="es-MX" sz="1600" dirty="0" smtClean="0"/>
              <a:t> </a:t>
            </a:r>
            <a:r>
              <a:rPr lang="es-MX" sz="1600" dirty="0" err="1" smtClean="0"/>
              <a:t>have</a:t>
            </a:r>
            <a:r>
              <a:rPr lang="es-MX" sz="1600" dirty="0" smtClean="0"/>
              <a:t> a positive </a:t>
            </a:r>
            <a:r>
              <a:rPr lang="es-MX" sz="1600" dirty="0" err="1" smtClean="0"/>
              <a:t>impact</a:t>
            </a:r>
            <a:r>
              <a:rPr lang="es-MX" sz="1600" dirty="0" smtClean="0"/>
              <a:t> in </a:t>
            </a:r>
            <a:r>
              <a:rPr lang="es-MX" sz="1600" dirty="0" err="1" smtClean="0"/>
              <a:t>the</a:t>
            </a:r>
            <a:r>
              <a:rPr lang="es-MX" sz="1600" dirty="0" smtClean="0"/>
              <a:t> </a:t>
            </a:r>
            <a:r>
              <a:rPr lang="es-MX" sz="1600" dirty="0" err="1" smtClean="0"/>
              <a:t>long</a:t>
            </a:r>
            <a:r>
              <a:rPr lang="es-MX" sz="1600" dirty="0" smtClean="0"/>
              <a:t> </a:t>
            </a:r>
            <a:r>
              <a:rPr lang="es-MX" sz="1600" dirty="0" err="1" smtClean="0"/>
              <a:t>term</a:t>
            </a:r>
            <a:r>
              <a:rPr lang="es-MX" sz="1600" dirty="0"/>
              <a:t> </a:t>
            </a:r>
            <a:r>
              <a:rPr lang="es-MX" sz="1600" dirty="0" err="1" smtClean="0"/>
              <a:t>for</a:t>
            </a:r>
            <a:r>
              <a:rPr lang="es-MX" sz="1600" dirty="0" smtClean="0"/>
              <a:t> </a:t>
            </a:r>
            <a:r>
              <a:rPr lang="es-MX" sz="1600" dirty="0" err="1" smtClean="0"/>
              <a:t>the</a:t>
            </a:r>
            <a:r>
              <a:rPr lang="es-MX" sz="1600" dirty="0" smtClean="0"/>
              <a:t> </a:t>
            </a:r>
            <a:r>
              <a:rPr lang="es-MX" sz="1600" dirty="0" err="1" smtClean="0"/>
              <a:t>shark</a:t>
            </a:r>
            <a:r>
              <a:rPr lang="es-MX" sz="1600" dirty="0" smtClean="0"/>
              <a:t> </a:t>
            </a:r>
            <a:r>
              <a:rPr lang="es-MX" sz="1600" dirty="0" err="1" smtClean="0"/>
              <a:t>populations</a:t>
            </a:r>
            <a:r>
              <a:rPr lang="es-MX" sz="1600" dirty="0" smtClean="0"/>
              <a:t>, </a:t>
            </a:r>
            <a:r>
              <a:rPr lang="es-MX" sz="1600" dirty="0" err="1" smtClean="0"/>
              <a:t>all</a:t>
            </a:r>
            <a:r>
              <a:rPr lang="es-MX" sz="1600" dirty="0" smtClean="0"/>
              <a:t> </a:t>
            </a:r>
            <a:r>
              <a:rPr lang="es-MX" sz="1600" dirty="0" err="1" smtClean="0"/>
              <a:t>the</a:t>
            </a:r>
            <a:r>
              <a:rPr lang="es-MX" sz="1600" dirty="0" smtClean="0"/>
              <a:t> </a:t>
            </a:r>
            <a:r>
              <a:rPr lang="es-MX" sz="1600" dirty="0" err="1" smtClean="0"/>
              <a:t>measures</a:t>
            </a:r>
            <a:r>
              <a:rPr lang="es-MX" sz="1600" dirty="0" smtClean="0"/>
              <a:t> </a:t>
            </a:r>
            <a:r>
              <a:rPr lang="es-MX" sz="1600" dirty="0" err="1" smtClean="0"/>
              <a:t>were</a:t>
            </a:r>
            <a:r>
              <a:rPr lang="es-MX" sz="1600" dirty="0" smtClean="0"/>
              <a:t> </a:t>
            </a:r>
            <a:r>
              <a:rPr lang="es-MX" sz="1600" dirty="0" err="1" smtClean="0"/>
              <a:t>developed</a:t>
            </a:r>
            <a:r>
              <a:rPr lang="es-MX" sz="1600" dirty="0" smtClean="0"/>
              <a:t> </a:t>
            </a:r>
            <a:r>
              <a:rPr lang="es-MX" sz="1600" dirty="0" err="1" smtClean="0"/>
              <a:t>using</a:t>
            </a:r>
            <a:r>
              <a:rPr lang="es-MX" sz="1600" dirty="0" smtClean="0"/>
              <a:t> </a:t>
            </a:r>
            <a:r>
              <a:rPr lang="es-MX" sz="1600" dirty="0" err="1" smtClean="0"/>
              <a:t>the</a:t>
            </a:r>
            <a:r>
              <a:rPr lang="es-MX" sz="1600" dirty="0" smtClean="0"/>
              <a:t> </a:t>
            </a:r>
            <a:r>
              <a:rPr lang="es-MX" sz="1600" dirty="0" err="1" smtClean="0"/>
              <a:t>best</a:t>
            </a:r>
            <a:r>
              <a:rPr lang="es-MX" sz="1600" dirty="0" smtClean="0"/>
              <a:t> </a:t>
            </a:r>
            <a:r>
              <a:rPr lang="es-MX" sz="1600" dirty="0" err="1" smtClean="0"/>
              <a:t>biological</a:t>
            </a:r>
            <a:r>
              <a:rPr lang="es-MX" sz="1600" dirty="0" smtClean="0"/>
              <a:t> and </a:t>
            </a:r>
            <a:r>
              <a:rPr lang="es-MX" sz="1600" dirty="0" err="1" smtClean="0"/>
              <a:t>fishery</a:t>
            </a:r>
            <a:r>
              <a:rPr lang="es-MX" sz="1600" dirty="0" smtClean="0"/>
              <a:t> </a:t>
            </a:r>
            <a:r>
              <a:rPr lang="es-MX" sz="1600" dirty="0" err="1" smtClean="0"/>
              <a:t>information</a:t>
            </a:r>
            <a:r>
              <a:rPr lang="es-MX" sz="1600" dirty="0"/>
              <a:t>  </a:t>
            </a:r>
            <a:r>
              <a:rPr lang="es-MX" sz="1600" dirty="0" err="1"/>
              <a:t>available</a:t>
            </a:r>
            <a:r>
              <a:rPr lang="es-MX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023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815117" y="764704"/>
            <a:ext cx="4113273" cy="720080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ct val="0"/>
              </a:spcBef>
            </a:pPr>
            <a:r>
              <a:rPr lang="es-MX" altLang="es-MX" sz="2000" dirty="0" err="1" smtClean="0">
                <a:latin typeface="Arial" charset="0"/>
                <a:cs typeface="Arial" charset="0"/>
              </a:rPr>
              <a:t>Artisanal</a:t>
            </a:r>
            <a:r>
              <a:rPr lang="es-MX" altLang="es-MX" sz="2000" dirty="0" smtClean="0">
                <a:latin typeface="Arial" charset="0"/>
                <a:cs typeface="Arial" charset="0"/>
              </a:rPr>
              <a:t> </a:t>
            </a:r>
            <a:r>
              <a:rPr lang="es-MX" altLang="es-MX" sz="2000" dirty="0" err="1" smtClean="0">
                <a:latin typeface="Arial" charset="0"/>
                <a:cs typeface="Arial" charset="0"/>
              </a:rPr>
              <a:t>Shark</a:t>
            </a:r>
            <a:r>
              <a:rPr lang="es-MX" altLang="es-MX" sz="2000" dirty="0" smtClean="0">
                <a:latin typeface="Arial" charset="0"/>
                <a:cs typeface="Arial" charset="0"/>
              </a:rPr>
              <a:t> </a:t>
            </a:r>
            <a:r>
              <a:rPr lang="es-MX" altLang="es-MX" sz="2000" dirty="0" err="1" smtClean="0">
                <a:latin typeface="Arial" charset="0"/>
                <a:cs typeface="Arial" charset="0"/>
              </a:rPr>
              <a:t>Fishery</a:t>
            </a:r>
            <a:endParaRPr lang="es-MX" altLang="es-MX" sz="2000" dirty="0" smtClean="0">
              <a:latin typeface="Arial" charset="0"/>
              <a:cs typeface="Arial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488394"/>
            <a:ext cx="3879428" cy="3879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758" y="1628800"/>
            <a:ext cx="5067798" cy="385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30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15596" y="332656"/>
            <a:ext cx="8136904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Step 2 Intrinsic biological vulnerability to harvest and conservation concern</a:t>
            </a:r>
            <a:endParaRPr lang="es-MX" sz="2000" dirty="0"/>
          </a:p>
          <a:p>
            <a:r>
              <a:rPr lang="en-US" sz="2000" b="1" dirty="0" smtClean="0"/>
              <a:t>Section </a:t>
            </a:r>
            <a:r>
              <a:rPr lang="en-US" sz="2000" b="1" dirty="0"/>
              <a:t>2.1 Evaluate intrinsic biological vulnerability to harvest</a:t>
            </a:r>
            <a:endParaRPr lang="es-MX" sz="2000" b="1" dirty="0"/>
          </a:p>
          <a:p>
            <a:pPr algn="just"/>
            <a:r>
              <a:rPr lang="en-US" sz="2000" b="1" dirty="0" smtClean="0"/>
              <a:t>Question </a:t>
            </a:r>
            <a:r>
              <a:rPr lang="en-US" sz="2000" b="1" dirty="0"/>
              <a:t>2.1 What is the level of intrinsic biological vulnerability of the species to harvest?</a:t>
            </a:r>
            <a:endParaRPr lang="es-MX" sz="2000" b="1" dirty="0"/>
          </a:p>
          <a:p>
            <a:r>
              <a:rPr lang="en-US" sz="2000" b="1" dirty="0" smtClean="0"/>
              <a:t>Intrinsic </a:t>
            </a:r>
            <a:r>
              <a:rPr lang="en-US" sz="2000" b="1" dirty="0"/>
              <a:t>biological </a:t>
            </a:r>
            <a:r>
              <a:rPr lang="en-US" sz="2000" b="1" dirty="0" smtClean="0"/>
              <a:t>factors </a:t>
            </a:r>
          </a:p>
          <a:p>
            <a:endParaRPr lang="en-US" sz="2000" b="1" dirty="0" smtClean="0"/>
          </a:p>
          <a:p>
            <a:pPr marL="342900" indent="-342900">
              <a:buAutoNum type="alphaLcParenR"/>
            </a:pPr>
            <a:r>
              <a:rPr lang="en-US" sz="2000" b="1" dirty="0" smtClean="0"/>
              <a:t>Average </a:t>
            </a:r>
            <a:r>
              <a:rPr lang="en-US" sz="2000" b="1" dirty="0"/>
              <a:t>age at which 50% of a cohort reaches </a:t>
            </a:r>
            <a:r>
              <a:rPr lang="en-US" sz="2000" b="1" dirty="0" smtClean="0"/>
              <a:t>maturity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algn="just"/>
            <a:r>
              <a:rPr lang="es-MX" b="1" dirty="0" smtClean="0"/>
              <a:t>4-5 </a:t>
            </a:r>
            <a:r>
              <a:rPr lang="es-MX" dirty="0" err="1" smtClean="0"/>
              <a:t>years</a:t>
            </a:r>
            <a:r>
              <a:rPr lang="es-MX" dirty="0" smtClean="0"/>
              <a:t> </a:t>
            </a:r>
            <a:r>
              <a:rPr lang="es-MX" dirty="0" err="1" smtClean="0"/>
              <a:t>considering</a:t>
            </a:r>
            <a:r>
              <a:rPr lang="es-MX" dirty="0" smtClean="0"/>
              <a:t>  </a:t>
            </a:r>
            <a:r>
              <a:rPr lang="es-MX" dirty="0" err="1" smtClean="0"/>
              <a:t>the</a:t>
            </a:r>
            <a:r>
              <a:rPr lang="es-MX" dirty="0" smtClean="0"/>
              <a:t> TL</a:t>
            </a:r>
            <a:r>
              <a:rPr lang="es-MX" baseline="-25000" dirty="0" smtClean="0"/>
              <a:t>50</a:t>
            </a:r>
            <a:r>
              <a:rPr lang="es-MX" dirty="0" smtClean="0"/>
              <a:t> </a:t>
            </a:r>
            <a:r>
              <a:rPr lang="es-MX" dirty="0" err="1" smtClean="0"/>
              <a:t>reported</a:t>
            </a:r>
            <a:r>
              <a:rPr lang="es-MX" dirty="0" smtClean="0"/>
              <a:t> </a:t>
            </a:r>
            <a:r>
              <a:rPr lang="es-MX" dirty="0" err="1" smtClean="0"/>
              <a:t>by</a:t>
            </a:r>
            <a:r>
              <a:rPr lang="es-MX" dirty="0" smtClean="0"/>
              <a:t> Soriano-</a:t>
            </a:r>
            <a:r>
              <a:rPr lang="es-MX" dirty="0" err="1" smtClean="0"/>
              <a:t>Velasquez</a:t>
            </a:r>
            <a:r>
              <a:rPr lang="es-MX" dirty="0" smtClean="0"/>
              <a:t> </a:t>
            </a:r>
            <a:r>
              <a:rPr lang="es-MX" dirty="0"/>
              <a:t>et al. </a:t>
            </a:r>
            <a:r>
              <a:rPr lang="es-MX" dirty="0" smtClean="0"/>
              <a:t>(2006) and  </a:t>
            </a:r>
            <a:r>
              <a:rPr lang="es-MX" dirty="0" err="1" smtClean="0"/>
              <a:t>growth</a:t>
            </a:r>
            <a:r>
              <a:rPr lang="es-MX" dirty="0" smtClean="0"/>
              <a:t> </a:t>
            </a:r>
            <a:r>
              <a:rPr lang="es-MX" dirty="0" err="1" smtClean="0"/>
              <a:t>parameters</a:t>
            </a:r>
            <a:r>
              <a:rPr lang="es-MX" dirty="0" smtClean="0"/>
              <a:t> </a:t>
            </a:r>
            <a:r>
              <a:rPr lang="es-MX" dirty="0" err="1" smtClean="0"/>
              <a:t>reported</a:t>
            </a:r>
            <a:r>
              <a:rPr lang="es-MX" dirty="0" smtClean="0"/>
              <a:t> </a:t>
            </a:r>
            <a:r>
              <a:rPr lang="es-MX" dirty="0" err="1" smtClean="0"/>
              <a:t>by</a:t>
            </a:r>
            <a:r>
              <a:rPr lang="es-MX" dirty="0" smtClean="0"/>
              <a:t> </a:t>
            </a:r>
            <a:r>
              <a:rPr lang="es-MX" dirty="0" err="1" smtClean="0"/>
              <a:t>Anislado</a:t>
            </a:r>
            <a:r>
              <a:rPr lang="es-MX" dirty="0" smtClean="0"/>
              <a:t>-Tolentino &amp; </a:t>
            </a:r>
            <a:r>
              <a:rPr lang="es-MX" dirty="0"/>
              <a:t>Robinson-Mendoza </a:t>
            </a:r>
            <a:r>
              <a:rPr lang="es-MX" dirty="0" smtClean="0"/>
              <a:t>(2001), </a:t>
            </a:r>
            <a:r>
              <a:rPr lang="es-MX" dirty="0"/>
              <a:t>L</a:t>
            </a:r>
            <a:r>
              <a:rPr lang="es-MX" dirty="0" smtClean="0"/>
              <a:t>∞=353.3 cm, </a:t>
            </a:r>
            <a:r>
              <a:rPr lang="es-MX" dirty="0"/>
              <a:t>k</a:t>
            </a:r>
            <a:r>
              <a:rPr lang="es-MX" dirty="0" smtClean="0"/>
              <a:t>= 0.16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females</a:t>
            </a:r>
            <a:r>
              <a:rPr lang="es-MX" dirty="0" smtClean="0"/>
              <a:t> and L∞= 336.4 cm, k=0.13 </a:t>
            </a:r>
            <a:r>
              <a:rPr lang="es-MX" dirty="0" err="1" smtClean="0"/>
              <a:t>for</a:t>
            </a:r>
            <a:r>
              <a:rPr lang="es-MX" dirty="0" smtClean="0"/>
              <a:t> males. </a:t>
            </a:r>
          </a:p>
          <a:p>
            <a:pPr algn="just"/>
            <a:r>
              <a:rPr lang="es-MX" b="1" dirty="0" smtClean="0"/>
              <a:t>6</a:t>
            </a:r>
            <a:r>
              <a:rPr lang="es-MX" dirty="0" smtClean="0"/>
              <a:t> </a:t>
            </a:r>
            <a:r>
              <a:rPr lang="es-MX" dirty="0" err="1" smtClean="0"/>
              <a:t>years</a:t>
            </a:r>
            <a:r>
              <a:rPr lang="es-MX" dirty="0" smtClean="0"/>
              <a:t> </a:t>
            </a:r>
            <a:r>
              <a:rPr lang="es-MX" dirty="0" err="1" smtClean="0"/>
              <a:t>considering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length</a:t>
            </a:r>
            <a:r>
              <a:rPr lang="es-MX" dirty="0" smtClean="0"/>
              <a:t> at </a:t>
            </a:r>
            <a:r>
              <a:rPr lang="es-MX" dirty="0" err="1" smtClean="0"/>
              <a:t>first</a:t>
            </a:r>
            <a:r>
              <a:rPr lang="es-MX" dirty="0" smtClean="0"/>
              <a:t> </a:t>
            </a:r>
            <a:r>
              <a:rPr lang="es-MX" dirty="0" err="1" smtClean="0"/>
              <a:t>maturity</a:t>
            </a:r>
            <a:r>
              <a:rPr lang="es-MX" dirty="0" smtClean="0"/>
              <a:t> </a:t>
            </a:r>
            <a:r>
              <a:rPr lang="es-MX" dirty="0" err="1" smtClean="0"/>
              <a:t>reported</a:t>
            </a:r>
            <a:r>
              <a:rPr lang="es-MX" dirty="0" smtClean="0"/>
              <a:t> </a:t>
            </a:r>
            <a:r>
              <a:rPr lang="es-MX" dirty="0" err="1" smtClean="0"/>
              <a:t>by</a:t>
            </a:r>
            <a:r>
              <a:rPr lang="es-MX" dirty="0" smtClean="0"/>
              <a:t> Bejarano-Álvarez </a:t>
            </a:r>
            <a:r>
              <a:rPr lang="es-MX" dirty="0"/>
              <a:t>et al. </a:t>
            </a:r>
            <a:r>
              <a:rPr lang="es-MX" dirty="0" smtClean="0"/>
              <a:t>(2010).</a:t>
            </a:r>
          </a:p>
          <a:p>
            <a:pPr algn="just"/>
            <a:endParaRPr lang="es-MX" dirty="0" smtClean="0"/>
          </a:p>
          <a:p>
            <a:pPr algn="ctr"/>
            <a:r>
              <a:rPr lang="es-MX" dirty="0" smtClean="0"/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Low</a:t>
            </a:r>
            <a:r>
              <a:rPr lang="es-MX" b="1" dirty="0" smtClean="0">
                <a:solidFill>
                  <a:srgbClr val="FF0000"/>
                </a:solidFill>
              </a:rPr>
              <a:t>-Medium </a:t>
            </a:r>
            <a:r>
              <a:rPr lang="es-MX" b="1" dirty="0" err="1" smtClean="0">
                <a:solidFill>
                  <a:srgbClr val="FF0000"/>
                </a:solidFill>
              </a:rPr>
              <a:t>vulnerability</a:t>
            </a:r>
            <a:endParaRPr lang="es-MX" b="1" dirty="0" smtClean="0">
              <a:solidFill>
                <a:srgbClr val="FF0000"/>
              </a:solidFill>
            </a:endParaRPr>
          </a:p>
          <a:p>
            <a:endParaRPr lang="es-MX" b="1" dirty="0" smtClean="0"/>
          </a:p>
          <a:p>
            <a:endParaRPr lang="es-MX" b="1" dirty="0"/>
          </a:p>
          <a:p>
            <a:pPr algn="just"/>
            <a:r>
              <a:rPr lang="es-MX" b="1" dirty="0" smtClean="0"/>
              <a:t>8-12</a:t>
            </a:r>
            <a:r>
              <a:rPr lang="es-MX" dirty="0" smtClean="0"/>
              <a:t> </a:t>
            </a:r>
            <a:r>
              <a:rPr lang="es-MX" dirty="0" err="1" smtClean="0"/>
              <a:t>years</a:t>
            </a:r>
            <a:r>
              <a:rPr lang="es-MX" dirty="0" smtClean="0"/>
              <a:t> </a:t>
            </a:r>
            <a:r>
              <a:rPr lang="es-MX" dirty="0" err="1" smtClean="0"/>
              <a:t>assuming</a:t>
            </a:r>
            <a:r>
              <a:rPr lang="es-MX" dirty="0" smtClean="0"/>
              <a:t> </a:t>
            </a:r>
            <a:r>
              <a:rPr lang="es-MX" dirty="0" err="1" smtClean="0"/>
              <a:t>one</a:t>
            </a:r>
            <a:r>
              <a:rPr lang="es-MX" dirty="0" smtClean="0"/>
              <a:t> </a:t>
            </a:r>
            <a:r>
              <a:rPr lang="es-MX" dirty="0" err="1" smtClean="0"/>
              <a:t>pair</a:t>
            </a:r>
            <a:r>
              <a:rPr lang="es-MX" dirty="0" smtClean="0"/>
              <a:t> of </a:t>
            </a:r>
            <a:r>
              <a:rPr lang="es-MX" dirty="0" err="1" smtClean="0"/>
              <a:t>bands</a:t>
            </a:r>
            <a:r>
              <a:rPr lang="es-MX" dirty="0" smtClean="0"/>
              <a:t>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vertebrae</a:t>
            </a:r>
            <a:r>
              <a:rPr lang="es-MX" dirty="0" smtClean="0"/>
              <a:t> per </a:t>
            </a:r>
            <a:r>
              <a:rPr lang="es-MX" dirty="0" err="1" smtClean="0"/>
              <a:t>year</a:t>
            </a:r>
            <a:r>
              <a:rPr lang="es-MX" dirty="0" smtClean="0"/>
              <a:t> (</a:t>
            </a:r>
            <a:r>
              <a:rPr lang="es-MX" dirty="0" err="1" smtClean="0"/>
              <a:t>Branstetter</a:t>
            </a:r>
            <a:r>
              <a:rPr lang="es-MX" dirty="0" smtClean="0"/>
              <a:t> 1987, </a:t>
            </a:r>
            <a:r>
              <a:rPr lang="es-MX" dirty="0" err="1"/>
              <a:t>Piercy</a:t>
            </a:r>
            <a:r>
              <a:rPr lang="es-MX" dirty="0"/>
              <a:t> et al. 2007, </a:t>
            </a:r>
            <a:r>
              <a:rPr lang="es-MX" dirty="0" err="1"/>
              <a:t>Kotas</a:t>
            </a:r>
            <a:r>
              <a:rPr lang="es-MX" dirty="0"/>
              <a:t> et al. 2011</a:t>
            </a:r>
            <a:r>
              <a:rPr lang="es-MX" dirty="0" smtClean="0"/>
              <a:t>). </a:t>
            </a:r>
          </a:p>
          <a:p>
            <a:pPr algn="just"/>
            <a:endParaRPr lang="es-MX" b="1" dirty="0" smtClean="0">
              <a:solidFill>
                <a:srgbClr val="FF0000"/>
              </a:solidFill>
            </a:endParaRPr>
          </a:p>
          <a:p>
            <a:pPr algn="just"/>
            <a:endParaRPr lang="es-MX" b="1" dirty="0">
              <a:solidFill>
                <a:srgbClr val="FF0000"/>
              </a:solidFill>
            </a:endParaRPr>
          </a:p>
          <a:p>
            <a:pPr algn="ctr"/>
            <a:r>
              <a:rPr lang="es-MX" b="1" dirty="0" smtClean="0">
                <a:solidFill>
                  <a:srgbClr val="FF0000"/>
                </a:solidFill>
              </a:rPr>
              <a:t>Medium </a:t>
            </a:r>
            <a:r>
              <a:rPr lang="es-MX" b="1" dirty="0" err="1" smtClean="0">
                <a:solidFill>
                  <a:srgbClr val="FF0000"/>
                </a:solidFill>
              </a:rPr>
              <a:t>vulnerability</a:t>
            </a:r>
            <a:endParaRPr lang="es-MX" dirty="0"/>
          </a:p>
        </p:txBody>
      </p:sp>
      <p:sp>
        <p:nvSpPr>
          <p:cNvPr id="3" name="2 Flecha abajo"/>
          <p:cNvSpPr/>
          <p:nvPr/>
        </p:nvSpPr>
        <p:spPr>
          <a:xfrm>
            <a:off x="4410266" y="4027914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Flecha abajo"/>
          <p:cNvSpPr/>
          <p:nvPr/>
        </p:nvSpPr>
        <p:spPr>
          <a:xfrm>
            <a:off x="4427984" y="5661248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382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980728"/>
            <a:ext cx="799288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b) Average size at which 50% of a cohort reaches maturity</a:t>
            </a:r>
            <a:endParaRPr lang="es-MX" sz="2400" b="1" dirty="0"/>
          </a:p>
          <a:p>
            <a:pPr algn="just"/>
            <a:r>
              <a:rPr lang="en-US" dirty="0"/>
              <a:t> </a:t>
            </a:r>
            <a:endParaRPr lang="en-US" dirty="0" smtClean="0"/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TL</a:t>
            </a:r>
            <a:r>
              <a:rPr lang="es-MX" baseline="-25000" dirty="0" smtClean="0"/>
              <a:t>50</a:t>
            </a:r>
            <a:r>
              <a:rPr lang="es-MX" dirty="0" smtClean="0"/>
              <a:t>= </a:t>
            </a:r>
            <a:r>
              <a:rPr lang="es-MX" b="1" dirty="0" smtClean="0"/>
              <a:t>169</a:t>
            </a:r>
            <a:r>
              <a:rPr lang="es-MX" dirty="0" smtClean="0"/>
              <a:t> cm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females</a:t>
            </a:r>
            <a:r>
              <a:rPr lang="es-MX" dirty="0" smtClean="0"/>
              <a:t> and </a:t>
            </a:r>
            <a:r>
              <a:rPr lang="es-MX" b="1" dirty="0" smtClean="0"/>
              <a:t>154 </a:t>
            </a:r>
            <a:r>
              <a:rPr lang="es-MX" dirty="0" smtClean="0"/>
              <a:t>cm </a:t>
            </a:r>
            <a:r>
              <a:rPr lang="es-MX" dirty="0" err="1" smtClean="0"/>
              <a:t>for</a:t>
            </a:r>
            <a:r>
              <a:rPr lang="es-MX" dirty="0" smtClean="0"/>
              <a:t> males off Chiapas </a:t>
            </a:r>
            <a:r>
              <a:rPr lang="es-MX" dirty="0" err="1" smtClean="0"/>
              <a:t>during</a:t>
            </a:r>
            <a:r>
              <a:rPr lang="es-MX" dirty="0" smtClean="0"/>
              <a:t> 1996-2003 (n=10,919) (Soriano-</a:t>
            </a:r>
            <a:r>
              <a:rPr lang="es-MX" dirty="0" err="1" smtClean="0"/>
              <a:t>Velasquez</a:t>
            </a:r>
            <a:r>
              <a:rPr lang="es-MX" dirty="0" smtClean="0"/>
              <a:t> </a:t>
            </a:r>
            <a:r>
              <a:rPr lang="es-MX" dirty="0"/>
              <a:t>et al. </a:t>
            </a:r>
            <a:r>
              <a:rPr lang="es-MX" dirty="0" smtClean="0"/>
              <a:t>2006). </a:t>
            </a:r>
          </a:p>
          <a:p>
            <a:pPr algn="just"/>
            <a:endParaRPr lang="es-MX" b="1" dirty="0" smtClean="0">
              <a:solidFill>
                <a:srgbClr val="FF0000"/>
              </a:solidFill>
            </a:endParaRPr>
          </a:p>
          <a:p>
            <a:pPr algn="just"/>
            <a:endParaRPr lang="es-MX" b="1" dirty="0">
              <a:solidFill>
                <a:srgbClr val="FF0000"/>
              </a:solidFill>
            </a:endParaRPr>
          </a:p>
          <a:p>
            <a:pPr algn="ctr"/>
            <a:r>
              <a:rPr lang="es-MX" b="1" dirty="0" smtClean="0">
                <a:solidFill>
                  <a:srgbClr val="FF0000"/>
                </a:solidFill>
              </a:rPr>
              <a:t>Medium </a:t>
            </a:r>
            <a:r>
              <a:rPr lang="es-MX" b="1" dirty="0" err="1" smtClean="0">
                <a:solidFill>
                  <a:srgbClr val="FF0000"/>
                </a:solidFill>
              </a:rPr>
              <a:t>vulnerability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es-MX" dirty="0"/>
              <a:t> </a:t>
            </a:r>
            <a:endParaRPr lang="es-MX" dirty="0" smtClean="0"/>
          </a:p>
          <a:p>
            <a:pPr algn="just"/>
            <a:endParaRPr lang="es-MX" dirty="0"/>
          </a:p>
          <a:p>
            <a:pPr algn="just"/>
            <a:r>
              <a:rPr lang="es-MX" dirty="0" err="1" smtClean="0"/>
              <a:t>Length</a:t>
            </a:r>
            <a:r>
              <a:rPr lang="es-MX" dirty="0" smtClean="0"/>
              <a:t> at </a:t>
            </a:r>
            <a:r>
              <a:rPr lang="es-MX" dirty="0" err="1" smtClean="0"/>
              <a:t>first</a:t>
            </a:r>
            <a:r>
              <a:rPr lang="es-MX" dirty="0" smtClean="0"/>
              <a:t> </a:t>
            </a:r>
            <a:r>
              <a:rPr lang="es-MX" dirty="0" err="1" smtClean="0"/>
              <a:t>maturity</a:t>
            </a:r>
            <a:r>
              <a:rPr lang="es-MX" dirty="0" smtClean="0"/>
              <a:t>= </a:t>
            </a:r>
            <a:r>
              <a:rPr lang="es-MX" b="1" dirty="0" smtClean="0"/>
              <a:t>220 </a:t>
            </a:r>
            <a:r>
              <a:rPr lang="es-MX" dirty="0" smtClean="0"/>
              <a:t>cm TL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females</a:t>
            </a:r>
            <a:r>
              <a:rPr lang="es-MX" dirty="0" smtClean="0"/>
              <a:t> (</a:t>
            </a:r>
            <a:r>
              <a:rPr lang="es-MX" dirty="0" err="1" smtClean="0"/>
              <a:t>based</a:t>
            </a:r>
            <a:r>
              <a:rPr lang="es-MX" dirty="0" smtClean="0"/>
              <a:t> 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condition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ovaries</a:t>
            </a:r>
            <a:r>
              <a:rPr lang="es-MX" dirty="0" smtClean="0"/>
              <a:t> and </a:t>
            </a:r>
            <a:r>
              <a:rPr lang="es-MX" dirty="0" err="1" smtClean="0"/>
              <a:t>uteri</a:t>
            </a:r>
            <a:r>
              <a:rPr lang="es-MX" dirty="0" smtClean="0"/>
              <a:t>, n= 342 of </a:t>
            </a:r>
            <a:r>
              <a:rPr lang="es-MX" dirty="0" err="1" smtClean="0"/>
              <a:t>which</a:t>
            </a:r>
            <a:r>
              <a:rPr lang="es-MX" dirty="0" smtClean="0"/>
              <a:t> 79 </a:t>
            </a:r>
            <a:r>
              <a:rPr lang="es-MX" dirty="0" err="1" smtClean="0"/>
              <a:t>were</a:t>
            </a:r>
            <a:r>
              <a:rPr lang="es-MX" dirty="0" smtClean="0"/>
              <a:t> </a:t>
            </a:r>
            <a:r>
              <a:rPr lang="es-MX" dirty="0" err="1" smtClean="0"/>
              <a:t>mature</a:t>
            </a:r>
            <a:r>
              <a:rPr lang="es-MX" dirty="0" smtClean="0"/>
              <a:t>) and </a:t>
            </a:r>
            <a:r>
              <a:rPr lang="es-MX" b="1" dirty="0" smtClean="0"/>
              <a:t>180</a:t>
            </a:r>
            <a:r>
              <a:rPr lang="es-MX" dirty="0" smtClean="0"/>
              <a:t> cm TL </a:t>
            </a:r>
            <a:r>
              <a:rPr lang="es-MX" dirty="0" err="1" smtClean="0"/>
              <a:t>for</a:t>
            </a:r>
            <a:r>
              <a:rPr lang="es-MX" dirty="0" smtClean="0"/>
              <a:t> males (</a:t>
            </a:r>
            <a:r>
              <a:rPr lang="es-MX" dirty="0" err="1" smtClean="0"/>
              <a:t>based</a:t>
            </a:r>
            <a:r>
              <a:rPr lang="es-MX" dirty="0" smtClean="0"/>
              <a:t> 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condition</a:t>
            </a:r>
            <a:r>
              <a:rPr lang="es-MX" dirty="0" smtClean="0"/>
              <a:t> of </a:t>
            </a:r>
            <a:r>
              <a:rPr lang="es-MX" dirty="0" err="1" smtClean="0"/>
              <a:t>claspers</a:t>
            </a:r>
            <a:r>
              <a:rPr lang="es-MX" dirty="0" smtClean="0"/>
              <a:t>, n= 649)  </a:t>
            </a:r>
            <a:r>
              <a:rPr lang="es-MX" dirty="0" err="1" smtClean="0"/>
              <a:t>from</a:t>
            </a:r>
            <a:r>
              <a:rPr lang="es-MX" dirty="0" smtClean="0"/>
              <a:t> Oaxaca </a:t>
            </a:r>
            <a:r>
              <a:rPr lang="es-MX" dirty="0" err="1" smtClean="0"/>
              <a:t>during</a:t>
            </a:r>
            <a:r>
              <a:rPr lang="es-MX" dirty="0" smtClean="0"/>
              <a:t> 2004-2006 (Bejarano-</a:t>
            </a:r>
            <a:r>
              <a:rPr lang="es-MX" dirty="0" err="1" smtClean="0"/>
              <a:t>Alvarez</a:t>
            </a:r>
            <a:r>
              <a:rPr lang="es-MX" dirty="0" smtClean="0"/>
              <a:t> </a:t>
            </a:r>
            <a:r>
              <a:rPr lang="es-MX" dirty="0"/>
              <a:t>et al. </a:t>
            </a:r>
            <a:r>
              <a:rPr lang="es-MX" dirty="0" smtClean="0"/>
              <a:t>2010). </a:t>
            </a:r>
          </a:p>
          <a:p>
            <a:pPr algn="just"/>
            <a:endParaRPr lang="es-MX" b="1" dirty="0" smtClean="0">
              <a:solidFill>
                <a:srgbClr val="FF0000"/>
              </a:solidFill>
            </a:endParaRPr>
          </a:p>
          <a:p>
            <a:pPr algn="just"/>
            <a:endParaRPr lang="es-MX" b="1" dirty="0">
              <a:solidFill>
                <a:srgbClr val="FF0000"/>
              </a:solidFill>
            </a:endParaRPr>
          </a:p>
          <a:p>
            <a:pPr algn="ctr"/>
            <a:r>
              <a:rPr lang="es-MX" b="1" dirty="0" smtClean="0">
                <a:solidFill>
                  <a:srgbClr val="FF0000"/>
                </a:solidFill>
              </a:rPr>
              <a:t>Medium-High </a:t>
            </a:r>
            <a:r>
              <a:rPr lang="es-MX" b="1" dirty="0" err="1" smtClean="0">
                <a:solidFill>
                  <a:srgbClr val="FF0000"/>
                </a:solidFill>
              </a:rPr>
              <a:t>vulnerability</a:t>
            </a:r>
            <a:endParaRPr lang="es-MX" dirty="0" smtClean="0">
              <a:solidFill>
                <a:srgbClr val="FF0000"/>
              </a:solidFill>
            </a:endParaRPr>
          </a:p>
          <a:p>
            <a:pPr algn="just"/>
            <a:r>
              <a:rPr lang="es-MX" dirty="0"/>
              <a:t> </a:t>
            </a:r>
            <a:endParaRPr lang="es-MX" dirty="0" smtClean="0"/>
          </a:p>
        </p:txBody>
      </p:sp>
      <p:sp>
        <p:nvSpPr>
          <p:cNvPr id="3" name="2 Flecha abajo"/>
          <p:cNvSpPr/>
          <p:nvPr/>
        </p:nvSpPr>
        <p:spPr>
          <a:xfrm>
            <a:off x="4427984" y="5013176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Flecha abajo"/>
          <p:cNvSpPr/>
          <p:nvPr/>
        </p:nvSpPr>
        <p:spPr>
          <a:xfrm>
            <a:off x="4427984" y="2564904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806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400764"/>
            <a:ext cx="813690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b="1" dirty="0" smtClean="0"/>
          </a:p>
          <a:p>
            <a:pPr algn="just"/>
            <a:endParaRPr lang="es-MX" dirty="0" smtClean="0"/>
          </a:p>
          <a:p>
            <a:pPr algn="just"/>
            <a:r>
              <a:rPr lang="es-MX" sz="2400" b="1" dirty="0"/>
              <a:t>c) </a:t>
            </a:r>
            <a:r>
              <a:rPr lang="es-MX" sz="2400" b="1" dirty="0" err="1"/>
              <a:t>Maximum</a:t>
            </a:r>
            <a:r>
              <a:rPr lang="es-MX" sz="2400" b="1" dirty="0"/>
              <a:t> </a:t>
            </a:r>
            <a:r>
              <a:rPr lang="es-MX" sz="2400" b="1" dirty="0" err="1"/>
              <a:t>age</a:t>
            </a:r>
            <a:r>
              <a:rPr lang="es-MX" sz="2400" b="1" dirty="0"/>
              <a:t>/</a:t>
            </a:r>
            <a:r>
              <a:rPr lang="es-MX" sz="2400" b="1" dirty="0" err="1"/>
              <a:t>longevity</a:t>
            </a:r>
            <a:endParaRPr lang="es-MX" sz="2400" b="1" dirty="0"/>
          </a:p>
          <a:p>
            <a:pPr algn="just"/>
            <a:r>
              <a:rPr lang="es-MX" dirty="0"/>
              <a:t> </a:t>
            </a:r>
            <a:endParaRPr lang="es-MX" dirty="0" smtClean="0"/>
          </a:p>
          <a:p>
            <a:pPr algn="just"/>
            <a:endParaRPr lang="es-MX" dirty="0"/>
          </a:p>
          <a:p>
            <a:pPr algn="just"/>
            <a:r>
              <a:rPr lang="es-MX" b="1" dirty="0" smtClean="0"/>
              <a:t>18.6</a:t>
            </a:r>
            <a:r>
              <a:rPr lang="es-MX" dirty="0" smtClean="0"/>
              <a:t> </a:t>
            </a:r>
            <a:r>
              <a:rPr lang="es-MX" dirty="0" err="1" smtClean="0"/>
              <a:t>years</a:t>
            </a:r>
            <a:r>
              <a:rPr lang="es-MX" dirty="0" smtClean="0"/>
              <a:t> (</a:t>
            </a:r>
            <a:r>
              <a:rPr lang="es-MX" dirty="0" err="1" smtClean="0"/>
              <a:t>female</a:t>
            </a:r>
            <a:r>
              <a:rPr lang="es-MX" dirty="0" smtClean="0"/>
              <a:t> of 335.6 cm TL) in </a:t>
            </a:r>
            <a:r>
              <a:rPr lang="es-MX" dirty="0" err="1" smtClean="0"/>
              <a:t>the</a:t>
            </a:r>
            <a:r>
              <a:rPr lang="es-MX" dirty="0" smtClean="0"/>
              <a:t> Central </a:t>
            </a:r>
            <a:r>
              <a:rPr lang="es-MX" dirty="0" err="1" smtClean="0"/>
              <a:t>Mexican</a:t>
            </a:r>
            <a:r>
              <a:rPr lang="es-MX" dirty="0" smtClean="0"/>
              <a:t> </a:t>
            </a:r>
            <a:r>
              <a:rPr lang="es-MX" dirty="0" err="1" smtClean="0"/>
              <a:t>Pacific</a:t>
            </a:r>
            <a:r>
              <a:rPr lang="es-MX" dirty="0" smtClean="0"/>
              <a:t> </a:t>
            </a:r>
            <a:r>
              <a:rPr lang="es-MX" dirty="0" err="1" smtClean="0"/>
              <a:t>assuming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annual</a:t>
            </a:r>
            <a:r>
              <a:rPr lang="es-MX" dirty="0" smtClean="0"/>
              <a:t>  </a:t>
            </a:r>
            <a:r>
              <a:rPr lang="es-MX" dirty="0" err="1" smtClean="0"/>
              <a:t>formation</a:t>
            </a:r>
            <a:r>
              <a:rPr lang="es-MX" dirty="0" smtClean="0"/>
              <a:t> of </a:t>
            </a:r>
            <a:r>
              <a:rPr lang="es-MX" dirty="0" err="1" smtClean="0"/>
              <a:t>two</a:t>
            </a:r>
            <a:r>
              <a:rPr lang="es-MX" dirty="0" smtClean="0"/>
              <a:t> </a:t>
            </a:r>
            <a:r>
              <a:rPr lang="es-MX" dirty="0" err="1" smtClean="0"/>
              <a:t>pair</a:t>
            </a:r>
            <a:r>
              <a:rPr lang="es-MX" dirty="0" smtClean="0"/>
              <a:t> of </a:t>
            </a:r>
            <a:r>
              <a:rPr lang="es-MX" dirty="0" err="1" smtClean="0"/>
              <a:t>bands</a:t>
            </a:r>
            <a:r>
              <a:rPr lang="es-MX" dirty="0" smtClean="0"/>
              <a:t>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vertebrae</a:t>
            </a:r>
            <a:r>
              <a:rPr lang="es-MX" dirty="0" smtClean="0"/>
              <a:t> (</a:t>
            </a:r>
            <a:r>
              <a:rPr lang="es-MX" dirty="0" err="1" smtClean="0"/>
              <a:t>Anislado</a:t>
            </a:r>
            <a:r>
              <a:rPr lang="es-MX" dirty="0" smtClean="0"/>
              <a:t>-Tolentino &amp; </a:t>
            </a:r>
            <a:r>
              <a:rPr lang="es-MX" dirty="0"/>
              <a:t>Robinson-Mendoza </a:t>
            </a:r>
            <a:r>
              <a:rPr lang="es-MX" dirty="0" smtClean="0"/>
              <a:t>2001). </a:t>
            </a:r>
          </a:p>
          <a:p>
            <a:pPr algn="just"/>
            <a:endParaRPr lang="es-MX" b="1" dirty="0" smtClean="0">
              <a:solidFill>
                <a:srgbClr val="FF0000"/>
              </a:solidFill>
            </a:endParaRPr>
          </a:p>
          <a:p>
            <a:pPr algn="just"/>
            <a:endParaRPr lang="es-MX" b="1" dirty="0">
              <a:solidFill>
                <a:srgbClr val="FF0000"/>
              </a:solidFill>
            </a:endParaRPr>
          </a:p>
          <a:p>
            <a:pPr algn="ctr"/>
            <a:r>
              <a:rPr lang="es-MX" b="1" dirty="0" smtClean="0">
                <a:solidFill>
                  <a:srgbClr val="FF0000"/>
                </a:solidFill>
              </a:rPr>
              <a:t>Medium </a:t>
            </a:r>
            <a:r>
              <a:rPr lang="es-MX" b="1" dirty="0" err="1" smtClean="0">
                <a:solidFill>
                  <a:srgbClr val="FF0000"/>
                </a:solidFill>
              </a:rPr>
              <a:t>vulnerability</a:t>
            </a:r>
            <a:endParaRPr lang="es-MX" b="1" dirty="0" smtClean="0">
              <a:solidFill>
                <a:srgbClr val="FF0000"/>
              </a:solidFill>
            </a:endParaRPr>
          </a:p>
          <a:p>
            <a:pPr algn="just"/>
            <a:endParaRPr lang="es-MX" b="1" dirty="0" smtClean="0"/>
          </a:p>
          <a:p>
            <a:pPr algn="just"/>
            <a:endParaRPr lang="es-MX" b="1" dirty="0"/>
          </a:p>
          <a:p>
            <a:pPr algn="just"/>
            <a:r>
              <a:rPr lang="es-MX" b="1" dirty="0" err="1" smtClean="0"/>
              <a:t>Over</a:t>
            </a:r>
            <a:r>
              <a:rPr lang="es-MX" b="1" dirty="0" smtClean="0"/>
              <a:t> 30 </a:t>
            </a:r>
            <a:r>
              <a:rPr lang="es-MX" dirty="0" err="1" smtClean="0"/>
              <a:t>years</a:t>
            </a:r>
            <a:r>
              <a:rPr lang="es-MX" dirty="0" smtClean="0"/>
              <a:t> </a:t>
            </a:r>
            <a:r>
              <a:rPr lang="es-MX" dirty="0" err="1" smtClean="0"/>
              <a:t>assuming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annual</a:t>
            </a:r>
            <a:r>
              <a:rPr lang="es-MX" dirty="0" smtClean="0"/>
              <a:t> </a:t>
            </a:r>
            <a:r>
              <a:rPr lang="es-MX" dirty="0" err="1" smtClean="0"/>
              <a:t>formation</a:t>
            </a:r>
            <a:r>
              <a:rPr lang="es-MX" dirty="0" smtClean="0"/>
              <a:t> of </a:t>
            </a:r>
            <a:r>
              <a:rPr lang="es-MX" dirty="0" err="1" smtClean="0"/>
              <a:t>one</a:t>
            </a:r>
            <a:r>
              <a:rPr lang="es-MX" dirty="0" smtClean="0"/>
              <a:t> </a:t>
            </a:r>
            <a:r>
              <a:rPr lang="es-MX" dirty="0" err="1" smtClean="0"/>
              <a:t>pair</a:t>
            </a:r>
            <a:r>
              <a:rPr lang="es-MX" dirty="0" smtClean="0"/>
              <a:t> of </a:t>
            </a:r>
            <a:r>
              <a:rPr lang="es-MX" dirty="0" err="1" smtClean="0"/>
              <a:t>bands</a:t>
            </a:r>
            <a:r>
              <a:rPr lang="es-MX" dirty="0" smtClean="0"/>
              <a:t> (</a:t>
            </a:r>
            <a:r>
              <a:rPr lang="es-MX" dirty="0" err="1" smtClean="0"/>
              <a:t>Branstetter</a:t>
            </a:r>
            <a:r>
              <a:rPr lang="es-MX" dirty="0" smtClean="0"/>
              <a:t> 1987, </a:t>
            </a:r>
            <a:r>
              <a:rPr lang="es-MX" dirty="0" err="1" smtClean="0"/>
              <a:t>Piercy</a:t>
            </a:r>
            <a:r>
              <a:rPr lang="es-MX" dirty="0" smtClean="0"/>
              <a:t> et al. 2007, </a:t>
            </a:r>
            <a:r>
              <a:rPr lang="es-MX" dirty="0" err="1" smtClean="0"/>
              <a:t>Kotas</a:t>
            </a:r>
            <a:r>
              <a:rPr lang="es-MX" dirty="0" smtClean="0"/>
              <a:t> et al. 2011). </a:t>
            </a:r>
          </a:p>
          <a:p>
            <a:pPr algn="just"/>
            <a:endParaRPr lang="es-MX" b="1" dirty="0" smtClean="0">
              <a:solidFill>
                <a:srgbClr val="FF0000"/>
              </a:solidFill>
            </a:endParaRPr>
          </a:p>
          <a:p>
            <a:pPr algn="just"/>
            <a:endParaRPr lang="es-MX" b="1" dirty="0">
              <a:solidFill>
                <a:srgbClr val="FF0000"/>
              </a:solidFill>
            </a:endParaRPr>
          </a:p>
          <a:p>
            <a:pPr algn="ctr"/>
            <a:r>
              <a:rPr lang="es-MX" b="1" dirty="0" smtClean="0">
                <a:solidFill>
                  <a:srgbClr val="FF0000"/>
                </a:solidFill>
              </a:rPr>
              <a:t>High </a:t>
            </a:r>
            <a:r>
              <a:rPr lang="es-MX" b="1" dirty="0" err="1" smtClean="0">
                <a:solidFill>
                  <a:srgbClr val="FF0000"/>
                </a:solidFill>
              </a:rPr>
              <a:t>vulnerability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endParaRPr lang="es-MX" dirty="0"/>
          </a:p>
        </p:txBody>
      </p:sp>
      <p:sp>
        <p:nvSpPr>
          <p:cNvPr id="3" name="2 Flecha abajo"/>
          <p:cNvSpPr/>
          <p:nvPr/>
        </p:nvSpPr>
        <p:spPr>
          <a:xfrm>
            <a:off x="4480012" y="2731790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Flecha abajo"/>
          <p:cNvSpPr/>
          <p:nvPr/>
        </p:nvSpPr>
        <p:spPr>
          <a:xfrm>
            <a:off x="4480012" y="4612352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477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115616" y="1305341"/>
            <a:ext cx="727280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d) </a:t>
            </a:r>
            <a:r>
              <a:rPr lang="es-MX" sz="2400" b="1" dirty="0" err="1"/>
              <a:t>Maximum</a:t>
            </a:r>
            <a:r>
              <a:rPr lang="es-MX" sz="2400" b="1" dirty="0"/>
              <a:t> </a:t>
            </a:r>
            <a:r>
              <a:rPr lang="es-MX" sz="2400" b="1" dirty="0" err="1"/>
              <a:t>size</a:t>
            </a:r>
            <a:r>
              <a:rPr lang="es-MX" sz="2400" b="1" dirty="0"/>
              <a:t> </a:t>
            </a:r>
          </a:p>
          <a:p>
            <a:r>
              <a:rPr lang="es-MX" dirty="0"/>
              <a:t> </a:t>
            </a:r>
            <a:endParaRPr lang="es-MX" dirty="0" smtClean="0"/>
          </a:p>
          <a:p>
            <a:endParaRPr lang="es-MX" dirty="0"/>
          </a:p>
          <a:p>
            <a:r>
              <a:rPr lang="es-MX" b="1" dirty="0"/>
              <a:t>420</a:t>
            </a:r>
            <a:r>
              <a:rPr lang="es-MX" dirty="0"/>
              <a:t> </a:t>
            </a:r>
            <a:r>
              <a:rPr lang="es-MX" dirty="0" smtClean="0"/>
              <a:t>cm TL (</a:t>
            </a:r>
            <a:r>
              <a:rPr lang="es-MX" dirty="0" err="1" smtClean="0"/>
              <a:t>Fishbase</a:t>
            </a:r>
            <a:r>
              <a:rPr lang="es-MX" dirty="0" smtClean="0"/>
              <a:t>) and  </a:t>
            </a:r>
            <a:r>
              <a:rPr lang="es-MX" b="1" dirty="0" smtClean="0"/>
              <a:t>306</a:t>
            </a:r>
            <a:r>
              <a:rPr lang="es-MX" dirty="0" smtClean="0"/>
              <a:t> cm TL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/>
              <a:t>E</a:t>
            </a:r>
            <a:r>
              <a:rPr lang="es-MX" dirty="0" smtClean="0"/>
              <a:t>astern </a:t>
            </a:r>
            <a:r>
              <a:rPr lang="es-MX" dirty="0" err="1"/>
              <a:t>P</a:t>
            </a:r>
            <a:r>
              <a:rPr lang="es-MX" dirty="0" err="1" smtClean="0"/>
              <a:t>acific</a:t>
            </a:r>
            <a:r>
              <a:rPr lang="es-MX" dirty="0" smtClean="0"/>
              <a:t> (</a:t>
            </a:r>
            <a:r>
              <a:rPr lang="es-MX" dirty="0" err="1" smtClean="0"/>
              <a:t>Compagno</a:t>
            </a:r>
            <a:r>
              <a:rPr lang="es-MX" dirty="0" smtClean="0"/>
              <a:t> </a:t>
            </a:r>
            <a:r>
              <a:rPr lang="es-MX" dirty="0"/>
              <a:t>et </a:t>
            </a:r>
            <a:r>
              <a:rPr lang="es-MX" dirty="0" smtClean="0"/>
              <a:t>al. 1995).</a:t>
            </a:r>
          </a:p>
          <a:p>
            <a:endParaRPr lang="es-MX" dirty="0"/>
          </a:p>
          <a:p>
            <a:pPr algn="just"/>
            <a:r>
              <a:rPr lang="es-MX" b="1" dirty="0" smtClean="0"/>
              <a:t>380</a:t>
            </a:r>
            <a:r>
              <a:rPr lang="es-MX" dirty="0" smtClean="0"/>
              <a:t> cm of TL </a:t>
            </a:r>
            <a:r>
              <a:rPr lang="es-MX" dirty="0" err="1" smtClean="0"/>
              <a:t>for</a:t>
            </a:r>
            <a:r>
              <a:rPr lang="es-MX" dirty="0" smtClean="0"/>
              <a:t> a </a:t>
            </a:r>
            <a:r>
              <a:rPr lang="es-MX" dirty="0" err="1" smtClean="0"/>
              <a:t>female</a:t>
            </a:r>
            <a:r>
              <a:rPr lang="es-MX" dirty="0" smtClean="0"/>
              <a:t>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Gulf</a:t>
            </a:r>
            <a:r>
              <a:rPr lang="es-MX" dirty="0" smtClean="0"/>
              <a:t> of </a:t>
            </a:r>
            <a:r>
              <a:rPr lang="es-MX" dirty="0"/>
              <a:t>T</a:t>
            </a:r>
            <a:r>
              <a:rPr lang="es-MX" dirty="0" smtClean="0"/>
              <a:t>ehuantepec (</a:t>
            </a:r>
            <a:r>
              <a:rPr lang="es-MX" dirty="0" err="1" smtClean="0"/>
              <a:t>unpublished</a:t>
            </a:r>
            <a:r>
              <a:rPr lang="es-MX" dirty="0" smtClean="0"/>
              <a:t> data INAPESCA). </a:t>
            </a:r>
          </a:p>
          <a:p>
            <a:endParaRPr lang="es-MX" dirty="0"/>
          </a:p>
          <a:p>
            <a:r>
              <a:rPr lang="es-MX" b="1" dirty="0"/>
              <a:t>288</a:t>
            </a:r>
            <a:r>
              <a:rPr lang="es-MX" dirty="0"/>
              <a:t> </a:t>
            </a:r>
            <a:r>
              <a:rPr lang="es-MX" dirty="0" smtClean="0"/>
              <a:t>cm TL in Oaxaca (Bejarano-</a:t>
            </a:r>
            <a:r>
              <a:rPr lang="es-MX" dirty="0" err="1" smtClean="0"/>
              <a:t>Alvarez</a:t>
            </a:r>
            <a:r>
              <a:rPr lang="es-MX" dirty="0" smtClean="0"/>
              <a:t> et al. 2011).</a:t>
            </a:r>
          </a:p>
          <a:p>
            <a:endParaRPr lang="es-MX" b="1" dirty="0" smtClean="0"/>
          </a:p>
          <a:p>
            <a:endParaRPr lang="es-MX" b="1" dirty="0"/>
          </a:p>
          <a:p>
            <a:pPr algn="ctr"/>
            <a:r>
              <a:rPr lang="es-MX" b="1" dirty="0" smtClean="0">
                <a:solidFill>
                  <a:srgbClr val="FF0000"/>
                </a:solidFill>
              </a:rPr>
              <a:t>Medium-High </a:t>
            </a:r>
            <a:r>
              <a:rPr lang="es-MX" b="1" dirty="0" err="1" smtClean="0">
                <a:solidFill>
                  <a:srgbClr val="FF0000"/>
                </a:solidFill>
              </a:rPr>
              <a:t>vulnerability</a:t>
            </a:r>
            <a:endParaRPr lang="es-MX" dirty="0" smtClean="0">
              <a:solidFill>
                <a:srgbClr val="FF0000"/>
              </a:solidFill>
            </a:endParaRPr>
          </a:p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5" name="4 Flecha abajo"/>
          <p:cNvSpPr/>
          <p:nvPr/>
        </p:nvSpPr>
        <p:spPr>
          <a:xfrm>
            <a:off x="4499992" y="4293096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000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908720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e) Natural </a:t>
            </a:r>
            <a:r>
              <a:rPr lang="es-MX" sz="2400" b="1" dirty="0" err="1"/>
              <a:t>Mortality</a:t>
            </a:r>
            <a:r>
              <a:rPr lang="es-MX" sz="2400" b="1" dirty="0"/>
              <a:t> </a:t>
            </a:r>
            <a:r>
              <a:rPr lang="es-MX" sz="2400" b="1" dirty="0" err="1"/>
              <a:t>rate</a:t>
            </a:r>
            <a:r>
              <a:rPr lang="es-MX" sz="2400" b="1" dirty="0"/>
              <a:t> (M)</a:t>
            </a:r>
          </a:p>
          <a:p>
            <a:r>
              <a:rPr lang="es-MX" dirty="0"/>
              <a:t> </a:t>
            </a:r>
          </a:p>
          <a:p>
            <a:r>
              <a:rPr lang="es-MX" dirty="0"/>
              <a:t> </a:t>
            </a:r>
          </a:p>
          <a:p>
            <a:pPr algn="just"/>
            <a:r>
              <a:rPr lang="es-MX" b="1" dirty="0" smtClean="0"/>
              <a:t>0.13</a:t>
            </a:r>
            <a:r>
              <a:rPr lang="es-MX" dirty="0" smtClean="0"/>
              <a:t>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Gulf</a:t>
            </a:r>
            <a:r>
              <a:rPr lang="es-MX" dirty="0" smtClean="0"/>
              <a:t> of Tehuantepec </a:t>
            </a:r>
            <a:r>
              <a:rPr lang="es-MX" dirty="0" err="1" smtClean="0"/>
              <a:t>using</a:t>
            </a:r>
            <a:r>
              <a:rPr lang="es-MX" dirty="0" smtClean="0"/>
              <a:t> </a:t>
            </a:r>
            <a:r>
              <a:rPr lang="es-MX" dirty="0" err="1" smtClean="0"/>
              <a:t>Hoenig</a:t>
            </a:r>
            <a:r>
              <a:rPr lang="es-MX" dirty="0" smtClean="0"/>
              <a:t> </a:t>
            </a:r>
            <a:r>
              <a:rPr lang="es-MX" dirty="0" err="1" smtClean="0"/>
              <a:t>method</a:t>
            </a:r>
            <a:r>
              <a:rPr lang="es-MX" dirty="0" smtClean="0"/>
              <a:t> and </a:t>
            </a:r>
            <a:r>
              <a:rPr lang="es-MX" dirty="0" err="1" smtClean="0"/>
              <a:t>maximum</a:t>
            </a:r>
            <a:r>
              <a:rPr lang="es-MX" dirty="0" smtClean="0"/>
              <a:t> </a:t>
            </a:r>
            <a:r>
              <a:rPr lang="es-MX" dirty="0" err="1" smtClean="0"/>
              <a:t>age</a:t>
            </a:r>
            <a:r>
              <a:rPr lang="es-MX" dirty="0" smtClean="0"/>
              <a:t> </a:t>
            </a:r>
            <a:r>
              <a:rPr lang="es-MX" dirty="0" err="1" smtClean="0"/>
              <a:t>reported</a:t>
            </a:r>
            <a:r>
              <a:rPr lang="es-MX" dirty="0" smtClean="0"/>
              <a:t> </a:t>
            </a:r>
            <a:r>
              <a:rPr lang="es-MX" dirty="0" err="1" smtClean="0"/>
              <a:t>by</a:t>
            </a:r>
            <a:r>
              <a:rPr lang="es-MX" dirty="0" smtClean="0"/>
              <a:t> </a:t>
            </a:r>
            <a:r>
              <a:rPr lang="es-MX" dirty="0" err="1" smtClean="0"/>
              <a:t>Anislado</a:t>
            </a:r>
            <a:r>
              <a:rPr lang="es-MX" dirty="0" smtClean="0"/>
              <a:t>-Tolentino (1995) (Soriano-Velásquez </a:t>
            </a:r>
            <a:r>
              <a:rPr lang="es-MX" dirty="0"/>
              <a:t>et al. </a:t>
            </a:r>
            <a:r>
              <a:rPr lang="es-MX" dirty="0" smtClean="0"/>
              <a:t>2006). </a:t>
            </a:r>
            <a:endParaRPr lang="es-MX" dirty="0"/>
          </a:p>
          <a:p>
            <a:r>
              <a:rPr lang="es-MX" dirty="0"/>
              <a:t> </a:t>
            </a:r>
          </a:p>
          <a:p>
            <a:pPr algn="just"/>
            <a:r>
              <a:rPr lang="es-MX" b="1" dirty="0" smtClean="0"/>
              <a:t>0.12-0.22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Central </a:t>
            </a:r>
            <a:r>
              <a:rPr lang="es-MX" dirty="0" err="1" smtClean="0"/>
              <a:t>Mexican</a:t>
            </a:r>
            <a:r>
              <a:rPr lang="es-MX" dirty="0" smtClean="0"/>
              <a:t> </a:t>
            </a:r>
            <a:r>
              <a:rPr lang="es-MX" dirty="0" err="1"/>
              <a:t>P</a:t>
            </a:r>
            <a:r>
              <a:rPr lang="es-MX" dirty="0" err="1" smtClean="0"/>
              <a:t>acific</a:t>
            </a:r>
            <a:r>
              <a:rPr lang="es-MX" dirty="0" smtClean="0"/>
              <a:t> </a:t>
            </a:r>
            <a:r>
              <a:rPr lang="es-MX" dirty="0" err="1" smtClean="0"/>
              <a:t>using</a:t>
            </a:r>
            <a:r>
              <a:rPr lang="es-MX" dirty="0" smtClean="0"/>
              <a:t> </a:t>
            </a:r>
            <a:r>
              <a:rPr lang="es-MX" dirty="0" err="1" smtClean="0"/>
              <a:t>Honeig</a:t>
            </a:r>
            <a:r>
              <a:rPr lang="es-MX" dirty="0" smtClean="0"/>
              <a:t> </a:t>
            </a:r>
            <a:r>
              <a:rPr lang="es-MX" dirty="0" err="1" smtClean="0"/>
              <a:t>method</a:t>
            </a:r>
            <a:r>
              <a:rPr lang="es-MX" dirty="0" smtClean="0"/>
              <a:t>, </a:t>
            </a:r>
            <a:r>
              <a:rPr lang="es-MX" dirty="0" err="1" smtClean="0"/>
              <a:t>maximum</a:t>
            </a:r>
            <a:r>
              <a:rPr lang="es-MX" dirty="0" smtClean="0"/>
              <a:t> </a:t>
            </a:r>
            <a:r>
              <a:rPr lang="es-MX" dirty="0" err="1" smtClean="0"/>
              <a:t>age</a:t>
            </a:r>
            <a:r>
              <a:rPr lang="es-MX" dirty="0" smtClean="0"/>
              <a:t> </a:t>
            </a:r>
            <a:r>
              <a:rPr lang="es-MX" dirty="0" err="1" smtClean="0"/>
              <a:t>reported</a:t>
            </a:r>
            <a:r>
              <a:rPr lang="es-MX" dirty="0" smtClean="0"/>
              <a:t> </a:t>
            </a:r>
            <a:r>
              <a:rPr lang="es-MX" dirty="0" err="1" smtClean="0"/>
              <a:t>by</a:t>
            </a:r>
            <a:r>
              <a:rPr lang="es-MX" dirty="0" smtClean="0"/>
              <a:t> </a:t>
            </a:r>
            <a:r>
              <a:rPr lang="es-MX" dirty="0" err="1" smtClean="0"/>
              <a:t>Anislado</a:t>
            </a:r>
            <a:r>
              <a:rPr lang="es-MX" dirty="0" smtClean="0"/>
              <a:t>-Tolentino &amp; </a:t>
            </a:r>
            <a:r>
              <a:rPr lang="es-MX" dirty="0"/>
              <a:t>Robinson-Mendoza (</a:t>
            </a:r>
            <a:r>
              <a:rPr lang="es-MX" dirty="0" smtClean="0"/>
              <a:t>2001) and </a:t>
            </a:r>
            <a:r>
              <a:rPr lang="es-MX" dirty="0" err="1" smtClean="0"/>
              <a:t>cosidering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formation</a:t>
            </a:r>
            <a:r>
              <a:rPr lang="es-MX" dirty="0" smtClean="0"/>
              <a:t> of </a:t>
            </a:r>
            <a:r>
              <a:rPr lang="es-MX" dirty="0" err="1" smtClean="0"/>
              <a:t>one</a:t>
            </a:r>
            <a:r>
              <a:rPr lang="es-MX" dirty="0" smtClean="0"/>
              <a:t> </a:t>
            </a:r>
            <a:r>
              <a:rPr lang="es-MX" dirty="0" err="1" smtClean="0"/>
              <a:t>or</a:t>
            </a:r>
            <a:r>
              <a:rPr lang="es-MX" dirty="0" smtClean="0"/>
              <a:t> </a:t>
            </a:r>
            <a:r>
              <a:rPr lang="es-MX" dirty="0" err="1" smtClean="0"/>
              <a:t>two</a:t>
            </a:r>
            <a:r>
              <a:rPr lang="es-MX" dirty="0" smtClean="0"/>
              <a:t> </a:t>
            </a:r>
            <a:r>
              <a:rPr lang="es-MX" dirty="0" err="1" smtClean="0"/>
              <a:t>pair</a:t>
            </a:r>
            <a:r>
              <a:rPr lang="es-MX" dirty="0" smtClean="0"/>
              <a:t> of </a:t>
            </a:r>
            <a:r>
              <a:rPr lang="es-MX" dirty="0" err="1" smtClean="0"/>
              <a:t>growth</a:t>
            </a:r>
            <a:r>
              <a:rPr lang="es-MX" dirty="0" smtClean="0"/>
              <a:t> </a:t>
            </a:r>
            <a:r>
              <a:rPr lang="es-MX" dirty="0" err="1" smtClean="0"/>
              <a:t>bands</a:t>
            </a:r>
            <a:r>
              <a:rPr lang="es-MX" dirty="0" smtClean="0"/>
              <a:t>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vertebrae</a:t>
            </a:r>
            <a:r>
              <a:rPr lang="es-MX" dirty="0" smtClean="0"/>
              <a:t> (Tovar-</a:t>
            </a:r>
            <a:r>
              <a:rPr lang="es-MX" dirty="0" err="1" smtClean="0"/>
              <a:t>Avila</a:t>
            </a:r>
            <a:r>
              <a:rPr lang="es-MX" dirty="0" smtClean="0"/>
              <a:t> </a:t>
            </a:r>
            <a:r>
              <a:rPr lang="es-MX" dirty="0"/>
              <a:t>et al. </a:t>
            </a:r>
            <a:r>
              <a:rPr lang="es-MX" dirty="0" smtClean="0"/>
              <a:t>in </a:t>
            </a:r>
            <a:r>
              <a:rPr lang="es-MX" dirty="0" err="1" smtClean="0"/>
              <a:t>review</a:t>
            </a:r>
            <a:r>
              <a:rPr lang="es-MX" dirty="0" smtClean="0"/>
              <a:t>).</a:t>
            </a:r>
            <a:r>
              <a:rPr lang="es-MX" dirty="0"/>
              <a:t> </a:t>
            </a:r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pPr algn="ctr"/>
            <a:r>
              <a:rPr lang="es-MX" b="1" dirty="0" smtClean="0">
                <a:solidFill>
                  <a:srgbClr val="FF0000"/>
                </a:solidFill>
              </a:rPr>
              <a:t>Medium-High </a:t>
            </a:r>
            <a:r>
              <a:rPr lang="es-MX" b="1" dirty="0" err="1" smtClean="0">
                <a:solidFill>
                  <a:srgbClr val="FF0000"/>
                </a:solidFill>
              </a:rPr>
              <a:t>vulnerability</a:t>
            </a:r>
            <a:endParaRPr lang="es-MX" b="1" dirty="0">
              <a:solidFill>
                <a:srgbClr val="FF0000"/>
              </a:solidFill>
            </a:endParaRPr>
          </a:p>
          <a:p>
            <a:endParaRPr lang="es-MX" dirty="0"/>
          </a:p>
          <a:p>
            <a:endParaRPr lang="es-MX" dirty="0"/>
          </a:p>
          <a:p>
            <a:pPr marL="285750" indent="-285750">
              <a:buFont typeface="Arial" charset="0"/>
              <a:buChar char="•"/>
            </a:pPr>
            <a:r>
              <a:rPr lang="es-MX" sz="1400" b="1" dirty="0" err="1" smtClean="0"/>
              <a:t>Low</a:t>
            </a:r>
            <a:r>
              <a:rPr lang="es-MX" sz="1400" b="1" dirty="0" smtClean="0"/>
              <a:t> M </a:t>
            </a:r>
            <a:r>
              <a:rPr lang="es-MX" sz="1400" b="1" dirty="0" err="1" smtClean="0"/>
              <a:t>should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correspond</a:t>
            </a:r>
            <a:r>
              <a:rPr lang="es-MX" sz="1400" b="1" dirty="0" smtClean="0"/>
              <a:t> to </a:t>
            </a:r>
            <a:r>
              <a:rPr lang="es-MX" sz="1400" b="1" dirty="0" err="1" smtClean="0"/>
              <a:t>high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vulnerability</a:t>
            </a:r>
            <a:r>
              <a:rPr lang="es-MX" sz="1400" b="1" dirty="0" smtClean="0"/>
              <a:t>. </a:t>
            </a:r>
          </a:p>
          <a:p>
            <a:pPr marL="285750" indent="-285750">
              <a:buFont typeface="Arial" charset="0"/>
              <a:buChar char="•"/>
            </a:pPr>
            <a:r>
              <a:rPr lang="es-MX" sz="1400" b="1" dirty="0" err="1" smtClean="0"/>
              <a:t>Sharks</a:t>
            </a:r>
            <a:r>
              <a:rPr lang="es-MX" sz="1400" b="1" dirty="0" smtClean="0"/>
              <a:t> M </a:t>
            </a:r>
            <a:r>
              <a:rPr lang="es-MX" sz="1400" b="1" dirty="0" err="1" smtClean="0"/>
              <a:t>rarely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gets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over</a:t>
            </a:r>
            <a:r>
              <a:rPr lang="es-MX" sz="1400" b="1" dirty="0" smtClean="0"/>
              <a:t> 0.3 </a:t>
            </a:r>
            <a:r>
              <a:rPr lang="es-MX" sz="1400" b="1" dirty="0" err="1" smtClean="0"/>
              <a:t>e.g</a:t>
            </a:r>
            <a:r>
              <a:rPr lang="es-MX" sz="1400" b="1" dirty="0" smtClean="0"/>
              <a:t>. </a:t>
            </a:r>
            <a:r>
              <a:rPr lang="es-MX" sz="1400" b="1" i="1" dirty="0" smtClean="0"/>
              <a:t>S. </a:t>
            </a:r>
            <a:r>
              <a:rPr lang="es-MX" sz="1400" b="1" i="1" dirty="0" err="1" smtClean="0"/>
              <a:t>tiburo</a:t>
            </a:r>
            <a:r>
              <a:rPr lang="es-MX" sz="1400" b="1" i="1" dirty="0" smtClean="0"/>
              <a:t> </a:t>
            </a:r>
            <a:r>
              <a:rPr lang="es-MX" sz="1400" b="1" dirty="0" smtClean="0"/>
              <a:t>0.37</a:t>
            </a:r>
            <a:r>
              <a:rPr lang="es-MX" sz="1400" b="1" i="1" dirty="0" smtClean="0"/>
              <a:t>, </a:t>
            </a:r>
            <a:r>
              <a:rPr lang="es-MX" sz="1400" b="1" i="1" dirty="0" smtClean="0"/>
              <a:t>R. </a:t>
            </a:r>
            <a:r>
              <a:rPr lang="es-MX" sz="1400" b="1" i="1" dirty="0" err="1" smtClean="0"/>
              <a:t>terraenovae</a:t>
            </a:r>
            <a:r>
              <a:rPr lang="es-MX" sz="1400" b="1" i="1" dirty="0" smtClean="0"/>
              <a:t> </a:t>
            </a:r>
            <a:r>
              <a:rPr lang="es-MX" sz="1400" b="1" dirty="0" smtClean="0"/>
              <a:t>0.44 </a:t>
            </a:r>
            <a:r>
              <a:rPr lang="es-MX" sz="1400" b="1" i="1" dirty="0" smtClean="0"/>
              <a:t>&amp; </a:t>
            </a:r>
            <a:r>
              <a:rPr lang="es-MX" sz="1400" b="1" i="1" dirty="0" smtClean="0"/>
              <a:t>M. </a:t>
            </a:r>
            <a:r>
              <a:rPr lang="es-MX" sz="1400" b="1" i="1" dirty="0" err="1" smtClean="0"/>
              <a:t>californicus</a:t>
            </a:r>
            <a:r>
              <a:rPr lang="es-MX" sz="1400" b="1" i="1" dirty="0" smtClean="0"/>
              <a:t> </a:t>
            </a:r>
            <a:r>
              <a:rPr lang="es-MX" sz="1400" b="1" dirty="0" smtClean="0"/>
              <a:t>0.37 (</a:t>
            </a:r>
            <a:r>
              <a:rPr lang="es-MX" sz="1400" b="1" dirty="0"/>
              <a:t>Smith </a:t>
            </a:r>
            <a:r>
              <a:rPr lang="es-MX" sz="1400" b="1" dirty="0" smtClean="0"/>
              <a:t>et al. 1998).</a:t>
            </a:r>
            <a:endParaRPr lang="es-MX" sz="1400" b="1" dirty="0"/>
          </a:p>
          <a:p>
            <a:endParaRPr lang="es-MX" dirty="0"/>
          </a:p>
        </p:txBody>
      </p:sp>
      <p:sp>
        <p:nvSpPr>
          <p:cNvPr id="5" name="4 Flecha abajo"/>
          <p:cNvSpPr/>
          <p:nvPr/>
        </p:nvSpPr>
        <p:spPr>
          <a:xfrm>
            <a:off x="4334830" y="3756814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17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908720"/>
            <a:ext cx="79928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f) Fecundity (maximum litter size or number of eggs)</a:t>
            </a:r>
            <a:endParaRPr lang="es-MX" sz="2400" b="1" dirty="0"/>
          </a:p>
          <a:p>
            <a:r>
              <a:rPr lang="en-US" dirty="0"/>
              <a:t> </a:t>
            </a:r>
            <a:endParaRPr lang="es-MX" dirty="0"/>
          </a:p>
          <a:p>
            <a:r>
              <a:rPr lang="es-MX" b="1" dirty="0"/>
              <a:t>48</a:t>
            </a:r>
            <a:r>
              <a:rPr lang="es-MX" dirty="0"/>
              <a:t> </a:t>
            </a:r>
            <a:r>
              <a:rPr lang="es-MX" dirty="0" err="1" smtClean="0"/>
              <a:t>embryos</a:t>
            </a:r>
            <a:r>
              <a:rPr lang="es-MX" dirty="0" smtClean="0"/>
              <a:t> </a:t>
            </a:r>
            <a:r>
              <a:rPr lang="es-MX" dirty="0" err="1" smtClean="0"/>
              <a:t>maximum</a:t>
            </a:r>
            <a:r>
              <a:rPr lang="es-MX" dirty="0" smtClean="0"/>
              <a:t> (</a:t>
            </a:r>
            <a:r>
              <a:rPr lang="es-MX" dirty="0" err="1" smtClean="0"/>
              <a:t>average</a:t>
            </a:r>
            <a:r>
              <a:rPr lang="es-MX" dirty="0" smtClean="0"/>
              <a:t>= 19.3) (n= 140 </a:t>
            </a:r>
            <a:r>
              <a:rPr lang="es-MX" dirty="0" err="1" smtClean="0"/>
              <a:t>pregnant</a:t>
            </a:r>
            <a:r>
              <a:rPr lang="es-MX" dirty="0" smtClean="0"/>
              <a:t> </a:t>
            </a:r>
            <a:r>
              <a:rPr lang="es-MX" dirty="0" err="1" smtClean="0"/>
              <a:t>females</a:t>
            </a:r>
            <a:r>
              <a:rPr lang="es-MX" dirty="0" smtClean="0"/>
              <a:t>) in Puerto Chiapas </a:t>
            </a:r>
            <a:r>
              <a:rPr lang="es-MX" dirty="0" err="1" smtClean="0"/>
              <a:t>during</a:t>
            </a:r>
            <a:r>
              <a:rPr lang="es-MX" dirty="0" smtClean="0"/>
              <a:t> 1996-2003  (Soriano-Velásquez </a:t>
            </a:r>
            <a:r>
              <a:rPr lang="es-MX" dirty="0"/>
              <a:t>et al. </a:t>
            </a:r>
            <a:r>
              <a:rPr lang="es-MX" dirty="0" smtClean="0"/>
              <a:t>2006).</a:t>
            </a:r>
          </a:p>
          <a:p>
            <a:endParaRPr lang="es-MX" dirty="0"/>
          </a:p>
          <a:p>
            <a:r>
              <a:rPr lang="es-MX" b="1" dirty="0" smtClean="0"/>
              <a:t>40</a:t>
            </a:r>
            <a:r>
              <a:rPr lang="es-MX" dirty="0" smtClean="0"/>
              <a:t> </a:t>
            </a:r>
            <a:r>
              <a:rPr lang="es-MX" dirty="0" err="1" smtClean="0"/>
              <a:t>embryos</a:t>
            </a:r>
            <a:r>
              <a:rPr lang="es-MX" dirty="0" smtClean="0"/>
              <a:t> </a:t>
            </a:r>
            <a:r>
              <a:rPr lang="es-MX" dirty="0" err="1" smtClean="0"/>
              <a:t>maximum</a:t>
            </a:r>
            <a:r>
              <a:rPr lang="es-MX" dirty="0" smtClean="0"/>
              <a:t>  (n= 50 </a:t>
            </a:r>
            <a:r>
              <a:rPr lang="es-MX" dirty="0" err="1" smtClean="0"/>
              <a:t>pregnant</a:t>
            </a:r>
            <a:r>
              <a:rPr lang="es-MX" dirty="0" smtClean="0"/>
              <a:t> </a:t>
            </a:r>
            <a:r>
              <a:rPr lang="es-MX" dirty="0" err="1" smtClean="0"/>
              <a:t>females</a:t>
            </a:r>
            <a:r>
              <a:rPr lang="es-MX" dirty="0" smtClean="0"/>
              <a:t>) in Oaxaca (Bejarano-</a:t>
            </a:r>
            <a:r>
              <a:rPr lang="es-MX" dirty="0" err="1" smtClean="0"/>
              <a:t>Alvarez</a:t>
            </a:r>
            <a:r>
              <a:rPr lang="es-MX" dirty="0" smtClean="0"/>
              <a:t> </a:t>
            </a:r>
            <a:r>
              <a:rPr lang="es-MX" dirty="0"/>
              <a:t>et al. </a:t>
            </a:r>
            <a:r>
              <a:rPr lang="es-MX" dirty="0" smtClean="0"/>
              <a:t>2011).</a:t>
            </a:r>
          </a:p>
          <a:p>
            <a:endParaRPr lang="es-MX" dirty="0"/>
          </a:p>
          <a:p>
            <a:endParaRPr lang="es-MX" dirty="0" smtClean="0"/>
          </a:p>
          <a:p>
            <a:pPr algn="ctr"/>
            <a:r>
              <a:rPr lang="es-MX" b="1" dirty="0" smtClean="0">
                <a:solidFill>
                  <a:srgbClr val="FF0000"/>
                </a:solidFill>
              </a:rPr>
              <a:t>High </a:t>
            </a:r>
            <a:r>
              <a:rPr lang="es-MX" b="1" dirty="0" err="1" smtClean="0">
                <a:solidFill>
                  <a:srgbClr val="FF0000"/>
                </a:solidFill>
              </a:rPr>
              <a:t>vulnerability</a:t>
            </a:r>
            <a:endParaRPr lang="es-MX" b="1" dirty="0">
              <a:solidFill>
                <a:srgbClr val="FF0000"/>
              </a:solidFill>
            </a:endParaRPr>
          </a:p>
          <a:p>
            <a:r>
              <a:rPr lang="es-MX" dirty="0"/>
              <a:t> 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55576" y="4437112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g) </a:t>
            </a:r>
            <a:r>
              <a:rPr lang="es-MX" sz="2400" b="1" dirty="0" err="1"/>
              <a:t>Reproductive</a:t>
            </a:r>
            <a:r>
              <a:rPr lang="es-MX" sz="2400" b="1" dirty="0"/>
              <a:t> </a:t>
            </a:r>
            <a:r>
              <a:rPr lang="es-MX" sz="2400" b="1" dirty="0" err="1"/>
              <a:t>rate</a:t>
            </a:r>
            <a:r>
              <a:rPr lang="es-MX" sz="2400" b="1" dirty="0"/>
              <a:t>/ </a:t>
            </a:r>
            <a:r>
              <a:rPr lang="es-MX" sz="2400" b="1" dirty="0" err="1"/>
              <a:t>intrinsic</a:t>
            </a:r>
            <a:r>
              <a:rPr lang="es-MX" sz="2400" b="1" dirty="0"/>
              <a:t> </a:t>
            </a:r>
            <a:r>
              <a:rPr lang="es-MX" sz="2400" b="1" dirty="0" err="1"/>
              <a:t>rate</a:t>
            </a:r>
            <a:r>
              <a:rPr lang="es-MX" sz="2400" b="1" dirty="0"/>
              <a:t> of </a:t>
            </a:r>
            <a:r>
              <a:rPr lang="es-MX" sz="2400" b="1" dirty="0" err="1"/>
              <a:t>population</a:t>
            </a:r>
            <a:r>
              <a:rPr lang="es-MX" sz="2400" b="1" dirty="0"/>
              <a:t> </a:t>
            </a:r>
            <a:r>
              <a:rPr lang="es-MX" sz="2400" b="1" dirty="0" err="1"/>
              <a:t>increase</a:t>
            </a:r>
            <a:endParaRPr lang="es-MX" sz="2400" b="1" dirty="0"/>
          </a:p>
          <a:p>
            <a:r>
              <a:rPr lang="es-MX" dirty="0"/>
              <a:t> </a:t>
            </a:r>
          </a:p>
          <a:p>
            <a:r>
              <a:rPr lang="es-MX" dirty="0"/>
              <a:t>r</a:t>
            </a:r>
            <a:r>
              <a:rPr lang="es-MX" dirty="0" smtClean="0"/>
              <a:t>= 0.25 </a:t>
            </a:r>
            <a:r>
              <a:rPr lang="es-MX" dirty="0"/>
              <a:t>(λ= 1.284</a:t>
            </a:r>
            <a:r>
              <a:rPr lang="es-MX" dirty="0" smtClean="0"/>
              <a:t>) (Soriano-Velásquez </a:t>
            </a:r>
            <a:r>
              <a:rPr lang="es-MX" dirty="0"/>
              <a:t>et al. </a:t>
            </a:r>
            <a:r>
              <a:rPr lang="es-MX" dirty="0" smtClean="0"/>
              <a:t>2006).</a:t>
            </a:r>
          </a:p>
          <a:p>
            <a:endParaRPr lang="es-MX" dirty="0" smtClean="0"/>
          </a:p>
          <a:p>
            <a:endParaRPr lang="es-MX" dirty="0" smtClean="0"/>
          </a:p>
          <a:p>
            <a:pPr algn="ctr"/>
            <a:r>
              <a:rPr lang="es-MX" b="1" dirty="0" smtClean="0">
                <a:solidFill>
                  <a:srgbClr val="FF0000"/>
                </a:solidFill>
              </a:rPr>
              <a:t>Medium </a:t>
            </a:r>
            <a:r>
              <a:rPr lang="es-MX" b="1" dirty="0" err="1" smtClean="0">
                <a:solidFill>
                  <a:srgbClr val="FF0000"/>
                </a:solidFill>
              </a:rPr>
              <a:t>vulnerability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es-MX" dirty="0">
              <a:solidFill>
                <a:srgbClr val="FF0000"/>
              </a:solidFill>
            </a:endParaRPr>
          </a:p>
          <a:p>
            <a:pPr algn="ctr"/>
            <a:r>
              <a:rPr lang="es-MX" sz="1400" b="1" dirty="0"/>
              <a:t>* </a:t>
            </a:r>
            <a:r>
              <a:rPr lang="es-MX" sz="1400" b="1" dirty="0" err="1"/>
              <a:t>Low</a:t>
            </a:r>
            <a:r>
              <a:rPr lang="es-MX" sz="1400" b="1" dirty="0"/>
              <a:t> </a:t>
            </a:r>
            <a:r>
              <a:rPr lang="es-MX" sz="1400" b="1" dirty="0" smtClean="0"/>
              <a:t>r </a:t>
            </a:r>
            <a:r>
              <a:rPr lang="es-MX" sz="1400" b="1" dirty="0" err="1"/>
              <a:t>should</a:t>
            </a:r>
            <a:r>
              <a:rPr lang="es-MX" sz="1400" b="1" dirty="0"/>
              <a:t> </a:t>
            </a:r>
            <a:r>
              <a:rPr lang="es-MX" sz="1400" b="1" dirty="0" err="1"/>
              <a:t>correspond</a:t>
            </a:r>
            <a:r>
              <a:rPr lang="es-MX" sz="1400" b="1" dirty="0"/>
              <a:t> to </a:t>
            </a:r>
            <a:r>
              <a:rPr lang="es-MX" sz="1400" b="1" dirty="0" err="1"/>
              <a:t>high</a:t>
            </a:r>
            <a:r>
              <a:rPr lang="es-MX" sz="1400" b="1" dirty="0"/>
              <a:t> </a:t>
            </a:r>
            <a:r>
              <a:rPr lang="es-MX" sz="1400" b="1" dirty="0" err="1"/>
              <a:t>vulnerability</a:t>
            </a:r>
            <a:r>
              <a:rPr lang="es-MX" sz="1400" b="1" dirty="0"/>
              <a:t>. </a:t>
            </a:r>
          </a:p>
          <a:p>
            <a:pPr algn="ctr"/>
            <a:endParaRPr lang="es-MX" sz="1400" dirty="0">
              <a:solidFill>
                <a:srgbClr val="FF0000"/>
              </a:solidFill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4346260" y="2996952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Flecha abajo"/>
          <p:cNvSpPr/>
          <p:nvPr/>
        </p:nvSpPr>
        <p:spPr>
          <a:xfrm>
            <a:off x="4355976" y="5517232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099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810</Words>
  <Application>Microsoft Office PowerPoint</Application>
  <PresentationFormat>Presentación en pantalla (4:3)</PresentationFormat>
  <Paragraphs>228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PESCA</dc:creator>
  <cp:lastModifiedBy>Tiburón</cp:lastModifiedBy>
  <cp:revision>57</cp:revision>
  <dcterms:created xsi:type="dcterms:W3CDTF">2014-07-24T18:07:31Z</dcterms:created>
  <dcterms:modified xsi:type="dcterms:W3CDTF">2014-07-28T04:33:28Z</dcterms:modified>
</cp:coreProperties>
</file>