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3368" autoAdjust="0"/>
  </p:normalViewPr>
  <p:slideViewPr>
    <p:cSldViewPr>
      <p:cViewPr>
        <p:scale>
          <a:sx n="94" d="100"/>
          <a:sy n="94" d="100"/>
        </p:scale>
        <p:origin x="-678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8EF2A4-014D-406C-8DE7-E497388644AA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41D0F4-CE35-46D4-8F4A-AFFA30F5A3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59079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Medidas</a:t>
            </a:r>
            <a:r>
              <a:rPr lang="en-US" dirty="0"/>
              <a:t> de </a:t>
            </a:r>
            <a:r>
              <a:rPr lang="en-US" dirty="0" err="1"/>
              <a:t>Manejo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DENP con </a:t>
            </a:r>
            <a:br>
              <a:rPr lang="en-US" dirty="0"/>
            </a:br>
            <a:r>
              <a:rPr lang="en-US" dirty="0" err="1"/>
              <a:t>Condiciones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42900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perspectiva</a:t>
            </a:r>
            <a:r>
              <a:rPr lang="en-US" dirty="0" smtClean="0">
                <a:solidFill>
                  <a:schemeClr val="tx1"/>
                </a:solidFill>
              </a:rPr>
              <a:t> 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U.S. </a:t>
            </a:r>
            <a:r>
              <a:rPr lang="en-US" dirty="0" smtClean="0">
                <a:solidFill>
                  <a:schemeClr val="tx1"/>
                </a:solidFill>
              </a:rPr>
              <a:t>en el </a:t>
            </a:r>
            <a:r>
              <a:rPr lang="en-US" dirty="0" err="1" smtClean="0">
                <a:solidFill>
                  <a:schemeClr val="tx1"/>
                </a:solidFill>
              </a:rPr>
              <a:t>mejoramiento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conservación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especies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través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proceso</a:t>
            </a:r>
            <a:r>
              <a:rPr lang="en-US" dirty="0" smtClean="0">
                <a:solidFill>
                  <a:schemeClr val="tx1"/>
                </a:solidFill>
              </a:rPr>
              <a:t> de DENPs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80" y="990600"/>
            <a:ext cx="8610600" cy="469087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larga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, </a:t>
            </a:r>
            <a:r>
              <a:rPr lang="en-US" dirty="0" err="1" smtClean="0"/>
              <a:t>maduración</a:t>
            </a:r>
            <a:r>
              <a:rPr lang="en-US" dirty="0" smtClean="0"/>
              <a:t> </a:t>
            </a:r>
            <a:r>
              <a:rPr lang="en-US" dirty="0" err="1" smtClean="0"/>
              <a:t>tardía</a:t>
            </a:r>
            <a:r>
              <a:rPr lang="en-US" dirty="0" smtClean="0"/>
              <a:t> de </a:t>
            </a:r>
            <a:r>
              <a:rPr lang="en-US" dirty="0" err="1" smtClean="0"/>
              <a:t>especies</a:t>
            </a:r>
            <a:r>
              <a:rPr lang="en-US" dirty="0" smtClean="0"/>
              <a:t> de </a:t>
            </a:r>
            <a:r>
              <a:rPr lang="en-US" dirty="0" err="1" smtClean="0"/>
              <a:t>esturiones</a:t>
            </a:r>
            <a:endParaRPr lang="en-US" dirty="0" smtClean="0"/>
          </a:p>
          <a:p>
            <a:r>
              <a:rPr lang="en-US" dirty="0" err="1" smtClean="0"/>
              <a:t>Extraídos</a:t>
            </a:r>
            <a:r>
              <a:rPr lang="en-US" dirty="0" smtClean="0"/>
              <a:t> de la </a:t>
            </a:r>
            <a:r>
              <a:rPr lang="en-US" dirty="0" err="1" smtClean="0"/>
              <a:t>naturaleza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carne y </a:t>
            </a:r>
            <a:r>
              <a:rPr lang="en-US" dirty="0" err="1" smtClean="0"/>
              <a:t>huevos</a:t>
            </a:r>
            <a:r>
              <a:rPr lang="en-US" dirty="0" smtClean="0"/>
              <a:t> </a:t>
            </a:r>
          </a:p>
          <a:p>
            <a:r>
              <a:rPr lang="es-CR" dirty="0" smtClean="0"/>
              <a:t>Aumento de demanda internacional mientras que los stocks de especies de esturiones europeos disminuyeron.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</a:t>
            </a:r>
            <a:r>
              <a:rPr lang="en-US" dirty="0" err="1" smtClean="0"/>
              <a:t>Apéndice</a:t>
            </a:r>
            <a:r>
              <a:rPr lang="en-US" dirty="0" smtClean="0"/>
              <a:t> </a:t>
            </a:r>
            <a:r>
              <a:rPr lang="en-US" dirty="0" smtClean="0"/>
              <a:t>II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Pez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Pez</a:t>
            </a:r>
            <a:r>
              <a:rPr lang="en-US" dirty="0" smtClean="0"/>
              <a:t> </a:t>
            </a:r>
            <a:r>
              <a:rPr lang="en-US" dirty="0" err="1" smtClean="0"/>
              <a:t>Espátula</a:t>
            </a:r>
            <a:r>
              <a:rPr lang="en-US" dirty="0" smtClean="0"/>
              <a:t> de </a:t>
            </a:r>
            <a:r>
              <a:rPr lang="en-US" dirty="0" err="1" smtClean="0"/>
              <a:t>Norteamérica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6247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19625"/>
            <a:ext cx="18859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2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U.S. State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Manejo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s-CR" dirty="0"/>
              <a:t>Licencia de pesca y requerimientos para reporte para limitar entradas y reducir la presión</a:t>
            </a:r>
            <a:r>
              <a:rPr lang="es-CR" dirty="0" smtClean="0"/>
              <a:t>.</a:t>
            </a:r>
            <a:endParaRPr lang="en-US" dirty="0" smtClean="0"/>
          </a:p>
          <a:p>
            <a:pPr lvl="1"/>
            <a:r>
              <a:rPr lang="es-CR" dirty="0" smtClean="0"/>
              <a:t>Temporadas de Apertura/Cierre para minimizar la mortalidad incidental de juveniles durante los meses cálidos.</a:t>
            </a:r>
            <a:endParaRPr lang="en-US" dirty="0" smtClean="0"/>
          </a:p>
          <a:p>
            <a:pPr lvl="1"/>
            <a:r>
              <a:rPr lang="en-US" dirty="0" err="1" smtClean="0"/>
              <a:t>Restricciones</a:t>
            </a:r>
            <a:r>
              <a:rPr lang="en-US" dirty="0" smtClean="0"/>
              <a:t> de </a:t>
            </a:r>
            <a:r>
              <a:rPr lang="en-US" dirty="0" err="1" smtClean="0"/>
              <a:t>artes</a:t>
            </a:r>
            <a:r>
              <a:rPr lang="en-US" dirty="0" smtClean="0"/>
              <a:t> de </a:t>
            </a:r>
            <a:r>
              <a:rPr lang="en-US" dirty="0" err="1" smtClean="0"/>
              <a:t>pesca</a:t>
            </a:r>
            <a:r>
              <a:rPr lang="en-US" dirty="0" smtClean="0"/>
              <a:t> para </a:t>
            </a:r>
            <a:r>
              <a:rPr lang="en-US" dirty="0" err="1" smtClean="0"/>
              <a:t>minimizar</a:t>
            </a:r>
            <a:r>
              <a:rPr lang="en-US" dirty="0" smtClean="0"/>
              <a:t> </a:t>
            </a:r>
            <a:r>
              <a:rPr lang="en-US" dirty="0" err="1" smtClean="0"/>
              <a:t>captura</a:t>
            </a:r>
            <a:r>
              <a:rPr lang="en-US" dirty="0" smtClean="0"/>
              <a:t> incidental de juveniles</a:t>
            </a:r>
            <a:endParaRPr lang="en-US" dirty="0" smtClean="0"/>
          </a:p>
          <a:p>
            <a:pPr lvl="1"/>
            <a:r>
              <a:rPr lang="en-US" dirty="0" err="1" smtClean="0"/>
              <a:t>Límite</a:t>
            </a:r>
            <a:r>
              <a:rPr lang="en-US" dirty="0" smtClean="0"/>
              <a:t> del largo para </a:t>
            </a:r>
            <a:r>
              <a:rPr lang="en-US" dirty="0" err="1" smtClean="0"/>
              <a:t>asegurar</a:t>
            </a:r>
            <a:r>
              <a:rPr lang="en-US" dirty="0" smtClean="0"/>
              <a:t> </a:t>
            </a:r>
            <a:r>
              <a:rPr lang="en-US" dirty="0" err="1" smtClean="0"/>
              <a:t>oportunidad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hembras</a:t>
            </a:r>
            <a:r>
              <a:rPr lang="en-US" dirty="0" smtClean="0"/>
              <a:t> </a:t>
            </a:r>
            <a:r>
              <a:rPr lang="en-US" dirty="0" err="1" smtClean="0"/>
              <a:t>adultas</a:t>
            </a:r>
            <a:r>
              <a:rPr lang="en-US" dirty="0" smtClean="0"/>
              <a:t> de </a:t>
            </a:r>
            <a:r>
              <a:rPr lang="en-US" dirty="0" err="1" smtClean="0"/>
              <a:t>contribuir</a:t>
            </a:r>
            <a:r>
              <a:rPr lang="en-US" dirty="0" smtClean="0"/>
              <a:t> al </a:t>
            </a:r>
            <a:r>
              <a:rPr lang="en-US" dirty="0" err="1" smtClean="0"/>
              <a:t>reclutamiento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</a:t>
            </a:r>
            <a:r>
              <a:rPr lang="en-US" dirty="0" err="1"/>
              <a:t>Apéndice</a:t>
            </a:r>
            <a:r>
              <a:rPr lang="en-US" dirty="0"/>
              <a:t> II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Pez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Pez</a:t>
            </a:r>
            <a:r>
              <a:rPr lang="en-US" dirty="0"/>
              <a:t> </a:t>
            </a:r>
            <a:r>
              <a:rPr lang="en-US" dirty="0" err="1"/>
              <a:t>Espátula</a:t>
            </a:r>
            <a:r>
              <a:rPr lang="en-US" dirty="0"/>
              <a:t> de </a:t>
            </a:r>
            <a:r>
              <a:rPr lang="en-US" dirty="0" err="1"/>
              <a:t>Norteamérica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76200" y="1722437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Alemán</a:t>
            </a:r>
            <a:r>
              <a:rPr lang="en-US" dirty="0" smtClean="0"/>
              <a:t> Paso </a:t>
            </a:r>
            <a:r>
              <a:rPr lang="en-US" dirty="0" smtClean="0"/>
              <a:t>6 </a:t>
            </a:r>
            <a:r>
              <a:rPr lang="en-US" dirty="0" smtClean="0"/>
              <a:t>–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Adicionales</a:t>
            </a:r>
            <a:endParaRPr lang="en-US" dirty="0" smtClean="0"/>
          </a:p>
          <a:p>
            <a:pPr lvl="1"/>
            <a:r>
              <a:rPr lang="en-US" dirty="0" err="1" smtClean="0"/>
              <a:t>Revisión</a:t>
            </a:r>
            <a:r>
              <a:rPr lang="en-US" dirty="0" smtClean="0"/>
              <a:t> de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- </a:t>
            </a:r>
            <a:r>
              <a:rPr lang="en-US" dirty="0" err="1" smtClean="0"/>
              <a:t>Límites</a:t>
            </a:r>
            <a:r>
              <a:rPr lang="en-US" dirty="0" smtClean="0"/>
              <a:t> de largo no </a:t>
            </a:r>
            <a:r>
              <a:rPr lang="en-US" dirty="0" err="1" smtClean="0"/>
              <a:t>conservaban</a:t>
            </a:r>
            <a:r>
              <a:rPr lang="en-US" dirty="0" smtClean="0"/>
              <a:t> un </a:t>
            </a:r>
            <a:r>
              <a:rPr lang="en-US" dirty="0" err="1" smtClean="0"/>
              <a:t>porcentaje</a:t>
            </a:r>
            <a:r>
              <a:rPr lang="en-US" dirty="0" smtClean="0"/>
              <a:t> </a:t>
            </a:r>
            <a:r>
              <a:rPr lang="en-US" dirty="0" err="1" smtClean="0"/>
              <a:t>adecuado</a:t>
            </a:r>
            <a:r>
              <a:rPr lang="en-US" dirty="0" smtClean="0"/>
              <a:t> de </a:t>
            </a:r>
            <a:r>
              <a:rPr lang="en-US" dirty="0" err="1" smtClean="0"/>
              <a:t>hembras</a:t>
            </a:r>
            <a:r>
              <a:rPr lang="en-US" dirty="0" smtClean="0"/>
              <a:t> </a:t>
            </a:r>
            <a:r>
              <a:rPr lang="en-US" dirty="0" err="1" smtClean="0"/>
              <a:t>adultas</a:t>
            </a:r>
            <a:r>
              <a:rPr lang="en-US" dirty="0" smtClean="0"/>
              <a:t> de </a:t>
            </a:r>
            <a:r>
              <a:rPr lang="en-US" dirty="0" err="1" smtClean="0"/>
              <a:t>pez</a:t>
            </a:r>
            <a:r>
              <a:rPr lang="en-US" dirty="0" smtClean="0"/>
              <a:t> </a:t>
            </a:r>
            <a:r>
              <a:rPr lang="en-US" dirty="0" err="1" smtClean="0"/>
              <a:t>espátula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la </a:t>
            </a:r>
            <a:r>
              <a:rPr lang="en-US" dirty="0" err="1" smtClean="0"/>
              <a:t>extracción</a:t>
            </a:r>
            <a:r>
              <a:rPr lang="en-US" dirty="0" smtClean="0"/>
              <a:t> para </a:t>
            </a:r>
            <a:r>
              <a:rPr lang="en-US" dirty="0" err="1" smtClean="0"/>
              <a:t>mantener</a:t>
            </a:r>
            <a:r>
              <a:rPr lang="en-US" dirty="0" smtClean="0"/>
              <a:t> la </a:t>
            </a:r>
            <a:r>
              <a:rPr lang="en-US" dirty="0" err="1" smtClean="0"/>
              <a:t>especie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Autoridad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de U.S. </a:t>
            </a:r>
            <a:r>
              <a:rPr lang="en-US" dirty="0" err="1" smtClean="0"/>
              <a:t>trabajó</a:t>
            </a:r>
            <a:r>
              <a:rPr lang="en-US" dirty="0" smtClean="0"/>
              <a:t> con el Estado para </a:t>
            </a:r>
            <a:r>
              <a:rPr lang="en-US" dirty="0" err="1" smtClean="0"/>
              <a:t>incrementar</a:t>
            </a:r>
            <a:r>
              <a:rPr lang="en-US" dirty="0" smtClean="0"/>
              <a:t> los </a:t>
            </a:r>
            <a:r>
              <a:rPr lang="en-US" dirty="0" err="1" smtClean="0"/>
              <a:t>límites</a:t>
            </a:r>
            <a:r>
              <a:rPr lang="en-US" dirty="0" smtClean="0"/>
              <a:t> de largo en un </a:t>
            </a:r>
            <a:r>
              <a:rPr lang="en-US" dirty="0" err="1" smtClean="0"/>
              <a:t>período</a:t>
            </a:r>
            <a:r>
              <a:rPr lang="en-US" dirty="0" smtClean="0"/>
              <a:t> de 5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s-CR" dirty="0" smtClean="0"/>
              <a:t>Cuando el plan de 5 años fue abandonado, la Autoridad Científica de U.S hizo un DENP negativo hasta que el límite de largo fuera incrementado.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</a:t>
            </a:r>
            <a:r>
              <a:rPr lang="en-US" dirty="0" err="1"/>
              <a:t>Apéndice</a:t>
            </a:r>
            <a:r>
              <a:rPr lang="en-US" dirty="0"/>
              <a:t> II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Pez</a:t>
            </a:r>
            <a:r>
              <a:rPr lang="en-US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Pez</a:t>
            </a:r>
            <a:r>
              <a:rPr lang="en-US" dirty="0"/>
              <a:t> </a:t>
            </a:r>
            <a:r>
              <a:rPr lang="en-US" dirty="0" err="1"/>
              <a:t>Espátula</a:t>
            </a:r>
            <a:r>
              <a:rPr lang="en-US" dirty="0"/>
              <a:t> de </a:t>
            </a:r>
            <a:r>
              <a:rPr lang="en-US" dirty="0" err="1"/>
              <a:t>Norteamérica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301288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Larga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, </a:t>
            </a:r>
            <a:r>
              <a:rPr lang="en-US" dirty="0" err="1" smtClean="0"/>
              <a:t>crecimiento</a:t>
            </a:r>
            <a:r>
              <a:rPr lang="en-US" dirty="0" smtClean="0"/>
              <a:t> lento, </a:t>
            </a:r>
            <a:r>
              <a:rPr lang="en-US" dirty="0" err="1" smtClean="0"/>
              <a:t>planta</a:t>
            </a:r>
            <a:r>
              <a:rPr lang="en-US" dirty="0" smtClean="0"/>
              <a:t> </a:t>
            </a:r>
            <a:r>
              <a:rPr lang="en-US" dirty="0" err="1" smtClean="0"/>
              <a:t>perenne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s-CR" dirty="0" smtClean="0"/>
              <a:t>Cosecha de las raíces de la naturaleza para uso medicinal.</a:t>
            </a:r>
            <a:endParaRPr lang="en-US" dirty="0" smtClean="0"/>
          </a:p>
          <a:p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</a:t>
            </a:r>
            <a:r>
              <a:rPr lang="en-US" dirty="0" err="1" smtClean="0"/>
              <a:t>principalmente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Asia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</a:t>
            </a:r>
            <a:r>
              <a:rPr lang="en-US" dirty="0" err="1" smtClean="0"/>
              <a:t>Apéndice</a:t>
            </a:r>
            <a:r>
              <a:rPr lang="en-US" dirty="0" smtClean="0"/>
              <a:t> II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Ginseng Americano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2286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94213"/>
            <a:ext cx="17049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8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U.S.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Manejo</a:t>
            </a:r>
            <a:r>
              <a:rPr lang="en-US" dirty="0" smtClean="0"/>
              <a:t> de Estado:</a:t>
            </a:r>
            <a:endParaRPr lang="en-US" dirty="0" smtClean="0"/>
          </a:p>
          <a:p>
            <a:pPr lvl="1"/>
            <a:r>
              <a:rPr lang="es-CR" dirty="0" smtClean="0"/>
              <a:t>Cosecha restringida o prohibida en la mayoría </a:t>
            </a:r>
            <a:r>
              <a:rPr lang="es-CR" smtClean="0"/>
              <a:t>del Estado </a:t>
            </a:r>
            <a:r>
              <a:rPr lang="es-CR" dirty="0" smtClean="0"/>
              <a:t>y tierras Federales para proveer refugio de la cosecha.</a:t>
            </a:r>
          </a:p>
          <a:p>
            <a:pPr lvl="1"/>
            <a:r>
              <a:rPr lang="es-CR" dirty="0" smtClean="0"/>
              <a:t>Temporada Apertura/cierre para asegurar oportunidad de producción de semillas y recolección en el futuro.</a:t>
            </a:r>
            <a:endParaRPr lang="en-US" dirty="0" smtClean="0"/>
          </a:p>
          <a:p>
            <a:pPr lvl="1"/>
            <a:r>
              <a:rPr lang="en-US" dirty="0" err="1" smtClean="0"/>
              <a:t>Certificado</a:t>
            </a:r>
            <a:r>
              <a:rPr lang="en-US" dirty="0" smtClean="0"/>
              <a:t> de Estado de </a:t>
            </a:r>
            <a:r>
              <a:rPr lang="en-US" dirty="0" err="1" smtClean="0"/>
              <a:t>raíces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</a:t>
            </a:r>
            <a:r>
              <a:rPr lang="en-US" dirty="0" err="1"/>
              <a:t>Apéndice</a:t>
            </a:r>
            <a:r>
              <a:rPr lang="en-US" dirty="0"/>
              <a:t> II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Plantas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Ginseng Americano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alemán</a:t>
            </a:r>
            <a:r>
              <a:rPr lang="en-US" dirty="0" smtClean="0"/>
              <a:t> Paso  </a:t>
            </a:r>
            <a:r>
              <a:rPr lang="en-US" dirty="0" smtClean="0"/>
              <a:t>5 – </a:t>
            </a:r>
            <a:r>
              <a:rPr lang="en-US" dirty="0" smtClean="0"/>
              <a:t>DENP </a:t>
            </a:r>
            <a:r>
              <a:rPr lang="en-US" dirty="0" err="1" smtClean="0"/>
              <a:t>Positivo</a:t>
            </a:r>
            <a:r>
              <a:rPr lang="en-US" dirty="0" smtClean="0"/>
              <a:t> con </a:t>
            </a:r>
            <a:r>
              <a:rPr lang="en-US" dirty="0" err="1" smtClean="0"/>
              <a:t>condiciones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s-CR" dirty="0" smtClean="0"/>
              <a:t>Autoridad Científica de U.S. </a:t>
            </a:r>
            <a:r>
              <a:rPr lang="en-US" dirty="0"/>
              <a:t>DENP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solo para </a:t>
            </a:r>
            <a:r>
              <a:rPr lang="en-US" dirty="0" err="1" smtClean="0"/>
              <a:t>raíces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 5 </a:t>
            </a:r>
            <a:r>
              <a:rPr lang="en-US" dirty="0" err="1" smtClean="0"/>
              <a:t>años</a:t>
            </a:r>
            <a:r>
              <a:rPr lang="en-US" dirty="0" smtClean="0"/>
              <a:t> o </a:t>
            </a:r>
            <a:r>
              <a:rPr lang="en-US" dirty="0" err="1" smtClean="0"/>
              <a:t>más</a:t>
            </a:r>
            <a:r>
              <a:rPr lang="en-US" dirty="0" smtClean="0"/>
              <a:t> para </a:t>
            </a:r>
            <a:r>
              <a:rPr lang="en-US" dirty="0" err="1" smtClean="0"/>
              <a:t>asegurar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r>
              <a:rPr lang="en-US" dirty="0" smtClean="0"/>
              <a:t> </a:t>
            </a:r>
            <a:r>
              <a:rPr lang="en-US" dirty="0" err="1" smtClean="0"/>
              <a:t>tengan</a:t>
            </a:r>
            <a:r>
              <a:rPr lang="en-US" dirty="0" smtClean="0"/>
              <a:t> </a:t>
            </a:r>
            <a:r>
              <a:rPr lang="en-US" dirty="0" err="1" smtClean="0"/>
              <a:t>oportunidad</a:t>
            </a:r>
            <a:r>
              <a:rPr lang="en-US" dirty="0" smtClean="0"/>
              <a:t> de </a:t>
            </a:r>
            <a:r>
              <a:rPr lang="en-US" dirty="0" err="1" smtClean="0"/>
              <a:t>contribuir</a:t>
            </a:r>
            <a:r>
              <a:rPr lang="en-US" dirty="0" smtClean="0"/>
              <a:t> al </a:t>
            </a:r>
            <a:r>
              <a:rPr lang="en-US" dirty="0" err="1" smtClean="0"/>
              <a:t>reclutamiento</a:t>
            </a:r>
            <a:r>
              <a:rPr lang="en-US" dirty="0" smtClean="0"/>
              <a:t> antes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</a:t>
            </a:r>
            <a:r>
              <a:rPr lang="en-US" dirty="0" err="1" smtClean="0"/>
              <a:t>cosechadas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</a:t>
            </a:r>
            <a:r>
              <a:rPr lang="en-US" dirty="0" err="1"/>
              <a:t>Apéndice</a:t>
            </a:r>
            <a:r>
              <a:rPr lang="en-US" dirty="0"/>
              <a:t> II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Plantas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Ginseng Americano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2505075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9928"/>
            <a:ext cx="8229600" cy="4995672"/>
          </a:xfrm>
        </p:spPr>
        <p:txBody>
          <a:bodyPr>
            <a:normAutofit/>
          </a:bodyPr>
          <a:lstStyle/>
          <a:p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podrían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condiciones</a:t>
            </a:r>
            <a:r>
              <a:rPr lang="en-US" dirty="0" smtClean="0"/>
              <a:t>?</a:t>
            </a:r>
          </a:p>
          <a:p>
            <a:r>
              <a:rPr lang="es-CR" dirty="0" smtClean="0"/>
              <a:t>Proveer apoyo para los Planes Nacionales de Manejo de Tiburones y Consejo Científico de RFMO como:</a:t>
            </a:r>
            <a:endParaRPr lang="en-US" dirty="0"/>
          </a:p>
          <a:p>
            <a:pPr lvl="1"/>
            <a:r>
              <a:rPr lang="es-CR" dirty="0" smtClean="0"/>
              <a:t>Licencia de pesca, requisitos de permisos y reportes obligatorios.</a:t>
            </a:r>
            <a:endParaRPr lang="en-US" dirty="0" smtClean="0"/>
          </a:p>
          <a:p>
            <a:pPr lvl="1"/>
            <a:r>
              <a:rPr lang="es-CR" dirty="0" smtClean="0"/>
              <a:t>Temporada de cosecha, restricciones de artes de pesca, tallas mínimas para aletas, largo mínimo de tiburones capturados?</a:t>
            </a:r>
            <a:endParaRPr lang="en-US" dirty="0" smtClean="0"/>
          </a:p>
          <a:p>
            <a:pPr lvl="1"/>
            <a:r>
              <a:rPr lang="en-US" dirty="0" err="1" smtClean="0"/>
              <a:t>Merece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discusión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taller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Paso </a:t>
            </a:r>
            <a:r>
              <a:rPr lang="en-US" sz="3600" dirty="0" smtClean="0"/>
              <a:t>5 –</a:t>
            </a:r>
            <a:r>
              <a:rPr lang="en-US" sz="3600" dirty="0"/>
              <a:t>DENPs </a:t>
            </a:r>
            <a:r>
              <a:rPr lang="en-US" sz="3600" dirty="0" err="1" smtClean="0"/>
              <a:t>Positivo</a:t>
            </a:r>
            <a:r>
              <a:rPr lang="en-US" sz="3600" dirty="0" smtClean="0"/>
              <a:t> con </a:t>
            </a:r>
            <a:r>
              <a:rPr lang="en-US" sz="3600" dirty="0" err="1" smtClean="0"/>
              <a:t>Condiciones</a:t>
            </a:r>
            <a:r>
              <a:rPr lang="en-US" sz="3600" dirty="0" smtClean="0"/>
              <a:t> para </a:t>
            </a:r>
            <a:br>
              <a:rPr lang="en-US" sz="3600" dirty="0" smtClean="0"/>
            </a:br>
            <a:r>
              <a:rPr lang="en-US" sz="3600" dirty="0" err="1" smtClean="0"/>
              <a:t>Apéndice</a:t>
            </a:r>
            <a:r>
              <a:rPr lang="en-US" sz="3600" dirty="0" smtClean="0"/>
              <a:t> II </a:t>
            </a:r>
            <a:r>
              <a:rPr lang="en-US" sz="3600" dirty="0" err="1" smtClean="0"/>
              <a:t>Tiburones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56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ideas:</a:t>
            </a:r>
            <a:endParaRPr lang="en-US" dirty="0" smtClean="0"/>
          </a:p>
          <a:p>
            <a:pPr lvl="1"/>
            <a:r>
              <a:rPr lang="es-CR" dirty="0" smtClean="0"/>
              <a:t>Autoridad Científica podría trabajar con agencias de pesca (o a través del liderazgo de agencias de pesca si es la AC para pesquería) para fortalecer las medidas de manejo y asegurar futuros DENP positivos para especies de tiburones.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 AC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preocupaciones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la </a:t>
            </a:r>
            <a:r>
              <a:rPr lang="en-US" dirty="0" err="1" smtClean="0"/>
              <a:t>habilidad</a:t>
            </a:r>
            <a:r>
              <a:rPr lang="en-US" dirty="0" smtClean="0"/>
              <a:t> de </a:t>
            </a:r>
            <a:r>
              <a:rPr lang="en-US" dirty="0" err="1" smtClean="0"/>
              <a:t>realizar</a:t>
            </a:r>
            <a:r>
              <a:rPr lang="en-US" dirty="0" smtClean="0"/>
              <a:t> DENP </a:t>
            </a:r>
            <a:r>
              <a:rPr lang="en-US" dirty="0" err="1" smtClean="0"/>
              <a:t>debido</a:t>
            </a:r>
            <a:r>
              <a:rPr lang="en-US" dirty="0" smtClean="0"/>
              <a:t> a la </a:t>
            </a:r>
            <a:r>
              <a:rPr lang="en-US" dirty="0" err="1" smtClean="0"/>
              <a:t>cosecha</a:t>
            </a:r>
            <a:r>
              <a:rPr lang="en-US" dirty="0" smtClean="0"/>
              <a:t> del </a:t>
            </a:r>
            <a:r>
              <a:rPr lang="en-US" dirty="0" err="1" smtClean="0"/>
              <a:t>mismo</a:t>
            </a:r>
            <a:r>
              <a:rPr lang="en-US" dirty="0" smtClean="0"/>
              <a:t> stock </a:t>
            </a:r>
            <a:r>
              <a:rPr lang="en-US" dirty="0" err="1" smtClean="0"/>
              <a:t>por</a:t>
            </a:r>
            <a:r>
              <a:rPr lang="en-US" dirty="0" smtClean="0"/>
              <a:t> parte de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vecinas</a:t>
            </a:r>
            <a:r>
              <a:rPr lang="en-US" dirty="0" smtClean="0"/>
              <a:t>, se </a:t>
            </a:r>
            <a:r>
              <a:rPr lang="en-US" dirty="0" err="1" smtClean="0"/>
              <a:t>podría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acercamiento</a:t>
            </a:r>
            <a:r>
              <a:rPr lang="en-US" dirty="0" smtClean="0"/>
              <a:t> a </a:t>
            </a:r>
            <a:r>
              <a:rPr lang="en-US" dirty="0" err="1" smtClean="0"/>
              <a:t>agencias</a:t>
            </a:r>
            <a:r>
              <a:rPr lang="en-US" dirty="0" smtClean="0"/>
              <a:t> de </a:t>
            </a:r>
            <a:r>
              <a:rPr lang="en-US" dirty="0" err="1" smtClean="0"/>
              <a:t>pesquería</a:t>
            </a:r>
            <a:r>
              <a:rPr lang="en-US" dirty="0" smtClean="0"/>
              <a:t> y </a:t>
            </a:r>
            <a:r>
              <a:rPr lang="en-US" dirty="0" err="1" smtClean="0"/>
              <a:t>cancillerías</a:t>
            </a:r>
            <a:r>
              <a:rPr lang="en-US" dirty="0" smtClean="0"/>
              <a:t> para </a:t>
            </a:r>
            <a:r>
              <a:rPr lang="en-US" dirty="0" err="1" smtClean="0"/>
              <a:t>tratar</a:t>
            </a:r>
            <a:r>
              <a:rPr lang="en-US" dirty="0" smtClean="0"/>
              <a:t>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preocupaciones</a:t>
            </a:r>
            <a:r>
              <a:rPr lang="en-US" dirty="0" smtClean="0"/>
              <a:t> </a:t>
            </a:r>
            <a:r>
              <a:rPr lang="en-US" dirty="0" err="1" smtClean="0"/>
              <a:t>bilateralmente</a:t>
            </a:r>
            <a:r>
              <a:rPr lang="en-US" dirty="0" smtClean="0"/>
              <a:t> o </a:t>
            </a:r>
            <a:r>
              <a:rPr lang="en-US" dirty="0" err="1" smtClean="0"/>
              <a:t>vía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RFMO para </a:t>
            </a:r>
            <a:r>
              <a:rPr lang="en-US" dirty="0" err="1" smtClean="0"/>
              <a:t>asegurar</a:t>
            </a:r>
            <a:r>
              <a:rPr lang="en-US" dirty="0" smtClean="0"/>
              <a:t> </a:t>
            </a:r>
            <a:r>
              <a:rPr lang="en-US" dirty="0" err="1" smtClean="0"/>
              <a:t>adecuadas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manejo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Paso 6 </a:t>
            </a:r>
            <a:r>
              <a:rPr lang="en-US" dirty="0" smtClean="0"/>
              <a:t>–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Adicionales</a:t>
            </a:r>
            <a:r>
              <a:rPr lang="en-US" dirty="0" smtClean="0"/>
              <a:t> para </a:t>
            </a:r>
            <a:r>
              <a:rPr lang="en-US" dirty="0" err="1" smtClean="0"/>
              <a:t>Apéndice</a:t>
            </a:r>
            <a:r>
              <a:rPr lang="en-US" dirty="0" smtClean="0"/>
              <a:t> </a:t>
            </a:r>
            <a:r>
              <a:rPr lang="en-US" dirty="0" smtClean="0"/>
              <a:t>II </a:t>
            </a:r>
            <a:r>
              <a:rPr lang="en-US" dirty="0" err="1" smtClean="0"/>
              <a:t>Tiburones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441</TotalTime>
  <Words>535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Medidas de Manejo DENP con  Condiciones Medidas Adicionales </vt:lpstr>
      <vt:lpstr>U.S. Apéndice II Ejemplo Pez:   Pez Espátula de Norteamérica</vt:lpstr>
      <vt:lpstr>U.S. Apéndice II Ejemplo Pez:  Pez Espátula de Norteamérica</vt:lpstr>
      <vt:lpstr>U.S. Apéndice II Ejemplo Pez: Pez Espátula de Norteamérica</vt:lpstr>
      <vt:lpstr>U.S. Apéndice II Ejemplo Plantas: Ginseng Americano</vt:lpstr>
      <vt:lpstr>U.S. Apéndice II Ejemplo Plantas: Ginseng Americano</vt:lpstr>
      <vt:lpstr>U.S. Apéndice II Ejemplo Plantas: Ginseng Americano</vt:lpstr>
      <vt:lpstr>Paso 5 –DENPs Positivo con Condiciones para  Apéndice II Tiburones</vt:lpstr>
      <vt:lpstr>Paso 6 – Medidas Adicionales para Apéndice II Tiburones</vt:lpstr>
    </vt:vector>
  </TitlesOfParts>
  <Company>U.S. Fish &amp; Wildlife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Measures Positive NDF with Conditions Further Measures</dc:title>
  <dc:creator>Scruggs, Pamela</dc:creator>
  <cp:lastModifiedBy>Grettel Delgadillo</cp:lastModifiedBy>
  <cp:revision>26</cp:revision>
  <dcterms:created xsi:type="dcterms:W3CDTF">2014-11-20T12:51:39Z</dcterms:created>
  <dcterms:modified xsi:type="dcterms:W3CDTF">2014-11-26T14:08:03Z</dcterms:modified>
</cp:coreProperties>
</file>