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p:cViewPr>
        <p:scale>
          <a:sx n="94" d="100"/>
          <a:sy n="94" d="100"/>
        </p:scale>
        <p:origin x="-462" y="7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28EF2A4-014D-406C-8DE7-E497388644AA}" type="datetimeFigureOut">
              <a:rPr lang="en-US" smtClean="0"/>
              <a:t>11/26/2014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41D0F4-CE35-46D4-8F4A-AFFA30F5A3C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41D0F4-CE35-46D4-8F4A-AFFA30F5A3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41D0F4-CE35-46D4-8F4A-AFFA30F5A3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41D0F4-CE35-46D4-8F4A-AFFA30F5A3C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41D0F4-CE35-46D4-8F4A-AFFA30F5A3C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41D0F4-CE35-46D4-8F4A-AFFA30F5A3C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241D0F4-CE35-46D4-8F4A-AFFA30F5A3C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241D0F4-CE35-46D4-8F4A-AFFA30F5A3C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28EF2A4-014D-406C-8DE7-E497388644AA}" type="datetimeFigureOut">
              <a:rPr lang="en-US" smtClean="0"/>
              <a:t>11/26/2014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241D0F4-CE35-46D4-8F4A-AFFA30F5A3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8EF2A4-014D-406C-8DE7-E497388644AA}" type="datetimeFigureOut">
              <a:rPr lang="en-US" smtClean="0"/>
              <a:t>11/26/2014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41D0F4-CE35-46D4-8F4A-AFFA30F5A3C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8EF2A4-014D-406C-8DE7-E497388644AA}" type="datetimeFigureOut">
              <a:rPr lang="en-US" smtClean="0"/>
              <a:t>11/26/2014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41D0F4-CE35-46D4-8F4A-AFFA30F5A3C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8EF2A4-014D-406C-8DE7-E497388644AA}" type="datetimeFigureOut">
              <a:rPr lang="en-US" smtClean="0"/>
              <a:t>11/26/2014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41D0F4-CE35-46D4-8F4A-AFFA30F5A3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590799"/>
          </a:xfrm>
        </p:spPr>
        <p:txBody>
          <a:bodyPr>
            <a:normAutofit fontScale="90000"/>
          </a:bodyPr>
          <a:lstStyle/>
          <a:p>
            <a:r>
              <a:rPr lang="en-US" dirty="0" smtClean="0"/>
              <a:t>Management Measures</a:t>
            </a:r>
            <a:br>
              <a:rPr lang="en-US" dirty="0" smtClean="0"/>
            </a:br>
            <a:r>
              <a:rPr lang="en-US" dirty="0" smtClean="0"/>
              <a:t>Positive NDF with Conditions</a:t>
            </a:r>
            <a:br>
              <a:rPr lang="en-US" dirty="0" smtClean="0"/>
            </a:br>
            <a:r>
              <a:rPr lang="en-US" dirty="0" smtClean="0"/>
              <a:t>Further Measures</a:t>
            </a:r>
            <a:endParaRPr lang="en-US" dirty="0"/>
          </a:p>
        </p:txBody>
      </p:sp>
      <p:sp>
        <p:nvSpPr>
          <p:cNvPr id="3" name="Subtitle 2"/>
          <p:cNvSpPr>
            <a:spLocks noGrp="1"/>
          </p:cNvSpPr>
          <p:nvPr>
            <p:ph type="subTitle" idx="1"/>
          </p:nvPr>
        </p:nvSpPr>
        <p:spPr>
          <a:xfrm>
            <a:off x="1371600" y="3886200"/>
            <a:ext cx="6400800" cy="1600200"/>
          </a:xfrm>
        </p:spPr>
        <p:txBody>
          <a:bodyPr>
            <a:normAutofit/>
          </a:bodyPr>
          <a:lstStyle/>
          <a:p>
            <a:r>
              <a:rPr lang="en-US" dirty="0" smtClean="0">
                <a:solidFill>
                  <a:schemeClr val="tx1"/>
                </a:solidFill>
              </a:rPr>
              <a:t>A U.S. perspective on improving species conservation through the NDF process</a:t>
            </a:r>
            <a:endParaRPr lang="en-US" dirty="0">
              <a:solidFill>
                <a:schemeClr val="tx1"/>
              </a:solidFill>
            </a:endParaRPr>
          </a:p>
        </p:txBody>
      </p:sp>
    </p:spTree>
    <p:extLst>
      <p:ext uri="{BB962C8B-B14F-4D97-AF65-F5344CB8AC3E}">
        <p14:creationId xmlns:p14="http://schemas.microsoft.com/office/powerpoint/2010/main" val="135750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610600" cy="4690872"/>
          </a:xfrm>
        </p:spPr>
        <p:txBody>
          <a:bodyPr/>
          <a:lstStyle/>
          <a:p>
            <a:endParaRPr lang="en-US" dirty="0" smtClean="0"/>
          </a:p>
          <a:p>
            <a:r>
              <a:rPr lang="en-US" dirty="0" smtClean="0"/>
              <a:t>Long-lived, late to mature sturgeon species</a:t>
            </a:r>
          </a:p>
          <a:p>
            <a:r>
              <a:rPr lang="en-US" dirty="0" smtClean="0"/>
              <a:t>Harvested from wild for its meat and roe</a:t>
            </a:r>
          </a:p>
          <a:p>
            <a:r>
              <a:rPr lang="en-US" dirty="0" smtClean="0"/>
              <a:t>International demand increased as the European sturgeon species stocks decreased</a:t>
            </a:r>
          </a:p>
          <a:p>
            <a:endParaRPr lang="en-US" dirty="0"/>
          </a:p>
        </p:txBody>
      </p:sp>
      <p:sp>
        <p:nvSpPr>
          <p:cNvPr id="2" name="Title 1"/>
          <p:cNvSpPr>
            <a:spLocks noGrp="1"/>
          </p:cNvSpPr>
          <p:nvPr>
            <p:ph type="title"/>
          </p:nvPr>
        </p:nvSpPr>
        <p:spPr/>
        <p:txBody>
          <a:bodyPr>
            <a:normAutofit fontScale="90000"/>
          </a:bodyPr>
          <a:lstStyle/>
          <a:p>
            <a:r>
              <a:rPr lang="en-US" dirty="0"/>
              <a:t>U.S. </a:t>
            </a:r>
            <a:r>
              <a:rPr lang="en-US" dirty="0" smtClean="0"/>
              <a:t>Appendix II Fish </a:t>
            </a:r>
            <a:r>
              <a:rPr lang="en-US" dirty="0"/>
              <a:t>Example: </a:t>
            </a:r>
            <a:br>
              <a:rPr lang="en-US" dirty="0"/>
            </a:br>
            <a:r>
              <a:rPr lang="en-US" dirty="0"/>
              <a:t>North American Paddlefish</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4300538"/>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357688"/>
            <a:ext cx="188595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1228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U.S. State Management Measures</a:t>
            </a:r>
          </a:p>
          <a:p>
            <a:pPr lvl="1"/>
            <a:r>
              <a:rPr lang="en-US" dirty="0" smtClean="0"/>
              <a:t>Fishing license and reporting requirements to limit entry and reduce pressure</a:t>
            </a:r>
          </a:p>
          <a:p>
            <a:pPr lvl="1"/>
            <a:r>
              <a:rPr lang="en-US" dirty="0" smtClean="0"/>
              <a:t>Open/Closed season to minimize by-catch mortality of juveniles during warm months</a:t>
            </a:r>
          </a:p>
          <a:p>
            <a:pPr lvl="1"/>
            <a:r>
              <a:rPr lang="en-US" dirty="0" smtClean="0"/>
              <a:t>Gear restrictions to minimize by-catch of juveniles</a:t>
            </a:r>
          </a:p>
          <a:p>
            <a:pPr lvl="1"/>
            <a:r>
              <a:rPr lang="en-US" dirty="0" smtClean="0"/>
              <a:t>Length limit to ensure opportunity of adult females to contribute to recruitment</a:t>
            </a:r>
          </a:p>
          <a:p>
            <a:pPr lvl="1"/>
            <a:endParaRPr lang="en-US" dirty="0" smtClean="0"/>
          </a:p>
          <a:p>
            <a:pPr lvl="1"/>
            <a:endParaRPr lang="en-US" dirty="0" smtClean="0"/>
          </a:p>
          <a:p>
            <a:pPr lvl="1"/>
            <a:endParaRPr lang="en-US" dirty="0"/>
          </a:p>
        </p:txBody>
      </p:sp>
      <p:sp>
        <p:nvSpPr>
          <p:cNvPr id="2" name="Title 1"/>
          <p:cNvSpPr>
            <a:spLocks noGrp="1"/>
          </p:cNvSpPr>
          <p:nvPr>
            <p:ph type="title"/>
          </p:nvPr>
        </p:nvSpPr>
        <p:spPr/>
        <p:txBody>
          <a:bodyPr>
            <a:normAutofit fontScale="90000"/>
          </a:bodyPr>
          <a:lstStyle/>
          <a:p>
            <a:r>
              <a:rPr lang="en-US" dirty="0" smtClean="0"/>
              <a:t>U.S. Appendix II Fish Example: </a:t>
            </a:r>
            <a:br>
              <a:rPr lang="en-US" dirty="0" smtClean="0"/>
            </a:br>
            <a:r>
              <a:rPr lang="en-US" dirty="0" smtClean="0"/>
              <a:t>North American Paddlefish</a:t>
            </a:r>
            <a:endParaRPr lang="en-US" dirty="0"/>
          </a:p>
        </p:txBody>
      </p:sp>
    </p:spTree>
    <p:extLst>
      <p:ext uri="{BB962C8B-B14F-4D97-AF65-F5344CB8AC3E}">
        <p14:creationId xmlns:p14="http://schemas.microsoft.com/office/powerpoint/2010/main" val="1971507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dirty="0" smtClean="0"/>
              <a:t>German Document Step  6 - Further Measures</a:t>
            </a:r>
          </a:p>
          <a:p>
            <a:pPr lvl="1"/>
            <a:r>
              <a:rPr lang="en-US" dirty="0" smtClean="0"/>
              <a:t>Peer-reviewed scientific literature - length limits were not conserving an adequate percentage of adult female paddlefish from harvest to sustain the species.</a:t>
            </a:r>
          </a:p>
          <a:p>
            <a:pPr lvl="1"/>
            <a:r>
              <a:rPr lang="en-US" dirty="0" smtClean="0"/>
              <a:t>U.S. Scientific Authority worked with State to increase the length limits on a 5-year timeline.</a:t>
            </a:r>
          </a:p>
          <a:p>
            <a:pPr lvl="1"/>
            <a:r>
              <a:rPr lang="en-US" dirty="0" smtClean="0"/>
              <a:t>When the 5-year plan abandoned, U.S. Scientific Authority made a negative NDF until the length limit was increased.</a:t>
            </a:r>
          </a:p>
          <a:p>
            <a:pPr lvl="1"/>
            <a:endParaRPr lang="en-US" dirty="0"/>
          </a:p>
        </p:txBody>
      </p:sp>
      <p:sp>
        <p:nvSpPr>
          <p:cNvPr id="4" name="Title 3"/>
          <p:cNvSpPr>
            <a:spLocks noGrp="1"/>
          </p:cNvSpPr>
          <p:nvPr>
            <p:ph type="title"/>
          </p:nvPr>
        </p:nvSpPr>
        <p:spPr/>
        <p:txBody>
          <a:bodyPr>
            <a:normAutofit fontScale="90000"/>
          </a:bodyPr>
          <a:lstStyle/>
          <a:p>
            <a:r>
              <a:rPr lang="en-US" dirty="0"/>
              <a:t>U.S. </a:t>
            </a:r>
            <a:r>
              <a:rPr lang="en-US" dirty="0" smtClean="0"/>
              <a:t>Appendix II </a:t>
            </a:r>
            <a:r>
              <a:rPr lang="en-US" dirty="0"/>
              <a:t>Fish Example: </a:t>
            </a:r>
            <a:br>
              <a:rPr lang="en-US" dirty="0"/>
            </a:br>
            <a:r>
              <a:rPr lang="en-US" dirty="0"/>
              <a:t>North American Paddlefish</a:t>
            </a:r>
          </a:p>
        </p:txBody>
      </p:sp>
    </p:spTree>
    <p:extLst>
      <p:ext uri="{BB962C8B-B14F-4D97-AF65-F5344CB8AC3E}">
        <p14:creationId xmlns:p14="http://schemas.microsoft.com/office/powerpoint/2010/main" val="108129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Long-lived, slow growing, perennial plant</a:t>
            </a:r>
          </a:p>
          <a:p>
            <a:r>
              <a:rPr lang="en-US" dirty="0" smtClean="0"/>
              <a:t>Harvest of roots from the wild for medicinal use</a:t>
            </a:r>
          </a:p>
          <a:p>
            <a:r>
              <a:rPr lang="en-US" dirty="0" smtClean="0"/>
              <a:t>International demand primarily from Asia</a:t>
            </a:r>
          </a:p>
          <a:p>
            <a:endParaRPr lang="en-US" dirty="0"/>
          </a:p>
        </p:txBody>
      </p:sp>
      <p:sp>
        <p:nvSpPr>
          <p:cNvPr id="2" name="Title 1"/>
          <p:cNvSpPr>
            <a:spLocks noGrp="1"/>
          </p:cNvSpPr>
          <p:nvPr>
            <p:ph type="title"/>
          </p:nvPr>
        </p:nvSpPr>
        <p:spPr/>
        <p:txBody>
          <a:bodyPr>
            <a:normAutofit fontScale="90000"/>
          </a:bodyPr>
          <a:lstStyle/>
          <a:p>
            <a:r>
              <a:rPr lang="en-US" dirty="0" smtClean="0"/>
              <a:t>U.S. Appendix II Plant Example:</a:t>
            </a:r>
            <a:br>
              <a:rPr lang="en-US" dirty="0" smtClean="0"/>
            </a:br>
            <a:r>
              <a:rPr lang="en-US" dirty="0" smtClean="0"/>
              <a:t>American Ginseng</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572000"/>
            <a:ext cx="2286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4494213"/>
            <a:ext cx="1704975"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6827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U.S. State Management Measures:</a:t>
            </a:r>
          </a:p>
          <a:p>
            <a:pPr lvl="1"/>
            <a:r>
              <a:rPr lang="en-US" dirty="0" smtClean="0"/>
              <a:t>Harvest restricted or prohibited on most State and Federal lands to provide </a:t>
            </a:r>
            <a:r>
              <a:rPr lang="en-US" dirty="0" err="1" smtClean="0"/>
              <a:t>refugia</a:t>
            </a:r>
            <a:r>
              <a:rPr lang="en-US" dirty="0" smtClean="0"/>
              <a:t> from harvest</a:t>
            </a:r>
          </a:p>
          <a:p>
            <a:pPr lvl="1"/>
            <a:r>
              <a:rPr lang="en-US" dirty="0" smtClean="0"/>
              <a:t>Closed/Open Season to ensure </a:t>
            </a:r>
            <a:r>
              <a:rPr lang="en-US" dirty="0"/>
              <a:t>opportunity </a:t>
            </a:r>
            <a:r>
              <a:rPr lang="en-US" dirty="0" smtClean="0"/>
              <a:t>for seed production to further to recruitment</a:t>
            </a:r>
          </a:p>
          <a:p>
            <a:pPr lvl="1"/>
            <a:r>
              <a:rPr lang="en-US" dirty="0" smtClean="0"/>
              <a:t>State certification of roots</a:t>
            </a:r>
            <a:endParaRPr lang="en-US" dirty="0"/>
          </a:p>
        </p:txBody>
      </p:sp>
      <p:sp>
        <p:nvSpPr>
          <p:cNvPr id="2" name="Title 1"/>
          <p:cNvSpPr>
            <a:spLocks noGrp="1"/>
          </p:cNvSpPr>
          <p:nvPr>
            <p:ph type="title"/>
          </p:nvPr>
        </p:nvSpPr>
        <p:spPr/>
        <p:txBody>
          <a:bodyPr>
            <a:normAutofit fontScale="90000"/>
          </a:bodyPr>
          <a:lstStyle/>
          <a:p>
            <a:r>
              <a:rPr lang="en-US" dirty="0"/>
              <a:t>U.S. </a:t>
            </a:r>
            <a:r>
              <a:rPr lang="en-US" dirty="0" smtClean="0"/>
              <a:t>Appendix II Plant </a:t>
            </a:r>
            <a:r>
              <a:rPr lang="en-US" dirty="0"/>
              <a:t>Example:</a:t>
            </a:r>
            <a:br>
              <a:rPr lang="en-US" dirty="0"/>
            </a:br>
            <a:r>
              <a:rPr lang="en-US" dirty="0"/>
              <a:t>American Ginseng</a:t>
            </a:r>
          </a:p>
        </p:txBody>
      </p:sp>
    </p:spTree>
    <p:extLst>
      <p:ext uri="{BB962C8B-B14F-4D97-AF65-F5344CB8AC3E}">
        <p14:creationId xmlns:p14="http://schemas.microsoft.com/office/powerpoint/2010/main" val="1006256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German Document Step  </a:t>
            </a:r>
            <a:r>
              <a:rPr lang="en-US" dirty="0" smtClean="0"/>
              <a:t>5 – Positive NDF with Conditions:</a:t>
            </a:r>
          </a:p>
          <a:p>
            <a:r>
              <a:rPr lang="en-US" dirty="0" smtClean="0"/>
              <a:t>U.S. Scientific Authority NDF is only positive for roots that are 5 years old or older in order to ensure that plants have an opportunity to contribute to recruitment before they are harvested.</a:t>
            </a:r>
            <a:endParaRPr lang="en-US" dirty="0"/>
          </a:p>
          <a:p>
            <a:endParaRPr lang="en-US" dirty="0"/>
          </a:p>
        </p:txBody>
      </p:sp>
      <p:sp>
        <p:nvSpPr>
          <p:cNvPr id="2" name="Title 1"/>
          <p:cNvSpPr>
            <a:spLocks noGrp="1"/>
          </p:cNvSpPr>
          <p:nvPr>
            <p:ph type="title"/>
          </p:nvPr>
        </p:nvSpPr>
        <p:spPr/>
        <p:txBody>
          <a:bodyPr>
            <a:normAutofit fontScale="90000"/>
          </a:bodyPr>
          <a:lstStyle/>
          <a:p>
            <a:r>
              <a:rPr lang="en-US" dirty="0"/>
              <a:t>U.S. </a:t>
            </a:r>
            <a:r>
              <a:rPr lang="en-US" dirty="0" smtClean="0"/>
              <a:t>Appendix II Plant </a:t>
            </a:r>
            <a:r>
              <a:rPr lang="en-US" dirty="0"/>
              <a:t>Example:</a:t>
            </a:r>
            <a:br>
              <a:rPr lang="en-US" dirty="0"/>
            </a:br>
            <a:r>
              <a:rPr lang="en-US" dirty="0"/>
              <a:t>American Ginseng</a:t>
            </a:r>
          </a:p>
        </p:txBody>
      </p:sp>
    </p:spTree>
    <p:extLst>
      <p:ext uri="{BB962C8B-B14F-4D97-AF65-F5344CB8AC3E}">
        <p14:creationId xmlns:p14="http://schemas.microsoft.com/office/powerpoint/2010/main" val="3926897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95672"/>
          </a:xfrm>
        </p:spPr>
        <p:txBody>
          <a:bodyPr>
            <a:normAutofit/>
          </a:bodyPr>
          <a:lstStyle/>
          <a:p>
            <a:r>
              <a:rPr lang="en-US" dirty="0" smtClean="0"/>
              <a:t>What Could these conditions look like?</a:t>
            </a:r>
          </a:p>
          <a:p>
            <a:r>
              <a:rPr lang="en-US" dirty="0" smtClean="0"/>
              <a:t>Provide </a:t>
            </a:r>
            <a:r>
              <a:rPr lang="en-US" dirty="0" smtClean="0"/>
              <a:t>support for National Shark Management Plans and RFMO Scientific Advice, such as</a:t>
            </a:r>
          </a:p>
          <a:p>
            <a:pPr lvl="1"/>
            <a:r>
              <a:rPr lang="en-US" dirty="0"/>
              <a:t>Fishing license </a:t>
            </a:r>
            <a:r>
              <a:rPr lang="en-US" dirty="0" smtClean="0"/>
              <a:t>, permitting and mandatory reporting requirements </a:t>
            </a:r>
          </a:p>
          <a:p>
            <a:pPr lvl="1"/>
            <a:r>
              <a:rPr lang="en-US" dirty="0" smtClean="0"/>
              <a:t>Harvest seasons, gear restrictions, minimum </a:t>
            </a:r>
            <a:r>
              <a:rPr lang="en-US" smtClean="0"/>
              <a:t>size for fins</a:t>
            </a:r>
            <a:r>
              <a:rPr lang="en-US" dirty="0" smtClean="0"/>
              <a:t>, minimum length of sharks caught????</a:t>
            </a:r>
          </a:p>
          <a:p>
            <a:pPr lvl="1"/>
            <a:endParaRPr lang="en-US" dirty="0"/>
          </a:p>
          <a:p>
            <a:pPr lvl="1"/>
            <a:r>
              <a:rPr lang="en-US" dirty="0" smtClean="0"/>
              <a:t>Worth a discussion here at workshop.</a:t>
            </a:r>
            <a:endParaRPr lang="en-US" dirty="0"/>
          </a:p>
        </p:txBody>
      </p:sp>
      <p:sp>
        <p:nvSpPr>
          <p:cNvPr id="2" name="Title 1"/>
          <p:cNvSpPr>
            <a:spLocks noGrp="1"/>
          </p:cNvSpPr>
          <p:nvPr>
            <p:ph type="title"/>
          </p:nvPr>
        </p:nvSpPr>
        <p:spPr/>
        <p:txBody>
          <a:bodyPr>
            <a:normAutofit fontScale="90000"/>
          </a:bodyPr>
          <a:lstStyle/>
          <a:p>
            <a:r>
              <a:rPr lang="en-US" dirty="0" smtClean="0"/>
              <a:t>Step 5 – Positive NDF with Conditions for Appendix II Sharks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5410200"/>
            <a:ext cx="2505075" cy="118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5673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Other Ideas</a:t>
            </a:r>
            <a:r>
              <a:rPr lang="en-US" dirty="0" smtClean="0"/>
              <a:t>:</a:t>
            </a:r>
          </a:p>
          <a:p>
            <a:pPr lvl="1"/>
            <a:r>
              <a:rPr lang="en-US" dirty="0" smtClean="0"/>
              <a:t>A Scientific Authority might work with fisheries agency (or up through fisheries agency leadership if it is the SA for fish) to strengthen management measure to ensure future positive NDFs for shark species</a:t>
            </a:r>
          </a:p>
          <a:p>
            <a:pPr lvl="1"/>
            <a:r>
              <a:rPr lang="en-US" dirty="0" smtClean="0"/>
              <a:t>If SA had concerns about ability to make NDF due to harvest of the same stock by neighboring Parties, it might approach fisheries agency (or up through leadership) and foreign affairs in order vet those concerns </a:t>
            </a:r>
            <a:r>
              <a:rPr lang="en-US" dirty="0" err="1" smtClean="0"/>
              <a:t>bilaterially</a:t>
            </a:r>
            <a:r>
              <a:rPr lang="en-US" dirty="0" smtClean="0"/>
              <a:t> or via the appropriate  RFMO forum to ensure adequate management measures.</a:t>
            </a:r>
          </a:p>
          <a:p>
            <a:pPr lvl="1"/>
            <a:endParaRPr lang="en-US" dirty="0" smtClean="0"/>
          </a:p>
          <a:p>
            <a:pPr lvl="1"/>
            <a:endParaRPr lang="en-US" dirty="0" smtClean="0"/>
          </a:p>
          <a:p>
            <a:pPr lvl="1"/>
            <a:endParaRPr lang="en-US" dirty="0"/>
          </a:p>
        </p:txBody>
      </p:sp>
      <p:sp>
        <p:nvSpPr>
          <p:cNvPr id="2" name="Title 1"/>
          <p:cNvSpPr>
            <a:spLocks noGrp="1"/>
          </p:cNvSpPr>
          <p:nvPr>
            <p:ph type="title"/>
          </p:nvPr>
        </p:nvSpPr>
        <p:spPr/>
        <p:txBody>
          <a:bodyPr>
            <a:normAutofit fontScale="90000"/>
          </a:bodyPr>
          <a:lstStyle/>
          <a:p>
            <a:r>
              <a:rPr lang="en-US" dirty="0" smtClean="0"/>
              <a:t>Step 6 – Further Measures</a:t>
            </a:r>
            <a:br>
              <a:rPr lang="en-US" dirty="0" smtClean="0"/>
            </a:br>
            <a:r>
              <a:rPr lang="en-US" dirty="0" smtClean="0"/>
              <a:t>for Appendix II Sharks</a:t>
            </a:r>
            <a:endParaRPr lang="en-US" dirty="0"/>
          </a:p>
        </p:txBody>
      </p:sp>
    </p:spTree>
    <p:extLst>
      <p:ext uri="{BB962C8B-B14F-4D97-AF65-F5344CB8AC3E}">
        <p14:creationId xmlns:p14="http://schemas.microsoft.com/office/powerpoint/2010/main" val="11616411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379</TotalTime>
  <Words>458</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Management Measures Positive NDF with Conditions Further Measures</vt:lpstr>
      <vt:lpstr>U.S. Appendix II Fish Example:  North American Paddlefish</vt:lpstr>
      <vt:lpstr>U.S. Appendix II Fish Example:  North American Paddlefish</vt:lpstr>
      <vt:lpstr>U.S. Appendix II Fish Example:  North American Paddlefish</vt:lpstr>
      <vt:lpstr>U.S. Appendix II Plant Example: American Ginseng</vt:lpstr>
      <vt:lpstr>U.S. Appendix II Plant Example: American Ginseng</vt:lpstr>
      <vt:lpstr>U.S. Appendix II Plant Example: American Ginseng</vt:lpstr>
      <vt:lpstr>Step 5 – Positive NDF with Conditions for Appendix II Sharks</vt:lpstr>
      <vt:lpstr>Step 6 – Further Measures for Appendix II Sharks</vt:lpstr>
    </vt:vector>
  </TitlesOfParts>
  <Company>U.S. Fish &amp; Wildlife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Measures Positive NDF with Conditions Further Measures</dc:title>
  <dc:creator>Scruggs, Pamela</dc:creator>
  <cp:lastModifiedBy>Gnam, Rosemarie</cp:lastModifiedBy>
  <cp:revision>18</cp:revision>
  <dcterms:created xsi:type="dcterms:W3CDTF">2014-11-20T12:51:39Z</dcterms:created>
  <dcterms:modified xsi:type="dcterms:W3CDTF">2014-11-26T12:29:46Z</dcterms:modified>
</cp:coreProperties>
</file>