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65" r:id="rId3"/>
    <p:sldId id="258" r:id="rId4"/>
    <p:sldId id="264" r:id="rId5"/>
    <p:sldId id="280" r:id="rId6"/>
    <p:sldId id="263" r:id="rId7"/>
    <p:sldId id="262" r:id="rId8"/>
    <p:sldId id="261" r:id="rId9"/>
    <p:sldId id="260" r:id="rId10"/>
    <p:sldId id="259" r:id="rId11"/>
    <p:sldId id="266" r:id="rId12"/>
    <p:sldId id="281" r:id="rId13"/>
    <p:sldId id="275" r:id="rId14"/>
    <p:sldId id="274" r:id="rId15"/>
    <p:sldId id="273" r:id="rId16"/>
    <p:sldId id="282" r:id="rId17"/>
    <p:sldId id="272" r:id="rId18"/>
    <p:sldId id="271" r:id="rId19"/>
    <p:sldId id="270" r:id="rId20"/>
    <p:sldId id="268" r:id="rId21"/>
    <p:sldId id="284" r:id="rId22"/>
    <p:sldId id="279" r:id="rId23"/>
    <p:sldId id="283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ACEC0-0CE5-454E-ADD4-651BB327208E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9241-CE71-4E68-91F6-4FD1E28BD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4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20A001-201A-4C0A-9BE3-32FBCE639FB3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2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3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8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2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2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2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4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6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5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AB19-885C-4EDA-866C-69F02C687C1B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AB153-A56A-49B8-B86B-D570F555D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6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endParaRPr lang="en-US" altLang="en-US" sz="3200" dirty="0" smtClean="0">
              <a:solidFill>
                <a:schemeClr val="bg1"/>
              </a:solidFill>
              <a:latin typeface="Frutiger Neue LT Pro Book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4400" dirty="0" smtClean="0">
              <a:solidFill>
                <a:schemeClr val="tx1"/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Taller </a:t>
            </a:r>
            <a:r>
              <a:rPr lang="en-US" sz="4400" b="1" dirty="0">
                <a:solidFill>
                  <a:schemeClr val="tx1"/>
                </a:solidFill>
              </a:rPr>
              <a:t>Regional </a:t>
            </a:r>
            <a:r>
              <a:rPr lang="en-US" sz="4400" b="1" dirty="0" err="1">
                <a:solidFill>
                  <a:schemeClr val="tx1"/>
                </a:solidFill>
              </a:rPr>
              <a:t>sobre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Tiburones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Incluidos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en</a:t>
            </a:r>
            <a:r>
              <a:rPr lang="en-US" sz="4400" b="1" dirty="0">
                <a:solidFill>
                  <a:schemeClr val="tx1"/>
                </a:solidFill>
              </a:rPr>
              <a:t> el </a:t>
            </a:r>
            <a:r>
              <a:rPr lang="en-US" sz="4400" b="1" dirty="0" err="1">
                <a:solidFill>
                  <a:schemeClr val="tx1"/>
                </a:solidFill>
              </a:rPr>
              <a:t>Apéndice</a:t>
            </a:r>
            <a:r>
              <a:rPr lang="en-US" sz="4400" b="1" dirty="0">
                <a:solidFill>
                  <a:schemeClr val="tx1"/>
                </a:solidFill>
              </a:rPr>
              <a:t> II de CITES - </a:t>
            </a:r>
            <a:r>
              <a:rPr lang="en-US" sz="4400" b="1" dirty="0" err="1">
                <a:solidFill>
                  <a:schemeClr val="tx1"/>
                </a:solidFill>
              </a:rPr>
              <a:t>Preparándose</a:t>
            </a:r>
            <a:r>
              <a:rPr lang="en-US" sz="4400" b="1" dirty="0">
                <a:solidFill>
                  <a:schemeClr val="tx1"/>
                </a:solidFill>
              </a:rPr>
              <a:t> para la </a:t>
            </a:r>
            <a:r>
              <a:rPr lang="en-US" sz="4400" b="1" dirty="0" err="1">
                <a:solidFill>
                  <a:schemeClr val="tx1"/>
                </a:solidFill>
              </a:rPr>
              <a:t>Implementación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Recife</a:t>
            </a:r>
            <a:r>
              <a:rPr lang="en-US" sz="4400" b="1" dirty="0">
                <a:solidFill>
                  <a:schemeClr val="tx1"/>
                </a:solidFill>
              </a:rPr>
              <a:t>, </a:t>
            </a:r>
            <a:r>
              <a:rPr lang="en-US" sz="4400" b="1" dirty="0" err="1" smtClean="0">
                <a:solidFill>
                  <a:schemeClr val="tx1"/>
                </a:solidFill>
              </a:rPr>
              <a:t>Brasil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4400" b="1" dirty="0">
                <a:solidFill>
                  <a:schemeClr val="tx1"/>
                </a:solidFill>
              </a:rPr>
              <a:t>2-4 </a:t>
            </a:r>
            <a:r>
              <a:rPr lang="en-US" sz="4400" b="1" dirty="0" err="1">
                <a:solidFill>
                  <a:schemeClr val="tx1"/>
                </a:solidFill>
              </a:rPr>
              <a:t>Diciembre</a:t>
            </a:r>
            <a:r>
              <a:rPr lang="en-US" sz="4400" b="1" dirty="0">
                <a:solidFill>
                  <a:schemeClr val="tx1"/>
                </a:solidFill>
              </a:rPr>
              <a:t> 2013</a:t>
            </a:r>
          </a:p>
          <a:p>
            <a:pPr algn="ctr"/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0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98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Migrar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hacia</a:t>
            </a:r>
            <a:r>
              <a:rPr lang="en-US" sz="2400" dirty="0">
                <a:solidFill>
                  <a:schemeClr val="tx1"/>
                </a:solidFill>
              </a:rPr>
              <a:t> el </a:t>
            </a:r>
            <a:r>
              <a:rPr lang="en-US" sz="2400" dirty="0" err="1">
                <a:solidFill>
                  <a:schemeClr val="tx1"/>
                </a:solidFill>
              </a:rPr>
              <a:t>uso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permisos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electrónicos</a:t>
            </a:r>
            <a:r>
              <a:rPr lang="en-US" sz="2400" dirty="0">
                <a:solidFill>
                  <a:schemeClr val="tx1"/>
                </a:solidFill>
              </a:rPr>
              <a:t> para CITES.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Move towards the use of electronic permits for CITES.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Ver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qué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manera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puede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implementarse</a:t>
            </a:r>
            <a:r>
              <a:rPr lang="en-US" sz="2400" dirty="0">
                <a:solidFill>
                  <a:schemeClr val="tx1"/>
                </a:solidFill>
              </a:rPr>
              <a:t> el </a:t>
            </a:r>
            <a:r>
              <a:rPr lang="en-US" sz="2400" dirty="0" err="1">
                <a:solidFill>
                  <a:schemeClr val="tx1"/>
                </a:solidFill>
              </a:rPr>
              <a:t>programa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trazabilidad</a:t>
            </a:r>
            <a:r>
              <a:rPr lang="en-US" sz="2400" dirty="0">
                <a:solidFill>
                  <a:schemeClr val="tx1"/>
                </a:solidFill>
              </a:rPr>
              <a:t> de Ecuador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otros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países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See how Ecuador’s traceability program could be applied in other countries.</a:t>
            </a:r>
          </a:p>
          <a:p>
            <a:r>
              <a:rPr lang="en-US" sz="2400" dirty="0"/>
              <a:t> 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Trabajar</a:t>
            </a:r>
            <a:r>
              <a:rPr lang="en-US" sz="2400" dirty="0">
                <a:solidFill>
                  <a:schemeClr val="tx1"/>
                </a:solidFill>
              </a:rPr>
              <a:t> para </a:t>
            </a:r>
            <a:r>
              <a:rPr lang="en-US" sz="2400" dirty="0" err="1">
                <a:solidFill>
                  <a:schemeClr val="tx1"/>
                </a:solidFill>
              </a:rPr>
              <a:t>armonizar</a:t>
            </a:r>
            <a:r>
              <a:rPr lang="en-US" sz="2400" dirty="0">
                <a:solidFill>
                  <a:schemeClr val="tx1"/>
                </a:solidFill>
              </a:rPr>
              <a:t> los </a:t>
            </a:r>
            <a:r>
              <a:rPr lang="en-US" sz="2400" dirty="0" err="1">
                <a:solidFill>
                  <a:schemeClr val="tx1"/>
                </a:solidFill>
              </a:rPr>
              <a:t>códigos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arancelarios</a:t>
            </a:r>
            <a:r>
              <a:rPr lang="en-US" sz="2400" dirty="0">
                <a:solidFill>
                  <a:schemeClr val="tx1"/>
                </a:solidFill>
              </a:rPr>
              <a:t> para </a:t>
            </a:r>
            <a:r>
              <a:rPr lang="en-US" sz="2400" dirty="0" err="1">
                <a:solidFill>
                  <a:schemeClr val="tx1"/>
                </a:solidFill>
              </a:rPr>
              <a:t>tiburones</a:t>
            </a:r>
            <a:r>
              <a:rPr lang="en-US" sz="2400" dirty="0">
                <a:solidFill>
                  <a:schemeClr val="tx1"/>
                </a:solidFill>
              </a:rPr>
              <a:t> y </a:t>
            </a:r>
            <a:r>
              <a:rPr lang="en-US" sz="2400" dirty="0" err="1">
                <a:solidFill>
                  <a:schemeClr val="tx1"/>
                </a:solidFill>
              </a:rPr>
              <a:t>productos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tiburones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el </a:t>
            </a:r>
            <a:r>
              <a:rPr lang="en-US" sz="2400" dirty="0" err="1">
                <a:solidFill>
                  <a:schemeClr val="tx1"/>
                </a:solidFill>
              </a:rPr>
              <a:t>comercio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Work to harmonize tariff codes for sharks and shark products in trade.</a:t>
            </a: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23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038" y="1912877"/>
            <a:ext cx="8839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• </a:t>
            </a:r>
            <a:r>
              <a:rPr lang="en-US" sz="2800" dirty="0" err="1"/>
              <a:t>Considerar</a:t>
            </a:r>
            <a:r>
              <a:rPr lang="en-US" sz="2800" dirty="0"/>
              <a:t> el </a:t>
            </a:r>
            <a:r>
              <a:rPr lang="en-US" sz="2800" dirty="0" err="1"/>
              <a:t>formato</a:t>
            </a:r>
            <a:r>
              <a:rPr lang="en-US" sz="2800" dirty="0"/>
              <a:t> </a:t>
            </a:r>
            <a:r>
              <a:rPr lang="en-US" sz="2800" dirty="0" err="1"/>
              <a:t>armonizado</a:t>
            </a:r>
            <a:r>
              <a:rPr lang="en-US" sz="2800" dirty="0"/>
              <a:t> de OSPESCA para </a:t>
            </a:r>
            <a:r>
              <a:rPr lang="en-US" sz="2800" dirty="0" err="1"/>
              <a:t>desembarcos</a:t>
            </a:r>
            <a:r>
              <a:rPr lang="en-US" sz="2800" dirty="0"/>
              <a:t>, </a:t>
            </a:r>
            <a:r>
              <a:rPr lang="en-US" sz="2800" dirty="0" err="1"/>
              <a:t>como</a:t>
            </a:r>
            <a:r>
              <a:rPr lang="en-US" sz="2800" dirty="0"/>
              <a:t> un </a:t>
            </a:r>
            <a:r>
              <a:rPr lang="en-US" sz="2800" dirty="0" err="1"/>
              <a:t>ejemplo</a:t>
            </a:r>
            <a:r>
              <a:rPr lang="en-US" sz="2800" dirty="0"/>
              <a:t> </a:t>
            </a:r>
            <a:r>
              <a:rPr lang="en-US" sz="2800" dirty="0" smtClean="0"/>
              <a:t>de </a:t>
            </a:r>
            <a:r>
              <a:rPr lang="en-US" sz="2800" dirty="0" err="1" smtClean="0"/>
              <a:t>informe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datos</a:t>
            </a:r>
            <a:r>
              <a:rPr lang="en-US" sz="2800" dirty="0"/>
              <a:t> </a:t>
            </a:r>
            <a:r>
              <a:rPr lang="en-US" sz="2800" dirty="0" err="1"/>
              <a:t>estandarizado</a:t>
            </a:r>
            <a:r>
              <a:rPr lang="en-US" sz="2800" dirty="0"/>
              <a:t> para </a:t>
            </a:r>
            <a:r>
              <a:rPr lang="en-US" sz="2800" dirty="0" err="1"/>
              <a:t>capturas</a:t>
            </a:r>
            <a:r>
              <a:rPr lang="en-US" sz="2800" dirty="0"/>
              <a:t> de </a:t>
            </a:r>
            <a:r>
              <a:rPr lang="en-US" sz="2800" dirty="0" err="1"/>
              <a:t>tiburones</a:t>
            </a:r>
            <a:r>
              <a:rPr lang="en-US" sz="2800" dirty="0"/>
              <a:t> y </a:t>
            </a:r>
            <a:r>
              <a:rPr lang="en-US" sz="2800" dirty="0" err="1"/>
              <a:t>tratar</a:t>
            </a:r>
            <a:r>
              <a:rPr lang="en-US" sz="2800" dirty="0"/>
              <a:t> de </a:t>
            </a:r>
            <a:r>
              <a:rPr lang="en-US" sz="2800" dirty="0" err="1"/>
              <a:t>aplicarlo</a:t>
            </a:r>
            <a:r>
              <a:rPr lang="en-US" sz="2800" dirty="0"/>
              <a:t> para </a:t>
            </a:r>
            <a:r>
              <a:rPr lang="en-US" sz="2800" dirty="0" err="1"/>
              <a:t>mejorar</a:t>
            </a:r>
            <a:r>
              <a:rPr lang="en-US" sz="2800" dirty="0"/>
              <a:t> </a:t>
            </a:r>
            <a:r>
              <a:rPr lang="en-US" sz="2800" dirty="0" smtClean="0"/>
              <a:t>el </a:t>
            </a:r>
            <a:r>
              <a:rPr lang="en-US" sz="2800" dirty="0" err="1" smtClean="0"/>
              <a:t>monitoreo</a:t>
            </a:r>
            <a:r>
              <a:rPr lang="en-US" sz="2800" dirty="0" smtClean="0"/>
              <a:t> </a:t>
            </a:r>
            <a:r>
              <a:rPr lang="en-US" sz="2800" dirty="0"/>
              <a:t>del </a:t>
            </a:r>
            <a:r>
              <a:rPr lang="en-US" sz="2800" dirty="0" err="1"/>
              <a:t>comercio</a:t>
            </a:r>
            <a:r>
              <a:rPr lang="en-US" sz="2800" dirty="0"/>
              <a:t> de </a:t>
            </a:r>
            <a:r>
              <a:rPr lang="en-US" sz="2800" dirty="0" err="1"/>
              <a:t>tiburones</a:t>
            </a:r>
            <a:r>
              <a:rPr lang="en-US" sz="2800" dirty="0"/>
              <a:t>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• Look at OSPESCA’s harmonized landing form as an example for standardized data reporting </a:t>
            </a:r>
            <a:r>
              <a:rPr lang="en-US" sz="2800" dirty="0" smtClean="0"/>
              <a:t>of shark </a:t>
            </a:r>
            <a:r>
              <a:rPr lang="en-US" sz="2800" dirty="0"/>
              <a:t>catch and try to apply it to improve trade monitoring.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0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038" y="1752600"/>
            <a:ext cx="8839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• </a:t>
            </a:r>
            <a:r>
              <a:rPr lang="en-US" sz="2400" dirty="0" err="1"/>
              <a:t>Revisar</a:t>
            </a:r>
            <a:r>
              <a:rPr lang="en-US" sz="2400" dirty="0"/>
              <a:t> los </a:t>
            </a:r>
            <a:r>
              <a:rPr lang="en-US" sz="2400" dirty="0" err="1"/>
              <a:t>procedimientos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se </a:t>
            </a:r>
            <a:r>
              <a:rPr lang="en-US" sz="2400" dirty="0" err="1"/>
              <a:t>han</a:t>
            </a:r>
            <a:r>
              <a:rPr lang="en-US" sz="2400" dirty="0"/>
              <a:t> </a:t>
            </a:r>
            <a:r>
              <a:rPr lang="en-US" sz="2400" dirty="0" err="1"/>
              <a:t>desarrollado</a:t>
            </a:r>
            <a:r>
              <a:rPr lang="en-US" sz="2400" dirty="0"/>
              <a:t> para </a:t>
            </a:r>
            <a:r>
              <a:rPr lang="en-US" sz="2400" dirty="0" err="1"/>
              <a:t>monitorear</a:t>
            </a:r>
            <a:r>
              <a:rPr lang="en-US" sz="2400" dirty="0"/>
              <a:t> la </a:t>
            </a:r>
            <a:r>
              <a:rPr lang="en-US" sz="2400" dirty="0" err="1"/>
              <a:t>captura</a:t>
            </a:r>
            <a:r>
              <a:rPr lang="en-US" sz="2400" dirty="0"/>
              <a:t> y </a:t>
            </a:r>
            <a:r>
              <a:rPr lang="en-US" sz="2400" dirty="0" err="1"/>
              <a:t>comercio</a:t>
            </a:r>
            <a:r>
              <a:rPr lang="en-US" sz="2400" dirty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otras</a:t>
            </a:r>
            <a:r>
              <a:rPr lang="en-US" sz="2400" dirty="0" smtClean="0"/>
              <a:t> </a:t>
            </a:r>
            <a:r>
              <a:rPr lang="en-US" sz="2400" dirty="0" err="1"/>
              <a:t>especies</a:t>
            </a:r>
            <a:r>
              <a:rPr lang="en-US" sz="2400" dirty="0"/>
              <a:t> </a:t>
            </a:r>
            <a:r>
              <a:rPr lang="en-US" sz="2400" dirty="0" err="1"/>
              <a:t>incluidas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CITES (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caoba</a:t>
            </a:r>
            <a:r>
              <a:rPr lang="en-US" sz="2400" dirty="0"/>
              <a:t>,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ejemplo</a:t>
            </a:r>
            <a:r>
              <a:rPr lang="en-US" sz="2400" dirty="0"/>
              <a:t>) para </a:t>
            </a:r>
            <a:r>
              <a:rPr lang="en-US" sz="2400" dirty="0" err="1"/>
              <a:t>ayudar</a:t>
            </a:r>
            <a:r>
              <a:rPr lang="en-US" sz="2400" dirty="0"/>
              <a:t> a </a:t>
            </a:r>
            <a:r>
              <a:rPr lang="en-US" sz="2400" dirty="0" err="1"/>
              <a:t>guiar</a:t>
            </a:r>
            <a:r>
              <a:rPr lang="en-US" sz="2400" dirty="0"/>
              <a:t> el </a:t>
            </a:r>
            <a:r>
              <a:rPr lang="en-US" sz="2400" dirty="0" err="1" smtClean="0"/>
              <a:t>monitoreo</a:t>
            </a:r>
            <a:r>
              <a:rPr lang="en-US" sz="2400" dirty="0" smtClean="0"/>
              <a:t> de </a:t>
            </a:r>
            <a:r>
              <a:rPr lang="en-US" sz="2400" dirty="0" err="1"/>
              <a:t>productos</a:t>
            </a:r>
            <a:r>
              <a:rPr lang="en-US" sz="2400" dirty="0"/>
              <a:t> de </a:t>
            </a:r>
            <a:r>
              <a:rPr lang="en-US" sz="2400" dirty="0" err="1"/>
              <a:t>tiburones</a:t>
            </a:r>
            <a:r>
              <a:rPr lang="en-US" sz="2400" dirty="0"/>
              <a:t> </a:t>
            </a:r>
            <a:r>
              <a:rPr lang="en-US" sz="2400" dirty="0" err="1"/>
              <a:t>incluidos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CITES </a:t>
            </a:r>
            <a:r>
              <a:rPr lang="en-US" sz="2400" dirty="0" err="1"/>
              <a:t>en</a:t>
            </a:r>
            <a:r>
              <a:rPr lang="en-US" sz="2400" dirty="0"/>
              <a:t> el </a:t>
            </a:r>
            <a:r>
              <a:rPr lang="en-US" sz="2400" dirty="0" err="1"/>
              <a:t>comercio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• </a:t>
            </a:r>
            <a:r>
              <a:rPr lang="en-US" sz="2400" dirty="0"/>
              <a:t>Review processes that have been developed to monitor the harvest and trade of other CITES-listed species (for mahogany as an example) to help guide the monitoring of the products of CITES-listed sharks in trade.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• </a:t>
            </a:r>
            <a:r>
              <a:rPr lang="en-US" sz="2400" dirty="0" err="1"/>
              <a:t>Trabajar</a:t>
            </a:r>
            <a:r>
              <a:rPr lang="en-US" sz="2400" dirty="0"/>
              <a:t> para </a:t>
            </a:r>
            <a:r>
              <a:rPr lang="en-US" sz="2400" dirty="0" err="1"/>
              <a:t>identificar</a:t>
            </a:r>
            <a:r>
              <a:rPr lang="en-US" sz="2400" dirty="0"/>
              <a:t> </a:t>
            </a:r>
            <a:r>
              <a:rPr lang="en-US" sz="2400" dirty="0" err="1"/>
              <a:t>las</a:t>
            </a:r>
            <a:r>
              <a:rPr lang="en-US" sz="2400" dirty="0"/>
              <a:t> </a:t>
            </a:r>
            <a:r>
              <a:rPr lang="en-US" sz="2400" dirty="0" err="1"/>
              <a:t>prioridades</a:t>
            </a:r>
            <a:r>
              <a:rPr lang="en-US" sz="2400" dirty="0"/>
              <a:t> </a:t>
            </a:r>
            <a:r>
              <a:rPr lang="en-US" sz="2400" dirty="0" err="1"/>
              <a:t>regionales</a:t>
            </a:r>
            <a:r>
              <a:rPr lang="en-US" sz="2400" dirty="0"/>
              <a:t>, </a:t>
            </a:r>
            <a:r>
              <a:rPr lang="en-US" sz="2400" dirty="0" err="1"/>
              <a:t>desarrollar</a:t>
            </a:r>
            <a:r>
              <a:rPr lang="en-US" sz="2400" dirty="0"/>
              <a:t> y </a:t>
            </a:r>
            <a:r>
              <a:rPr lang="en-US" sz="2400" dirty="0" err="1"/>
              <a:t>compartir</a:t>
            </a:r>
            <a:r>
              <a:rPr lang="en-US" sz="2400" dirty="0"/>
              <a:t> ideas y </a:t>
            </a:r>
            <a:r>
              <a:rPr lang="en-US" sz="2400" dirty="0" err="1"/>
              <a:t>fuentes</a:t>
            </a:r>
            <a:r>
              <a:rPr lang="en-US" sz="2400" dirty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financiamiento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• </a:t>
            </a:r>
            <a:r>
              <a:rPr lang="en-US" sz="2400" dirty="0"/>
              <a:t>Work to identify regional priorities, develop and share funding ideas and sources.</a:t>
            </a:r>
          </a:p>
        </p:txBody>
      </p:sp>
    </p:spTree>
    <p:extLst>
      <p:ext uri="{BB962C8B-B14F-4D97-AF65-F5344CB8AC3E}">
        <p14:creationId xmlns:p14="http://schemas.microsoft.com/office/powerpoint/2010/main" val="148609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9609" y="1912877"/>
            <a:ext cx="90447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 </a:t>
            </a:r>
          </a:p>
          <a:p>
            <a:r>
              <a:rPr lang="en-US" sz="2400" dirty="0"/>
              <a:t>• </a:t>
            </a:r>
            <a:r>
              <a:rPr lang="en-US" sz="2400" dirty="0" err="1"/>
              <a:t>Revisar</a:t>
            </a:r>
            <a:r>
              <a:rPr lang="en-US" sz="2400" dirty="0"/>
              <a:t> </a:t>
            </a:r>
            <a:r>
              <a:rPr lang="en-US" sz="2400" dirty="0" err="1"/>
              <a:t>marcos</a:t>
            </a:r>
            <a:r>
              <a:rPr lang="en-US" sz="2400" dirty="0"/>
              <a:t> </a:t>
            </a:r>
            <a:r>
              <a:rPr lang="en-US" sz="2400" dirty="0" err="1"/>
              <a:t>regulatorios</a:t>
            </a:r>
            <a:r>
              <a:rPr lang="en-US" sz="2400" dirty="0"/>
              <a:t> e </a:t>
            </a:r>
            <a:r>
              <a:rPr lang="en-US" sz="2400" dirty="0" err="1"/>
              <a:t>identificar</a:t>
            </a:r>
            <a:r>
              <a:rPr lang="en-US" sz="2400" dirty="0"/>
              <a:t> </a:t>
            </a:r>
            <a:r>
              <a:rPr lang="en-US" sz="2400" dirty="0" err="1"/>
              <a:t>vacíos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la </a:t>
            </a:r>
            <a:r>
              <a:rPr lang="en-US" sz="2400" dirty="0" err="1"/>
              <a:t>legislación</a:t>
            </a:r>
            <a:r>
              <a:rPr lang="en-US" sz="2400" dirty="0"/>
              <a:t> para </a:t>
            </a:r>
            <a:r>
              <a:rPr lang="en-US" sz="2400" dirty="0" err="1"/>
              <a:t>resolverlos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• </a:t>
            </a:r>
            <a:r>
              <a:rPr lang="en-US" sz="2400" dirty="0"/>
              <a:t>Review regulatory frameworks and identify gaps in legislation to address these.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• </a:t>
            </a:r>
            <a:r>
              <a:rPr lang="en-US" sz="2400" dirty="0" err="1"/>
              <a:t>Contactar</a:t>
            </a:r>
            <a:r>
              <a:rPr lang="en-US" sz="2400" dirty="0"/>
              <a:t> y </a:t>
            </a:r>
            <a:r>
              <a:rPr lang="en-US" sz="2400" dirty="0" err="1"/>
              <a:t>hacer</a:t>
            </a:r>
            <a:r>
              <a:rPr lang="en-US" sz="2400" dirty="0"/>
              <a:t> </a:t>
            </a:r>
            <a:r>
              <a:rPr lang="en-US" sz="2400" dirty="0" err="1"/>
              <a:t>uso</a:t>
            </a:r>
            <a:r>
              <a:rPr lang="en-US" sz="2400" dirty="0"/>
              <a:t> de </a:t>
            </a:r>
            <a:r>
              <a:rPr lang="en-US" sz="2400" dirty="0" err="1"/>
              <a:t>expertos</a:t>
            </a:r>
            <a:r>
              <a:rPr lang="en-US" sz="2400" dirty="0"/>
              <a:t>, tales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expertos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técnicas</a:t>
            </a:r>
            <a:r>
              <a:rPr lang="en-US" sz="2400" dirty="0"/>
              <a:t> de </a:t>
            </a:r>
            <a:r>
              <a:rPr lang="en-US" sz="2400" dirty="0" err="1"/>
              <a:t>identificación</a:t>
            </a:r>
            <a:r>
              <a:rPr lang="en-US" sz="2400" dirty="0"/>
              <a:t> </a:t>
            </a:r>
            <a:r>
              <a:rPr lang="en-US" sz="2400" dirty="0" err="1" smtClean="0"/>
              <a:t>genética</a:t>
            </a:r>
            <a:r>
              <a:rPr lang="en-US" sz="2400" dirty="0" smtClean="0"/>
              <a:t>, </a:t>
            </a:r>
            <a:r>
              <a:rPr lang="en-US" sz="2400" dirty="0" err="1" smtClean="0"/>
              <a:t>contactar</a:t>
            </a:r>
            <a:r>
              <a:rPr lang="en-US" sz="2400" dirty="0" smtClean="0"/>
              <a:t> </a:t>
            </a:r>
            <a:r>
              <a:rPr lang="en-US" sz="2400" dirty="0"/>
              <a:t>con los </a:t>
            </a:r>
            <a:r>
              <a:rPr lang="en-US" sz="2400" dirty="0" err="1"/>
              <a:t>laboratorios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tengan</a:t>
            </a:r>
            <a:r>
              <a:rPr lang="en-US" sz="2400" dirty="0"/>
              <a:t> el </a:t>
            </a:r>
            <a:r>
              <a:rPr lang="en-US" sz="2400" dirty="0" err="1"/>
              <a:t>equipo</a:t>
            </a:r>
            <a:r>
              <a:rPr lang="en-US" sz="2400" dirty="0"/>
              <a:t> para </a:t>
            </a:r>
            <a:r>
              <a:rPr lang="en-US" sz="2400" dirty="0" err="1"/>
              <a:t>solicitar</a:t>
            </a:r>
            <a:r>
              <a:rPr lang="en-US" sz="2400" dirty="0"/>
              <a:t> </a:t>
            </a:r>
            <a:r>
              <a:rPr lang="en-US" sz="2400" dirty="0" err="1"/>
              <a:t>equipo</a:t>
            </a:r>
            <a:r>
              <a:rPr lang="en-US" sz="2400" dirty="0"/>
              <a:t> para los </a:t>
            </a:r>
            <a:r>
              <a:rPr lang="en-US" sz="2400" dirty="0" err="1"/>
              <a:t>países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smtClean="0"/>
              <a:t>no lo </a:t>
            </a:r>
            <a:r>
              <a:rPr lang="en-US" sz="2400" dirty="0" err="1"/>
              <a:t>tengan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• </a:t>
            </a:r>
            <a:r>
              <a:rPr lang="en-US" sz="2400" dirty="0"/>
              <a:t>Connect with and make use of experts, such as experts on genetic identification </a:t>
            </a:r>
            <a:r>
              <a:rPr lang="en-US" sz="2400" dirty="0" smtClean="0"/>
              <a:t>techniques, and </a:t>
            </a:r>
            <a:r>
              <a:rPr lang="en-US" sz="2400" dirty="0"/>
              <a:t>connect with labs that have the equipment to request equipment for countries that do </a:t>
            </a:r>
            <a:r>
              <a:rPr lang="en-US" sz="2400" dirty="0" smtClean="0"/>
              <a:t>not have </a:t>
            </a:r>
            <a:r>
              <a:rPr lang="en-US" sz="2400" dirty="0"/>
              <a:t>it.</a:t>
            </a:r>
          </a:p>
        </p:txBody>
      </p:sp>
    </p:spTree>
    <p:extLst>
      <p:ext uri="{BB962C8B-B14F-4D97-AF65-F5344CB8AC3E}">
        <p14:creationId xmlns:p14="http://schemas.microsoft.com/office/powerpoint/2010/main" val="30421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038" y="2828836"/>
            <a:ext cx="88693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/>
              <a:t>Proporcionar</a:t>
            </a:r>
            <a:r>
              <a:rPr lang="en-US" sz="3200" b="1" dirty="0"/>
              <a:t> </a:t>
            </a:r>
            <a:r>
              <a:rPr lang="en-US" sz="3200" b="1" dirty="0" err="1"/>
              <a:t>entrenamiento</a:t>
            </a:r>
            <a:r>
              <a:rPr lang="en-US" sz="3200" b="1" dirty="0"/>
              <a:t> </a:t>
            </a:r>
            <a:r>
              <a:rPr lang="en-US" sz="3200" b="1" dirty="0" err="1"/>
              <a:t>sobre</a:t>
            </a:r>
            <a:r>
              <a:rPr lang="en-US" sz="3200" b="1" dirty="0"/>
              <a:t> </a:t>
            </a:r>
            <a:r>
              <a:rPr lang="en-US" sz="3200" b="1" dirty="0" err="1"/>
              <a:t>implementación</a:t>
            </a:r>
            <a:r>
              <a:rPr lang="en-US" sz="3200" b="1" dirty="0"/>
              <a:t>:</a:t>
            </a:r>
            <a:endParaRPr lang="en-US" sz="3200" dirty="0"/>
          </a:p>
          <a:p>
            <a:pPr algn="ctr"/>
            <a:r>
              <a:rPr lang="en-US" sz="3200" b="1" dirty="0"/>
              <a:t> </a:t>
            </a:r>
            <a:endParaRPr lang="en-US" sz="3200" dirty="0"/>
          </a:p>
          <a:p>
            <a:pPr algn="ctr"/>
            <a:r>
              <a:rPr lang="en-US" sz="3200" b="1" dirty="0"/>
              <a:t>Provide training on implementation: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663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619" y="1593493"/>
            <a:ext cx="909796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• </a:t>
            </a:r>
            <a:r>
              <a:rPr lang="en-US" sz="2400" dirty="0" err="1"/>
              <a:t>Identificar</a:t>
            </a:r>
            <a:r>
              <a:rPr lang="en-US" sz="2400" dirty="0"/>
              <a:t> a </a:t>
            </a:r>
            <a:r>
              <a:rPr lang="en-US" sz="2400" dirty="0" err="1"/>
              <a:t>todos</a:t>
            </a:r>
            <a:r>
              <a:rPr lang="en-US" sz="2400" dirty="0"/>
              <a:t> los </a:t>
            </a:r>
            <a:r>
              <a:rPr lang="en-US" sz="2400" dirty="0" err="1"/>
              <a:t>actores</a:t>
            </a:r>
            <a:r>
              <a:rPr lang="en-US" sz="2400" dirty="0"/>
              <a:t> </a:t>
            </a:r>
            <a:r>
              <a:rPr lang="en-US" sz="2400" dirty="0" err="1"/>
              <a:t>involucrados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el </a:t>
            </a:r>
            <a:r>
              <a:rPr lang="en-US" sz="2400" dirty="0" err="1"/>
              <a:t>comercio</a:t>
            </a:r>
            <a:r>
              <a:rPr lang="en-US" sz="2400" dirty="0"/>
              <a:t> de </a:t>
            </a:r>
            <a:r>
              <a:rPr lang="en-US" sz="2400" dirty="0" err="1"/>
              <a:t>tiburones</a:t>
            </a:r>
            <a:r>
              <a:rPr lang="en-US" sz="2400" dirty="0"/>
              <a:t> </a:t>
            </a:r>
            <a:r>
              <a:rPr lang="en-US" sz="2400" dirty="0" err="1"/>
              <a:t>incluidos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la CITES </a:t>
            </a:r>
            <a:r>
              <a:rPr lang="en-US" sz="2400" dirty="0" smtClean="0"/>
              <a:t>y con </a:t>
            </a:r>
            <a:r>
              <a:rPr lang="en-US" sz="2400" dirty="0" err="1"/>
              <a:t>productos</a:t>
            </a:r>
            <a:r>
              <a:rPr lang="en-US" sz="2400" dirty="0"/>
              <a:t> de </a:t>
            </a:r>
            <a:r>
              <a:rPr lang="en-US" sz="2400" dirty="0" err="1"/>
              <a:t>tiburones</a:t>
            </a:r>
            <a:r>
              <a:rPr lang="en-US" sz="2400" dirty="0"/>
              <a:t> y </a:t>
            </a:r>
            <a:r>
              <a:rPr lang="en-US" sz="2400" dirty="0" err="1"/>
              <a:t>entonces</a:t>
            </a:r>
            <a:r>
              <a:rPr lang="en-US" sz="2400" dirty="0"/>
              <a:t>, </a:t>
            </a:r>
            <a:r>
              <a:rPr lang="en-US" sz="2400" dirty="0" err="1"/>
              <a:t>organizar</a:t>
            </a:r>
            <a:r>
              <a:rPr lang="en-US" sz="2400" dirty="0"/>
              <a:t> </a:t>
            </a:r>
            <a:r>
              <a:rPr lang="en-US" sz="2400" dirty="0" err="1"/>
              <a:t>reuniones</a:t>
            </a:r>
            <a:r>
              <a:rPr lang="en-US" sz="2400" dirty="0"/>
              <a:t> </a:t>
            </a:r>
            <a:r>
              <a:rPr lang="en-US" sz="2400" dirty="0" err="1"/>
              <a:t>nacionales</a:t>
            </a:r>
            <a:r>
              <a:rPr lang="en-US" sz="2400" dirty="0"/>
              <a:t> para </a:t>
            </a:r>
            <a:r>
              <a:rPr lang="en-US" sz="2400" dirty="0" err="1"/>
              <a:t>todos</a:t>
            </a:r>
            <a:r>
              <a:rPr lang="en-US" sz="2400" dirty="0"/>
              <a:t> </a:t>
            </a:r>
            <a:r>
              <a:rPr lang="en-US" sz="2400" dirty="0" smtClean="0"/>
              <a:t>los </a:t>
            </a:r>
            <a:r>
              <a:rPr lang="en-US" sz="2400" dirty="0" err="1" smtClean="0"/>
              <a:t>involucrados</a:t>
            </a:r>
            <a:r>
              <a:rPr lang="en-US" sz="2400" dirty="0" smtClean="0"/>
              <a:t> </a:t>
            </a:r>
            <a:r>
              <a:rPr lang="en-US" sz="2400" dirty="0" err="1"/>
              <a:t>en</a:t>
            </a:r>
            <a:r>
              <a:rPr lang="en-US" sz="2400" dirty="0"/>
              <a:t> el </a:t>
            </a:r>
            <a:r>
              <a:rPr lang="en-US" sz="2400" dirty="0" err="1"/>
              <a:t>comercio</a:t>
            </a:r>
            <a:r>
              <a:rPr lang="en-US" sz="2400" dirty="0"/>
              <a:t> (no solo </a:t>
            </a:r>
            <a:r>
              <a:rPr lang="en-US" sz="2400" dirty="0" err="1"/>
              <a:t>autoridades</a:t>
            </a:r>
            <a:r>
              <a:rPr lang="en-US" sz="2400" dirty="0"/>
              <a:t> </a:t>
            </a:r>
            <a:r>
              <a:rPr lang="en-US" sz="2400" dirty="0" err="1"/>
              <a:t>pesqueras</a:t>
            </a:r>
            <a:r>
              <a:rPr lang="en-US" sz="2400" dirty="0"/>
              <a:t> o del </a:t>
            </a:r>
            <a:r>
              <a:rPr lang="en-US" sz="2400" dirty="0" err="1"/>
              <a:t>medio</a:t>
            </a:r>
            <a:r>
              <a:rPr lang="en-US" sz="2400" dirty="0"/>
              <a:t> </a:t>
            </a:r>
            <a:r>
              <a:rPr lang="en-US" sz="2400" dirty="0" err="1"/>
              <a:t>ambiente</a:t>
            </a:r>
            <a:r>
              <a:rPr lang="en-US" sz="2400" dirty="0"/>
              <a:t>).</a:t>
            </a:r>
          </a:p>
          <a:p>
            <a:r>
              <a:rPr lang="en-US" sz="2400" dirty="0" smtClean="0"/>
              <a:t>• </a:t>
            </a:r>
            <a:r>
              <a:rPr lang="en-US" sz="2400" dirty="0"/>
              <a:t>Determine all the actors involved in the trade of CITES-listed sharks and shark products </a:t>
            </a:r>
            <a:r>
              <a:rPr lang="en-US" sz="2400" dirty="0" smtClean="0"/>
              <a:t>and then </a:t>
            </a:r>
            <a:r>
              <a:rPr lang="en-US" sz="2400" dirty="0"/>
              <a:t>organize national meetings with everyone involved in the trade (not just fisheries </a:t>
            </a:r>
            <a:r>
              <a:rPr lang="en-US" sz="2400" dirty="0" smtClean="0"/>
              <a:t>and environment </a:t>
            </a:r>
            <a:r>
              <a:rPr lang="en-US" sz="2400" dirty="0"/>
              <a:t>authorities).</a:t>
            </a:r>
          </a:p>
          <a:p>
            <a:r>
              <a:rPr lang="en-US" sz="2400" dirty="0"/>
              <a:t>  </a:t>
            </a:r>
          </a:p>
          <a:p>
            <a:r>
              <a:rPr lang="en-US" sz="2400" dirty="0"/>
              <a:t>• </a:t>
            </a:r>
            <a:r>
              <a:rPr lang="en-US" sz="2400" dirty="0" err="1"/>
              <a:t>Mejorar</a:t>
            </a:r>
            <a:r>
              <a:rPr lang="en-US" sz="2400" dirty="0"/>
              <a:t> la </a:t>
            </a:r>
            <a:r>
              <a:rPr lang="en-US" sz="2400" dirty="0" err="1"/>
              <a:t>coordinación</a:t>
            </a:r>
            <a:r>
              <a:rPr lang="en-US" sz="2400" dirty="0"/>
              <a:t> Inter-</a:t>
            </a:r>
            <a:r>
              <a:rPr lang="en-US" sz="2400" dirty="0" err="1"/>
              <a:t>Agencias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la </a:t>
            </a:r>
            <a:r>
              <a:rPr lang="en-US" sz="2400" dirty="0" err="1"/>
              <a:t>implementación</a:t>
            </a:r>
            <a:r>
              <a:rPr lang="en-US" sz="2400" dirty="0"/>
              <a:t> de los </a:t>
            </a:r>
            <a:r>
              <a:rPr lang="en-US" sz="2400" dirty="0" err="1"/>
              <a:t>requisitos</a:t>
            </a:r>
            <a:r>
              <a:rPr lang="en-US" sz="2400" dirty="0"/>
              <a:t> de la </a:t>
            </a:r>
            <a:r>
              <a:rPr lang="en-US" sz="2400" dirty="0" smtClean="0"/>
              <a:t>CITES, </a:t>
            </a:r>
            <a:r>
              <a:rPr lang="en-US" sz="2400" dirty="0" err="1" smtClean="0"/>
              <a:t>compartiendo</a:t>
            </a:r>
            <a:r>
              <a:rPr lang="en-US" sz="2400" dirty="0" smtClean="0"/>
              <a:t> </a:t>
            </a:r>
            <a:r>
              <a:rPr lang="en-US" sz="2400" dirty="0"/>
              <a:t>la </a:t>
            </a:r>
            <a:r>
              <a:rPr lang="en-US" sz="2400" dirty="0" err="1"/>
              <a:t>información</a:t>
            </a:r>
            <a:r>
              <a:rPr lang="en-US" sz="2400" dirty="0"/>
              <a:t> y </a:t>
            </a:r>
            <a:r>
              <a:rPr lang="en-US" sz="2400" dirty="0" err="1"/>
              <a:t>mejorando</a:t>
            </a:r>
            <a:r>
              <a:rPr lang="en-US" sz="2400" dirty="0"/>
              <a:t> la </a:t>
            </a:r>
            <a:r>
              <a:rPr lang="en-US" sz="2400" dirty="0" err="1"/>
              <a:t>comunicación</a:t>
            </a:r>
            <a:r>
              <a:rPr lang="en-US" sz="2400" dirty="0"/>
              <a:t>.</a:t>
            </a:r>
          </a:p>
          <a:p>
            <a:r>
              <a:rPr lang="en-US" sz="2400" dirty="0"/>
              <a:t> </a:t>
            </a:r>
            <a:r>
              <a:rPr lang="en-US" sz="2400" dirty="0" smtClean="0"/>
              <a:t>• </a:t>
            </a:r>
            <a:r>
              <a:rPr lang="en-US" sz="2400" dirty="0"/>
              <a:t>Improve interagency coordination on implementation of the CITES listings through information sharing and communication.</a:t>
            </a:r>
          </a:p>
          <a:p>
            <a:r>
              <a:rPr lang="en-US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942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038" y="2070574"/>
            <a:ext cx="90979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 </a:t>
            </a:r>
          </a:p>
          <a:p>
            <a:r>
              <a:rPr lang="en-US" sz="2800" dirty="0"/>
              <a:t>• </a:t>
            </a:r>
            <a:r>
              <a:rPr lang="en-US" sz="2800" dirty="0" err="1"/>
              <a:t>Desarrollar</a:t>
            </a:r>
            <a:r>
              <a:rPr lang="en-US" sz="2800" dirty="0"/>
              <a:t> un </a:t>
            </a:r>
            <a:r>
              <a:rPr lang="en-US" sz="2800" dirty="0" err="1"/>
              <a:t>juego</a:t>
            </a:r>
            <a:r>
              <a:rPr lang="en-US" sz="2800" dirty="0"/>
              <a:t> de </a:t>
            </a:r>
            <a:r>
              <a:rPr lang="en-US" sz="2800" dirty="0" err="1"/>
              <a:t>herramientas</a:t>
            </a:r>
            <a:r>
              <a:rPr lang="en-US" sz="2800" dirty="0"/>
              <a:t> </a:t>
            </a:r>
            <a:r>
              <a:rPr lang="en-US" sz="2800" dirty="0" err="1"/>
              <a:t>electrónico</a:t>
            </a:r>
            <a:r>
              <a:rPr lang="en-US" sz="2800" dirty="0"/>
              <a:t> (e-tool kit)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pueda</a:t>
            </a:r>
            <a:r>
              <a:rPr lang="en-US" sz="2800" dirty="0"/>
              <a:t> </a:t>
            </a:r>
            <a:r>
              <a:rPr lang="en-US" sz="2800" dirty="0" err="1"/>
              <a:t>usarse</a:t>
            </a:r>
            <a:r>
              <a:rPr lang="en-US" sz="2800" dirty="0"/>
              <a:t> para</a:t>
            </a:r>
          </a:p>
          <a:p>
            <a:r>
              <a:rPr lang="en-US" sz="2800" dirty="0" err="1"/>
              <a:t>capacitación</a:t>
            </a:r>
            <a:r>
              <a:rPr lang="en-US" sz="2800" dirty="0"/>
              <a:t> </a:t>
            </a:r>
            <a:r>
              <a:rPr lang="en-US" sz="2800" dirty="0" err="1"/>
              <a:t>cuando</a:t>
            </a:r>
            <a:r>
              <a:rPr lang="en-US" sz="2800" dirty="0"/>
              <a:t> </a:t>
            </a:r>
            <a:r>
              <a:rPr lang="en-US" sz="2800" dirty="0" err="1"/>
              <a:t>haya</a:t>
            </a:r>
            <a:r>
              <a:rPr lang="en-US" sz="2800" dirty="0"/>
              <a:t> </a:t>
            </a:r>
            <a:r>
              <a:rPr lang="en-US" sz="2800" dirty="0" err="1"/>
              <a:t>cambios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el personal </a:t>
            </a:r>
            <a:r>
              <a:rPr lang="en-US" sz="2800" dirty="0" err="1"/>
              <a:t>dedicado</a:t>
            </a:r>
            <a:r>
              <a:rPr lang="en-US" sz="2800" dirty="0"/>
              <a:t> a la </a:t>
            </a:r>
            <a:r>
              <a:rPr lang="en-US" sz="2800" dirty="0" err="1"/>
              <a:t>aplicación</a:t>
            </a:r>
            <a:r>
              <a:rPr lang="en-US" sz="2800" dirty="0"/>
              <a:t> de la ley.</a:t>
            </a:r>
          </a:p>
          <a:p>
            <a:r>
              <a:rPr lang="en-US" sz="2800" dirty="0"/>
              <a:t> </a:t>
            </a:r>
            <a:endParaRPr lang="en-US" sz="2800" dirty="0" smtClean="0"/>
          </a:p>
          <a:p>
            <a:r>
              <a:rPr lang="en-US" sz="2800" dirty="0" smtClean="0"/>
              <a:t>• </a:t>
            </a:r>
            <a:r>
              <a:rPr lang="en-US" sz="2800" dirty="0"/>
              <a:t>Develop an e-tool kit that can be used for training when there are changes in </a:t>
            </a:r>
            <a:r>
              <a:rPr lang="en-US" sz="2800" dirty="0" smtClean="0"/>
              <a:t>enforcement personnel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6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038" y="1912877"/>
            <a:ext cx="90979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• </a:t>
            </a:r>
            <a:r>
              <a:rPr lang="en-US" sz="2400" dirty="0" err="1"/>
              <a:t>Capacitar</a:t>
            </a:r>
            <a:r>
              <a:rPr lang="en-US" sz="2400" dirty="0"/>
              <a:t> a </a:t>
            </a:r>
            <a:r>
              <a:rPr lang="en-US" sz="2400" dirty="0" err="1"/>
              <a:t>oficiales</a:t>
            </a:r>
            <a:r>
              <a:rPr lang="en-US" sz="2400" dirty="0"/>
              <a:t> de </a:t>
            </a:r>
            <a:r>
              <a:rPr lang="en-US" sz="2400" dirty="0" err="1"/>
              <a:t>Aduanas</a:t>
            </a:r>
            <a:r>
              <a:rPr lang="en-US" sz="2400" dirty="0"/>
              <a:t>, </a:t>
            </a:r>
            <a:r>
              <a:rPr lang="en-US" sz="2400" dirty="0" err="1"/>
              <a:t>incluyendo</a:t>
            </a:r>
            <a:r>
              <a:rPr lang="en-US" sz="2400" dirty="0"/>
              <a:t> la </a:t>
            </a:r>
            <a:r>
              <a:rPr lang="en-US" sz="2400" dirty="0" err="1"/>
              <a:t>capacitación</a:t>
            </a:r>
            <a:r>
              <a:rPr lang="en-US" sz="2400" dirty="0"/>
              <a:t> de </a:t>
            </a:r>
            <a:r>
              <a:rPr lang="en-US" sz="2400" dirty="0" err="1"/>
              <a:t>autoridades</a:t>
            </a:r>
            <a:r>
              <a:rPr lang="en-US" sz="2400" dirty="0"/>
              <a:t> de </a:t>
            </a:r>
            <a:r>
              <a:rPr lang="en-US" sz="2400" dirty="0" err="1"/>
              <a:t>puertos</a:t>
            </a:r>
            <a:r>
              <a:rPr lang="en-US" sz="2400" dirty="0"/>
              <a:t> </a:t>
            </a:r>
            <a:r>
              <a:rPr lang="en-US" sz="2400" dirty="0" smtClean="0"/>
              <a:t>y </a:t>
            </a:r>
            <a:r>
              <a:rPr lang="en-US" sz="2400" dirty="0" err="1" smtClean="0"/>
              <a:t>aeropuertos</a:t>
            </a:r>
            <a:r>
              <a:rPr lang="en-US" sz="2400" dirty="0"/>
              <a:t>,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toman</a:t>
            </a:r>
            <a:r>
              <a:rPr lang="en-US" sz="2400" dirty="0"/>
              <a:t> </a:t>
            </a:r>
            <a:r>
              <a:rPr lang="en-US" sz="2400" dirty="0" err="1"/>
              <a:t>las</a:t>
            </a:r>
            <a:r>
              <a:rPr lang="en-US" sz="2400" dirty="0"/>
              <a:t> </a:t>
            </a:r>
            <a:r>
              <a:rPr lang="en-US" sz="2400" dirty="0" err="1"/>
              <a:t>muestras</a:t>
            </a:r>
            <a:r>
              <a:rPr lang="en-US" sz="2400" dirty="0"/>
              <a:t> </a:t>
            </a:r>
            <a:r>
              <a:rPr lang="en-US" sz="2400" dirty="0" err="1"/>
              <a:t>genéticas</a:t>
            </a:r>
            <a:r>
              <a:rPr lang="en-US" sz="2400" dirty="0"/>
              <a:t> </a:t>
            </a:r>
            <a:r>
              <a:rPr lang="en-US" sz="2400" dirty="0" err="1"/>
              <a:t>cuando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necesario</a:t>
            </a:r>
            <a:r>
              <a:rPr lang="en-US" sz="2400" dirty="0"/>
              <a:t>.</a:t>
            </a:r>
          </a:p>
          <a:p>
            <a:r>
              <a:rPr lang="en-US" sz="2400" dirty="0"/>
              <a:t> </a:t>
            </a:r>
            <a:r>
              <a:rPr lang="en-US" sz="2400" dirty="0" smtClean="0"/>
              <a:t>• </a:t>
            </a:r>
            <a:r>
              <a:rPr lang="en-US" sz="2400" dirty="0"/>
              <a:t>Train Customs officials, including teaching airport and port authorities, how to take </a:t>
            </a:r>
            <a:r>
              <a:rPr lang="en-US" sz="2400" dirty="0" smtClean="0"/>
              <a:t>genetic samples </a:t>
            </a:r>
            <a:r>
              <a:rPr lang="en-US" sz="2400" dirty="0"/>
              <a:t>when needed.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• </a:t>
            </a:r>
            <a:r>
              <a:rPr lang="en-US" sz="2400" dirty="0" err="1"/>
              <a:t>Desarrollar</a:t>
            </a:r>
            <a:r>
              <a:rPr lang="en-US" sz="2400" dirty="0"/>
              <a:t> y </a:t>
            </a:r>
            <a:r>
              <a:rPr lang="en-US" sz="2400" dirty="0" err="1"/>
              <a:t>compartir</a:t>
            </a:r>
            <a:r>
              <a:rPr lang="en-US" sz="2400" dirty="0"/>
              <a:t> </a:t>
            </a:r>
            <a:r>
              <a:rPr lang="en-US" sz="2400" dirty="0" err="1"/>
              <a:t>orientación</a:t>
            </a:r>
            <a:r>
              <a:rPr lang="en-US" sz="2400" dirty="0"/>
              <a:t> entre los </a:t>
            </a:r>
            <a:r>
              <a:rPr lang="en-US" sz="2400" dirty="0" err="1"/>
              <a:t>países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la </a:t>
            </a:r>
            <a:r>
              <a:rPr lang="en-US" sz="2400" dirty="0" err="1"/>
              <a:t>región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</a:t>
            </a:r>
            <a:r>
              <a:rPr lang="en-US" sz="2400" dirty="0" err="1"/>
              <a:t>cómo</a:t>
            </a:r>
            <a:r>
              <a:rPr lang="en-US" sz="2400" dirty="0"/>
              <a:t> </a:t>
            </a:r>
            <a:r>
              <a:rPr lang="en-US" sz="2400" dirty="0" err="1"/>
              <a:t>hacer</a:t>
            </a:r>
            <a:r>
              <a:rPr lang="en-US" sz="2400" dirty="0"/>
              <a:t> </a:t>
            </a:r>
            <a:r>
              <a:rPr lang="en-US" sz="2400" dirty="0" err="1"/>
              <a:t>dictámenes</a:t>
            </a:r>
            <a:r>
              <a:rPr lang="en-US" sz="2400" dirty="0"/>
              <a:t> de </a:t>
            </a:r>
            <a:r>
              <a:rPr lang="en-US" sz="2400" dirty="0" err="1"/>
              <a:t>extracción</a:t>
            </a:r>
            <a:r>
              <a:rPr lang="en-US" sz="2400" dirty="0"/>
              <a:t> no </a:t>
            </a:r>
            <a:r>
              <a:rPr lang="en-US" sz="2400" dirty="0" err="1"/>
              <a:t>perjudicial</a:t>
            </a:r>
            <a:r>
              <a:rPr lang="en-US" sz="2400" dirty="0"/>
              <a:t> (DENPs) para </a:t>
            </a:r>
            <a:r>
              <a:rPr lang="en-US" sz="2400" dirty="0" err="1"/>
              <a:t>las</a:t>
            </a:r>
            <a:r>
              <a:rPr lang="en-US" sz="2400" dirty="0"/>
              <a:t> </a:t>
            </a:r>
            <a:r>
              <a:rPr lang="en-US" sz="2400" dirty="0" err="1"/>
              <a:t>especies</a:t>
            </a:r>
            <a:r>
              <a:rPr lang="en-US" sz="2400" dirty="0"/>
              <a:t> de </a:t>
            </a:r>
            <a:r>
              <a:rPr lang="en-US" sz="2400" dirty="0" err="1"/>
              <a:t>tiburones</a:t>
            </a:r>
            <a:r>
              <a:rPr lang="en-US" sz="2400" dirty="0"/>
              <a:t> </a:t>
            </a:r>
            <a:r>
              <a:rPr lang="en-US" sz="2400" dirty="0" err="1"/>
              <a:t>incluidas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la CITES, </a:t>
            </a:r>
            <a:r>
              <a:rPr lang="en-US" sz="2400" dirty="0" err="1"/>
              <a:t>preferentemente</a:t>
            </a:r>
            <a:r>
              <a:rPr lang="en-US" sz="2400" dirty="0"/>
              <a:t> de </a:t>
            </a:r>
            <a:r>
              <a:rPr lang="en-US" sz="2400" dirty="0" err="1"/>
              <a:t>manera</a:t>
            </a:r>
            <a:r>
              <a:rPr lang="en-US" sz="2400" dirty="0"/>
              <a:t> regional.</a:t>
            </a:r>
          </a:p>
          <a:p>
            <a:r>
              <a:rPr lang="en-US" sz="2400" dirty="0"/>
              <a:t> </a:t>
            </a:r>
            <a:r>
              <a:rPr lang="en-US" sz="2400" dirty="0" smtClean="0"/>
              <a:t>• </a:t>
            </a:r>
            <a:r>
              <a:rPr lang="en-US" sz="2400" dirty="0"/>
              <a:t>Develop and share guidance amongst countries in the region on how to make </a:t>
            </a:r>
            <a:r>
              <a:rPr lang="en-US" sz="2400" dirty="0" smtClean="0"/>
              <a:t>non-detriment findings </a:t>
            </a:r>
            <a:r>
              <a:rPr lang="en-US" sz="2400" dirty="0"/>
              <a:t>(NDFs) for the CITES-listed shark species, preferably on a regional basis.</a:t>
            </a:r>
          </a:p>
        </p:txBody>
      </p:sp>
    </p:spTree>
    <p:extLst>
      <p:ext uri="{BB962C8B-B14F-4D97-AF65-F5344CB8AC3E}">
        <p14:creationId xmlns:p14="http://schemas.microsoft.com/office/powerpoint/2010/main" val="29056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" y="2967335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/>
              <a:t>Próximos</a:t>
            </a:r>
            <a:r>
              <a:rPr lang="en-US" sz="3200" b="1" dirty="0"/>
              <a:t> </a:t>
            </a:r>
            <a:r>
              <a:rPr lang="en-US" sz="3200" b="1" dirty="0" err="1"/>
              <a:t>pasos</a:t>
            </a:r>
            <a:r>
              <a:rPr lang="en-US" sz="3200" b="1" dirty="0"/>
              <a:t>:</a:t>
            </a:r>
            <a:endParaRPr lang="en-US" sz="3200" dirty="0"/>
          </a:p>
          <a:p>
            <a:pPr algn="ctr"/>
            <a:r>
              <a:rPr lang="en-US" sz="3200" b="1" dirty="0"/>
              <a:t> </a:t>
            </a:r>
            <a:endParaRPr lang="en-US" sz="3200" dirty="0"/>
          </a:p>
          <a:p>
            <a:pPr algn="ctr"/>
            <a:r>
              <a:rPr lang="en-US" sz="3200" b="1" dirty="0"/>
              <a:t>Next steps: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22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038" y="1947991"/>
            <a:ext cx="894556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• </a:t>
            </a:r>
            <a:r>
              <a:rPr lang="en-US" sz="2400" dirty="0" err="1"/>
              <a:t>Crear</a:t>
            </a:r>
            <a:r>
              <a:rPr lang="en-US" sz="2400" dirty="0"/>
              <a:t> un </a:t>
            </a:r>
            <a:r>
              <a:rPr lang="en-US" sz="2400" dirty="0" err="1"/>
              <a:t>diagrama</a:t>
            </a:r>
            <a:r>
              <a:rPr lang="en-US" sz="2400" dirty="0"/>
              <a:t> de </a:t>
            </a:r>
            <a:r>
              <a:rPr lang="en-US" sz="2400" dirty="0" err="1"/>
              <a:t>flujo</a:t>
            </a:r>
            <a:r>
              <a:rPr lang="en-US" sz="2400" dirty="0"/>
              <a:t> o </a:t>
            </a:r>
            <a:r>
              <a:rPr lang="en-US" sz="2400" dirty="0" err="1"/>
              <a:t>infográfico</a:t>
            </a:r>
            <a:r>
              <a:rPr lang="en-US" sz="2400" dirty="0"/>
              <a:t> con </a:t>
            </a:r>
            <a:r>
              <a:rPr lang="en-US" sz="2400" dirty="0" err="1"/>
              <a:t>todos</a:t>
            </a:r>
            <a:r>
              <a:rPr lang="en-US" sz="2400" dirty="0"/>
              <a:t> los </a:t>
            </a:r>
            <a:r>
              <a:rPr lang="en-US" sz="2400" dirty="0" err="1"/>
              <a:t>pasos</a:t>
            </a:r>
            <a:r>
              <a:rPr lang="en-US" sz="2400" dirty="0"/>
              <a:t> para </a:t>
            </a:r>
            <a:r>
              <a:rPr lang="en-US" sz="2400" dirty="0" err="1"/>
              <a:t>implementar</a:t>
            </a:r>
            <a:r>
              <a:rPr lang="en-US" sz="2400" dirty="0"/>
              <a:t> los </a:t>
            </a:r>
            <a:r>
              <a:rPr lang="en-US" sz="2400" dirty="0" err="1" smtClean="0"/>
              <a:t>requisitos</a:t>
            </a:r>
            <a:r>
              <a:rPr lang="en-US" sz="2400" dirty="0" smtClean="0"/>
              <a:t> para </a:t>
            </a:r>
            <a:r>
              <a:rPr lang="en-US" sz="2400" dirty="0" err="1"/>
              <a:t>tiburones</a:t>
            </a:r>
            <a:r>
              <a:rPr lang="en-US" sz="2400" dirty="0"/>
              <a:t> de la CITES, el </a:t>
            </a:r>
            <a:r>
              <a:rPr lang="en-US" sz="2400" dirty="0" err="1"/>
              <a:t>cual</a:t>
            </a:r>
            <a:r>
              <a:rPr lang="en-US" sz="2400" dirty="0"/>
              <a:t> </a:t>
            </a:r>
            <a:r>
              <a:rPr lang="en-US" sz="2400" dirty="0" err="1"/>
              <a:t>contemple</a:t>
            </a:r>
            <a:r>
              <a:rPr lang="en-US" sz="2400" dirty="0"/>
              <a:t> </a:t>
            </a:r>
            <a:r>
              <a:rPr lang="en-US" sz="2400" dirty="0" err="1"/>
              <a:t>desde</a:t>
            </a:r>
            <a:r>
              <a:rPr lang="en-US" sz="2400" dirty="0"/>
              <a:t> la </a:t>
            </a:r>
            <a:r>
              <a:rPr lang="en-US" sz="2400" dirty="0" err="1"/>
              <a:t>pesca</a:t>
            </a:r>
            <a:r>
              <a:rPr lang="en-US" sz="2400" dirty="0"/>
              <a:t> hasta la </a:t>
            </a:r>
            <a:r>
              <a:rPr lang="en-US" sz="2400" dirty="0" err="1"/>
              <a:t>exportación</a:t>
            </a:r>
            <a:r>
              <a:rPr lang="en-US" sz="2400" dirty="0"/>
              <a:t> (</a:t>
            </a:r>
            <a:r>
              <a:rPr lang="en-US" sz="2400" dirty="0" err="1"/>
              <a:t>incluyendo</a:t>
            </a:r>
            <a:endParaRPr lang="en-US" sz="2400" dirty="0"/>
          </a:p>
          <a:p>
            <a:r>
              <a:rPr lang="en-US" sz="2400" dirty="0" err="1"/>
              <a:t>información</a:t>
            </a:r>
            <a:r>
              <a:rPr lang="en-US" sz="2400" dirty="0"/>
              <a:t> de </a:t>
            </a:r>
            <a:r>
              <a:rPr lang="en-US" sz="2400" dirty="0" err="1"/>
              <a:t>las</a:t>
            </a:r>
            <a:r>
              <a:rPr lang="en-US" sz="2400" dirty="0"/>
              <a:t> </a:t>
            </a:r>
            <a:r>
              <a:rPr lang="en-US" sz="2400" dirty="0" err="1"/>
              <a:t>poblaciones</a:t>
            </a:r>
            <a:r>
              <a:rPr lang="en-US" sz="2400" dirty="0"/>
              <a:t>, </a:t>
            </a:r>
            <a:r>
              <a:rPr lang="en-US" sz="2400" dirty="0" err="1"/>
              <a:t>límites</a:t>
            </a:r>
            <a:r>
              <a:rPr lang="en-US" sz="2400" dirty="0"/>
              <a:t> de la </a:t>
            </a:r>
            <a:r>
              <a:rPr lang="en-US" sz="2400" dirty="0" err="1"/>
              <a:t>pesca</a:t>
            </a:r>
            <a:r>
              <a:rPr lang="en-US" sz="2400" dirty="0"/>
              <a:t>, planes de </a:t>
            </a:r>
            <a:r>
              <a:rPr lang="en-US" sz="2400" dirty="0" err="1"/>
              <a:t>manejo</a:t>
            </a:r>
            <a:r>
              <a:rPr lang="en-US" sz="2400" dirty="0"/>
              <a:t>, </a:t>
            </a:r>
            <a:r>
              <a:rPr lang="en-US" sz="2400" dirty="0" err="1"/>
              <a:t>puntos</a:t>
            </a:r>
            <a:r>
              <a:rPr lang="en-US" sz="2400" dirty="0"/>
              <a:t> de </a:t>
            </a:r>
            <a:r>
              <a:rPr lang="en-US" sz="2400" dirty="0" smtClean="0"/>
              <a:t>control, </a:t>
            </a:r>
            <a:r>
              <a:rPr lang="en-US" sz="2400" dirty="0" err="1" smtClean="0"/>
              <a:t>identificación</a:t>
            </a:r>
            <a:r>
              <a:rPr lang="en-US" sz="2400" dirty="0" smtClean="0"/>
              <a:t> </a:t>
            </a:r>
            <a:r>
              <a:rPr lang="en-US" sz="2400" dirty="0"/>
              <a:t>de </a:t>
            </a:r>
            <a:r>
              <a:rPr lang="en-US" sz="2400" dirty="0" err="1"/>
              <a:t>especies</a:t>
            </a:r>
            <a:r>
              <a:rPr lang="en-US" sz="2400" dirty="0"/>
              <a:t> y de </a:t>
            </a:r>
            <a:r>
              <a:rPr lang="en-US" sz="2400" dirty="0" err="1"/>
              <a:t>aletas</a:t>
            </a:r>
            <a:r>
              <a:rPr lang="en-US" sz="2400" dirty="0"/>
              <a:t>, </a:t>
            </a:r>
            <a:r>
              <a:rPr lang="en-US" sz="2400" dirty="0" err="1"/>
              <a:t>genética</a:t>
            </a:r>
            <a:r>
              <a:rPr lang="en-US" sz="2400" dirty="0"/>
              <a:t>, etc.) para </a:t>
            </a:r>
            <a:r>
              <a:rPr lang="en-US" sz="2400" dirty="0" err="1"/>
              <a:t>ayudar</a:t>
            </a:r>
            <a:r>
              <a:rPr lang="en-US" sz="2400" dirty="0"/>
              <a:t> a </a:t>
            </a:r>
            <a:r>
              <a:rPr lang="en-US" sz="2400" dirty="0" err="1"/>
              <a:t>tener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imagen</a:t>
            </a:r>
            <a:r>
              <a:rPr lang="en-US" sz="2400" dirty="0"/>
              <a:t> </a:t>
            </a:r>
            <a:r>
              <a:rPr lang="en-US" sz="2400" dirty="0" err="1"/>
              <a:t>clara</a:t>
            </a:r>
            <a:r>
              <a:rPr lang="en-US" sz="2400" dirty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todo</a:t>
            </a:r>
            <a:r>
              <a:rPr lang="en-US" sz="2400" dirty="0" smtClean="0"/>
              <a:t> </a:t>
            </a:r>
            <a:r>
              <a:rPr lang="en-US" sz="2400" dirty="0"/>
              <a:t>el </a:t>
            </a:r>
            <a:r>
              <a:rPr lang="en-US" sz="2400" dirty="0" err="1"/>
              <a:t>proceso</a:t>
            </a:r>
            <a:r>
              <a:rPr lang="en-US" sz="2400" dirty="0"/>
              <a:t>.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• Create a flow chart or </a:t>
            </a:r>
            <a:r>
              <a:rPr lang="en-US" sz="2400" dirty="0" err="1"/>
              <a:t>infograph</a:t>
            </a:r>
            <a:r>
              <a:rPr lang="en-US" sz="2400" dirty="0"/>
              <a:t> with all the steps for implementing the shark listings could </a:t>
            </a:r>
            <a:r>
              <a:rPr lang="en-US" sz="2400" dirty="0" smtClean="0"/>
              <a:t>be created</a:t>
            </a:r>
            <a:r>
              <a:rPr lang="en-US" sz="2400" dirty="0"/>
              <a:t>, from fisheries to export (such as population information, fishing limits, </a:t>
            </a:r>
            <a:r>
              <a:rPr lang="en-US" sz="2400" dirty="0" smtClean="0"/>
              <a:t>management plan</a:t>
            </a:r>
            <a:r>
              <a:rPr lang="en-US" sz="2400" dirty="0"/>
              <a:t>, control points, species and fin identification, genetics, etc.) to help provide a clear </a:t>
            </a:r>
            <a:r>
              <a:rPr lang="en-US" sz="2400" dirty="0" smtClean="0"/>
              <a:t>picture of </a:t>
            </a:r>
            <a:r>
              <a:rPr lang="en-US" sz="2400" dirty="0"/>
              <a:t>the whole process.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689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INFORME SOBRE LAS NECESIDADES REGIONALES PARA LA IMPLEMENTACIÓN DE LOS TIBURONES INCLUÍDOS EN CITES Y PRÓXIMOS </a:t>
            </a:r>
            <a:r>
              <a:rPr lang="en-US" sz="3200" dirty="0" smtClean="0">
                <a:solidFill>
                  <a:schemeClr val="tx1"/>
                </a:solidFill>
              </a:rPr>
              <a:t>PASOS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REPORT ON REGIONAL NEEDS FOR IMPLEMENTATION OF THE CITES SHARK LISTINGS &amp; NEXT STEPS</a:t>
            </a: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51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1893212"/>
            <a:ext cx="894556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• </a:t>
            </a:r>
            <a:r>
              <a:rPr lang="en-US" sz="2800" dirty="0" err="1"/>
              <a:t>Diseminar</a:t>
            </a:r>
            <a:r>
              <a:rPr lang="en-US" sz="2800" dirty="0"/>
              <a:t> la </a:t>
            </a:r>
            <a:r>
              <a:rPr lang="en-US" sz="2800" dirty="0" err="1"/>
              <a:t>información</a:t>
            </a:r>
            <a:r>
              <a:rPr lang="en-US" sz="2800" dirty="0"/>
              <a:t> </a:t>
            </a:r>
            <a:r>
              <a:rPr lang="en-US" sz="2800" dirty="0" err="1"/>
              <a:t>sobre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herramientas</a:t>
            </a:r>
            <a:r>
              <a:rPr lang="en-US" sz="2800" dirty="0"/>
              <a:t> y la </a:t>
            </a:r>
            <a:r>
              <a:rPr lang="en-US" sz="2800" dirty="0" err="1"/>
              <a:t>información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se </a:t>
            </a:r>
            <a:r>
              <a:rPr lang="en-US" sz="2800" dirty="0" err="1"/>
              <a:t>necesita</a:t>
            </a:r>
            <a:r>
              <a:rPr lang="en-US" sz="2800" dirty="0"/>
              <a:t> para </a:t>
            </a:r>
            <a:r>
              <a:rPr lang="en-US" sz="2800" dirty="0" err="1"/>
              <a:t>ayudar</a:t>
            </a:r>
            <a:r>
              <a:rPr lang="en-US" sz="2800" dirty="0"/>
              <a:t> a la </a:t>
            </a:r>
            <a:r>
              <a:rPr lang="en-US" sz="2800" dirty="0" err="1"/>
              <a:t>implementación</a:t>
            </a:r>
            <a:r>
              <a:rPr lang="en-US" sz="2800" dirty="0"/>
              <a:t> de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especies</a:t>
            </a:r>
            <a:r>
              <a:rPr lang="en-US" sz="2800" dirty="0"/>
              <a:t> de </a:t>
            </a:r>
            <a:r>
              <a:rPr lang="en-US" sz="2800" dirty="0" err="1"/>
              <a:t>tiburones</a:t>
            </a:r>
            <a:r>
              <a:rPr lang="en-US" sz="2800" dirty="0"/>
              <a:t> </a:t>
            </a:r>
            <a:r>
              <a:rPr lang="en-US" sz="2800" dirty="0" err="1"/>
              <a:t>incluidas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la CITES a </a:t>
            </a:r>
            <a:r>
              <a:rPr lang="en-US" sz="2800" dirty="0" err="1"/>
              <a:t>nivel</a:t>
            </a:r>
            <a:r>
              <a:rPr lang="en-US" sz="2800" dirty="0"/>
              <a:t> </a:t>
            </a:r>
            <a:r>
              <a:rPr lang="en-US" sz="2800" dirty="0" err="1"/>
              <a:t>nacional</a:t>
            </a:r>
            <a:r>
              <a:rPr lang="en-US" sz="2800" dirty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</a:t>
            </a:r>
            <a:r>
              <a:rPr lang="en-US" sz="2800" dirty="0" err="1" smtClean="0"/>
              <a:t>coordinación</a:t>
            </a:r>
            <a:r>
              <a:rPr lang="en-US" sz="2800" dirty="0" smtClean="0"/>
              <a:t> </a:t>
            </a:r>
            <a:r>
              <a:rPr lang="en-US" sz="2800" dirty="0"/>
              <a:t>con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autoridades</a:t>
            </a:r>
            <a:r>
              <a:rPr lang="en-US" sz="2800" dirty="0"/>
              <a:t> </a:t>
            </a:r>
            <a:r>
              <a:rPr lang="en-US" sz="2800" dirty="0" err="1"/>
              <a:t>relevantes</a:t>
            </a:r>
            <a:r>
              <a:rPr lang="en-US" sz="2800" dirty="0"/>
              <a:t> (</a:t>
            </a:r>
            <a:r>
              <a:rPr lang="en-US" sz="2800" dirty="0" err="1"/>
              <a:t>incluyendo</a:t>
            </a:r>
            <a:r>
              <a:rPr lang="en-US" sz="2800" dirty="0"/>
              <a:t> a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Autoridades</a:t>
            </a:r>
            <a:r>
              <a:rPr lang="en-US" sz="2800" dirty="0"/>
              <a:t> de </a:t>
            </a:r>
            <a:r>
              <a:rPr lang="en-US" sz="2800" dirty="0" err="1"/>
              <a:t>Aduanas</a:t>
            </a:r>
            <a:r>
              <a:rPr lang="en-US" sz="2800" dirty="0"/>
              <a:t>)</a:t>
            </a:r>
          </a:p>
          <a:p>
            <a:endParaRPr lang="en-US" sz="2800" dirty="0" smtClean="0"/>
          </a:p>
          <a:p>
            <a:r>
              <a:rPr lang="en-US" sz="2800" dirty="0"/>
              <a:t> </a:t>
            </a:r>
            <a:r>
              <a:rPr lang="en-US" sz="2800" dirty="0" smtClean="0"/>
              <a:t>• </a:t>
            </a:r>
            <a:r>
              <a:rPr lang="en-US" sz="2800" dirty="0"/>
              <a:t>Disseminate information on the tools and information needed to assist in implementation </a:t>
            </a:r>
            <a:r>
              <a:rPr lang="en-US" sz="2800" dirty="0" smtClean="0"/>
              <a:t>of the </a:t>
            </a:r>
            <a:r>
              <a:rPr lang="en-US" sz="2800" dirty="0"/>
              <a:t>CITES shark listings on a national level with coordination amongst the relevant </a:t>
            </a:r>
            <a:r>
              <a:rPr lang="en-US" sz="2800" dirty="0" smtClean="0"/>
              <a:t>authorities (including </a:t>
            </a:r>
            <a:r>
              <a:rPr lang="en-US" sz="2800" dirty="0"/>
              <a:t>Customs authorities).</a:t>
            </a:r>
          </a:p>
          <a:p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7780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1893212"/>
            <a:ext cx="89455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/>
              <a:t>• </a:t>
            </a:r>
            <a:r>
              <a:rPr lang="en-US" sz="2800" dirty="0" err="1"/>
              <a:t>Desarrollar</a:t>
            </a:r>
            <a:r>
              <a:rPr lang="en-US" sz="2800" dirty="0"/>
              <a:t> e </a:t>
            </a:r>
            <a:r>
              <a:rPr lang="en-US" sz="2800" dirty="0" err="1"/>
              <a:t>implementar</a:t>
            </a:r>
            <a:r>
              <a:rPr lang="en-US" sz="2800" dirty="0"/>
              <a:t> los </a:t>
            </a:r>
            <a:r>
              <a:rPr lang="en-US" sz="2800" dirty="0" err="1"/>
              <a:t>mecanismos</a:t>
            </a:r>
            <a:r>
              <a:rPr lang="en-US" sz="2800" dirty="0"/>
              <a:t> de </a:t>
            </a:r>
            <a:r>
              <a:rPr lang="en-US" sz="2800" dirty="0" err="1"/>
              <a:t>cadena</a:t>
            </a:r>
            <a:r>
              <a:rPr lang="en-US" sz="2800" dirty="0"/>
              <a:t> de </a:t>
            </a:r>
            <a:r>
              <a:rPr lang="en-US" sz="2800" dirty="0" err="1"/>
              <a:t>custodia</a:t>
            </a:r>
            <a:r>
              <a:rPr lang="en-US" sz="2800" dirty="0"/>
              <a:t> y de </a:t>
            </a:r>
            <a:r>
              <a:rPr lang="en-US" sz="2800" dirty="0" err="1"/>
              <a:t>dictámenes</a:t>
            </a:r>
            <a:r>
              <a:rPr lang="en-US" sz="2800" dirty="0"/>
              <a:t> </a:t>
            </a:r>
            <a:r>
              <a:rPr lang="en-US" sz="2800" dirty="0" smtClean="0"/>
              <a:t>de </a:t>
            </a:r>
            <a:r>
              <a:rPr lang="en-US" sz="2800" dirty="0" err="1" smtClean="0"/>
              <a:t>adquisición</a:t>
            </a:r>
            <a:r>
              <a:rPr lang="en-US" sz="2800" dirty="0" smtClean="0"/>
              <a:t> </a:t>
            </a:r>
            <a:r>
              <a:rPr lang="en-US" sz="2800" dirty="0"/>
              <a:t>legal para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especies</a:t>
            </a:r>
            <a:r>
              <a:rPr lang="en-US" sz="2800" dirty="0"/>
              <a:t> de </a:t>
            </a:r>
            <a:r>
              <a:rPr lang="en-US" sz="2800" dirty="0" err="1"/>
              <a:t>tiburones</a:t>
            </a:r>
            <a:r>
              <a:rPr lang="en-US" sz="2800" dirty="0"/>
              <a:t> </a:t>
            </a:r>
            <a:r>
              <a:rPr lang="en-US" sz="2800" dirty="0" err="1"/>
              <a:t>incluidas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la CITES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• </a:t>
            </a:r>
            <a:r>
              <a:rPr lang="en-US" sz="2800" dirty="0"/>
              <a:t>Development and implementation of a chain of custody and legal acquisition </a:t>
            </a:r>
            <a:r>
              <a:rPr lang="en-US" sz="2800" dirty="0" smtClean="0"/>
              <a:t>finding mechanisms </a:t>
            </a:r>
            <a:r>
              <a:rPr lang="en-US" sz="2800" dirty="0"/>
              <a:t>for the CITES-listed sharks.</a:t>
            </a:r>
          </a:p>
        </p:txBody>
      </p:sp>
    </p:spTree>
    <p:extLst>
      <p:ext uri="{BB962C8B-B14F-4D97-AF65-F5344CB8AC3E}">
        <p14:creationId xmlns:p14="http://schemas.microsoft.com/office/powerpoint/2010/main" val="270403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1952206"/>
            <a:ext cx="8839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• </a:t>
            </a:r>
            <a:r>
              <a:rPr lang="en-US" sz="2800" dirty="0" err="1"/>
              <a:t>Fortalecer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capacidades</a:t>
            </a:r>
            <a:r>
              <a:rPr lang="en-US" sz="2800" dirty="0"/>
              <a:t> </a:t>
            </a:r>
            <a:r>
              <a:rPr lang="en-US" sz="2800" dirty="0" err="1"/>
              <a:t>nacionales</a:t>
            </a:r>
            <a:r>
              <a:rPr lang="en-US" sz="2800" dirty="0"/>
              <a:t> con </a:t>
            </a:r>
            <a:r>
              <a:rPr lang="en-US" sz="2800" dirty="0" err="1"/>
              <a:t>herramientas</a:t>
            </a:r>
            <a:r>
              <a:rPr lang="en-US" sz="2800" dirty="0"/>
              <a:t> de </a:t>
            </a:r>
            <a:r>
              <a:rPr lang="en-US" sz="2800" dirty="0" err="1"/>
              <a:t>identificación</a:t>
            </a:r>
            <a:r>
              <a:rPr lang="en-US" sz="2800" dirty="0"/>
              <a:t> </a:t>
            </a:r>
            <a:r>
              <a:rPr lang="en-US" sz="2800" dirty="0" err="1"/>
              <a:t>incluyendo</a:t>
            </a:r>
            <a:r>
              <a:rPr lang="en-US" sz="2800" dirty="0"/>
              <a:t> </a:t>
            </a:r>
            <a:r>
              <a:rPr lang="en-US" sz="2800" dirty="0" err="1"/>
              <a:t>técnicas</a:t>
            </a:r>
            <a:r>
              <a:rPr lang="en-US" sz="2800" dirty="0"/>
              <a:t> de ADN.</a:t>
            </a:r>
          </a:p>
          <a:p>
            <a:r>
              <a:rPr lang="en-US" sz="2800" dirty="0"/>
              <a:t> </a:t>
            </a:r>
            <a:r>
              <a:rPr lang="en-US" sz="2800" dirty="0" smtClean="0"/>
              <a:t>• </a:t>
            </a:r>
            <a:r>
              <a:rPr lang="en-US" sz="2800" dirty="0"/>
              <a:t>Strengthen national capacities with identification tools, including DNA techniques.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• </a:t>
            </a:r>
            <a:r>
              <a:rPr lang="en-US" sz="2800" dirty="0" err="1"/>
              <a:t>Armonizar</a:t>
            </a:r>
            <a:r>
              <a:rPr lang="en-US" sz="2800" dirty="0"/>
              <a:t> los </a:t>
            </a:r>
            <a:r>
              <a:rPr lang="en-US" sz="2800" dirty="0" err="1"/>
              <a:t>códigos</a:t>
            </a:r>
            <a:r>
              <a:rPr lang="en-US" sz="2800" dirty="0"/>
              <a:t> </a:t>
            </a:r>
            <a:r>
              <a:rPr lang="en-US" sz="2800" dirty="0" err="1"/>
              <a:t>arancelarios</a:t>
            </a:r>
            <a:r>
              <a:rPr lang="en-US" sz="2800" dirty="0"/>
              <a:t> a </a:t>
            </a:r>
            <a:r>
              <a:rPr lang="en-US" sz="2800" dirty="0" err="1"/>
              <a:t>nivel</a:t>
            </a:r>
            <a:r>
              <a:rPr lang="en-US" sz="2800" dirty="0"/>
              <a:t> regional.</a:t>
            </a:r>
          </a:p>
          <a:p>
            <a:r>
              <a:rPr lang="en-US" sz="2800" dirty="0"/>
              <a:t> </a:t>
            </a:r>
            <a:r>
              <a:rPr lang="en-US" sz="2800" dirty="0" smtClean="0"/>
              <a:t>• </a:t>
            </a:r>
            <a:r>
              <a:rPr lang="en-US" sz="2800" dirty="0"/>
              <a:t>Harmonize Customs codes at a regional level.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• </a:t>
            </a:r>
            <a:r>
              <a:rPr lang="en-US" sz="2800" dirty="0" err="1"/>
              <a:t>Celebrar</a:t>
            </a:r>
            <a:r>
              <a:rPr lang="en-US" sz="2800" dirty="0"/>
              <a:t> un taller regional </a:t>
            </a:r>
            <a:r>
              <a:rPr lang="en-US" sz="2800" dirty="0" err="1"/>
              <a:t>sobre</a:t>
            </a:r>
            <a:r>
              <a:rPr lang="en-US" sz="2800" dirty="0"/>
              <a:t> DENPs.</a:t>
            </a:r>
          </a:p>
          <a:p>
            <a:r>
              <a:rPr lang="en-US" sz="2800" dirty="0"/>
              <a:t> </a:t>
            </a:r>
            <a:r>
              <a:rPr lang="en-US" sz="2800" dirty="0" smtClean="0"/>
              <a:t> </a:t>
            </a:r>
            <a:r>
              <a:rPr lang="en-US" sz="2800" dirty="0"/>
              <a:t>Hold a regional workshop on NDFs.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8671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1710407"/>
            <a:ext cx="88392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en-US" sz="2800" dirty="0"/>
          </a:p>
          <a:p>
            <a:r>
              <a:rPr lang="en-US" sz="2800" dirty="0"/>
              <a:t>• </a:t>
            </a:r>
            <a:r>
              <a:rPr lang="en-US" sz="2800" dirty="0" err="1"/>
              <a:t>Crear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lista</a:t>
            </a:r>
            <a:r>
              <a:rPr lang="en-US" sz="2800" dirty="0"/>
              <a:t> de </a:t>
            </a:r>
            <a:r>
              <a:rPr lang="en-US" sz="2800" dirty="0" err="1"/>
              <a:t>discusión</a:t>
            </a:r>
            <a:r>
              <a:rPr lang="en-US" sz="2800" dirty="0"/>
              <a:t> para </a:t>
            </a:r>
            <a:r>
              <a:rPr lang="en-US" sz="2800" dirty="0" err="1"/>
              <a:t>todos</a:t>
            </a:r>
            <a:r>
              <a:rPr lang="en-US" sz="2800" dirty="0"/>
              <a:t> los </a:t>
            </a:r>
            <a:r>
              <a:rPr lang="en-US" sz="2800" dirty="0" err="1"/>
              <a:t>participantes</a:t>
            </a:r>
            <a:r>
              <a:rPr lang="en-US" sz="2800" dirty="0"/>
              <a:t> de </a:t>
            </a:r>
            <a:r>
              <a:rPr lang="en-US" sz="2800" dirty="0" err="1"/>
              <a:t>manera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toda</a:t>
            </a:r>
            <a:r>
              <a:rPr lang="en-US" sz="2800" dirty="0"/>
              <a:t> la </a:t>
            </a:r>
            <a:r>
              <a:rPr lang="en-US" sz="2800" dirty="0" err="1"/>
              <a:t>información</a:t>
            </a:r>
            <a:r>
              <a:rPr lang="en-US" sz="2800" dirty="0"/>
              <a:t> </a:t>
            </a:r>
            <a:r>
              <a:rPr lang="en-US" sz="2800" dirty="0" smtClean="0"/>
              <a:t>se </a:t>
            </a:r>
            <a:r>
              <a:rPr lang="en-US" sz="2800" dirty="0" err="1" smtClean="0"/>
              <a:t>pueda</a:t>
            </a:r>
            <a:r>
              <a:rPr lang="en-US" sz="2800" dirty="0" smtClean="0"/>
              <a:t> </a:t>
            </a:r>
            <a:r>
              <a:rPr lang="en-US" sz="2800" dirty="0" err="1"/>
              <a:t>estar</a:t>
            </a:r>
            <a:r>
              <a:rPr lang="en-US" sz="2800" dirty="0"/>
              <a:t> </a:t>
            </a:r>
            <a:r>
              <a:rPr lang="en-US" sz="2800" dirty="0" err="1"/>
              <a:t>intercambiando</a:t>
            </a:r>
            <a:r>
              <a:rPr lang="en-US" sz="2800" dirty="0"/>
              <a:t> de </a:t>
            </a:r>
            <a:r>
              <a:rPr lang="en-US" sz="2800" dirty="0" err="1"/>
              <a:t>manera</a:t>
            </a:r>
            <a:r>
              <a:rPr lang="en-US" sz="2800" dirty="0"/>
              <a:t> </a:t>
            </a:r>
            <a:r>
              <a:rPr lang="en-US" sz="2800" dirty="0" err="1"/>
              <a:t>permanente</a:t>
            </a:r>
            <a:r>
              <a:rPr lang="en-US" sz="2800" dirty="0"/>
              <a:t>, </a:t>
            </a:r>
            <a:r>
              <a:rPr lang="en-US" sz="2800" dirty="0" err="1"/>
              <a:t>incluyendo</a:t>
            </a:r>
            <a:r>
              <a:rPr lang="en-US" sz="2800" dirty="0"/>
              <a:t> </a:t>
            </a:r>
            <a:r>
              <a:rPr lang="en-US" sz="2800" dirty="0" err="1"/>
              <a:t>formas</a:t>
            </a:r>
            <a:r>
              <a:rPr lang="en-US" sz="2800" dirty="0"/>
              <a:t> de </a:t>
            </a:r>
            <a:r>
              <a:rPr lang="en-US" sz="2800" dirty="0" err="1"/>
              <a:t>proporcionar</a:t>
            </a:r>
            <a:endParaRPr lang="en-US" sz="2800" dirty="0"/>
          </a:p>
          <a:p>
            <a:r>
              <a:rPr lang="en-US" sz="2800" dirty="0" err="1"/>
              <a:t>asistencia</a:t>
            </a:r>
            <a:r>
              <a:rPr lang="en-US" sz="2800" dirty="0"/>
              <a:t> y </a:t>
            </a:r>
            <a:r>
              <a:rPr lang="en-US" sz="2800" dirty="0" err="1"/>
              <a:t>darse</a:t>
            </a:r>
            <a:r>
              <a:rPr lang="en-US" sz="2800" dirty="0"/>
              <a:t> </a:t>
            </a:r>
            <a:r>
              <a:rPr lang="en-US" sz="2800" dirty="0" err="1"/>
              <a:t>sugerencias</a:t>
            </a:r>
            <a:r>
              <a:rPr lang="en-US" sz="2800" dirty="0"/>
              <a:t> </a:t>
            </a:r>
            <a:r>
              <a:rPr lang="en-US" sz="2800" dirty="0" err="1"/>
              <a:t>unos</a:t>
            </a:r>
            <a:r>
              <a:rPr lang="en-US" sz="2800" dirty="0"/>
              <a:t> a </a:t>
            </a:r>
            <a:r>
              <a:rPr lang="en-US" sz="2800" dirty="0" err="1"/>
              <a:t>otros</a:t>
            </a:r>
            <a:r>
              <a:rPr lang="en-US" sz="2800" dirty="0"/>
              <a:t>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• Create a discussion list of all participants so that information can be exchanged on a permanent basis including providing assistance and giving suggestions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356891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Muchas</a:t>
            </a:r>
            <a:r>
              <a:rPr lang="en-US" sz="3200" dirty="0" smtClean="0">
                <a:solidFill>
                  <a:schemeClr val="tx1"/>
                </a:solidFill>
              </a:rPr>
              <a:t> gracias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2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</a:rPr>
              <a:t>Mejorar</a:t>
            </a:r>
            <a:r>
              <a:rPr lang="en-US" sz="3200" b="1" dirty="0">
                <a:solidFill>
                  <a:schemeClr val="tx1"/>
                </a:solidFill>
              </a:rPr>
              <a:t> el </a:t>
            </a:r>
            <a:r>
              <a:rPr lang="en-US" sz="3200" b="1" dirty="0" err="1">
                <a:solidFill>
                  <a:schemeClr val="tx1"/>
                </a:solidFill>
              </a:rPr>
              <a:t>manejo</a:t>
            </a:r>
            <a:r>
              <a:rPr lang="en-US" sz="3200" b="1" dirty="0">
                <a:solidFill>
                  <a:schemeClr val="tx1"/>
                </a:solidFill>
              </a:rPr>
              <a:t> de </a:t>
            </a:r>
            <a:r>
              <a:rPr lang="en-US" sz="3200" b="1" dirty="0" err="1">
                <a:solidFill>
                  <a:schemeClr val="tx1"/>
                </a:solidFill>
              </a:rPr>
              <a:t>pesquerías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incluyendo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identificación</a:t>
            </a:r>
            <a:r>
              <a:rPr lang="en-US" sz="3200" b="1" dirty="0">
                <a:solidFill>
                  <a:schemeClr val="tx1"/>
                </a:solidFill>
              </a:rPr>
              <a:t> y </a:t>
            </a:r>
            <a:r>
              <a:rPr lang="en-US" sz="3200" b="1" dirty="0" err="1">
                <a:solidFill>
                  <a:schemeClr val="tx1"/>
                </a:solidFill>
              </a:rPr>
              <a:t>monitoreo</a:t>
            </a:r>
            <a:r>
              <a:rPr lang="en-US" sz="3200" b="1" dirty="0">
                <a:solidFill>
                  <a:schemeClr val="tx1"/>
                </a:solidFill>
              </a:rPr>
              <a:t> de </a:t>
            </a:r>
            <a:r>
              <a:rPr lang="en-US" sz="3200" b="1" dirty="0" err="1">
                <a:solidFill>
                  <a:schemeClr val="tx1"/>
                </a:solidFill>
              </a:rPr>
              <a:t>especies</a:t>
            </a:r>
            <a:r>
              <a:rPr lang="en-US" sz="3200" b="1" dirty="0">
                <a:solidFill>
                  <a:schemeClr val="tx1"/>
                </a:solidFill>
              </a:rPr>
              <a:t>: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 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Improve fisheries management including species identification and monitoring: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26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2065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>
                <a:solidFill>
                  <a:schemeClr val="tx1"/>
                </a:solidFill>
              </a:rPr>
              <a:t>Usar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evaluaciones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riesgo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ecológico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buscar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ayuda</a:t>
            </a:r>
            <a:r>
              <a:rPr lang="en-US" sz="2800" dirty="0">
                <a:solidFill>
                  <a:schemeClr val="tx1"/>
                </a:solidFill>
              </a:rPr>
              <a:t> de los </a:t>
            </a:r>
            <a:r>
              <a:rPr lang="en-US" sz="2800" dirty="0" err="1">
                <a:solidFill>
                  <a:schemeClr val="tx1"/>
                </a:solidFill>
              </a:rPr>
              <a:t>expertos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científicos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las</a:t>
            </a:r>
            <a:r>
              <a:rPr lang="en-US" sz="2800" dirty="0">
                <a:solidFill>
                  <a:schemeClr val="tx1"/>
                </a:solidFill>
              </a:rPr>
              <a:t> OROPs de </a:t>
            </a:r>
            <a:r>
              <a:rPr lang="en-US" sz="2800" dirty="0" err="1">
                <a:solidFill>
                  <a:schemeClr val="tx1"/>
                </a:solidFill>
              </a:rPr>
              <a:t>atún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pertinentes</a:t>
            </a:r>
            <a:r>
              <a:rPr lang="en-US" sz="2800" dirty="0">
                <a:solidFill>
                  <a:schemeClr val="tx1"/>
                </a:solidFill>
              </a:rPr>
              <a:t> para </a:t>
            </a:r>
            <a:r>
              <a:rPr lang="en-US" sz="2800" dirty="0" err="1">
                <a:solidFill>
                  <a:schemeClr val="tx1"/>
                </a:solidFill>
              </a:rPr>
              <a:t>ayudar</a:t>
            </a:r>
            <a:r>
              <a:rPr lang="en-US" sz="2800" dirty="0">
                <a:solidFill>
                  <a:schemeClr val="tx1"/>
                </a:solidFill>
              </a:rPr>
              <a:t> a </a:t>
            </a:r>
            <a:r>
              <a:rPr lang="en-US" sz="2800" dirty="0" err="1">
                <a:solidFill>
                  <a:schemeClr val="tx1"/>
                </a:solidFill>
              </a:rPr>
              <a:t>determinar</a:t>
            </a:r>
            <a:r>
              <a:rPr lang="en-US" sz="2800" dirty="0">
                <a:solidFill>
                  <a:schemeClr val="tx1"/>
                </a:solidFill>
              </a:rPr>
              <a:t> el </a:t>
            </a:r>
            <a:r>
              <a:rPr lang="en-US" sz="2800" dirty="0" err="1">
                <a:solidFill>
                  <a:schemeClr val="tx1"/>
                </a:solidFill>
              </a:rPr>
              <a:t>estatus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las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poblaciones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las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especies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tiburones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incluidas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en</a:t>
            </a:r>
            <a:r>
              <a:rPr lang="en-US" sz="2800" dirty="0">
                <a:solidFill>
                  <a:schemeClr val="tx1"/>
                </a:solidFill>
              </a:rPr>
              <a:t> CITES </a:t>
            </a:r>
            <a:r>
              <a:rPr lang="en-US" sz="2800" dirty="0" err="1">
                <a:solidFill>
                  <a:schemeClr val="tx1"/>
                </a:solidFill>
              </a:rPr>
              <a:t>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ausencia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evaluaciones</a:t>
            </a:r>
            <a:r>
              <a:rPr lang="en-US" sz="2800" dirty="0">
                <a:solidFill>
                  <a:schemeClr val="tx1"/>
                </a:solidFill>
              </a:rPr>
              <a:t> de stocks.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• Use ecological risk assessments and seek support from scientific experts from relevant </a:t>
            </a:r>
            <a:r>
              <a:rPr lang="en-US" sz="2800" dirty="0" smtClean="0">
                <a:solidFill>
                  <a:schemeClr val="tx1"/>
                </a:solidFill>
              </a:rPr>
              <a:t>tuna RFMOs </a:t>
            </a:r>
            <a:r>
              <a:rPr lang="en-US" sz="2800" dirty="0">
                <a:solidFill>
                  <a:schemeClr val="tx1"/>
                </a:solidFill>
              </a:rPr>
              <a:t>to help determine the population status of the CITES listed shark species in the </a:t>
            </a:r>
            <a:r>
              <a:rPr lang="en-US" sz="2800" dirty="0" smtClean="0">
                <a:solidFill>
                  <a:schemeClr val="tx1"/>
                </a:solidFill>
              </a:rPr>
              <a:t>absence of </a:t>
            </a:r>
            <a:r>
              <a:rPr lang="en-US" sz="2800" dirty="0">
                <a:solidFill>
                  <a:schemeClr val="tx1"/>
                </a:solidFill>
              </a:rPr>
              <a:t>stock assessments.</a:t>
            </a: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47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400" dirty="0">
                <a:solidFill>
                  <a:schemeClr val="tx1"/>
                </a:solidFill>
              </a:rPr>
              <a:t> 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Compartir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guías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identificación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especies</a:t>
            </a:r>
            <a:r>
              <a:rPr lang="en-US" sz="2400" dirty="0">
                <a:solidFill>
                  <a:schemeClr val="tx1"/>
                </a:solidFill>
              </a:rPr>
              <a:t> con los </a:t>
            </a:r>
            <a:r>
              <a:rPr lang="en-US" sz="2400" dirty="0" err="1">
                <a:solidFill>
                  <a:schemeClr val="tx1"/>
                </a:solidFill>
              </a:rPr>
              <a:t>pescadores</a:t>
            </a:r>
            <a:r>
              <a:rPr lang="en-US" sz="2400" dirty="0">
                <a:solidFill>
                  <a:schemeClr val="tx1"/>
                </a:solidFill>
              </a:rPr>
              <a:t> y con los </a:t>
            </a:r>
            <a:r>
              <a:rPr lang="en-US" sz="2400" dirty="0" err="1" smtClean="0">
                <a:solidFill>
                  <a:schemeClr val="tx1"/>
                </a:solidFill>
              </a:rPr>
              <a:t>oficiales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gubernamentales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 err="1">
                <a:solidFill>
                  <a:schemeClr val="tx1"/>
                </a:solidFill>
              </a:rPr>
              <a:t>Aduanas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Autoridades</a:t>
            </a:r>
            <a:r>
              <a:rPr lang="en-US" sz="2400" dirty="0">
                <a:solidFill>
                  <a:schemeClr val="tx1"/>
                </a:solidFill>
              </a:rPr>
              <a:t> CITES, </a:t>
            </a:r>
            <a:r>
              <a:rPr lang="en-US" sz="2400" dirty="0" err="1">
                <a:solidFill>
                  <a:schemeClr val="tx1"/>
                </a:solidFill>
              </a:rPr>
              <a:t>Ministerios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Pesca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según</a:t>
            </a:r>
            <a:r>
              <a:rPr lang="en-US" sz="2400" dirty="0">
                <a:solidFill>
                  <a:schemeClr val="tx1"/>
                </a:solidFill>
              </a:rPr>
              <a:t> sea </a:t>
            </a:r>
            <a:r>
              <a:rPr lang="en-US" sz="2400" dirty="0" err="1">
                <a:solidFill>
                  <a:schemeClr val="tx1"/>
                </a:solidFill>
              </a:rPr>
              <a:t>apropiado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para </a:t>
            </a:r>
            <a:r>
              <a:rPr lang="en-US" sz="2400" dirty="0" err="1" smtClean="0">
                <a:solidFill>
                  <a:schemeClr val="tx1"/>
                </a:solidFill>
              </a:rPr>
              <a:t>ayudar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 la </a:t>
            </a:r>
            <a:r>
              <a:rPr lang="en-US" sz="2400" dirty="0" err="1">
                <a:solidFill>
                  <a:schemeClr val="tx1"/>
                </a:solidFill>
              </a:rPr>
              <a:t>identificación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especies</a:t>
            </a:r>
            <a:r>
              <a:rPr lang="en-US" sz="2400" dirty="0">
                <a:solidFill>
                  <a:schemeClr val="tx1"/>
                </a:solidFill>
              </a:rPr>
              <a:t> y </a:t>
            </a:r>
            <a:r>
              <a:rPr lang="en-US" sz="2400" dirty="0" err="1">
                <a:solidFill>
                  <a:schemeClr val="tx1"/>
                </a:solidFill>
              </a:rPr>
              <a:t>mejorar</a:t>
            </a:r>
            <a:r>
              <a:rPr lang="en-US" sz="2400" dirty="0">
                <a:solidFill>
                  <a:schemeClr val="tx1"/>
                </a:solidFill>
              </a:rPr>
              <a:t> el </a:t>
            </a:r>
            <a:r>
              <a:rPr lang="en-US" sz="2400" dirty="0" err="1">
                <a:solidFill>
                  <a:schemeClr val="tx1"/>
                </a:solidFill>
              </a:rPr>
              <a:t>monitoreo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especies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tiburones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de la </a:t>
            </a:r>
            <a:r>
              <a:rPr lang="en-US" sz="2400" dirty="0">
                <a:solidFill>
                  <a:schemeClr val="tx1"/>
                </a:solidFill>
              </a:rPr>
              <a:t>CITES.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Share identification guides with fishermen and government officials (Customs, </a:t>
            </a:r>
            <a:r>
              <a:rPr lang="en-US" sz="2400" dirty="0" smtClean="0">
                <a:solidFill>
                  <a:schemeClr val="tx1"/>
                </a:solidFill>
              </a:rPr>
              <a:t>CITES authorities</a:t>
            </a:r>
            <a:r>
              <a:rPr lang="en-US" sz="2400" dirty="0">
                <a:solidFill>
                  <a:schemeClr val="tx1"/>
                </a:solidFill>
              </a:rPr>
              <a:t>, fisheries ministry) as appropriate to assist in species identification and </a:t>
            </a:r>
            <a:r>
              <a:rPr lang="en-US" sz="2400" dirty="0" smtClean="0">
                <a:solidFill>
                  <a:schemeClr val="tx1"/>
                </a:solidFill>
              </a:rPr>
              <a:t>improved monitoring </a:t>
            </a:r>
            <a:r>
              <a:rPr lang="en-US" sz="2400" dirty="0">
                <a:solidFill>
                  <a:schemeClr val="tx1"/>
                </a:solidFill>
              </a:rPr>
              <a:t>of CITES-listed sharks.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Desarrollar</a:t>
            </a:r>
            <a:r>
              <a:rPr lang="en-US" sz="2400" dirty="0">
                <a:solidFill>
                  <a:schemeClr val="tx1"/>
                </a:solidFill>
              </a:rPr>
              <a:t> un </a:t>
            </a:r>
            <a:r>
              <a:rPr lang="en-US" sz="2400" dirty="0" err="1">
                <a:solidFill>
                  <a:schemeClr val="tx1"/>
                </a:solidFill>
              </a:rPr>
              <a:t>programa</a:t>
            </a:r>
            <a:r>
              <a:rPr lang="en-US" sz="2400" dirty="0">
                <a:solidFill>
                  <a:schemeClr val="tx1"/>
                </a:solidFill>
              </a:rPr>
              <a:t> regional de </a:t>
            </a:r>
            <a:r>
              <a:rPr lang="en-US" sz="2400" dirty="0" err="1">
                <a:solidFill>
                  <a:schemeClr val="tx1"/>
                </a:solidFill>
              </a:rPr>
              <a:t>marcaje</a:t>
            </a:r>
            <a:r>
              <a:rPr lang="en-US" sz="2400" dirty="0">
                <a:solidFill>
                  <a:schemeClr val="tx1"/>
                </a:solidFill>
              </a:rPr>
              <a:t> par </a:t>
            </a:r>
            <a:r>
              <a:rPr lang="en-US" sz="2400" dirty="0" err="1">
                <a:solidFill>
                  <a:schemeClr val="tx1"/>
                </a:solidFill>
              </a:rPr>
              <a:t>tiburones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martillo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Develop a regional tagging program for hammerheads.</a:t>
            </a: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4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Buscar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financiamiento</a:t>
            </a:r>
            <a:r>
              <a:rPr lang="en-US" sz="2400" dirty="0">
                <a:solidFill>
                  <a:schemeClr val="tx1"/>
                </a:solidFill>
              </a:rPr>
              <a:t> e </a:t>
            </a:r>
            <a:r>
              <a:rPr lang="en-US" sz="2400" dirty="0" err="1">
                <a:solidFill>
                  <a:schemeClr val="tx1"/>
                </a:solidFill>
              </a:rPr>
              <a:t>instalar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por</a:t>
            </a:r>
            <a:r>
              <a:rPr lang="en-US" sz="2400" dirty="0">
                <a:solidFill>
                  <a:schemeClr val="tx1"/>
                </a:solidFill>
              </a:rPr>
              <a:t> lo </a:t>
            </a:r>
            <a:r>
              <a:rPr lang="en-US" sz="2400" dirty="0" err="1">
                <a:solidFill>
                  <a:schemeClr val="tx1"/>
                </a:solidFill>
              </a:rPr>
              <a:t>menos</a:t>
            </a:r>
            <a:r>
              <a:rPr lang="en-US" sz="2400" dirty="0">
                <a:solidFill>
                  <a:schemeClr val="tx1"/>
                </a:solidFill>
              </a:rPr>
              <a:t> un </a:t>
            </a:r>
            <a:r>
              <a:rPr lang="en-US" sz="2400" dirty="0" err="1">
                <a:solidFill>
                  <a:schemeClr val="tx1"/>
                </a:solidFill>
              </a:rPr>
              <a:t>laboratorio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portátil</a:t>
            </a:r>
            <a:r>
              <a:rPr lang="en-US" sz="2400" dirty="0">
                <a:solidFill>
                  <a:schemeClr val="tx1"/>
                </a:solidFill>
              </a:rPr>
              <a:t> para </a:t>
            </a:r>
            <a:r>
              <a:rPr lang="en-US" sz="2400" dirty="0" err="1">
                <a:solidFill>
                  <a:schemeClr val="tx1"/>
                </a:solidFill>
              </a:rPr>
              <a:t>análisis</a:t>
            </a:r>
            <a:r>
              <a:rPr lang="en-US" sz="2400" dirty="0">
                <a:solidFill>
                  <a:schemeClr val="tx1"/>
                </a:solidFill>
              </a:rPr>
              <a:t> de ADN </a:t>
            </a:r>
            <a:r>
              <a:rPr lang="en-US" sz="2400" dirty="0" err="1" smtClean="0">
                <a:solidFill>
                  <a:schemeClr val="tx1"/>
                </a:solidFill>
              </a:rPr>
              <a:t>en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país</a:t>
            </a:r>
            <a:r>
              <a:rPr lang="en-US" sz="2400" dirty="0">
                <a:solidFill>
                  <a:schemeClr val="tx1"/>
                </a:solidFill>
              </a:rPr>
              <a:t>; </a:t>
            </a:r>
            <a:r>
              <a:rPr lang="en-US" sz="2400" dirty="0" err="1">
                <a:solidFill>
                  <a:schemeClr val="tx1"/>
                </a:solidFill>
              </a:rPr>
              <a:t>mientras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tanto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cada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país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puede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identificar</a:t>
            </a:r>
            <a:r>
              <a:rPr lang="en-US" sz="2400" dirty="0">
                <a:solidFill>
                  <a:schemeClr val="tx1"/>
                </a:solidFill>
              </a:rPr>
              <a:t> y </a:t>
            </a:r>
            <a:r>
              <a:rPr lang="en-US" sz="2400" dirty="0" err="1">
                <a:solidFill>
                  <a:schemeClr val="tx1"/>
                </a:solidFill>
              </a:rPr>
              <a:t>establecer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convenios</a:t>
            </a:r>
            <a:r>
              <a:rPr lang="en-US" sz="2400" dirty="0">
                <a:solidFill>
                  <a:schemeClr val="tx1"/>
                </a:solidFill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</a:rPr>
              <a:t>las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Universidades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países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cuenten</a:t>
            </a:r>
            <a:r>
              <a:rPr lang="en-US" sz="2400" dirty="0">
                <a:solidFill>
                  <a:schemeClr val="tx1"/>
                </a:solidFill>
              </a:rPr>
              <a:t> con </a:t>
            </a:r>
            <a:r>
              <a:rPr lang="en-US" sz="2400" dirty="0" err="1">
                <a:solidFill>
                  <a:schemeClr val="tx1"/>
                </a:solidFill>
              </a:rPr>
              <a:t>laboratorios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genéticos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Find funding for and set up at least one portable DNA lab in each country; in the </a:t>
            </a:r>
            <a:r>
              <a:rPr lang="en-US" sz="2400" dirty="0" smtClean="0">
                <a:solidFill>
                  <a:schemeClr val="tx1"/>
                </a:solidFill>
              </a:rPr>
              <a:t>meantime, each </a:t>
            </a:r>
            <a:r>
              <a:rPr lang="en-US" sz="2400" dirty="0">
                <a:solidFill>
                  <a:schemeClr val="tx1"/>
                </a:solidFill>
              </a:rPr>
              <a:t>country can identify and establish partnerships with universities in their country that </a:t>
            </a:r>
            <a:r>
              <a:rPr lang="en-US" sz="2400" dirty="0" smtClean="0">
                <a:solidFill>
                  <a:schemeClr val="tx1"/>
                </a:solidFill>
              </a:rPr>
              <a:t>have genetic </a:t>
            </a:r>
            <a:r>
              <a:rPr lang="en-US" sz="2400" dirty="0">
                <a:solidFill>
                  <a:schemeClr val="tx1"/>
                </a:solidFill>
              </a:rPr>
              <a:t>labs.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Asegurar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que</a:t>
            </a:r>
            <a:r>
              <a:rPr lang="en-US" sz="2400" dirty="0">
                <a:solidFill>
                  <a:schemeClr val="tx1"/>
                </a:solidFill>
              </a:rPr>
              <a:t> se </a:t>
            </a:r>
            <a:r>
              <a:rPr lang="en-US" sz="2400" dirty="0" err="1">
                <a:solidFill>
                  <a:schemeClr val="tx1"/>
                </a:solidFill>
              </a:rPr>
              <a:t>implementen</a:t>
            </a:r>
            <a:r>
              <a:rPr lang="en-US" sz="2400" dirty="0">
                <a:solidFill>
                  <a:schemeClr val="tx1"/>
                </a:solidFill>
              </a:rPr>
              <a:t> los </a:t>
            </a:r>
            <a:r>
              <a:rPr lang="en-US" sz="2400" dirty="0" err="1">
                <a:solidFill>
                  <a:schemeClr val="tx1"/>
                </a:solidFill>
              </a:rPr>
              <a:t>permisos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pesca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país</a:t>
            </a:r>
            <a:r>
              <a:rPr lang="en-US" sz="2400" dirty="0">
                <a:solidFill>
                  <a:schemeClr val="tx1"/>
                </a:solidFill>
              </a:rPr>
              <a:t> para </a:t>
            </a:r>
            <a:r>
              <a:rPr lang="en-US" sz="2400" dirty="0" err="1">
                <a:solidFill>
                  <a:schemeClr val="tx1"/>
                </a:solidFill>
              </a:rPr>
              <a:t>facilitar</a:t>
            </a:r>
            <a:r>
              <a:rPr lang="en-US" sz="2400" dirty="0">
                <a:solidFill>
                  <a:schemeClr val="tx1"/>
                </a:solidFill>
              </a:rPr>
              <a:t> el </a:t>
            </a:r>
            <a:r>
              <a:rPr lang="en-US" sz="2400" dirty="0" err="1">
                <a:solidFill>
                  <a:schemeClr val="tx1"/>
                </a:solidFill>
              </a:rPr>
              <a:t>monitoreo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Ensure that fishing permits are implemented in each country to facilitate with monitoring.</a:t>
            </a: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79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</a:rPr>
              <a:t>Proporcionar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educación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sobre</a:t>
            </a:r>
            <a:r>
              <a:rPr lang="en-US" sz="3200" b="1" dirty="0">
                <a:solidFill>
                  <a:schemeClr val="tx1"/>
                </a:solidFill>
              </a:rPr>
              <a:t> los </a:t>
            </a:r>
            <a:r>
              <a:rPr lang="en-US" sz="3200" b="1" dirty="0" err="1">
                <a:solidFill>
                  <a:schemeClr val="tx1"/>
                </a:solidFill>
              </a:rPr>
              <a:t>requisitos</a:t>
            </a:r>
            <a:r>
              <a:rPr lang="en-US" sz="3200" b="1" dirty="0">
                <a:solidFill>
                  <a:schemeClr val="tx1"/>
                </a:solidFill>
              </a:rPr>
              <a:t> de la CITES: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 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Provide education on the CITES requirements: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/>
              <a:t> </a:t>
            </a: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74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447800"/>
            <a:ext cx="9144000" cy="541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Realizar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programas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públicos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sobre</a:t>
            </a:r>
            <a:r>
              <a:rPr lang="en-US" sz="2400" dirty="0">
                <a:solidFill>
                  <a:schemeClr val="tx1"/>
                </a:solidFill>
              </a:rPr>
              <a:t> CITES y </a:t>
            </a:r>
            <a:r>
              <a:rPr lang="en-US" sz="2400" dirty="0" err="1">
                <a:solidFill>
                  <a:schemeClr val="tx1"/>
                </a:solidFill>
              </a:rPr>
              <a:t>elaborar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regulaciones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nacionales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pertinentes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ayuden</a:t>
            </a:r>
            <a:r>
              <a:rPr lang="en-US" sz="2400" dirty="0">
                <a:solidFill>
                  <a:schemeClr val="tx1"/>
                </a:solidFill>
              </a:rPr>
              <a:t> a </a:t>
            </a:r>
            <a:r>
              <a:rPr lang="en-US" sz="2400" dirty="0" err="1">
                <a:solidFill>
                  <a:schemeClr val="tx1"/>
                </a:solidFill>
              </a:rPr>
              <a:t>elevar</a:t>
            </a:r>
            <a:r>
              <a:rPr lang="en-US" sz="2400" dirty="0">
                <a:solidFill>
                  <a:schemeClr val="tx1"/>
                </a:solidFill>
              </a:rPr>
              <a:t> la </a:t>
            </a:r>
            <a:r>
              <a:rPr lang="en-US" sz="2400" dirty="0" err="1">
                <a:solidFill>
                  <a:schemeClr val="tx1"/>
                </a:solidFill>
              </a:rPr>
              <a:t>conciencia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sobre</a:t>
            </a:r>
            <a:r>
              <a:rPr lang="en-US" sz="2400" dirty="0">
                <a:solidFill>
                  <a:schemeClr val="tx1"/>
                </a:solidFill>
              </a:rPr>
              <a:t> los </a:t>
            </a:r>
            <a:r>
              <a:rPr lang="en-US" sz="2400" dirty="0" err="1">
                <a:solidFill>
                  <a:schemeClr val="tx1"/>
                </a:solidFill>
              </a:rPr>
              <a:t>tiburones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incluidos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la CITES, </a:t>
            </a:r>
            <a:r>
              <a:rPr lang="en-US" sz="2400" dirty="0" err="1">
                <a:solidFill>
                  <a:schemeClr val="tx1"/>
                </a:solidFill>
              </a:rPr>
              <a:t>que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entrarán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vigor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Septiembre</a:t>
            </a:r>
            <a:r>
              <a:rPr lang="en-US" sz="2400" dirty="0">
                <a:solidFill>
                  <a:schemeClr val="tx1"/>
                </a:solidFill>
              </a:rPr>
              <a:t> de 2014 y </a:t>
            </a:r>
            <a:r>
              <a:rPr lang="en-US" sz="2400" dirty="0" err="1">
                <a:solidFill>
                  <a:schemeClr val="tx1"/>
                </a:solidFill>
              </a:rPr>
              <a:t>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requisitos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Conduct public education on CITES and pertinent domestic regulations to help raise awareness of the CITES shark listings that will become effective in September 2014 and its requirements.</a:t>
            </a:r>
          </a:p>
          <a:p>
            <a:r>
              <a:rPr lang="en-US" sz="2400" dirty="0"/>
              <a:t> 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• </a:t>
            </a:r>
            <a:r>
              <a:rPr lang="en-US" sz="2400" dirty="0" err="1">
                <a:solidFill>
                  <a:schemeClr val="tx1"/>
                </a:solidFill>
              </a:rPr>
              <a:t>Informar</a:t>
            </a:r>
            <a:r>
              <a:rPr lang="en-US" sz="2400" dirty="0">
                <a:solidFill>
                  <a:schemeClr val="tx1"/>
                </a:solidFill>
              </a:rPr>
              <a:t> a los </a:t>
            </a:r>
            <a:r>
              <a:rPr lang="en-US" sz="2400" dirty="0" err="1">
                <a:solidFill>
                  <a:schemeClr val="tx1"/>
                </a:solidFill>
              </a:rPr>
              <a:t>pescadores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cómo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que</a:t>
            </a:r>
            <a:r>
              <a:rPr lang="en-US" sz="2400" dirty="0">
                <a:solidFill>
                  <a:schemeClr val="tx1"/>
                </a:solidFill>
              </a:rPr>
              <a:t> la </a:t>
            </a:r>
            <a:r>
              <a:rPr lang="en-US" sz="2400" dirty="0" err="1">
                <a:solidFill>
                  <a:schemeClr val="tx1"/>
                </a:solidFill>
              </a:rPr>
              <a:t>identificación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adecuada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especies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puede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mejorar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los </a:t>
            </a:r>
            <a:r>
              <a:rPr lang="en-US" sz="2400" dirty="0" err="1">
                <a:solidFill>
                  <a:schemeClr val="tx1"/>
                </a:solidFill>
              </a:rPr>
              <a:t>precios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reciben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productos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• </a:t>
            </a:r>
            <a:r>
              <a:rPr lang="en-US" sz="2400" dirty="0">
                <a:solidFill>
                  <a:schemeClr val="tx1"/>
                </a:solidFill>
              </a:rPr>
              <a:t>Tell fishers how proper species identification could improve prices they receive for </a:t>
            </a:r>
            <a:r>
              <a:rPr lang="en-US" sz="2400" dirty="0" smtClean="0">
                <a:solidFill>
                  <a:schemeClr val="tx1"/>
                </a:solidFill>
              </a:rPr>
              <a:t>their products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27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SUS_New_PowerpointTemp_05_11_U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Content Placeholder 3" descr="HSUS_New_PowerpointTemp_PAGE2.pd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674019" y="0"/>
            <a:ext cx="12492038" cy="6962775"/>
          </a:xfrm>
        </p:spPr>
      </p:pic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1219200" y="187325"/>
            <a:ext cx="6705600" cy="776288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Recife, </a:t>
            </a:r>
            <a:r>
              <a:rPr lang="en-US" altLang="en-US" sz="3200" dirty="0" err="1" smtClean="0">
                <a:solidFill>
                  <a:schemeClr val="bg1"/>
                </a:solidFill>
                <a:latin typeface="Frutiger Neue LT Pro Book"/>
              </a:rPr>
              <a:t>Brasil</a:t>
            </a:r>
            <a:r>
              <a:rPr lang="en-US" altLang="en-US" sz="3200" dirty="0" smtClean="0">
                <a:solidFill>
                  <a:schemeClr val="bg1"/>
                </a:solidFill>
                <a:latin typeface="Frutiger Neue LT Pro Book"/>
              </a:rPr>
              <a:t>, 2013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039813"/>
            <a:ext cx="46038" cy="179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130300"/>
            <a:ext cx="9144000" cy="572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</a:rPr>
              <a:t>Establecer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procedimientos</a:t>
            </a:r>
            <a:r>
              <a:rPr lang="en-US" sz="3200" b="1" dirty="0">
                <a:solidFill>
                  <a:schemeClr val="tx1"/>
                </a:solidFill>
              </a:rPr>
              <a:t> para la </a:t>
            </a:r>
            <a:r>
              <a:rPr lang="en-US" sz="3200" b="1" dirty="0" err="1">
                <a:solidFill>
                  <a:schemeClr val="tx1"/>
                </a:solidFill>
              </a:rPr>
              <a:t>implementación</a:t>
            </a:r>
            <a:r>
              <a:rPr lang="en-US" sz="3200" b="1" dirty="0">
                <a:solidFill>
                  <a:schemeClr val="tx1"/>
                </a:solidFill>
              </a:rPr>
              <a:t> de </a:t>
            </a:r>
            <a:r>
              <a:rPr lang="en-US" sz="3200" b="1" dirty="0" err="1">
                <a:solidFill>
                  <a:schemeClr val="tx1"/>
                </a:solidFill>
              </a:rPr>
              <a:t>las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medidas</a:t>
            </a:r>
            <a:r>
              <a:rPr lang="en-US" sz="3200" b="1" dirty="0">
                <a:solidFill>
                  <a:schemeClr val="tx1"/>
                </a:solidFill>
              </a:rPr>
              <a:t> de </a:t>
            </a:r>
            <a:r>
              <a:rPr lang="en-US" sz="3200" b="1" dirty="0" err="1">
                <a:solidFill>
                  <a:schemeClr val="tx1"/>
                </a:solidFill>
              </a:rPr>
              <a:t>comercio</a:t>
            </a:r>
            <a:r>
              <a:rPr lang="en-US" sz="3200" b="1" dirty="0">
                <a:solidFill>
                  <a:schemeClr val="tx1"/>
                </a:solidFill>
              </a:rPr>
              <a:t> para </a:t>
            </a:r>
            <a:r>
              <a:rPr lang="en-US" sz="3200" b="1" dirty="0" err="1">
                <a:solidFill>
                  <a:schemeClr val="tx1"/>
                </a:solidFill>
              </a:rPr>
              <a:t>cumplir</a:t>
            </a:r>
            <a:r>
              <a:rPr lang="en-US" sz="3200" b="1" dirty="0">
                <a:solidFill>
                  <a:schemeClr val="tx1"/>
                </a:solidFill>
              </a:rPr>
              <a:t> con la </a:t>
            </a:r>
            <a:r>
              <a:rPr lang="en-US" sz="3200" b="1" dirty="0" smtClean="0">
                <a:solidFill>
                  <a:schemeClr val="tx1"/>
                </a:solidFill>
              </a:rPr>
              <a:t>CITES: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 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Put procedures in place for implementing trade measures to comply with </a:t>
            </a:r>
            <a:r>
              <a:rPr lang="en-US" sz="3200" b="1" dirty="0" smtClean="0">
                <a:solidFill>
                  <a:schemeClr val="tx1"/>
                </a:solidFill>
              </a:rPr>
              <a:t>CITES: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/>
              <a:t> </a:t>
            </a:r>
          </a:p>
        </p:txBody>
      </p:sp>
      <p:pic>
        <p:nvPicPr>
          <p:cNvPr id="1026" name="Picture 2" descr="WHMS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1955"/>
            <a:ext cx="1762125" cy="18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3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751</Words>
  <Application>Microsoft Office PowerPoint</Application>
  <PresentationFormat>On-screen Show (4:3)</PresentationFormat>
  <Paragraphs>163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  <vt:lpstr>Recife, Brasil, 2013</vt:lpstr>
    </vt:vector>
  </TitlesOfParts>
  <Company>The Humane Society of the United States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Regnery</dc:creator>
  <cp:lastModifiedBy>Rebecca Regnery</cp:lastModifiedBy>
  <cp:revision>31</cp:revision>
  <dcterms:created xsi:type="dcterms:W3CDTF">2014-11-26T04:55:12Z</dcterms:created>
  <dcterms:modified xsi:type="dcterms:W3CDTF">2014-11-26T13:27:18Z</dcterms:modified>
</cp:coreProperties>
</file>