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9"/>
  </p:notesMasterIdLst>
  <p:handoutMasterIdLst>
    <p:handoutMasterId r:id="rId40"/>
  </p:handoutMasterIdLst>
  <p:sldIdLst>
    <p:sldId id="256" r:id="rId2"/>
    <p:sldId id="328" r:id="rId3"/>
    <p:sldId id="295" r:id="rId4"/>
    <p:sldId id="326" r:id="rId5"/>
    <p:sldId id="296" r:id="rId6"/>
    <p:sldId id="327" r:id="rId7"/>
    <p:sldId id="310" r:id="rId8"/>
    <p:sldId id="365" r:id="rId9"/>
    <p:sldId id="366" r:id="rId10"/>
    <p:sldId id="367" r:id="rId11"/>
    <p:sldId id="315" r:id="rId12"/>
    <p:sldId id="323" r:id="rId13"/>
    <p:sldId id="329" r:id="rId14"/>
    <p:sldId id="333" r:id="rId15"/>
    <p:sldId id="331" r:id="rId16"/>
    <p:sldId id="348" r:id="rId17"/>
    <p:sldId id="360" r:id="rId18"/>
    <p:sldId id="361" r:id="rId19"/>
    <p:sldId id="330" r:id="rId20"/>
    <p:sldId id="350" r:id="rId21"/>
    <p:sldId id="351" r:id="rId22"/>
    <p:sldId id="359" r:id="rId23"/>
    <p:sldId id="352" r:id="rId24"/>
    <p:sldId id="354" r:id="rId25"/>
    <p:sldId id="355" r:id="rId26"/>
    <p:sldId id="356" r:id="rId27"/>
    <p:sldId id="357" r:id="rId28"/>
    <p:sldId id="332" r:id="rId29"/>
    <p:sldId id="368" r:id="rId30"/>
    <p:sldId id="369" r:id="rId31"/>
    <p:sldId id="370" r:id="rId32"/>
    <p:sldId id="334" r:id="rId33"/>
    <p:sldId id="346" r:id="rId34"/>
    <p:sldId id="347" r:id="rId35"/>
    <p:sldId id="343" r:id="rId36"/>
    <p:sldId id="344" r:id="rId37"/>
    <p:sldId id="314" r:id="rId38"/>
  </p:sldIdLst>
  <p:sldSz cx="9144000" cy="6858000" type="screen4x3"/>
  <p:notesSz cx="6797675" cy="9926638"/>
  <p:defaultTextStyle>
    <a:defPPr>
      <a:defRPr lang="en-GB"/>
    </a:defPPr>
    <a:lvl1pPr algn="ctr" rtl="0" eaLnBrk="0" fontAlgn="base" hangingPunct="0">
      <a:spcBef>
        <a:spcPct val="0"/>
      </a:spcBef>
      <a:spcAft>
        <a:spcPct val="0"/>
      </a:spcAft>
      <a:defRPr sz="2800" kern="1200">
        <a:solidFill>
          <a:srgbClr val="FFFF00"/>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2800" kern="1200">
        <a:solidFill>
          <a:srgbClr val="FFFF00"/>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2800" kern="1200">
        <a:solidFill>
          <a:srgbClr val="FFFF00"/>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2800" kern="1200">
        <a:solidFill>
          <a:srgbClr val="FFFF00"/>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2800" kern="1200">
        <a:solidFill>
          <a:srgbClr val="FFFF00"/>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kern="1200">
        <a:solidFill>
          <a:srgbClr val="FFFF00"/>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kern="1200">
        <a:solidFill>
          <a:srgbClr val="FFFF00"/>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kern="1200">
        <a:solidFill>
          <a:srgbClr val="FFFF00"/>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kern="1200">
        <a:solidFill>
          <a:srgbClr val="FFFF00"/>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3300"/>
    <a:srgbClr val="FF33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6" autoAdjust="0"/>
    <p:restoredTop sz="96825" autoAdjust="0"/>
  </p:normalViewPr>
  <p:slideViewPr>
    <p:cSldViewPr>
      <p:cViewPr>
        <p:scale>
          <a:sx n="66" d="100"/>
          <a:sy n="66" d="100"/>
        </p:scale>
        <p:origin x="-912" y="-216"/>
      </p:cViewPr>
      <p:guideLst>
        <p:guide orient="horz" pos="220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60" y="-96"/>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ffectLst>
                  <a:outerShdw blurRad="38100" dist="38100" dir="2700000" algn="tl">
                    <a:srgbClr val="C0C0C0"/>
                  </a:outerShdw>
                </a:effectLst>
              </a:defRPr>
            </a:lvl1pPr>
          </a:lstStyle>
          <a:p>
            <a:pPr>
              <a:defRPr/>
            </a:pPr>
            <a:endParaRPr lang="en-GB"/>
          </a:p>
        </p:txBody>
      </p:sp>
      <p:sp>
        <p:nvSpPr>
          <p:cNvPr id="26627" name="Rectangle 3"/>
          <p:cNvSpPr>
            <a:spLocks noGrp="1" noChangeArrowheads="1"/>
          </p:cNvSpPr>
          <p:nvPr>
            <p:ph type="dt" sz="quarter" idx="1"/>
          </p:nvPr>
        </p:nvSpPr>
        <p:spPr bwMode="auto">
          <a:xfrm>
            <a:off x="3852717" y="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endParaRPr lang="en-GB"/>
          </a:p>
        </p:txBody>
      </p:sp>
      <p:sp>
        <p:nvSpPr>
          <p:cNvPr id="26628" name="Rectangle 4"/>
          <p:cNvSpPr>
            <a:spLocks noGrp="1" noChangeArrowheads="1"/>
          </p:cNvSpPr>
          <p:nvPr>
            <p:ph type="ftr" sz="quarter" idx="2"/>
          </p:nvPr>
        </p:nvSpPr>
        <p:spPr bwMode="auto">
          <a:xfrm>
            <a:off x="0" y="942960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ffectLst>
                  <a:outerShdw blurRad="38100" dist="38100" dir="2700000" algn="tl">
                    <a:srgbClr val="C0C0C0"/>
                  </a:outerShdw>
                </a:effectLst>
              </a:defRPr>
            </a:lvl1pPr>
          </a:lstStyle>
          <a:p>
            <a:pPr>
              <a:defRPr/>
            </a:pPr>
            <a:endParaRPr lang="en-GB"/>
          </a:p>
        </p:txBody>
      </p:sp>
      <p:sp>
        <p:nvSpPr>
          <p:cNvPr id="26629" name="Rectangle 5"/>
          <p:cNvSpPr>
            <a:spLocks noGrp="1" noChangeArrowheads="1"/>
          </p:cNvSpPr>
          <p:nvPr>
            <p:ph type="sldNum" sz="quarter" idx="3"/>
          </p:nvPr>
        </p:nvSpPr>
        <p:spPr bwMode="auto">
          <a:xfrm>
            <a:off x="3852717" y="942960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fld id="{E3E61480-44E6-4B25-B6D1-5FE003EFDD0E}" type="slidenum">
              <a:rPr lang="en-GB"/>
              <a:pPr>
                <a:defRPr/>
              </a:pPr>
              <a:t>‹#›</a:t>
            </a:fld>
            <a:endParaRPr lang="en-GB"/>
          </a:p>
        </p:txBody>
      </p:sp>
    </p:spTree>
    <p:extLst>
      <p:ext uri="{BB962C8B-B14F-4D97-AF65-F5344CB8AC3E}">
        <p14:creationId xmlns:p14="http://schemas.microsoft.com/office/powerpoint/2010/main" val="360509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50000"/>
              </a:spcBef>
              <a:defRPr sz="1200" b="1" smtClean="0">
                <a:solidFill>
                  <a:srgbClr val="FF3300"/>
                </a:solidFill>
                <a:effectLst/>
              </a:defRPr>
            </a:lvl1pPr>
          </a:lstStyle>
          <a:p>
            <a:pPr>
              <a:defRPr/>
            </a:pPr>
            <a:endParaRPr lang="en-GB"/>
          </a:p>
        </p:txBody>
      </p:sp>
      <p:sp>
        <p:nvSpPr>
          <p:cNvPr id="7171" name="Rectangle 3"/>
          <p:cNvSpPr>
            <a:spLocks noGrp="1" noChangeArrowheads="1"/>
          </p:cNvSpPr>
          <p:nvPr>
            <p:ph type="dt" idx="1"/>
          </p:nvPr>
        </p:nvSpPr>
        <p:spPr bwMode="auto">
          <a:xfrm>
            <a:off x="3852717" y="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200" b="1" smtClean="0">
                <a:solidFill>
                  <a:srgbClr val="FF3300"/>
                </a:solidFill>
                <a:effectLst/>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6141" y="4714801"/>
            <a:ext cx="4985393" cy="446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2960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50000"/>
              </a:spcBef>
              <a:defRPr sz="1200" b="1" smtClean="0">
                <a:solidFill>
                  <a:srgbClr val="FF3300"/>
                </a:solidFill>
                <a:effectLst/>
              </a:defRPr>
            </a:lvl1pPr>
          </a:lstStyle>
          <a:p>
            <a:pPr>
              <a:defRPr/>
            </a:pPr>
            <a:endParaRPr lang="en-GB"/>
          </a:p>
        </p:txBody>
      </p:sp>
      <p:sp>
        <p:nvSpPr>
          <p:cNvPr id="7175" name="Rectangle 7"/>
          <p:cNvSpPr>
            <a:spLocks noGrp="1" noChangeArrowheads="1"/>
          </p:cNvSpPr>
          <p:nvPr>
            <p:ph type="sldNum" sz="quarter" idx="5"/>
          </p:nvPr>
        </p:nvSpPr>
        <p:spPr bwMode="auto">
          <a:xfrm>
            <a:off x="3852717" y="9429600"/>
            <a:ext cx="2944958" cy="4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smtClean="0">
                <a:solidFill>
                  <a:srgbClr val="FF3300"/>
                </a:solidFill>
                <a:effectLst/>
              </a:defRPr>
            </a:lvl1pPr>
          </a:lstStyle>
          <a:p>
            <a:pPr>
              <a:defRPr/>
            </a:pPr>
            <a:fld id="{16752EB6-43CA-40C8-9F4B-96C2231323C7}" type="slidenum">
              <a:rPr lang="en-GB"/>
              <a:pPr>
                <a:defRPr/>
              </a:pPr>
              <a:t>‹#›</a:t>
            </a:fld>
            <a:endParaRPr lang="en-GB"/>
          </a:p>
        </p:txBody>
      </p:sp>
    </p:spTree>
    <p:extLst>
      <p:ext uri="{BB962C8B-B14F-4D97-AF65-F5344CB8AC3E}">
        <p14:creationId xmlns:p14="http://schemas.microsoft.com/office/powerpoint/2010/main" val="3955690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84CF2415-9564-4653-A1B0-35FBCDC1944A}" type="slidenum">
              <a:rPr lang="en-GB" altLang="en-US" sz="1200">
                <a:solidFill>
                  <a:srgbClr val="FF3300"/>
                </a:solidFill>
              </a:rPr>
              <a:pPr/>
              <a:t>1</a:t>
            </a:fld>
            <a:endParaRPr lang="en-GB" altLang="en-US" sz="1200">
              <a:solidFill>
                <a:srgbClr val="FF33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4BE0ECC0-7444-414A-96E5-94E7ED71DE50}" type="slidenum">
              <a:rPr lang="en-GB" altLang="en-US" sz="1200">
                <a:solidFill>
                  <a:srgbClr val="FF3300"/>
                </a:solidFill>
              </a:rPr>
              <a:pPr/>
              <a:t>11</a:t>
            </a:fld>
            <a:endParaRPr lang="en-GB" altLang="en-US" sz="1200">
              <a:solidFill>
                <a:srgbClr val="FF3300"/>
              </a:solidFill>
            </a:endParaRPr>
          </a:p>
        </p:txBody>
      </p:sp>
      <p:sp>
        <p:nvSpPr>
          <p:cNvPr id="37891"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pPr eaLnBrk="1" hangingPunct="1">
              <a:spcBef>
                <a:spcPct val="10000"/>
              </a:spcBef>
              <a:spcAft>
                <a:spcPct val="10000"/>
              </a:spcAft>
              <a:defRPr/>
            </a:pPr>
            <a:r>
              <a:rPr lang="fr-CH" sz="1000" dirty="0" smtClean="0"/>
              <a:t>Most of </a:t>
            </a:r>
            <a:r>
              <a:rPr lang="fr-CH" sz="1000" dirty="0" err="1" smtClean="0"/>
              <a:t>these</a:t>
            </a:r>
            <a:r>
              <a:rPr lang="fr-CH" sz="1000" dirty="0" smtClean="0"/>
              <a:t> </a:t>
            </a:r>
            <a:r>
              <a:rPr lang="fr-CH" sz="1000" dirty="0" err="1" smtClean="0"/>
              <a:t>obtained</a:t>
            </a:r>
            <a:r>
              <a:rPr lang="fr-CH" sz="1000" dirty="0" smtClean="0"/>
              <a:t> </a:t>
            </a:r>
            <a:r>
              <a:rPr lang="fr-CH" sz="1000" dirty="0" err="1" smtClean="0"/>
              <a:t>comfortable</a:t>
            </a:r>
            <a:r>
              <a:rPr lang="fr-CH" sz="1000" dirty="0" smtClean="0"/>
              <a:t> </a:t>
            </a:r>
            <a:r>
              <a:rPr lang="fr-CH" sz="1000" dirty="0" err="1" smtClean="0"/>
              <a:t>majority</a:t>
            </a:r>
            <a:r>
              <a:rPr lang="fr-CH" sz="1000" dirty="0" smtClean="0"/>
              <a:t> vote, but 2/3 </a:t>
            </a:r>
            <a:r>
              <a:rPr lang="fr-CH" sz="1000" dirty="0" err="1" smtClean="0"/>
              <a:t>is</a:t>
            </a:r>
            <a:r>
              <a:rPr lang="fr-CH" sz="1000" dirty="0" smtClean="0"/>
              <a:t> </a:t>
            </a:r>
            <a:r>
              <a:rPr lang="fr-CH" sz="1000" dirty="0" err="1" smtClean="0"/>
              <a:t>required</a:t>
            </a:r>
            <a:r>
              <a:rPr lang="fr-CH" sz="1000" dirty="0" smtClean="0"/>
              <a:t> to </a:t>
            </a:r>
            <a:r>
              <a:rPr lang="fr-CH" sz="1000" dirty="0" err="1" smtClean="0"/>
              <a:t>pass</a:t>
            </a:r>
            <a:r>
              <a:rPr lang="fr-CH" sz="1000" dirty="0" smtClean="0"/>
              <a:t> a listing in CITES</a:t>
            </a:r>
          </a:p>
          <a:p>
            <a:pPr eaLnBrk="1" hangingPunct="1">
              <a:spcBef>
                <a:spcPct val="10000"/>
              </a:spcBef>
              <a:spcAft>
                <a:spcPct val="10000"/>
              </a:spcAft>
              <a:defRPr/>
            </a:pPr>
            <a:endParaRPr lang="fr-CH" sz="1000" dirty="0" smtClean="0"/>
          </a:p>
          <a:p>
            <a:pPr eaLnBrk="1" hangingPunct="1">
              <a:spcBef>
                <a:spcPct val="10000"/>
              </a:spcBef>
              <a:spcAft>
                <a:spcPct val="10000"/>
              </a:spcAft>
              <a:defRPr/>
            </a:pPr>
            <a:r>
              <a:rPr lang="fr-CH" sz="1000" dirty="0" err="1" smtClean="0"/>
              <a:t>Also</a:t>
            </a:r>
            <a:r>
              <a:rPr lang="fr-CH" sz="1000" dirty="0" smtClean="0"/>
              <a:t> at CoP16 (2013)</a:t>
            </a:r>
          </a:p>
          <a:p>
            <a:pPr eaLnBrk="1" hangingPunct="1">
              <a:spcBef>
                <a:spcPct val="10000"/>
              </a:spcBef>
              <a:spcAft>
                <a:spcPct val="10000"/>
              </a:spcAft>
              <a:defRPr/>
            </a:pPr>
            <a:r>
              <a:rPr lang="fr-CH" sz="1000" dirty="0" err="1" smtClean="0"/>
              <a:t>Paratrygon</a:t>
            </a:r>
            <a:r>
              <a:rPr lang="fr-CH" sz="1000" dirty="0" smtClean="0"/>
              <a:t> </a:t>
            </a:r>
            <a:r>
              <a:rPr lang="fr-CH" sz="1000" dirty="0" err="1" smtClean="0"/>
              <a:t>aiereba</a:t>
            </a:r>
            <a:r>
              <a:rPr lang="fr-CH" sz="1000" dirty="0" smtClean="0"/>
              <a:t>  (</a:t>
            </a:r>
            <a:r>
              <a:rPr lang="fr-CH" sz="1000" dirty="0" err="1" smtClean="0"/>
              <a:t>Ceja</a:t>
            </a:r>
            <a:r>
              <a:rPr lang="fr-CH" sz="1000" dirty="0" smtClean="0"/>
              <a:t> river </a:t>
            </a:r>
            <a:r>
              <a:rPr lang="fr-CH" sz="1000" dirty="0" err="1" smtClean="0"/>
              <a:t>stingray</a:t>
            </a:r>
            <a:r>
              <a:rPr lang="fr-CH" sz="1000" dirty="0" smtClean="0"/>
              <a:t>)</a:t>
            </a:r>
          </a:p>
          <a:p>
            <a:pPr eaLnBrk="1" hangingPunct="1">
              <a:spcBef>
                <a:spcPct val="10000"/>
              </a:spcBef>
              <a:spcAft>
                <a:spcPct val="10000"/>
              </a:spcAft>
              <a:defRPr/>
            </a:pPr>
            <a:r>
              <a:rPr lang="fr-CH" sz="1000" dirty="0" err="1" smtClean="0"/>
              <a:t>Potamotrygon</a:t>
            </a:r>
            <a:r>
              <a:rPr lang="fr-CH" sz="1000" dirty="0" smtClean="0"/>
              <a:t> </a:t>
            </a:r>
            <a:r>
              <a:rPr lang="fr-CH" sz="1000" dirty="0" err="1" smtClean="0"/>
              <a:t>motoro</a:t>
            </a:r>
            <a:r>
              <a:rPr lang="fr-CH" sz="1000" dirty="0" smtClean="0"/>
              <a:t> (</a:t>
            </a:r>
            <a:r>
              <a:rPr lang="fr-CH" sz="1000" dirty="0" err="1" smtClean="0"/>
              <a:t>Ocellate</a:t>
            </a:r>
            <a:r>
              <a:rPr lang="fr-CH" sz="1000" dirty="0" smtClean="0"/>
              <a:t> river </a:t>
            </a:r>
            <a:r>
              <a:rPr lang="fr-CH" sz="1000" dirty="0" err="1" smtClean="0"/>
              <a:t>stingray</a:t>
            </a:r>
            <a:r>
              <a:rPr lang="fr-CH" sz="1000" dirty="0" smtClean="0"/>
              <a:t>)</a:t>
            </a:r>
          </a:p>
          <a:p>
            <a:pPr eaLnBrk="1" hangingPunct="1">
              <a:spcBef>
                <a:spcPct val="10000"/>
              </a:spcBef>
              <a:spcAft>
                <a:spcPct val="10000"/>
              </a:spcAft>
              <a:defRPr/>
            </a:pPr>
            <a:r>
              <a:rPr lang="fr-CH" sz="1000" dirty="0" err="1" smtClean="0"/>
              <a:t>Potamotrygon</a:t>
            </a:r>
            <a:r>
              <a:rPr lang="fr-CH" sz="1000" dirty="0" smtClean="0"/>
              <a:t> </a:t>
            </a:r>
            <a:r>
              <a:rPr lang="fr-CH" sz="1000" dirty="0" err="1" smtClean="0"/>
              <a:t>schroederi</a:t>
            </a:r>
            <a:r>
              <a:rPr lang="fr-CH" sz="1000" dirty="0" smtClean="0"/>
              <a:t> (Rosette river </a:t>
            </a:r>
            <a:r>
              <a:rPr lang="fr-CH" sz="1000" dirty="0" err="1" smtClean="0"/>
              <a:t>stingray</a:t>
            </a:r>
            <a:r>
              <a:rPr lang="fr-CH" sz="1000" dirty="0" smtClean="0"/>
              <a:t>) </a:t>
            </a:r>
          </a:p>
          <a:p>
            <a:pPr eaLnBrk="1" hangingPunct="1">
              <a:spcBef>
                <a:spcPct val="10000"/>
              </a:spcBef>
              <a:spcAft>
                <a:spcPct val="10000"/>
              </a:spcAft>
              <a:defRPr/>
            </a:pPr>
            <a:endParaRPr lang="fr-CH" sz="1000" dirty="0" smtClean="0"/>
          </a:p>
          <a:p>
            <a:pPr eaLnBrk="1" hangingPunct="1">
              <a:spcBef>
                <a:spcPct val="10000"/>
              </a:spcBef>
              <a:spcAft>
                <a:spcPct val="10000"/>
              </a:spcAft>
              <a:defRPr/>
            </a:pPr>
            <a:endParaRPr lang="fr-CH" sz="1000" dirty="0" smtClean="0"/>
          </a:p>
          <a:p>
            <a:pPr eaLnBrk="1" hangingPunct="1">
              <a:spcBef>
                <a:spcPct val="10000"/>
              </a:spcBef>
              <a:spcAft>
                <a:spcPct val="10000"/>
              </a:spcAft>
              <a:defRPr/>
            </a:pPr>
            <a:r>
              <a:rPr lang="fr-CH" sz="1000" u="sng" dirty="0" smtClean="0"/>
              <a:t>CoP14 (2007)</a:t>
            </a:r>
            <a:endParaRPr lang="en-US" sz="1000" u="sng" dirty="0" smtClean="0"/>
          </a:p>
          <a:p>
            <a:pPr eaLnBrk="1" hangingPunct="1">
              <a:spcBef>
                <a:spcPct val="10000"/>
              </a:spcBef>
              <a:spcAft>
                <a:spcPct val="10000"/>
              </a:spcAft>
              <a:defRPr/>
            </a:pPr>
            <a:r>
              <a:rPr lang="en-US" sz="1000" i="1" dirty="0" err="1" smtClean="0"/>
              <a:t>Lamna</a:t>
            </a:r>
            <a:r>
              <a:rPr lang="en-US" sz="1000" i="1" dirty="0" smtClean="0"/>
              <a:t> </a:t>
            </a:r>
            <a:r>
              <a:rPr lang="en-US" sz="1000" i="1" dirty="0" err="1" smtClean="0"/>
              <a:t>nasus</a:t>
            </a:r>
            <a:r>
              <a:rPr lang="en-US" sz="1000" dirty="0" smtClean="0"/>
              <a:t> (</a:t>
            </a:r>
            <a:r>
              <a:rPr lang="en-US" sz="1000" dirty="0" err="1" smtClean="0"/>
              <a:t>Porbeagle</a:t>
            </a:r>
            <a:r>
              <a:rPr lang="en-US" sz="1000" dirty="0" smtClean="0"/>
              <a:t>)  55/39/12</a:t>
            </a:r>
          </a:p>
          <a:p>
            <a:pPr eaLnBrk="1" hangingPunct="1">
              <a:spcBef>
                <a:spcPct val="10000"/>
              </a:spcBef>
              <a:spcAft>
                <a:spcPct val="10000"/>
              </a:spcAft>
              <a:defRPr/>
            </a:pPr>
            <a:r>
              <a:rPr lang="en-US" sz="1000" i="1" dirty="0" err="1" smtClean="0"/>
              <a:t>Squalus</a:t>
            </a:r>
            <a:r>
              <a:rPr lang="en-US" sz="1000" i="1" dirty="0" smtClean="0"/>
              <a:t> </a:t>
            </a:r>
            <a:r>
              <a:rPr lang="en-US" sz="1000" i="1" dirty="0" err="1" smtClean="0"/>
              <a:t>acanthias</a:t>
            </a:r>
            <a:r>
              <a:rPr lang="en-US" sz="1000" dirty="0" smtClean="0"/>
              <a:t> (Spiny dogfish) 58/36/10 [reopened in </a:t>
            </a:r>
            <a:r>
              <a:rPr lang="en-US" sz="1000" dirty="0" err="1" smtClean="0"/>
              <a:t>Plen</a:t>
            </a:r>
            <a:r>
              <a:rPr lang="en-US" sz="1000" dirty="0" smtClean="0"/>
              <a:t> </a:t>
            </a:r>
            <a:r>
              <a:rPr lang="en-US" dirty="0" smtClean="0"/>
              <a:t>53/50/13]</a:t>
            </a:r>
            <a:endParaRPr lang="en-US" sz="1000" dirty="0" smtClean="0"/>
          </a:p>
          <a:p>
            <a:pPr eaLnBrk="1" hangingPunct="1">
              <a:spcBef>
                <a:spcPct val="10000"/>
              </a:spcBef>
              <a:spcAft>
                <a:spcPct val="10000"/>
              </a:spcAft>
              <a:defRPr/>
            </a:pPr>
            <a:endParaRPr lang="fr-CH" sz="1000" dirty="0" smtClean="0"/>
          </a:p>
          <a:p>
            <a:pPr eaLnBrk="1" hangingPunct="1">
              <a:spcBef>
                <a:spcPct val="10000"/>
              </a:spcBef>
              <a:spcAft>
                <a:spcPct val="10000"/>
              </a:spcAft>
              <a:defRPr/>
            </a:pPr>
            <a:r>
              <a:rPr lang="fr-CH" sz="1000" u="sng" dirty="0" smtClean="0"/>
              <a:t>CoP15 (2010)</a:t>
            </a:r>
          </a:p>
          <a:p>
            <a:pPr eaLnBrk="1" hangingPunct="1">
              <a:spcBef>
                <a:spcPct val="10000"/>
              </a:spcBef>
              <a:spcAft>
                <a:spcPct val="10000"/>
              </a:spcAft>
              <a:defRPr/>
            </a:pPr>
            <a:r>
              <a:rPr lang="en-US" sz="1000" i="1" dirty="0" err="1" smtClean="0"/>
              <a:t>Sphyrna</a:t>
            </a:r>
            <a:r>
              <a:rPr lang="en-US" sz="1000" i="1" dirty="0" smtClean="0"/>
              <a:t> </a:t>
            </a:r>
            <a:r>
              <a:rPr lang="en-US" sz="1000" i="1" dirty="0" err="1" smtClean="0"/>
              <a:t>lewini</a:t>
            </a:r>
            <a:r>
              <a:rPr lang="en-US" sz="1000" dirty="0" smtClean="0"/>
              <a:t>, </a:t>
            </a:r>
            <a:r>
              <a:rPr lang="en-US" sz="1000" i="1" dirty="0" smtClean="0"/>
              <a:t>S. </a:t>
            </a:r>
            <a:r>
              <a:rPr lang="en-US" sz="1000" i="1" dirty="0" err="1" smtClean="0"/>
              <a:t>mokarran</a:t>
            </a:r>
            <a:r>
              <a:rPr lang="en-US" sz="1000" i="1" dirty="0" smtClean="0"/>
              <a:t>, S. </a:t>
            </a:r>
            <a:r>
              <a:rPr lang="en-US" sz="1000" i="1" dirty="0" err="1" smtClean="0"/>
              <a:t>zygaena</a:t>
            </a:r>
            <a:r>
              <a:rPr lang="en-US" sz="1000" i="1" dirty="0" smtClean="0"/>
              <a:t>, [deleted before vote: </a:t>
            </a:r>
            <a:r>
              <a:rPr lang="en-US" sz="1000" i="1" dirty="0" err="1" smtClean="0">
                <a:effectLst>
                  <a:outerShdw blurRad="38100" dist="38100" dir="2700000" algn="tl">
                    <a:srgbClr val="C0C0C0"/>
                  </a:outerShdw>
                </a:effectLst>
              </a:rPr>
              <a:t>Carcharhinus</a:t>
            </a:r>
            <a:r>
              <a:rPr lang="en-US" sz="1000" i="1" dirty="0" smtClean="0">
                <a:effectLst>
                  <a:outerShdw blurRad="38100" dist="38100" dir="2700000" algn="tl">
                    <a:srgbClr val="C0C0C0"/>
                  </a:outerShdw>
                </a:effectLst>
              </a:rPr>
              <a:t> </a:t>
            </a:r>
            <a:r>
              <a:rPr lang="en-US" sz="1000" i="1" dirty="0" err="1" smtClean="0">
                <a:effectLst>
                  <a:outerShdw blurRad="38100" dist="38100" dir="2700000" algn="tl">
                    <a:srgbClr val="C0C0C0"/>
                  </a:outerShdw>
                </a:effectLst>
              </a:rPr>
              <a:t>plumbeus</a:t>
            </a:r>
            <a:r>
              <a:rPr lang="en-US" sz="1000" i="1" dirty="0" smtClean="0">
                <a:effectLst>
                  <a:outerShdw blurRad="38100" dist="38100" dir="2700000" algn="tl">
                    <a:srgbClr val="C0C0C0"/>
                  </a:outerShdw>
                </a:effectLst>
              </a:rPr>
              <a:t>, C. </a:t>
            </a:r>
            <a:r>
              <a:rPr lang="en-US" sz="1000" i="1" dirty="0" err="1" smtClean="0">
                <a:effectLst>
                  <a:outerShdw blurRad="38100" dist="38100" dir="2700000" algn="tl">
                    <a:srgbClr val="C0C0C0"/>
                  </a:outerShdw>
                </a:effectLst>
              </a:rPr>
              <a:t>obscurus</a:t>
            </a:r>
            <a:r>
              <a:rPr lang="en-US" sz="1000" i="1" dirty="0" smtClean="0">
                <a:effectLst>
                  <a:outerShdw blurRad="38100" dist="38100" dir="2700000" algn="tl">
                    <a:srgbClr val="C0C0C0"/>
                  </a:outerShdw>
                </a:effectLst>
              </a:rPr>
              <a:t>]</a:t>
            </a:r>
            <a:r>
              <a:rPr lang="en-US" sz="1000" dirty="0" smtClean="0"/>
              <a:t> (Hammerhead/sandbar/dusky) 75/45/14 [reopened in </a:t>
            </a:r>
            <a:r>
              <a:rPr lang="en-US" sz="1000" dirty="0" err="1" smtClean="0"/>
              <a:t>Plen</a:t>
            </a:r>
            <a:r>
              <a:rPr lang="en-US" sz="1000" dirty="0" smtClean="0"/>
              <a:t> 76</a:t>
            </a:r>
            <a:r>
              <a:rPr lang="en-US" dirty="0" smtClean="0"/>
              <a:t>/53/14]</a:t>
            </a:r>
            <a:endParaRPr lang="en-US" sz="1000" i="1" dirty="0" smtClean="0"/>
          </a:p>
          <a:p>
            <a:pPr eaLnBrk="1" hangingPunct="1">
              <a:spcBef>
                <a:spcPct val="10000"/>
              </a:spcBef>
              <a:spcAft>
                <a:spcPct val="10000"/>
              </a:spcAft>
              <a:defRPr/>
            </a:pPr>
            <a:r>
              <a:rPr lang="en-US" sz="1000" i="1" dirty="0" err="1" smtClean="0"/>
              <a:t>Carcharhinus</a:t>
            </a:r>
            <a:r>
              <a:rPr lang="en-US" sz="1000" i="1" dirty="0" smtClean="0"/>
              <a:t> </a:t>
            </a:r>
            <a:r>
              <a:rPr lang="en-US" sz="1000" i="1" dirty="0" err="1" smtClean="0"/>
              <a:t>longimanus</a:t>
            </a:r>
            <a:r>
              <a:rPr lang="en-US" sz="1000" dirty="0" smtClean="0"/>
              <a:t> (Oceanic </a:t>
            </a:r>
            <a:r>
              <a:rPr lang="en-US" sz="1000" dirty="0" err="1" smtClean="0"/>
              <a:t>whitetip</a:t>
            </a:r>
            <a:r>
              <a:rPr lang="en-US" sz="1000" dirty="0" smtClean="0"/>
              <a:t>) 75/51/16</a:t>
            </a:r>
          </a:p>
          <a:p>
            <a:pPr eaLnBrk="1" hangingPunct="1">
              <a:spcBef>
                <a:spcPct val="10000"/>
              </a:spcBef>
              <a:spcAft>
                <a:spcPct val="10000"/>
              </a:spcAft>
              <a:defRPr/>
            </a:pPr>
            <a:r>
              <a:rPr lang="en-US" sz="1000" i="1" dirty="0" err="1" smtClean="0"/>
              <a:t>Lamna</a:t>
            </a:r>
            <a:r>
              <a:rPr lang="en-US" sz="1000" i="1" dirty="0" smtClean="0"/>
              <a:t> </a:t>
            </a:r>
            <a:r>
              <a:rPr lang="en-US" sz="1000" i="1" dirty="0" err="1" smtClean="0"/>
              <a:t>nasus</a:t>
            </a:r>
            <a:r>
              <a:rPr lang="en-US" sz="1000" dirty="0" smtClean="0"/>
              <a:t> (</a:t>
            </a:r>
            <a:r>
              <a:rPr lang="en-US" sz="1000" dirty="0" err="1" smtClean="0"/>
              <a:t>Porbeagle</a:t>
            </a:r>
            <a:r>
              <a:rPr lang="en-US" sz="1000" dirty="0" smtClean="0"/>
              <a:t>) 86/42/8 [reopened in </a:t>
            </a:r>
            <a:r>
              <a:rPr lang="en-US" sz="1000" dirty="0" err="1" smtClean="0"/>
              <a:t>Plen</a:t>
            </a:r>
            <a:r>
              <a:rPr lang="en-US" sz="1000" dirty="0" smtClean="0"/>
              <a:t> 84</a:t>
            </a:r>
            <a:r>
              <a:rPr lang="en-US" dirty="0" smtClean="0"/>
              <a:t>/46/10]</a:t>
            </a:r>
            <a:endParaRPr lang="en-US" sz="1000" dirty="0" smtClean="0"/>
          </a:p>
          <a:p>
            <a:pPr eaLnBrk="1" hangingPunct="1">
              <a:spcBef>
                <a:spcPct val="10000"/>
              </a:spcBef>
              <a:spcAft>
                <a:spcPct val="10000"/>
              </a:spcAft>
              <a:defRPr/>
            </a:pPr>
            <a:r>
              <a:rPr lang="en-US" sz="1000" i="1" dirty="0" err="1" smtClean="0"/>
              <a:t>Squalus</a:t>
            </a:r>
            <a:r>
              <a:rPr lang="en-US" sz="1000" i="1" dirty="0" smtClean="0"/>
              <a:t> </a:t>
            </a:r>
            <a:r>
              <a:rPr lang="en-US" sz="1000" i="1" dirty="0" err="1" smtClean="0"/>
              <a:t>acanthias</a:t>
            </a:r>
            <a:r>
              <a:rPr lang="en-US" sz="1000" dirty="0" smtClean="0"/>
              <a:t> (Spiny dogfish) 60/67/11</a:t>
            </a:r>
          </a:p>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BA77557A-108E-43D3-BD0C-9B608611B1F8}" type="slidenum">
              <a:rPr lang="en-GB" altLang="en-US" sz="1200">
                <a:solidFill>
                  <a:srgbClr val="FF3300"/>
                </a:solidFill>
              </a:rPr>
              <a:pPr/>
              <a:t>12</a:t>
            </a:fld>
            <a:endParaRPr lang="en-GB" altLang="en-US" sz="1200">
              <a:solidFill>
                <a:srgbClr val="FF33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13</a:t>
            </a:fld>
            <a:endParaRPr lang="en-GB"/>
          </a:p>
        </p:txBody>
      </p:sp>
    </p:spTree>
    <p:extLst>
      <p:ext uri="{BB962C8B-B14F-4D97-AF65-F5344CB8AC3E}">
        <p14:creationId xmlns:p14="http://schemas.microsoft.com/office/powerpoint/2010/main" val="504446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Attempts to modify the HS codes for sharks </a:t>
            </a:r>
            <a:r>
              <a:rPr lang="en-US" sz="1200" b="0" i="0" u="none" strike="noStrike" kern="1200" baseline="0" dirty="0" err="1" smtClean="0">
                <a:solidFill>
                  <a:schemeClr val="tx1"/>
                </a:solidFill>
                <a:latin typeface="+mn-lt"/>
                <a:ea typeface="+mn-ea"/>
                <a:cs typeface="+mn-cs"/>
              </a:rPr>
              <a:t>wef</a:t>
            </a:r>
            <a:r>
              <a:rPr lang="en-US" sz="1200" b="0" i="0" u="none" strike="noStrike" kern="1200" baseline="0" dirty="0" smtClean="0">
                <a:solidFill>
                  <a:schemeClr val="tx1"/>
                </a:solidFill>
                <a:latin typeface="+mn-lt"/>
                <a:ea typeface="+mn-ea"/>
                <a:cs typeface="+mn-cs"/>
              </a:rPr>
              <a:t> 2017  - led by FAO and the USA and supported by CITES Secretariat - were not successful.</a:t>
            </a:r>
          </a:p>
          <a:p>
            <a:r>
              <a:rPr lang="en-US" sz="1200" b="0" i="0" u="none" strike="noStrike" kern="1200" baseline="0" dirty="0" smtClean="0">
                <a:solidFill>
                  <a:schemeClr val="tx1"/>
                </a:solidFill>
                <a:latin typeface="+mn-lt"/>
                <a:ea typeface="+mn-ea"/>
                <a:cs typeface="+mn-cs"/>
              </a:rPr>
              <a:t>WCO authorities thought they would be too much of a burden on Customs officers</a:t>
            </a:r>
          </a:p>
          <a:p>
            <a:r>
              <a:rPr lang="en-US" sz="1200" b="0" i="0" u="none" strike="noStrike" kern="1200" baseline="0" dirty="0" smtClean="0">
                <a:solidFill>
                  <a:schemeClr val="tx1"/>
                </a:solidFill>
                <a:latin typeface="+mn-lt"/>
                <a:ea typeface="+mn-ea"/>
                <a:cs typeface="+mn-cs"/>
              </a:rPr>
              <a:t>CITES SC recommended that Parties use their national tariff codes where possible to track trade in shark species.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Fast moving field – next revision in 2022 likely to be affected by revolution in digitalization, identification etc.</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C54DDB-FBB2-41CD-AEDD-D6EA4BA1FB6C}" type="slidenum">
              <a:rPr lang="en-GB" smtClean="0"/>
              <a:pPr/>
              <a:t>14</a:t>
            </a:fld>
            <a:endParaRPr lang="en-GB"/>
          </a:p>
        </p:txBody>
      </p:sp>
    </p:spTree>
    <p:extLst>
      <p:ext uri="{BB962C8B-B14F-4D97-AF65-F5344CB8AC3E}">
        <p14:creationId xmlns:p14="http://schemas.microsoft.com/office/powerpoint/2010/main" val="177757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15</a:t>
            </a:fld>
            <a:endParaRPr lang="en-GB"/>
          </a:p>
        </p:txBody>
      </p:sp>
    </p:spTree>
    <p:extLst>
      <p:ext uri="{BB962C8B-B14F-4D97-AF65-F5344CB8AC3E}">
        <p14:creationId xmlns:p14="http://schemas.microsoft.com/office/powerpoint/2010/main" val="176691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16</a:t>
            </a:fld>
            <a:endParaRPr lang="en-GB"/>
          </a:p>
        </p:txBody>
      </p:sp>
    </p:spTree>
    <p:extLst>
      <p:ext uri="{BB962C8B-B14F-4D97-AF65-F5344CB8AC3E}">
        <p14:creationId xmlns:p14="http://schemas.microsoft.com/office/powerpoint/2010/main" val="101603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54DDB-FBB2-41CD-AEDD-D6EA4BA1FB6C}" type="slidenum">
              <a:rPr lang="en-GB" smtClean="0"/>
              <a:t>17</a:t>
            </a:fld>
            <a:endParaRPr lang="en-GB"/>
          </a:p>
        </p:txBody>
      </p:sp>
    </p:spTree>
    <p:extLst>
      <p:ext uri="{BB962C8B-B14F-4D97-AF65-F5344CB8AC3E}">
        <p14:creationId xmlns:p14="http://schemas.microsoft.com/office/powerpoint/2010/main" val="255012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xfrm>
            <a:off x="917575" y="742950"/>
            <a:ext cx="4965700" cy="3724275"/>
          </a:xfrm>
          <a:ln/>
        </p:spPr>
      </p:sp>
      <p:sp>
        <p:nvSpPr>
          <p:cNvPr id="551939" name="Rectangle 3"/>
          <p:cNvSpPr>
            <a:spLocks noGrp="1" noChangeArrowheads="1"/>
          </p:cNvSpPr>
          <p:nvPr>
            <p:ph type="body" idx="1"/>
          </p:nvPr>
        </p:nvSpPr>
        <p:spPr>
          <a:xfrm>
            <a:off x="907005" y="4714913"/>
            <a:ext cx="4983666" cy="4468109"/>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19</a:t>
            </a:fld>
            <a:endParaRPr lang="en-GB"/>
          </a:p>
        </p:txBody>
      </p:sp>
    </p:spTree>
    <p:extLst>
      <p:ext uri="{BB962C8B-B14F-4D97-AF65-F5344CB8AC3E}">
        <p14:creationId xmlns:p14="http://schemas.microsoft.com/office/powerpoint/2010/main" val="410582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20</a:t>
            </a:fld>
            <a:endParaRPr lang="en-GB"/>
          </a:p>
        </p:txBody>
      </p:sp>
    </p:spTree>
    <p:extLst>
      <p:ext uri="{BB962C8B-B14F-4D97-AF65-F5344CB8AC3E}">
        <p14:creationId xmlns:p14="http://schemas.microsoft.com/office/powerpoint/2010/main" val="362955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a:t>
            </a:fld>
            <a:endParaRPr lang="en-GB"/>
          </a:p>
        </p:txBody>
      </p:sp>
    </p:spTree>
    <p:extLst>
      <p:ext uri="{BB962C8B-B14F-4D97-AF65-F5344CB8AC3E}">
        <p14:creationId xmlns:p14="http://schemas.microsoft.com/office/powerpoint/2010/main" val="229121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21</a:t>
            </a:fld>
            <a:endParaRPr lang="en-GB"/>
          </a:p>
        </p:txBody>
      </p:sp>
    </p:spTree>
    <p:extLst>
      <p:ext uri="{BB962C8B-B14F-4D97-AF65-F5344CB8AC3E}">
        <p14:creationId xmlns:p14="http://schemas.microsoft.com/office/powerpoint/2010/main" val="362955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22</a:t>
            </a:fld>
            <a:endParaRPr lang="en-GB"/>
          </a:p>
        </p:txBody>
      </p:sp>
    </p:spTree>
    <p:extLst>
      <p:ext uri="{BB962C8B-B14F-4D97-AF65-F5344CB8AC3E}">
        <p14:creationId xmlns:p14="http://schemas.microsoft.com/office/powerpoint/2010/main" val="2423626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23</a:t>
            </a:fld>
            <a:endParaRPr lang="en-GB"/>
          </a:p>
        </p:txBody>
      </p:sp>
    </p:spTree>
    <p:extLst>
      <p:ext uri="{BB962C8B-B14F-4D97-AF65-F5344CB8AC3E}">
        <p14:creationId xmlns:p14="http://schemas.microsoft.com/office/powerpoint/2010/main" val="99468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24</a:t>
            </a:fld>
            <a:endParaRPr lang="en-GB"/>
          </a:p>
        </p:txBody>
      </p:sp>
    </p:spTree>
    <p:extLst>
      <p:ext uri="{BB962C8B-B14F-4D97-AF65-F5344CB8AC3E}">
        <p14:creationId xmlns:p14="http://schemas.microsoft.com/office/powerpoint/2010/main" val="342767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25</a:t>
            </a:fld>
            <a:endParaRPr lang="en-GB"/>
          </a:p>
        </p:txBody>
      </p:sp>
    </p:spTree>
    <p:extLst>
      <p:ext uri="{BB962C8B-B14F-4D97-AF65-F5344CB8AC3E}">
        <p14:creationId xmlns:p14="http://schemas.microsoft.com/office/powerpoint/2010/main" val="1804904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26</a:t>
            </a:fld>
            <a:endParaRPr lang="en-GB"/>
          </a:p>
        </p:txBody>
      </p:sp>
    </p:spTree>
    <p:extLst>
      <p:ext uri="{BB962C8B-B14F-4D97-AF65-F5344CB8AC3E}">
        <p14:creationId xmlns:p14="http://schemas.microsoft.com/office/powerpoint/2010/main" val="260931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27</a:t>
            </a:fld>
            <a:endParaRPr lang="en-GB"/>
          </a:p>
        </p:txBody>
      </p:sp>
    </p:spTree>
    <p:extLst>
      <p:ext uri="{BB962C8B-B14F-4D97-AF65-F5344CB8AC3E}">
        <p14:creationId xmlns:p14="http://schemas.microsoft.com/office/powerpoint/2010/main" val="3194829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28</a:t>
            </a:fld>
            <a:endParaRPr lang="en-GB"/>
          </a:p>
        </p:txBody>
      </p:sp>
    </p:spTree>
    <p:extLst>
      <p:ext uri="{BB962C8B-B14F-4D97-AF65-F5344CB8AC3E}">
        <p14:creationId xmlns:p14="http://schemas.microsoft.com/office/powerpoint/2010/main" val="358995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247BBD21-24C7-432E-A56D-06E617E16377}"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B17D1ACA-DD0D-40D6-83F9-9D0DBC48B05C}"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F7BFB114-A023-441A-8979-BD9F2225F171}" type="slidenum">
              <a:rPr lang="en-GB" altLang="en-US" sz="1200">
                <a:solidFill>
                  <a:srgbClr val="FF3300"/>
                </a:solidFill>
              </a:rPr>
              <a:pPr/>
              <a:t>3</a:t>
            </a:fld>
            <a:endParaRPr lang="en-GB" altLang="en-US" sz="1200">
              <a:solidFill>
                <a:srgbClr val="FF33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7663EEDC-28E0-4CD7-9347-0220314B591D}"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32</a:t>
            </a:fld>
            <a:endParaRPr lang="en-GB"/>
          </a:p>
        </p:txBody>
      </p:sp>
    </p:spTree>
    <p:extLst>
      <p:ext uri="{BB962C8B-B14F-4D97-AF65-F5344CB8AC3E}">
        <p14:creationId xmlns:p14="http://schemas.microsoft.com/office/powerpoint/2010/main" val="2800735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33</a:t>
            </a:fld>
            <a:endParaRPr lang="en-GB"/>
          </a:p>
        </p:txBody>
      </p:sp>
    </p:spTree>
    <p:extLst>
      <p:ext uri="{BB962C8B-B14F-4D97-AF65-F5344CB8AC3E}">
        <p14:creationId xmlns:p14="http://schemas.microsoft.com/office/powerpoint/2010/main" val="1876011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34</a:t>
            </a:fld>
            <a:endParaRPr lang="en-GB"/>
          </a:p>
        </p:txBody>
      </p:sp>
    </p:spTree>
    <p:extLst>
      <p:ext uri="{BB962C8B-B14F-4D97-AF65-F5344CB8AC3E}">
        <p14:creationId xmlns:p14="http://schemas.microsoft.com/office/powerpoint/2010/main" val="2714447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35</a:t>
            </a:fld>
            <a:endParaRPr lang="en-GB"/>
          </a:p>
        </p:txBody>
      </p:sp>
    </p:spTree>
    <p:extLst>
      <p:ext uri="{BB962C8B-B14F-4D97-AF65-F5344CB8AC3E}">
        <p14:creationId xmlns:p14="http://schemas.microsoft.com/office/powerpoint/2010/main" val="1792540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52EB6-43CA-40C8-9F4B-96C2231323C7}" type="slidenum">
              <a:rPr lang="en-GB" smtClean="0"/>
              <a:pPr>
                <a:defRPr/>
              </a:pPr>
              <a:t>36</a:t>
            </a:fld>
            <a:endParaRPr lang="en-GB"/>
          </a:p>
        </p:txBody>
      </p:sp>
    </p:spTree>
    <p:extLst>
      <p:ext uri="{BB962C8B-B14F-4D97-AF65-F5344CB8AC3E}">
        <p14:creationId xmlns:p14="http://schemas.microsoft.com/office/powerpoint/2010/main" val="1547868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E0C3DAE5-E96D-4CF8-BF32-7BD8A7BF2D00}" type="slidenum">
              <a:rPr lang="en-GB" altLang="en-US" sz="1200">
                <a:solidFill>
                  <a:srgbClr val="FF3300"/>
                </a:solidFill>
              </a:rPr>
              <a:pPr/>
              <a:t>37</a:t>
            </a:fld>
            <a:endParaRPr lang="en-GB" altLang="en-US" sz="1200">
              <a:solidFill>
                <a:srgbClr val="FF33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0CDA5699-60AF-4F77-A7A9-ACFB93A6646E}" type="slidenum">
              <a:rPr lang="en-GB" altLang="en-US" sz="1200">
                <a:solidFill>
                  <a:srgbClr val="FF3300"/>
                </a:solidFill>
              </a:rPr>
              <a:pPr/>
              <a:t>4</a:t>
            </a:fld>
            <a:endParaRPr lang="en-GB" altLang="en-US" sz="1200">
              <a:solidFill>
                <a:srgbClr val="FF3300"/>
              </a:solidFill>
            </a:endParaRPr>
          </a:p>
        </p:txBody>
      </p:sp>
      <p:sp>
        <p:nvSpPr>
          <p:cNvPr id="24579" name="Rectangle 2"/>
          <p:cNvSpPr>
            <a:spLocks noGrp="1" noRot="1" noChangeAspect="1" noChangeArrowheads="1" noTextEdit="1"/>
          </p:cNvSpPr>
          <p:nvPr>
            <p:ph type="sldImg"/>
          </p:nvPr>
        </p:nvSpPr>
        <p:spPr>
          <a:xfrm>
            <a:off x="919163" y="742950"/>
            <a:ext cx="4965700" cy="3724275"/>
          </a:xfrm>
          <a:ln/>
        </p:spPr>
      </p:sp>
      <p:sp>
        <p:nvSpPr>
          <p:cNvPr id="24580" name="Rectangle 3"/>
          <p:cNvSpPr>
            <a:spLocks noGrp="1" noChangeArrowheads="1"/>
          </p:cNvSpPr>
          <p:nvPr>
            <p:ph type="body" idx="1"/>
          </p:nvPr>
        </p:nvSpPr>
        <p:spPr>
          <a:xfrm>
            <a:off x="906141" y="4714801"/>
            <a:ext cx="4985393" cy="4468633"/>
          </a:xfrm>
          <a:noFill/>
        </p:spPr>
        <p:txBody>
          <a:bodyPr/>
          <a:lstStyle/>
          <a:p>
            <a:pPr marL="228600" indent="-228600" eaLnBrk="1" hangingPunct="1"/>
            <a:r>
              <a:rPr lang="en-US" altLang="en-US" dirty="0" smtClean="0"/>
              <a:t>During the course of 1998 FAO organized two intergovernmental meetings to discuss a draft plan of international action for the conservation and management of sharks (IPOA-Sharks). The IPOA-Sharks was subsequently adopted by the FAO Committee on Fisheries in February 1999 and endorsed by the FAO Council in June 1999. </a:t>
            </a:r>
          </a:p>
          <a:p>
            <a:pPr marL="228600" indent="-228600" eaLnBrk="1" hangingPunct="1"/>
            <a:r>
              <a:rPr lang="en-US" altLang="en-US" dirty="0" smtClean="0"/>
              <a:t>Although voluntary, all States whose vessels conduct directed fisheries or regularly take sharks in non-directed fisheries are encouraged to implement it by developing National Plans of Action (NPOAs). The latter should, </a:t>
            </a:r>
            <a:r>
              <a:rPr lang="en-US" altLang="en-US" i="1" dirty="0" smtClean="0"/>
              <a:t>inter alia</a:t>
            </a:r>
            <a:r>
              <a:rPr lang="en-US" altLang="en-US" dirty="0" smtClean="0"/>
              <a:t>, aim to improve collection of species-specific data on catch and landings data collection, monitoring and management of shark fisheries. The IPOA-Sharks also recognizes the importance of international collaboration on data collection and management of </a:t>
            </a:r>
            <a:r>
              <a:rPr lang="en-US" altLang="en-US" dirty="0" err="1" smtClean="0"/>
              <a:t>transboundary</a:t>
            </a:r>
            <a:r>
              <a:rPr lang="en-US" altLang="en-US" dirty="0" smtClean="0"/>
              <a:t>, straddling, highly migratory and high seas shark stocks.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0CDA5699-60AF-4F77-A7A9-ACFB93A6646E}" type="slidenum">
              <a:rPr lang="en-GB" altLang="en-US" sz="1200">
                <a:solidFill>
                  <a:srgbClr val="FF3300"/>
                </a:solidFill>
              </a:rPr>
              <a:pPr/>
              <a:t>5</a:t>
            </a:fld>
            <a:endParaRPr lang="en-GB" altLang="en-US" sz="1200">
              <a:solidFill>
                <a:srgbClr val="FF3300"/>
              </a:solidFill>
            </a:endParaRPr>
          </a:p>
        </p:txBody>
      </p:sp>
      <p:sp>
        <p:nvSpPr>
          <p:cNvPr id="24579" name="Rectangle 2"/>
          <p:cNvSpPr>
            <a:spLocks noGrp="1" noRot="1" noChangeAspect="1" noChangeArrowheads="1" noTextEdit="1"/>
          </p:cNvSpPr>
          <p:nvPr>
            <p:ph type="sldImg"/>
          </p:nvPr>
        </p:nvSpPr>
        <p:spPr>
          <a:xfrm>
            <a:off x="919163" y="742950"/>
            <a:ext cx="4965700" cy="3724275"/>
          </a:xfrm>
          <a:ln/>
        </p:spPr>
      </p:sp>
      <p:sp>
        <p:nvSpPr>
          <p:cNvPr id="24580" name="Rectangle 3"/>
          <p:cNvSpPr>
            <a:spLocks noGrp="1" noChangeArrowheads="1"/>
          </p:cNvSpPr>
          <p:nvPr>
            <p:ph type="body" idx="1"/>
          </p:nvPr>
        </p:nvSpPr>
        <p:spPr>
          <a:xfrm>
            <a:off x="906141" y="4714801"/>
            <a:ext cx="4985393" cy="4468633"/>
          </a:xfrm>
          <a:noFill/>
        </p:spPr>
        <p:txBody>
          <a:bodyPr/>
          <a:lstStyle/>
          <a:p>
            <a:pPr marL="228600" indent="-228600"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0CDA5699-60AF-4F77-A7A9-ACFB93A6646E}" type="slidenum">
              <a:rPr lang="en-GB" altLang="en-US" sz="1200">
                <a:solidFill>
                  <a:srgbClr val="FF3300"/>
                </a:solidFill>
              </a:rPr>
              <a:pPr/>
              <a:t>6</a:t>
            </a:fld>
            <a:endParaRPr lang="en-GB" altLang="en-US" sz="1200">
              <a:solidFill>
                <a:srgbClr val="FF3300"/>
              </a:solidFill>
            </a:endParaRPr>
          </a:p>
        </p:txBody>
      </p:sp>
      <p:sp>
        <p:nvSpPr>
          <p:cNvPr id="24579" name="Rectangle 2"/>
          <p:cNvSpPr>
            <a:spLocks noGrp="1" noRot="1" noChangeAspect="1" noChangeArrowheads="1" noTextEdit="1"/>
          </p:cNvSpPr>
          <p:nvPr>
            <p:ph type="sldImg"/>
          </p:nvPr>
        </p:nvSpPr>
        <p:spPr>
          <a:xfrm>
            <a:off x="919163" y="742950"/>
            <a:ext cx="4965700" cy="3724275"/>
          </a:xfrm>
          <a:ln/>
        </p:spPr>
      </p:sp>
      <p:sp>
        <p:nvSpPr>
          <p:cNvPr id="24580" name="Rectangle 3"/>
          <p:cNvSpPr>
            <a:spLocks noGrp="1" noChangeArrowheads="1"/>
          </p:cNvSpPr>
          <p:nvPr>
            <p:ph type="body" idx="1"/>
          </p:nvPr>
        </p:nvSpPr>
        <p:spPr>
          <a:xfrm>
            <a:off x="906141" y="4714801"/>
            <a:ext cx="4985393" cy="4468633"/>
          </a:xfrm>
          <a:noFill/>
        </p:spPr>
        <p:txBody>
          <a:bodyPr/>
          <a:lstStyle/>
          <a:p>
            <a:pPr marL="228600" indent="-228600" eaLnBrk="1" hangingPunct="1"/>
            <a:r>
              <a:rPr lang="en-US" altLang="en-US" dirty="0" smtClean="0"/>
              <a:t>FAO expert consultation on IPOA-Sharks held in December 2005:</a:t>
            </a:r>
          </a:p>
          <a:p>
            <a:pPr marL="228600" indent="-228600" eaLnBrk="1" hangingPunct="1"/>
            <a:r>
              <a:rPr lang="en-US" altLang="en-US" dirty="0" smtClean="0"/>
              <a:t>- not achieved the level of success envisaged at the time of its inception</a:t>
            </a:r>
          </a:p>
          <a:p>
            <a:pPr marL="228600" indent="-228600" eaLnBrk="1" hangingPunct="1"/>
            <a:r>
              <a:rPr lang="en-US" altLang="en-US" dirty="0" smtClean="0"/>
              <a:t>- concrete operational activities meagre and unsatisfactory </a:t>
            </a:r>
          </a:p>
          <a:p>
            <a:pPr marL="228600" indent="-228600" eaLnBrk="1" hangingPunct="1"/>
            <a:r>
              <a:rPr lang="en-US" altLang="en-US" dirty="0" smtClean="0"/>
              <a:t>- constraints on implementation reviewed and suggestions made to improve effectiveness </a:t>
            </a:r>
          </a:p>
          <a:p>
            <a:pPr marL="228600" indent="-228600" eaLnBrk="1" hangingPunct="1"/>
            <a:r>
              <a:rPr lang="en-US" altLang="en-US" dirty="0" smtClean="0"/>
              <a:t>- beneficial </a:t>
            </a:r>
            <a:r>
              <a:rPr lang="en-US" altLang="en-US" dirty="0" err="1" smtClean="0"/>
              <a:t>endeavour</a:t>
            </a:r>
            <a:r>
              <a:rPr lang="en-US" altLang="en-US" dirty="0" smtClean="0"/>
              <a:t>, efforts to improve its effectiveness should be strengthened</a:t>
            </a:r>
          </a:p>
          <a:p>
            <a:pPr marL="228600" indent="-228600"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F585E175-B4DE-4E0A-BC32-9DA79580F291}" type="slidenum">
              <a:rPr lang="en-GB" altLang="en-US" sz="1200">
                <a:solidFill>
                  <a:srgbClr val="FF3300"/>
                </a:solidFill>
              </a:rPr>
              <a:pPr/>
              <a:t>7</a:t>
            </a:fld>
            <a:endParaRPr lang="en-GB" altLang="en-US" sz="1200">
              <a:solidFill>
                <a:srgbClr val="FF33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dirty="0" smtClean="0"/>
              <a:t>FAO Fisheries and Aquaculture Report No. R984 (2010) FAO/CITES WORKSHOP TO REVIEW THE APPLICATION AND EFFECTIVENESS OF INTERNATIONAL REGULATORY MEASURES FOR THE CONSERVATION AND SUSTAINABLE USE OF ELASMOBRANCHS - </a:t>
            </a:r>
            <a:r>
              <a:rPr lang="en-US" altLang="en-US" dirty="0" err="1" smtClean="0"/>
              <a:t>Genazzano</a:t>
            </a:r>
            <a:endParaRPr lang="en-US" altLang="en-US" dirty="0" smtClean="0"/>
          </a:p>
          <a:p>
            <a:pPr eaLnBrk="1" hangingPunct="1"/>
            <a:endParaRPr lang="en-US" altLang="en-US" dirty="0" smtClean="0"/>
          </a:p>
          <a:p>
            <a:pPr eaLnBrk="1" hangingPunct="1"/>
            <a:r>
              <a:rPr lang="en-US" altLang="en-US" i="1" dirty="0" smtClean="0"/>
              <a:t>It was felt that the listing of sharks on one of the CITES Appendices alone cannot effectively ensure their conservation without a proper fishery management scheme. The use of CITES to regulate international trade in sharks should therefore be considered as a complementary measure rather than an alternative to traditional fisheries management, if properly implemented. </a:t>
            </a:r>
          </a:p>
          <a:p>
            <a:pPr eaLnBrk="1" hangingPunct="1"/>
            <a:endParaRPr lang="en-US" altLang="en-US" i="1" dirty="0" smtClean="0"/>
          </a:p>
          <a:p>
            <a:pPr eaLnBrk="1" hangingPunct="1"/>
            <a:r>
              <a:rPr lang="en-US" altLang="en-US" i="1" dirty="0" smtClean="0"/>
              <a:t>However, it was recognized that under the right circumstances international trade measures – provided they are properly implemented – can play a valuable supportive role in helping to ensure sustainable fisheries and provide incentives for the creation or enhancement of a fisheries management scheme for the species concerned</a:t>
            </a:r>
            <a:r>
              <a:rPr lang="en-US" altLang="en-US" dirty="0" smtClean="0"/>
              <a:t>.</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FAO Fisheries and Aquaculture Circular No. 1076 (2012) REVIEW OF THE IMPLEMENTATION OF THE INTERNATIONAL PLAN OF ACTION FOR THE CONSERVATION AND MANAGEMENT OF SHARKS</a:t>
            </a:r>
          </a:p>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ea typeface="ＭＳ Ｐゴシック" pitchFamily="-112" charset="-128"/>
              </a:defRPr>
            </a:lvl1pPr>
            <a:lvl2pPr marL="742950" indent="-285750">
              <a:defRPr sz="2800">
                <a:solidFill>
                  <a:srgbClr val="FFFF00"/>
                </a:solidFill>
                <a:latin typeface="Arial" charset="0"/>
                <a:ea typeface="ＭＳ Ｐゴシック" pitchFamily="-112" charset="-128"/>
              </a:defRPr>
            </a:lvl2pPr>
            <a:lvl3pPr marL="1143000" indent="-228600">
              <a:defRPr sz="2800">
                <a:solidFill>
                  <a:srgbClr val="FFFF00"/>
                </a:solidFill>
                <a:latin typeface="Arial" charset="0"/>
                <a:ea typeface="ＭＳ Ｐゴシック" pitchFamily="-112" charset="-128"/>
              </a:defRPr>
            </a:lvl3pPr>
            <a:lvl4pPr marL="1600200" indent="-228600">
              <a:defRPr sz="2800">
                <a:solidFill>
                  <a:srgbClr val="FFFF00"/>
                </a:solidFill>
                <a:latin typeface="Arial" charset="0"/>
                <a:ea typeface="ＭＳ Ｐゴシック" pitchFamily="-112" charset="-128"/>
              </a:defRPr>
            </a:lvl4pPr>
            <a:lvl5pPr marL="2057400" indent="-228600">
              <a:defRPr sz="2800">
                <a:solidFill>
                  <a:srgbClr val="FFFF00"/>
                </a:solidFill>
                <a:latin typeface="Arial" charset="0"/>
                <a:ea typeface="ＭＳ Ｐゴシック" pitchFamily="-112" charset="-128"/>
              </a:defRPr>
            </a:lvl5pPr>
            <a:lvl6pPr marL="2514600" indent="-228600" algn="ctr" eaLnBrk="0" fontAlgn="base" hangingPunct="0">
              <a:spcBef>
                <a:spcPct val="0"/>
              </a:spcBef>
              <a:spcAft>
                <a:spcPct val="0"/>
              </a:spcAft>
              <a:defRPr sz="2800">
                <a:solidFill>
                  <a:srgbClr val="FFFF00"/>
                </a:solidFill>
                <a:latin typeface="Arial" charset="0"/>
                <a:ea typeface="ＭＳ Ｐゴシック" pitchFamily="-112" charset="-128"/>
              </a:defRPr>
            </a:lvl6pPr>
            <a:lvl7pPr marL="2971800" indent="-228600" algn="ctr" eaLnBrk="0" fontAlgn="base" hangingPunct="0">
              <a:spcBef>
                <a:spcPct val="0"/>
              </a:spcBef>
              <a:spcAft>
                <a:spcPct val="0"/>
              </a:spcAft>
              <a:defRPr sz="2800">
                <a:solidFill>
                  <a:srgbClr val="FFFF00"/>
                </a:solidFill>
                <a:latin typeface="Arial" charset="0"/>
                <a:ea typeface="ＭＳ Ｐゴシック" pitchFamily="-112" charset="-128"/>
              </a:defRPr>
            </a:lvl7pPr>
            <a:lvl8pPr marL="3429000" indent="-228600" algn="ctr" eaLnBrk="0" fontAlgn="base" hangingPunct="0">
              <a:spcBef>
                <a:spcPct val="0"/>
              </a:spcBef>
              <a:spcAft>
                <a:spcPct val="0"/>
              </a:spcAft>
              <a:defRPr sz="2800">
                <a:solidFill>
                  <a:srgbClr val="FFFF00"/>
                </a:solidFill>
                <a:latin typeface="Arial" charset="0"/>
                <a:ea typeface="ＭＳ Ｐゴシック" pitchFamily="-112" charset="-128"/>
              </a:defRPr>
            </a:lvl8pPr>
            <a:lvl9pPr marL="3886200" indent="-228600" algn="ctr" eaLnBrk="0" fontAlgn="base" hangingPunct="0">
              <a:spcBef>
                <a:spcPct val="0"/>
              </a:spcBef>
              <a:spcAft>
                <a:spcPct val="0"/>
              </a:spcAft>
              <a:defRPr sz="2800">
                <a:solidFill>
                  <a:srgbClr val="FFFF00"/>
                </a:solidFill>
                <a:latin typeface="Arial" charset="0"/>
                <a:ea typeface="ＭＳ Ｐゴシック" pitchFamily="-112" charset="-128"/>
              </a:defRPr>
            </a:lvl9pPr>
          </a:lstStyle>
          <a:p>
            <a:fld id="{23021AA2-29DB-4BF8-8990-78580538DF13}" type="slidenum">
              <a:rPr lang="en-GB" altLang="en-US" sz="1200" smtClean="0">
                <a:solidFill>
                  <a:srgbClr val="FF3300"/>
                </a:solidFill>
              </a:rPr>
              <a:pPr/>
              <a:t>8</a:t>
            </a:fld>
            <a:endParaRPr lang="en-GB" altLang="en-US" sz="1200" smtClean="0">
              <a:solidFill>
                <a:srgbClr val="FF33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ea typeface="ＭＳ Ｐゴシック" pitchFamily="-112" charset="-128"/>
              </a:defRPr>
            </a:lvl1pPr>
            <a:lvl2pPr marL="742950" indent="-285750">
              <a:defRPr sz="2800">
                <a:solidFill>
                  <a:srgbClr val="FFFF00"/>
                </a:solidFill>
                <a:latin typeface="Arial" charset="0"/>
                <a:ea typeface="ＭＳ Ｐゴシック" pitchFamily="-112" charset="-128"/>
              </a:defRPr>
            </a:lvl2pPr>
            <a:lvl3pPr marL="1143000" indent="-228600">
              <a:defRPr sz="2800">
                <a:solidFill>
                  <a:srgbClr val="FFFF00"/>
                </a:solidFill>
                <a:latin typeface="Arial" charset="0"/>
                <a:ea typeface="ＭＳ Ｐゴシック" pitchFamily="-112" charset="-128"/>
              </a:defRPr>
            </a:lvl3pPr>
            <a:lvl4pPr marL="1600200" indent="-228600">
              <a:defRPr sz="2800">
                <a:solidFill>
                  <a:srgbClr val="FFFF00"/>
                </a:solidFill>
                <a:latin typeface="Arial" charset="0"/>
                <a:ea typeface="ＭＳ Ｐゴシック" pitchFamily="-112" charset="-128"/>
              </a:defRPr>
            </a:lvl4pPr>
            <a:lvl5pPr marL="2057400" indent="-228600">
              <a:defRPr sz="2800">
                <a:solidFill>
                  <a:srgbClr val="FFFF00"/>
                </a:solidFill>
                <a:latin typeface="Arial" charset="0"/>
                <a:ea typeface="ＭＳ Ｐゴシック" pitchFamily="-112" charset="-128"/>
              </a:defRPr>
            </a:lvl5pPr>
            <a:lvl6pPr marL="2514600" indent="-228600" algn="ctr" eaLnBrk="0" fontAlgn="base" hangingPunct="0">
              <a:spcBef>
                <a:spcPct val="0"/>
              </a:spcBef>
              <a:spcAft>
                <a:spcPct val="0"/>
              </a:spcAft>
              <a:defRPr sz="2800">
                <a:solidFill>
                  <a:srgbClr val="FFFF00"/>
                </a:solidFill>
                <a:latin typeface="Arial" charset="0"/>
                <a:ea typeface="ＭＳ Ｐゴシック" pitchFamily="-112" charset="-128"/>
              </a:defRPr>
            </a:lvl6pPr>
            <a:lvl7pPr marL="2971800" indent="-228600" algn="ctr" eaLnBrk="0" fontAlgn="base" hangingPunct="0">
              <a:spcBef>
                <a:spcPct val="0"/>
              </a:spcBef>
              <a:spcAft>
                <a:spcPct val="0"/>
              </a:spcAft>
              <a:defRPr sz="2800">
                <a:solidFill>
                  <a:srgbClr val="FFFF00"/>
                </a:solidFill>
                <a:latin typeface="Arial" charset="0"/>
                <a:ea typeface="ＭＳ Ｐゴシック" pitchFamily="-112" charset="-128"/>
              </a:defRPr>
            </a:lvl7pPr>
            <a:lvl8pPr marL="3429000" indent="-228600" algn="ctr" eaLnBrk="0" fontAlgn="base" hangingPunct="0">
              <a:spcBef>
                <a:spcPct val="0"/>
              </a:spcBef>
              <a:spcAft>
                <a:spcPct val="0"/>
              </a:spcAft>
              <a:defRPr sz="2800">
                <a:solidFill>
                  <a:srgbClr val="FFFF00"/>
                </a:solidFill>
                <a:latin typeface="Arial" charset="0"/>
                <a:ea typeface="ＭＳ Ｐゴシック" pitchFamily="-112" charset="-128"/>
              </a:defRPr>
            </a:lvl8pPr>
            <a:lvl9pPr marL="3886200" indent="-228600" algn="ctr" eaLnBrk="0" fontAlgn="base" hangingPunct="0">
              <a:spcBef>
                <a:spcPct val="0"/>
              </a:spcBef>
              <a:spcAft>
                <a:spcPct val="0"/>
              </a:spcAft>
              <a:defRPr sz="2800">
                <a:solidFill>
                  <a:srgbClr val="FFFF00"/>
                </a:solidFill>
                <a:latin typeface="Arial" charset="0"/>
                <a:ea typeface="ＭＳ Ｐゴシック" pitchFamily="-112" charset="-128"/>
              </a:defRPr>
            </a:lvl9pPr>
          </a:lstStyle>
          <a:p>
            <a:fld id="{8EA3793C-9113-4B84-8ED6-977FB903D886}" type="slidenum">
              <a:rPr lang="en-GB" altLang="en-US" sz="1200" smtClean="0">
                <a:solidFill>
                  <a:srgbClr val="FF3300"/>
                </a:solidFill>
              </a:rPr>
              <a:pPr/>
              <a:t>9</a:t>
            </a:fld>
            <a:endParaRPr lang="en-GB" altLang="en-US" sz="1200" smtClean="0">
              <a:solidFill>
                <a:srgbClr val="FF33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ea typeface="新細明體" pitchFamily="-112" charset="-120"/>
              </a:rPr>
              <a:t>• Appendix I includes species threatened with extinction. International trade in specimens of these species is permitted only in exceptional circumstances.</a:t>
            </a:r>
          </a:p>
          <a:p>
            <a:pPr eaLnBrk="1" hangingPunct="1"/>
            <a:r>
              <a:rPr lang="en-US" altLang="zh-TW" smtClean="0">
                <a:ea typeface="新細明體" pitchFamily="-112" charset="-120"/>
              </a:rPr>
              <a:t>• Appendix II includes species not necessarily threatened with extinction, but in which international trade must be controlled in order to avoid utilization incompatible with their survival.</a:t>
            </a:r>
          </a:p>
          <a:p>
            <a:pPr eaLnBrk="1" hangingPunct="1"/>
            <a:r>
              <a:rPr lang="en-US" altLang="zh-TW" smtClean="0">
                <a:ea typeface="新細明體" pitchFamily="-112" charset="-120"/>
              </a:rPr>
              <a:t>• Appendix III includes species that are protected in at least one country, which has asked other CITES Parties for assistance in controlling the international trade.</a:t>
            </a:r>
          </a:p>
          <a:p>
            <a:pPr eaLnBrk="1" hangingPunct="1"/>
            <a:endParaRPr lang="fr-CH" altLang="zh-TW" i="1" smtClean="0">
              <a:ea typeface="新細明體" pitchFamily="-112" charset="-120"/>
            </a:endParaRPr>
          </a:p>
          <a:p>
            <a:pPr eaLnBrk="1" hangingPunct="1"/>
            <a:r>
              <a:rPr lang="fr-CH" altLang="zh-TW" smtClean="0">
                <a:ea typeface="新細明體" pitchFamily="-112" charset="-120"/>
              </a:rPr>
              <a:t>Basking shark previously listed in Appendix III (whole animals, fins and parts of fins only) by the United Kingdom since 13/09/00</a:t>
            </a:r>
          </a:p>
          <a:p>
            <a:pPr eaLnBrk="1" hangingPunct="1"/>
            <a:r>
              <a:rPr lang="fr-CH" altLang="zh-TW" smtClean="0">
                <a:ea typeface="新細明體" pitchFamily="-112" charset="-120"/>
              </a:rPr>
              <a:t>Great white shark previously listed in Appendix III by Australia since 29/10/01</a:t>
            </a:r>
          </a:p>
          <a:p>
            <a:pPr eaLnBrk="1" hangingPunct="1"/>
            <a:endParaRPr lang="fr-CH" altLang="en-US" smtClean="0"/>
          </a:p>
          <a:p>
            <a:pPr eaLnBrk="1" hangingPunct="1"/>
            <a:r>
              <a:rPr lang="fr-CH" altLang="en-US" smtClean="0"/>
              <a:t>Basking shark reservations: </a:t>
            </a:r>
            <a:r>
              <a:rPr lang="en-US" altLang="en-US" smtClean="0"/>
              <a:t>Indonesia, Iceland, Japan, Republic of Korea, Norway.</a:t>
            </a:r>
          </a:p>
          <a:p>
            <a:pPr eaLnBrk="1" hangingPunct="1"/>
            <a:r>
              <a:rPr lang="fr-CH" altLang="en-US" smtClean="0"/>
              <a:t>Whale shark: </a:t>
            </a:r>
            <a:r>
              <a:rPr lang="en-US" altLang="en-US" smtClean="0"/>
              <a:t>Indonesia, Iceland, Japan, Republic of Korea, Norway, Palau</a:t>
            </a:r>
          </a:p>
          <a:p>
            <a:pPr eaLnBrk="1" hangingPunct="1"/>
            <a:r>
              <a:rPr lang="fr-CH" altLang="en-US" smtClean="0"/>
              <a:t>Great white: </a:t>
            </a:r>
            <a:r>
              <a:rPr lang="en-US" altLang="en-US" smtClean="0"/>
              <a:t>Iceland, Japan, Norway.</a:t>
            </a:r>
          </a:p>
          <a:p>
            <a:pPr eaLnBrk="1" hangingPunct="1"/>
            <a:r>
              <a:rPr lang="en-US" altLang="en-US" smtClean="0"/>
              <a:t>Sawfishes: no reservations </a:t>
            </a:r>
          </a:p>
          <a:p>
            <a:pPr eaLnBrk="1" hangingPunct="1"/>
            <a:r>
              <a:rPr lang="en-US" alt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4BD4F5-2393-4BD3-B53C-C3965ADB1254}" type="datetime1">
              <a:rPr lang="en-GB" smtClean="0">
                <a:solidFill>
                  <a:prstClr val="black">
                    <a:tint val="75000"/>
                  </a:prstClr>
                </a:solidFill>
              </a:rPr>
              <a:t>25/11/2014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8976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4CED7A-DFE2-420C-BAB9-CC87482C7979}" type="datetime1">
              <a:rPr lang="en-GB" smtClean="0">
                <a:solidFill>
                  <a:prstClr val="black">
                    <a:tint val="75000"/>
                  </a:prstClr>
                </a:solidFill>
              </a:rPr>
              <a:t>25/11/2014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145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F04A47-8105-49F3-B33B-1228EAFFEACE}" type="datetime1">
              <a:rPr lang="en-GB" smtClean="0">
                <a:solidFill>
                  <a:prstClr val="black">
                    <a:tint val="75000"/>
                  </a:prstClr>
                </a:solidFill>
              </a:rPr>
              <a:t>25/11/2014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64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254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155700"/>
            <a:ext cx="3810000" cy="501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55700"/>
            <a:ext cx="3810000" cy="501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18ED51D8-944B-44B6-8AAF-35E292E5AD7D}" type="slidenum">
              <a:rPr lang="en-US"/>
              <a:pPr>
                <a:defRPr/>
              </a:pPr>
              <a:t>‹#›</a:t>
            </a:fld>
            <a:endParaRPr lang="en-US"/>
          </a:p>
        </p:txBody>
      </p:sp>
    </p:spTree>
    <p:extLst>
      <p:ext uri="{BB962C8B-B14F-4D97-AF65-F5344CB8AC3E}">
        <p14:creationId xmlns:p14="http://schemas.microsoft.com/office/powerpoint/2010/main" val="27853045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254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155700"/>
            <a:ext cx="7772400" cy="5016500"/>
          </a:xfrm>
        </p:spPr>
        <p:txBody>
          <a:bodyPr/>
          <a:lstStyle/>
          <a:p>
            <a:pPr lvl="0"/>
            <a:endParaRPr lang="en-GB"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51228A76-0FEE-46EF-B67E-54016424A8CC}" type="slidenum">
              <a:rPr lang="en-US"/>
              <a:pPr>
                <a:defRPr/>
              </a:pPr>
              <a:t>‹#›</a:t>
            </a:fld>
            <a:endParaRPr lang="en-US"/>
          </a:p>
        </p:txBody>
      </p:sp>
    </p:spTree>
    <p:extLst>
      <p:ext uri="{BB962C8B-B14F-4D97-AF65-F5344CB8AC3E}">
        <p14:creationId xmlns:p14="http://schemas.microsoft.com/office/powerpoint/2010/main" val="3901340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BA2316-AAAF-485C-B2CD-5E90643234E5}" type="datetime1">
              <a:rPr lang="en-GB" smtClean="0">
                <a:solidFill>
                  <a:prstClr val="black">
                    <a:tint val="75000"/>
                  </a:prstClr>
                </a:solidFill>
              </a:rPr>
              <a:t>25/11/2014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6271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fontAlgn="auto" hangingPunct="1">
              <a:spcBef>
                <a:spcPts val="0"/>
              </a:spcBef>
              <a:spcAft>
                <a:spcPts val="0"/>
              </a:spcAft>
            </a:pPr>
            <a:fld id="{69557552-3BC0-46E5-8CFF-3C8AAD0AF1AC}" type="datetime1">
              <a:rPr lang="en-GB" smtClean="0">
                <a:solidFill>
                  <a:prstClr val="black">
                    <a:tint val="75000"/>
                  </a:prstClr>
                </a:solidFill>
                <a:effectLst/>
                <a:latin typeface="Calibri"/>
              </a:rPr>
              <a:t>25/11/2014</a:t>
            </a:fld>
            <a:endParaRPr lang="en-GB">
              <a:solidFill>
                <a:prstClr val="black">
                  <a:tint val="75000"/>
                </a:prstClr>
              </a:solidFill>
              <a:effectLst/>
              <a:latin typeface="Calibri"/>
            </a:endParaRPr>
          </a:p>
        </p:txBody>
      </p:sp>
      <p:sp>
        <p:nvSpPr>
          <p:cNvPr id="8" name="Footer Placeholder 7"/>
          <p:cNvSpPr>
            <a:spLocks noGrp="1"/>
          </p:cNvSpPr>
          <p:nvPr>
            <p:ph type="ftr" sz="quarter" idx="11"/>
          </p:nvPr>
        </p:nvSpPr>
        <p:spPr/>
        <p:txBody>
          <a:bodyPr/>
          <a:lstStyle/>
          <a:p>
            <a:pPr eaLnBrk="1" fontAlgn="auto" hangingPunct="1">
              <a:spcBef>
                <a:spcPts val="0"/>
              </a:spcBef>
              <a:spcAft>
                <a:spcPts val="0"/>
              </a:spcAft>
            </a:pPr>
            <a:endParaRPr lang="en-GB">
              <a:solidFill>
                <a:prstClr val="black">
                  <a:tint val="75000"/>
                </a:prstClr>
              </a:solidFill>
              <a:effectLst/>
              <a:latin typeface="Calibri"/>
            </a:endParaRPr>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32C15A36-AA42-4068-A231-FC45D26FFE79}" type="slidenum">
              <a:rPr lang="en-GB" smtClean="0">
                <a:solidFill>
                  <a:prstClr val="black">
                    <a:tint val="75000"/>
                  </a:prstClr>
                </a:solidFill>
                <a:effectLst/>
                <a:latin typeface="Calibri"/>
              </a:rPr>
              <a:pPr eaLnBrk="1" fontAlgn="auto" hangingPunct="1">
                <a:spcBef>
                  <a:spcPts val="0"/>
                </a:spcBef>
                <a:spcAft>
                  <a:spcPts val="0"/>
                </a:spcAft>
              </a:pPr>
              <a:t>‹#›</a:t>
            </a:fld>
            <a:endParaRPr lang="en-GB">
              <a:solidFill>
                <a:prstClr val="black">
                  <a:tint val="75000"/>
                </a:prstClr>
              </a:solidFill>
              <a:effectLst/>
              <a:latin typeface="Calibri"/>
            </a:endParaRPr>
          </a:p>
        </p:txBody>
      </p:sp>
    </p:spTree>
    <p:extLst>
      <p:ext uri="{BB962C8B-B14F-4D97-AF65-F5344CB8AC3E}">
        <p14:creationId xmlns:p14="http://schemas.microsoft.com/office/powerpoint/2010/main" val="183260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963F2A-5780-44F1-BD1D-286E4186E266}" type="datetime1">
              <a:rPr lang="en-GB" smtClean="0">
                <a:solidFill>
                  <a:prstClr val="black">
                    <a:tint val="75000"/>
                  </a:prstClr>
                </a:solidFill>
              </a:rPr>
              <a:t>25/11/2014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44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D847E8-765C-4969-B62B-3B05B41CB249}" type="datetime1">
              <a:rPr lang="en-GB" smtClean="0">
                <a:solidFill>
                  <a:prstClr val="black">
                    <a:tint val="75000"/>
                  </a:prstClr>
                </a:solidFill>
              </a:rPr>
              <a:t>25/11/2014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5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113506-82A8-4FDF-B014-2056B7CE143B}" type="datetime1">
              <a:rPr lang="en-GB" smtClean="0">
                <a:solidFill>
                  <a:prstClr val="black">
                    <a:tint val="75000"/>
                  </a:prstClr>
                </a:solidFill>
              </a:rPr>
              <a:t>25/11/2014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469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FD498-491E-4F45-8AE2-25496D3BB295}" type="datetime1">
              <a:rPr lang="en-GB" smtClean="0">
                <a:solidFill>
                  <a:prstClr val="black">
                    <a:tint val="75000"/>
                  </a:prstClr>
                </a:solidFill>
              </a:rPr>
              <a:t>25/11/2014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09465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9D51A-2B4A-4405-8672-F05C2080C862}" type="datetime1">
              <a:rPr lang="en-GB" smtClean="0">
                <a:solidFill>
                  <a:prstClr val="black">
                    <a:tint val="75000"/>
                  </a:prstClr>
                </a:solidFill>
              </a:rPr>
              <a:t>25/11/2014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45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00648-20FD-40EB-A7D9-031F65B2F2CE}" type="datetime1">
              <a:rPr lang="en-GB" smtClean="0">
                <a:solidFill>
                  <a:prstClr val="black">
                    <a:tint val="75000"/>
                  </a:prstClr>
                </a:solidFill>
              </a:rPr>
              <a:t>25/11/2014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2C15A36-AA42-4068-A231-FC45D26FFE7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99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0BF673F8-8B51-43D9-8DB9-30ACE150C6F2}" type="datetime1">
              <a:rPr lang="en-GB" smtClean="0">
                <a:solidFill>
                  <a:prstClr val="black">
                    <a:tint val="75000"/>
                  </a:prstClr>
                </a:solidFill>
                <a:effectLst/>
                <a:latin typeface="Calibri"/>
              </a:rPr>
              <a:t>25/11/2014</a:t>
            </a:fld>
            <a:endParaRPr lang="en-GB">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2C15A36-AA42-4068-A231-FC45D26FFE79}" type="slidenum">
              <a:rPr lang="en-GB" smtClean="0">
                <a:solidFill>
                  <a:prstClr val="black">
                    <a:tint val="75000"/>
                  </a:prstClr>
                </a:solidFill>
                <a:effectLst/>
                <a:latin typeface="Calibri"/>
              </a:rPr>
              <a:pPr eaLnBrk="1" fontAlgn="auto" hangingPunct="1">
                <a:spcBef>
                  <a:spcPts val="0"/>
                </a:spcBef>
                <a:spcAft>
                  <a:spcPts val="0"/>
                </a:spcAft>
              </a:pPr>
              <a:t>‹#›</a:t>
            </a:fld>
            <a:endParaRPr lang="en-GB">
              <a:solidFill>
                <a:prstClr val="black">
                  <a:tint val="75000"/>
                </a:prstClr>
              </a:solidFill>
              <a:effectLst/>
              <a:latin typeface="Calibri"/>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3113"/>
            <a:ext cx="9144000" cy="6852271"/>
          </a:xfrm>
          <a:prstGeom prst="rect">
            <a:avLst/>
          </a:prstGeom>
        </p:spPr>
      </p:pic>
      <p:pic>
        <p:nvPicPr>
          <p:cNvPr id="13" name="Picture 12"/>
          <p:cNvPicPr>
            <a:picLocks noChangeAspect="1"/>
          </p:cNvPicPr>
          <p:nvPr userDrawn="1"/>
        </p:nvPicPr>
        <p:blipFill rotWithShape="1">
          <a:blip r:embed="rId16">
            <a:extLst>
              <a:ext uri="{28A0092B-C50C-407E-A947-70E740481C1C}">
                <a14:useLocalDpi xmlns:a14="http://schemas.microsoft.com/office/drawing/2010/main" val="0"/>
              </a:ext>
            </a:extLst>
          </a:blip>
          <a:srcRect l="14186" t="79738" r="69302"/>
          <a:stretch/>
        </p:blipFill>
        <p:spPr>
          <a:xfrm>
            <a:off x="-36512" y="5497033"/>
            <a:ext cx="1509823" cy="1388351"/>
          </a:xfrm>
          <a:prstGeom prst="rect">
            <a:avLst/>
          </a:prstGeom>
          <a:effectLst>
            <a:softEdge rad="127000"/>
          </a:effectLst>
        </p:spPr>
      </p:pic>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GB" sz="1800">
              <a:solidFill>
                <a:prstClr val="white"/>
              </a:solidFill>
              <a:effectLst/>
            </a:endParaRPr>
          </a:p>
        </p:txBody>
      </p:sp>
    </p:spTree>
    <p:extLst>
      <p:ext uri="{BB962C8B-B14F-4D97-AF65-F5344CB8AC3E}">
        <p14:creationId xmlns:p14="http://schemas.microsoft.com/office/powerpoint/2010/main" val="4816553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http://www.cites.org/photo_gallery/Pics/other-plants_pic1.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http://www.cites.org/photo_gallery/Pics/mammal_pic1.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Macintosh%20HD:Users:marcelovasconcellos:Documents:CITES:Sharks:Africa:Casablanca%20workshop:Draft%20Report%20Casablanca_April2014_En.docx!OLE_LINK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1026" descr="reptiles_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27" descr="http://www.cites.org/photo_gallery/Pics/mammal_pic1.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24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28" descr="http://www.cites.org/photo_gallery/Pics/other-plants_pic1.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71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029"/>
          <p:cNvSpPr txBox="1">
            <a:spLocks noChangeArrowheads="1"/>
          </p:cNvSpPr>
          <p:nvPr/>
        </p:nvSpPr>
        <p:spPr bwMode="auto">
          <a:xfrm>
            <a:off x="3018971" y="4984537"/>
            <a:ext cx="5958115" cy="863955"/>
          </a:xfrm>
          <a:prstGeom prst="rect">
            <a:avLst/>
          </a:prstGeom>
          <a:noFill/>
          <a:ln>
            <a:noFill/>
          </a:ln>
          <a:effectLst/>
          <a:extLst>
            <a:ext uri="{909E8E84-426E-40DD-AFC4-6F175D3DCCD1}">
              <a14:hiddenFill xmlns:a14="http://schemas.microsoft.com/office/drawing/2010/main">
                <a:solidFill>
                  <a:srgbClr val="339900">
                    <a:alpha val="50195"/>
                  </a:srgbClr>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pPr algn="l" eaLnBrk="1" hangingPunct="1">
              <a:spcBef>
                <a:spcPct val="50000"/>
              </a:spcBef>
            </a:pPr>
            <a:r>
              <a:rPr lang="en-GB" altLang="en-US" sz="2000" b="1" dirty="0" smtClean="0">
                <a:solidFill>
                  <a:srgbClr val="0070C0"/>
                </a:solidFill>
                <a:effectLst/>
              </a:rPr>
              <a:t>Santa Marta, Colombia. </a:t>
            </a:r>
            <a:endParaRPr lang="en-GB" altLang="en-US" sz="2000" b="1" dirty="0" smtClean="0">
              <a:solidFill>
                <a:srgbClr val="0070C0"/>
              </a:solidFill>
              <a:effectLst/>
            </a:endParaRPr>
          </a:p>
          <a:p>
            <a:pPr algn="l" eaLnBrk="1" hangingPunct="1">
              <a:spcBef>
                <a:spcPct val="50000"/>
              </a:spcBef>
            </a:pPr>
            <a:r>
              <a:rPr lang="en-GB" altLang="en-US" sz="2000" b="1" dirty="0" smtClean="0">
                <a:solidFill>
                  <a:srgbClr val="0070C0"/>
                </a:solidFill>
                <a:effectLst/>
              </a:rPr>
              <a:t>25-27 </a:t>
            </a:r>
            <a:r>
              <a:rPr lang="en-GB" altLang="en-US" sz="2000" b="1" dirty="0">
                <a:solidFill>
                  <a:srgbClr val="0070C0"/>
                </a:solidFill>
                <a:effectLst/>
              </a:rPr>
              <a:t>de </a:t>
            </a:r>
            <a:r>
              <a:rPr lang="en-GB" altLang="en-US" sz="2000" b="1" dirty="0" err="1">
                <a:solidFill>
                  <a:srgbClr val="0070C0"/>
                </a:solidFill>
                <a:effectLst/>
              </a:rPr>
              <a:t>noviembre</a:t>
            </a:r>
            <a:r>
              <a:rPr lang="en-GB" altLang="en-US" sz="2000" b="1" dirty="0">
                <a:solidFill>
                  <a:srgbClr val="0070C0"/>
                </a:solidFill>
                <a:effectLst/>
              </a:rPr>
              <a:t> de  </a:t>
            </a:r>
            <a:r>
              <a:rPr lang="en-GB" altLang="en-US" sz="2000" b="1" dirty="0" smtClean="0">
                <a:solidFill>
                  <a:srgbClr val="0070C0"/>
                </a:solidFill>
                <a:effectLst/>
              </a:rPr>
              <a:t>2014</a:t>
            </a:r>
            <a:endParaRPr lang="en-GB" altLang="en-US" sz="2000" b="1" dirty="0">
              <a:solidFill>
                <a:srgbClr val="0070C0"/>
              </a:solidFill>
              <a:effectLst/>
            </a:endParaRPr>
          </a:p>
        </p:txBody>
      </p:sp>
      <p:sp>
        <p:nvSpPr>
          <p:cNvPr id="2055" name="Rectangle 1031"/>
          <p:cNvSpPr>
            <a:spLocks noChangeArrowheads="1"/>
          </p:cNvSpPr>
          <p:nvPr/>
        </p:nvSpPr>
        <p:spPr bwMode="auto">
          <a:xfrm>
            <a:off x="2853190" y="3487058"/>
            <a:ext cx="63198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pPr>
              <a:spcBef>
                <a:spcPct val="55000"/>
              </a:spcBef>
            </a:pPr>
            <a:r>
              <a:rPr lang="es-ES" altLang="en-US" sz="2400" b="1" dirty="0">
                <a:solidFill>
                  <a:schemeClr val="tx1"/>
                </a:solidFill>
                <a:effectLst/>
              </a:rPr>
              <a:t>Taller internacional de la CITES sobre tiburones:  la articulación de experiencias y estrategias para la aplicación de la inclusión de especies de tiburones en el Apéndice II de la CITES</a:t>
            </a:r>
            <a:endParaRPr lang="fr-FR" altLang="en-US" dirty="0">
              <a:effectLst/>
            </a:endParaRPr>
          </a:p>
        </p:txBody>
      </p:sp>
      <p:sp>
        <p:nvSpPr>
          <p:cNvPr id="2056" name="Text Box 1035"/>
          <p:cNvSpPr txBox="1">
            <a:spLocks noChangeArrowheads="1"/>
          </p:cNvSpPr>
          <p:nvPr/>
        </p:nvSpPr>
        <p:spPr bwMode="auto">
          <a:xfrm>
            <a:off x="52388" y="5757863"/>
            <a:ext cx="2771775" cy="228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57150">
                <a:solidFill>
                  <a:srgbClr val="FFCC00"/>
                </a:solidFill>
                <a:miter lim="800000"/>
                <a:headEnd/>
                <a:tailEnd type="none" w="lg" len="med"/>
              </a14:hiddenLine>
            </a:ext>
          </a:extLst>
        </p:spPr>
        <p:txBody>
          <a:bodyPr>
            <a:spAutoFit/>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pPr algn="l">
              <a:spcBef>
                <a:spcPct val="30000"/>
              </a:spcBef>
            </a:pPr>
            <a:r>
              <a:rPr lang="en-GB" altLang="en-US" sz="900" i="1" dirty="0">
                <a:solidFill>
                  <a:schemeClr val="bg1"/>
                </a:solidFill>
                <a:effectLst/>
              </a:rPr>
              <a:t>© Copyright CITES Secretariat 2005</a:t>
            </a:r>
          </a:p>
        </p:txBody>
      </p:sp>
      <p:sp>
        <p:nvSpPr>
          <p:cNvPr id="2057" name="Rectangle 1036"/>
          <p:cNvSpPr>
            <a:spLocks noChangeArrowheads="1"/>
          </p:cNvSpPr>
          <p:nvPr/>
        </p:nvSpPr>
        <p:spPr bwMode="auto">
          <a:xfrm>
            <a:off x="6934200" y="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pPr eaLnBrk="1" hangingPunct="1">
              <a:spcAft>
                <a:spcPct val="50000"/>
              </a:spcAft>
            </a:pPr>
            <a:r>
              <a:rPr lang="fr-FR" altLang="en-US" sz="1600" b="1" dirty="0">
                <a:solidFill>
                  <a:schemeClr val="tx1"/>
                </a:solidFill>
                <a:effectLst/>
              </a:rPr>
              <a:t>www.CITES.org</a:t>
            </a:r>
          </a:p>
        </p:txBody>
      </p:sp>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9094" y="5931637"/>
            <a:ext cx="5554663" cy="53657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57150" cap="flat" cmpd="sng">
                <a:solidFill>
                  <a:srgbClr val="FFCC00"/>
                </a:solidFill>
                <a:prstDash val="solid"/>
                <a:miter lim="800000"/>
                <a:headEnd type="none" w="med"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304800"/>
            <a:ext cx="8610600" cy="725488"/>
          </a:xfrm>
        </p:spPr>
        <p:txBody>
          <a:bodyPr>
            <a:normAutofit fontScale="90000"/>
          </a:bodyPr>
          <a:lstStyle/>
          <a:p>
            <a:pPr eaLnBrk="1" hangingPunct="1"/>
            <a:r>
              <a:rPr lang="en-US" altLang="en-US" dirty="0" err="1" smtClean="0"/>
              <a:t>Tiburones</a:t>
            </a:r>
            <a:r>
              <a:rPr lang="en-US" altLang="en-US" dirty="0" smtClean="0"/>
              <a:t> </a:t>
            </a:r>
            <a:r>
              <a:rPr lang="en-US" altLang="en-US" dirty="0" err="1" smtClean="0"/>
              <a:t>en</a:t>
            </a:r>
            <a:r>
              <a:rPr lang="en-US" altLang="en-US" dirty="0" smtClean="0"/>
              <a:t> los </a:t>
            </a:r>
            <a:r>
              <a:rPr lang="en-US" altLang="en-US" dirty="0" err="1" smtClean="0"/>
              <a:t>Apéndices</a:t>
            </a:r>
            <a:r>
              <a:rPr lang="en-US" altLang="en-US" dirty="0" smtClean="0"/>
              <a:t> de la CITES</a:t>
            </a:r>
            <a:endParaRPr lang="en-GB" altLang="en-US" dirty="0" smtClean="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62789016"/>
              </p:ext>
            </p:extLst>
          </p:nvPr>
        </p:nvGraphicFramePr>
        <p:xfrm>
          <a:off x="762000" y="1905000"/>
          <a:ext cx="7772400" cy="2514600"/>
        </p:xfrm>
        <a:graphic>
          <a:graphicData uri="http://schemas.openxmlformats.org/drawingml/2006/table">
            <a:tbl>
              <a:tblPr/>
              <a:tblGrid>
                <a:gridCol w="2514600"/>
                <a:gridCol w="3276600"/>
                <a:gridCol w="1981200"/>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smtClean="0">
                          <a:ln>
                            <a:noFill/>
                          </a:ln>
                          <a:solidFill>
                            <a:schemeClr val="tx1"/>
                          </a:solidFill>
                          <a:effectLst/>
                          <a:latin typeface="Arial" charset="0"/>
                          <a:ea typeface="ＭＳ Ｐゴシック" pitchFamily="-112" charset="-128"/>
                        </a:rPr>
                        <a:t>Sphyrna</a:t>
                      </a:r>
                      <a:r>
                        <a:rPr kumimoji="0" lang="en-US" sz="1400" b="0" i="1" u="none" strike="noStrike" cap="none" normalizeH="0" baseline="0" dirty="0" smtClean="0">
                          <a:ln>
                            <a:noFill/>
                          </a:ln>
                          <a:solidFill>
                            <a:schemeClr val="tx1"/>
                          </a:solidFill>
                          <a:effectLst/>
                          <a:latin typeface="Arial" charset="0"/>
                          <a:ea typeface="ＭＳ Ｐゴシック" pitchFamily="-112" charset="-128"/>
                        </a:rPr>
                        <a:t> </a:t>
                      </a:r>
                      <a:r>
                        <a:rPr kumimoji="0" lang="en-US" sz="1400" b="0" i="1" u="none" strike="noStrike" cap="none" normalizeH="0" baseline="0" dirty="0" err="1" smtClean="0">
                          <a:ln>
                            <a:noFill/>
                          </a:ln>
                          <a:solidFill>
                            <a:schemeClr val="tx1"/>
                          </a:solidFill>
                          <a:effectLst/>
                          <a:latin typeface="Arial" charset="0"/>
                          <a:ea typeface="ＭＳ Ｐゴシック" pitchFamily="-112" charset="-128"/>
                        </a:rPr>
                        <a:t>lewini</a:t>
                      </a:r>
                      <a:endParaRPr kumimoji="0" lang="en-US" sz="1400" b="0" i="1" u="none" strike="noStrike" cap="none" normalizeH="0" baseline="0" dirty="0" smtClean="0">
                        <a:ln>
                          <a:noFill/>
                        </a:ln>
                        <a:solidFill>
                          <a:schemeClr val="tx1"/>
                        </a:solidFill>
                        <a:effectLst/>
                        <a:latin typeface="Arial" charset="0"/>
                        <a:ea typeface="ＭＳ Ｐゴシック" pitchFamily="-112"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12" charset="-128"/>
                        </a:rPr>
                        <a:t>(</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Tiburón</a:t>
                      </a:r>
                      <a:r>
                        <a:rPr kumimoji="0" lang="en-US" sz="1400" b="0" i="0" u="none" strike="noStrike" cap="none" normalizeH="0" baseline="0" dirty="0" smtClean="0">
                          <a:ln>
                            <a:noFill/>
                          </a:ln>
                          <a:solidFill>
                            <a:schemeClr val="tx1"/>
                          </a:solidFill>
                          <a:effectLst/>
                          <a:latin typeface="Arial" charset="0"/>
                          <a:ea typeface="ＭＳ Ｐゴシック" pitchFamily="-112" charset="-128"/>
                        </a:rPr>
                        <a:t> </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martillo</a:t>
                      </a:r>
                      <a:r>
                        <a:rPr kumimoji="0" lang="en-US" sz="1400" b="0" i="0" u="none" strike="noStrike" cap="none" normalizeH="0" baseline="0" dirty="0" smtClean="0">
                          <a:ln>
                            <a:noFill/>
                          </a:ln>
                          <a:solidFill>
                            <a:schemeClr val="tx1"/>
                          </a:solidFill>
                          <a:effectLst/>
                          <a:latin typeface="Arial" charset="0"/>
                          <a:ea typeface="ＭＳ Ｐゴシック" pitchFamily="-112" charset="-128"/>
                        </a:rPr>
                        <a:t> </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común</a:t>
                      </a:r>
                      <a:r>
                        <a:rPr kumimoji="0" lang="en-US" sz="1400" b="0" i="0" u="none" strike="noStrike" cap="none" normalizeH="0" baseline="0" dirty="0" smtClean="0">
                          <a:ln>
                            <a:noFill/>
                          </a:ln>
                          <a:solidFill>
                            <a:schemeClr val="tx1"/>
                          </a:solidFill>
                          <a:effectLst/>
                          <a:latin typeface="Arial" charset="0"/>
                          <a:ea typeface="ＭＳ Ｐゴシック" pitchFamily="-112" charset="-128"/>
                        </a:rPr>
                        <a:t>)</a:t>
                      </a: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2" charset="-128"/>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12" charset="-128"/>
                        </a:rPr>
                        <a:t>(</a:t>
                      </a:r>
                      <a:r>
                        <a:rPr kumimoji="0" lang="fr-FR" altLang="zh-TW" sz="1400" b="0" i="0" u="none" strike="noStrike" cap="none" normalizeH="0" baseline="0" dirty="0" err="1" smtClean="0">
                          <a:ln>
                            <a:noFill/>
                          </a:ln>
                          <a:solidFill>
                            <a:schemeClr val="tx1"/>
                          </a:solidFill>
                          <a:effectLst/>
                          <a:latin typeface="Arial" charset="0"/>
                          <a:ea typeface="新細明體" pitchFamily="-112" charset="-120"/>
                        </a:rPr>
                        <a:t>anteriormente</a:t>
                      </a:r>
                      <a:r>
                        <a:rPr kumimoji="0" lang="fr-FR" altLang="zh-TW" sz="1400" b="0" i="0" u="none" strike="noStrike" cap="none" normalizeH="0" baseline="0" dirty="0" smtClean="0">
                          <a:ln>
                            <a:noFill/>
                          </a:ln>
                          <a:solidFill>
                            <a:schemeClr val="tx1"/>
                          </a:solidFill>
                          <a:effectLst/>
                          <a:latin typeface="Arial" charset="0"/>
                          <a:ea typeface="新細明體" pitchFamily="-112" charset="-120"/>
                        </a:rPr>
                        <a:t> III, </a:t>
                      </a:r>
                      <a:r>
                        <a:rPr kumimoji="0" lang="fr-FR" altLang="zh-TW" sz="1400" b="0" i="0" u="none" strike="noStrike" cap="none" normalizeH="0" baseline="0" dirty="0" err="1" smtClean="0">
                          <a:ln>
                            <a:noFill/>
                          </a:ln>
                          <a:solidFill>
                            <a:schemeClr val="tx1"/>
                          </a:solidFill>
                          <a:effectLst/>
                          <a:latin typeface="Arial" charset="0"/>
                          <a:ea typeface="新細明體" pitchFamily="-112" charset="-120"/>
                        </a:rPr>
                        <a:t>desde</a:t>
                      </a:r>
                      <a:r>
                        <a:rPr kumimoji="0" lang="fr-FR" altLang="zh-TW" sz="1400" b="0" i="0" u="none" strike="noStrike" cap="none" normalizeH="0" baseline="0" dirty="0" smtClean="0">
                          <a:ln>
                            <a:noFill/>
                          </a:ln>
                          <a:solidFill>
                            <a:schemeClr val="tx1"/>
                          </a:solidFill>
                          <a:effectLst/>
                          <a:latin typeface="Arial" charset="0"/>
                          <a:ea typeface="新細明體" pitchFamily="-112" charset="-120"/>
                        </a:rPr>
                        <a:t> </a:t>
                      </a:r>
                      <a:r>
                        <a:rPr kumimoji="0" lang="en-US" sz="1400" b="0" i="0" u="none" strike="noStrike" cap="none" normalizeH="0" baseline="0" dirty="0" smtClean="0">
                          <a:ln>
                            <a:noFill/>
                          </a:ln>
                          <a:solidFill>
                            <a:schemeClr val="tx1"/>
                          </a:solidFill>
                          <a:effectLst/>
                          <a:latin typeface="Arial" charset="0"/>
                          <a:ea typeface="ＭＳ Ｐゴシック" pitchFamily="-112" charset="-128"/>
                        </a:rPr>
                        <a:t>25/09/12)</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新細明體" pitchFamily="-112" charset="-120"/>
                        </a:rPr>
                        <a:t>14/09/14</a:t>
                      </a:r>
                      <a:endParaRPr kumimoji="0" lang="en-US" sz="1400" b="0" i="0" u="none" strike="noStrike" cap="none" normalizeH="0" baseline="0" smtClean="0">
                        <a:ln>
                          <a:noFill/>
                        </a:ln>
                        <a:solidFill>
                          <a:schemeClr val="tx1"/>
                        </a:solidFill>
                        <a:effectLst/>
                        <a:latin typeface="Arial" charset="0"/>
                        <a:ea typeface="新細明體" pitchFamily="-112" charset="-120"/>
                      </a:endParaRP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pitchFamily="-112" charset="-128"/>
                        </a:rPr>
                        <a:t>Sphyrna mokarran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2" charset="-128"/>
                        </a:rPr>
                        <a:t>(Tiburón martillo gigante)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2" charset="-128"/>
                        </a:rPr>
                        <a:t>II</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ＭＳ Ｐゴシック" pitchFamily="-112" charset="-128"/>
                        </a:rPr>
                        <a:t>14/09/14</a:t>
                      </a:r>
                      <a:endParaRPr kumimoji="0" lang="en-US" sz="14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smtClean="0">
                          <a:ln>
                            <a:noFill/>
                          </a:ln>
                          <a:solidFill>
                            <a:schemeClr val="tx1"/>
                          </a:solidFill>
                          <a:effectLst/>
                          <a:latin typeface="Arial" charset="0"/>
                          <a:ea typeface="ＭＳ Ｐゴシック" pitchFamily="-112" charset="-128"/>
                        </a:rPr>
                        <a:t>Sphyrna</a:t>
                      </a:r>
                      <a:r>
                        <a:rPr kumimoji="0" lang="en-US" sz="1400" b="0" i="1" u="none" strike="noStrike" cap="none" normalizeH="0" baseline="0" dirty="0" smtClean="0">
                          <a:ln>
                            <a:noFill/>
                          </a:ln>
                          <a:solidFill>
                            <a:schemeClr val="tx1"/>
                          </a:solidFill>
                          <a:effectLst/>
                          <a:latin typeface="Arial" charset="0"/>
                          <a:ea typeface="ＭＳ Ｐゴシック" pitchFamily="-112" charset="-128"/>
                        </a:rPr>
                        <a:t> </a:t>
                      </a:r>
                      <a:r>
                        <a:rPr kumimoji="0" lang="en-US" sz="1400" b="0" i="1" u="none" strike="noStrike" cap="none" normalizeH="0" baseline="0" dirty="0" err="1" smtClean="0">
                          <a:ln>
                            <a:noFill/>
                          </a:ln>
                          <a:solidFill>
                            <a:schemeClr val="tx1"/>
                          </a:solidFill>
                          <a:effectLst/>
                          <a:latin typeface="Arial" charset="0"/>
                          <a:ea typeface="ＭＳ Ｐゴシック" pitchFamily="-112" charset="-128"/>
                        </a:rPr>
                        <a:t>zygaena</a:t>
                      </a:r>
                      <a:endParaRPr kumimoji="0" lang="en-US" sz="1400" b="0" i="1" u="none" strike="noStrike" cap="none" normalizeH="0" baseline="0" dirty="0" smtClean="0">
                        <a:ln>
                          <a:noFill/>
                        </a:ln>
                        <a:solidFill>
                          <a:schemeClr val="tx1"/>
                        </a:solidFill>
                        <a:effectLst/>
                        <a:latin typeface="Arial" charset="0"/>
                        <a:ea typeface="ＭＳ Ｐゴシック" pitchFamily="-112"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pitchFamily="-112" charset="-128"/>
                        </a:rPr>
                        <a:t>(</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Tiburón</a:t>
                      </a:r>
                      <a:r>
                        <a:rPr kumimoji="0" lang="en-US" sz="1400" b="0" i="0" u="none" strike="noStrike" cap="none" normalizeH="0" baseline="0" dirty="0" smtClean="0">
                          <a:ln>
                            <a:noFill/>
                          </a:ln>
                          <a:solidFill>
                            <a:schemeClr val="tx1"/>
                          </a:solidFill>
                          <a:effectLst/>
                          <a:latin typeface="Arial" charset="0"/>
                          <a:ea typeface="ＭＳ Ｐゴシック" pitchFamily="-112" charset="-128"/>
                        </a:rPr>
                        <a:t> </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martillo</a:t>
                      </a:r>
                      <a:r>
                        <a:rPr kumimoji="0" lang="en-US" sz="1400" b="0" i="0" u="none" strike="noStrike" cap="none" normalizeH="0" baseline="0" dirty="0" smtClean="0">
                          <a:ln>
                            <a:noFill/>
                          </a:ln>
                          <a:solidFill>
                            <a:schemeClr val="tx1"/>
                          </a:solidFill>
                          <a:effectLst/>
                          <a:latin typeface="Arial" charset="0"/>
                          <a:ea typeface="ＭＳ Ｐゴシック" pitchFamily="-112" charset="-128"/>
                        </a:rPr>
                        <a:t> </a:t>
                      </a:r>
                      <a:r>
                        <a:rPr kumimoji="0" lang="en-US" sz="1400" b="0" i="0" u="none" strike="noStrike" cap="none" normalizeH="0" baseline="0" dirty="0" err="1" smtClean="0">
                          <a:ln>
                            <a:noFill/>
                          </a:ln>
                          <a:solidFill>
                            <a:schemeClr val="tx1"/>
                          </a:solidFill>
                          <a:effectLst/>
                          <a:latin typeface="Arial" charset="0"/>
                          <a:ea typeface="ＭＳ Ｐゴシック" pitchFamily="-112" charset="-128"/>
                        </a:rPr>
                        <a:t>liso</a:t>
                      </a:r>
                      <a:r>
                        <a:rPr kumimoji="0" lang="en-US" sz="1400" b="0" i="0" u="none" strike="noStrike" cap="none" normalizeH="0" baseline="0" dirty="0" smtClean="0">
                          <a:ln>
                            <a:noFill/>
                          </a:ln>
                          <a:solidFill>
                            <a:schemeClr val="tx1"/>
                          </a:solidFill>
                          <a:effectLst/>
                          <a:latin typeface="Arial" charset="0"/>
                          <a:ea typeface="ＭＳ Ｐゴシック" pitchFamily="-112" charset="-12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2" charset="-128"/>
                        </a:rPr>
                        <a:t>II</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ＭＳ Ｐゴシック" pitchFamily="-112" charset="-128"/>
                        </a:rPr>
                        <a:t>14/09/14</a:t>
                      </a:r>
                      <a:endParaRPr kumimoji="0" lang="en-US" sz="1400" b="0" i="0" u="none" strike="noStrike" cap="none" normalizeH="0" baseline="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ea typeface="ＭＳ Ｐゴシック" pitchFamily="-112" charset="-128"/>
                        </a:rPr>
                        <a:t>Manta</a:t>
                      </a:r>
                      <a:r>
                        <a:rPr kumimoji="0" lang="en-US" sz="1400" b="0" i="0" u="none" strike="noStrike" cap="none" normalizeH="0" baseline="0" smtClean="0">
                          <a:ln>
                            <a:noFill/>
                          </a:ln>
                          <a:solidFill>
                            <a:schemeClr val="tx1"/>
                          </a:solidFill>
                          <a:effectLst/>
                          <a:latin typeface="Arial" charset="0"/>
                          <a:ea typeface="ＭＳ Ｐゴシック" pitchFamily="-112" charset="-128"/>
                        </a:rPr>
                        <a:t> spp.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2" charset="-128"/>
                        </a:rPr>
                        <a:t>(Rayas manta)</a:t>
                      </a: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2" charset="-128"/>
                        </a:rPr>
                        <a:t>II</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Arial" charset="0"/>
                          <a:ea typeface="ＭＳ Ｐゴシック" pitchFamily="-112" charset="-128"/>
                        </a:rPr>
                        <a:t>14/09/14</a:t>
                      </a:r>
                      <a:endParaRPr kumimoji="0" lang="en-US" sz="1400" b="0" i="0" u="none" strike="noStrike" cap="none" normalizeH="0" baseline="0" dirty="0" smtClean="0">
                        <a:ln>
                          <a:noFill/>
                        </a:ln>
                        <a:solidFill>
                          <a:schemeClr val="tx1"/>
                        </a:solidFill>
                        <a:effectLst/>
                        <a:latin typeface="Arial" charset="0"/>
                        <a:ea typeface="ＭＳ Ｐゴシック" pitchFamily="-112" charset="-128"/>
                      </a:endParaRP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r>
            </a:tbl>
          </a:graphicData>
        </a:graphic>
      </p:graphicFrame>
      <p:sp>
        <p:nvSpPr>
          <p:cNvPr id="1743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ea typeface="ＭＳ Ｐゴシック" pitchFamily="-112" charset="-128"/>
              </a:defRPr>
            </a:lvl1pPr>
            <a:lvl2pPr marL="742950" indent="-285750">
              <a:defRPr sz="2800">
                <a:solidFill>
                  <a:srgbClr val="FFFF00"/>
                </a:solidFill>
                <a:latin typeface="Arial" charset="0"/>
                <a:ea typeface="ＭＳ Ｐゴシック" pitchFamily="-112" charset="-128"/>
              </a:defRPr>
            </a:lvl2pPr>
            <a:lvl3pPr marL="1143000" indent="-228600">
              <a:defRPr sz="2800">
                <a:solidFill>
                  <a:srgbClr val="FFFF00"/>
                </a:solidFill>
                <a:latin typeface="Arial" charset="0"/>
                <a:ea typeface="ＭＳ Ｐゴシック" pitchFamily="-112" charset="-128"/>
              </a:defRPr>
            </a:lvl3pPr>
            <a:lvl4pPr marL="1600200" indent="-228600">
              <a:defRPr sz="2800">
                <a:solidFill>
                  <a:srgbClr val="FFFF00"/>
                </a:solidFill>
                <a:latin typeface="Arial" charset="0"/>
                <a:ea typeface="ＭＳ Ｐゴシック" pitchFamily="-112" charset="-128"/>
              </a:defRPr>
            </a:lvl4pPr>
            <a:lvl5pPr marL="2057400" indent="-228600">
              <a:defRPr sz="2800">
                <a:solidFill>
                  <a:srgbClr val="FFFF00"/>
                </a:solidFill>
                <a:latin typeface="Arial" charset="0"/>
                <a:ea typeface="ＭＳ Ｐゴシック" pitchFamily="-112" charset="-128"/>
              </a:defRPr>
            </a:lvl5pPr>
            <a:lvl6pPr marL="2514600" indent="-228600" algn="ctr" eaLnBrk="0" fontAlgn="base" hangingPunct="0">
              <a:spcBef>
                <a:spcPct val="0"/>
              </a:spcBef>
              <a:spcAft>
                <a:spcPct val="0"/>
              </a:spcAft>
              <a:defRPr sz="2800">
                <a:solidFill>
                  <a:srgbClr val="FFFF00"/>
                </a:solidFill>
                <a:latin typeface="Arial" charset="0"/>
                <a:ea typeface="ＭＳ Ｐゴシック" pitchFamily="-112" charset="-128"/>
              </a:defRPr>
            </a:lvl6pPr>
            <a:lvl7pPr marL="2971800" indent="-228600" algn="ctr" eaLnBrk="0" fontAlgn="base" hangingPunct="0">
              <a:spcBef>
                <a:spcPct val="0"/>
              </a:spcBef>
              <a:spcAft>
                <a:spcPct val="0"/>
              </a:spcAft>
              <a:defRPr sz="2800">
                <a:solidFill>
                  <a:srgbClr val="FFFF00"/>
                </a:solidFill>
                <a:latin typeface="Arial" charset="0"/>
                <a:ea typeface="ＭＳ Ｐゴシック" pitchFamily="-112" charset="-128"/>
              </a:defRPr>
            </a:lvl7pPr>
            <a:lvl8pPr marL="3429000" indent="-228600" algn="ctr" eaLnBrk="0" fontAlgn="base" hangingPunct="0">
              <a:spcBef>
                <a:spcPct val="0"/>
              </a:spcBef>
              <a:spcAft>
                <a:spcPct val="0"/>
              </a:spcAft>
              <a:defRPr sz="2800">
                <a:solidFill>
                  <a:srgbClr val="FFFF00"/>
                </a:solidFill>
                <a:latin typeface="Arial" charset="0"/>
                <a:ea typeface="ＭＳ Ｐゴシック" pitchFamily="-112" charset="-128"/>
              </a:defRPr>
            </a:lvl8pPr>
            <a:lvl9pPr marL="3886200" indent="-228600" algn="ctr" eaLnBrk="0" fontAlgn="base" hangingPunct="0">
              <a:spcBef>
                <a:spcPct val="0"/>
              </a:spcBef>
              <a:spcAft>
                <a:spcPct val="0"/>
              </a:spcAft>
              <a:defRPr sz="2800">
                <a:solidFill>
                  <a:srgbClr val="FFFF00"/>
                </a:solidFill>
                <a:latin typeface="Arial" charset="0"/>
                <a:ea typeface="ＭＳ Ｐゴシック" pitchFamily="-112" charset="-128"/>
              </a:defRPr>
            </a:lvl9pPr>
          </a:lstStyle>
          <a:p>
            <a:fld id="{33613130-343C-4212-B529-B2C80A2115BD}" type="slidenum">
              <a:rPr lang="en-US" altLang="en-US" sz="1400" smtClean="0">
                <a:solidFill>
                  <a:srgbClr val="FFCC00"/>
                </a:solidFill>
              </a:rPr>
              <a:pPr/>
              <a:t>10</a:t>
            </a:fld>
            <a:endParaRPr lang="en-US" altLang="en-US" sz="1400" smtClean="0">
              <a:solidFill>
                <a:srgbClr val="FFCC00"/>
              </a:solidFill>
            </a:endParaRPr>
          </a:p>
        </p:txBody>
      </p:sp>
    </p:spTree>
    <p:extLst>
      <p:ext uri="{BB962C8B-B14F-4D97-AF65-F5344CB8AC3E}">
        <p14:creationId xmlns:p14="http://schemas.microsoft.com/office/powerpoint/2010/main" val="41547371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28600" y="274638"/>
            <a:ext cx="8458200" cy="1143000"/>
          </a:xfrm>
        </p:spPr>
        <p:txBody>
          <a:bodyPr>
            <a:normAutofit fontScale="90000"/>
          </a:bodyPr>
          <a:lstStyle/>
          <a:p>
            <a:r>
              <a:rPr lang="es-ES" altLang="en-US" dirty="0"/>
              <a:t>Tiburones en los Apéndices de la CITES</a:t>
            </a:r>
            <a:endParaRPr lang="en-US" altLang="en-US" dirty="0" smtClean="0"/>
          </a:p>
        </p:txBody>
      </p:sp>
      <p:sp>
        <p:nvSpPr>
          <p:cNvPr id="18436" name="Rectangle 3"/>
          <p:cNvSpPr>
            <a:spLocks noGrp="1" noChangeArrowheads="1"/>
          </p:cNvSpPr>
          <p:nvPr>
            <p:ph idx="1"/>
          </p:nvPr>
        </p:nvSpPr>
        <p:spPr/>
        <p:txBody>
          <a:bodyPr>
            <a:normAutofit/>
          </a:bodyPr>
          <a:lstStyle/>
          <a:p>
            <a:pPr eaLnBrk="1" hangingPunct="1">
              <a:spcBef>
                <a:spcPct val="10000"/>
              </a:spcBef>
              <a:spcAft>
                <a:spcPct val="10000"/>
              </a:spcAft>
              <a:buFontTx/>
              <a:buNone/>
            </a:pPr>
            <a:r>
              <a:rPr lang="en-US" altLang="en-US" sz="3000" dirty="0" smtClean="0"/>
              <a:t>Other proposals:</a:t>
            </a:r>
          </a:p>
          <a:p>
            <a:pPr eaLnBrk="1" hangingPunct="1">
              <a:spcBef>
                <a:spcPct val="10000"/>
              </a:spcBef>
              <a:spcAft>
                <a:spcPct val="10000"/>
              </a:spcAft>
              <a:buFontTx/>
              <a:buNone/>
            </a:pPr>
            <a:r>
              <a:rPr lang="fr-CH" altLang="en-US" sz="3000" u="sng" dirty="0" smtClean="0"/>
              <a:t>CoP14 (2007)</a:t>
            </a:r>
            <a:endParaRPr lang="en-US" altLang="en-US" sz="3000" u="sng" dirty="0" smtClean="0"/>
          </a:p>
          <a:p>
            <a:pPr eaLnBrk="1" hangingPunct="1">
              <a:spcBef>
                <a:spcPct val="10000"/>
              </a:spcBef>
              <a:spcAft>
                <a:spcPct val="10000"/>
              </a:spcAft>
              <a:buFontTx/>
              <a:buNone/>
            </a:pPr>
            <a:r>
              <a:rPr lang="en-US" altLang="en-US" sz="3000" i="1" dirty="0" err="1" smtClean="0"/>
              <a:t>Squalus</a:t>
            </a:r>
            <a:r>
              <a:rPr lang="en-US" altLang="en-US" sz="3000" i="1" dirty="0" smtClean="0"/>
              <a:t> </a:t>
            </a:r>
            <a:r>
              <a:rPr lang="en-US" altLang="en-US" sz="3000" i="1" dirty="0" err="1" smtClean="0"/>
              <a:t>acanthias</a:t>
            </a:r>
            <a:r>
              <a:rPr lang="en-US" altLang="en-US" sz="3000" dirty="0" smtClean="0"/>
              <a:t> (Spiny dogfish)</a:t>
            </a:r>
          </a:p>
          <a:p>
            <a:pPr eaLnBrk="1" hangingPunct="1">
              <a:spcBef>
                <a:spcPct val="10000"/>
              </a:spcBef>
              <a:spcAft>
                <a:spcPct val="10000"/>
              </a:spcAft>
              <a:buFontTx/>
              <a:buNone/>
            </a:pPr>
            <a:r>
              <a:rPr lang="fr-CH" altLang="en-US" sz="3000" u="sng" dirty="0" smtClean="0"/>
              <a:t>CoP15 (2010)</a:t>
            </a:r>
          </a:p>
          <a:p>
            <a:pPr eaLnBrk="1" hangingPunct="1">
              <a:spcBef>
                <a:spcPct val="10000"/>
              </a:spcBef>
              <a:spcAft>
                <a:spcPct val="10000"/>
              </a:spcAft>
              <a:buFontTx/>
              <a:buNone/>
            </a:pPr>
            <a:r>
              <a:rPr lang="en-US" altLang="en-US" sz="3000" i="1" dirty="0" err="1" smtClean="0"/>
              <a:t>Carcharhinus</a:t>
            </a:r>
            <a:r>
              <a:rPr lang="en-US" altLang="en-US" sz="3000" i="1" dirty="0" smtClean="0"/>
              <a:t> </a:t>
            </a:r>
            <a:r>
              <a:rPr lang="en-US" altLang="en-US" sz="3000" i="1" dirty="0" err="1" smtClean="0"/>
              <a:t>plumbeus</a:t>
            </a:r>
            <a:r>
              <a:rPr lang="en-US" altLang="en-US" sz="3000" i="1" dirty="0" smtClean="0"/>
              <a:t> </a:t>
            </a:r>
            <a:r>
              <a:rPr lang="en-US" altLang="en-US" sz="3000" dirty="0" smtClean="0"/>
              <a:t>(Sandbar shark)</a:t>
            </a:r>
          </a:p>
          <a:p>
            <a:pPr eaLnBrk="1" hangingPunct="1">
              <a:spcBef>
                <a:spcPct val="10000"/>
              </a:spcBef>
              <a:spcAft>
                <a:spcPct val="10000"/>
              </a:spcAft>
              <a:buFontTx/>
              <a:buNone/>
            </a:pPr>
            <a:r>
              <a:rPr lang="en-US" altLang="en-US" sz="3000" i="1" dirty="0" err="1" smtClean="0"/>
              <a:t>Carcharhinus</a:t>
            </a:r>
            <a:r>
              <a:rPr lang="en-US" altLang="en-US" sz="3000" i="1" dirty="0" smtClean="0"/>
              <a:t>  </a:t>
            </a:r>
            <a:r>
              <a:rPr lang="en-US" altLang="en-US" sz="3000" i="1" dirty="0" err="1" smtClean="0"/>
              <a:t>obscurus</a:t>
            </a:r>
            <a:r>
              <a:rPr lang="en-US" altLang="en-US" sz="3000" dirty="0" smtClean="0"/>
              <a:t> (Dusky shark)</a:t>
            </a:r>
            <a:endParaRPr lang="en-US" altLang="en-US" sz="3000" i="1" dirty="0" smtClean="0"/>
          </a:p>
          <a:p>
            <a:pPr eaLnBrk="1" hangingPunct="1">
              <a:spcBef>
                <a:spcPct val="10000"/>
              </a:spcBef>
              <a:spcAft>
                <a:spcPct val="10000"/>
              </a:spcAft>
              <a:buFontTx/>
              <a:buNone/>
            </a:pPr>
            <a:r>
              <a:rPr lang="en-US" altLang="en-US" sz="3000" i="1" dirty="0" err="1" smtClean="0"/>
              <a:t>Squalus</a:t>
            </a:r>
            <a:r>
              <a:rPr lang="en-US" altLang="en-US" sz="3000" i="1" dirty="0" smtClean="0"/>
              <a:t> </a:t>
            </a:r>
            <a:r>
              <a:rPr lang="en-US" altLang="en-US" sz="3000" i="1" dirty="0" err="1" smtClean="0"/>
              <a:t>acanthias</a:t>
            </a:r>
            <a:r>
              <a:rPr lang="en-US" altLang="en-US" sz="3000" dirty="0" smtClean="0"/>
              <a:t> (Spiny dogfish)</a:t>
            </a:r>
          </a:p>
          <a:p>
            <a:pPr eaLnBrk="1" hangingPunct="1">
              <a:spcBef>
                <a:spcPct val="10000"/>
              </a:spcBef>
              <a:spcAft>
                <a:spcPct val="10000"/>
              </a:spcAft>
              <a:buFontTx/>
              <a:buNone/>
            </a:pPr>
            <a:endParaRPr lang="en-US" altLang="en-US" sz="30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additive="base">
                                        <p:cTn id="13"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additive="base">
                                        <p:cTn id="19"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 calcmode="lin" valueType="num">
                                      <p:cBhvr additive="base">
                                        <p:cTn id="25" dur="5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6">
                                            <p:txEl>
                                              <p:pRg st="4" end="4"/>
                                            </p:txEl>
                                          </p:spTgt>
                                        </p:tgtEl>
                                        <p:attrNameLst>
                                          <p:attrName>style.visibility</p:attrName>
                                        </p:attrNameLst>
                                      </p:cBhvr>
                                      <p:to>
                                        <p:strVal val="visible"/>
                                      </p:to>
                                    </p:set>
                                    <p:anim calcmode="lin" valueType="num">
                                      <p:cBhvr additive="base">
                                        <p:cTn id="31" dur="5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6">
                                            <p:txEl>
                                              <p:pRg st="5" end="5"/>
                                            </p:txEl>
                                          </p:spTgt>
                                        </p:tgtEl>
                                        <p:attrNameLst>
                                          <p:attrName>style.visibility</p:attrName>
                                        </p:attrNameLst>
                                      </p:cBhvr>
                                      <p:to>
                                        <p:strVal val="visible"/>
                                      </p:to>
                                    </p:set>
                                    <p:anim calcmode="lin" valueType="num">
                                      <p:cBhvr additive="base">
                                        <p:cTn id="37" dur="5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36">
                                            <p:txEl>
                                              <p:pRg st="6" end="6"/>
                                            </p:txEl>
                                          </p:spTgt>
                                        </p:tgtEl>
                                        <p:attrNameLst>
                                          <p:attrName>style.visibility</p:attrName>
                                        </p:attrNameLst>
                                      </p:cBhvr>
                                      <p:to>
                                        <p:strVal val="visible"/>
                                      </p:to>
                                    </p:set>
                                    <p:anim calcmode="lin" valueType="num">
                                      <p:cBhvr additive="base">
                                        <p:cTn id="43" dur="500" fill="hold"/>
                                        <p:tgtEl>
                                          <p:spTgt spid="1843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8763000" cy="725488"/>
          </a:xfrm>
        </p:spPr>
        <p:txBody>
          <a:bodyPr>
            <a:normAutofit fontScale="90000"/>
          </a:bodyPr>
          <a:lstStyle/>
          <a:p>
            <a:pPr eaLnBrk="1" hangingPunct="1"/>
            <a:r>
              <a:rPr lang="en-US" altLang="en-US" dirty="0" smtClean="0"/>
              <a:t/>
            </a:r>
            <a:br>
              <a:rPr lang="en-US" altLang="en-US" dirty="0" smtClean="0"/>
            </a:br>
            <a:r>
              <a:rPr lang="en-US" altLang="en-US" dirty="0" smtClean="0"/>
              <a:t> Conclusions</a:t>
            </a:r>
          </a:p>
        </p:txBody>
      </p:sp>
      <p:sp>
        <p:nvSpPr>
          <p:cNvPr id="19460" name="Rectangle 3"/>
          <p:cNvSpPr>
            <a:spLocks noGrp="1" noChangeArrowheads="1"/>
          </p:cNvSpPr>
          <p:nvPr>
            <p:ph idx="1"/>
          </p:nvPr>
        </p:nvSpPr>
        <p:spPr>
          <a:xfrm>
            <a:off x="685800" y="1524000"/>
            <a:ext cx="7772400" cy="5016500"/>
          </a:xfrm>
        </p:spPr>
        <p:txBody>
          <a:bodyPr>
            <a:normAutofit/>
          </a:bodyPr>
          <a:lstStyle/>
          <a:p>
            <a:pPr>
              <a:spcBef>
                <a:spcPct val="10000"/>
              </a:spcBef>
              <a:spcAft>
                <a:spcPct val="10000"/>
              </a:spcAft>
            </a:pPr>
            <a:r>
              <a:rPr lang="es-ES" altLang="zh-CN" sz="3000" dirty="0"/>
              <a:t>Las preocupaciones de las Partes de la CITES  sobre los efectos del comercio internacional de tiburones  han aumentado de manera continua desde 1994 y siguen aumentando </a:t>
            </a:r>
            <a:endParaRPr lang="es-ES" altLang="zh-CN" sz="3000" dirty="0" smtClean="0"/>
          </a:p>
          <a:p>
            <a:pPr>
              <a:spcBef>
                <a:spcPct val="10000"/>
              </a:spcBef>
              <a:spcAft>
                <a:spcPct val="10000"/>
              </a:spcAft>
            </a:pPr>
            <a:r>
              <a:rPr lang="es-ES" altLang="zh-CN" sz="3000" dirty="0"/>
              <a:t>Las actividades de la CITES han ayudado a estimular otras medidas hacia la dirección correcta – en especial el PAI-Tiburones</a:t>
            </a:r>
            <a:endParaRPr lang="fr-CH" altLang="zh-CN"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xEl>
                                              <p:charRg st="170" end="295"/>
                                            </p:txEl>
                                          </p:spTgt>
                                        </p:tgtEl>
                                        <p:attrNameLst>
                                          <p:attrName>style.visibility</p:attrName>
                                        </p:attrNameLst>
                                      </p:cBhvr>
                                      <p:to>
                                        <p:strVal val="visible"/>
                                      </p:to>
                                    </p:set>
                                    <p:anim calcmode="lin" valueType="num">
                                      <p:cBhvr additive="base">
                                        <p:cTn id="13" dur="500" fill="hold"/>
                                        <p:tgtEl>
                                          <p:spTgt spid="19460">
                                            <p:txEl>
                                              <p:charRg st="170" end="2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0">
                                            <p:txEl>
                                              <p:charRg st="170" end="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Códigos</a:t>
            </a:r>
            <a:r>
              <a:rPr lang="fr-CH" dirty="0"/>
              <a:t> </a:t>
            </a:r>
            <a:r>
              <a:rPr lang="fr-CH" dirty="0" err="1"/>
              <a:t>arancelarios</a:t>
            </a:r>
            <a:endParaRPr lang="en-GB" dirty="0"/>
          </a:p>
        </p:txBody>
      </p:sp>
      <p:sp>
        <p:nvSpPr>
          <p:cNvPr id="3" name="Content Placeholder 2"/>
          <p:cNvSpPr>
            <a:spLocks noGrp="1"/>
          </p:cNvSpPr>
          <p:nvPr>
            <p:ph idx="1"/>
          </p:nvPr>
        </p:nvSpPr>
        <p:spPr/>
        <p:txBody>
          <a:bodyPr>
            <a:normAutofit/>
          </a:bodyPr>
          <a:lstStyle/>
          <a:p>
            <a:r>
              <a:rPr lang="es-ES" sz="3000" dirty="0"/>
              <a:t>Sistema Armonizado de Designación y</a:t>
            </a:r>
          </a:p>
          <a:p>
            <a:r>
              <a:rPr lang="es-ES" sz="3000" dirty="0"/>
              <a:t>Codificación de Mercancías: Sistema Armonizado (SA)  de nomenclatura arancelaria </a:t>
            </a:r>
          </a:p>
          <a:p>
            <a:r>
              <a:rPr lang="es-ES" sz="3000" dirty="0"/>
              <a:t>En vigor desde 1988. Gestionado por la Organización Mundial de Aduanas</a:t>
            </a:r>
            <a:endParaRPr lang="en-GB" sz="3000" dirty="0"/>
          </a:p>
        </p:txBody>
      </p:sp>
    </p:spTree>
    <p:extLst>
      <p:ext uri="{BB962C8B-B14F-4D97-AF65-F5344CB8AC3E}">
        <p14:creationId xmlns:p14="http://schemas.microsoft.com/office/powerpoint/2010/main" val="30887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charRg st="118" end="189"/>
                                            </p:txEl>
                                          </p:spTgt>
                                        </p:tgtEl>
                                        <p:attrNameLst>
                                          <p:attrName>style.visibility</p:attrName>
                                        </p:attrNameLst>
                                      </p:cBhvr>
                                      <p:to>
                                        <p:strVal val="visible"/>
                                      </p:to>
                                    </p:set>
                                    <p:anim calcmode="lin" valueType="num">
                                      <p:cBhvr additive="base">
                                        <p:cTn id="19" dur="500" fill="hold"/>
                                        <p:tgtEl>
                                          <p:spTgt spid="3">
                                            <p:txEl>
                                              <p:charRg st="118" end="18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118" end="18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692696"/>
          </a:xfrm>
        </p:spPr>
        <p:txBody>
          <a:bodyPr>
            <a:normAutofit fontScale="90000"/>
          </a:bodyPr>
          <a:lstStyle/>
          <a:p>
            <a:r>
              <a:rPr lang="en-GB" sz="4000" dirty="0" err="1"/>
              <a:t>Códigos</a:t>
            </a:r>
            <a:r>
              <a:rPr lang="en-GB" sz="4000" dirty="0"/>
              <a:t> del SA para </a:t>
            </a:r>
            <a:r>
              <a:rPr lang="en-GB" sz="4000" dirty="0" err="1"/>
              <a:t>tiburones</a:t>
            </a:r>
            <a:endParaRPr lang="en-GB" sz="4000" dirty="0"/>
          </a:p>
        </p:txBody>
      </p:sp>
      <p:sp>
        <p:nvSpPr>
          <p:cNvPr id="3" name="Content Placeholder 2"/>
          <p:cNvSpPr>
            <a:spLocks noGrp="1"/>
          </p:cNvSpPr>
          <p:nvPr>
            <p:ph idx="1"/>
          </p:nvPr>
        </p:nvSpPr>
        <p:spPr>
          <a:xfrm>
            <a:off x="136813" y="685800"/>
            <a:ext cx="9028958" cy="4896544"/>
          </a:xfrm>
        </p:spPr>
        <p:txBody>
          <a:bodyPr>
            <a:normAutofit/>
          </a:bodyPr>
          <a:lstStyle/>
          <a:p>
            <a:pPr marL="0" indent="0">
              <a:buNone/>
            </a:pPr>
            <a:r>
              <a:rPr lang="es-ES" sz="2000" dirty="0"/>
              <a:t>Propuesta: Incluir las aletas de tiburón y cabezas de pescado, colas, fauces y otros despojos comestibles de pescado frescos o refrigerados y congelados, con más énfasis en las aletas de tiburón, e incluir las aletas de tiburón preparadas y conservadas</a:t>
            </a:r>
            <a:r>
              <a:rPr lang="en-US" sz="2000" dirty="0" smtClean="0"/>
              <a:t>.</a:t>
            </a:r>
            <a:r>
              <a:rPr lang="en-US" sz="2000" dirty="0"/>
              <a:t>	</a:t>
            </a:r>
          </a:p>
          <a:p>
            <a:pPr marL="0" indent="0">
              <a:buNone/>
            </a:pPr>
            <a:r>
              <a:rPr lang="es-ES" sz="2000" b="1" dirty="0"/>
              <a:t>Estructura del SA </a:t>
            </a:r>
            <a:r>
              <a:rPr lang="es-ES" sz="2000" b="1" dirty="0" smtClean="0"/>
              <a:t>de </a:t>
            </a:r>
            <a:r>
              <a:rPr lang="es-ES" sz="2000" b="1" dirty="0"/>
              <a:t>2012</a:t>
            </a:r>
            <a:endParaRPr lang="en-GB" sz="2400" dirty="0" smtClean="0"/>
          </a:p>
          <a:p>
            <a:pPr marL="0" indent="0">
              <a:buNone/>
            </a:pPr>
            <a:endParaRPr lang="es-ES" sz="2000" b="1" dirty="0" smtClean="0"/>
          </a:p>
          <a:p>
            <a:pPr marL="0" indent="0">
              <a:buNone/>
            </a:pPr>
            <a:r>
              <a:rPr lang="es-ES" sz="2000" b="1" dirty="0" smtClean="0"/>
              <a:t>Estructura </a:t>
            </a:r>
            <a:r>
              <a:rPr lang="es-ES" sz="2000" b="1" dirty="0"/>
              <a:t>propuesta para el SA de 2017: </a:t>
            </a:r>
            <a:r>
              <a:rPr lang="es-ES" sz="2000" dirty="0"/>
              <a:t>Aletas, cabezas, colas y fauces de pescado y otros despojos comestibles de tiburón</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768027960"/>
              </p:ext>
            </p:extLst>
          </p:nvPr>
        </p:nvGraphicFramePr>
        <p:xfrm>
          <a:off x="3276600" y="1752600"/>
          <a:ext cx="3960440" cy="767080"/>
        </p:xfrm>
        <a:graphic>
          <a:graphicData uri="http://schemas.openxmlformats.org/drawingml/2006/table">
            <a:tbl>
              <a:tblPr firstRow="1" bandRow="1">
                <a:tableStyleId>{5C22544A-7EE6-4342-B048-85BDC9FD1C3A}</a:tableStyleId>
              </a:tblPr>
              <a:tblGrid>
                <a:gridCol w="1224136"/>
                <a:gridCol w="2736304"/>
              </a:tblGrid>
              <a:tr h="370840">
                <a:tc>
                  <a:txBody>
                    <a:bodyPr/>
                    <a:lstStyle/>
                    <a:p>
                      <a:pPr algn="ctr"/>
                      <a:r>
                        <a:rPr lang="en-US" sz="2000" dirty="0" smtClean="0">
                          <a:solidFill>
                            <a:schemeClr val="tx1"/>
                          </a:solidFill>
                        </a:rPr>
                        <a:t>HS Code</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algn="ctr"/>
                      <a:r>
                        <a:rPr lang="en-US" sz="2000" dirty="0" err="1" smtClean="0">
                          <a:solidFill>
                            <a:schemeClr val="tx1"/>
                          </a:solidFill>
                        </a:rPr>
                        <a:t>Descripción</a:t>
                      </a:r>
                      <a:r>
                        <a:rPr lang="en-US" sz="2000" dirty="0" smtClean="0">
                          <a:solidFill>
                            <a:schemeClr val="tx1"/>
                          </a:solidFill>
                        </a:rPr>
                        <a:t> del </a:t>
                      </a:r>
                      <a:r>
                        <a:rPr lang="en-US" sz="2000" dirty="0" err="1" smtClean="0">
                          <a:solidFill>
                            <a:schemeClr val="tx1"/>
                          </a:solidFill>
                        </a:rPr>
                        <a:t>artículo</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0302.90</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algn="ctr"/>
                      <a:r>
                        <a:rPr lang="en-US" dirty="0" err="1" smtClean="0"/>
                        <a:t>Hígados</a:t>
                      </a:r>
                      <a:r>
                        <a:rPr lang="en-US" dirty="0" smtClean="0"/>
                        <a:t> y </a:t>
                      </a:r>
                      <a:r>
                        <a:rPr lang="en-US" dirty="0" err="1" smtClean="0"/>
                        <a:t>huevas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02359456"/>
              </p:ext>
            </p:extLst>
          </p:nvPr>
        </p:nvGraphicFramePr>
        <p:xfrm>
          <a:off x="18143" y="3434806"/>
          <a:ext cx="8928993" cy="3459480"/>
        </p:xfrm>
        <a:graphic>
          <a:graphicData uri="http://schemas.openxmlformats.org/drawingml/2006/table">
            <a:tbl>
              <a:tblPr firstRow="1" bandRow="1">
                <a:tableStyleId>{5C22544A-7EE6-4342-B048-85BDC9FD1C3A}</a:tableStyleId>
              </a:tblPr>
              <a:tblGrid>
                <a:gridCol w="1085278"/>
                <a:gridCol w="7843715"/>
              </a:tblGrid>
              <a:tr h="379259">
                <a:tc>
                  <a:txBody>
                    <a:bodyPr/>
                    <a:lstStyle/>
                    <a:p>
                      <a:pPr algn="ctr"/>
                      <a:r>
                        <a:rPr lang="en-US" sz="2000" dirty="0" smtClean="0">
                          <a:solidFill>
                            <a:schemeClr val="tx1"/>
                          </a:solidFill>
                        </a:rPr>
                        <a:t>HS Code</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algn="ctr"/>
                      <a:r>
                        <a:rPr lang="en-US" sz="2000" b="1" dirty="0" err="1" smtClean="0">
                          <a:solidFill>
                            <a:schemeClr val="tx1"/>
                          </a:solidFill>
                        </a:rPr>
                        <a:t>Descripción</a:t>
                      </a:r>
                      <a:r>
                        <a:rPr lang="en-US" sz="2000" b="1" dirty="0" smtClean="0">
                          <a:solidFill>
                            <a:schemeClr val="tx1"/>
                          </a:solidFill>
                        </a:rPr>
                        <a:t> del </a:t>
                      </a:r>
                      <a:r>
                        <a:rPr lang="en-US" sz="2000" b="1" dirty="0" err="1" smtClean="0">
                          <a:solidFill>
                            <a:schemeClr val="tx1"/>
                          </a:solidFill>
                        </a:rPr>
                        <a:t>artículo</a:t>
                      </a:r>
                      <a:endParaRPr lang="en-US" sz="20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65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0305.73</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r>
                        <a:rPr lang="es-ES" sz="1900" dirty="0" smtClean="0"/>
                        <a:t>Aletas de tiburón martillo (</a:t>
                      </a:r>
                      <a:r>
                        <a:rPr lang="es-ES" sz="1900" dirty="0" err="1" smtClean="0"/>
                        <a:t>Sphyrnidae</a:t>
                      </a:r>
                      <a:r>
                        <a:rPr lang="es-ES" sz="1900" dirty="0" smtClean="0"/>
                        <a:t>) secas, incluso saladas, con piel y cartílago</a:t>
                      </a:r>
                      <a:r>
                        <a:rPr lang="en-US" sz="1900" dirty="0" smtClean="0"/>
                        <a:t> </a:t>
                      </a:r>
                      <a:endParaRPr lang="en-GB"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65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0305.74</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900" dirty="0" smtClean="0"/>
                        <a:t>Aletas de tiburón oceánico (</a:t>
                      </a:r>
                      <a:r>
                        <a:rPr lang="es-ES" sz="1900" i="1" dirty="0" err="1" smtClean="0"/>
                        <a:t>Carcharhinus</a:t>
                      </a:r>
                      <a:r>
                        <a:rPr lang="es-ES" sz="1900" i="1" dirty="0" smtClean="0"/>
                        <a:t> </a:t>
                      </a:r>
                      <a:r>
                        <a:rPr lang="es-ES" sz="1900" i="1" dirty="0" err="1" smtClean="0"/>
                        <a:t>longimanus</a:t>
                      </a:r>
                      <a:r>
                        <a:rPr lang="es-ES" sz="1900" dirty="0" smtClean="0"/>
                        <a:t>) secas, incluso saladas, con piel y cartílago</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65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0305.75</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900" dirty="0" smtClean="0"/>
                        <a:t>Aletas de tiburón azul (</a:t>
                      </a:r>
                      <a:r>
                        <a:rPr lang="es-ES" sz="1900" i="1" dirty="0" err="1" smtClean="0"/>
                        <a:t>Prionace</a:t>
                      </a:r>
                      <a:r>
                        <a:rPr lang="es-ES" sz="1900" i="1" dirty="0" smtClean="0"/>
                        <a:t> gla</a:t>
                      </a:r>
                      <a:r>
                        <a:rPr lang="es-ES" sz="1900" dirty="0" smtClean="0"/>
                        <a:t>uca) secas, incluso saladas, con piel y cartílago</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65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0305.76</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900" dirty="0" smtClean="0"/>
                        <a:t>Aletas de marrajos sardineros (</a:t>
                      </a:r>
                      <a:r>
                        <a:rPr lang="es-ES" sz="1900" dirty="0" err="1" smtClean="0"/>
                        <a:t>Lamna</a:t>
                      </a:r>
                      <a:r>
                        <a:rPr lang="es-ES" sz="1900" dirty="0" smtClean="0"/>
                        <a:t> </a:t>
                      </a:r>
                      <a:r>
                        <a:rPr lang="es-ES" sz="1900" dirty="0" err="1" smtClean="0"/>
                        <a:t>nasus</a:t>
                      </a:r>
                      <a:r>
                        <a:rPr lang="es-ES" sz="1900" dirty="0" smtClean="0"/>
                        <a:t>) secas, incluso saladas, con piel y cartílago</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r h="372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b="1" dirty="0" smtClean="0"/>
                        <a:t>0305.77</a:t>
                      </a:r>
                      <a:endParaRPr lang="en-US"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900" dirty="0" err="1" smtClean="0"/>
                        <a:t>Otras</a:t>
                      </a:r>
                      <a:r>
                        <a:rPr lang="en-GB" sz="1900" dirty="0" smtClean="0"/>
                        <a:t> </a:t>
                      </a:r>
                      <a:r>
                        <a:rPr lang="en-GB" sz="1900" dirty="0" err="1" smtClean="0"/>
                        <a:t>aletas</a:t>
                      </a:r>
                      <a:r>
                        <a:rPr lang="en-GB" sz="1900" dirty="0" smtClean="0"/>
                        <a:t> de </a:t>
                      </a:r>
                      <a:r>
                        <a:rPr lang="en-GB" sz="1900" dirty="0" err="1" smtClean="0"/>
                        <a:t>tiburón</a:t>
                      </a:r>
                      <a:endParaRPr lang="en-GB" sz="1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tr>
            </a:tbl>
          </a:graphicData>
        </a:graphic>
      </p:graphicFrame>
    </p:spTree>
    <p:extLst>
      <p:ext uri="{BB962C8B-B14F-4D97-AF65-F5344CB8AC3E}">
        <p14:creationId xmlns:p14="http://schemas.microsoft.com/office/powerpoint/2010/main" val="3583071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Trazabilidad</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707613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Trazabilidad</a:t>
            </a:r>
            <a:endParaRPr lang="en-GB" dirty="0"/>
          </a:p>
        </p:txBody>
      </p:sp>
      <p:sp>
        <p:nvSpPr>
          <p:cNvPr id="3" name="Content Placeholder 2"/>
          <p:cNvSpPr>
            <a:spLocks noGrp="1"/>
          </p:cNvSpPr>
          <p:nvPr>
            <p:ph idx="1"/>
          </p:nvPr>
        </p:nvSpPr>
        <p:spPr/>
        <p:txBody>
          <a:bodyPr/>
          <a:lstStyle/>
          <a:p>
            <a:r>
              <a:rPr lang="fr-CH" dirty="0"/>
              <a:t>Dos </a:t>
            </a:r>
            <a:r>
              <a:rPr lang="fr-CH" dirty="0" err="1"/>
              <a:t>sentidos</a:t>
            </a:r>
            <a:r>
              <a:rPr lang="fr-CH" dirty="0"/>
              <a:t>:</a:t>
            </a:r>
            <a:endParaRPr lang="fr-CH" dirty="0" smtClean="0"/>
          </a:p>
          <a:p>
            <a:r>
              <a:rPr lang="es-ES" dirty="0"/>
              <a:t>Informes sobre los permisos emitidos/utilizados: el comercio </a:t>
            </a:r>
            <a:r>
              <a:rPr lang="es-ES" dirty="0" smtClean="0"/>
              <a:t>realizado</a:t>
            </a:r>
          </a:p>
          <a:p>
            <a:r>
              <a:rPr lang="es-ES" dirty="0"/>
              <a:t>Vinculando especímenes con la documentación</a:t>
            </a:r>
            <a:r>
              <a:rPr lang="fr-CH" dirty="0" smtClean="0"/>
              <a:t>.</a:t>
            </a:r>
            <a:endParaRPr lang="en-GB" dirty="0"/>
          </a:p>
        </p:txBody>
      </p:sp>
    </p:spTree>
    <p:extLst>
      <p:ext uri="{BB962C8B-B14F-4D97-AF65-F5344CB8AC3E}">
        <p14:creationId xmlns:p14="http://schemas.microsoft.com/office/powerpoint/2010/main" val="1823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5594">
            <a:off x="5729451" y="3704545"/>
            <a:ext cx="4059577" cy="5687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p:cNvSpPr>
            <a:spLocks noGrp="1"/>
          </p:cNvSpPr>
          <p:nvPr>
            <p:ph idx="1"/>
          </p:nvPr>
        </p:nvSpPr>
        <p:spPr/>
        <p:txBody>
          <a:bodyPr>
            <a:normAutofit fontScale="92500" lnSpcReduction="20000"/>
          </a:bodyPr>
          <a:lstStyle/>
          <a:p>
            <a:r>
              <a:rPr lang="es-ES" dirty="0"/>
              <a:t>El registro y trazabilidad del comercio del país de origen al país de destino a través de</a:t>
            </a:r>
            <a:r>
              <a:rPr lang="en-US" noProof="0" dirty="0" smtClean="0"/>
              <a:t>:</a:t>
            </a:r>
            <a:endParaRPr lang="en-US" noProof="0" dirty="0" smtClean="0"/>
          </a:p>
          <a:p>
            <a:pPr lvl="1"/>
            <a:r>
              <a:rPr lang="es-ES" dirty="0"/>
              <a:t>La emisión de permisos o certificados CITES </a:t>
            </a:r>
            <a:r>
              <a:rPr lang="es-ES" dirty="0" smtClean="0"/>
              <a:t>apropiados</a:t>
            </a:r>
          </a:p>
          <a:p>
            <a:pPr lvl="1"/>
            <a:r>
              <a:rPr lang="es-ES" dirty="0"/>
              <a:t>La inclusión del comercio pertinente en los informes nacionales anuales (Base de datos sobre el comercio CITES</a:t>
            </a:r>
            <a:r>
              <a:rPr lang="es-ES" dirty="0" smtClean="0"/>
              <a:t>)</a:t>
            </a:r>
          </a:p>
          <a:p>
            <a:pPr lvl="1"/>
            <a:r>
              <a:rPr lang="en-US" dirty="0" err="1"/>
              <a:t>Identificación</a:t>
            </a:r>
            <a:r>
              <a:rPr lang="en-US" dirty="0"/>
              <a:t>/</a:t>
            </a:r>
            <a:r>
              <a:rPr lang="en-US" dirty="0" err="1"/>
              <a:t>verificación</a:t>
            </a:r>
            <a:r>
              <a:rPr lang="en-US" dirty="0"/>
              <a:t> de los </a:t>
            </a:r>
            <a:r>
              <a:rPr lang="en-US" dirty="0" err="1"/>
              <a:t>especímenes</a:t>
            </a:r>
            <a:r>
              <a:rPr lang="en-US" dirty="0"/>
              <a:t> </a:t>
            </a:r>
            <a:endParaRPr lang="en-US" dirty="0" smtClean="0"/>
          </a:p>
          <a:p>
            <a:pPr lvl="1"/>
            <a:r>
              <a:rPr lang="es-ES" dirty="0"/>
              <a:t>Colaboración entre las autoridades de la CITES y las organizaciones </a:t>
            </a:r>
            <a:r>
              <a:rPr lang="es-ES" dirty="0" smtClean="0"/>
              <a:t>pesqueras</a:t>
            </a:r>
          </a:p>
          <a:p>
            <a:pPr lvl="1"/>
            <a:r>
              <a:rPr lang="es-ES" dirty="0"/>
              <a:t>Mejora de las capacidades de las autoridades encargadas de la observancia</a:t>
            </a:r>
            <a:endParaRPr lang="en-US" noProof="0" dirty="0" smtClean="0"/>
          </a:p>
        </p:txBody>
      </p:sp>
      <p:sp>
        <p:nvSpPr>
          <p:cNvPr id="5" name="Title 1"/>
          <p:cNvSpPr txBox="1">
            <a:spLocks/>
          </p:cNvSpPr>
          <p:nvPr/>
        </p:nvSpPr>
        <p:spPr>
          <a:xfrm>
            <a:off x="609600" y="427038"/>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pPr fontAlgn="auto">
              <a:spcAft>
                <a:spcPts val="0"/>
              </a:spcAft>
            </a:pPr>
            <a:r>
              <a:rPr lang="en-GB" dirty="0" err="1"/>
              <a:t>Trazabilidad</a:t>
            </a:r>
            <a:endParaRPr lang="en-GB" dirty="0"/>
          </a:p>
        </p:txBody>
      </p:sp>
    </p:spTree>
    <p:extLst>
      <p:ext uri="{BB962C8B-B14F-4D97-AF65-F5344CB8AC3E}">
        <p14:creationId xmlns:p14="http://schemas.microsoft.com/office/powerpoint/2010/main" val="3514938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noFill/>
        </p:spPr>
        <p:txBody>
          <a:bodyPr>
            <a:normAutofit/>
          </a:bodyPr>
          <a:lstStyle/>
          <a:p>
            <a:r>
              <a:rPr lang="en-GB" dirty="0" err="1"/>
              <a:t>Trazabilidad</a:t>
            </a:r>
            <a:endParaRPr lang="en-US" altLang="en-US" noProof="0" dirty="0">
              <a:solidFill>
                <a:schemeClr val="bg1"/>
              </a:solidFill>
            </a:endParaRPr>
          </a:p>
        </p:txBody>
      </p:sp>
      <p:sp>
        <p:nvSpPr>
          <p:cNvPr id="550915" name="Rectangle 3"/>
          <p:cNvSpPr>
            <a:spLocks noGrp="1" noChangeArrowheads="1"/>
          </p:cNvSpPr>
          <p:nvPr>
            <p:ph type="body" idx="1"/>
          </p:nvPr>
        </p:nvSpPr>
        <p:spPr/>
        <p:txBody>
          <a:bodyPr>
            <a:normAutofit/>
          </a:bodyPr>
          <a:lstStyle/>
          <a:p>
            <a:pPr>
              <a:lnSpc>
                <a:spcPct val="90000"/>
              </a:lnSpc>
            </a:pPr>
            <a:r>
              <a:rPr lang="es-ES" altLang="en-US" sz="2800" dirty="0"/>
              <a:t>La CITES utiliza un sistema de </a:t>
            </a:r>
          </a:p>
          <a:p>
            <a:pPr marL="0" lvl="1" indent="0">
              <a:lnSpc>
                <a:spcPct val="90000"/>
              </a:lnSpc>
              <a:buNone/>
            </a:pPr>
            <a:r>
              <a:rPr lang="es-ES" altLang="en-US" dirty="0"/>
              <a:t>permisos y certificados para </a:t>
            </a:r>
          </a:p>
          <a:p>
            <a:pPr marL="0" lvl="1" indent="0">
              <a:lnSpc>
                <a:spcPct val="90000"/>
              </a:lnSpc>
              <a:buNone/>
            </a:pPr>
            <a:r>
              <a:rPr lang="es-ES" altLang="en-US" dirty="0"/>
              <a:t>regular el comercio internacional </a:t>
            </a:r>
          </a:p>
          <a:p>
            <a:pPr marL="0" lvl="1" indent="0">
              <a:lnSpc>
                <a:spcPct val="90000"/>
              </a:lnSpc>
              <a:buNone/>
            </a:pPr>
            <a:r>
              <a:rPr lang="es-ES" altLang="en-US" dirty="0"/>
              <a:t>de especímenes de especies de </a:t>
            </a:r>
          </a:p>
          <a:p>
            <a:pPr marL="0" lvl="1" indent="0">
              <a:lnSpc>
                <a:spcPct val="90000"/>
              </a:lnSpc>
              <a:buNone/>
            </a:pPr>
            <a:r>
              <a:rPr lang="es-ES" altLang="en-US" dirty="0"/>
              <a:t>tiburones</a:t>
            </a:r>
            <a:endParaRPr lang="en-US" altLang="en-US" dirty="0"/>
          </a:p>
          <a:p>
            <a:pPr>
              <a:lnSpc>
                <a:spcPct val="90000"/>
              </a:lnSpc>
            </a:pPr>
            <a:r>
              <a:rPr lang="es-ES" altLang="en-US" sz="2800" dirty="0" smtClean="0"/>
              <a:t>Un permiso o certificado adecuado acompaña los especímenes de tiburones, lo que permite que su comercio sea rastreable</a:t>
            </a:r>
            <a:endParaRPr lang="en-US" altLang="en-US" sz="2000" noProof="0" dirty="0" smtClean="0">
              <a:solidFill>
                <a:srgbClr val="C00000"/>
              </a:solidFill>
            </a:endParaRPr>
          </a:p>
          <a:p>
            <a:pPr>
              <a:lnSpc>
                <a:spcPct val="90000"/>
              </a:lnSpc>
            </a:pPr>
            <a:endParaRPr lang="en-US" altLang="en-US" sz="2000" noProof="0" dirty="0">
              <a:solidFill>
                <a:schemeClr val="accent2"/>
              </a:solidFill>
            </a:endParaRPr>
          </a:p>
          <a:p>
            <a:pPr>
              <a:lnSpc>
                <a:spcPct val="90000"/>
              </a:lnSpc>
            </a:pPr>
            <a:endParaRPr lang="en-US" altLang="en-US" sz="2000" noProof="0" dirty="0">
              <a:solidFill>
                <a:schemeClr val="accent2"/>
              </a:solidFill>
            </a:endParaRPr>
          </a:p>
          <a:p>
            <a:pPr>
              <a:lnSpc>
                <a:spcPct val="90000"/>
              </a:lnSpc>
            </a:pPr>
            <a:endParaRPr lang="en-US" altLang="en-US" sz="2000" noProof="0" dirty="0"/>
          </a:p>
        </p:txBody>
      </p:sp>
      <p:pic>
        <p:nvPicPr>
          <p:cNvPr id="550916" name="Picture 4" descr="permit form2"/>
          <p:cNvPicPr>
            <a:picLocks noChangeAspect="1" noChangeArrowheads="1"/>
          </p:cNvPicPr>
          <p:nvPr/>
        </p:nvPicPr>
        <p:blipFill>
          <a:blip r:embed="rId3">
            <a:lum bright="-20000" contrast="36000"/>
            <a:extLst>
              <a:ext uri="{28A0092B-C50C-407E-A947-70E740481C1C}">
                <a14:useLocalDpi xmlns:a14="http://schemas.microsoft.com/office/drawing/2010/main" val="0"/>
              </a:ext>
            </a:extLst>
          </a:blip>
          <a:srcRect/>
          <a:stretch>
            <a:fillRect/>
          </a:stretch>
        </p:blipFill>
        <p:spPr bwMode="auto">
          <a:xfrm>
            <a:off x="5652120" y="1844824"/>
            <a:ext cx="3124200" cy="48768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9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50916"/>
                                        </p:tgtEl>
                                        <p:attrNameLst>
                                          <p:attrName>style.visibility</p:attrName>
                                        </p:attrNameLst>
                                      </p:cBhvr>
                                      <p:to>
                                        <p:strVal val="visible"/>
                                      </p:to>
                                    </p:set>
                                    <p:animEffect transition="in" filter="dissolve">
                                      <p:cBhvr>
                                        <p:cTn id="7" dur="500"/>
                                        <p:tgtEl>
                                          <p:spTgt spid="5509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0915">
                                            <p:txEl>
                                              <p:pRg st="0" end="0"/>
                                            </p:txEl>
                                          </p:spTgt>
                                        </p:tgtEl>
                                        <p:attrNameLst>
                                          <p:attrName>style.visibility</p:attrName>
                                        </p:attrNameLst>
                                      </p:cBhvr>
                                      <p:to>
                                        <p:strVal val="visible"/>
                                      </p:to>
                                    </p:set>
                                    <p:anim calcmode="lin" valueType="num">
                                      <p:cBhvr additive="base">
                                        <p:cTn id="12" dur="500" fill="hold"/>
                                        <p:tgtEl>
                                          <p:spTgt spid="5509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091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50915">
                                            <p:txEl>
                                              <p:pRg st="1" end="1"/>
                                            </p:txEl>
                                          </p:spTgt>
                                        </p:tgtEl>
                                        <p:attrNameLst>
                                          <p:attrName>style.visibility</p:attrName>
                                        </p:attrNameLst>
                                      </p:cBhvr>
                                      <p:to>
                                        <p:strVal val="visible"/>
                                      </p:to>
                                    </p:set>
                                    <p:anim calcmode="lin" valueType="num">
                                      <p:cBhvr additive="base">
                                        <p:cTn id="16" dur="500" fill="hold"/>
                                        <p:tgtEl>
                                          <p:spTgt spid="55091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5091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50915">
                                            <p:txEl>
                                              <p:pRg st="2" end="2"/>
                                            </p:txEl>
                                          </p:spTgt>
                                        </p:tgtEl>
                                        <p:attrNameLst>
                                          <p:attrName>style.visibility</p:attrName>
                                        </p:attrNameLst>
                                      </p:cBhvr>
                                      <p:to>
                                        <p:strVal val="visible"/>
                                      </p:to>
                                    </p:set>
                                    <p:anim calcmode="lin" valueType="num">
                                      <p:cBhvr additive="base">
                                        <p:cTn id="20" dur="500" fill="hold"/>
                                        <p:tgtEl>
                                          <p:spTgt spid="5509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5091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50915">
                                            <p:txEl>
                                              <p:pRg st="3" end="3"/>
                                            </p:txEl>
                                          </p:spTgt>
                                        </p:tgtEl>
                                        <p:attrNameLst>
                                          <p:attrName>style.visibility</p:attrName>
                                        </p:attrNameLst>
                                      </p:cBhvr>
                                      <p:to>
                                        <p:strVal val="visible"/>
                                      </p:to>
                                    </p:set>
                                    <p:anim calcmode="lin" valueType="num">
                                      <p:cBhvr additive="base">
                                        <p:cTn id="24" dur="500" fill="hold"/>
                                        <p:tgtEl>
                                          <p:spTgt spid="5509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5091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0915">
                                            <p:txEl>
                                              <p:pRg st="4" end="4"/>
                                            </p:txEl>
                                          </p:spTgt>
                                        </p:tgtEl>
                                        <p:attrNameLst>
                                          <p:attrName>style.visibility</p:attrName>
                                        </p:attrNameLst>
                                      </p:cBhvr>
                                      <p:to>
                                        <p:strVal val="visible"/>
                                      </p:to>
                                    </p:set>
                                    <p:anim calcmode="lin" valueType="num">
                                      <p:cBhvr additive="base">
                                        <p:cTn id="28" dur="500" fill="hold"/>
                                        <p:tgtEl>
                                          <p:spTgt spid="55091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50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50915">
                                            <p:txEl>
                                              <p:pRg st="5" end="5"/>
                                            </p:txEl>
                                          </p:spTgt>
                                        </p:tgtEl>
                                        <p:attrNameLst>
                                          <p:attrName>style.visibility</p:attrName>
                                        </p:attrNameLst>
                                      </p:cBhvr>
                                      <p:to>
                                        <p:strVal val="visible"/>
                                      </p:to>
                                    </p:set>
                                    <p:anim calcmode="lin" valueType="num">
                                      <p:cBhvr additive="base">
                                        <p:cTn id="34" dur="500" fill="hold"/>
                                        <p:tgtEl>
                                          <p:spTgt spid="55091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50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s-ES" dirty="0"/>
              <a:t>Dictámenes de extracción no perjudicial</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552611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05616"/>
            <a:ext cx="8077200" cy="1200329"/>
          </a:xfrm>
          <a:prstGeom prst="rect">
            <a:avLst/>
          </a:prstGeom>
        </p:spPr>
        <p:txBody>
          <a:bodyPr wrap="square">
            <a:spAutoFit/>
          </a:bodyPr>
          <a:lstStyle/>
          <a:p>
            <a:r>
              <a:rPr lang="es-ES" sz="2400" dirty="0">
                <a:solidFill>
                  <a:schemeClr val="tx1"/>
                </a:solidFill>
                <a:effectLst/>
                <a:latin typeface="+mn-lt"/>
              </a:rPr>
              <a:t>Comercio internacional en el marco de la CITES relacionado con códigos arancelarios, trazabilidad y dictámenes de extracción no perjudicial</a:t>
            </a:r>
            <a:endParaRPr lang="en-GB" sz="2400" dirty="0">
              <a:solidFill>
                <a:schemeClr val="tx1"/>
              </a:solidFill>
              <a:effectLst/>
              <a:latin typeface="+mn-lt"/>
            </a:endParaRPr>
          </a:p>
        </p:txBody>
      </p:sp>
    </p:spTree>
    <p:extLst>
      <p:ext uri="{BB962C8B-B14F-4D97-AF65-F5344CB8AC3E}">
        <p14:creationId xmlns:p14="http://schemas.microsoft.com/office/powerpoint/2010/main" val="1563755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s-ES" dirty="0"/>
              <a:t>Dictámenes de extracción no perjudicial</a:t>
            </a:r>
            <a:endParaRPr lang="en-GB" dirty="0"/>
          </a:p>
        </p:txBody>
      </p:sp>
      <p:sp>
        <p:nvSpPr>
          <p:cNvPr id="3" name="Content Placeholder 2"/>
          <p:cNvSpPr>
            <a:spLocks noGrp="1"/>
          </p:cNvSpPr>
          <p:nvPr>
            <p:ph idx="1"/>
          </p:nvPr>
        </p:nvSpPr>
        <p:spPr>
          <a:xfrm>
            <a:off x="457200" y="1600200"/>
            <a:ext cx="8229600" cy="4853135"/>
          </a:xfrm>
        </p:spPr>
        <p:txBody>
          <a:bodyPr>
            <a:normAutofit fontScale="92500" lnSpcReduction="20000"/>
          </a:bodyPr>
          <a:lstStyle/>
          <a:p>
            <a:pPr marL="0" indent="0">
              <a:buNone/>
            </a:pPr>
            <a:r>
              <a:rPr lang="es-ES" dirty="0"/>
              <a:t>Las Partes deben garantizar que el comercio no será perjudicial para la supervivencia de la especie a través de evaluaciones científicas de la condición de las especies en las zonas de jurisdicción nacional/zonas marinas fuera de la jurisdicción de cualquier Estado</a:t>
            </a: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r>
              <a:rPr lang="en-US" dirty="0" smtClean="0"/>
              <a:t>(</a:t>
            </a:r>
            <a:r>
              <a:rPr lang="en-US" dirty="0"/>
              <a:t>CITES Art. III &amp; IV)</a:t>
            </a:r>
            <a:endParaRPr lang="en-GB" dirty="0"/>
          </a:p>
          <a:p>
            <a:pPr marL="0" indent="0">
              <a:buNone/>
            </a:pPr>
            <a:endParaRPr lang="en-GB" dirty="0" smtClean="0"/>
          </a:p>
        </p:txBody>
      </p:sp>
      <p:sp>
        <p:nvSpPr>
          <p:cNvPr id="4" name="Rounded Rectangle 3"/>
          <p:cNvSpPr/>
          <p:nvPr/>
        </p:nvSpPr>
        <p:spPr>
          <a:xfrm>
            <a:off x="304800" y="3846286"/>
            <a:ext cx="8458200" cy="18002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bg1"/>
                </a:solidFill>
              </a:rPr>
              <a:t>El DENP es efectivamente un asesoramiento que brinda la Autoridad Científica del país de exportación dictaminado que una acción propuesta no será perjudicial para la supervivencia de una </a:t>
            </a:r>
            <a:r>
              <a:rPr lang="es-ES" dirty="0" err="1">
                <a:solidFill>
                  <a:schemeClr val="bg1"/>
                </a:solidFill>
              </a:rPr>
              <a:t>especi</a:t>
            </a:r>
            <a:r>
              <a:rPr lang="en-US" sz="2800" dirty="0" smtClean="0">
                <a:solidFill>
                  <a:schemeClr val="bg1"/>
                </a:solidFill>
              </a:rPr>
              <a:t> </a:t>
            </a:r>
            <a:endParaRPr lang="en-GB" sz="2800" dirty="0"/>
          </a:p>
        </p:txBody>
      </p:sp>
    </p:spTree>
    <p:extLst>
      <p:ext uri="{BB962C8B-B14F-4D97-AF65-F5344CB8AC3E}">
        <p14:creationId xmlns:p14="http://schemas.microsoft.com/office/powerpoint/2010/main" val="38243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s-ES" dirty="0"/>
              <a:t>Dictámenes de extracción no perjudicial</a:t>
            </a:r>
            <a:endParaRPr lang="en-GB" dirty="0"/>
          </a:p>
        </p:txBody>
      </p:sp>
      <p:sp>
        <p:nvSpPr>
          <p:cNvPr id="3" name="Content Placeholder 2"/>
          <p:cNvSpPr>
            <a:spLocks noGrp="1"/>
          </p:cNvSpPr>
          <p:nvPr>
            <p:ph idx="1"/>
          </p:nvPr>
        </p:nvSpPr>
        <p:spPr>
          <a:xfrm>
            <a:off x="457200" y="1600200"/>
            <a:ext cx="8229600" cy="4853135"/>
          </a:xfrm>
        </p:spPr>
        <p:txBody>
          <a:bodyPr>
            <a:normAutofit/>
          </a:bodyPr>
          <a:lstStyle/>
          <a:p>
            <a:r>
              <a:rPr lang="es-ES" dirty="0"/>
              <a:t>Los DENP son responsabilidad de las autoridades científicas competentes en el Estado que lleva a cabo la exportación o introducción procedente del mar</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GB" dirty="0" smtClean="0"/>
          </a:p>
        </p:txBody>
      </p:sp>
    </p:spTree>
    <p:extLst>
      <p:ext uri="{BB962C8B-B14F-4D97-AF65-F5344CB8AC3E}">
        <p14:creationId xmlns:p14="http://schemas.microsoft.com/office/powerpoint/2010/main" val="3971287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US" dirty="0"/>
              <a:t>Los DENP son…</a:t>
            </a:r>
            <a:endParaRPr lang="fr-BE" dirty="0">
              <a:solidFill>
                <a:schemeClr val="accent6">
                  <a:lumMod val="75000"/>
                </a:schemeClr>
              </a:solidFill>
            </a:endParaRPr>
          </a:p>
        </p:txBody>
      </p:sp>
      <p:sp>
        <p:nvSpPr>
          <p:cNvPr id="641027" name="Rectangle 3"/>
          <p:cNvSpPr>
            <a:spLocks noGrp="1" noChangeArrowheads="1"/>
          </p:cNvSpPr>
          <p:nvPr>
            <p:ph type="body" idx="1"/>
          </p:nvPr>
        </p:nvSpPr>
        <p:spPr>
          <a:xfrm>
            <a:off x="457200" y="1600200"/>
            <a:ext cx="8686800" cy="4525963"/>
          </a:xfrm>
        </p:spPr>
        <p:txBody>
          <a:bodyPr/>
          <a:lstStyle/>
          <a:p>
            <a:r>
              <a:rPr lang="es-ES" dirty="0"/>
              <a:t>Los DENP son básicamente una evaluación de </a:t>
            </a:r>
            <a:r>
              <a:rPr lang="es-ES" dirty="0" smtClean="0"/>
              <a:t>riesgos</a:t>
            </a:r>
          </a:p>
          <a:p>
            <a:pPr marL="0" indent="0">
              <a:buNone/>
            </a:pPr>
            <a:r>
              <a:rPr lang="en-US" noProof="0" dirty="0" smtClean="0"/>
              <a:t>	- </a:t>
            </a:r>
            <a:r>
              <a:rPr lang="es-ES" dirty="0" smtClean="0"/>
              <a:t>La </a:t>
            </a:r>
            <a:r>
              <a:rPr lang="es-ES" dirty="0"/>
              <a:t>información solicitada deberá ser proporcional a los  riesgos potenciales</a:t>
            </a:r>
            <a:endParaRPr lang="fr-BE" noProof="0" dirty="0" smtClean="0"/>
          </a:p>
          <a:p>
            <a:pPr lvl="1"/>
            <a:r>
              <a:rPr lang="es-ES" dirty="0"/>
              <a:t>La evaluación deberá basarse en la mejor información disponible </a:t>
            </a:r>
            <a:endParaRPr lang="es-ES" dirty="0" smtClean="0"/>
          </a:p>
          <a:p>
            <a:pPr lvl="1"/>
            <a:r>
              <a:rPr lang="es-ES" dirty="0"/>
              <a:t>Si puede, intente obtener información </a:t>
            </a:r>
            <a:r>
              <a:rPr lang="es-ES" dirty="0" smtClean="0"/>
              <a:t>suplementaria</a:t>
            </a:r>
          </a:p>
          <a:p>
            <a:pPr lvl="1"/>
            <a:r>
              <a:rPr lang="es-ES" dirty="0"/>
              <a:t>La experiencia es muy útil</a:t>
            </a:r>
            <a:endParaRPr lang="fr-BE" noProof="0" dirty="0"/>
          </a:p>
        </p:txBody>
      </p:sp>
    </p:spTree>
    <p:extLst>
      <p:ext uri="{BB962C8B-B14F-4D97-AF65-F5344CB8AC3E}">
        <p14:creationId xmlns:p14="http://schemas.microsoft.com/office/powerpoint/2010/main" val="45907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 calcmode="lin" valueType="num">
                                      <p:cBhvr additive="base">
                                        <p:cTn id="7" dur="500" fill="hold"/>
                                        <p:tgtEl>
                                          <p:spTgt spid="641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1027">
                                            <p:txEl>
                                              <p:pRg st="1" end="1"/>
                                            </p:txEl>
                                          </p:spTgt>
                                        </p:tgtEl>
                                        <p:attrNameLst>
                                          <p:attrName>style.visibility</p:attrName>
                                        </p:attrNameLst>
                                      </p:cBhvr>
                                      <p:to>
                                        <p:strVal val="visible"/>
                                      </p:to>
                                    </p:set>
                                    <p:anim calcmode="lin" valueType="num">
                                      <p:cBhvr additive="base">
                                        <p:cTn id="13" dur="500" fill="hold"/>
                                        <p:tgtEl>
                                          <p:spTgt spid="641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1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1027">
                                            <p:txEl>
                                              <p:pRg st="2" end="2"/>
                                            </p:txEl>
                                          </p:spTgt>
                                        </p:tgtEl>
                                        <p:attrNameLst>
                                          <p:attrName>style.visibility</p:attrName>
                                        </p:attrNameLst>
                                      </p:cBhvr>
                                      <p:to>
                                        <p:strVal val="visible"/>
                                      </p:to>
                                    </p:set>
                                    <p:anim calcmode="lin" valueType="num">
                                      <p:cBhvr additive="base">
                                        <p:cTn id="19" dur="500" fill="hold"/>
                                        <p:tgtEl>
                                          <p:spTgt spid="641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1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1027">
                                            <p:txEl>
                                              <p:pRg st="3" end="3"/>
                                            </p:txEl>
                                          </p:spTgt>
                                        </p:tgtEl>
                                        <p:attrNameLst>
                                          <p:attrName>style.visibility</p:attrName>
                                        </p:attrNameLst>
                                      </p:cBhvr>
                                      <p:to>
                                        <p:strVal val="visible"/>
                                      </p:to>
                                    </p:set>
                                    <p:anim calcmode="lin" valueType="num">
                                      <p:cBhvr additive="base">
                                        <p:cTn id="25" dur="500" fill="hold"/>
                                        <p:tgtEl>
                                          <p:spTgt spid="641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1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DENP no son…</a:t>
            </a:r>
            <a:endParaRPr lang="en-GB" dirty="0"/>
          </a:p>
        </p:txBody>
      </p:sp>
      <p:sp>
        <p:nvSpPr>
          <p:cNvPr id="3" name="Content Placeholder 2"/>
          <p:cNvSpPr>
            <a:spLocks noGrp="1"/>
          </p:cNvSpPr>
          <p:nvPr>
            <p:ph idx="1"/>
          </p:nvPr>
        </p:nvSpPr>
        <p:spPr/>
        <p:txBody>
          <a:bodyPr/>
          <a:lstStyle/>
          <a:p>
            <a:r>
              <a:rPr lang="es-ES" dirty="0"/>
              <a:t>Una “norma” prescriptiva con  umbrales o exigencias </a:t>
            </a:r>
            <a:r>
              <a:rPr lang="es-ES" dirty="0" smtClean="0"/>
              <a:t>específicos</a:t>
            </a:r>
          </a:p>
          <a:p>
            <a:r>
              <a:rPr lang="es-ES" dirty="0"/>
              <a:t>No están determinados por órganos fuera del Estado de exportación/introducción procedente del mar </a:t>
            </a:r>
            <a:endParaRPr lang="en-GB" dirty="0"/>
          </a:p>
        </p:txBody>
      </p:sp>
    </p:spTree>
    <p:extLst>
      <p:ext uri="{BB962C8B-B14F-4D97-AF65-F5344CB8AC3E}">
        <p14:creationId xmlns:p14="http://schemas.microsoft.com/office/powerpoint/2010/main" val="35917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charRg st="64" end="163"/>
                                            </p:txEl>
                                          </p:spTgt>
                                        </p:tgtEl>
                                        <p:attrNameLst>
                                          <p:attrName>style.visibility</p:attrName>
                                        </p:attrNameLst>
                                      </p:cBhvr>
                                      <p:to>
                                        <p:strVal val="visible"/>
                                      </p:to>
                                    </p:set>
                                    <p:anim calcmode="lin" valueType="num">
                                      <p:cBhvr additive="base">
                                        <p:cTn id="13" dur="500" fill="hold"/>
                                        <p:tgtEl>
                                          <p:spTgt spid="3">
                                            <p:txEl>
                                              <p:charRg st="64" end="16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64" end="16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Consideraciones</a:t>
            </a:r>
            <a:r>
              <a:rPr lang="en-US" dirty="0"/>
              <a:t> de los DENP</a:t>
            </a:r>
            <a:endParaRPr lang="en-GB" dirty="0"/>
          </a:p>
        </p:txBody>
      </p:sp>
      <p:sp>
        <p:nvSpPr>
          <p:cNvPr id="3" name="Content Placeholder 2"/>
          <p:cNvSpPr>
            <a:spLocks noGrp="1"/>
          </p:cNvSpPr>
          <p:nvPr>
            <p:ph idx="1"/>
          </p:nvPr>
        </p:nvSpPr>
        <p:spPr>
          <a:xfrm>
            <a:off x="467544" y="1340768"/>
            <a:ext cx="8229600" cy="4752528"/>
          </a:xfrm>
        </p:spPr>
        <p:txBody>
          <a:bodyPr>
            <a:normAutofit lnSpcReduction="10000"/>
          </a:bodyPr>
          <a:lstStyle/>
          <a:p>
            <a:r>
              <a:rPr lang="es-ES" dirty="0"/>
              <a:t>Biología, área de distribución, población, amenazas de la </a:t>
            </a:r>
            <a:r>
              <a:rPr lang="es-ES" dirty="0" smtClean="0"/>
              <a:t>especie</a:t>
            </a:r>
          </a:p>
          <a:p>
            <a:r>
              <a:rPr lang="es-ES" dirty="0"/>
              <a:t>Estructura, condición y tendencias de la </a:t>
            </a:r>
            <a:r>
              <a:rPr lang="es-ES" dirty="0" smtClean="0"/>
              <a:t>población</a:t>
            </a:r>
          </a:p>
          <a:p>
            <a:r>
              <a:rPr lang="en-US" dirty="0" err="1"/>
              <a:t>Datos</a:t>
            </a:r>
            <a:r>
              <a:rPr lang="en-US" dirty="0"/>
              <a:t> </a:t>
            </a:r>
            <a:r>
              <a:rPr lang="en-US" dirty="0" err="1"/>
              <a:t>sobre</a:t>
            </a:r>
            <a:r>
              <a:rPr lang="en-US" dirty="0"/>
              <a:t> la </a:t>
            </a:r>
            <a:r>
              <a:rPr lang="en-US" dirty="0" err="1" smtClean="0"/>
              <a:t>recolección</a:t>
            </a:r>
            <a:r>
              <a:rPr lang="en-US" dirty="0" smtClean="0"/>
              <a:t>/</a:t>
            </a:r>
            <a:r>
              <a:rPr lang="en-US" dirty="0" err="1" smtClean="0"/>
              <a:t>mortalidad</a:t>
            </a:r>
            <a:endParaRPr lang="en-US" dirty="0" smtClean="0"/>
          </a:p>
          <a:p>
            <a:r>
              <a:rPr lang="es-ES" dirty="0"/>
              <a:t>Medidas de gestión actualmente en vigor y propuestas </a:t>
            </a:r>
            <a:endParaRPr lang="es-ES" dirty="0" smtClean="0"/>
          </a:p>
          <a:p>
            <a:r>
              <a:rPr lang="en-US" dirty="0" err="1"/>
              <a:t>Monitoreo</a:t>
            </a:r>
            <a:r>
              <a:rPr lang="en-US" dirty="0"/>
              <a:t> de la </a:t>
            </a:r>
            <a:r>
              <a:rPr lang="en-US" dirty="0" err="1" smtClean="0"/>
              <a:t>población</a:t>
            </a:r>
            <a:endParaRPr lang="en-US" dirty="0" smtClean="0"/>
          </a:p>
          <a:p>
            <a:pPr marL="0" indent="0">
              <a:buNone/>
            </a:pPr>
            <a:r>
              <a:rPr lang="en-US" sz="2200" dirty="0" smtClean="0"/>
              <a:t>(Resolution </a:t>
            </a:r>
            <a:r>
              <a:rPr lang="en-US" sz="2200" dirty="0" smtClean="0"/>
              <a:t>conf. 16.7)</a:t>
            </a:r>
          </a:p>
        </p:txBody>
      </p:sp>
    </p:spTree>
    <p:extLst>
      <p:ext uri="{BB962C8B-B14F-4D97-AF65-F5344CB8AC3E}">
        <p14:creationId xmlns:p14="http://schemas.microsoft.com/office/powerpoint/2010/main" val="29334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Consideraciones</a:t>
            </a:r>
            <a:r>
              <a:rPr lang="en-US" dirty="0"/>
              <a:t> de los DENP</a:t>
            </a:r>
            <a:endParaRPr lang="en-GB" dirty="0"/>
          </a:p>
        </p:txBody>
      </p:sp>
      <p:sp>
        <p:nvSpPr>
          <p:cNvPr id="3" name="Content Placeholder 2"/>
          <p:cNvSpPr>
            <a:spLocks noGrp="1"/>
          </p:cNvSpPr>
          <p:nvPr>
            <p:ph idx="1"/>
          </p:nvPr>
        </p:nvSpPr>
        <p:spPr>
          <a:xfrm>
            <a:off x="457200" y="1916832"/>
            <a:ext cx="8229600" cy="4209331"/>
          </a:xfrm>
        </p:spPr>
        <p:txBody>
          <a:bodyPr>
            <a:normAutofit fontScale="92500" lnSpcReduction="20000"/>
          </a:bodyPr>
          <a:lstStyle/>
          <a:p>
            <a:pPr marL="0" indent="0">
              <a:buNone/>
            </a:pPr>
            <a:r>
              <a:rPr lang="es-ES" dirty="0"/>
              <a:t>Cuestiones recomendadas para tener en </a:t>
            </a:r>
            <a:r>
              <a:rPr lang="es-ES" dirty="0" smtClean="0"/>
              <a:t>cuenta</a:t>
            </a:r>
          </a:p>
          <a:p>
            <a:pPr lvl="1"/>
            <a:r>
              <a:rPr lang="es-ES" sz="3200" dirty="0" smtClean="0"/>
              <a:t>Volumen </a:t>
            </a:r>
            <a:r>
              <a:rPr lang="es-ES" sz="3200" dirty="0"/>
              <a:t>del comercio frente a la vulnerabilidad de la </a:t>
            </a:r>
            <a:r>
              <a:rPr lang="es-ES" sz="3200" dirty="0"/>
              <a:t>especie</a:t>
            </a:r>
          </a:p>
          <a:p>
            <a:pPr lvl="1"/>
            <a:r>
              <a:rPr lang="es-ES" sz="3200" dirty="0" smtClean="0"/>
              <a:t>Identificación </a:t>
            </a:r>
            <a:r>
              <a:rPr lang="es-ES" sz="3200" dirty="0"/>
              <a:t>correcta de la especie</a:t>
            </a:r>
            <a:endParaRPr lang="en-US" sz="3200" dirty="0"/>
          </a:p>
          <a:p>
            <a:pPr lvl="1"/>
            <a:r>
              <a:rPr lang="en-US" sz="3200" dirty="0" err="1"/>
              <a:t>Metodología</a:t>
            </a:r>
            <a:r>
              <a:rPr lang="en-US" sz="3200" dirty="0"/>
              <a:t> </a:t>
            </a:r>
            <a:r>
              <a:rPr lang="en-US" sz="3200" dirty="0" err="1"/>
              <a:t>que</a:t>
            </a:r>
            <a:r>
              <a:rPr lang="en-US" sz="3200" dirty="0"/>
              <a:t> </a:t>
            </a:r>
            <a:r>
              <a:rPr lang="en-US" sz="3200" dirty="0" err="1"/>
              <a:t>refleje</a:t>
            </a:r>
            <a:r>
              <a:rPr lang="en-US" sz="3200" dirty="0"/>
              <a:t> el </a:t>
            </a:r>
            <a:r>
              <a:rPr lang="en-US" sz="3200" dirty="0" err="1"/>
              <a:t>origen</a:t>
            </a:r>
            <a:r>
              <a:rPr lang="en-US" sz="3200" dirty="0"/>
              <a:t>, </a:t>
            </a:r>
            <a:r>
              <a:rPr lang="en-US" sz="3200" dirty="0" err="1"/>
              <a:t>tipo</a:t>
            </a:r>
            <a:r>
              <a:rPr lang="en-US" sz="3200" dirty="0"/>
              <a:t>, </a:t>
            </a:r>
            <a:r>
              <a:rPr lang="en-US" sz="3200" dirty="0" err="1"/>
              <a:t>características</a:t>
            </a:r>
            <a:r>
              <a:rPr lang="en-US" sz="3200" dirty="0"/>
              <a:t> </a:t>
            </a:r>
            <a:r>
              <a:rPr lang="en-US" sz="3200" dirty="0" err="1"/>
              <a:t>taxonómicas</a:t>
            </a:r>
            <a:r>
              <a:rPr lang="en-US" sz="3200" dirty="0"/>
              <a:t> del </a:t>
            </a:r>
            <a:r>
              <a:rPr lang="en-US" sz="3200" dirty="0" err="1"/>
              <a:t>espécimen</a:t>
            </a:r>
            <a:r>
              <a:rPr lang="en-US" sz="3200" dirty="0"/>
              <a:t> </a:t>
            </a:r>
            <a:r>
              <a:rPr lang="en-US" sz="3200" dirty="0" err="1"/>
              <a:t>exportado</a:t>
            </a:r>
            <a:endParaRPr lang="en-US" sz="3200" dirty="0"/>
          </a:p>
          <a:p>
            <a:pPr lvl="1"/>
            <a:r>
              <a:rPr lang="es-ES" sz="3200" dirty="0"/>
              <a:t>Aplicación de gestión capaz de adaptación</a:t>
            </a:r>
            <a:endParaRPr lang="en-US" sz="3200" dirty="0" smtClean="0"/>
          </a:p>
          <a:p>
            <a:pPr marL="0" indent="0" algn="r">
              <a:buNone/>
            </a:pPr>
            <a:endParaRPr lang="en-US" sz="2200" dirty="0"/>
          </a:p>
          <a:p>
            <a:pPr marL="0" indent="0" algn="r">
              <a:buNone/>
            </a:pPr>
            <a:r>
              <a:rPr lang="en-US" sz="2200" dirty="0" smtClean="0"/>
              <a:t>(</a:t>
            </a:r>
            <a:r>
              <a:rPr lang="en-US" sz="2200" dirty="0"/>
              <a:t>Resolution conf. 16.7)</a:t>
            </a:r>
          </a:p>
          <a:p>
            <a:pPr lvl="1"/>
            <a:endParaRPr lang="en-GB" dirty="0"/>
          </a:p>
        </p:txBody>
      </p:sp>
    </p:spTree>
    <p:extLst>
      <p:ext uri="{BB962C8B-B14F-4D97-AF65-F5344CB8AC3E}">
        <p14:creationId xmlns:p14="http://schemas.microsoft.com/office/powerpoint/2010/main" val="5812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making NDFs, States may use…</a:t>
            </a:r>
            <a:endParaRPr lang="en-GB" dirty="0"/>
          </a:p>
        </p:txBody>
      </p:sp>
      <p:sp>
        <p:nvSpPr>
          <p:cNvPr id="3" name="Content Placeholder 2"/>
          <p:cNvSpPr>
            <a:spLocks noGrp="1"/>
          </p:cNvSpPr>
          <p:nvPr>
            <p:ph idx="1"/>
          </p:nvPr>
        </p:nvSpPr>
        <p:spPr>
          <a:xfrm>
            <a:off x="467544" y="1340768"/>
            <a:ext cx="8229600" cy="4752528"/>
          </a:xfrm>
        </p:spPr>
        <p:txBody>
          <a:bodyPr>
            <a:normAutofit fontScale="92500" lnSpcReduction="10000"/>
          </a:bodyPr>
          <a:lstStyle/>
          <a:p>
            <a:r>
              <a:rPr lang="en-US" dirty="0" err="1"/>
              <a:t>Documentación</a:t>
            </a:r>
            <a:r>
              <a:rPr lang="en-US" dirty="0"/>
              <a:t> </a:t>
            </a:r>
            <a:r>
              <a:rPr lang="en-US" dirty="0" err="1" smtClean="0"/>
              <a:t>científica</a:t>
            </a:r>
            <a:endParaRPr lang="en-US" dirty="0" smtClean="0"/>
          </a:p>
          <a:p>
            <a:r>
              <a:rPr lang="en-US" dirty="0" err="1"/>
              <a:t>Documentación</a:t>
            </a:r>
            <a:r>
              <a:rPr lang="en-US" dirty="0"/>
              <a:t> </a:t>
            </a:r>
            <a:r>
              <a:rPr lang="en-US" dirty="0" err="1" smtClean="0"/>
              <a:t>científica</a:t>
            </a:r>
            <a:endParaRPr lang="en-US" dirty="0" smtClean="0"/>
          </a:p>
          <a:p>
            <a:r>
              <a:rPr lang="en-US" dirty="0" err="1"/>
              <a:t>Estudios</a:t>
            </a:r>
            <a:r>
              <a:rPr lang="en-US" dirty="0"/>
              <a:t> </a:t>
            </a:r>
            <a:r>
              <a:rPr lang="en-US" dirty="0" err="1" smtClean="0"/>
              <a:t>científicos</a:t>
            </a:r>
            <a:endParaRPr lang="en-US" dirty="0" smtClean="0"/>
          </a:p>
          <a:p>
            <a:r>
              <a:rPr lang="es-ES" dirty="0"/>
              <a:t>Conocimiento y experiencia de las comunidades locales e </a:t>
            </a:r>
            <a:r>
              <a:rPr lang="es-ES" dirty="0" smtClean="0"/>
              <a:t>indígenas</a:t>
            </a:r>
          </a:p>
          <a:p>
            <a:r>
              <a:rPr lang="en-US" dirty="0" err="1"/>
              <a:t>Consultas</a:t>
            </a:r>
            <a:r>
              <a:rPr lang="en-US" dirty="0"/>
              <a:t> con </a:t>
            </a:r>
            <a:r>
              <a:rPr lang="en-US" dirty="0" err="1"/>
              <a:t>expertos</a:t>
            </a:r>
            <a:r>
              <a:rPr lang="en-US" dirty="0"/>
              <a:t> locales, </a:t>
            </a:r>
            <a:r>
              <a:rPr lang="en-US" dirty="0" err="1"/>
              <a:t>regionales</a:t>
            </a:r>
            <a:r>
              <a:rPr lang="en-US" dirty="0"/>
              <a:t> e </a:t>
            </a:r>
            <a:r>
              <a:rPr lang="en-US" dirty="0" err="1" smtClean="0"/>
              <a:t>internacionales</a:t>
            </a:r>
            <a:endParaRPr lang="en-US" dirty="0" smtClean="0"/>
          </a:p>
          <a:p>
            <a:r>
              <a:rPr lang="en-US" dirty="0" err="1"/>
              <a:t>Consultas</a:t>
            </a:r>
            <a:r>
              <a:rPr lang="en-US" dirty="0"/>
              <a:t> con </a:t>
            </a:r>
            <a:r>
              <a:rPr lang="en-US" dirty="0" err="1"/>
              <a:t>expertos</a:t>
            </a:r>
            <a:r>
              <a:rPr lang="en-US" dirty="0"/>
              <a:t> locales, </a:t>
            </a:r>
            <a:r>
              <a:rPr lang="en-US" dirty="0" err="1"/>
              <a:t>regionales</a:t>
            </a:r>
            <a:r>
              <a:rPr lang="en-US" dirty="0"/>
              <a:t> e </a:t>
            </a:r>
            <a:r>
              <a:rPr lang="en-US" dirty="0" err="1"/>
              <a:t>internacionales</a:t>
            </a:r>
            <a:endParaRPr lang="en-US" dirty="0" smtClean="0"/>
          </a:p>
          <a:p>
            <a:pPr marL="0" indent="0" algn="r">
              <a:buNone/>
            </a:pPr>
            <a:r>
              <a:rPr lang="en-US" sz="2200" dirty="0" smtClean="0"/>
              <a:t>(Resolution conf. 16.7)</a:t>
            </a:r>
          </a:p>
        </p:txBody>
      </p:sp>
    </p:spTree>
    <p:extLst>
      <p:ext uri="{BB962C8B-B14F-4D97-AF65-F5344CB8AC3E}">
        <p14:creationId xmlns:p14="http://schemas.microsoft.com/office/powerpoint/2010/main" val="36247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43000"/>
          </a:xfrm>
        </p:spPr>
        <p:txBody>
          <a:bodyPr>
            <a:normAutofit fontScale="90000"/>
          </a:bodyPr>
          <a:lstStyle/>
          <a:p>
            <a:r>
              <a:rPr lang="es-ES" dirty="0"/>
              <a:t>Dictámenes de extracción no perjudicial</a:t>
            </a:r>
            <a:endParaRPr lang="en-GB" dirty="0"/>
          </a:p>
        </p:txBody>
      </p:sp>
      <p:sp>
        <p:nvSpPr>
          <p:cNvPr id="3" name="Content Placeholder 2"/>
          <p:cNvSpPr>
            <a:spLocks noGrp="1"/>
          </p:cNvSpPr>
          <p:nvPr>
            <p:ph idx="1"/>
          </p:nvPr>
        </p:nvSpPr>
        <p:spPr/>
        <p:txBody>
          <a:bodyPr>
            <a:noAutofit/>
          </a:bodyPr>
          <a:lstStyle/>
          <a:p>
            <a:r>
              <a:rPr lang="en-US" dirty="0"/>
              <a:t>Se </a:t>
            </a:r>
            <a:r>
              <a:rPr lang="en-US" dirty="0" err="1"/>
              <a:t>alienta</a:t>
            </a:r>
            <a:r>
              <a:rPr lang="en-US" dirty="0"/>
              <a:t> a </a:t>
            </a:r>
            <a:r>
              <a:rPr lang="en-US" dirty="0" err="1"/>
              <a:t>las</a:t>
            </a:r>
            <a:r>
              <a:rPr lang="en-US" dirty="0"/>
              <a:t> </a:t>
            </a:r>
            <a:r>
              <a:rPr lang="en-US" dirty="0" err="1"/>
              <a:t>Partes</a:t>
            </a:r>
            <a:r>
              <a:rPr lang="en-US" dirty="0"/>
              <a:t> a </a:t>
            </a:r>
            <a:r>
              <a:rPr lang="en-US" dirty="0" err="1"/>
              <a:t>que</a:t>
            </a:r>
            <a:r>
              <a:rPr lang="fr-BE" dirty="0" smtClean="0"/>
              <a:t>: </a:t>
            </a:r>
            <a:endParaRPr lang="fr-BE" dirty="0"/>
          </a:p>
          <a:p>
            <a:pPr lvl="1"/>
            <a:r>
              <a:rPr lang="es-ES" sz="2400" dirty="0"/>
              <a:t>Exploren métodos para realizar los </a:t>
            </a:r>
            <a:r>
              <a:rPr lang="es-ES" sz="2400" dirty="0"/>
              <a:t>DENP</a:t>
            </a:r>
          </a:p>
          <a:p>
            <a:pPr lvl="1"/>
            <a:r>
              <a:rPr lang="es-ES" sz="2400" dirty="0"/>
              <a:t>Compartan experiencias y ejemplos de las formas de realizar los DENP, incluyendo a través de talleres regionales o </a:t>
            </a:r>
            <a:r>
              <a:rPr lang="es-ES" sz="2400" dirty="0"/>
              <a:t>subregionales</a:t>
            </a:r>
          </a:p>
          <a:p>
            <a:pPr lvl="1"/>
            <a:r>
              <a:rPr lang="es-ES" sz="2400" dirty="0" smtClean="0"/>
              <a:t>Mantengan </a:t>
            </a:r>
            <a:r>
              <a:rPr lang="es-ES" sz="2400" dirty="0"/>
              <a:t>registros escritos del fundamento científico incluido en las evaluaciones de las Autoridades Científicas de los DENP </a:t>
            </a:r>
            <a:endParaRPr lang="es-ES" sz="2400" dirty="0" smtClean="0"/>
          </a:p>
          <a:p>
            <a:pPr lvl="1"/>
            <a:r>
              <a:rPr lang="es-ES" sz="2400" dirty="0"/>
              <a:t>Ofrezcan, si se solicita, asistencia cooperativa a los países en desarrollo para mejorar la capacidad de realizar los DENP, sobre la base de las necesidades nacionales definidas.</a:t>
            </a:r>
            <a:r>
              <a:rPr lang="en-US" sz="2400" dirty="0" smtClean="0"/>
              <a:t>. </a:t>
            </a:r>
            <a:endParaRPr lang="en-US" sz="2400" dirty="0"/>
          </a:p>
          <a:p>
            <a:endParaRPr lang="en-GB" sz="4000" dirty="0"/>
          </a:p>
        </p:txBody>
      </p:sp>
    </p:spTree>
    <p:extLst>
      <p:ext uri="{BB962C8B-B14F-4D97-AF65-F5344CB8AC3E}">
        <p14:creationId xmlns:p14="http://schemas.microsoft.com/office/powerpoint/2010/main" val="38775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El trabajo de la Secretaría de la CITES en materia de tiburones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944553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s-ES" altLang="zh-CN" smtClean="0">
                <a:ea typeface="宋体" pitchFamily="2" charset="-122"/>
              </a:rPr>
              <a:t>Financiación externa</a:t>
            </a:r>
            <a:endParaRPr lang="en-GB" smtClean="0"/>
          </a:p>
        </p:txBody>
      </p:sp>
      <p:sp>
        <p:nvSpPr>
          <p:cNvPr id="17410" name="Content Placeholder 2"/>
          <p:cNvSpPr>
            <a:spLocks noGrp="1"/>
          </p:cNvSpPr>
          <p:nvPr>
            <p:ph idx="1"/>
          </p:nvPr>
        </p:nvSpPr>
        <p:spPr>
          <a:xfrm>
            <a:off x="304800" y="1600200"/>
            <a:ext cx="8382000" cy="4525963"/>
          </a:xfrm>
        </p:spPr>
        <p:txBody>
          <a:bodyPr>
            <a:normAutofit fontScale="92500"/>
          </a:bodyPr>
          <a:lstStyle/>
          <a:p>
            <a:r>
              <a:rPr lang="es-ES" altLang="zh-CN" dirty="0" smtClean="0">
                <a:ea typeface="宋体" pitchFamily="2" charset="-122"/>
              </a:rPr>
              <a:t>Aporte de la Unión Europea </a:t>
            </a:r>
            <a:r>
              <a:rPr lang="de-DE" altLang="zh-CN" dirty="0">
                <a:ea typeface="宋体" pitchFamily="2" charset="-122"/>
              </a:rPr>
              <a:t>EUR 1.2 </a:t>
            </a:r>
            <a:r>
              <a:rPr lang="de-DE" altLang="zh-CN" dirty="0" smtClean="0">
                <a:ea typeface="宋体" pitchFamily="2" charset="-122"/>
              </a:rPr>
              <a:t>m </a:t>
            </a:r>
            <a:r>
              <a:rPr lang="de-DE" altLang="zh-CN" dirty="0">
                <a:ea typeface="宋体" pitchFamily="2" charset="-122"/>
              </a:rPr>
              <a:t>[USD 1.6 </a:t>
            </a:r>
            <a:r>
              <a:rPr lang="de-DE" altLang="zh-CN" dirty="0" smtClean="0">
                <a:ea typeface="宋体" pitchFamily="2" charset="-122"/>
              </a:rPr>
              <a:t>m]</a:t>
            </a:r>
            <a:endParaRPr lang="en-GB" dirty="0" smtClean="0"/>
          </a:p>
          <a:p>
            <a:pPr eaLnBrk="1" hangingPunct="1"/>
            <a:r>
              <a:rPr lang="es-ES" altLang="zh-CN" dirty="0" smtClean="0">
                <a:ea typeface="宋体" pitchFamily="2" charset="-122"/>
              </a:rPr>
              <a:t>"Fortalecimiento de capacidades en los países en desarrollo para la gestión sostenible de la vida silvestre y mejorar la aplicación de los reglamentos comerciales de vida silvestre de la CITES , con especial atención a las especies acuáticas explotadas comercialmente"</a:t>
            </a:r>
            <a:r>
              <a:rPr lang="fr-FR" altLang="zh-CN" dirty="0" smtClean="0">
                <a:ea typeface="宋体" pitchFamily="2" charset="-122"/>
              </a:rPr>
              <a:t> </a:t>
            </a:r>
            <a:endParaRPr lang="en-GB" dirty="0" smtClean="0"/>
          </a:p>
          <a:p>
            <a:pPr eaLnBrk="1" hangingPunct="1"/>
            <a:r>
              <a:rPr lang="es-ES" altLang="zh-CN" dirty="0" smtClean="0">
                <a:ea typeface="宋体" pitchFamily="2" charset="-122"/>
              </a:rPr>
              <a:t>Implementación comenzó en octubre de 2013 - hasta julio de 2016 ( CoP17 )</a:t>
            </a:r>
            <a:r>
              <a:rPr lang="fr-FR" altLang="zh-CN" dirty="0" smtClean="0">
                <a:ea typeface="宋体" pitchFamily="2" charset="-122"/>
              </a:rPr>
              <a:t> </a:t>
            </a:r>
            <a:endParaRPr lang="en-GB" dirty="0" smtClean="0"/>
          </a:p>
        </p:txBody>
      </p:sp>
      <p:sp>
        <p:nvSpPr>
          <p:cNvPr id="17411" name="Slide Number Placeholder 3"/>
          <p:cNvSpPr>
            <a:spLocks noGrp="1"/>
          </p:cNvSpPr>
          <p:nvPr>
            <p:ph type="sldNum" sz="quarter" idx="10"/>
          </p:nvPr>
        </p:nvSpPr>
        <p:spPr>
          <a:noFill/>
          <a:ln>
            <a:miter lim="800000"/>
            <a:headEnd/>
            <a:tailEnd/>
          </a:ln>
        </p:spPr>
        <p:txBody>
          <a:bodyPr/>
          <a:lstStyle/>
          <a:p>
            <a:fld id="{3DBDEF88-A41C-4B0F-BAF2-C26C31D98193}" type="slidenum">
              <a:rPr lang="en-US" smtClean="0">
                <a:cs typeface="Arial" charset="0"/>
              </a:rPr>
              <a:pPr/>
              <a:t>29</a:t>
            </a:fld>
            <a:endParaRPr lang="en-US" smtClean="0">
              <a:cs typeface="Arial" charset="0"/>
            </a:endParaRPr>
          </a:p>
        </p:txBody>
      </p:sp>
    </p:spTree>
    <p:extLst>
      <p:ext uri="{BB962C8B-B14F-4D97-AF65-F5344CB8AC3E}">
        <p14:creationId xmlns:p14="http://schemas.microsoft.com/office/powerpoint/2010/main" val="201564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457200"/>
            <a:ext cx="8534400" cy="573088"/>
          </a:xfrm>
        </p:spPr>
        <p:txBody>
          <a:bodyPr>
            <a:noAutofit/>
          </a:bodyPr>
          <a:lstStyle/>
          <a:p>
            <a:r>
              <a:rPr lang="es-ES" altLang="en-US" sz="3200" dirty="0"/>
              <a:t>Las inquietudes de las Partes de la CITES en cuanto a los tiburones no es algo nuevo</a:t>
            </a:r>
            <a:endParaRPr lang="en-US" altLang="en-US" sz="3200" dirty="0" smtClean="0"/>
          </a:p>
        </p:txBody>
      </p:sp>
      <p:sp>
        <p:nvSpPr>
          <p:cNvPr id="3076" name="Rectangle 3"/>
          <p:cNvSpPr>
            <a:spLocks noGrp="1" noChangeArrowheads="1"/>
          </p:cNvSpPr>
          <p:nvPr>
            <p:ph idx="1"/>
          </p:nvPr>
        </p:nvSpPr>
        <p:spPr>
          <a:xfrm>
            <a:off x="685800" y="1295400"/>
            <a:ext cx="7924800" cy="4876800"/>
          </a:xfrm>
        </p:spPr>
        <p:txBody>
          <a:bodyPr/>
          <a:lstStyle/>
          <a:p>
            <a:pPr>
              <a:lnSpc>
                <a:spcPct val="90000"/>
              </a:lnSpc>
            </a:pPr>
            <a:r>
              <a:rPr lang="es-ES" altLang="en-US" sz="2400" dirty="0"/>
              <a:t>Esta cuestión fue planteada por los Estados Unidos en la CoP9 en </a:t>
            </a:r>
            <a:r>
              <a:rPr lang="es-ES" altLang="en-US" sz="2400" dirty="0" smtClean="0"/>
              <a:t>1994</a:t>
            </a:r>
          </a:p>
          <a:p>
            <a:pPr>
              <a:lnSpc>
                <a:spcPct val="90000"/>
              </a:lnSpc>
            </a:pPr>
            <a:r>
              <a:rPr lang="es-ES" altLang="en-US" sz="2400" dirty="0"/>
              <a:t>Encabezada por Panamá, la </a:t>
            </a:r>
            <a:r>
              <a:rPr lang="es-ES" altLang="en-US" sz="2400" dirty="0" err="1"/>
              <a:t>CoP</a:t>
            </a:r>
            <a:r>
              <a:rPr lang="es-ES" altLang="en-US" sz="2400" dirty="0"/>
              <a:t> adoptó una Resolución en la que se solicitaba, entre otras que</a:t>
            </a:r>
            <a:r>
              <a:rPr lang="es-ES" altLang="en-US" sz="2400" dirty="0" smtClean="0"/>
              <a:t>:</a:t>
            </a:r>
          </a:p>
          <a:p>
            <a:pPr>
              <a:lnSpc>
                <a:spcPct val="90000"/>
              </a:lnSpc>
              <a:buNone/>
            </a:pPr>
            <a:r>
              <a:rPr lang="en-US" altLang="en-US" sz="2400" dirty="0"/>
              <a:t>	- </a:t>
            </a:r>
            <a:r>
              <a:rPr lang="es-ES" altLang="en-US" sz="2400" dirty="0"/>
              <a:t>La FAO y otras organizaciones internacionales de gestión de la pesca establecieran programas para reunir y recopilar la información biológica  necesaria, así como la información sobre el comercio de especies de </a:t>
            </a:r>
            <a:r>
              <a:rPr lang="es-ES" altLang="en-US" sz="2400" dirty="0" smtClean="0"/>
              <a:t>tiburones                          </a:t>
            </a:r>
          </a:p>
          <a:p>
            <a:pPr>
              <a:lnSpc>
                <a:spcPct val="90000"/>
              </a:lnSpc>
              <a:buNone/>
            </a:pPr>
            <a:r>
              <a:rPr lang="es-ES" altLang="en-US" sz="2400" dirty="0"/>
              <a:t>	</a:t>
            </a:r>
            <a:r>
              <a:rPr lang="en-US" altLang="en-US" sz="2400" dirty="0" smtClean="0"/>
              <a:t>- </a:t>
            </a:r>
            <a:r>
              <a:rPr lang="es-ES" altLang="en-US" sz="2400" dirty="0"/>
              <a:t>Todas las naciones que utilizan y comercializan especímenes de tiburones cooperasen con la FAO y otras organizaciones internacionales de gestión de la pesca </a:t>
            </a:r>
            <a:endParaRPr lang="en-US" alt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s-ES" altLang="zh-CN" smtClean="0">
                <a:ea typeface="宋体" pitchFamily="2" charset="-122"/>
              </a:rPr>
              <a:t>Proyecto de la UE</a:t>
            </a:r>
            <a:r>
              <a:rPr lang="fr-FR" altLang="zh-CN" smtClean="0">
                <a:ea typeface="宋体" pitchFamily="2" charset="-122"/>
              </a:rPr>
              <a:t> </a:t>
            </a:r>
            <a:endParaRPr lang="en-GB" smtClean="0"/>
          </a:p>
        </p:txBody>
      </p:sp>
      <p:sp>
        <p:nvSpPr>
          <p:cNvPr id="19458" name="Content Placeholder 2"/>
          <p:cNvSpPr>
            <a:spLocks noGrp="1"/>
          </p:cNvSpPr>
          <p:nvPr>
            <p:ph idx="1"/>
          </p:nvPr>
        </p:nvSpPr>
        <p:spPr>
          <a:xfrm>
            <a:off x="381000" y="1295400"/>
            <a:ext cx="8424863" cy="5016500"/>
          </a:xfrm>
        </p:spPr>
        <p:txBody>
          <a:bodyPr/>
          <a:lstStyle/>
          <a:p>
            <a:pPr eaLnBrk="1" hangingPunct="1"/>
            <a:r>
              <a:rPr lang="es-ES" altLang="zh-CN" sz="2700" dirty="0" smtClean="0">
                <a:ea typeface="宋体" pitchFamily="2" charset="-122"/>
              </a:rPr>
              <a:t>Trabajando en estrecha colaboración con la FAO en cuestiones de aplicación</a:t>
            </a:r>
            <a:r>
              <a:rPr lang="fr-FR" altLang="zh-CN" sz="2700" dirty="0" smtClean="0">
                <a:ea typeface="宋体" pitchFamily="2" charset="-122"/>
              </a:rPr>
              <a:t> </a:t>
            </a:r>
            <a:endParaRPr lang="fr-CH" sz="2700" dirty="0" smtClean="0"/>
          </a:p>
          <a:p>
            <a:r>
              <a:rPr lang="es-ES" altLang="zh-CN" sz="2700" dirty="0" smtClean="0">
                <a:ea typeface="宋体" pitchFamily="2" charset="-122"/>
              </a:rPr>
              <a:t>Identificación de los principales  Estados  Partes en la CITES que pescan y comercializan el </a:t>
            </a:r>
            <a:r>
              <a:rPr lang="es-ES" altLang="zh-CN" sz="2700" dirty="0" err="1" smtClean="0">
                <a:ea typeface="宋体" pitchFamily="2" charset="-122"/>
              </a:rPr>
              <a:t>tiburon</a:t>
            </a:r>
            <a:endParaRPr lang="es-ES" altLang="zh-CN" sz="2700" dirty="0" smtClean="0">
              <a:ea typeface="宋体" pitchFamily="2" charset="-122"/>
            </a:endParaRPr>
          </a:p>
          <a:p>
            <a:r>
              <a:rPr lang="es-ES" altLang="zh-CN" sz="2700" dirty="0" smtClean="0">
                <a:ea typeface="宋体" pitchFamily="2" charset="-122"/>
              </a:rPr>
              <a:t>Talleres regionales de consulta sobre evaluación de capacidad : África (febrero de 2014) , Asia (mayo de 2014)</a:t>
            </a:r>
            <a:r>
              <a:rPr lang="fr-FR" altLang="zh-CN" sz="2700" dirty="0" smtClean="0">
                <a:ea typeface="宋体" pitchFamily="2" charset="-122"/>
              </a:rPr>
              <a:t> </a:t>
            </a:r>
            <a:endParaRPr lang="fr-CH" sz="2700" dirty="0" smtClean="0"/>
          </a:p>
          <a:p>
            <a:pPr eaLnBrk="1" hangingPunct="1"/>
            <a:r>
              <a:rPr lang="es-ES" altLang="zh-CN" sz="2700" dirty="0" smtClean="0">
                <a:ea typeface="宋体" pitchFamily="2" charset="-122"/>
              </a:rPr>
              <a:t>Reuniones similares se llevaron a cabo por separado en Latinoamérica (diciembre de 2013) y Oceanía (diciembre de 2013)</a:t>
            </a:r>
            <a:r>
              <a:rPr lang="fr-FR" altLang="zh-CN" sz="2700" dirty="0" smtClean="0">
                <a:ea typeface="宋体" pitchFamily="2" charset="-122"/>
              </a:rPr>
              <a:t> </a:t>
            </a:r>
            <a:endParaRPr lang="en-GB" sz="2700" dirty="0" smtClean="0"/>
          </a:p>
        </p:txBody>
      </p:sp>
      <p:sp>
        <p:nvSpPr>
          <p:cNvPr id="19459" name="Slide Number Placeholder 3"/>
          <p:cNvSpPr>
            <a:spLocks noGrp="1"/>
          </p:cNvSpPr>
          <p:nvPr>
            <p:ph type="sldNum" sz="quarter" idx="10"/>
          </p:nvPr>
        </p:nvSpPr>
        <p:spPr>
          <a:noFill/>
          <a:ln>
            <a:miter lim="800000"/>
            <a:headEnd/>
            <a:tailEnd/>
          </a:ln>
        </p:spPr>
        <p:txBody>
          <a:bodyPr/>
          <a:lstStyle/>
          <a:p>
            <a:fld id="{03ABD91A-0B54-4EC4-83D7-9ACDC311E532}" type="slidenum">
              <a:rPr lang="en-US" smtClean="0">
                <a:cs typeface="Arial" charset="0"/>
              </a:rPr>
              <a:pPr/>
              <a:t>30</a:t>
            </a:fld>
            <a:endParaRPr lang="en-US" smtClean="0">
              <a:cs typeface="Arial" charset="0"/>
            </a:endParaRPr>
          </a:p>
        </p:txBody>
      </p:sp>
    </p:spTree>
    <p:extLst>
      <p:ext uri="{BB962C8B-B14F-4D97-AF65-F5344CB8AC3E}">
        <p14:creationId xmlns:p14="http://schemas.microsoft.com/office/powerpoint/2010/main" val="327196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 calcmode="lin" valueType="num">
                                      <p:cBhvr additive="base">
                                        <p:cTn id="2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s-ES" altLang="zh-CN" smtClean="0">
                <a:ea typeface="宋体" pitchFamily="2" charset="-122"/>
              </a:rPr>
              <a:t>Proyecto de la UE</a:t>
            </a:r>
            <a:endParaRPr lang="en-GB" smtClean="0"/>
          </a:p>
        </p:txBody>
      </p:sp>
      <p:sp>
        <p:nvSpPr>
          <p:cNvPr id="21506" name="Content Placeholder 2"/>
          <p:cNvSpPr>
            <a:spLocks noGrp="1"/>
          </p:cNvSpPr>
          <p:nvPr>
            <p:ph idx="1"/>
          </p:nvPr>
        </p:nvSpPr>
        <p:spPr/>
        <p:txBody>
          <a:bodyPr/>
          <a:lstStyle/>
          <a:p>
            <a:r>
              <a:rPr lang="es-ES" altLang="zh-CN" dirty="0" smtClean="0">
                <a:ea typeface="宋体" pitchFamily="2" charset="-122"/>
              </a:rPr>
              <a:t>Actividades de seguimiento basadas en la evaluación de las necesidades</a:t>
            </a:r>
          </a:p>
          <a:p>
            <a:r>
              <a:rPr lang="es-ES" altLang="zh-CN" dirty="0" smtClean="0">
                <a:ea typeface="宋体" pitchFamily="2" charset="-122"/>
              </a:rPr>
              <a:t>El compromiso con las OROP/AROP:</a:t>
            </a:r>
            <a:r>
              <a:rPr lang="fr-CH" sz="1600" dirty="0" smtClean="0"/>
              <a:t>: </a:t>
            </a:r>
            <a:r>
              <a:rPr lang="fr-CH" dirty="0" smtClean="0"/>
              <a:t>CICAA, CPPCO, CPPS, CDPAS</a:t>
            </a:r>
            <a:r>
              <a:rPr lang="en-GB" sz="1600" dirty="0" smtClean="0"/>
              <a:t>…..</a:t>
            </a:r>
          </a:p>
          <a:p>
            <a:r>
              <a:rPr lang="es-ES" altLang="zh-CN" dirty="0" smtClean="0">
                <a:ea typeface="宋体" pitchFamily="2" charset="-122"/>
              </a:rPr>
              <a:t>Portal web y productos asociados de la CITES </a:t>
            </a:r>
          </a:p>
        </p:txBody>
      </p:sp>
      <p:sp>
        <p:nvSpPr>
          <p:cNvPr id="21507" name="Slide Number Placeholder 3"/>
          <p:cNvSpPr>
            <a:spLocks noGrp="1"/>
          </p:cNvSpPr>
          <p:nvPr>
            <p:ph type="sldNum" sz="quarter" idx="10"/>
          </p:nvPr>
        </p:nvSpPr>
        <p:spPr>
          <a:noFill/>
          <a:ln>
            <a:miter lim="800000"/>
            <a:headEnd/>
            <a:tailEnd/>
          </a:ln>
        </p:spPr>
        <p:txBody>
          <a:bodyPr/>
          <a:lstStyle/>
          <a:p>
            <a:fld id="{F2E33A98-6C6D-473F-9F72-0004F8AD0C97}" type="slidenum">
              <a:rPr lang="en-US" smtClean="0">
                <a:cs typeface="Arial" charset="0"/>
              </a:rPr>
              <a:pPr/>
              <a:t>31</a:t>
            </a:fld>
            <a:endParaRPr lang="en-US" smtClean="0">
              <a:cs typeface="Arial" charset="0"/>
            </a:endParaRPr>
          </a:p>
        </p:txBody>
      </p:sp>
    </p:spTree>
    <p:extLst>
      <p:ext uri="{BB962C8B-B14F-4D97-AF65-F5344CB8AC3E}">
        <p14:creationId xmlns:p14="http://schemas.microsoft.com/office/powerpoint/2010/main" val="414910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s-ES" dirty="0"/>
              <a:t>Países destinatarios – Informe de la FAO</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286001"/>
            <a:ext cx="5257800" cy="3124200"/>
          </a:xfrm>
          <a:prstGeom prst="rect">
            <a:avLst/>
          </a:prstGeom>
        </p:spPr>
      </p:pic>
      <p:sp>
        <p:nvSpPr>
          <p:cNvPr id="6" name="TextBox 5"/>
          <p:cNvSpPr txBox="1"/>
          <p:nvPr/>
        </p:nvSpPr>
        <p:spPr>
          <a:xfrm>
            <a:off x="5257800" y="2286000"/>
            <a:ext cx="3886200" cy="3077766"/>
          </a:xfrm>
          <a:prstGeom prst="rect">
            <a:avLst/>
          </a:prstGeom>
          <a:solidFill>
            <a:schemeClr val="bg1">
              <a:lumMod val="75000"/>
            </a:schemeClr>
          </a:solidFill>
        </p:spPr>
        <p:txBody>
          <a:bodyPr wrap="square" rtlCol="0">
            <a:spAutoFit/>
          </a:bodyPr>
          <a:lstStyle/>
          <a:p>
            <a:pPr marL="342900" indent="-342900" algn="l">
              <a:buFont typeface="Wingdings" charset="2"/>
              <a:buChar char="ü"/>
            </a:pPr>
            <a:r>
              <a:rPr lang="es-ES" sz="2400" dirty="0" err="1">
                <a:solidFill>
                  <a:schemeClr val="tx1"/>
                </a:solidFill>
              </a:rPr>
              <a:t>stados</a:t>
            </a:r>
            <a:r>
              <a:rPr lang="es-ES" sz="2400" dirty="0">
                <a:solidFill>
                  <a:schemeClr val="tx1"/>
                </a:solidFill>
              </a:rPr>
              <a:t> del área de distribución de la especie</a:t>
            </a:r>
            <a:endParaRPr lang="en-US" sz="2400" dirty="0" smtClean="0"/>
          </a:p>
          <a:p>
            <a:pPr algn="l">
              <a:buFont typeface="Wingdings" charset="2"/>
              <a:buChar char="ü"/>
            </a:pPr>
            <a:r>
              <a:rPr lang="es-ES" sz="2400" dirty="0">
                <a:solidFill>
                  <a:schemeClr val="tx1"/>
                </a:solidFill>
              </a:rPr>
              <a:t>Capturas y/o comercio significativo de </a:t>
            </a:r>
            <a:r>
              <a:rPr lang="es-ES" sz="2400" dirty="0" smtClean="0">
                <a:solidFill>
                  <a:schemeClr val="tx1"/>
                </a:solidFill>
              </a:rPr>
              <a:t>tiburones </a:t>
            </a:r>
            <a:endParaRPr lang="en-US" sz="2400" dirty="0" smtClean="0"/>
          </a:p>
          <a:p>
            <a:pPr algn="l">
              <a:buFont typeface="Wingdings" charset="2"/>
              <a:buChar char="ü"/>
            </a:pPr>
            <a:r>
              <a:rPr lang="en-US" sz="2400" dirty="0" err="1">
                <a:solidFill>
                  <a:schemeClr val="tx1"/>
                </a:solidFill>
              </a:rPr>
              <a:t>Países</a:t>
            </a:r>
            <a:r>
              <a:rPr lang="en-US" sz="2400" dirty="0">
                <a:solidFill>
                  <a:schemeClr val="tx1"/>
                </a:solidFill>
              </a:rPr>
              <a:t> </a:t>
            </a:r>
            <a:r>
              <a:rPr lang="en-US" sz="2400" dirty="0" err="1">
                <a:solidFill>
                  <a:schemeClr val="tx1"/>
                </a:solidFill>
              </a:rPr>
              <a:t>en</a:t>
            </a:r>
            <a:r>
              <a:rPr lang="en-US" sz="2400" dirty="0">
                <a:solidFill>
                  <a:schemeClr val="tx1"/>
                </a:solidFill>
              </a:rPr>
              <a:t> </a:t>
            </a:r>
            <a:r>
              <a:rPr lang="en-US" sz="2400" dirty="0" err="1" smtClean="0">
                <a:solidFill>
                  <a:schemeClr val="tx1"/>
                </a:solidFill>
              </a:rPr>
              <a:t>desarrollo</a:t>
            </a:r>
            <a:endParaRPr lang="en-US" sz="2400" dirty="0" smtClean="0">
              <a:solidFill>
                <a:schemeClr val="tx1"/>
              </a:solidFill>
            </a:endParaRPr>
          </a:p>
          <a:p>
            <a:pPr algn="l">
              <a:buFont typeface="Wingdings" charset="2"/>
              <a:buChar char="ü"/>
            </a:pPr>
            <a:endParaRPr lang="en-US" sz="1400" b="1" dirty="0" smtClean="0">
              <a:solidFill>
                <a:srgbClr val="FF6600"/>
              </a:solidFill>
              <a:effectLst>
                <a:outerShdw blurRad="38100" dist="38100" dir="2700000" algn="tl">
                  <a:srgbClr val="000000">
                    <a:alpha val="43137"/>
                  </a:srgbClr>
                </a:outerShdw>
              </a:effectLst>
              <a:latin typeface="Calibri" panose="020F0502020204030204"/>
            </a:endParaRPr>
          </a:p>
          <a:p>
            <a:pPr lvl="0"/>
            <a:r>
              <a:rPr lang="en-US" sz="1800" b="1" dirty="0" err="1">
                <a:solidFill>
                  <a:srgbClr val="FF6600"/>
                </a:solidFill>
                <a:latin typeface="Calibri" panose="020F0502020204030204"/>
              </a:rPr>
              <a:t>Naranja</a:t>
            </a:r>
            <a:r>
              <a:rPr lang="en-US" sz="1800" b="1" dirty="0">
                <a:solidFill>
                  <a:srgbClr val="FF6600"/>
                </a:solidFill>
                <a:latin typeface="Calibri" panose="020F0502020204030204"/>
              </a:rPr>
              <a:t>: </a:t>
            </a:r>
            <a:r>
              <a:rPr lang="en-US" sz="1800" b="1" dirty="0" err="1">
                <a:solidFill>
                  <a:srgbClr val="FF6600"/>
                </a:solidFill>
                <a:latin typeface="Calibri" panose="020F0502020204030204"/>
              </a:rPr>
              <a:t>países</a:t>
            </a:r>
            <a:r>
              <a:rPr lang="en-US" sz="1800" b="1" dirty="0">
                <a:solidFill>
                  <a:srgbClr val="FF6600"/>
                </a:solidFill>
                <a:latin typeface="Calibri" panose="020F0502020204030204"/>
              </a:rPr>
              <a:t> de </a:t>
            </a:r>
            <a:r>
              <a:rPr lang="en-US" sz="1800" b="1" dirty="0" err="1">
                <a:solidFill>
                  <a:srgbClr val="FF6600"/>
                </a:solidFill>
                <a:latin typeface="Calibri" panose="020F0502020204030204"/>
              </a:rPr>
              <a:t>alta</a:t>
            </a:r>
            <a:r>
              <a:rPr lang="en-US" sz="1800" b="1" dirty="0">
                <a:solidFill>
                  <a:srgbClr val="FF6600"/>
                </a:solidFill>
                <a:latin typeface="Calibri" panose="020F0502020204030204"/>
              </a:rPr>
              <a:t> </a:t>
            </a:r>
            <a:r>
              <a:rPr lang="en-US" sz="1800" b="1" dirty="0" err="1" smtClean="0">
                <a:solidFill>
                  <a:srgbClr val="FF6600"/>
                </a:solidFill>
                <a:latin typeface="Calibri" panose="020F0502020204030204"/>
              </a:rPr>
              <a:t>prioridad</a:t>
            </a:r>
            <a:endParaRPr lang="en-US" sz="1800" b="1" dirty="0" smtClean="0">
              <a:solidFill>
                <a:srgbClr val="FF6600"/>
              </a:solidFill>
              <a:latin typeface="Calibri" panose="020F0502020204030204"/>
            </a:endParaRPr>
          </a:p>
          <a:p>
            <a:pPr lvl="0"/>
            <a:r>
              <a:rPr lang="en-US" sz="1800" b="1" dirty="0" smtClean="0">
                <a:solidFill>
                  <a:srgbClr val="FFE029"/>
                </a:solidFill>
                <a:latin typeface="Calibri" panose="020F0502020204030204"/>
              </a:rPr>
              <a:t>Amarillo</a:t>
            </a:r>
            <a:r>
              <a:rPr lang="en-US" sz="1800" b="1" dirty="0">
                <a:solidFill>
                  <a:srgbClr val="FFE029"/>
                </a:solidFill>
                <a:latin typeface="Calibri" panose="020F0502020204030204"/>
              </a:rPr>
              <a:t>: </a:t>
            </a:r>
            <a:r>
              <a:rPr lang="en-US" sz="1800" b="1" dirty="0" err="1">
                <a:solidFill>
                  <a:srgbClr val="FFE029"/>
                </a:solidFill>
                <a:latin typeface="Calibri" panose="020F0502020204030204"/>
              </a:rPr>
              <a:t>países</a:t>
            </a:r>
            <a:r>
              <a:rPr lang="en-US" sz="1800" b="1" dirty="0">
                <a:solidFill>
                  <a:srgbClr val="FFE029"/>
                </a:solidFill>
                <a:latin typeface="Calibri" panose="020F0502020204030204"/>
              </a:rPr>
              <a:t> </a:t>
            </a:r>
            <a:r>
              <a:rPr lang="en-US" sz="1800" b="1" dirty="0" err="1">
                <a:solidFill>
                  <a:srgbClr val="FFE029"/>
                </a:solidFill>
                <a:latin typeface="Calibri" panose="020F0502020204030204"/>
              </a:rPr>
              <a:t>prioritarios</a:t>
            </a:r>
            <a:endParaRPr lang="en-US" sz="1800" dirty="0"/>
          </a:p>
        </p:txBody>
      </p:sp>
    </p:spTree>
    <p:extLst>
      <p:ext uri="{BB962C8B-B14F-4D97-AF65-F5344CB8AC3E}">
        <p14:creationId xmlns:p14="http://schemas.microsoft.com/office/powerpoint/2010/main" val="2683111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extLst>
              <p:ext uri="{D42A27DB-BD31-4B8C-83A1-F6EECF244321}">
                <p14:modId xmlns:p14="http://schemas.microsoft.com/office/powerpoint/2010/main" val="3454362703"/>
              </p:ext>
            </p:extLst>
          </p:nvPr>
        </p:nvGraphicFramePr>
        <p:xfrm>
          <a:off x="1907703" y="555923"/>
          <a:ext cx="5237458" cy="2362200"/>
        </p:xfrm>
        <a:graphic>
          <a:graphicData uri="http://schemas.openxmlformats.org/presentationml/2006/ole">
            <mc:AlternateContent xmlns:mc="http://schemas.openxmlformats.org/markup-compatibility/2006">
              <mc:Choice xmlns:v="urn:schemas-microsoft-com:vml" Requires="v">
                <p:oleObj spid="_x0000_s45080" name="Document" r:id="rId4" imgW="6223000" imgH="2806700" progId="Word.Document.12">
                  <p:link updateAutomatic="1"/>
                </p:oleObj>
              </mc:Choice>
              <mc:Fallback>
                <p:oleObj name="Document" r:id="rId4" imgW="6223000" imgH="28067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3" y="555923"/>
                        <a:ext cx="523745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4" descr="Photo_cover.jpg"/>
          <p:cNvPicPr/>
          <p:nvPr/>
        </p:nvPicPr>
        <p:blipFill>
          <a:blip r:embed="rId6"/>
          <a:stretch>
            <a:fillRect/>
          </a:stretch>
        </p:blipFill>
        <p:spPr>
          <a:xfrm>
            <a:off x="1907703" y="3614117"/>
            <a:ext cx="5274945" cy="2514600"/>
          </a:xfrm>
          <a:prstGeom prst="rect">
            <a:avLst/>
          </a:prstGeom>
        </p:spPr>
      </p:pic>
      <p:sp>
        <p:nvSpPr>
          <p:cNvPr id="3" name="TextBox 2"/>
          <p:cNvSpPr txBox="1"/>
          <p:nvPr/>
        </p:nvSpPr>
        <p:spPr>
          <a:xfrm>
            <a:off x="1907703" y="2924944"/>
            <a:ext cx="5472608" cy="523220"/>
          </a:xfrm>
          <a:prstGeom prst="rect">
            <a:avLst/>
          </a:prstGeom>
          <a:noFill/>
        </p:spPr>
        <p:txBody>
          <a:bodyPr wrap="square" rtlCol="0">
            <a:spAutoFit/>
          </a:bodyPr>
          <a:lstStyle/>
          <a:p>
            <a:r>
              <a:rPr lang="en-US" sz="1400" i="1" dirty="0">
                <a:solidFill>
                  <a:schemeClr val="tx1"/>
                </a:solidFill>
                <a:latin typeface="Univers"/>
                <a:ea typeface="Times New Roman"/>
                <a:cs typeface="Arial"/>
              </a:rPr>
              <a:t>Taller regional de </a:t>
            </a:r>
            <a:r>
              <a:rPr lang="en-US" sz="1400" i="1" dirty="0" err="1">
                <a:solidFill>
                  <a:schemeClr val="tx1"/>
                </a:solidFill>
                <a:latin typeface="Univers"/>
                <a:ea typeface="Times New Roman"/>
                <a:cs typeface="Arial"/>
              </a:rPr>
              <a:t>consulta</a:t>
            </a:r>
            <a:r>
              <a:rPr lang="en-US" sz="1400" i="1" dirty="0">
                <a:solidFill>
                  <a:schemeClr val="tx1"/>
                </a:solidFill>
                <a:latin typeface="Univers"/>
                <a:ea typeface="Times New Roman"/>
                <a:cs typeface="Arial"/>
              </a:rPr>
              <a:t> FAO/CITES </a:t>
            </a:r>
            <a:r>
              <a:rPr lang="en-US" sz="1400" i="1" dirty="0" err="1">
                <a:solidFill>
                  <a:schemeClr val="tx1"/>
                </a:solidFill>
                <a:latin typeface="Univers"/>
                <a:ea typeface="Times New Roman"/>
                <a:cs typeface="Arial"/>
              </a:rPr>
              <a:t>sobre</a:t>
            </a:r>
            <a:r>
              <a:rPr lang="en-US" sz="1400" i="1" dirty="0">
                <a:solidFill>
                  <a:schemeClr val="tx1"/>
                </a:solidFill>
                <a:latin typeface="Univers"/>
                <a:ea typeface="Times New Roman"/>
                <a:cs typeface="Arial"/>
              </a:rPr>
              <a:t> </a:t>
            </a:r>
            <a:r>
              <a:rPr lang="en-US" sz="1400" i="1" dirty="0" err="1">
                <a:solidFill>
                  <a:schemeClr val="tx1"/>
                </a:solidFill>
                <a:latin typeface="Univers"/>
                <a:ea typeface="Times New Roman"/>
                <a:cs typeface="Arial"/>
              </a:rPr>
              <a:t>tiburones</a:t>
            </a:r>
            <a:r>
              <a:rPr lang="en-US" sz="1400" i="1" dirty="0">
                <a:solidFill>
                  <a:schemeClr val="tx1"/>
                </a:solidFill>
                <a:latin typeface="Univers"/>
                <a:ea typeface="Times New Roman"/>
                <a:cs typeface="Arial"/>
              </a:rPr>
              <a:t> para </a:t>
            </a:r>
            <a:r>
              <a:rPr lang="en-US" sz="1400" i="1" dirty="0" err="1">
                <a:solidFill>
                  <a:schemeClr val="tx1"/>
                </a:solidFill>
                <a:latin typeface="Univers"/>
                <a:ea typeface="Times New Roman"/>
                <a:cs typeface="Arial"/>
              </a:rPr>
              <a:t>África</a:t>
            </a:r>
            <a:r>
              <a:rPr lang="en-US" sz="1400" i="1" dirty="0">
                <a:solidFill>
                  <a:schemeClr val="tx1"/>
                </a:solidFill>
                <a:latin typeface="Univers"/>
                <a:ea typeface="Times New Roman"/>
                <a:cs typeface="Arial"/>
              </a:rPr>
              <a:t>. Casablanca, </a:t>
            </a:r>
            <a:r>
              <a:rPr lang="en-US" sz="1400" i="1" dirty="0" err="1">
                <a:solidFill>
                  <a:schemeClr val="tx1"/>
                </a:solidFill>
                <a:latin typeface="Univers"/>
                <a:ea typeface="Times New Roman"/>
                <a:cs typeface="Arial"/>
              </a:rPr>
              <a:t>Marruecos</a:t>
            </a:r>
            <a:r>
              <a:rPr lang="en-US" sz="1400" i="1" dirty="0">
                <a:solidFill>
                  <a:schemeClr val="tx1"/>
                </a:solidFill>
                <a:latin typeface="Univers"/>
                <a:ea typeface="Times New Roman"/>
                <a:cs typeface="Arial"/>
              </a:rPr>
              <a:t>. 11-13 de </a:t>
            </a:r>
            <a:r>
              <a:rPr lang="en-US" sz="1400" i="1" dirty="0" err="1">
                <a:solidFill>
                  <a:schemeClr val="tx1"/>
                </a:solidFill>
                <a:latin typeface="Univers"/>
                <a:ea typeface="Times New Roman"/>
                <a:cs typeface="Arial"/>
              </a:rPr>
              <a:t>febrero</a:t>
            </a:r>
            <a:endParaRPr lang="en-GB" sz="1400" dirty="0">
              <a:solidFill>
                <a:schemeClr val="tx1"/>
              </a:solidFill>
            </a:endParaRPr>
          </a:p>
        </p:txBody>
      </p:sp>
      <p:sp>
        <p:nvSpPr>
          <p:cNvPr id="7" name="TextBox 6"/>
          <p:cNvSpPr txBox="1"/>
          <p:nvPr/>
        </p:nvSpPr>
        <p:spPr>
          <a:xfrm>
            <a:off x="2043733" y="6093296"/>
            <a:ext cx="5760640" cy="523220"/>
          </a:xfrm>
          <a:prstGeom prst="rect">
            <a:avLst/>
          </a:prstGeom>
          <a:noFill/>
        </p:spPr>
        <p:txBody>
          <a:bodyPr wrap="square" rtlCol="0">
            <a:spAutoFit/>
          </a:bodyPr>
          <a:lstStyle/>
          <a:p>
            <a:r>
              <a:rPr lang="en-US" sz="1400" i="1" dirty="0">
                <a:solidFill>
                  <a:schemeClr val="tx1"/>
                </a:solidFill>
                <a:latin typeface="Univers"/>
                <a:ea typeface="Times New Roman"/>
                <a:cs typeface="Arial"/>
              </a:rPr>
              <a:t>Taller regional de </a:t>
            </a:r>
            <a:r>
              <a:rPr lang="en-US" sz="1400" i="1" dirty="0" err="1">
                <a:solidFill>
                  <a:schemeClr val="tx1"/>
                </a:solidFill>
                <a:latin typeface="Univers"/>
                <a:ea typeface="Times New Roman"/>
                <a:cs typeface="Arial"/>
              </a:rPr>
              <a:t>consulta</a:t>
            </a:r>
            <a:r>
              <a:rPr lang="en-US" sz="1400" i="1" dirty="0">
                <a:solidFill>
                  <a:schemeClr val="tx1"/>
                </a:solidFill>
                <a:latin typeface="Univers"/>
                <a:ea typeface="Times New Roman"/>
                <a:cs typeface="Arial"/>
              </a:rPr>
              <a:t> FAO/CITES </a:t>
            </a:r>
            <a:r>
              <a:rPr lang="en-US" sz="1400" i="1" dirty="0" err="1">
                <a:solidFill>
                  <a:schemeClr val="tx1"/>
                </a:solidFill>
                <a:latin typeface="Univers"/>
                <a:ea typeface="Times New Roman"/>
                <a:cs typeface="Arial"/>
              </a:rPr>
              <a:t>sobre</a:t>
            </a:r>
            <a:r>
              <a:rPr lang="en-US" sz="1400" i="1" dirty="0">
                <a:solidFill>
                  <a:schemeClr val="tx1"/>
                </a:solidFill>
                <a:latin typeface="Univers"/>
                <a:ea typeface="Times New Roman"/>
                <a:cs typeface="Arial"/>
              </a:rPr>
              <a:t> </a:t>
            </a:r>
            <a:r>
              <a:rPr lang="en-US" sz="1400" i="1" dirty="0" err="1">
                <a:solidFill>
                  <a:schemeClr val="tx1"/>
                </a:solidFill>
                <a:latin typeface="Univers"/>
                <a:ea typeface="Times New Roman"/>
                <a:cs typeface="Arial"/>
              </a:rPr>
              <a:t>tiburones</a:t>
            </a:r>
            <a:r>
              <a:rPr lang="en-US" sz="1400" i="1" dirty="0">
                <a:solidFill>
                  <a:schemeClr val="tx1"/>
                </a:solidFill>
                <a:latin typeface="Univers"/>
                <a:ea typeface="Times New Roman"/>
                <a:cs typeface="Arial"/>
              </a:rPr>
              <a:t> para Asia Xiamen, China. 13-15 de mayo</a:t>
            </a:r>
            <a:endParaRPr lang="en-GB" sz="1400" dirty="0">
              <a:solidFill>
                <a:schemeClr val="tx1"/>
              </a:solidFill>
            </a:endParaRPr>
          </a:p>
        </p:txBody>
      </p:sp>
    </p:spTree>
    <p:extLst>
      <p:ext uri="{BB962C8B-B14F-4D97-AF65-F5344CB8AC3E}">
        <p14:creationId xmlns:p14="http://schemas.microsoft.com/office/powerpoint/2010/main" val="369055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Contribuciones a otros eventos sobre tiburones</a:t>
            </a:r>
            <a:endParaRPr lang="en-GB" dirty="0"/>
          </a:p>
        </p:txBody>
      </p:sp>
      <p:sp>
        <p:nvSpPr>
          <p:cNvPr id="3" name="Content Placeholder 2"/>
          <p:cNvSpPr>
            <a:spLocks noGrp="1"/>
          </p:cNvSpPr>
          <p:nvPr>
            <p:ph idx="1"/>
          </p:nvPr>
        </p:nvSpPr>
        <p:spPr>
          <a:xfrm>
            <a:off x="304800" y="1295400"/>
            <a:ext cx="8610600" cy="4830763"/>
          </a:xfrm>
        </p:spPr>
        <p:txBody>
          <a:bodyPr>
            <a:noAutofit/>
          </a:bodyPr>
          <a:lstStyle/>
          <a:p>
            <a:r>
              <a:rPr lang="en-US" sz="1300" dirty="0" smtClean="0"/>
              <a:t>23-25 October 2013 Southeast </a:t>
            </a:r>
            <a:r>
              <a:rPr lang="en-US" sz="1300" dirty="0"/>
              <a:t>Asia Fisheries Development and Education Center (SEAFDEC) Regional </a:t>
            </a:r>
            <a:r>
              <a:rPr lang="en-US" sz="1300" dirty="0" smtClean="0"/>
              <a:t>Workshop </a:t>
            </a:r>
            <a:r>
              <a:rPr lang="en-US" sz="1300" dirty="0"/>
              <a:t>Data Collection Methodology for the Assessment of Shark Stock Status, Bangkok, </a:t>
            </a:r>
            <a:r>
              <a:rPr lang="en-US" sz="1300" dirty="0" smtClean="0"/>
              <a:t>Thailand</a:t>
            </a:r>
          </a:p>
          <a:p>
            <a:r>
              <a:rPr lang="es-ES" sz="1300" dirty="0" smtClean="0"/>
              <a:t>29-30 </a:t>
            </a:r>
            <a:r>
              <a:rPr lang="es-ES" sz="1300" dirty="0" err="1" smtClean="0"/>
              <a:t>October</a:t>
            </a:r>
            <a:r>
              <a:rPr lang="es-ES" sz="1300" dirty="0" smtClean="0"/>
              <a:t> 2013. Comité </a:t>
            </a:r>
            <a:r>
              <a:rPr lang="es-ES" sz="1300" dirty="0"/>
              <a:t>Técnico Científico – CTC del Plan de Acción Regional – PAR para la Conservación y Manejo de Tiburones, Rayas y Quimeras en la Región del Pacifico </a:t>
            </a:r>
            <a:r>
              <a:rPr lang="es-ES" sz="1300" dirty="0" smtClean="0"/>
              <a:t>Sudeste. </a:t>
            </a:r>
            <a:r>
              <a:rPr lang="es-ES" sz="1300" dirty="0"/>
              <a:t>Cali, Colombia</a:t>
            </a:r>
          </a:p>
          <a:p>
            <a:r>
              <a:rPr lang="en-US" sz="1300" dirty="0" smtClean="0"/>
              <a:t>24-28 November 2013. </a:t>
            </a:r>
            <a:r>
              <a:rPr lang="en-US" sz="1300" dirty="0"/>
              <a:t>First </a:t>
            </a:r>
            <a:r>
              <a:rPr lang="en-US" sz="1300" dirty="0" err="1"/>
              <a:t>Congreso</a:t>
            </a:r>
            <a:r>
              <a:rPr lang="en-US" sz="1300" dirty="0"/>
              <a:t> </a:t>
            </a:r>
            <a:r>
              <a:rPr lang="en-US" sz="1300" dirty="0" err="1"/>
              <a:t>Latinoamericano</a:t>
            </a:r>
            <a:r>
              <a:rPr lang="en-US" sz="1300" dirty="0"/>
              <a:t> de </a:t>
            </a:r>
            <a:r>
              <a:rPr lang="en-US" sz="1300" dirty="0" err="1"/>
              <a:t>Rayas</a:t>
            </a:r>
            <a:r>
              <a:rPr lang="en-US" sz="1300" dirty="0"/>
              <a:t> y </a:t>
            </a:r>
            <a:r>
              <a:rPr lang="en-US" sz="1300" dirty="0" err="1"/>
              <a:t>Quimeras</a:t>
            </a:r>
            <a:r>
              <a:rPr lang="en-US" sz="1300" dirty="0"/>
              <a:t>, Manta, Ecuador</a:t>
            </a:r>
          </a:p>
          <a:p>
            <a:r>
              <a:rPr lang="en-US" sz="1300" dirty="0"/>
              <a:t>18-25 </a:t>
            </a:r>
            <a:r>
              <a:rPr lang="en-US" sz="1300" dirty="0" smtClean="0"/>
              <a:t>November 2013. Twenty-third </a:t>
            </a:r>
            <a:r>
              <a:rPr lang="en-US" sz="1300" dirty="0"/>
              <a:t>regular meeting of the International Commission for the Conservation of Atlantic </a:t>
            </a:r>
            <a:r>
              <a:rPr lang="en-US" sz="1300" dirty="0" smtClean="0"/>
              <a:t>Tunas, </a:t>
            </a:r>
            <a:r>
              <a:rPr lang="en-US" sz="1300" dirty="0"/>
              <a:t>Cape Town, South </a:t>
            </a:r>
            <a:r>
              <a:rPr lang="en-US" sz="1300" dirty="0" smtClean="0"/>
              <a:t>Africa</a:t>
            </a:r>
          </a:p>
          <a:p>
            <a:r>
              <a:rPr lang="en-US" sz="1300" dirty="0" smtClean="0"/>
              <a:t>2-6 December 2013. Tenth </a:t>
            </a:r>
            <a:r>
              <a:rPr lang="en-US" sz="1300" dirty="0"/>
              <a:t>regular session of the Western &amp; Central Pacific Fisheries </a:t>
            </a:r>
            <a:r>
              <a:rPr lang="en-US" sz="1300" dirty="0" smtClean="0"/>
              <a:t>Commission, </a:t>
            </a:r>
            <a:r>
              <a:rPr lang="en-US" sz="1300" dirty="0"/>
              <a:t>Cairns, Australia</a:t>
            </a:r>
          </a:p>
          <a:p>
            <a:r>
              <a:rPr lang="en-US" sz="1300" dirty="0" smtClean="0"/>
              <a:t>3-4 </a:t>
            </a:r>
            <a:r>
              <a:rPr lang="en-US" sz="1300" dirty="0"/>
              <a:t>December</a:t>
            </a:r>
            <a:r>
              <a:rPr lang="en-US" sz="1300" dirty="0" smtClean="0"/>
              <a:t>: 2013. Latin </a:t>
            </a:r>
            <a:r>
              <a:rPr lang="en-US" sz="1300" dirty="0"/>
              <a:t>America and the Caribbean Regional Workshop on Sharks Listed in Appendix II of CITES - Preparing for Implementation, </a:t>
            </a:r>
            <a:r>
              <a:rPr lang="en-US" sz="1300" dirty="0" err="1"/>
              <a:t>Tamandaré</a:t>
            </a:r>
            <a:r>
              <a:rPr lang="en-US" sz="1300" dirty="0"/>
              <a:t>, Recife, Brazil</a:t>
            </a:r>
          </a:p>
          <a:p>
            <a:r>
              <a:rPr lang="en-US" sz="1300" dirty="0" smtClean="0"/>
              <a:t>9-11 December 2013. Oceania </a:t>
            </a:r>
            <a:r>
              <a:rPr lang="en-US" sz="1300" dirty="0"/>
              <a:t>Regional Workshop: Implementation of CITES CoP16 Shark and Ray Appendix-II Listings, Wollongong, </a:t>
            </a:r>
            <a:r>
              <a:rPr lang="en-US" sz="1300" dirty="0" smtClean="0"/>
              <a:t>Australia</a:t>
            </a:r>
          </a:p>
          <a:p>
            <a:r>
              <a:rPr lang="en-US" sz="1300" dirty="0" smtClean="0"/>
              <a:t>24-28 </a:t>
            </a:r>
            <a:r>
              <a:rPr lang="en-US" sz="1300" dirty="0"/>
              <a:t>February</a:t>
            </a:r>
            <a:r>
              <a:rPr lang="en-US" sz="1300" dirty="0" smtClean="0"/>
              <a:t>. 14th </a:t>
            </a:r>
            <a:r>
              <a:rPr lang="en-US" sz="1300" dirty="0"/>
              <a:t>meeting of the FAO Committee on Fisheries Sub-Committee on Fish </a:t>
            </a:r>
            <a:r>
              <a:rPr lang="en-US" sz="1300" dirty="0" smtClean="0"/>
              <a:t>Trade, </a:t>
            </a:r>
            <a:r>
              <a:rPr lang="en-US" sz="1300" dirty="0"/>
              <a:t>Bergen, </a:t>
            </a:r>
            <a:r>
              <a:rPr lang="en-US" sz="1300" dirty="0" smtClean="0"/>
              <a:t>Norway</a:t>
            </a:r>
          </a:p>
          <a:p>
            <a:r>
              <a:rPr lang="en-US" sz="1300" dirty="0" smtClean="0"/>
              <a:t>11-12 </a:t>
            </a:r>
            <a:r>
              <a:rPr lang="en-US" sz="1300" dirty="0"/>
              <a:t>March. Workshop to Discuss a Potential Shark CITES Non-Detriment Finding (NDF) in Central America, Guatemala City, Guatemala</a:t>
            </a:r>
          </a:p>
          <a:p>
            <a:r>
              <a:rPr lang="en-US" sz="1300" dirty="0" smtClean="0"/>
              <a:t>9-13 June. 31st </a:t>
            </a:r>
            <a:r>
              <a:rPr lang="en-US" sz="1300" dirty="0"/>
              <a:t>session of the FAO Committee on Fisheries, Rome, Italy</a:t>
            </a:r>
          </a:p>
          <a:p>
            <a:r>
              <a:rPr lang="en-US" sz="1300" dirty="0" smtClean="0"/>
              <a:t>7-14 June. 5th </a:t>
            </a:r>
            <a:r>
              <a:rPr lang="en-US" sz="1300" dirty="0"/>
              <a:t>meeting of the Regional Fishery Body Secretariats’ </a:t>
            </a:r>
            <a:r>
              <a:rPr lang="en-US" sz="1300" dirty="0" smtClean="0"/>
              <a:t>Network, Rome, </a:t>
            </a:r>
            <a:r>
              <a:rPr lang="en-US" sz="1300" dirty="0"/>
              <a:t>Italy</a:t>
            </a:r>
          </a:p>
          <a:p>
            <a:r>
              <a:rPr lang="en-US" sz="1300" dirty="0" smtClean="0"/>
              <a:t>26-28 </a:t>
            </a:r>
            <a:r>
              <a:rPr lang="en-US" sz="1300" dirty="0"/>
              <a:t>August. Bay of Bengal Capacity Building Workshop on CITES Appendix II Listings of Shark and Manta Ray Species, Chennai, India</a:t>
            </a:r>
          </a:p>
          <a:p>
            <a:r>
              <a:rPr lang="en-US" sz="1300" dirty="0"/>
              <a:t> 10-17 November. 19th Special Meeting of the International Commission for the Conservation of Atlantic Tunas, Genoa, Italy</a:t>
            </a:r>
          </a:p>
          <a:p>
            <a:r>
              <a:rPr lang="en-US" sz="1300" b="1" dirty="0"/>
              <a:t> 25-27 November: International workshop sharks: articulating experiences and strategies for implementation of species included in CITES Appendix II, Santa Marta, Colombia</a:t>
            </a:r>
          </a:p>
          <a:p>
            <a:endParaRPr lang="en-GB" sz="1300" dirty="0"/>
          </a:p>
        </p:txBody>
      </p:sp>
    </p:spTree>
    <p:extLst>
      <p:ext uri="{BB962C8B-B14F-4D97-AF65-F5344CB8AC3E}">
        <p14:creationId xmlns:p14="http://schemas.microsoft.com/office/powerpoint/2010/main" val="3321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Resultados</a:t>
            </a:r>
            <a:r>
              <a:rPr lang="en-GB" dirty="0"/>
              <a:t>/</a:t>
            </a:r>
            <a:r>
              <a:rPr lang="en-GB" dirty="0" err="1"/>
              <a:t>Principales</a:t>
            </a:r>
            <a:r>
              <a:rPr lang="en-GB" dirty="0"/>
              <a:t> </a:t>
            </a:r>
            <a:r>
              <a:rPr lang="en-GB" dirty="0" err="1"/>
              <a:t>limitaciones</a:t>
            </a:r>
            <a:r>
              <a:rPr lang="en-GB" dirty="0"/>
              <a:t> </a:t>
            </a:r>
            <a:r>
              <a:rPr lang="en-GB" dirty="0" err="1"/>
              <a:t>comunes</a:t>
            </a:r>
            <a:r>
              <a:rPr lang="en-GB" dirty="0"/>
              <a:t> </a:t>
            </a:r>
            <a:endParaRPr lang="en-GB" dirty="0"/>
          </a:p>
        </p:txBody>
      </p:sp>
      <p:sp>
        <p:nvSpPr>
          <p:cNvPr id="6" name="Content Placeholder 2"/>
          <p:cNvSpPr>
            <a:spLocks noGrp="1"/>
          </p:cNvSpPr>
          <p:nvPr>
            <p:ph idx="1"/>
          </p:nvPr>
        </p:nvSpPr>
        <p:spPr/>
        <p:txBody>
          <a:bodyPr>
            <a:noAutofit/>
          </a:bodyPr>
          <a:lstStyle/>
          <a:p>
            <a:pPr lvl="0"/>
            <a:r>
              <a:rPr lang="en-US" sz="2400" dirty="0" err="1"/>
              <a:t>Hoja</a:t>
            </a:r>
            <a:r>
              <a:rPr lang="en-US" sz="2400" dirty="0"/>
              <a:t> de </a:t>
            </a:r>
            <a:r>
              <a:rPr lang="en-US" sz="2400" dirty="0" err="1"/>
              <a:t>ruta</a:t>
            </a:r>
            <a:endParaRPr lang="en-US" sz="2400" dirty="0" smtClean="0"/>
          </a:p>
          <a:p>
            <a:r>
              <a:rPr lang="en-US" sz="2400" dirty="0" smtClean="0"/>
              <a:t>Plan </a:t>
            </a:r>
            <a:r>
              <a:rPr lang="en-US" sz="2400" dirty="0"/>
              <a:t>de </a:t>
            </a:r>
            <a:r>
              <a:rPr lang="en-US" sz="2400" dirty="0" err="1" smtClean="0"/>
              <a:t>acción</a:t>
            </a:r>
            <a:endParaRPr lang="en-US" sz="2200" dirty="0" smtClean="0"/>
          </a:p>
          <a:p>
            <a:pPr lvl="0"/>
            <a:endParaRPr lang="en-US" sz="2200" dirty="0"/>
          </a:p>
          <a:p>
            <a:pPr lvl="0"/>
            <a:r>
              <a:rPr lang="es-ES" sz="2400" dirty="0"/>
              <a:t>Falta de medidas efectivas de gestión de </a:t>
            </a:r>
            <a:r>
              <a:rPr lang="es-ES" sz="2400" dirty="0" smtClean="0"/>
              <a:t>tiburones</a:t>
            </a:r>
          </a:p>
          <a:p>
            <a:pPr lvl="0"/>
            <a:r>
              <a:rPr lang="es-ES" sz="2400" dirty="0"/>
              <a:t>Conocimiento y experiencia limitada para identificar productos en el </a:t>
            </a:r>
            <a:r>
              <a:rPr lang="es-ES" sz="2400" dirty="0" smtClean="0"/>
              <a:t>comercio</a:t>
            </a:r>
          </a:p>
          <a:p>
            <a:pPr lvl="0"/>
            <a:r>
              <a:rPr lang="es-ES" sz="2400" dirty="0"/>
              <a:t>Falta de mecanismos de trazabilidad para identificar el origen y la legalidad de los productos en el </a:t>
            </a:r>
            <a:r>
              <a:rPr lang="es-ES" sz="2400" dirty="0" smtClean="0"/>
              <a:t>comercio</a:t>
            </a:r>
          </a:p>
          <a:p>
            <a:pPr lvl="0"/>
            <a:r>
              <a:rPr lang="en-US" sz="2400" dirty="0" smtClean="0"/>
              <a:t>La</a:t>
            </a:r>
            <a:r>
              <a:rPr lang="es-ES" sz="2400" dirty="0"/>
              <a:t>Falta de creación de redes y colaboración entre las </a:t>
            </a:r>
            <a:r>
              <a:rPr lang="es-ES" sz="2400" dirty="0" smtClean="0"/>
              <a:t>agencias</a:t>
            </a:r>
          </a:p>
          <a:p>
            <a:pPr lvl="0"/>
            <a:r>
              <a:rPr lang="es-ES" sz="2400" dirty="0"/>
              <a:t>Financiamiento prolongado y selectivo insuficiente para la aplicación de los requisitos CITES</a:t>
            </a:r>
            <a:endParaRPr lang="en-US" dirty="0" smtClean="0"/>
          </a:p>
        </p:txBody>
      </p:sp>
    </p:spTree>
    <p:extLst>
      <p:ext uri="{BB962C8B-B14F-4D97-AF65-F5344CB8AC3E}">
        <p14:creationId xmlns:p14="http://schemas.microsoft.com/office/powerpoint/2010/main" val="18172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 </a:t>
            </a:r>
            <a:r>
              <a:rPr lang="en-GB" dirty="0" err="1"/>
              <a:t>ahora</a:t>
            </a:r>
            <a:r>
              <a:rPr lang="en-GB" dirty="0"/>
              <a:t> </a:t>
            </a:r>
            <a:r>
              <a:rPr lang="en-GB" dirty="0" err="1"/>
              <a:t>qué</a:t>
            </a:r>
            <a:r>
              <a:rPr lang="en-GB" dirty="0"/>
              <a:t>?</a:t>
            </a:r>
            <a:endParaRPr lang="en-GB" dirty="0"/>
          </a:p>
        </p:txBody>
      </p:sp>
      <p:sp>
        <p:nvSpPr>
          <p:cNvPr id="3" name="Content Placeholder 2"/>
          <p:cNvSpPr>
            <a:spLocks noGrp="1"/>
          </p:cNvSpPr>
          <p:nvPr>
            <p:ph idx="1"/>
          </p:nvPr>
        </p:nvSpPr>
        <p:spPr/>
        <p:txBody>
          <a:bodyPr>
            <a:normAutofit/>
          </a:bodyPr>
          <a:lstStyle/>
          <a:p>
            <a:r>
              <a:rPr lang="es-ES" dirty="0"/>
              <a:t>Apoyo directo a los principales Estados de pesca y comercio </a:t>
            </a:r>
            <a:r>
              <a:rPr lang="en-US" dirty="0" smtClean="0"/>
              <a:t>– </a:t>
            </a:r>
            <a:r>
              <a:rPr lang="es-ES" dirty="0"/>
              <a:t>basado en la autoevaluación y el informe del consultor.</a:t>
            </a:r>
          </a:p>
          <a:p>
            <a:r>
              <a:rPr lang="es-ES" dirty="0"/>
              <a:t>Participación clave de las OROP</a:t>
            </a:r>
          </a:p>
          <a:p>
            <a:r>
              <a:rPr lang="en-US" dirty="0" err="1"/>
              <a:t>Seguimiento</a:t>
            </a:r>
            <a:r>
              <a:rPr lang="en-US" dirty="0"/>
              <a:t> </a:t>
            </a:r>
            <a:r>
              <a:rPr lang="en-US" dirty="0" err="1"/>
              <a:t>oportuno</a:t>
            </a:r>
            <a:r>
              <a:rPr lang="en-US" dirty="0"/>
              <a:t> </a:t>
            </a:r>
            <a:r>
              <a:rPr lang="en-US" dirty="0" err="1"/>
              <a:t>mediante</a:t>
            </a:r>
            <a:r>
              <a:rPr lang="en-US" dirty="0"/>
              <a:t> </a:t>
            </a:r>
            <a:r>
              <a:rPr lang="en-US" dirty="0" err="1"/>
              <a:t>actividades</a:t>
            </a:r>
            <a:r>
              <a:rPr lang="en-US" dirty="0"/>
              <a:t> </a:t>
            </a:r>
            <a:r>
              <a:rPr lang="en-US" dirty="0" err="1"/>
              <a:t>existentes</a:t>
            </a:r>
            <a:r>
              <a:rPr lang="en-US" dirty="0"/>
              <a:t> de la FAO</a:t>
            </a:r>
            <a:r>
              <a:rPr lang="en-US" dirty="0" smtClean="0"/>
              <a:t>.</a:t>
            </a:r>
          </a:p>
          <a:p>
            <a:r>
              <a:rPr lang="es-ES" dirty="0"/>
              <a:t>Mayor desarrollo del portal de tiburones </a:t>
            </a:r>
            <a:endParaRPr lang="es-ES" dirty="0" smtClean="0"/>
          </a:p>
          <a:p>
            <a:r>
              <a:rPr lang="en-US" dirty="0" err="1" smtClean="0"/>
              <a:t>iSharkFin</a:t>
            </a:r>
            <a:endParaRPr lang="en-US" dirty="0"/>
          </a:p>
          <a:p>
            <a:endParaRPr lang="en-GB" dirty="0"/>
          </a:p>
        </p:txBody>
      </p:sp>
    </p:spTree>
    <p:extLst>
      <p:ext uri="{BB962C8B-B14F-4D97-AF65-F5344CB8AC3E}">
        <p14:creationId xmlns:p14="http://schemas.microsoft.com/office/powerpoint/2010/main" val="4271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5346" name="Picture 2" descr="tus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3800"/>
            <a:ext cx="192881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7" name="Picture 3" descr="tusker bl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688" y="3748088"/>
            <a:ext cx="190023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8" name="Picture 4" desc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3" y="3328988"/>
            <a:ext cx="6413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49" name="Picture 5" desc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2740025"/>
            <a:ext cx="155575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6" descr="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1038" y="2362200"/>
            <a:ext cx="14351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7" desc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3238" y="3200400"/>
            <a:ext cx="10191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8" desc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3488" y="2862263"/>
            <a:ext cx="7985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3" name="Rectangle 9"/>
          <p:cNvSpPr>
            <a:spLocks noChangeArrowheads="1"/>
          </p:cNvSpPr>
          <p:nvPr/>
        </p:nvSpPr>
        <p:spPr bwMode="auto">
          <a:xfrm>
            <a:off x="685800" y="1981200"/>
            <a:ext cx="45227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pPr algn="l" eaLnBrk="1" hangingPunct="1"/>
            <a:r>
              <a:rPr lang="en-US" altLang="en-US" sz="3200" dirty="0" err="1">
                <a:solidFill>
                  <a:schemeClr val="tx1"/>
                </a:solidFill>
                <a:effectLst/>
              </a:rPr>
              <a:t>Secretaría</a:t>
            </a:r>
            <a:r>
              <a:rPr lang="en-US" altLang="en-US" sz="3200" dirty="0">
                <a:solidFill>
                  <a:schemeClr val="tx1"/>
                </a:solidFill>
                <a:effectLst/>
              </a:rPr>
              <a:t> de la CITES</a:t>
            </a:r>
            <a:r>
              <a:rPr lang="en-US" altLang="en-US" sz="3200" dirty="0">
                <a:solidFill>
                  <a:schemeClr val="tx1"/>
                </a:solidFill>
                <a:effectLst/>
              </a:rPr>
              <a:t/>
            </a:r>
            <a:br>
              <a:rPr lang="en-US" altLang="en-US" sz="3200" dirty="0">
                <a:solidFill>
                  <a:schemeClr val="tx1"/>
                </a:solidFill>
                <a:effectLst/>
              </a:rPr>
            </a:br>
            <a:r>
              <a:rPr lang="en-US" altLang="en-US" dirty="0" err="1">
                <a:solidFill>
                  <a:schemeClr val="tx1"/>
                </a:solidFill>
                <a:effectLst/>
              </a:rPr>
              <a:t>Ginebra</a:t>
            </a:r>
            <a:r>
              <a:rPr lang="en-US" altLang="en-US" dirty="0">
                <a:solidFill>
                  <a:schemeClr val="tx1"/>
                </a:solidFill>
                <a:effectLst/>
              </a:rPr>
              <a:t> </a:t>
            </a:r>
            <a:endParaRPr lang="en-US" altLang="en-US" i="1"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353"/>
                                        </p:tgtEl>
                                        <p:attrNameLst>
                                          <p:attrName>style.visibility</p:attrName>
                                        </p:attrNameLst>
                                      </p:cBhvr>
                                      <p:to>
                                        <p:strVal val="visible"/>
                                      </p:to>
                                    </p:set>
                                    <p:animEffect transition="in" filter="fade">
                                      <p:cBhvr>
                                        <p:cTn id="7" dur="500"/>
                                        <p:tgtEl>
                                          <p:spTgt spid="18535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85350"/>
                                        </p:tgtEl>
                                        <p:attrNameLst>
                                          <p:attrName>style.visibility</p:attrName>
                                        </p:attrNameLst>
                                      </p:cBhvr>
                                      <p:to>
                                        <p:strVal val="visible"/>
                                      </p:to>
                                    </p:set>
                                    <p:animEffect transition="in" filter="fade">
                                      <p:cBhvr>
                                        <p:cTn id="11" dur="1000"/>
                                        <p:tgtEl>
                                          <p:spTgt spid="185350"/>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5348"/>
                                        </p:tgtEl>
                                        <p:attrNameLst>
                                          <p:attrName>style.visibility</p:attrName>
                                        </p:attrNameLst>
                                      </p:cBhvr>
                                      <p:to>
                                        <p:strVal val="visible"/>
                                      </p:to>
                                    </p:set>
                                    <p:animEffect transition="in" filter="fade">
                                      <p:cBhvr>
                                        <p:cTn id="15" dur="1000"/>
                                        <p:tgtEl>
                                          <p:spTgt spid="185348"/>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85349"/>
                                        </p:tgtEl>
                                        <p:attrNameLst>
                                          <p:attrName>style.visibility</p:attrName>
                                        </p:attrNameLst>
                                      </p:cBhvr>
                                      <p:to>
                                        <p:strVal val="visible"/>
                                      </p:to>
                                    </p:set>
                                    <p:animEffect transition="in" filter="fade">
                                      <p:cBhvr>
                                        <p:cTn id="19" dur="1000"/>
                                        <p:tgtEl>
                                          <p:spTgt spid="185349"/>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185351"/>
                                        </p:tgtEl>
                                        <p:attrNameLst>
                                          <p:attrName>style.visibility</p:attrName>
                                        </p:attrNameLst>
                                      </p:cBhvr>
                                      <p:to>
                                        <p:strVal val="visible"/>
                                      </p:to>
                                    </p:set>
                                    <p:animEffect transition="in" filter="fade">
                                      <p:cBhvr>
                                        <p:cTn id="23" dur="1000"/>
                                        <p:tgtEl>
                                          <p:spTgt spid="185351"/>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185352"/>
                                        </p:tgtEl>
                                        <p:attrNameLst>
                                          <p:attrName>style.visibility</p:attrName>
                                        </p:attrNameLst>
                                      </p:cBhvr>
                                      <p:to>
                                        <p:strVal val="visible"/>
                                      </p:to>
                                    </p:set>
                                    <p:animEffect transition="in" filter="fade">
                                      <p:cBhvr>
                                        <p:cTn id="27" dur="1000"/>
                                        <p:tgtEl>
                                          <p:spTgt spid="185352"/>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185347"/>
                                        </p:tgtEl>
                                        <p:attrNameLst>
                                          <p:attrName>style.visibility</p:attrName>
                                        </p:attrNameLst>
                                      </p:cBhvr>
                                      <p:to>
                                        <p:strVal val="visible"/>
                                      </p:to>
                                    </p:set>
                                    <p:anim from="(-#ppt_w/2)" to="(#ppt_x)" calcmode="lin" valueType="num">
                                      <p:cBhvr>
                                        <p:cTn id="31" dur="600" fill="hold">
                                          <p:stCondLst>
                                            <p:cond delay="0"/>
                                          </p:stCondLst>
                                        </p:cTn>
                                        <p:tgtEl>
                                          <p:spTgt spid="185347"/>
                                        </p:tgtEl>
                                        <p:attrNameLst>
                                          <p:attrName>ppt_x</p:attrName>
                                        </p:attrNameLst>
                                      </p:cBhvr>
                                    </p:anim>
                                    <p:anim from="0" to="-1.0" calcmode="lin" valueType="num">
                                      <p:cBhvr>
                                        <p:cTn id="32" dur="200" decel="50000" autoRev="1" fill="hold">
                                          <p:stCondLst>
                                            <p:cond delay="600"/>
                                          </p:stCondLst>
                                        </p:cTn>
                                        <p:tgtEl>
                                          <p:spTgt spid="185347"/>
                                        </p:tgtEl>
                                        <p:attrNameLst>
                                          <p:attrName>xshear</p:attrName>
                                        </p:attrNameLst>
                                      </p:cBhvr>
                                    </p:anim>
                                    <p:animScale>
                                      <p:cBhvr>
                                        <p:cTn id="33" dur="200" decel="100000" autoRev="1" fill="hold">
                                          <p:stCondLst>
                                            <p:cond delay="600"/>
                                          </p:stCondLst>
                                        </p:cTn>
                                        <p:tgtEl>
                                          <p:spTgt spid="185347"/>
                                        </p:tgtEl>
                                      </p:cBhvr>
                                      <p:from x="100000" y="100000"/>
                                      <p:to x="80000" y="100000"/>
                                    </p:animScale>
                                    <p:anim by="(#ppt_h/3+#ppt_w*0.1)" calcmode="lin" valueType="num">
                                      <p:cBhvr additive="sum">
                                        <p:cTn id="34" dur="200" decel="100000" autoRev="1" fill="hold">
                                          <p:stCondLst>
                                            <p:cond delay="600"/>
                                          </p:stCondLst>
                                        </p:cTn>
                                        <p:tgtEl>
                                          <p:spTgt spid="185347"/>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185346"/>
                                        </p:tgtEl>
                                        <p:attrNameLst>
                                          <p:attrName>style.visibility</p:attrName>
                                        </p:attrNameLst>
                                      </p:cBhvr>
                                      <p:to>
                                        <p:strVal val="visible"/>
                                      </p:to>
                                    </p:set>
                                    <p:animEffect transition="in" filter="fade">
                                      <p:cBhvr>
                                        <p:cTn id="38" dur="10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fr-CH" altLang="en-US" dirty="0" err="1"/>
              <a:t>Narrativa</a:t>
            </a:r>
            <a:r>
              <a:rPr lang="fr-CH" altLang="en-US" dirty="0"/>
              <a:t> </a:t>
            </a:r>
            <a:r>
              <a:rPr lang="fr-CH" altLang="en-US" dirty="0" err="1"/>
              <a:t>consistente</a:t>
            </a:r>
            <a:endParaRPr lang="en-GB" altLang="en-US" dirty="0" smtClean="0"/>
          </a:p>
        </p:txBody>
      </p:sp>
      <p:sp>
        <p:nvSpPr>
          <p:cNvPr id="4100" name="Rectangle 3"/>
          <p:cNvSpPr>
            <a:spLocks noGrp="1" noChangeArrowheads="1"/>
          </p:cNvSpPr>
          <p:nvPr>
            <p:ph idx="1"/>
          </p:nvPr>
        </p:nvSpPr>
        <p:spPr>
          <a:xfrm>
            <a:off x="457200" y="1371600"/>
            <a:ext cx="8229600" cy="4525963"/>
          </a:xfrm>
        </p:spPr>
        <p:txBody>
          <a:bodyPr>
            <a:normAutofit fontScale="25000" lnSpcReduction="20000"/>
          </a:bodyPr>
          <a:lstStyle/>
          <a:p>
            <a:r>
              <a:rPr lang="es-ES" altLang="en-US" sz="12000" dirty="0"/>
              <a:t>CITES CoP10 (1997): Decisiones adoptadas para una aplicación efectiva de la Resolución de 1994</a:t>
            </a:r>
            <a:endParaRPr lang="en-US" altLang="en-US" sz="12000" dirty="0"/>
          </a:p>
          <a:p>
            <a:r>
              <a:rPr lang="es-ES" altLang="en-US" sz="12000" dirty="0"/>
              <a:t>CITES CoP11 (2000): Tras la adopción de  PAI-Tiburones, se derogó la Resolución de 1994. Se encargó al Comité de Fauna de la CITES que mantuviera el contacto con el Comité de Pesca de la FAO (COFI) para realizar un seguimiento de la aplicación del PAI-Tiburones y que presentara un informe sobre los progresos realizados en la </a:t>
            </a:r>
            <a:r>
              <a:rPr lang="es-ES" altLang="en-US" sz="12000" dirty="0" err="1"/>
              <a:t>CoP</a:t>
            </a:r>
            <a:r>
              <a:rPr lang="es-ES" altLang="en-US" sz="12000" dirty="0"/>
              <a:t> de 2002</a:t>
            </a:r>
            <a:r>
              <a:rPr lang="es-ES" altLang="en-US" sz="12000" dirty="0" smtClean="0"/>
              <a:t>.</a:t>
            </a:r>
            <a:endParaRPr lang="en-US" altLang="en-US" sz="12000" dirty="0"/>
          </a:p>
          <a:p>
            <a:endParaRPr lang="en-US" altLang="en-US" sz="12000" dirty="0"/>
          </a:p>
          <a:p>
            <a:endParaRPr lang="en-US" altLang="en-US" sz="2400" dirty="0"/>
          </a:p>
          <a:p>
            <a:endParaRPr lang="en-US" altLang="en-US" sz="2400" dirty="0"/>
          </a:p>
          <a:p>
            <a:endParaRPr lang="en-US" altLang="en-US" sz="2400" dirty="0" smtClean="0"/>
          </a:p>
          <a:p>
            <a:endParaRPr lang="en-US" altLang="en-US" sz="2400" dirty="0" smtClean="0"/>
          </a:p>
          <a:p>
            <a:pPr eaLnBrk="1" hangingPunct="1">
              <a:buFontTx/>
              <a:buNone/>
            </a:pPr>
            <a:r>
              <a:rPr lang="fr-CH" altLang="en-US" sz="2400" dirty="0" smtClean="0"/>
              <a:t>	</a:t>
            </a:r>
            <a:endParaRPr lang="en-US" altLang="en-US" sz="2400" dirty="0" smtClean="0"/>
          </a:p>
        </p:txBody>
      </p:sp>
    </p:spTree>
    <p:extLst>
      <p:ext uri="{BB962C8B-B14F-4D97-AF65-F5344CB8AC3E}">
        <p14:creationId xmlns:p14="http://schemas.microsoft.com/office/powerpoint/2010/main" val="31568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0">
                                            <p:txEl>
                                              <p:pRg st="7" end="7"/>
                                            </p:txEl>
                                          </p:spTgt>
                                        </p:tgtEl>
                                        <p:attrNameLst>
                                          <p:attrName>style.visibility</p:attrName>
                                        </p:attrNameLst>
                                      </p:cBhvr>
                                      <p:to>
                                        <p:strVal val="visible"/>
                                      </p:to>
                                    </p:set>
                                    <p:anim calcmode="lin" valueType="num">
                                      <p:cBhvr additive="base">
                                        <p:cTn id="19" dur="500" fill="hold"/>
                                        <p:tgtEl>
                                          <p:spTgt spid="410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fr-CH" altLang="en-US" dirty="0" err="1"/>
              <a:t>Narrativa</a:t>
            </a:r>
            <a:r>
              <a:rPr lang="fr-CH" altLang="en-US" dirty="0"/>
              <a:t> </a:t>
            </a:r>
            <a:r>
              <a:rPr lang="fr-CH" altLang="en-US" dirty="0" err="1"/>
              <a:t>consistente</a:t>
            </a:r>
            <a:endParaRPr lang="en-GB" altLang="en-US" dirty="0" smtClean="0"/>
          </a:p>
        </p:txBody>
      </p:sp>
      <p:sp>
        <p:nvSpPr>
          <p:cNvPr id="4100" name="Rectangle 3"/>
          <p:cNvSpPr>
            <a:spLocks noGrp="1" noChangeArrowheads="1"/>
          </p:cNvSpPr>
          <p:nvPr>
            <p:ph idx="1"/>
          </p:nvPr>
        </p:nvSpPr>
        <p:spPr>
          <a:xfrm>
            <a:off x="457200" y="1371600"/>
            <a:ext cx="8229600" cy="4525963"/>
          </a:xfrm>
        </p:spPr>
        <p:txBody>
          <a:bodyPr>
            <a:normAutofit fontScale="25000" lnSpcReduction="20000"/>
          </a:bodyPr>
          <a:lstStyle/>
          <a:p>
            <a:r>
              <a:rPr lang="es-ES" altLang="en-US" sz="12000" dirty="0"/>
              <a:t>CITES CoP12 (2002): Preocupación de que los avances realizados habían sido insuficientes a través de la aplicación del PAI-Tiburones y Planes de acción nacionales – el comercio de tiburones y sus productos no era sostenible. Se adoptó una nueva Resolución instando mejoras e informando sobre los progresos realizados por el Comité de Fauna en la siguiente </a:t>
            </a:r>
            <a:r>
              <a:rPr lang="es-ES" altLang="en-US" sz="12000" dirty="0" err="1"/>
              <a:t>CoP</a:t>
            </a:r>
            <a:r>
              <a:rPr lang="es-ES" altLang="en-US" sz="12000" dirty="0"/>
              <a:t>.  El Comité de Fauna debía identificar especies clave y examinarlas para su posible inclusión en los Apéndices de la CITES.</a:t>
            </a:r>
            <a:endParaRPr lang="en-US" altLang="en-US" sz="2400" dirty="0"/>
          </a:p>
          <a:p>
            <a:endParaRPr lang="en-US" altLang="en-US" sz="2400" dirty="0"/>
          </a:p>
          <a:p>
            <a:endParaRPr lang="en-US" altLang="en-US" sz="2400" dirty="0" smtClean="0"/>
          </a:p>
          <a:p>
            <a:endParaRPr lang="en-US" altLang="en-US" sz="2400" dirty="0" smtClean="0"/>
          </a:p>
          <a:p>
            <a:pPr eaLnBrk="1" hangingPunct="1">
              <a:buFontTx/>
              <a:buNone/>
            </a:pPr>
            <a:r>
              <a:rPr lang="fr-CH" altLang="en-US" sz="2400" dirty="0" smtClean="0"/>
              <a:t>	</a:t>
            </a:r>
            <a:endParaRPr lang="en-US" alt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fr-CH" altLang="en-US" dirty="0" err="1"/>
              <a:t>Narrativa</a:t>
            </a:r>
            <a:r>
              <a:rPr lang="fr-CH" altLang="en-US" dirty="0"/>
              <a:t> </a:t>
            </a:r>
            <a:r>
              <a:rPr lang="fr-CH" altLang="en-US" dirty="0" err="1"/>
              <a:t>consistente</a:t>
            </a:r>
            <a:endParaRPr lang="en-GB" altLang="en-US" dirty="0" smtClean="0"/>
          </a:p>
        </p:txBody>
      </p:sp>
      <p:sp>
        <p:nvSpPr>
          <p:cNvPr id="4100" name="Rectangle 3"/>
          <p:cNvSpPr>
            <a:spLocks noGrp="1" noChangeArrowheads="1"/>
          </p:cNvSpPr>
          <p:nvPr>
            <p:ph idx="1"/>
          </p:nvPr>
        </p:nvSpPr>
        <p:spPr>
          <a:xfrm>
            <a:off x="457200" y="1371600"/>
            <a:ext cx="8229600" cy="4525963"/>
          </a:xfrm>
        </p:spPr>
        <p:txBody>
          <a:bodyPr>
            <a:normAutofit fontScale="25000" lnSpcReduction="20000"/>
          </a:bodyPr>
          <a:lstStyle/>
          <a:p>
            <a:pPr marL="0" indent="0">
              <a:buNone/>
            </a:pPr>
            <a:endParaRPr lang="en-US" altLang="en-US" sz="12000" dirty="0"/>
          </a:p>
          <a:p>
            <a:r>
              <a:rPr lang="es-ES" altLang="en-US" sz="12000" dirty="0"/>
              <a:t>CoP13 (2004) El Comité de Fauna proporcionó un informe detallado. Más Partes informaron sobre los avances en la aplicación del PAI-Tiburones pero no había muchas pruebas de mejoras en la gestión de la pesca de tiburones. Se encargó al Comité de Fauna que continuara su trabajo de revisión. Se solicitó a la FAO que organizara una consulta para estudiar los progresos realizados en cuanto al PAI-Tiburones.</a:t>
            </a:r>
            <a:endParaRPr lang="en-US" altLang="en-US" sz="12000" dirty="0"/>
          </a:p>
          <a:p>
            <a:endParaRPr lang="en-US" altLang="en-US" sz="12000" dirty="0"/>
          </a:p>
          <a:p>
            <a:endParaRPr lang="en-US" altLang="en-US" sz="2400" dirty="0"/>
          </a:p>
          <a:p>
            <a:endParaRPr lang="en-US" altLang="en-US" sz="2400" dirty="0"/>
          </a:p>
          <a:p>
            <a:endParaRPr lang="en-US" altLang="en-US" sz="2400" dirty="0" smtClean="0"/>
          </a:p>
          <a:p>
            <a:endParaRPr lang="en-US" altLang="en-US" sz="2400" dirty="0" smtClean="0"/>
          </a:p>
          <a:p>
            <a:pPr eaLnBrk="1" hangingPunct="1">
              <a:buFontTx/>
              <a:buNone/>
            </a:pPr>
            <a:r>
              <a:rPr lang="fr-CH" altLang="en-US" sz="2400" dirty="0" smtClean="0"/>
              <a:t>	</a:t>
            </a:r>
            <a:endParaRPr lang="en-US" altLang="en-US" sz="2400" dirty="0" smtClean="0"/>
          </a:p>
        </p:txBody>
      </p:sp>
    </p:spTree>
    <p:extLst>
      <p:ext uri="{BB962C8B-B14F-4D97-AF65-F5344CB8AC3E}">
        <p14:creationId xmlns:p14="http://schemas.microsoft.com/office/powerpoint/2010/main" val="426222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err="1"/>
              <a:t>Narrativa</a:t>
            </a:r>
            <a:r>
              <a:rPr lang="en-US" altLang="en-US" dirty="0"/>
              <a:t> </a:t>
            </a:r>
            <a:r>
              <a:rPr lang="en-US" altLang="en-US" dirty="0" err="1"/>
              <a:t>consistente</a:t>
            </a:r>
            <a:endParaRPr lang="en-US" altLang="en-US" dirty="0" smtClean="0"/>
          </a:p>
        </p:txBody>
      </p:sp>
      <p:sp>
        <p:nvSpPr>
          <p:cNvPr id="12292" name="Rectangle 3"/>
          <p:cNvSpPr>
            <a:spLocks noGrp="1" noChangeArrowheads="1"/>
          </p:cNvSpPr>
          <p:nvPr>
            <p:ph idx="1"/>
          </p:nvPr>
        </p:nvSpPr>
        <p:spPr/>
        <p:txBody>
          <a:bodyPr>
            <a:normAutofit/>
          </a:bodyPr>
          <a:lstStyle/>
          <a:p>
            <a:r>
              <a:rPr lang="es-ES" altLang="en-US" sz="3000" dirty="0"/>
              <a:t>CoP14 (2007) Se acordó un amplio programa de trabajo sobre tiburones para las Partes, la Secretaría y el Comité de </a:t>
            </a:r>
            <a:r>
              <a:rPr lang="es-ES" altLang="en-US" sz="3000" dirty="0" smtClean="0"/>
              <a:t>Fauna</a:t>
            </a:r>
          </a:p>
          <a:p>
            <a:r>
              <a:rPr lang="es-ES" altLang="en-US" sz="3000" dirty="0"/>
              <a:t>CoP15 (2010) y CoP16 (2013). Continua preocupación acerca del comercio insostenible y de los insuficientes avances realizados con el PAI-Tiburones. Se revisó y actualizó la Resolución sobre tiburones.</a:t>
            </a:r>
            <a:endParaRPr lang="en-US" altLang="en-US"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ea typeface="ＭＳ Ｐゴシック" pitchFamily="-112" charset="-128"/>
              </a:defRPr>
            </a:lvl1pPr>
            <a:lvl2pPr marL="742950" indent="-285750">
              <a:defRPr sz="2800">
                <a:solidFill>
                  <a:srgbClr val="FFFF00"/>
                </a:solidFill>
                <a:latin typeface="Arial" charset="0"/>
                <a:ea typeface="ＭＳ Ｐゴシック" pitchFamily="-112" charset="-128"/>
              </a:defRPr>
            </a:lvl2pPr>
            <a:lvl3pPr marL="1143000" indent="-228600">
              <a:defRPr sz="2800">
                <a:solidFill>
                  <a:srgbClr val="FFFF00"/>
                </a:solidFill>
                <a:latin typeface="Arial" charset="0"/>
                <a:ea typeface="ＭＳ Ｐゴシック" pitchFamily="-112" charset="-128"/>
              </a:defRPr>
            </a:lvl3pPr>
            <a:lvl4pPr marL="1600200" indent="-228600">
              <a:defRPr sz="2800">
                <a:solidFill>
                  <a:srgbClr val="FFFF00"/>
                </a:solidFill>
                <a:latin typeface="Arial" charset="0"/>
                <a:ea typeface="ＭＳ Ｐゴシック" pitchFamily="-112" charset="-128"/>
              </a:defRPr>
            </a:lvl4pPr>
            <a:lvl5pPr marL="2057400" indent="-228600">
              <a:defRPr sz="2800">
                <a:solidFill>
                  <a:srgbClr val="FFFF00"/>
                </a:solidFill>
                <a:latin typeface="Arial" charset="0"/>
                <a:ea typeface="ＭＳ Ｐゴシック" pitchFamily="-112" charset="-128"/>
              </a:defRPr>
            </a:lvl5pPr>
            <a:lvl6pPr marL="2514600" indent="-228600" algn="ctr" eaLnBrk="0" fontAlgn="base" hangingPunct="0">
              <a:spcBef>
                <a:spcPct val="0"/>
              </a:spcBef>
              <a:spcAft>
                <a:spcPct val="0"/>
              </a:spcAft>
              <a:defRPr sz="2800">
                <a:solidFill>
                  <a:srgbClr val="FFFF00"/>
                </a:solidFill>
                <a:latin typeface="Arial" charset="0"/>
                <a:ea typeface="ＭＳ Ｐゴシック" pitchFamily="-112" charset="-128"/>
              </a:defRPr>
            </a:lvl6pPr>
            <a:lvl7pPr marL="2971800" indent="-228600" algn="ctr" eaLnBrk="0" fontAlgn="base" hangingPunct="0">
              <a:spcBef>
                <a:spcPct val="0"/>
              </a:spcBef>
              <a:spcAft>
                <a:spcPct val="0"/>
              </a:spcAft>
              <a:defRPr sz="2800">
                <a:solidFill>
                  <a:srgbClr val="FFFF00"/>
                </a:solidFill>
                <a:latin typeface="Arial" charset="0"/>
                <a:ea typeface="ＭＳ Ｐゴシック" pitchFamily="-112" charset="-128"/>
              </a:defRPr>
            </a:lvl7pPr>
            <a:lvl8pPr marL="3429000" indent="-228600" algn="ctr" eaLnBrk="0" fontAlgn="base" hangingPunct="0">
              <a:spcBef>
                <a:spcPct val="0"/>
              </a:spcBef>
              <a:spcAft>
                <a:spcPct val="0"/>
              </a:spcAft>
              <a:defRPr sz="2800">
                <a:solidFill>
                  <a:srgbClr val="FFFF00"/>
                </a:solidFill>
                <a:latin typeface="Arial" charset="0"/>
                <a:ea typeface="ＭＳ Ｐゴシック" pitchFamily="-112" charset="-128"/>
              </a:defRPr>
            </a:lvl8pPr>
            <a:lvl9pPr marL="3886200" indent="-228600" algn="ctr" eaLnBrk="0" fontAlgn="base" hangingPunct="0">
              <a:spcBef>
                <a:spcPct val="0"/>
              </a:spcBef>
              <a:spcAft>
                <a:spcPct val="0"/>
              </a:spcAft>
              <a:defRPr sz="2800">
                <a:solidFill>
                  <a:srgbClr val="FFFF00"/>
                </a:solidFill>
                <a:latin typeface="Arial" charset="0"/>
                <a:ea typeface="ＭＳ Ｐゴシック" pitchFamily="-112" charset="-128"/>
              </a:defRPr>
            </a:lvl9pPr>
          </a:lstStyle>
          <a:p>
            <a:fld id="{DF88A30C-6283-45E9-A2F8-4FF95E308E58}" type="slidenum">
              <a:rPr lang="en-US" altLang="en-US" sz="1400" smtClean="0">
                <a:solidFill>
                  <a:srgbClr val="FFCC00"/>
                </a:solidFill>
              </a:rPr>
              <a:pPr/>
              <a:t>8</a:t>
            </a:fld>
            <a:endParaRPr lang="en-US" altLang="en-US" sz="1400" smtClean="0">
              <a:solidFill>
                <a:srgbClr val="FFCC00"/>
              </a:solidFill>
            </a:endParaRPr>
          </a:p>
        </p:txBody>
      </p:sp>
      <p:sp>
        <p:nvSpPr>
          <p:cNvPr id="15363" name="Rectangle 1026"/>
          <p:cNvSpPr>
            <a:spLocks noGrp="1" noChangeArrowheads="1"/>
          </p:cNvSpPr>
          <p:nvPr>
            <p:ph type="title"/>
          </p:nvPr>
        </p:nvSpPr>
        <p:spPr/>
        <p:txBody>
          <a:bodyPr>
            <a:normAutofit fontScale="90000"/>
          </a:bodyPr>
          <a:lstStyle/>
          <a:p>
            <a:pPr eaLnBrk="1" hangingPunct="1"/>
            <a:r>
              <a:rPr lang="en-US" altLang="en-US" dirty="0" err="1" smtClean="0"/>
              <a:t>Inclusión</a:t>
            </a:r>
            <a:r>
              <a:rPr lang="en-US" altLang="en-US" dirty="0" smtClean="0"/>
              <a:t> de </a:t>
            </a:r>
            <a:r>
              <a:rPr lang="en-US" altLang="en-US" dirty="0" err="1" smtClean="0"/>
              <a:t>tiburones</a:t>
            </a:r>
            <a:r>
              <a:rPr lang="en-US" altLang="en-US" dirty="0" smtClean="0"/>
              <a:t> </a:t>
            </a:r>
            <a:r>
              <a:rPr lang="en-US" altLang="en-US" dirty="0" err="1" smtClean="0"/>
              <a:t>en</a:t>
            </a:r>
            <a:r>
              <a:rPr lang="en-US" altLang="en-US" dirty="0" smtClean="0"/>
              <a:t> la CITES</a:t>
            </a:r>
          </a:p>
        </p:txBody>
      </p:sp>
      <p:sp>
        <p:nvSpPr>
          <p:cNvPr id="15364" name="Rectangle 1027"/>
          <p:cNvSpPr>
            <a:spLocks noGrp="1" noChangeArrowheads="1"/>
          </p:cNvSpPr>
          <p:nvPr>
            <p:ph type="body" sz="half" idx="1"/>
          </p:nvPr>
        </p:nvSpPr>
        <p:spPr>
          <a:xfrm>
            <a:off x="685800" y="1157288"/>
            <a:ext cx="7696200" cy="5016500"/>
          </a:xfrm>
        </p:spPr>
        <p:txBody>
          <a:bodyPr>
            <a:normAutofit/>
          </a:bodyPr>
          <a:lstStyle/>
          <a:p>
            <a:pPr eaLnBrk="1" hangingPunct="1"/>
            <a:r>
              <a:rPr lang="en-US" altLang="en-US" sz="3000" dirty="0" err="1" smtClean="0"/>
              <a:t>En</a:t>
            </a:r>
            <a:r>
              <a:rPr lang="en-US" altLang="en-US" sz="3000" dirty="0" smtClean="0"/>
              <a:t> 2000, a </a:t>
            </a:r>
            <a:r>
              <a:rPr lang="en-US" altLang="en-US" sz="3000" dirty="0" err="1" smtClean="0"/>
              <a:t>medida</a:t>
            </a:r>
            <a:r>
              <a:rPr lang="en-US" altLang="en-US" sz="3000" dirty="0" smtClean="0"/>
              <a:t> </a:t>
            </a:r>
            <a:r>
              <a:rPr lang="en-US" altLang="en-US" sz="3000" dirty="0" err="1" smtClean="0"/>
              <a:t>que</a:t>
            </a:r>
            <a:r>
              <a:rPr lang="en-US" altLang="en-US" sz="3000" dirty="0" smtClean="0"/>
              <a:t> </a:t>
            </a:r>
            <a:r>
              <a:rPr lang="en-US" altLang="en-US" sz="3000" dirty="0" err="1" smtClean="0"/>
              <a:t>evolucionaban</a:t>
            </a:r>
            <a:r>
              <a:rPr lang="en-US" altLang="en-US" sz="3000" dirty="0" smtClean="0"/>
              <a:t> </a:t>
            </a:r>
            <a:r>
              <a:rPr lang="en-US" altLang="en-US" sz="3000" dirty="0" err="1" smtClean="0"/>
              <a:t>estas</a:t>
            </a:r>
            <a:r>
              <a:rPr lang="en-US" altLang="en-US" sz="3000" dirty="0" smtClean="0"/>
              <a:t> </a:t>
            </a:r>
            <a:r>
              <a:rPr lang="en-US" altLang="en-US" sz="3000" dirty="0" err="1" smtClean="0"/>
              <a:t>políticas</a:t>
            </a:r>
            <a:r>
              <a:rPr lang="en-US" altLang="en-US" sz="3000" dirty="0" smtClean="0"/>
              <a:t>, </a:t>
            </a:r>
            <a:r>
              <a:rPr lang="en-US" altLang="en-US" sz="3000" dirty="0" err="1" smtClean="0"/>
              <a:t>las</a:t>
            </a:r>
            <a:r>
              <a:rPr lang="en-US" altLang="en-US" sz="3000" dirty="0" smtClean="0"/>
              <a:t> </a:t>
            </a:r>
            <a:r>
              <a:rPr lang="en-US" altLang="en-US" sz="3000" dirty="0" err="1" smtClean="0"/>
              <a:t>especies</a:t>
            </a:r>
            <a:r>
              <a:rPr lang="en-US" altLang="en-US" sz="3000" dirty="0" smtClean="0"/>
              <a:t> de </a:t>
            </a:r>
            <a:r>
              <a:rPr lang="en-US" altLang="en-US" sz="3000" dirty="0" err="1" smtClean="0"/>
              <a:t>tiburones</a:t>
            </a:r>
            <a:r>
              <a:rPr lang="en-US" altLang="en-US" sz="3000" dirty="0" smtClean="0"/>
              <a:t> </a:t>
            </a:r>
            <a:r>
              <a:rPr lang="en-US" altLang="en-US" sz="3000" dirty="0" err="1" smtClean="0"/>
              <a:t>empezaron</a:t>
            </a:r>
            <a:r>
              <a:rPr lang="en-US" altLang="en-US" sz="3000" dirty="0" smtClean="0"/>
              <a:t> a </a:t>
            </a:r>
            <a:r>
              <a:rPr lang="en-US" altLang="en-US" sz="3000" dirty="0" err="1" smtClean="0"/>
              <a:t>incluirse</a:t>
            </a:r>
            <a:r>
              <a:rPr lang="en-US" altLang="en-US" sz="3000" dirty="0" smtClean="0"/>
              <a:t> </a:t>
            </a:r>
            <a:r>
              <a:rPr lang="en-US" altLang="en-US" sz="3000" dirty="0" err="1" smtClean="0"/>
              <a:t>en</a:t>
            </a:r>
            <a:r>
              <a:rPr lang="en-US" altLang="en-US" sz="3000" dirty="0" smtClean="0"/>
              <a:t> los </a:t>
            </a:r>
            <a:r>
              <a:rPr lang="en-US" altLang="en-US" sz="3000" dirty="0" err="1" smtClean="0"/>
              <a:t>Apéndices</a:t>
            </a:r>
            <a:r>
              <a:rPr lang="en-US" altLang="en-US" sz="3000" dirty="0" smtClean="0"/>
              <a:t> de la CITES.</a:t>
            </a:r>
          </a:p>
          <a:p>
            <a:pPr eaLnBrk="1" hangingPunct="1"/>
            <a:r>
              <a:rPr lang="en-US" altLang="en-US" sz="3000" dirty="0" smtClean="0"/>
              <a:t>Este </a:t>
            </a:r>
            <a:r>
              <a:rPr lang="en-US" altLang="en-US" sz="3000" dirty="0" err="1" smtClean="0"/>
              <a:t>proceso</a:t>
            </a:r>
            <a:r>
              <a:rPr lang="en-US" altLang="en-US" sz="3000" dirty="0" smtClean="0"/>
              <a:t> ha </a:t>
            </a:r>
            <a:r>
              <a:rPr lang="en-US" altLang="en-US" sz="3000" dirty="0" err="1" smtClean="0"/>
              <a:t>continuado</a:t>
            </a:r>
            <a:r>
              <a:rPr lang="en-US" altLang="en-US" sz="3000" dirty="0" smtClean="0"/>
              <a:t> y </a:t>
            </a:r>
            <a:r>
              <a:rPr lang="en-US" altLang="en-US" sz="3000" dirty="0" err="1" smtClean="0"/>
              <a:t>ahora</a:t>
            </a:r>
            <a:r>
              <a:rPr lang="en-US" altLang="en-US" sz="3000" dirty="0" smtClean="0"/>
              <a:t> hay 18 </a:t>
            </a:r>
            <a:r>
              <a:rPr lang="en-US" altLang="en-US" sz="3000" dirty="0" err="1" smtClean="0"/>
              <a:t>especies</a:t>
            </a:r>
            <a:r>
              <a:rPr lang="en-US" altLang="en-US" sz="3000" dirty="0" smtClean="0"/>
              <a:t> de </a:t>
            </a:r>
            <a:r>
              <a:rPr lang="en-US" altLang="en-US" sz="3000" dirty="0" err="1" smtClean="0"/>
              <a:t>tiburones</a:t>
            </a:r>
            <a:r>
              <a:rPr lang="en-US" altLang="en-US" sz="3000" dirty="0" smtClean="0"/>
              <a:t> </a:t>
            </a:r>
            <a:r>
              <a:rPr lang="en-US" altLang="en-US" sz="3000" dirty="0" err="1" smtClean="0"/>
              <a:t>incluidas</a:t>
            </a:r>
            <a:r>
              <a:rPr lang="en-US" altLang="en-US" sz="3000" dirty="0" smtClean="0"/>
              <a:t> </a:t>
            </a:r>
            <a:r>
              <a:rPr lang="en-US" altLang="en-US" sz="3000" dirty="0" err="1" smtClean="0"/>
              <a:t>en</a:t>
            </a:r>
            <a:r>
              <a:rPr lang="en-US" altLang="en-US" sz="3000" dirty="0" smtClean="0"/>
              <a:t> los </a:t>
            </a:r>
            <a:r>
              <a:rPr lang="en-US" altLang="en-US" sz="3000" dirty="0" err="1" smtClean="0"/>
              <a:t>Apéndices</a:t>
            </a:r>
            <a:endParaRPr lang="en-US" altLang="en-US" sz="3000" dirty="0" smtClean="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2620963"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402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ea typeface="ＭＳ Ｐゴシック" pitchFamily="-112" charset="-128"/>
              </a:defRPr>
            </a:lvl1pPr>
            <a:lvl2pPr marL="742950" indent="-285750">
              <a:defRPr sz="2800">
                <a:solidFill>
                  <a:srgbClr val="FFFF00"/>
                </a:solidFill>
                <a:latin typeface="Arial" charset="0"/>
                <a:ea typeface="ＭＳ Ｐゴシック" pitchFamily="-112" charset="-128"/>
              </a:defRPr>
            </a:lvl2pPr>
            <a:lvl3pPr marL="1143000" indent="-228600">
              <a:defRPr sz="2800">
                <a:solidFill>
                  <a:srgbClr val="FFFF00"/>
                </a:solidFill>
                <a:latin typeface="Arial" charset="0"/>
                <a:ea typeface="ＭＳ Ｐゴシック" pitchFamily="-112" charset="-128"/>
              </a:defRPr>
            </a:lvl3pPr>
            <a:lvl4pPr marL="1600200" indent="-228600">
              <a:defRPr sz="2800">
                <a:solidFill>
                  <a:srgbClr val="FFFF00"/>
                </a:solidFill>
                <a:latin typeface="Arial" charset="0"/>
                <a:ea typeface="ＭＳ Ｐゴシック" pitchFamily="-112" charset="-128"/>
              </a:defRPr>
            </a:lvl4pPr>
            <a:lvl5pPr marL="2057400" indent="-228600">
              <a:defRPr sz="2800">
                <a:solidFill>
                  <a:srgbClr val="FFFF00"/>
                </a:solidFill>
                <a:latin typeface="Arial" charset="0"/>
                <a:ea typeface="ＭＳ Ｐゴシック" pitchFamily="-112" charset="-128"/>
              </a:defRPr>
            </a:lvl5pPr>
            <a:lvl6pPr marL="2514600" indent="-228600" algn="ctr" eaLnBrk="0" fontAlgn="base" hangingPunct="0">
              <a:spcBef>
                <a:spcPct val="0"/>
              </a:spcBef>
              <a:spcAft>
                <a:spcPct val="0"/>
              </a:spcAft>
              <a:defRPr sz="2800">
                <a:solidFill>
                  <a:srgbClr val="FFFF00"/>
                </a:solidFill>
                <a:latin typeface="Arial" charset="0"/>
                <a:ea typeface="ＭＳ Ｐゴシック" pitchFamily="-112" charset="-128"/>
              </a:defRPr>
            </a:lvl6pPr>
            <a:lvl7pPr marL="2971800" indent="-228600" algn="ctr" eaLnBrk="0" fontAlgn="base" hangingPunct="0">
              <a:spcBef>
                <a:spcPct val="0"/>
              </a:spcBef>
              <a:spcAft>
                <a:spcPct val="0"/>
              </a:spcAft>
              <a:defRPr sz="2800">
                <a:solidFill>
                  <a:srgbClr val="FFFF00"/>
                </a:solidFill>
                <a:latin typeface="Arial" charset="0"/>
                <a:ea typeface="ＭＳ Ｐゴシック" pitchFamily="-112" charset="-128"/>
              </a:defRPr>
            </a:lvl7pPr>
            <a:lvl8pPr marL="3429000" indent="-228600" algn="ctr" eaLnBrk="0" fontAlgn="base" hangingPunct="0">
              <a:spcBef>
                <a:spcPct val="0"/>
              </a:spcBef>
              <a:spcAft>
                <a:spcPct val="0"/>
              </a:spcAft>
              <a:defRPr sz="2800">
                <a:solidFill>
                  <a:srgbClr val="FFFF00"/>
                </a:solidFill>
                <a:latin typeface="Arial" charset="0"/>
                <a:ea typeface="ＭＳ Ｐゴシック" pitchFamily="-112" charset="-128"/>
              </a:defRPr>
            </a:lvl8pPr>
            <a:lvl9pPr marL="3886200" indent="-228600" algn="ctr" eaLnBrk="0" fontAlgn="base" hangingPunct="0">
              <a:spcBef>
                <a:spcPct val="0"/>
              </a:spcBef>
              <a:spcAft>
                <a:spcPct val="0"/>
              </a:spcAft>
              <a:defRPr sz="2800">
                <a:solidFill>
                  <a:srgbClr val="FFFF00"/>
                </a:solidFill>
                <a:latin typeface="Arial" charset="0"/>
                <a:ea typeface="ＭＳ Ｐゴシック" pitchFamily="-112" charset="-128"/>
              </a:defRPr>
            </a:lvl9pPr>
          </a:lstStyle>
          <a:p>
            <a:fld id="{2242BE9B-C069-4467-A03F-EBCBBC986814}" type="slidenum">
              <a:rPr lang="en-US" altLang="en-US" sz="1400" smtClean="0">
                <a:solidFill>
                  <a:srgbClr val="FFCC00"/>
                </a:solidFill>
              </a:rPr>
              <a:pPr/>
              <a:t>9</a:t>
            </a:fld>
            <a:endParaRPr lang="en-US" altLang="en-US" sz="1400" smtClean="0">
              <a:solidFill>
                <a:srgbClr val="FFCC00"/>
              </a:solidFill>
            </a:endParaRPr>
          </a:p>
        </p:txBody>
      </p:sp>
      <p:sp>
        <p:nvSpPr>
          <p:cNvPr id="16387" name="Rectangle 2"/>
          <p:cNvSpPr>
            <a:spLocks noGrp="1" noChangeArrowheads="1"/>
          </p:cNvSpPr>
          <p:nvPr>
            <p:ph type="title"/>
          </p:nvPr>
        </p:nvSpPr>
        <p:spPr>
          <a:xfrm>
            <a:off x="228600" y="304800"/>
            <a:ext cx="8610600" cy="725488"/>
          </a:xfrm>
        </p:spPr>
        <p:txBody>
          <a:bodyPr>
            <a:normAutofit fontScale="90000"/>
          </a:bodyPr>
          <a:lstStyle/>
          <a:p>
            <a:pPr eaLnBrk="1" hangingPunct="1"/>
            <a:r>
              <a:rPr lang="en-US" altLang="en-US" dirty="0" err="1" smtClean="0"/>
              <a:t>Tiburones</a:t>
            </a:r>
            <a:r>
              <a:rPr lang="en-US" altLang="en-US" dirty="0" smtClean="0"/>
              <a:t> </a:t>
            </a:r>
            <a:r>
              <a:rPr lang="en-US" altLang="en-US" dirty="0" err="1" smtClean="0"/>
              <a:t>en</a:t>
            </a:r>
            <a:r>
              <a:rPr lang="en-US" altLang="en-US" dirty="0" smtClean="0"/>
              <a:t> los </a:t>
            </a:r>
            <a:r>
              <a:rPr lang="en-US" altLang="en-US" dirty="0" err="1" smtClean="0"/>
              <a:t>Apéndices</a:t>
            </a:r>
            <a:r>
              <a:rPr lang="en-US" altLang="en-US" dirty="0" smtClean="0"/>
              <a:t> de la CITES</a:t>
            </a:r>
          </a:p>
        </p:txBody>
      </p:sp>
      <p:graphicFrame>
        <p:nvGraphicFramePr>
          <p:cNvPr id="124017" name="Group 113"/>
          <p:cNvGraphicFramePr>
            <a:graphicFrameLocks noGrp="1"/>
          </p:cNvGraphicFramePr>
          <p:nvPr>
            <p:ph idx="1"/>
            <p:extLst>
              <p:ext uri="{D42A27DB-BD31-4B8C-83A1-F6EECF244321}">
                <p14:modId xmlns:p14="http://schemas.microsoft.com/office/powerpoint/2010/main" val="1940505459"/>
              </p:ext>
            </p:extLst>
          </p:nvPr>
        </p:nvGraphicFramePr>
        <p:xfrm>
          <a:off x="533400" y="1524000"/>
          <a:ext cx="7772400" cy="4622095"/>
        </p:xfrm>
        <a:graphic>
          <a:graphicData uri="http://schemas.openxmlformats.org/drawingml/2006/table">
            <a:tbl>
              <a:tblPr/>
              <a:tblGrid>
                <a:gridCol w="2514600"/>
                <a:gridCol w="3276600"/>
                <a:gridCol w="1981200"/>
              </a:tblGrid>
              <a:tr h="579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1" i="0" u="none" strike="noStrike" cap="none" normalizeH="0" baseline="0" dirty="0" smtClean="0">
                          <a:ln>
                            <a:noFill/>
                          </a:ln>
                          <a:solidFill>
                            <a:schemeClr val="tx1"/>
                          </a:solidFill>
                          <a:effectLst/>
                          <a:latin typeface="Arial" charset="0"/>
                          <a:ea typeface="新細明體" pitchFamily="-112" charset="-120"/>
                        </a:rPr>
                        <a:t>ESPECIES</a:t>
                      </a:r>
                      <a:r>
                        <a:rPr kumimoji="0" lang="en-US" altLang="zh-TW" sz="1600" b="0" i="0" u="none" strike="noStrike" cap="none" normalizeH="0" baseline="0" dirty="0" smtClean="0">
                          <a:ln>
                            <a:noFill/>
                          </a:ln>
                          <a:solidFill>
                            <a:schemeClr val="tx1"/>
                          </a:solidFill>
                          <a:effectLst/>
                          <a:latin typeface="Arial" charset="0"/>
                          <a:ea typeface="新細明體" pitchFamily="-112" charset="-120"/>
                        </a:rPr>
                        <a:t> </a:t>
                      </a:r>
                      <a:endParaRPr kumimoji="0" lang="en-US" sz="1600" b="0" i="0" u="none" strike="noStrike" cap="none" normalizeH="0" baseline="0" dirty="0" smtClean="0">
                        <a:ln>
                          <a:noFill/>
                        </a:ln>
                        <a:solidFill>
                          <a:schemeClr val="tx1"/>
                        </a:solidFill>
                        <a:effectLst/>
                        <a:latin typeface="Arial" charset="0"/>
                        <a:ea typeface="新細明體" pitchFamily="-112" charset="-120"/>
                      </a:endParaRP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新細明體" pitchFamily="-112" charset="-120"/>
                        </a:rPr>
                        <a:t>APÉNDICE</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新細明體" pitchFamily="-112" charset="-120"/>
                        </a:rPr>
                        <a:t>ENTRADA EN VIGOR</a:t>
                      </a:r>
                      <a:r>
                        <a:rPr kumimoji="0" lang="en-US" altLang="zh-TW" sz="1600" b="0" i="0" u="none" strike="noStrike" cap="none" normalizeH="0" baseline="0" smtClean="0">
                          <a:ln>
                            <a:noFill/>
                          </a:ln>
                          <a:solidFill>
                            <a:schemeClr val="tx1"/>
                          </a:solidFill>
                          <a:effectLst/>
                          <a:latin typeface="Arial" charset="0"/>
                          <a:ea typeface="新細明體" pitchFamily="-112" charset="-120"/>
                        </a:rPr>
                        <a:t>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612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1" u="none" strike="noStrike" cap="none" normalizeH="0" baseline="0" smtClean="0">
                          <a:ln>
                            <a:noFill/>
                          </a:ln>
                          <a:solidFill>
                            <a:schemeClr val="tx1"/>
                          </a:solidFill>
                          <a:effectLst/>
                          <a:latin typeface="Arial" charset="0"/>
                          <a:ea typeface="新細明體" pitchFamily="-112" charset="-120"/>
                        </a:rPr>
                        <a:t>Cetorhinus maximus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(Tiburón peregrino)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1" i="0" u="none" strike="noStrike" cap="none" normalizeH="0" baseline="0" smtClean="0">
                          <a:ln>
                            <a:noFill/>
                          </a:ln>
                          <a:solidFill>
                            <a:schemeClr val="tx1"/>
                          </a:solidFill>
                          <a:effectLst/>
                          <a:latin typeface="Arial" charset="0"/>
                          <a:ea typeface="新細明體" pitchFamily="-112" charset="-120"/>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(anteriormente III, desde </a:t>
                      </a:r>
                      <a:r>
                        <a:rPr kumimoji="0" lang="en-US" altLang="zh-TW" sz="1600" b="0" i="0" u="none" strike="noStrike" cap="none" normalizeH="0" baseline="0" smtClean="0">
                          <a:ln>
                            <a:noFill/>
                          </a:ln>
                          <a:solidFill>
                            <a:schemeClr val="tx1"/>
                          </a:solidFill>
                          <a:effectLst/>
                          <a:latin typeface="Arial" charset="0"/>
                          <a:ea typeface="新細明體" pitchFamily="-112" charset="-120"/>
                        </a:rPr>
                        <a:t>13/09/00)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13/02/03</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9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1" u="none" strike="noStrike" cap="none" normalizeH="0" baseline="0" dirty="0" err="1" smtClean="0">
                          <a:ln>
                            <a:noFill/>
                          </a:ln>
                          <a:solidFill>
                            <a:schemeClr val="tx1"/>
                          </a:solidFill>
                          <a:effectLst/>
                          <a:latin typeface="Arial" charset="0"/>
                          <a:ea typeface="新細明體" pitchFamily="-112" charset="-120"/>
                        </a:rPr>
                        <a:t>Rhincodon</a:t>
                      </a:r>
                      <a:r>
                        <a:rPr kumimoji="0" lang="fr-FR" altLang="zh-TW" sz="1600" b="0" i="1" u="none" strike="noStrike" cap="none" normalizeH="0" baseline="0" dirty="0" smtClean="0">
                          <a:ln>
                            <a:noFill/>
                          </a:ln>
                          <a:solidFill>
                            <a:schemeClr val="tx1"/>
                          </a:solidFill>
                          <a:effectLst/>
                          <a:latin typeface="Arial" charset="0"/>
                          <a:ea typeface="新細明體" pitchFamily="-112" charset="-120"/>
                        </a:rPr>
                        <a:t> </a:t>
                      </a:r>
                      <a:r>
                        <a:rPr kumimoji="0" lang="fr-FR" altLang="zh-TW" sz="1600" b="0" i="1" u="none" strike="noStrike" cap="none" normalizeH="0" baseline="0" dirty="0" err="1" smtClean="0">
                          <a:ln>
                            <a:noFill/>
                          </a:ln>
                          <a:solidFill>
                            <a:schemeClr val="tx1"/>
                          </a:solidFill>
                          <a:effectLst/>
                          <a:latin typeface="Arial" charset="0"/>
                          <a:ea typeface="新細明體" pitchFamily="-112" charset="-120"/>
                        </a:rPr>
                        <a:t>typus</a:t>
                      </a:r>
                      <a:endParaRPr kumimoji="0" lang="fr-FR" altLang="zh-TW" sz="1600" b="0" i="1" u="none" strike="noStrike" cap="none" normalizeH="0" baseline="0" dirty="0" smtClean="0">
                        <a:ln>
                          <a:noFill/>
                        </a:ln>
                        <a:solidFill>
                          <a:schemeClr val="tx1"/>
                        </a:solidFill>
                        <a:effectLst/>
                        <a:latin typeface="Arial" charset="0"/>
                        <a:ea typeface="新細明體" pitchFamily="-112"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dirty="0" smtClean="0">
                          <a:ln>
                            <a:noFill/>
                          </a:ln>
                          <a:solidFill>
                            <a:schemeClr val="tx1"/>
                          </a:solidFill>
                          <a:effectLst/>
                          <a:latin typeface="Arial" charset="0"/>
                          <a:ea typeface="新細明體" pitchFamily="-112" charset="-120"/>
                        </a:rPr>
                        <a:t>(</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Tiburón</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 </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ballena</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a:t>
                      </a:r>
                      <a:r>
                        <a:rPr kumimoji="0" lang="en-US" altLang="zh-TW" sz="1600" b="0" i="0" u="none" strike="noStrike" cap="none" normalizeH="0" baseline="0" dirty="0" smtClean="0">
                          <a:ln>
                            <a:noFill/>
                          </a:ln>
                          <a:solidFill>
                            <a:schemeClr val="tx1"/>
                          </a:solidFill>
                          <a:effectLst/>
                          <a:latin typeface="Arial" charset="0"/>
                          <a:ea typeface="新細明體" pitchFamily="-112" charset="-120"/>
                        </a:rPr>
                        <a:t> </a:t>
                      </a:r>
                      <a:endParaRPr kumimoji="0" lang="en-US" sz="1600" b="0" i="0" u="none" strike="noStrike" cap="none" normalizeH="0" baseline="0" dirty="0" smtClean="0">
                        <a:ln>
                          <a:noFill/>
                        </a:ln>
                        <a:solidFill>
                          <a:schemeClr val="tx1"/>
                        </a:solidFill>
                        <a:effectLst/>
                        <a:latin typeface="Arial" charset="0"/>
                        <a:ea typeface="新細明體" pitchFamily="-112" charset="-120"/>
                      </a:endParaRP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新細明體" pitchFamily="-112" charset="-120"/>
                        </a:rPr>
                        <a:t>II</a:t>
                      </a:r>
                      <a:r>
                        <a:rPr kumimoji="0" lang="en-US" altLang="zh-TW" sz="1600" b="0" i="0" u="none" strike="noStrike" cap="none" normalizeH="0" baseline="0" smtClean="0">
                          <a:ln>
                            <a:noFill/>
                          </a:ln>
                          <a:solidFill>
                            <a:schemeClr val="tx1"/>
                          </a:solidFill>
                          <a:effectLst/>
                          <a:latin typeface="Arial" charset="0"/>
                          <a:ea typeface="新細明體" pitchFamily="-112" charset="-120"/>
                        </a:rPr>
                        <a:t>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12" charset="-120"/>
                        </a:rPr>
                        <a:t>13/02/03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625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1" u="none" strike="noStrike" cap="none" normalizeH="0" baseline="0" smtClean="0">
                          <a:ln>
                            <a:noFill/>
                          </a:ln>
                          <a:solidFill>
                            <a:schemeClr val="tx1"/>
                          </a:solidFill>
                          <a:effectLst/>
                          <a:latin typeface="Arial" charset="0"/>
                          <a:ea typeface="新細明體" pitchFamily="-112" charset="-120"/>
                        </a:rPr>
                        <a:t>Carcharodon carcharias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(Gran tiburón blanco)</a:t>
                      </a:r>
                      <a:r>
                        <a:rPr kumimoji="0" lang="en-US" altLang="zh-TW" sz="1600" b="0" i="0" u="none" strike="noStrike" cap="none" normalizeH="0" baseline="0" smtClean="0">
                          <a:ln>
                            <a:noFill/>
                          </a:ln>
                          <a:solidFill>
                            <a:schemeClr val="tx1"/>
                          </a:solidFill>
                          <a:effectLst/>
                          <a:latin typeface="Arial" charset="0"/>
                          <a:ea typeface="新細明體" pitchFamily="-112" charset="-120"/>
                        </a:rPr>
                        <a:t>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charset="0"/>
                          <a:ea typeface="新細明體" pitchFamily="-112" charset="-120"/>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dirty="0" smtClean="0">
                          <a:ln>
                            <a:noFill/>
                          </a:ln>
                          <a:solidFill>
                            <a:schemeClr val="tx1"/>
                          </a:solidFill>
                          <a:effectLst/>
                          <a:latin typeface="Arial" charset="0"/>
                          <a:ea typeface="新細明體" pitchFamily="-112" charset="-120"/>
                        </a:rPr>
                        <a:t>(</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anteriormente</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 III, </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desde</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 </a:t>
                      </a:r>
                      <a:r>
                        <a:rPr kumimoji="0" lang="en-US" altLang="zh-TW" sz="1600" b="0" i="0" u="none" strike="noStrike" cap="none" normalizeH="0" baseline="0" dirty="0" smtClean="0">
                          <a:ln>
                            <a:noFill/>
                          </a:ln>
                          <a:solidFill>
                            <a:schemeClr val="tx1"/>
                          </a:solidFill>
                          <a:effectLst/>
                          <a:latin typeface="Arial" charset="0"/>
                          <a:ea typeface="新細明體" pitchFamily="-112" charset="-120"/>
                        </a:rPr>
                        <a:t>29/10/01) </a:t>
                      </a:r>
                      <a:endParaRPr kumimoji="0" lang="en-US" sz="1600" b="0" i="0" u="none" strike="noStrike" cap="none" normalizeH="0" baseline="0" dirty="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12" charset="-120"/>
                        </a:rPr>
                        <a:t>12/01/05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8230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Pristidae spp.</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smtClean="0">
                          <a:ln>
                            <a:noFill/>
                          </a:ln>
                          <a:solidFill>
                            <a:schemeClr val="tx1"/>
                          </a:solidFill>
                          <a:effectLst/>
                          <a:latin typeface="Arial" charset="0"/>
                          <a:ea typeface="新細明體" pitchFamily="-112" charset="-120"/>
                        </a:rPr>
                        <a:t>(Peces sierra – 7 especies)</a:t>
                      </a:r>
                      <a:r>
                        <a:rPr kumimoji="0" lang="en-US" altLang="zh-TW" sz="1600" b="0" i="0" u="none" strike="noStrike" cap="none" normalizeH="0" baseline="0" smtClean="0">
                          <a:ln>
                            <a:noFill/>
                          </a:ln>
                          <a:solidFill>
                            <a:schemeClr val="tx1"/>
                          </a:solidFill>
                          <a:effectLst/>
                          <a:latin typeface="Arial" charset="0"/>
                          <a:ea typeface="新細明體" pitchFamily="-112" charset="-120"/>
                        </a:rPr>
                        <a:t>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新細明體" pitchFamily="-112" charset="-120"/>
                        </a:rPr>
                        <a:t>I</a:t>
                      </a:r>
                      <a:r>
                        <a:rPr kumimoji="0" lang="en-US" altLang="zh-TW" sz="1600" b="0" i="0" u="none" strike="noStrike" cap="none" normalizeH="0" baseline="0" smtClean="0">
                          <a:ln>
                            <a:noFill/>
                          </a:ln>
                          <a:solidFill>
                            <a:schemeClr val="tx1"/>
                          </a:solidFill>
                          <a:effectLst/>
                          <a:latin typeface="Arial" charset="0"/>
                          <a:ea typeface="新細明體" pitchFamily="-112" charset="-120"/>
                        </a:rPr>
                        <a:t>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12" charset="-120"/>
                        </a:rPr>
                        <a:t>13/09/07 </a:t>
                      </a:r>
                      <a:endParaRPr kumimoji="0" lang="en-US" sz="1600" b="0" i="0" u="none" strike="noStrike" cap="none" normalizeH="0" baseline="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9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ea typeface="新細明體" pitchFamily="-112" charset="-120"/>
                        </a:rPr>
                        <a:t>Lamna nasus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新細明體" pitchFamily="-112" charset="-120"/>
                        </a:rPr>
                        <a:t>(Tiburón cailón)</a:t>
                      </a: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1" i="0" u="none" strike="noStrike" cap="none" normalizeH="0" baseline="0" dirty="0" smtClean="0">
                          <a:ln>
                            <a:noFill/>
                          </a:ln>
                          <a:solidFill>
                            <a:schemeClr val="tx1"/>
                          </a:solidFill>
                          <a:effectLst/>
                          <a:latin typeface="Arial" charset="0"/>
                          <a:ea typeface="新細明體" pitchFamily="-112" charset="-120"/>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zh-TW" sz="1600" b="0" i="0" u="none" strike="noStrike" cap="none" normalizeH="0" baseline="0" dirty="0" smtClean="0">
                          <a:ln>
                            <a:noFill/>
                          </a:ln>
                          <a:solidFill>
                            <a:schemeClr val="tx1"/>
                          </a:solidFill>
                          <a:effectLst/>
                          <a:latin typeface="Arial" charset="0"/>
                          <a:ea typeface="新細明體" pitchFamily="-112" charset="-120"/>
                        </a:rPr>
                        <a:t>(</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anteriormente</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 III, </a:t>
                      </a:r>
                      <a:r>
                        <a:rPr kumimoji="0" lang="fr-FR" altLang="zh-TW" sz="1600" b="0" i="0" u="none" strike="noStrike" cap="none" normalizeH="0" baseline="0" dirty="0" err="1" smtClean="0">
                          <a:ln>
                            <a:noFill/>
                          </a:ln>
                          <a:solidFill>
                            <a:schemeClr val="tx1"/>
                          </a:solidFill>
                          <a:effectLst/>
                          <a:latin typeface="Arial" charset="0"/>
                          <a:ea typeface="新細明體" pitchFamily="-112" charset="-120"/>
                        </a:rPr>
                        <a:t>desde</a:t>
                      </a:r>
                      <a:r>
                        <a:rPr kumimoji="0" lang="fr-FR" altLang="zh-TW" sz="1600" b="0" i="0" u="none" strike="noStrike" cap="none" normalizeH="0" baseline="0" dirty="0" smtClean="0">
                          <a:ln>
                            <a:noFill/>
                          </a:ln>
                          <a:solidFill>
                            <a:schemeClr val="tx1"/>
                          </a:solidFill>
                          <a:effectLst/>
                          <a:latin typeface="Arial" charset="0"/>
                          <a:ea typeface="新細明體" pitchFamily="-112" charset="-120"/>
                        </a:rPr>
                        <a:t> </a:t>
                      </a:r>
                      <a:r>
                        <a:rPr kumimoji="0" lang="en-US" sz="1600" b="0" i="0" u="none" strike="noStrike" cap="none" normalizeH="0" baseline="0" dirty="0" smtClean="0">
                          <a:ln>
                            <a:noFill/>
                          </a:ln>
                          <a:solidFill>
                            <a:schemeClr val="tx1"/>
                          </a:solidFill>
                          <a:effectLst/>
                          <a:latin typeface="Arial" charset="0"/>
                          <a:ea typeface="新細明體" pitchFamily="-112" charset="-120"/>
                        </a:rPr>
                        <a:t>25/09/12)</a:t>
                      </a: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14/09/14</a:t>
                      </a: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9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pitchFamily="-112" charset="-128"/>
                        </a:rPr>
                        <a:t>Carcharinus </a:t>
                      </a:r>
                      <a:r>
                        <a:rPr kumimoji="0" lang="en-US" sz="1600" b="0" i="1" u="none" strike="noStrike" cap="none" normalizeH="0" baseline="0" smtClean="0">
                          <a:ln>
                            <a:noFill/>
                          </a:ln>
                          <a:solidFill>
                            <a:schemeClr val="tx1"/>
                          </a:solidFill>
                          <a:effectLst/>
                          <a:latin typeface="Arial" charset="0"/>
                          <a:ea typeface="新細明體" pitchFamily="-112" charset="-120"/>
                        </a:rPr>
                        <a:t>longimanus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新細明體" pitchFamily="-112" charset="-120"/>
                        </a:rPr>
                        <a:t>(Tiburón oceánico)</a:t>
                      </a:r>
                    </a:p>
                  </a:txBody>
                  <a:tcPr marT="45727" marB="45727"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Arial" charset="0"/>
                          <a:ea typeface="新細明體" pitchFamily="-112" charset="-120"/>
                        </a:rPr>
                        <a:t>II</a:t>
                      </a:r>
                      <a:r>
                        <a:rPr kumimoji="0" lang="en-US" altLang="zh-TW" sz="1600" b="0" i="0" u="none" strike="noStrike" cap="none" normalizeH="0" baseline="0" dirty="0" smtClean="0">
                          <a:ln>
                            <a:noFill/>
                          </a:ln>
                          <a:solidFill>
                            <a:schemeClr val="tx1"/>
                          </a:solidFill>
                          <a:effectLst/>
                          <a:latin typeface="Arial" charset="0"/>
                          <a:ea typeface="新細明體" pitchFamily="-112" charset="-120"/>
                        </a:rPr>
                        <a:t> </a:t>
                      </a:r>
                      <a:endParaRPr kumimoji="0" lang="en-US" sz="1600" b="0" i="0" u="none" strike="noStrike" cap="none" normalizeH="0" baseline="0" dirty="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新細明體" pitchFamily="-112" charset="-120"/>
                        </a:rPr>
                        <a:t>14/09/14</a:t>
                      </a:r>
                      <a:endParaRPr kumimoji="0" lang="en-US" sz="1600" b="0" i="0" u="none" strike="noStrike" cap="none" normalizeH="0" baseline="0" dirty="0" smtClean="0">
                        <a:ln>
                          <a:noFill/>
                        </a:ln>
                        <a:solidFill>
                          <a:schemeClr val="tx1"/>
                        </a:solidFill>
                        <a:effectLst/>
                        <a:latin typeface="Arial" charset="0"/>
                        <a:ea typeface="新細明體" pitchFamily="-112" charset="-120"/>
                      </a:endParaRPr>
                    </a:p>
                  </a:txBody>
                  <a:tcPr marT="45727" marB="45727"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bl>
          </a:graphicData>
        </a:graphic>
      </p:graphicFrame>
    </p:spTree>
    <p:extLst>
      <p:ext uri="{BB962C8B-B14F-4D97-AF65-F5344CB8AC3E}">
        <p14:creationId xmlns:p14="http://schemas.microsoft.com/office/powerpoint/2010/main" val="27563569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7371</TotalTime>
  <Words>2739</Words>
  <Application>Microsoft Office PowerPoint</Application>
  <PresentationFormat>On-screen Show (4:3)</PresentationFormat>
  <Paragraphs>344</Paragraphs>
  <Slides>37</Slides>
  <Notes>36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37</vt:i4>
      </vt:variant>
    </vt:vector>
  </HeadingPairs>
  <TitlesOfParts>
    <vt:vector size="39" baseType="lpstr">
      <vt:lpstr>Office Theme</vt:lpstr>
      <vt:lpstr>Macintosh HD:Users:marcelovasconcellos:Documents:CITES:Sharks:Africa:Casablanca workshop:Draft Report Casablanca_April2014_En.docx!OLE_LINK1</vt:lpstr>
      <vt:lpstr>PowerPoint Presentation</vt:lpstr>
      <vt:lpstr>PowerPoint Presentation</vt:lpstr>
      <vt:lpstr>Las inquietudes de las Partes de la CITES en cuanto a los tiburones no es algo nuevo</vt:lpstr>
      <vt:lpstr>Narrativa consistente</vt:lpstr>
      <vt:lpstr>Narrativa consistente</vt:lpstr>
      <vt:lpstr>Narrativa consistente</vt:lpstr>
      <vt:lpstr>Narrativa consistente</vt:lpstr>
      <vt:lpstr>Inclusión de tiburones en la CITES</vt:lpstr>
      <vt:lpstr>Tiburones en los Apéndices de la CITES</vt:lpstr>
      <vt:lpstr>Tiburones en los Apéndices de la CITES</vt:lpstr>
      <vt:lpstr>Tiburones en los Apéndices de la CITES</vt:lpstr>
      <vt:lpstr>  Conclusions</vt:lpstr>
      <vt:lpstr>Códigos arancelarios</vt:lpstr>
      <vt:lpstr>Códigos del SA para tiburones</vt:lpstr>
      <vt:lpstr>Trazabilidad</vt:lpstr>
      <vt:lpstr>Trazabilidad</vt:lpstr>
      <vt:lpstr>PowerPoint Presentation</vt:lpstr>
      <vt:lpstr>Trazabilidad</vt:lpstr>
      <vt:lpstr>Dictámenes de extracción no perjudicial</vt:lpstr>
      <vt:lpstr>Dictámenes de extracción no perjudicial</vt:lpstr>
      <vt:lpstr>Dictámenes de extracción no perjudicial</vt:lpstr>
      <vt:lpstr>Los DENP son…</vt:lpstr>
      <vt:lpstr>Los DENP no son…</vt:lpstr>
      <vt:lpstr>Consideraciones de los DENP</vt:lpstr>
      <vt:lpstr>Consideraciones de los DENP</vt:lpstr>
      <vt:lpstr>In making NDFs, States may use…</vt:lpstr>
      <vt:lpstr>Dictámenes de extracción no perjudicial</vt:lpstr>
      <vt:lpstr>El trabajo de la Secretaría de la CITES en materia de tiburones</vt:lpstr>
      <vt:lpstr>Financiación externa</vt:lpstr>
      <vt:lpstr>Proyecto de la UE </vt:lpstr>
      <vt:lpstr>Proyecto de la UE</vt:lpstr>
      <vt:lpstr>Países destinatarios – Informe de la FAO</vt:lpstr>
      <vt:lpstr>PowerPoint Presentation</vt:lpstr>
      <vt:lpstr>Contribuciones a otros eventos sobre tiburones</vt:lpstr>
      <vt:lpstr>Resultados/Principales limitaciones comunes </vt:lpstr>
      <vt:lpstr>¿Y ahora qué?</vt:lpstr>
      <vt:lpstr>PowerPoint Presentation</vt:lpstr>
    </vt:vector>
  </TitlesOfParts>
  <Company>UNEP/CITES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Hunting trophies</dc:title>
  <dc:creator>CITES Secretariat</dc:creator>
  <cp:lastModifiedBy>David Morgan</cp:lastModifiedBy>
  <cp:revision>181</cp:revision>
  <cp:lastPrinted>2014-11-21T11:17:19Z</cp:lastPrinted>
  <dcterms:created xsi:type="dcterms:W3CDTF">2002-01-08T13:45:12Z</dcterms:created>
  <dcterms:modified xsi:type="dcterms:W3CDTF">2014-11-25T03:18:47Z</dcterms:modified>
</cp:coreProperties>
</file>