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8"/>
  </p:notesMasterIdLst>
  <p:handoutMasterIdLst>
    <p:handoutMasterId r:id="rId29"/>
  </p:handoutMasterIdLst>
  <p:sldIdLst>
    <p:sldId id="359" r:id="rId2"/>
    <p:sldId id="593" r:id="rId3"/>
    <p:sldId id="534" r:id="rId4"/>
    <p:sldId id="540" r:id="rId5"/>
    <p:sldId id="565" r:id="rId6"/>
    <p:sldId id="542" r:id="rId7"/>
    <p:sldId id="584" r:id="rId8"/>
    <p:sldId id="544" r:id="rId9"/>
    <p:sldId id="601" r:id="rId10"/>
    <p:sldId id="548" r:id="rId11"/>
    <p:sldId id="567" r:id="rId12"/>
    <p:sldId id="570" r:id="rId13"/>
    <p:sldId id="597" r:id="rId14"/>
    <p:sldId id="585" r:id="rId15"/>
    <p:sldId id="579" r:id="rId16"/>
    <p:sldId id="594" r:id="rId17"/>
    <p:sldId id="580" r:id="rId18"/>
    <p:sldId id="589" r:id="rId19"/>
    <p:sldId id="590" r:id="rId20"/>
    <p:sldId id="596" r:id="rId21"/>
    <p:sldId id="586" r:id="rId22"/>
    <p:sldId id="600" r:id="rId23"/>
    <p:sldId id="599" r:id="rId24"/>
    <p:sldId id="591" r:id="rId25"/>
    <p:sldId id="592" r:id="rId26"/>
    <p:sldId id="595" r:id="rId27"/>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6BB4F82E-2B72-A541-A32A-2F170F4195E2}">
          <p14:sldIdLst>
            <p14:sldId id="359"/>
            <p14:sldId id="593"/>
            <p14:sldId id="534"/>
            <p14:sldId id="540"/>
            <p14:sldId id="565"/>
            <p14:sldId id="542"/>
            <p14:sldId id="584"/>
            <p14:sldId id="544"/>
            <p14:sldId id="601"/>
            <p14:sldId id="548"/>
            <p14:sldId id="567"/>
            <p14:sldId id="570"/>
            <p14:sldId id="597"/>
            <p14:sldId id="585"/>
            <p14:sldId id="579"/>
            <p14:sldId id="594"/>
            <p14:sldId id="580"/>
            <p14:sldId id="589"/>
            <p14:sldId id="590"/>
            <p14:sldId id="596"/>
            <p14:sldId id="586"/>
            <p14:sldId id="600"/>
            <p14:sldId id="599"/>
            <p14:sldId id="591"/>
            <p14:sldId id="592"/>
            <p14:sldId id="595"/>
          </p14:sldIdLst>
        </p14:section>
        <p14:section name="Untitled Section" id="{74354B55-7DA6-284C-8063-398F856636B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B433"/>
    <a:srgbClr val="17B423"/>
    <a:srgbClr val="003217"/>
    <a:srgbClr val="3366FF"/>
    <a:srgbClr val="0000CC"/>
    <a:srgbClr val="5F88D3"/>
    <a:srgbClr val="0064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2881" autoAdjust="0"/>
  </p:normalViewPr>
  <p:slideViewPr>
    <p:cSldViewPr>
      <p:cViewPr>
        <p:scale>
          <a:sx n="80" d="100"/>
          <a:sy n="80" d="100"/>
        </p:scale>
        <p:origin x="-2360" y="-2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ischer.FIRF041\SHARKS_COFI2012\Statistics_MB\capture%20producton%20x%20country.xls"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204323256477"/>
          <c:y val="0.151222157967078"/>
          <c:w val="0.837696640233141"/>
          <c:h val="0.831271657080603"/>
        </c:manualLayout>
      </c:layout>
      <c:barChart>
        <c:barDir val="bar"/>
        <c:grouping val="clustered"/>
        <c:varyColors val="0"/>
        <c:ser>
          <c:idx val="0"/>
          <c:order val="0"/>
          <c:tx>
            <c:strRef>
              <c:f>'values (2)'!$M$1</c:f>
              <c:strCache>
                <c:ptCount val="1"/>
                <c:pt idx="0">
                  <c:v>average 2000-2009</c:v>
                </c:pt>
              </c:strCache>
            </c:strRef>
          </c:tx>
          <c:spPr>
            <a:solidFill>
              <a:srgbClr val="00FF00"/>
            </a:solidFill>
            <a:ln>
              <a:noFill/>
            </a:ln>
            <a:effectLst>
              <a:outerShdw blurRad="127000" dist="38100" dir="5400000" algn="ctr" rotWithShape="0">
                <a:srgbClr val="1F497D">
                  <a:lumMod val="40000"/>
                  <a:lumOff val="60000"/>
                  <a:alpha val="85000"/>
                </a:srgbClr>
              </a:outerShdw>
            </a:effectLst>
          </c:spPr>
          <c:invertIfNegative val="0"/>
          <c:dPt>
            <c:idx val="1"/>
            <c:invertIfNegative val="0"/>
            <c:bubble3D val="0"/>
            <c:spPr>
              <a:solidFill>
                <a:srgbClr val="FFC000"/>
              </a:solidFill>
              <a:ln>
                <a:noFill/>
              </a:ln>
              <a:effectLst>
                <a:outerShdw blurRad="127000" dist="38100" dir="5400000" algn="ctr" rotWithShape="0">
                  <a:srgbClr val="1F497D">
                    <a:lumMod val="40000"/>
                    <a:lumOff val="60000"/>
                    <a:alpha val="85000"/>
                  </a:srgbClr>
                </a:outerShdw>
              </a:effectLst>
            </c:spPr>
          </c:dPt>
          <c:dPt>
            <c:idx val="7"/>
            <c:invertIfNegative val="0"/>
            <c:bubble3D val="0"/>
            <c:spPr>
              <a:solidFill>
                <a:srgbClr val="FD0303"/>
              </a:solidFill>
              <a:ln>
                <a:noFill/>
              </a:ln>
              <a:effectLst>
                <a:outerShdw blurRad="127000" dist="38100" dir="5400000" algn="ctr" rotWithShape="0">
                  <a:srgbClr val="1F497D">
                    <a:lumMod val="40000"/>
                    <a:lumOff val="60000"/>
                    <a:alpha val="85000"/>
                  </a:srgbClr>
                </a:outerShdw>
              </a:effectLst>
            </c:spPr>
          </c:dPt>
          <c:dPt>
            <c:idx val="11"/>
            <c:invertIfNegative val="0"/>
            <c:bubble3D val="0"/>
            <c:spPr>
              <a:solidFill>
                <a:srgbClr val="FFC000"/>
              </a:solidFill>
              <a:ln>
                <a:noFill/>
              </a:ln>
              <a:effectLst>
                <a:outerShdw blurRad="127000" dist="38100" dir="5400000" algn="ctr" rotWithShape="0">
                  <a:srgbClr val="1F497D">
                    <a:lumMod val="40000"/>
                    <a:lumOff val="60000"/>
                    <a:alpha val="85000"/>
                  </a:srgbClr>
                </a:outerShdw>
              </a:effectLst>
            </c:spPr>
          </c:dPt>
          <c:dPt>
            <c:idx val="12"/>
            <c:invertIfNegative val="0"/>
            <c:bubble3D val="0"/>
            <c:spPr>
              <a:solidFill>
                <a:srgbClr val="FFC000"/>
              </a:solidFill>
              <a:ln>
                <a:noFill/>
              </a:ln>
              <a:effectLst>
                <a:outerShdw blurRad="127000" dist="38100" dir="5400000" algn="ctr" rotWithShape="0">
                  <a:srgbClr val="1F497D">
                    <a:lumMod val="40000"/>
                    <a:lumOff val="60000"/>
                    <a:alpha val="85000"/>
                  </a:srgbClr>
                </a:outerShdw>
              </a:effectLst>
            </c:spPr>
          </c:dPt>
          <c:dPt>
            <c:idx val="13"/>
            <c:invertIfNegative val="0"/>
            <c:bubble3D val="0"/>
            <c:spPr>
              <a:solidFill>
                <a:srgbClr val="FFC000"/>
              </a:solidFill>
              <a:ln>
                <a:noFill/>
              </a:ln>
              <a:effectLst>
                <a:outerShdw blurRad="127000" dist="38100" dir="5400000" algn="ctr" rotWithShape="0">
                  <a:srgbClr val="1F497D">
                    <a:lumMod val="40000"/>
                    <a:lumOff val="60000"/>
                    <a:alpha val="85000"/>
                  </a:srgbClr>
                </a:outerShdw>
              </a:effectLst>
            </c:spPr>
          </c:dPt>
          <c:dPt>
            <c:idx val="16"/>
            <c:invertIfNegative val="0"/>
            <c:bubble3D val="0"/>
            <c:spPr>
              <a:solidFill>
                <a:srgbClr val="FD0303"/>
              </a:solidFill>
              <a:ln>
                <a:noFill/>
              </a:ln>
              <a:effectLst>
                <a:outerShdw blurRad="127000" dist="38100" dir="5400000" algn="ctr" rotWithShape="0">
                  <a:srgbClr val="1F497D">
                    <a:lumMod val="40000"/>
                    <a:lumOff val="60000"/>
                    <a:alpha val="85000"/>
                  </a:srgbClr>
                </a:outerShdw>
              </a:effectLst>
            </c:spPr>
          </c:dPt>
          <c:dPt>
            <c:idx val="21"/>
            <c:invertIfNegative val="0"/>
            <c:bubble3D val="0"/>
            <c:spPr>
              <a:solidFill>
                <a:srgbClr val="FFC000"/>
              </a:solidFill>
              <a:ln>
                <a:noFill/>
              </a:ln>
              <a:effectLst>
                <a:outerShdw blurRad="127000" dist="38100" dir="5400000" algn="ctr" rotWithShape="0">
                  <a:srgbClr val="1F497D">
                    <a:lumMod val="40000"/>
                    <a:lumOff val="60000"/>
                    <a:alpha val="85000"/>
                  </a:srgbClr>
                </a:outerShdw>
              </a:effectLst>
            </c:spPr>
          </c:dPt>
          <c:dPt>
            <c:idx val="22"/>
            <c:invertIfNegative val="0"/>
            <c:bubble3D val="0"/>
            <c:spPr>
              <a:solidFill>
                <a:srgbClr val="FD0303"/>
              </a:solidFill>
              <a:ln>
                <a:noFill/>
              </a:ln>
              <a:effectLst>
                <a:outerShdw blurRad="127000" dist="38100" dir="5400000" algn="ctr" rotWithShape="0">
                  <a:srgbClr val="1F497D">
                    <a:lumMod val="40000"/>
                    <a:lumOff val="60000"/>
                    <a:alpha val="85000"/>
                  </a:srgbClr>
                </a:outerShdw>
              </a:effectLst>
            </c:spPr>
          </c:dPt>
          <c:cat>
            <c:strRef>
              <c:f>'values (2)'!$B$2:$B$27</c:f>
              <c:strCache>
                <c:ptCount val="26"/>
                <c:pt idx="0">
                  <c:v>Indonesia</c:v>
                </c:pt>
                <c:pt idx="1">
                  <c:v>India</c:v>
                </c:pt>
                <c:pt idx="2">
                  <c:v>Spain</c:v>
                </c:pt>
                <c:pt idx="3">
                  <c:v>Taiwan Province of China</c:v>
                </c:pt>
                <c:pt idx="4">
                  <c:v>Argentina</c:v>
                </c:pt>
                <c:pt idx="5">
                  <c:v>Mexico</c:v>
                </c:pt>
                <c:pt idx="6">
                  <c:v>United States of America</c:v>
                </c:pt>
                <c:pt idx="7">
                  <c:v>Pakistan</c:v>
                </c:pt>
                <c:pt idx="8">
                  <c:v>Malaysia</c:v>
                </c:pt>
                <c:pt idx="9">
                  <c:v>Japan</c:v>
                </c:pt>
                <c:pt idx="10">
                  <c:v>France</c:v>
                </c:pt>
                <c:pt idx="11">
                  <c:v>Thailand</c:v>
                </c:pt>
                <c:pt idx="12">
                  <c:v>Brazil</c:v>
                </c:pt>
                <c:pt idx="13">
                  <c:v>Sri Lanka</c:v>
                </c:pt>
                <c:pt idx="14">
                  <c:v>New Zealand</c:v>
                </c:pt>
                <c:pt idx="15">
                  <c:v>Portugal</c:v>
                </c:pt>
                <c:pt idx="16">
                  <c:v>Nigeria</c:v>
                </c:pt>
                <c:pt idx="17">
                  <c:v>Iran (Islamic Rep. of)</c:v>
                </c:pt>
                <c:pt idx="18">
                  <c:v>United Kingdom</c:v>
                </c:pt>
                <c:pt idx="19">
                  <c:v>Korea, Republic of</c:v>
                </c:pt>
                <c:pt idx="20">
                  <c:v>Canada</c:v>
                </c:pt>
                <c:pt idx="21">
                  <c:v>Peru</c:v>
                </c:pt>
                <c:pt idx="22">
                  <c:v>Yemen</c:v>
                </c:pt>
                <c:pt idx="23">
                  <c:v>Australia</c:v>
                </c:pt>
                <c:pt idx="24">
                  <c:v>Senegal</c:v>
                </c:pt>
                <c:pt idx="25">
                  <c:v>Venezuela, Boliv Rep of</c:v>
                </c:pt>
              </c:strCache>
            </c:strRef>
          </c:cat>
          <c:val>
            <c:numRef>
              <c:f>'values (2)'!$M$2:$M$27</c:f>
              <c:numCache>
                <c:formatCode>General</c:formatCode>
                <c:ptCount val="26"/>
                <c:pt idx="0">
                  <c:v>107484.7</c:v>
                </c:pt>
                <c:pt idx="1">
                  <c:v>75221.7</c:v>
                </c:pt>
                <c:pt idx="2">
                  <c:v>60042.0</c:v>
                </c:pt>
                <c:pt idx="3">
                  <c:v>45803.2</c:v>
                </c:pt>
                <c:pt idx="4">
                  <c:v>35601.8</c:v>
                </c:pt>
                <c:pt idx="5">
                  <c:v>33653.1</c:v>
                </c:pt>
                <c:pt idx="6">
                  <c:v>31324.6</c:v>
                </c:pt>
                <c:pt idx="7">
                  <c:v>30351.4</c:v>
                </c:pt>
                <c:pt idx="8">
                  <c:v>24132.6</c:v>
                </c:pt>
                <c:pt idx="9">
                  <c:v>23854.6</c:v>
                </c:pt>
                <c:pt idx="10">
                  <c:v>21528.4</c:v>
                </c:pt>
                <c:pt idx="11">
                  <c:v>20748.5</c:v>
                </c:pt>
                <c:pt idx="12">
                  <c:v>20467.5</c:v>
                </c:pt>
                <c:pt idx="13">
                  <c:v>18475.9</c:v>
                </c:pt>
                <c:pt idx="14">
                  <c:v>17879.2</c:v>
                </c:pt>
                <c:pt idx="15">
                  <c:v>16044.3</c:v>
                </c:pt>
                <c:pt idx="16">
                  <c:v>14677.1</c:v>
                </c:pt>
                <c:pt idx="17">
                  <c:v>13935.5</c:v>
                </c:pt>
                <c:pt idx="18">
                  <c:v>12547.9</c:v>
                </c:pt>
                <c:pt idx="19">
                  <c:v>12133.4</c:v>
                </c:pt>
                <c:pt idx="20">
                  <c:v>11006.7</c:v>
                </c:pt>
                <c:pt idx="21">
                  <c:v>9866.4</c:v>
                </c:pt>
                <c:pt idx="22">
                  <c:v>9577.4</c:v>
                </c:pt>
                <c:pt idx="23">
                  <c:v>9451.299999999981</c:v>
                </c:pt>
                <c:pt idx="24">
                  <c:v>8785.4</c:v>
                </c:pt>
                <c:pt idx="25">
                  <c:v>8574.9</c:v>
                </c:pt>
              </c:numCache>
            </c:numRef>
          </c:val>
        </c:ser>
        <c:dLbls>
          <c:showLegendKey val="0"/>
          <c:showVal val="0"/>
          <c:showCatName val="0"/>
          <c:showSerName val="0"/>
          <c:showPercent val="0"/>
          <c:showBubbleSize val="0"/>
        </c:dLbls>
        <c:gapWidth val="50"/>
        <c:axId val="-2128809960"/>
        <c:axId val="2146748520"/>
      </c:barChart>
      <c:catAx>
        <c:axId val="-2128809960"/>
        <c:scaling>
          <c:orientation val="maxMin"/>
        </c:scaling>
        <c:delete val="0"/>
        <c:axPos val="l"/>
        <c:majorTickMark val="none"/>
        <c:minorTickMark val="none"/>
        <c:tickLblPos val="nextTo"/>
        <c:txPr>
          <a:bodyPr rot="0" vert="horz"/>
          <a:lstStyle/>
          <a:p>
            <a:pPr>
              <a:defRPr/>
            </a:pPr>
            <a:endParaRPr lang="en-US"/>
          </a:p>
        </c:txPr>
        <c:crossAx val="2146748520"/>
        <c:crosses val="autoZero"/>
        <c:auto val="0"/>
        <c:lblAlgn val="ctr"/>
        <c:lblOffset val="100"/>
        <c:tickLblSkip val="1"/>
        <c:noMultiLvlLbl val="0"/>
      </c:catAx>
      <c:valAx>
        <c:axId val="2146748520"/>
        <c:scaling>
          <c:orientation val="minMax"/>
          <c:max val="115000.0"/>
          <c:min val="0.0"/>
        </c:scaling>
        <c:delete val="0"/>
        <c:axPos val="t"/>
        <c:majorGridlines/>
        <c:title>
          <c:tx>
            <c:rich>
              <a:bodyPr rot="0" vert="horz"/>
              <a:lstStyle/>
              <a:p>
                <a:pPr>
                  <a:defRPr/>
                </a:pPr>
                <a:r>
                  <a:rPr lang="en-US"/>
                  <a:t>tonnes</a:t>
                </a:r>
              </a:p>
            </c:rich>
          </c:tx>
          <c:layout>
            <c:manualLayout>
              <c:xMode val="edge"/>
              <c:yMode val="edge"/>
              <c:x val="0.180656162404367"/>
              <c:y val="0.0763743643247008"/>
            </c:manualLayout>
          </c:layout>
          <c:overlay val="0"/>
        </c:title>
        <c:numFmt formatCode="#\ ##0" sourceLinked="0"/>
        <c:majorTickMark val="none"/>
        <c:minorTickMark val="none"/>
        <c:tickLblPos val="nextTo"/>
        <c:spPr>
          <a:ln w="9525">
            <a:solidFill>
              <a:prstClr val="white">
                <a:alpha val="53000"/>
              </a:prstClr>
            </a:solidFill>
          </a:ln>
        </c:spPr>
        <c:crossAx val="-2128809960"/>
        <c:crosses val="autoZero"/>
        <c:crossBetween val="between"/>
      </c:valAx>
    </c:plotArea>
    <c:plotVisOnly val="1"/>
    <c:dispBlanksAs val="gap"/>
    <c:showDLblsOverMax val="0"/>
  </c:chart>
  <c:spPr>
    <a:noFill/>
  </c:spPr>
  <c:txPr>
    <a:bodyPr/>
    <a:lstStyle/>
    <a:p>
      <a:pPr>
        <a:defRPr sz="1800">
          <a:solidFill>
            <a:srgbClr val="000000"/>
          </a:solidFill>
          <a:latin typeface="+mn-lt"/>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0.7025</cdr:x>
      <cdr:y>0.34634</cdr:y>
    </cdr:from>
    <cdr:to>
      <cdr:x>0.83472</cdr:x>
      <cdr:y>0.53106</cdr:y>
    </cdr:to>
    <cdr:sp macro="" textlink="">
      <cdr:nvSpPr>
        <cdr:cNvPr id="2" name="TextBox 1"/>
        <cdr:cNvSpPr txBox="1"/>
      </cdr:nvSpPr>
      <cdr:spPr>
        <a:xfrm xmlns:a="http://schemas.openxmlformats.org/drawingml/2006/main">
          <a:off x="6121375" y="2160215"/>
          <a:ext cx="1152128" cy="11521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813" cy="496570"/>
          </a:xfrm>
          <a:prstGeom prst="rect">
            <a:avLst/>
          </a:prstGeom>
        </p:spPr>
        <p:txBody>
          <a:bodyPr vert="horz" lIns="92309" tIns="46154" rIns="92309" bIns="46154"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48101" y="0"/>
            <a:ext cx="2944813" cy="496570"/>
          </a:xfrm>
          <a:prstGeom prst="rect">
            <a:avLst/>
          </a:prstGeom>
        </p:spPr>
        <p:txBody>
          <a:bodyPr vert="horz" lIns="92309" tIns="46154" rIns="92309" bIns="46154" rtlCol="0"/>
          <a:lstStyle>
            <a:lvl1pPr algn="r">
              <a:defRPr sz="1200">
                <a:latin typeface="Arial" charset="0"/>
              </a:defRPr>
            </a:lvl1pPr>
          </a:lstStyle>
          <a:p>
            <a:pPr>
              <a:defRPr/>
            </a:pPr>
            <a:fld id="{152BACB9-4204-4A9F-9164-2439F4FFA665}" type="datetimeFigureOut">
              <a:rPr lang="en-US"/>
              <a:pPr>
                <a:defRPr/>
              </a:pPr>
              <a:t>8/30/15</a:t>
            </a:fld>
            <a:endParaRPr lang="en-US"/>
          </a:p>
        </p:txBody>
      </p:sp>
      <p:sp>
        <p:nvSpPr>
          <p:cNvPr id="4" name="Footer Placeholder 3"/>
          <p:cNvSpPr>
            <a:spLocks noGrp="1"/>
          </p:cNvSpPr>
          <p:nvPr>
            <p:ph type="ftr" sz="quarter" idx="2"/>
          </p:nvPr>
        </p:nvSpPr>
        <p:spPr>
          <a:xfrm>
            <a:off x="1" y="9433239"/>
            <a:ext cx="2944813" cy="496570"/>
          </a:xfrm>
          <a:prstGeom prst="rect">
            <a:avLst/>
          </a:prstGeom>
        </p:spPr>
        <p:txBody>
          <a:bodyPr vert="horz" lIns="92309" tIns="46154" rIns="92309" bIns="46154"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48101" y="9433239"/>
            <a:ext cx="2944813" cy="496570"/>
          </a:xfrm>
          <a:prstGeom prst="rect">
            <a:avLst/>
          </a:prstGeom>
        </p:spPr>
        <p:txBody>
          <a:bodyPr vert="horz" lIns="92309" tIns="46154" rIns="92309" bIns="46154" rtlCol="0" anchor="b"/>
          <a:lstStyle>
            <a:lvl1pPr algn="r">
              <a:defRPr sz="1200">
                <a:latin typeface="Arial" charset="0"/>
              </a:defRPr>
            </a:lvl1pPr>
          </a:lstStyle>
          <a:p>
            <a:pPr>
              <a:defRPr/>
            </a:pPr>
            <a:fld id="{B0BEC1A9-26DE-4B08-ADAA-7088C8903264}" type="slidenum">
              <a:rPr lang="en-US"/>
              <a:pPr>
                <a:defRPr/>
              </a:pPr>
              <a:t>‹#›</a:t>
            </a:fld>
            <a:endParaRPr lang="en-US"/>
          </a:p>
        </p:txBody>
      </p:sp>
    </p:spTree>
    <p:extLst>
      <p:ext uri="{BB962C8B-B14F-4D97-AF65-F5344CB8AC3E}">
        <p14:creationId xmlns:p14="http://schemas.microsoft.com/office/powerpoint/2010/main" val="3731425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813" cy="496570"/>
          </a:xfrm>
          <a:prstGeom prst="rect">
            <a:avLst/>
          </a:prstGeom>
        </p:spPr>
        <p:txBody>
          <a:bodyPr vert="horz" lIns="92309" tIns="46154" rIns="92309" bIns="4615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48101" y="0"/>
            <a:ext cx="2944813" cy="496570"/>
          </a:xfrm>
          <a:prstGeom prst="rect">
            <a:avLst/>
          </a:prstGeom>
        </p:spPr>
        <p:txBody>
          <a:bodyPr vert="horz" lIns="92309" tIns="46154" rIns="92309" bIns="46154" rtlCol="0"/>
          <a:lstStyle>
            <a:lvl1pPr algn="r" fontAlgn="auto">
              <a:spcBef>
                <a:spcPts val="0"/>
              </a:spcBef>
              <a:spcAft>
                <a:spcPts val="0"/>
              </a:spcAft>
              <a:defRPr sz="1200">
                <a:latin typeface="+mn-lt"/>
              </a:defRPr>
            </a:lvl1pPr>
          </a:lstStyle>
          <a:p>
            <a:pPr>
              <a:defRPr/>
            </a:pPr>
            <a:fld id="{E2699CF1-137F-405C-B2AF-11CEA1B7FC77}" type="datetimeFigureOut">
              <a:rPr lang="en-US"/>
              <a:pPr>
                <a:defRPr/>
              </a:pPr>
              <a:t>8/30/15</a:t>
            </a:fld>
            <a:endParaRPr lang="en-US"/>
          </a:p>
        </p:txBody>
      </p:sp>
      <p:sp>
        <p:nvSpPr>
          <p:cNvPr id="4" name="Slide Image Placeholder 3"/>
          <p:cNvSpPr>
            <a:spLocks noGrp="1" noRot="1" noChangeAspect="1"/>
          </p:cNvSpPr>
          <p:nvPr>
            <p:ph type="sldImg" idx="2"/>
          </p:nvPr>
        </p:nvSpPr>
        <p:spPr>
          <a:xfrm>
            <a:off x="914400" y="746125"/>
            <a:ext cx="4965700" cy="3724275"/>
          </a:xfrm>
          <a:prstGeom prst="rect">
            <a:avLst/>
          </a:prstGeom>
          <a:noFill/>
          <a:ln w="12700">
            <a:solidFill>
              <a:prstClr val="black"/>
            </a:solidFill>
          </a:ln>
        </p:spPr>
        <p:txBody>
          <a:bodyPr vert="horz" lIns="92309" tIns="46154" rIns="92309" bIns="46154" rtlCol="0" anchor="ctr"/>
          <a:lstStyle/>
          <a:p>
            <a:pPr lvl="0"/>
            <a:endParaRPr lang="en-US" noProof="0" smtClean="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2309" tIns="46154" rIns="92309" bIns="4615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9433239"/>
            <a:ext cx="2944813" cy="496570"/>
          </a:xfrm>
          <a:prstGeom prst="rect">
            <a:avLst/>
          </a:prstGeom>
        </p:spPr>
        <p:txBody>
          <a:bodyPr vert="horz" lIns="92309" tIns="46154" rIns="92309" bIns="4615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48101" y="9433239"/>
            <a:ext cx="2944813" cy="496570"/>
          </a:xfrm>
          <a:prstGeom prst="rect">
            <a:avLst/>
          </a:prstGeom>
        </p:spPr>
        <p:txBody>
          <a:bodyPr vert="horz" lIns="92309" tIns="46154" rIns="92309" bIns="46154" rtlCol="0" anchor="b"/>
          <a:lstStyle>
            <a:lvl1pPr algn="r" fontAlgn="auto">
              <a:spcBef>
                <a:spcPts val="0"/>
              </a:spcBef>
              <a:spcAft>
                <a:spcPts val="0"/>
              </a:spcAft>
              <a:defRPr sz="1200">
                <a:latin typeface="+mn-lt"/>
              </a:defRPr>
            </a:lvl1pPr>
          </a:lstStyle>
          <a:p>
            <a:pPr>
              <a:defRPr/>
            </a:pPr>
            <a:fld id="{AAA05132-FA5B-49CE-97C0-D872C2A91A6A}" type="slidenum">
              <a:rPr lang="en-US"/>
              <a:pPr>
                <a:defRPr/>
              </a:pPr>
              <a:t>‹#›</a:t>
            </a:fld>
            <a:endParaRPr lang="en-US"/>
          </a:p>
        </p:txBody>
      </p:sp>
    </p:spTree>
    <p:extLst>
      <p:ext uri="{BB962C8B-B14F-4D97-AF65-F5344CB8AC3E}">
        <p14:creationId xmlns:p14="http://schemas.microsoft.com/office/powerpoint/2010/main" val="3693118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A05132-FA5B-49CE-97C0-D872C2A91A6A}"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B118796-794E-40C4-9E65-33CD8AEEB5FA}" type="datetime1">
              <a:rPr lang="en-US"/>
              <a:pPr>
                <a:defRPr/>
              </a:pPr>
              <a:t>8/30/15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E2F8EE-EDB6-47F5-8761-D89D451587F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D98A38-274F-435A-93C8-209DB7A87E17}" type="datetime1">
              <a:rPr lang="en-US"/>
              <a:pPr>
                <a:defRPr/>
              </a:pPr>
              <a:t>8/30/15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3AE5F1-4985-4046-97D3-9A831CFADCD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C5E680-4BFE-4DCF-84FC-B6F67587FCB5}" type="datetime1">
              <a:rPr lang="en-US"/>
              <a:pPr>
                <a:defRPr/>
              </a:pPr>
              <a:t>8/30/15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6DCC28-5148-41B1-A337-51BD9815263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CDAF92-EA44-45C4-8576-5B251B16B9D7}" type="datetime1">
              <a:rPr lang="en-US"/>
              <a:pPr>
                <a:defRPr/>
              </a:pPr>
              <a:t>8/30/15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0BD192-0345-4081-9FD7-44D4803C024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32FDD4E-3438-4D33-8B43-D82617359CA3}" type="datetime1">
              <a:rPr lang="en-US"/>
              <a:pPr>
                <a:defRPr/>
              </a:pPr>
              <a:t>8/30/15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040753-05E7-4750-84AB-0361A301205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59F2B9A-935A-41D6-8C6B-210D1C207BFD}" type="datetime1">
              <a:rPr lang="en-US"/>
              <a:pPr>
                <a:defRPr/>
              </a:pPr>
              <a:t>8/30/15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C945CF-6446-4F69-869B-48858EE2742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6F4BC5-AACA-4F3A-A85C-9F46A12BD255}" type="datetime1">
              <a:rPr lang="en-US"/>
              <a:pPr>
                <a:defRPr/>
              </a:pPr>
              <a:t>8/30/15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E269C7-EA57-4BDA-9690-C1BF9A96F13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F22D502-0AAD-4787-BCC4-14049E97928A}" type="datetime1">
              <a:rPr lang="en-US"/>
              <a:pPr>
                <a:defRPr/>
              </a:pPr>
              <a:t>8/30/15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5321905-A721-4B40-B3C9-83AD064F0A4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402988-FBCE-4214-8DFC-3133E48B9FA0}" type="datetime1">
              <a:rPr lang="en-US"/>
              <a:pPr>
                <a:defRPr/>
              </a:pPr>
              <a:t>8/30/15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269D664-577E-4A5D-BBAC-1A0F5D355CC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5CAE61-F7F1-4295-AC30-D361FC584311}" type="datetime1">
              <a:rPr lang="en-US"/>
              <a:pPr>
                <a:defRPr/>
              </a:pPr>
              <a:t>8/30/15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825747-67CF-45F4-8412-E4A827FC8B5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35A9F1-8873-4D26-8FCF-09528B53C8C9}" type="datetime1">
              <a:rPr lang="en-US"/>
              <a:pPr>
                <a:defRPr/>
              </a:pPr>
              <a:t>8/30/15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A56BC7-726A-4F15-ADC3-CAE6A74D6D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2A611B6-9CE6-40CD-901A-193CFBE3C2DB}" type="datetime1">
              <a:rPr lang="en-US"/>
              <a:pPr>
                <a:defRPr/>
              </a:pPr>
              <a:t>8/30/15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F872717-8FE2-4863-ACBB-9F463F365A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fao.org/fishery/ipoa-sharks/iSharkFin/en" TargetMode="External"/><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hyperlink" Target="http://www.fao.org/fishery/ipoa-sharks/iSharkFin/en" TargetMode="External"/><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figisapps.fao.org/fishery/ipoa-sharks/measures/" TargetMode="External"/><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4.png"/><Relationship Id="rId5"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google.com/url?sa=i&amp;source=images&amp;cd=&amp;cad=rja&amp;docid=fr5Si03tz_WvLM&amp;tbnid=tO1uzLzDaFYPtM:&amp;ved=0CAgQjRwwAA&amp;url=http://www.bayangling.freeservers.com/catalog_1.html&amp;ei=Skw9UamxE4nprQfVnIHQAg&amp;psig=AFQjCNHmze9KobvXpp4_TT-JqL6FGaOeXg&amp;ust=1363058122347654" TargetMode="External"/><Relationship Id="rId5" Type="http://schemas.openxmlformats.org/officeDocument/2006/relationships/image" Target="../media/image38.gi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jpeg"/><Relationship Id="rId9" Type="http://schemas.openxmlformats.org/officeDocument/2006/relationships/image" Target="../media/image9.png"/><Relationship Id="rId10"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
          <p:cNvSpPr>
            <a:spLocks noGrp="1"/>
          </p:cNvSpPr>
          <p:nvPr>
            <p:ph type="ctrTitle"/>
          </p:nvPr>
        </p:nvSpPr>
        <p:spPr>
          <a:xfrm>
            <a:off x="684213" y="620713"/>
            <a:ext cx="7772400" cy="2043112"/>
          </a:xfrm>
        </p:spPr>
        <p:txBody>
          <a:bodyPr/>
          <a:lstStyle/>
          <a:p>
            <a:r>
              <a:rPr lang="en-US" sz="4000" b="1" i="1" dirty="0" smtClean="0"/>
              <a:t>FAO’s Work and Collaboration with CITES on Aquatic </a:t>
            </a:r>
            <a:r>
              <a:rPr lang="en-US" sz="4000" b="1" i="1" dirty="0" smtClean="0"/>
              <a:t>Species</a:t>
            </a:r>
            <a:endParaRPr lang="en-US" sz="4000" dirty="0" smtClean="0"/>
          </a:p>
        </p:txBody>
      </p:sp>
      <p:sp>
        <p:nvSpPr>
          <p:cNvPr id="3075" name="Subtitle 5"/>
          <p:cNvSpPr>
            <a:spLocks noGrp="1"/>
          </p:cNvSpPr>
          <p:nvPr>
            <p:ph type="subTitle" idx="1"/>
          </p:nvPr>
        </p:nvSpPr>
        <p:spPr>
          <a:xfrm>
            <a:off x="1331913" y="3141662"/>
            <a:ext cx="6400800" cy="2231553"/>
          </a:xfrm>
        </p:spPr>
        <p:txBody>
          <a:bodyPr/>
          <a:lstStyle/>
          <a:p>
            <a:r>
              <a:rPr lang="en-US" dirty="0" smtClean="0">
                <a:solidFill>
                  <a:schemeClr val="tx1"/>
                </a:solidFill>
              </a:rPr>
              <a:t>Yimin Ye</a:t>
            </a:r>
          </a:p>
          <a:p>
            <a:r>
              <a:rPr lang="en-US" dirty="0" smtClean="0">
                <a:solidFill>
                  <a:schemeClr val="tx1"/>
                </a:solidFill>
              </a:rPr>
              <a:t>Chief</a:t>
            </a:r>
          </a:p>
          <a:p>
            <a:r>
              <a:rPr lang="en-US" dirty="0" smtClean="0">
                <a:solidFill>
                  <a:schemeClr val="tx1"/>
                </a:solidFill>
              </a:rPr>
              <a:t>Marine and Inland Fisheries Branch</a:t>
            </a:r>
          </a:p>
          <a:p>
            <a:r>
              <a:rPr lang="en-US" dirty="0" smtClean="0">
                <a:solidFill>
                  <a:schemeClr val="tx1"/>
                </a:solidFill>
              </a:rPr>
              <a:t>FAO</a:t>
            </a:r>
          </a:p>
        </p:txBody>
      </p:sp>
      <p:sp>
        <p:nvSpPr>
          <p:cNvPr id="4" name="Slide Number Placeholder 3"/>
          <p:cNvSpPr>
            <a:spLocks noGrp="1"/>
          </p:cNvSpPr>
          <p:nvPr>
            <p:ph type="sldNum" sz="quarter" idx="12"/>
          </p:nvPr>
        </p:nvSpPr>
        <p:spPr/>
        <p:txBody>
          <a:bodyPr/>
          <a:lstStyle/>
          <a:p>
            <a:pPr>
              <a:defRPr/>
            </a:pPr>
            <a:fld id="{B090748C-FD2E-47CC-B8FC-7A83A9FDBA37}" type="slidenum">
              <a:rPr lang="en-US" smtClean="0"/>
              <a:pPr>
                <a:defRPr/>
              </a:pPr>
              <a:t>1</a:t>
            </a:fld>
            <a:endParaRPr lang="en-US" dirty="0"/>
          </a:p>
        </p:txBody>
      </p:sp>
      <p:cxnSp>
        <p:nvCxnSpPr>
          <p:cNvPr id="7" name="Straight Connector 6"/>
          <p:cNvCxnSpPr/>
          <p:nvPr/>
        </p:nvCxnSpPr>
        <p:spPr>
          <a:xfrm>
            <a:off x="0" y="2781300"/>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78" name="Group 7"/>
          <p:cNvGrpSpPr>
            <a:grpSpLocks/>
          </p:cNvGrpSpPr>
          <p:nvPr/>
        </p:nvGrpSpPr>
        <p:grpSpPr bwMode="auto">
          <a:xfrm>
            <a:off x="0" y="6232525"/>
            <a:ext cx="9144000" cy="625475"/>
            <a:chOff x="0" y="6232175"/>
            <a:chExt cx="9144000" cy="625826"/>
          </a:xfrm>
        </p:grpSpPr>
        <p:sp>
          <p:nvSpPr>
            <p:cNvPr id="9" name="Rectangle 8"/>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080"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3081" name="TextBox 10"/>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dirty="0">
                  <a:solidFill>
                    <a:schemeClr val="bg1"/>
                  </a:solidFill>
                </a:rPr>
                <a:t>WWW.FAO.ORG</a:t>
              </a:r>
            </a:p>
          </p:txBody>
        </p:sp>
      </p:gr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p:txBody>
          <a:bodyPr/>
          <a:lstStyle/>
          <a:p>
            <a:pPr>
              <a:defRPr/>
            </a:pPr>
            <a:fld id="{3854B2C1-AA62-4A4C-928B-F0B7727C4CEF}" type="slidenum">
              <a:rPr lang="en-US" smtClean="0"/>
              <a:pPr>
                <a:defRPr/>
              </a:pPr>
              <a:t>10</a:t>
            </a:fld>
            <a:endParaRPr lang="en-US"/>
          </a:p>
        </p:txBody>
      </p:sp>
      <p:cxnSp>
        <p:nvCxnSpPr>
          <p:cNvPr id="5" name="Straight Connector 4"/>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a:solidFill>
                    <a:schemeClr val="bg1"/>
                  </a:solidFill>
                </a:rPr>
                <a:t>WWW.FAO.ORG</a:t>
              </a:r>
            </a:p>
          </p:txBody>
        </p:sp>
      </p:grpSp>
      <p:sp>
        <p:nvSpPr>
          <p:cNvPr id="17" name="Text Placeholder 5"/>
          <p:cNvSpPr txBox="1">
            <a:spLocks/>
          </p:cNvSpPr>
          <p:nvPr/>
        </p:nvSpPr>
        <p:spPr>
          <a:xfrm>
            <a:off x="251520" y="1628800"/>
            <a:ext cx="3898776" cy="46910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5"/>
          <p:cNvSpPr txBox="1">
            <a:spLocks/>
          </p:cNvSpPr>
          <p:nvPr/>
        </p:nvSpPr>
        <p:spPr>
          <a:xfrm>
            <a:off x="403920" y="1781200"/>
            <a:ext cx="5608240" cy="4691063"/>
          </a:xfrm>
          <a:prstGeom prst="rect">
            <a:avLst/>
          </a:prstGeom>
        </p:spPr>
        <p:txBody>
          <a:bodyPr/>
          <a:lstStyle/>
          <a:p>
            <a:pPr marL="457200" lvl="0" indent="-457200" eaLnBrk="0" hangingPunct="0">
              <a:spcBef>
                <a:spcPct val="20000"/>
              </a:spcBef>
            </a:pPr>
            <a:endParaRPr lang="en-US" sz="2400" dirty="0" smtClean="0">
              <a:cs typeface="Arial" pitchFamily="34" charset="0"/>
            </a:endParaRPr>
          </a:p>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611560" y="2606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Shark Identification Guides</a:t>
            </a: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a:blip r:embed="rId4"/>
          <a:stretch>
            <a:fillRect/>
          </a:stretch>
        </p:blipFill>
        <p:spPr>
          <a:xfrm>
            <a:off x="323528" y="1628800"/>
            <a:ext cx="2900040" cy="4358481"/>
          </a:xfrm>
          <a:prstGeom prst="rect">
            <a:avLst/>
          </a:prstGeom>
        </p:spPr>
      </p:pic>
      <p:pic>
        <p:nvPicPr>
          <p:cNvPr id="9" name="Picture 8"/>
          <p:cNvPicPr>
            <a:picLocks noChangeAspect="1"/>
          </p:cNvPicPr>
          <p:nvPr/>
        </p:nvPicPr>
        <p:blipFill>
          <a:blip r:embed="rId5"/>
          <a:stretch>
            <a:fillRect/>
          </a:stretch>
        </p:blipFill>
        <p:spPr>
          <a:xfrm>
            <a:off x="5868144" y="1781200"/>
            <a:ext cx="3491880" cy="4451325"/>
          </a:xfrm>
          <a:prstGeom prst="rect">
            <a:avLst/>
          </a:prstGeom>
        </p:spPr>
      </p:pic>
      <p:pic>
        <p:nvPicPr>
          <p:cNvPr id="19" name="Picture 18"/>
          <p:cNvPicPr>
            <a:picLocks noChangeAspect="1"/>
          </p:cNvPicPr>
          <p:nvPr/>
        </p:nvPicPr>
        <p:blipFill>
          <a:blip r:embed="rId6"/>
          <a:stretch>
            <a:fillRect/>
          </a:stretch>
        </p:blipFill>
        <p:spPr>
          <a:xfrm>
            <a:off x="2965016" y="1628800"/>
            <a:ext cx="2493888" cy="4228443"/>
          </a:xfrm>
          <a:prstGeom prst="rect">
            <a:avLst/>
          </a:prstGeom>
        </p:spPr>
      </p:pic>
      <p:pic>
        <p:nvPicPr>
          <p:cNvPr id="10" name="Picture 9"/>
          <p:cNvPicPr>
            <a:picLocks noChangeAspect="1"/>
          </p:cNvPicPr>
          <p:nvPr/>
        </p:nvPicPr>
        <p:blipFill>
          <a:blip r:embed="rId7"/>
          <a:stretch>
            <a:fillRect/>
          </a:stretch>
        </p:blipFill>
        <p:spPr>
          <a:xfrm>
            <a:off x="2627784" y="3284984"/>
            <a:ext cx="3759200" cy="2819400"/>
          </a:xfrm>
          <a:prstGeom prst="rect">
            <a:avLst/>
          </a:prstGeom>
        </p:spPr>
      </p:pic>
      <p:pic>
        <p:nvPicPr>
          <p:cNvPr id="18" name="Picture 2"/>
          <p:cNvPicPr>
            <a:picLocks noChangeAspect="1" noChangeArrowheads="1"/>
          </p:cNvPicPr>
          <p:nvPr/>
        </p:nvPicPr>
        <p:blipFill>
          <a:blip r:embed="rId8" cstate="print"/>
          <a:srcRect/>
          <a:stretch>
            <a:fillRect/>
          </a:stretch>
        </p:blipFill>
        <p:spPr bwMode="auto">
          <a:xfrm>
            <a:off x="4962575" y="1736539"/>
            <a:ext cx="2531218" cy="4475584"/>
          </a:xfrm>
          <a:prstGeom prst="rect">
            <a:avLst/>
          </a:prstGeom>
          <a:noFill/>
          <a:ln w="9525">
            <a:noFill/>
            <a:miter lim="800000"/>
            <a:headEnd/>
            <a:tailEnd/>
          </a:ln>
        </p:spPr>
      </p:pic>
      <p:pic>
        <p:nvPicPr>
          <p:cNvPr id="20"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00128" y="2149922"/>
            <a:ext cx="1814512"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195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p:txBody>
          <a:bodyPr/>
          <a:lstStyle/>
          <a:p>
            <a:pPr>
              <a:defRPr/>
            </a:pPr>
            <a:fld id="{3854B2C1-AA62-4A4C-928B-F0B7727C4CEF}" type="slidenum">
              <a:rPr lang="en-US" smtClean="0"/>
              <a:pPr>
                <a:defRPr/>
              </a:pPr>
              <a:t>11</a:t>
            </a:fld>
            <a:endParaRPr lang="en-US"/>
          </a:p>
        </p:txBody>
      </p:sp>
      <p:cxnSp>
        <p:nvCxnSpPr>
          <p:cNvPr id="5" name="Straight Connector 4"/>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a:solidFill>
                    <a:schemeClr val="bg1"/>
                  </a:solidFill>
                </a:rPr>
                <a:t>WWW.FAO.ORG</a:t>
              </a:r>
            </a:p>
          </p:txBody>
        </p:sp>
      </p:grpSp>
      <p:sp>
        <p:nvSpPr>
          <p:cNvPr id="17" name="Text Placeholder 5"/>
          <p:cNvSpPr txBox="1">
            <a:spLocks/>
          </p:cNvSpPr>
          <p:nvPr/>
        </p:nvSpPr>
        <p:spPr>
          <a:xfrm>
            <a:off x="251520" y="1628800"/>
            <a:ext cx="3898776" cy="46910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5"/>
          <p:cNvSpPr txBox="1">
            <a:spLocks/>
          </p:cNvSpPr>
          <p:nvPr/>
        </p:nvSpPr>
        <p:spPr>
          <a:xfrm>
            <a:off x="403920" y="1781200"/>
            <a:ext cx="5608240" cy="4691063"/>
          </a:xfrm>
          <a:prstGeom prst="rect">
            <a:avLst/>
          </a:prstGeom>
        </p:spPr>
        <p:txBody>
          <a:bodyPr/>
          <a:lstStyle/>
          <a:p>
            <a:pPr marL="457200" lvl="0" indent="-457200" eaLnBrk="0" hangingPunct="0">
              <a:spcBef>
                <a:spcPct val="20000"/>
              </a:spcBef>
            </a:pPr>
            <a:endParaRPr lang="en-US" sz="2400" dirty="0" smtClean="0">
              <a:cs typeface="Arial" pitchFamily="34" charset="0"/>
            </a:endParaRPr>
          </a:p>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611560" y="2606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FAO’s Activities</a:t>
            </a:r>
            <a:r>
              <a:rPr kumimoji="0" lang="en-US" sz="4400" b="0" i="0" u="none" strike="noStrike" kern="1200" cap="none" spc="0" normalizeH="0" noProof="0" dirty="0" smtClean="0">
                <a:ln>
                  <a:noFill/>
                </a:ln>
                <a:solidFill>
                  <a:schemeClr val="tx1"/>
                </a:solidFill>
                <a:effectLst/>
                <a:uLnTx/>
                <a:uFillTx/>
                <a:latin typeface="+mj-lt"/>
                <a:ea typeface="+mj-ea"/>
                <a:cs typeface="+mj-cs"/>
              </a:rPr>
              <a:t> Related to Sharks</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Content Placeholder 2"/>
          <p:cNvSpPr>
            <a:spLocks noGrp="1"/>
          </p:cNvSpPr>
          <p:nvPr>
            <p:ph idx="1"/>
          </p:nvPr>
        </p:nvSpPr>
        <p:spPr>
          <a:xfrm>
            <a:off x="457200" y="1600200"/>
            <a:ext cx="8686800" cy="4525963"/>
          </a:xfrm>
        </p:spPr>
        <p:txBody>
          <a:bodyPr rIns="108000"/>
          <a:lstStyle/>
          <a:p>
            <a:pPr marL="360000">
              <a:lnSpc>
                <a:spcPts val="2000"/>
              </a:lnSpc>
              <a:spcBef>
                <a:spcPts val="0"/>
              </a:spcBef>
            </a:pPr>
            <a:r>
              <a:rPr lang="en-GB" sz="1600" dirty="0">
                <a:solidFill>
                  <a:srgbClr val="000000"/>
                </a:solidFill>
              </a:rPr>
              <a:t>FAO. 2012. Report of the FAO/CITES Workshop to Review the Application and Effectiveness of International Regulatory Measures for the Conservation and Sustainable Use of Elasmobranchs. </a:t>
            </a:r>
            <a:r>
              <a:rPr lang="en-GB" sz="1600" dirty="0" err="1">
                <a:solidFill>
                  <a:srgbClr val="000000"/>
                </a:solidFill>
              </a:rPr>
              <a:t>Genazzano</a:t>
            </a:r>
            <a:r>
              <a:rPr lang="en-GB" sz="1600" dirty="0">
                <a:solidFill>
                  <a:srgbClr val="000000"/>
                </a:solidFill>
              </a:rPr>
              <a:t>, Italy, 19–23 July 2010. FAO Fisheries and Aquaculture Report. No. 984. Rome, FAO. 31 p.</a:t>
            </a:r>
            <a:endParaRPr lang="en-US" sz="1600" dirty="0">
              <a:solidFill>
                <a:srgbClr val="000000"/>
              </a:solidFill>
            </a:endParaRPr>
          </a:p>
          <a:p>
            <a:pPr marL="360000">
              <a:lnSpc>
                <a:spcPts val="2000"/>
              </a:lnSpc>
              <a:spcBef>
                <a:spcPts val="0"/>
              </a:spcBef>
            </a:pPr>
            <a:r>
              <a:rPr lang="en-GB" sz="1600" dirty="0" err="1">
                <a:solidFill>
                  <a:srgbClr val="000000"/>
                </a:solidFill>
              </a:rPr>
              <a:t>Musick</a:t>
            </a:r>
            <a:r>
              <a:rPr lang="en-GB" sz="1600" dirty="0">
                <a:solidFill>
                  <a:srgbClr val="000000"/>
                </a:solidFill>
              </a:rPr>
              <a:t>, J.A. and S. </a:t>
            </a:r>
            <a:r>
              <a:rPr lang="en-GB" sz="1600" dirty="0" err="1">
                <a:solidFill>
                  <a:srgbClr val="000000"/>
                </a:solidFill>
              </a:rPr>
              <a:t>Musick</a:t>
            </a:r>
            <a:r>
              <a:rPr lang="en-GB" sz="1600" dirty="0">
                <a:solidFill>
                  <a:srgbClr val="000000"/>
                </a:solidFill>
              </a:rPr>
              <a:t>. 2011. Sharks. FAO Fisheries and Aquaculture Reviews and Studies. Rome, FAO. 13 </a:t>
            </a:r>
            <a:r>
              <a:rPr lang="en-GB" sz="1600" dirty="0" smtClean="0">
                <a:solidFill>
                  <a:srgbClr val="000000"/>
                </a:solidFill>
              </a:rPr>
              <a:t>p</a:t>
            </a:r>
            <a:endParaRPr lang="en-US" sz="1600" dirty="0">
              <a:solidFill>
                <a:srgbClr val="000000"/>
              </a:solidFill>
            </a:endParaRPr>
          </a:p>
          <a:p>
            <a:pPr marL="360000">
              <a:lnSpc>
                <a:spcPts val="2000"/>
              </a:lnSpc>
              <a:spcBef>
                <a:spcPts val="0"/>
              </a:spcBef>
            </a:pPr>
            <a:r>
              <a:rPr lang="en-GB" sz="1600" dirty="0">
                <a:solidFill>
                  <a:srgbClr val="000000"/>
                </a:solidFill>
              </a:rPr>
              <a:t>FAO. 2006. Report of the FAO Expert Consultation on the Implementation of the FAO International Plan of Action for the Conservation and Management of Sharks. Rome, 6–8 December 2005. FAO Fisheries Report. No. 795. Rome, FAO. 24 p.</a:t>
            </a:r>
            <a:endParaRPr lang="en-US" sz="1600" dirty="0">
              <a:solidFill>
                <a:srgbClr val="000000"/>
              </a:solidFill>
            </a:endParaRPr>
          </a:p>
          <a:p>
            <a:pPr marL="360000">
              <a:lnSpc>
                <a:spcPts val="2000"/>
              </a:lnSpc>
              <a:spcBef>
                <a:spcPts val="0"/>
              </a:spcBef>
            </a:pPr>
            <a:r>
              <a:rPr lang="en-GB" sz="1600" dirty="0" err="1">
                <a:solidFill>
                  <a:srgbClr val="000000"/>
                </a:solidFill>
              </a:rPr>
              <a:t>Musick</a:t>
            </a:r>
            <a:r>
              <a:rPr lang="en-GB" sz="1600" dirty="0">
                <a:solidFill>
                  <a:srgbClr val="000000"/>
                </a:solidFill>
              </a:rPr>
              <a:t>, J.A. and R. </a:t>
            </a:r>
            <a:r>
              <a:rPr lang="en-GB" sz="1600" dirty="0" err="1">
                <a:solidFill>
                  <a:srgbClr val="000000"/>
                </a:solidFill>
              </a:rPr>
              <a:t>Bonfil</a:t>
            </a:r>
            <a:r>
              <a:rPr lang="en-GB" sz="1600" dirty="0">
                <a:solidFill>
                  <a:srgbClr val="000000"/>
                </a:solidFill>
              </a:rPr>
              <a:t> (</a:t>
            </a:r>
            <a:r>
              <a:rPr lang="en-GB" sz="1600" dirty="0" err="1">
                <a:solidFill>
                  <a:srgbClr val="000000"/>
                </a:solidFill>
              </a:rPr>
              <a:t>eds</a:t>
            </a:r>
            <a:r>
              <a:rPr lang="en-GB" sz="1600" dirty="0">
                <a:solidFill>
                  <a:srgbClr val="000000"/>
                </a:solidFill>
              </a:rPr>
              <a:t>). 2005. Management techniques for elasmobranch fisheries. FAO Fisheries Technical Paper. No. 474. Rome, FAO. 251 p.</a:t>
            </a:r>
            <a:endParaRPr lang="en-US" sz="1600" dirty="0">
              <a:solidFill>
                <a:srgbClr val="000000"/>
              </a:solidFill>
            </a:endParaRPr>
          </a:p>
          <a:p>
            <a:pPr marL="360000">
              <a:lnSpc>
                <a:spcPts val="2000"/>
              </a:lnSpc>
              <a:spcBef>
                <a:spcPts val="0"/>
              </a:spcBef>
            </a:pPr>
            <a:r>
              <a:rPr lang="en-GB" sz="1600" dirty="0">
                <a:solidFill>
                  <a:srgbClr val="000000"/>
                </a:solidFill>
              </a:rPr>
              <a:t>FAO Marine Resources Service. 2000. Fisheries management. 1. Conservation and management of sharks. FAO Technical Guidelines for Responsible Fisheries. No. 4, Suppl. 1. Rome, FAO. 37 p.</a:t>
            </a:r>
            <a:endParaRPr lang="en-US" sz="1600" dirty="0">
              <a:solidFill>
                <a:srgbClr val="000000"/>
              </a:solidFill>
            </a:endParaRPr>
          </a:p>
          <a:p>
            <a:pPr marL="360000">
              <a:lnSpc>
                <a:spcPts val="2000"/>
              </a:lnSpc>
              <a:spcBef>
                <a:spcPts val="0"/>
              </a:spcBef>
            </a:pPr>
            <a:r>
              <a:rPr lang="en-GB" sz="1600" dirty="0">
                <a:solidFill>
                  <a:srgbClr val="000000"/>
                </a:solidFill>
              </a:rPr>
              <a:t>FAO. 1999. Report of the FAO Technical Working Group on the Conservation and Management of Sharks. Tokyo, Japan, 23-27 April 1998. FAO Fisheries Report. No. 583. Rome, FAO. 28 p. </a:t>
            </a:r>
            <a:endParaRPr lang="en-US" sz="1600" dirty="0">
              <a:solidFill>
                <a:srgbClr val="000000"/>
              </a:solidFill>
            </a:endParaRPr>
          </a:p>
          <a:p>
            <a:pPr marL="360000">
              <a:lnSpc>
                <a:spcPts val="2000"/>
              </a:lnSpc>
              <a:spcBef>
                <a:spcPts val="0"/>
              </a:spcBef>
            </a:pPr>
            <a:r>
              <a:rPr lang="en-GB" sz="1600" dirty="0" err="1">
                <a:solidFill>
                  <a:srgbClr val="000000"/>
                </a:solidFill>
              </a:rPr>
              <a:t>Shotton</a:t>
            </a:r>
            <a:r>
              <a:rPr lang="en-GB" sz="1600" dirty="0">
                <a:solidFill>
                  <a:srgbClr val="000000"/>
                </a:solidFill>
              </a:rPr>
              <a:t>, R. (ed.). 1999. Case studies of the management of elasmobranch fisheries. FAO Fisheries Technical </a:t>
            </a:r>
            <a:r>
              <a:rPr lang="en-GB" sz="1600" dirty="0"/>
              <a:t>Paper. No. 378, 2 parts. Rome, FAO. 920 p.</a:t>
            </a:r>
            <a:endParaRPr lang="en-US" sz="1600" dirty="0"/>
          </a:p>
          <a:p>
            <a:endParaRPr lang="en-US" dirty="0"/>
          </a:p>
        </p:txBody>
      </p:sp>
    </p:spTree>
    <p:extLst>
      <p:ext uri="{BB962C8B-B14F-4D97-AF65-F5344CB8AC3E}">
        <p14:creationId xmlns:p14="http://schemas.microsoft.com/office/powerpoint/2010/main" val="22194840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p:txBody>
          <a:bodyPr/>
          <a:lstStyle/>
          <a:p>
            <a:pPr>
              <a:defRPr/>
            </a:pPr>
            <a:fld id="{3854B2C1-AA62-4A4C-928B-F0B7727C4CEF}" type="slidenum">
              <a:rPr lang="en-US" smtClean="0"/>
              <a:pPr>
                <a:defRPr/>
              </a:pPr>
              <a:t>12</a:t>
            </a:fld>
            <a:endParaRPr lang="en-US"/>
          </a:p>
        </p:txBody>
      </p:sp>
      <p:cxnSp>
        <p:nvCxnSpPr>
          <p:cNvPr id="5" name="Straight Connector 4"/>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a:solidFill>
                    <a:schemeClr val="bg1"/>
                  </a:solidFill>
                </a:rPr>
                <a:t>WWW.FAO.ORG</a:t>
              </a:r>
            </a:p>
          </p:txBody>
        </p:sp>
      </p:grpSp>
      <p:sp>
        <p:nvSpPr>
          <p:cNvPr id="17" name="Text Placeholder 5"/>
          <p:cNvSpPr txBox="1">
            <a:spLocks/>
          </p:cNvSpPr>
          <p:nvPr/>
        </p:nvSpPr>
        <p:spPr>
          <a:xfrm>
            <a:off x="251520" y="1628800"/>
            <a:ext cx="3898776" cy="46910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5"/>
          <p:cNvSpPr txBox="1">
            <a:spLocks/>
          </p:cNvSpPr>
          <p:nvPr/>
        </p:nvSpPr>
        <p:spPr>
          <a:xfrm>
            <a:off x="403920" y="1781200"/>
            <a:ext cx="5608240" cy="4691063"/>
          </a:xfrm>
          <a:prstGeom prst="rect">
            <a:avLst/>
          </a:prstGeom>
        </p:spPr>
        <p:txBody>
          <a:bodyPr/>
          <a:lstStyle/>
          <a:p>
            <a:pPr marL="457200" lvl="0" indent="-457200" eaLnBrk="0" hangingPunct="0">
              <a:spcBef>
                <a:spcPct val="20000"/>
              </a:spcBef>
            </a:pPr>
            <a:endParaRPr lang="en-US" sz="2400" dirty="0" smtClean="0">
              <a:cs typeface="Arial" pitchFamily="34" charset="0"/>
            </a:endParaRPr>
          </a:p>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611560" y="2606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itle 1"/>
          <p:cNvSpPr txBox="1">
            <a:spLocks/>
          </p:cNvSpPr>
          <p:nvPr/>
        </p:nvSpPr>
        <p:spPr bwMode="auto">
          <a:xfrm>
            <a:off x="0" y="188641"/>
            <a:ext cx="8820149" cy="15121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mtClean="0">
                <a:solidFill>
                  <a:srgbClr val="000000"/>
                </a:solidFill>
              </a:rPr>
              <a:t>Review of the Implementation </a:t>
            </a:r>
            <a:br>
              <a:rPr lang="en-US" smtClean="0">
                <a:solidFill>
                  <a:srgbClr val="000000"/>
                </a:solidFill>
              </a:rPr>
            </a:br>
            <a:r>
              <a:rPr lang="en-US" smtClean="0">
                <a:solidFill>
                  <a:srgbClr val="000000"/>
                </a:solidFill>
              </a:rPr>
              <a:t>of the IPOA Sharks</a:t>
            </a:r>
            <a:endParaRPr lang="en-US" dirty="0">
              <a:solidFill>
                <a:srgbClr val="000000"/>
              </a:solidFill>
            </a:endParaRPr>
          </a:p>
        </p:txBody>
      </p:sp>
      <p:sp>
        <p:nvSpPr>
          <p:cNvPr id="16" name="Content Placeholder 2"/>
          <p:cNvSpPr txBox="1">
            <a:spLocks/>
          </p:cNvSpPr>
          <p:nvPr/>
        </p:nvSpPr>
        <p:spPr>
          <a:xfrm>
            <a:off x="250825" y="1916832"/>
            <a:ext cx="3745111" cy="1008112"/>
          </a:xfrm>
          <a:prstGeom prst="rect">
            <a:avLst/>
          </a:prstGeom>
        </p:spPr>
        <p:txBody>
          <a:bodyPr vert="horz" lIns="91440" tIns="45720" rIns="91440" bIns="45720" rtlCol="0">
            <a:normAutofit fontScale="55000" lnSpcReduction="20000"/>
          </a:bodyPr>
          <a:lstStyle/>
          <a:p>
            <a:pPr marL="273050" marR="0" lvl="0"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solidFill>
                  <a:srgbClr val="000000"/>
                </a:solidFill>
                <a:effectLst>
                  <a:outerShdw blurRad="38100" dist="38100" dir="2700000" algn="tl">
                    <a:srgbClr val="000000">
                      <a:alpha val="43137"/>
                    </a:srgbClr>
                  </a:outerShdw>
                </a:effectLst>
                <a:latin typeface="+mn-lt"/>
              </a:rPr>
              <a:t>R</a:t>
            </a:r>
            <a:r>
              <a:rPr kumimoji="0" lang="en-US" sz="2800" b="0" i="0" u="none"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mn-lt"/>
                <a:ea typeface="+mn-ea"/>
                <a:cs typeface="+mn-cs"/>
              </a:rPr>
              <a:t>equested</a:t>
            </a:r>
            <a:r>
              <a:rPr kumimoji="0" lang="en-US" sz="28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mn-ea"/>
                <a:cs typeface="+mn-cs"/>
              </a:rPr>
              <a:t> by COFI in 2011 and supported by the CITES Working Group</a:t>
            </a:r>
            <a:r>
              <a:rPr kumimoji="0" lang="en-US" sz="2800" b="0" i="0" u="none" strike="noStrike" kern="1200" cap="none" spc="0" normalizeH="0" noProof="0" dirty="0" smtClean="0">
                <a:ln>
                  <a:noFill/>
                </a:ln>
                <a:solidFill>
                  <a:srgbClr val="000000"/>
                </a:solidFill>
                <a:effectLst>
                  <a:outerShdw blurRad="38100" dist="38100" dir="2700000" algn="tl">
                    <a:srgbClr val="000000">
                      <a:alpha val="43137"/>
                    </a:srgbClr>
                  </a:outerShdw>
                </a:effectLst>
                <a:uLnTx/>
                <a:uFillTx/>
                <a:latin typeface="+mn-lt"/>
                <a:ea typeface="+mn-ea"/>
                <a:cs typeface="+mn-cs"/>
              </a:rPr>
              <a:t> on Sharks.</a:t>
            </a:r>
          </a:p>
          <a:p>
            <a:pPr marL="273050" fontAlgn="auto">
              <a:spcBef>
                <a:spcPct val="20000"/>
              </a:spcBef>
              <a:spcAft>
                <a:spcPts val="0"/>
              </a:spcAft>
              <a:defRPr/>
            </a:pPr>
            <a:r>
              <a:rPr lang="en-US" sz="2800" u="sng" dirty="0">
                <a:solidFill>
                  <a:srgbClr val="000000"/>
                </a:solidFill>
              </a:rPr>
              <a:t>http://</a:t>
            </a:r>
            <a:r>
              <a:rPr lang="en-US" sz="2800" u="sng" dirty="0" err="1">
                <a:solidFill>
                  <a:srgbClr val="000000"/>
                </a:solidFill>
              </a:rPr>
              <a:t>www.fao.org</a:t>
            </a:r>
            <a:r>
              <a:rPr lang="en-US" sz="2800" u="sng" dirty="0">
                <a:solidFill>
                  <a:srgbClr val="000000"/>
                </a:solidFill>
              </a:rPr>
              <a:t>/</a:t>
            </a:r>
            <a:r>
              <a:rPr lang="en-US" sz="2800" u="sng" dirty="0" err="1">
                <a:solidFill>
                  <a:srgbClr val="000000"/>
                </a:solidFill>
              </a:rPr>
              <a:t>docrep</a:t>
            </a:r>
            <a:r>
              <a:rPr lang="en-US" sz="2800" u="sng" dirty="0">
                <a:solidFill>
                  <a:srgbClr val="000000"/>
                </a:solidFill>
              </a:rPr>
              <a:t>/017/i3036e/i3036e.pdf</a:t>
            </a:r>
            <a:endParaRPr lang="en-US" sz="2800" dirty="0">
              <a:solidFill>
                <a:srgbClr val="000000"/>
              </a:solidFill>
              <a:effectLst>
                <a:outerShdw blurRad="38100" dist="38100" dir="2700000" algn="tl">
                  <a:srgbClr val="000000">
                    <a:alpha val="43137"/>
                  </a:srgbClr>
                </a:outerShdw>
              </a:effectLst>
            </a:endParaRPr>
          </a:p>
          <a:p>
            <a:pPr marL="273050" marR="0" lvl="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mn-ea"/>
              <a:cs typeface="+mn-cs"/>
            </a:endParaRPr>
          </a:p>
        </p:txBody>
      </p:sp>
      <p:pic>
        <p:nvPicPr>
          <p:cNvPr id="20" name="Picture 2"/>
          <p:cNvPicPr>
            <a:picLocks noChangeAspect="1" noChangeArrowheads="1"/>
          </p:cNvPicPr>
          <p:nvPr/>
        </p:nvPicPr>
        <p:blipFill>
          <a:blip r:embed="rId4" cstate="print"/>
          <a:srcRect/>
          <a:stretch>
            <a:fillRect/>
          </a:stretch>
        </p:blipFill>
        <p:spPr bwMode="auto">
          <a:xfrm>
            <a:off x="6444208" y="1700808"/>
            <a:ext cx="2304256" cy="4392487"/>
          </a:xfrm>
          <a:prstGeom prst="rect">
            <a:avLst/>
          </a:prstGeom>
          <a:noFill/>
          <a:ln w="6350" cmpd="sng">
            <a:solidFill>
              <a:schemeClr val="tx1"/>
            </a:solidFill>
            <a:miter lim="800000"/>
            <a:headEnd/>
            <a:tailEnd/>
          </a:ln>
        </p:spPr>
      </p:pic>
      <p:sp>
        <p:nvSpPr>
          <p:cNvPr id="6" name="TextBox 5"/>
          <p:cNvSpPr txBox="1"/>
          <p:nvPr/>
        </p:nvSpPr>
        <p:spPr>
          <a:xfrm>
            <a:off x="611560" y="2924944"/>
            <a:ext cx="5112568"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review focuses on the 26 top shark-fishing countries</a:t>
            </a:r>
          </a:p>
          <a:p>
            <a:pPr marL="285750" indent="-285750">
              <a:buFont typeface="Arial" panose="020B0604020202020204" pitchFamily="34" charset="0"/>
              <a:buChar char="•"/>
            </a:pPr>
            <a:r>
              <a:rPr lang="en-US" dirty="0" smtClean="0"/>
              <a:t>Array of management measures adopted: shark fin measure, closed area and season, discard regulation etc.</a:t>
            </a:r>
          </a:p>
          <a:p>
            <a:pPr marL="285750" indent="-285750">
              <a:buFont typeface="Arial" panose="020B0604020202020204" pitchFamily="34" charset="0"/>
              <a:buChar char="•"/>
            </a:pPr>
            <a:r>
              <a:rPr lang="en-US" dirty="0" smtClean="0"/>
              <a:t>Most countries have taken steps to combat IUU fishing</a:t>
            </a:r>
          </a:p>
          <a:p>
            <a:pPr marL="285750" indent="-285750">
              <a:buFont typeface="Arial" panose="020B0604020202020204" pitchFamily="34" charset="0"/>
              <a:buChar char="•"/>
            </a:pPr>
            <a:r>
              <a:rPr lang="en-US" dirty="0" smtClean="0"/>
              <a:t>Internationally binding shark measures in place for the majority of high seas covered by RFBs</a:t>
            </a:r>
          </a:p>
          <a:p>
            <a:endParaRPr lang="en-US" dirty="0"/>
          </a:p>
        </p:txBody>
      </p:sp>
    </p:spTree>
    <p:extLst>
      <p:ext uri="{BB962C8B-B14F-4D97-AF65-F5344CB8AC3E}">
        <p14:creationId xmlns:p14="http://schemas.microsoft.com/office/powerpoint/2010/main" val="11426097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p:txBody>
          <a:bodyPr/>
          <a:lstStyle/>
          <a:p>
            <a:pPr>
              <a:defRPr/>
            </a:pPr>
            <a:fld id="{3854B2C1-AA62-4A4C-928B-F0B7727C4CEF}" type="slidenum">
              <a:rPr lang="en-US" smtClean="0"/>
              <a:pPr>
                <a:defRPr/>
              </a:pPr>
              <a:t>13</a:t>
            </a:fld>
            <a:endParaRPr lang="en-US"/>
          </a:p>
        </p:txBody>
      </p:sp>
      <p:cxnSp>
        <p:nvCxnSpPr>
          <p:cNvPr id="5" name="Straight Connector 4"/>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a:solidFill>
                    <a:schemeClr val="bg1"/>
                  </a:solidFill>
                </a:rPr>
                <a:t>WWW.FAO.ORG</a:t>
              </a:r>
            </a:p>
          </p:txBody>
        </p:sp>
      </p:grpSp>
      <p:sp>
        <p:nvSpPr>
          <p:cNvPr id="17" name="Text Placeholder 5"/>
          <p:cNvSpPr txBox="1">
            <a:spLocks/>
          </p:cNvSpPr>
          <p:nvPr/>
        </p:nvSpPr>
        <p:spPr>
          <a:xfrm>
            <a:off x="251520" y="1628800"/>
            <a:ext cx="3898776" cy="46910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5"/>
          <p:cNvSpPr txBox="1">
            <a:spLocks/>
          </p:cNvSpPr>
          <p:nvPr/>
        </p:nvSpPr>
        <p:spPr>
          <a:xfrm>
            <a:off x="403920" y="1781200"/>
            <a:ext cx="5608240" cy="4691063"/>
          </a:xfrm>
          <a:prstGeom prst="rect">
            <a:avLst/>
          </a:prstGeom>
        </p:spPr>
        <p:txBody>
          <a:bodyPr/>
          <a:lstStyle/>
          <a:p>
            <a:pPr marL="457200" lvl="0" indent="-457200" eaLnBrk="0" hangingPunct="0">
              <a:spcBef>
                <a:spcPct val="20000"/>
              </a:spcBef>
            </a:pPr>
            <a:endParaRPr lang="en-US" sz="2400" dirty="0" smtClean="0">
              <a:cs typeface="Arial" pitchFamily="34" charset="0"/>
            </a:endParaRPr>
          </a:p>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611560" y="2606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Top Shark-Fishing</a:t>
            </a:r>
            <a:r>
              <a:rPr kumimoji="0" lang="en-US" sz="4400" b="0" i="0" u="none" strike="noStrike" kern="1200" cap="none" spc="0" normalizeH="0" noProof="0" dirty="0" smtClean="0">
                <a:ln>
                  <a:noFill/>
                </a:ln>
                <a:solidFill>
                  <a:schemeClr val="tx1"/>
                </a:solidFill>
                <a:effectLst/>
                <a:uLnTx/>
                <a:uFillTx/>
                <a:latin typeface="+mj-lt"/>
                <a:ea typeface="+mj-ea"/>
                <a:cs typeface="+mj-cs"/>
              </a:rPr>
              <a:t> Countries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noProof="0" dirty="0" smtClean="0">
                <a:ln>
                  <a:noFill/>
                </a:ln>
                <a:solidFill>
                  <a:schemeClr val="tx1"/>
                </a:solidFill>
                <a:effectLst/>
                <a:uLnTx/>
                <a:uFillTx/>
                <a:latin typeface="+mj-lt"/>
                <a:ea typeface="+mj-ea"/>
                <a:cs typeface="+mj-cs"/>
              </a:rPr>
              <a:t>(2000-2009 average annual ladings)</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53004674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364088" y="3645024"/>
            <a:ext cx="2592288" cy="1477328"/>
          </a:xfrm>
          <a:prstGeom prst="rect">
            <a:avLst/>
          </a:prstGeom>
          <a:noFill/>
        </p:spPr>
        <p:txBody>
          <a:bodyPr wrap="square" rtlCol="0">
            <a:spAutoFit/>
          </a:bodyPr>
          <a:lstStyle/>
          <a:p>
            <a:r>
              <a:rPr lang="en-US" dirty="0" smtClean="0">
                <a:solidFill>
                  <a:srgbClr val="7030A0"/>
                </a:solidFill>
              </a:rPr>
              <a:t>The 26 top shark-fishing countries produced 84% of the global shark catches reported to FAO</a:t>
            </a:r>
            <a:endParaRPr lang="en-US" dirty="0">
              <a:solidFill>
                <a:srgbClr val="7030A0"/>
              </a:solidFill>
            </a:endParaRPr>
          </a:p>
        </p:txBody>
      </p:sp>
    </p:spTree>
    <p:extLst>
      <p:ext uri="{BB962C8B-B14F-4D97-AF65-F5344CB8AC3E}">
        <p14:creationId xmlns:p14="http://schemas.microsoft.com/office/powerpoint/2010/main" val="1912161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p:txBody>
          <a:bodyPr/>
          <a:lstStyle/>
          <a:p>
            <a:pPr>
              <a:defRPr/>
            </a:pPr>
            <a:fld id="{3854B2C1-AA62-4A4C-928B-F0B7727C4CEF}" type="slidenum">
              <a:rPr lang="en-US" smtClean="0"/>
              <a:pPr>
                <a:defRPr/>
              </a:pPr>
              <a:t>14</a:t>
            </a:fld>
            <a:endParaRPr lang="en-US"/>
          </a:p>
        </p:txBody>
      </p:sp>
      <p:cxnSp>
        <p:nvCxnSpPr>
          <p:cNvPr id="5" name="Straight Connector 4"/>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a:solidFill>
                    <a:schemeClr val="bg1"/>
                  </a:solidFill>
                </a:rPr>
                <a:t>WWW.FAO.ORG</a:t>
              </a:r>
            </a:p>
          </p:txBody>
        </p:sp>
      </p:grpSp>
      <p:sp>
        <p:nvSpPr>
          <p:cNvPr id="17" name="Text Placeholder 5"/>
          <p:cNvSpPr txBox="1">
            <a:spLocks/>
          </p:cNvSpPr>
          <p:nvPr/>
        </p:nvSpPr>
        <p:spPr>
          <a:xfrm>
            <a:off x="251520" y="1628800"/>
            <a:ext cx="3898776" cy="46910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5"/>
          <p:cNvSpPr txBox="1">
            <a:spLocks/>
          </p:cNvSpPr>
          <p:nvPr/>
        </p:nvSpPr>
        <p:spPr>
          <a:xfrm>
            <a:off x="403920" y="1781200"/>
            <a:ext cx="4888160" cy="4691063"/>
          </a:xfrm>
          <a:prstGeom prst="rect">
            <a:avLst/>
          </a:prstGeom>
        </p:spPr>
        <p:txBody>
          <a:bodyPr/>
          <a:lstStyle/>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611560" y="2606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en-US" sz="3200" dirty="0"/>
              <a:t>FAO/CITES Collaborative </a:t>
            </a:r>
            <a:r>
              <a:rPr lang="en-US" sz="3200" dirty="0" smtClean="0"/>
              <a:t>Program(1)</a:t>
            </a:r>
            <a:endParaRPr lang="en-US" sz="3200"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Content Placeholder 2"/>
          <p:cNvSpPr>
            <a:spLocks noGrp="1"/>
          </p:cNvSpPr>
          <p:nvPr>
            <p:ph idx="1"/>
          </p:nvPr>
        </p:nvSpPr>
        <p:spPr>
          <a:xfrm>
            <a:off x="457200" y="1600200"/>
            <a:ext cx="6707088" cy="4525963"/>
          </a:xfrm>
        </p:spPr>
        <p:txBody>
          <a:bodyPr/>
          <a:lstStyle/>
          <a:p>
            <a:pPr lvl="0"/>
            <a:r>
              <a:rPr lang="en-US" dirty="0" smtClean="0"/>
              <a:t>Project 1 - </a:t>
            </a:r>
            <a:r>
              <a:rPr lang="en-US" sz="2400" dirty="0"/>
              <a:t>p</a:t>
            </a:r>
            <a:r>
              <a:rPr lang="en-US" sz="2400" dirty="0" smtClean="0"/>
              <a:t>romote good practice in national and regional traceability system in Asia</a:t>
            </a:r>
          </a:p>
          <a:p>
            <a:pPr lvl="0"/>
            <a:r>
              <a:rPr lang="en-US" dirty="0" smtClean="0"/>
              <a:t>Work plan</a:t>
            </a:r>
          </a:p>
          <a:p>
            <a:pPr lvl="1"/>
            <a:r>
              <a:rPr lang="en-US" sz="2000" dirty="0" smtClean="0"/>
              <a:t>Capacity building  - a workshop on trade traceability (Kochi, India, Jan 2016; </a:t>
            </a:r>
            <a:r>
              <a:rPr lang="en-GB" sz="2000" dirty="0" smtClean="0"/>
              <a:t>30 officials from at least 10 countries in Asia)</a:t>
            </a:r>
          </a:p>
          <a:p>
            <a:pPr lvl="1"/>
            <a:r>
              <a:rPr lang="en-GB" sz="2000" dirty="0"/>
              <a:t>S</a:t>
            </a:r>
            <a:r>
              <a:rPr lang="en-GB" sz="2000" dirty="0" smtClean="0"/>
              <a:t>ynergy </a:t>
            </a:r>
            <a:r>
              <a:rPr lang="en-GB" sz="2000" dirty="0" err="1" smtClean="0"/>
              <a:t>btwn</a:t>
            </a:r>
            <a:r>
              <a:rPr lang="en-GB" sz="2000" dirty="0" smtClean="0"/>
              <a:t> Guidelines for Catch Documentation Schemes to Improve the Traceability of Fishery Products” and CITES trade certificate requirements</a:t>
            </a:r>
          </a:p>
          <a:p>
            <a:pPr lvl="1"/>
            <a:r>
              <a:rPr lang="en-GB" sz="2000" dirty="0" smtClean="0"/>
              <a:t>Indicators of good national traceability practice</a:t>
            </a:r>
            <a:endParaRPr lang="en-US" sz="2000" dirty="0" smtClean="0"/>
          </a:p>
          <a:p>
            <a:endParaRPr lang="en-US" sz="20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5" y="1688857"/>
            <a:ext cx="2161086" cy="4404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7392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p:txBody>
          <a:bodyPr/>
          <a:lstStyle/>
          <a:p>
            <a:pPr>
              <a:defRPr/>
            </a:pPr>
            <a:fld id="{3854B2C1-AA62-4A4C-928B-F0B7727C4CEF}" type="slidenum">
              <a:rPr lang="en-US" smtClean="0"/>
              <a:pPr>
                <a:defRPr/>
              </a:pPr>
              <a:t>15</a:t>
            </a:fld>
            <a:endParaRPr lang="en-US"/>
          </a:p>
        </p:txBody>
      </p:sp>
      <p:cxnSp>
        <p:nvCxnSpPr>
          <p:cNvPr id="5" name="Straight Connector 4"/>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a:solidFill>
                    <a:schemeClr val="bg1"/>
                  </a:solidFill>
                </a:rPr>
                <a:t>WWW.FAO.ORG</a:t>
              </a:r>
            </a:p>
          </p:txBody>
        </p:sp>
      </p:grpSp>
      <p:sp>
        <p:nvSpPr>
          <p:cNvPr id="17" name="Text Placeholder 5"/>
          <p:cNvSpPr txBox="1">
            <a:spLocks/>
          </p:cNvSpPr>
          <p:nvPr/>
        </p:nvSpPr>
        <p:spPr>
          <a:xfrm>
            <a:off x="251520" y="1628800"/>
            <a:ext cx="3898776" cy="46910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5"/>
          <p:cNvSpPr txBox="1">
            <a:spLocks/>
          </p:cNvSpPr>
          <p:nvPr/>
        </p:nvSpPr>
        <p:spPr>
          <a:xfrm>
            <a:off x="403920" y="1781200"/>
            <a:ext cx="4888160" cy="4691063"/>
          </a:xfrm>
          <a:prstGeom prst="rect">
            <a:avLst/>
          </a:prstGeom>
        </p:spPr>
        <p:txBody>
          <a:bodyPr/>
          <a:lstStyle/>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611560" y="2606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en-US" sz="3200" dirty="0"/>
              <a:t>FAO/CITES Collaborative </a:t>
            </a:r>
            <a:r>
              <a:rPr lang="en-US" sz="3200" dirty="0" smtClean="0"/>
              <a:t>Program(2)</a:t>
            </a:r>
            <a:endParaRPr lang="en-US" sz="3200"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Content Placeholder 2"/>
          <p:cNvSpPr>
            <a:spLocks noGrp="1"/>
          </p:cNvSpPr>
          <p:nvPr>
            <p:ph idx="1"/>
          </p:nvPr>
        </p:nvSpPr>
        <p:spPr>
          <a:xfrm>
            <a:off x="457200" y="1600200"/>
            <a:ext cx="8291264" cy="4525963"/>
          </a:xfrm>
        </p:spPr>
        <p:txBody>
          <a:bodyPr/>
          <a:lstStyle/>
          <a:p>
            <a:r>
              <a:rPr lang="en-US" dirty="0" smtClean="0"/>
              <a:t>Project 2: </a:t>
            </a:r>
            <a:r>
              <a:rPr lang="en-GB" dirty="0" smtClean="0"/>
              <a:t>- Supporting </a:t>
            </a:r>
            <a:r>
              <a:rPr lang="en-GB" dirty="0"/>
              <a:t>fisheries legislation to include the new CITES listings </a:t>
            </a:r>
            <a:endParaRPr lang="en-GB" dirty="0" smtClean="0"/>
          </a:p>
          <a:p>
            <a:r>
              <a:rPr lang="en-US" dirty="0" smtClean="0"/>
              <a:t>Work plan</a:t>
            </a:r>
          </a:p>
          <a:p>
            <a:pPr lvl="1"/>
            <a:r>
              <a:rPr lang="en-US" dirty="0" smtClean="0"/>
              <a:t>Help develop draft legislation in accordance with CITES listings</a:t>
            </a:r>
          </a:p>
          <a:p>
            <a:pPr lvl="1"/>
            <a:r>
              <a:rPr lang="en-US" dirty="0" smtClean="0"/>
              <a:t>Prepare a report on legal implications of CITES listing in fisheries legislation</a:t>
            </a:r>
          </a:p>
          <a:p>
            <a:pPr lvl="1"/>
            <a:r>
              <a:rPr lang="en-US" dirty="0" smtClean="0"/>
              <a:t>Organize a workshop on fisheries legislation and CITES listing</a:t>
            </a:r>
            <a:endParaRPr lang="en-US" dirty="0"/>
          </a:p>
        </p:txBody>
      </p:sp>
    </p:spTree>
    <p:extLst>
      <p:ext uri="{BB962C8B-B14F-4D97-AF65-F5344CB8AC3E}">
        <p14:creationId xmlns:p14="http://schemas.microsoft.com/office/powerpoint/2010/main" val="23568304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p:txBody>
          <a:bodyPr/>
          <a:lstStyle/>
          <a:p>
            <a:pPr>
              <a:defRPr/>
            </a:pPr>
            <a:fld id="{3854B2C1-AA62-4A4C-928B-F0B7727C4CEF}" type="slidenum">
              <a:rPr lang="en-US" smtClean="0"/>
              <a:pPr>
                <a:defRPr/>
              </a:pPr>
              <a:t>16</a:t>
            </a:fld>
            <a:endParaRPr lang="en-US"/>
          </a:p>
        </p:txBody>
      </p:sp>
      <p:cxnSp>
        <p:nvCxnSpPr>
          <p:cNvPr id="5" name="Straight Connector 4"/>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a:solidFill>
                    <a:schemeClr val="bg1"/>
                  </a:solidFill>
                </a:rPr>
                <a:t>WWW.FAO.ORG</a:t>
              </a:r>
            </a:p>
          </p:txBody>
        </p:sp>
      </p:grpSp>
      <p:sp>
        <p:nvSpPr>
          <p:cNvPr id="17" name="Text Placeholder 5"/>
          <p:cNvSpPr txBox="1">
            <a:spLocks/>
          </p:cNvSpPr>
          <p:nvPr/>
        </p:nvSpPr>
        <p:spPr>
          <a:xfrm>
            <a:off x="251520" y="1628800"/>
            <a:ext cx="3898776" cy="46910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5"/>
          <p:cNvSpPr txBox="1">
            <a:spLocks/>
          </p:cNvSpPr>
          <p:nvPr/>
        </p:nvSpPr>
        <p:spPr>
          <a:xfrm>
            <a:off x="403920" y="1781200"/>
            <a:ext cx="4888160" cy="4691063"/>
          </a:xfrm>
          <a:prstGeom prst="rect">
            <a:avLst/>
          </a:prstGeom>
        </p:spPr>
        <p:txBody>
          <a:bodyPr/>
          <a:lstStyle/>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611560" y="2606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en-US" sz="3200" dirty="0"/>
              <a:t>FAO/CITES Collaborative </a:t>
            </a:r>
            <a:r>
              <a:rPr lang="en-US" sz="3200" dirty="0" smtClean="0"/>
              <a:t>Program(3)</a:t>
            </a:r>
            <a:endParaRPr lang="en-US" sz="3200"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Content Placeholder 2"/>
          <p:cNvSpPr>
            <a:spLocks noGrp="1"/>
          </p:cNvSpPr>
          <p:nvPr>
            <p:ph idx="1"/>
          </p:nvPr>
        </p:nvSpPr>
        <p:spPr>
          <a:xfrm>
            <a:off x="457200" y="1600200"/>
            <a:ext cx="6491064" cy="4525963"/>
          </a:xfrm>
        </p:spPr>
        <p:txBody>
          <a:bodyPr tIns="0" rIns="72000" bIns="0"/>
          <a:lstStyle/>
          <a:p>
            <a:r>
              <a:rPr lang="en-US" dirty="0" smtClean="0"/>
              <a:t>Project </a:t>
            </a:r>
            <a:r>
              <a:rPr lang="en-US" dirty="0" smtClean="0"/>
              <a:t>3: </a:t>
            </a:r>
            <a:r>
              <a:rPr lang="en-GB" dirty="0" smtClean="0"/>
              <a:t>- Developing </a:t>
            </a:r>
            <a:r>
              <a:rPr lang="en-GB" altLang="en-US" dirty="0" smtClean="0"/>
              <a:t>Voluntary </a:t>
            </a:r>
            <a:r>
              <a:rPr lang="en-GB" altLang="en-US" dirty="0"/>
              <a:t>Guidelines </a:t>
            </a:r>
            <a:r>
              <a:rPr lang="en-GB" altLang="en-US" dirty="0" smtClean="0"/>
              <a:t>for </a:t>
            </a:r>
            <a:r>
              <a:rPr lang="en-GB" altLang="en-US" dirty="0"/>
              <a:t>Catch Documentation Schemes</a:t>
            </a:r>
            <a:endParaRPr lang="en-GB" dirty="0" smtClean="0"/>
          </a:p>
          <a:p>
            <a:r>
              <a:rPr lang="en-US" dirty="0" smtClean="0"/>
              <a:t>Work plan</a:t>
            </a:r>
          </a:p>
          <a:p>
            <a:pPr lvl="1"/>
            <a:r>
              <a:rPr lang="en-GB" altLang="fr-FR" dirty="0" smtClean="0"/>
              <a:t>developing  </a:t>
            </a:r>
            <a:r>
              <a:rPr lang="en-GB" altLang="fr-FR" dirty="0"/>
              <a:t>the draft </a:t>
            </a:r>
            <a:r>
              <a:rPr lang="en-GB" altLang="fr-FR" dirty="0" smtClean="0"/>
              <a:t>Guidelines</a:t>
            </a:r>
          </a:p>
          <a:p>
            <a:pPr lvl="1"/>
            <a:r>
              <a:rPr lang="en-GB" altLang="fr-FR" dirty="0" smtClean="0"/>
              <a:t>Organising  </a:t>
            </a:r>
            <a:r>
              <a:rPr lang="en-GB" altLang="fr-FR" dirty="0" smtClean="0"/>
              <a:t>expert &amp; stakeholder consultation</a:t>
            </a:r>
            <a:endParaRPr lang="en-GB" altLang="fr-FR" dirty="0" smtClean="0"/>
          </a:p>
          <a:p>
            <a:pPr lvl="1"/>
            <a:r>
              <a:rPr lang="en-GB" altLang="en-US" dirty="0" smtClean="0"/>
              <a:t>Ensuring </a:t>
            </a:r>
            <a:r>
              <a:rPr lang="en-US" altLang="en-US" dirty="0" smtClean="0"/>
              <a:t>synergy between </a:t>
            </a:r>
            <a:r>
              <a:rPr lang="en-US" altLang="en-US" dirty="0"/>
              <a:t>CITES </a:t>
            </a:r>
            <a:r>
              <a:rPr lang="en-US" altLang="en-US" dirty="0" smtClean="0"/>
              <a:t>listing </a:t>
            </a:r>
            <a:r>
              <a:rPr lang="en-US" altLang="en-US" dirty="0" smtClean="0"/>
              <a:t>and catch document schemes</a:t>
            </a:r>
            <a:endParaRPr lang="en-US" dirty="0" smtClean="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2204864"/>
            <a:ext cx="2468960"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0125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p:txBody>
          <a:bodyPr/>
          <a:lstStyle/>
          <a:p>
            <a:pPr>
              <a:defRPr/>
            </a:pPr>
            <a:fld id="{3854B2C1-AA62-4A4C-928B-F0B7727C4CEF}" type="slidenum">
              <a:rPr lang="en-US" smtClean="0"/>
              <a:pPr>
                <a:defRPr/>
              </a:pPr>
              <a:t>17</a:t>
            </a:fld>
            <a:endParaRPr lang="en-US"/>
          </a:p>
        </p:txBody>
      </p:sp>
      <p:cxnSp>
        <p:nvCxnSpPr>
          <p:cNvPr id="5" name="Straight Connector 4"/>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a:solidFill>
                    <a:schemeClr val="bg1"/>
                  </a:solidFill>
                </a:rPr>
                <a:t>WWW.FAO.ORG</a:t>
              </a:r>
            </a:p>
          </p:txBody>
        </p:sp>
      </p:grpSp>
      <p:sp>
        <p:nvSpPr>
          <p:cNvPr id="17" name="Text Placeholder 5"/>
          <p:cNvSpPr txBox="1">
            <a:spLocks/>
          </p:cNvSpPr>
          <p:nvPr/>
        </p:nvSpPr>
        <p:spPr>
          <a:xfrm>
            <a:off x="251520" y="1628800"/>
            <a:ext cx="3898776" cy="46910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5"/>
          <p:cNvSpPr txBox="1">
            <a:spLocks/>
          </p:cNvSpPr>
          <p:nvPr/>
        </p:nvSpPr>
        <p:spPr>
          <a:xfrm>
            <a:off x="403920" y="1781200"/>
            <a:ext cx="4888160" cy="4691063"/>
          </a:xfrm>
          <a:prstGeom prst="rect">
            <a:avLst/>
          </a:prstGeom>
        </p:spPr>
        <p:txBody>
          <a:bodyPr/>
          <a:lstStyle/>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611560" y="2606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en-US" sz="3600" dirty="0"/>
              <a:t>FAO/CITES Collaborative </a:t>
            </a:r>
            <a:r>
              <a:rPr lang="en-US" sz="3600" dirty="0" smtClean="0"/>
              <a:t>Program</a:t>
            </a:r>
            <a:r>
              <a:rPr lang="en-US" sz="3600" dirty="0" smtClean="0"/>
              <a:t>(4)</a:t>
            </a:r>
            <a:endParaRPr lang="en-US" sz="3600"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Content Placeholder 2"/>
          <p:cNvSpPr>
            <a:spLocks noGrp="1"/>
          </p:cNvSpPr>
          <p:nvPr>
            <p:ph idx="1"/>
          </p:nvPr>
        </p:nvSpPr>
        <p:spPr>
          <a:xfrm>
            <a:off x="457200" y="1600200"/>
            <a:ext cx="6491064" cy="4525963"/>
          </a:xfrm>
        </p:spPr>
        <p:txBody>
          <a:bodyPr/>
          <a:lstStyle/>
          <a:p>
            <a:r>
              <a:rPr lang="en-US" dirty="0" smtClean="0"/>
              <a:t>Project </a:t>
            </a:r>
            <a:r>
              <a:rPr lang="en-US" dirty="0" smtClean="0"/>
              <a:t>4 </a:t>
            </a:r>
            <a:r>
              <a:rPr lang="en-US" dirty="0" smtClean="0"/>
              <a:t>– Developing and </a:t>
            </a:r>
            <a:r>
              <a:rPr lang="en-US" dirty="0"/>
              <a:t>implementing </a:t>
            </a:r>
            <a:r>
              <a:rPr lang="en-US" dirty="0" smtClean="0"/>
              <a:t>NPOAs (Barbados, Suriname, Trinidad &amp; Tobago, Caribbean region)</a:t>
            </a:r>
          </a:p>
          <a:p>
            <a:r>
              <a:rPr lang="en-US" dirty="0" smtClean="0"/>
              <a:t>Work plan</a:t>
            </a:r>
          </a:p>
          <a:p>
            <a:pPr lvl="1"/>
            <a:r>
              <a:rPr lang="en-US" sz="2400" dirty="0" smtClean="0"/>
              <a:t>Stakeholder consultation workshops</a:t>
            </a:r>
          </a:p>
          <a:p>
            <a:pPr lvl="1"/>
            <a:r>
              <a:rPr lang="en-US" sz="2400" dirty="0" smtClean="0"/>
              <a:t>Help develop shark NPOAs</a:t>
            </a:r>
          </a:p>
          <a:p>
            <a:pPr lvl="1"/>
            <a:r>
              <a:rPr lang="en-US" sz="2400" dirty="0" smtClean="0"/>
              <a:t>Development of guides to incorporate CITES provisions into fisheries legislations</a:t>
            </a:r>
            <a:endParaRPr lang="en-US" sz="2400"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3" y="1789129"/>
            <a:ext cx="2453342" cy="344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81718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p:txBody>
          <a:bodyPr/>
          <a:lstStyle/>
          <a:p>
            <a:pPr>
              <a:defRPr/>
            </a:pPr>
            <a:fld id="{3854B2C1-AA62-4A4C-928B-F0B7727C4CEF}" type="slidenum">
              <a:rPr lang="en-US" smtClean="0"/>
              <a:pPr>
                <a:defRPr/>
              </a:pPr>
              <a:t>18</a:t>
            </a:fld>
            <a:endParaRPr lang="en-US"/>
          </a:p>
        </p:txBody>
      </p:sp>
      <p:cxnSp>
        <p:nvCxnSpPr>
          <p:cNvPr id="5" name="Straight Connector 4"/>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a:solidFill>
                    <a:schemeClr val="bg1"/>
                  </a:solidFill>
                </a:rPr>
                <a:t>WWW.FAO.ORG</a:t>
              </a:r>
            </a:p>
          </p:txBody>
        </p:sp>
      </p:grpSp>
      <p:sp>
        <p:nvSpPr>
          <p:cNvPr id="17" name="Text Placeholder 5"/>
          <p:cNvSpPr txBox="1">
            <a:spLocks/>
          </p:cNvSpPr>
          <p:nvPr/>
        </p:nvSpPr>
        <p:spPr>
          <a:xfrm>
            <a:off x="251520" y="1628800"/>
            <a:ext cx="3898776" cy="46910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5"/>
          <p:cNvSpPr txBox="1">
            <a:spLocks/>
          </p:cNvSpPr>
          <p:nvPr/>
        </p:nvSpPr>
        <p:spPr>
          <a:xfrm>
            <a:off x="403920" y="1781200"/>
            <a:ext cx="4888160" cy="4691063"/>
          </a:xfrm>
          <a:prstGeom prst="rect">
            <a:avLst/>
          </a:prstGeom>
        </p:spPr>
        <p:txBody>
          <a:bodyPr/>
          <a:lstStyle/>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611560" y="2606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en-US" sz="3600" dirty="0"/>
              <a:t>FAO/CITES Collaborative </a:t>
            </a:r>
            <a:r>
              <a:rPr lang="en-US" sz="3600" dirty="0" smtClean="0"/>
              <a:t>Program </a:t>
            </a:r>
            <a:r>
              <a:rPr lang="en-US" sz="3600" dirty="0" smtClean="0"/>
              <a:t>(5)</a:t>
            </a:r>
            <a:endParaRPr lang="en-US" sz="3600"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Content Placeholder 2"/>
          <p:cNvSpPr>
            <a:spLocks noGrp="1"/>
          </p:cNvSpPr>
          <p:nvPr>
            <p:ph idx="1"/>
          </p:nvPr>
        </p:nvSpPr>
        <p:spPr>
          <a:xfrm>
            <a:off x="457200" y="1600200"/>
            <a:ext cx="5482952" cy="4525963"/>
          </a:xfrm>
        </p:spPr>
        <p:txBody>
          <a:bodyPr/>
          <a:lstStyle/>
          <a:p>
            <a:r>
              <a:rPr lang="en-US" dirty="0" smtClean="0"/>
              <a:t>Project </a:t>
            </a:r>
            <a:r>
              <a:rPr lang="en-US" dirty="0" smtClean="0"/>
              <a:t>5 </a:t>
            </a:r>
            <a:r>
              <a:rPr lang="en-US" dirty="0" smtClean="0"/>
              <a:t>– </a:t>
            </a:r>
            <a:r>
              <a:rPr lang="en-US" dirty="0" err="1" smtClean="0"/>
              <a:t>IsharkFin</a:t>
            </a:r>
            <a:r>
              <a:rPr lang="en-US" dirty="0" smtClean="0"/>
              <a:t> Software</a:t>
            </a:r>
          </a:p>
          <a:p>
            <a:r>
              <a:rPr lang="en-US" dirty="0" smtClean="0"/>
              <a:t>Work plan</a:t>
            </a:r>
          </a:p>
          <a:p>
            <a:pPr lvl="1"/>
            <a:r>
              <a:rPr lang="en-US" dirty="0" smtClean="0"/>
              <a:t>Further field data collection</a:t>
            </a:r>
          </a:p>
          <a:p>
            <a:pPr lvl="1"/>
            <a:r>
              <a:rPr lang="en-US" dirty="0" smtClean="0"/>
              <a:t>Improving the </a:t>
            </a:r>
            <a:r>
              <a:rPr lang="en-US" dirty="0" err="1" smtClean="0"/>
              <a:t>iSharkFin</a:t>
            </a:r>
            <a:r>
              <a:rPr lang="en-US" dirty="0" smtClean="0"/>
              <a:t> software</a:t>
            </a:r>
          </a:p>
          <a:p>
            <a:pPr lvl="1"/>
            <a:r>
              <a:rPr lang="en-US" dirty="0" smtClean="0"/>
              <a:t>Conducting training courses</a:t>
            </a:r>
            <a:endParaRPr lang="en-US" dirty="0"/>
          </a:p>
        </p:txBody>
      </p:sp>
      <p:pic>
        <p:nvPicPr>
          <p:cNvPr id="4100" name="Picture 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1781200"/>
            <a:ext cx="3275856" cy="4096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0217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p:txBody>
          <a:bodyPr/>
          <a:lstStyle/>
          <a:p>
            <a:pPr>
              <a:defRPr/>
            </a:pPr>
            <a:fld id="{3854B2C1-AA62-4A4C-928B-F0B7727C4CEF}" type="slidenum">
              <a:rPr lang="en-US" smtClean="0"/>
              <a:pPr>
                <a:defRPr/>
              </a:pPr>
              <a:t>19</a:t>
            </a:fld>
            <a:endParaRPr lang="en-US"/>
          </a:p>
        </p:txBody>
      </p:sp>
      <p:cxnSp>
        <p:nvCxnSpPr>
          <p:cNvPr id="5" name="Straight Connector 4"/>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a:solidFill>
                    <a:schemeClr val="bg1"/>
                  </a:solidFill>
                </a:rPr>
                <a:t>WWW.FAO.ORG</a:t>
              </a:r>
            </a:p>
          </p:txBody>
        </p:sp>
      </p:grpSp>
      <p:sp>
        <p:nvSpPr>
          <p:cNvPr id="17" name="Text Placeholder 5"/>
          <p:cNvSpPr txBox="1">
            <a:spLocks/>
          </p:cNvSpPr>
          <p:nvPr/>
        </p:nvSpPr>
        <p:spPr>
          <a:xfrm>
            <a:off x="251520" y="1628800"/>
            <a:ext cx="3898776" cy="46910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5"/>
          <p:cNvSpPr txBox="1">
            <a:spLocks/>
          </p:cNvSpPr>
          <p:nvPr/>
        </p:nvSpPr>
        <p:spPr>
          <a:xfrm>
            <a:off x="403920" y="1781200"/>
            <a:ext cx="4888160" cy="4691063"/>
          </a:xfrm>
          <a:prstGeom prst="rect">
            <a:avLst/>
          </a:prstGeom>
        </p:spPr>
        <p:txBody>
          <a:bodyPr/>
          <a:lstStyle/>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611560" y="2606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en-US" sz="4400" dirty="0" err="1" smtClean="0"/>
              <a:t>iSharkFin</a:t>
            </a:r>
            <a:r>
              <a:rPr lang="en-US" sz="4400" dirty="0" smtClean="0"/>
              <a:t> </a:t>
            </a:r>
          </a:p>
          <a:p>
            <a:pPr lvl="0" algn="ctr" eaLnBrk="0" hangingPunct="0">
              <a:defRPr/>
            </a:pPr>
            <a:r>
              <a:rPr lang="en-US" sz="2400" dirty="0" smtClean="0"/>
              <a:t>– software for species identification</a:t>
            </a:r>
            <a:endParaRPr lang="en-US" sz="2400"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921" y="1563755"/>
            <a:ext cx="2190987" cy="184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7553" y="3645024"/>
            <a:ext cx="5069132" cy="24024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 y="3746666"/>
            <a:ext cx="2987824" cy="369332"/>
          </a:xfrm>
          <a:prstGeom prst="rect">
            <a:avLst/>
          </a:prstGeom>
        </p:spPr>
        <p:txBody>
          <a:bodyPr wrap="square">
            <a:spAutoFit/>
          </a:bodyPr>
          <a:lstStyle/>
          <a:p>
            <a:endParaRPr lang="en-US" dirty="0"/>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4474" y="1569115"/>
            <a:ext cx="2176686" cy="1872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8038" y="1557338"/>
            <a:ext cx="2304081" cy="1817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a:off x="2200908" y="2466181"/>
            <a:ext cx="1147130" cy="1707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5654619" y="2466181"/>
            <a:ext cx="1009855" cy="1707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Elbow Connector 12"/>
          <p:cNvCxnSpPr>
            <a:stCxn id="1027" idx="3"/>
            <a:endCxn id="1028" idx="3"/>
          </p:cNvCxnSpPr>
          <p:nvPr/>
        </p:nvCxnSpPr>
        <p:spPr>
          <a:xfrm flipH="1">
            <a:off x="8186685" y="2505220"/>
            <a:ext cx="654475" cy="2341020"/>
          </a:xfrm>
          <a:prstGeom prst="bentConnector3">
            <a:avLst>
              <a:gd name="adj1" fmla="val -34929"/>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 y="3910007"/>
            <a:ext cx="3117552" cy="904863"/>
          </a:xfrm>
          <a:prstGeom prst="rect">
            <a:avLst/>
          </a:prstGeom>
        </p:spPr>
        <p:txBody>
          <a:bodyPr wrap="square">
            <a:spAutoFit/>
          </a:bodyPr>
          <a:lstStyle/>
          <a:p>
            <a:pPr marL="342900" indent="-342900" algn="ctr" eaLnBrk="1" hangingPunct="1">
              <a:lnSpc>
                <a:spcPct val="110000"/>
              </a:lnSpc>
              <a:buFont typeface="Arial" panose="020B0604020202020204" pitchFamily="34" charset="0"/>
              <a:buChar char="•"/>
            </a:pPr>
            <a:r>
              <a:rPr lang="en-US" altLang="it-IT" sz="2400" dirty="0" smtClean="0"/>
              <a:t>Identifying</a:t>
            </a:r>
            <a:r>
              <a:rPr lang="en-US" altLang="it-IT" sz="2400" dirty="0" smtClean="0">
                <a:solidFill>
                  <a:srgbClr val="C00000"/>
                </a:solidFill>
              </a:rPr>
              <a:t> </a:t>
            </a:r>
            <a:r>
              <a:rPr lang="en-US" altLang="it-IT" sz="2400" b="1" dirty="0" smtClean="0">
                <a:solidFill>
                  <a:srgbClr val="C00000"/>
                </a:solidFill>
              </a:rPr>
              <a:t>35</a:t>
            </a:r>
            <a:r>
              <a:rPr lang="en-US" altLang="it-IT" sz="2400" dirty="0" smtClean="0"/>
              <a:t> shark species</a:t>
            </a:r>
          </a:p>
        </p:txBody>
      </p:sp>
    </p:spTree>
    <p:extLst>
      <p:ext uri="{BB962C8B-B14F-4D97-AF65-F5344CB8AC3E}">
        <p14:creationId xmlns:p14="http://schemas.microsoft.com/office/powerpoint/2010/main" val="40571928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p:txBody>
          <a:bodyPr/>
          <a:lstStyle/>
          <a:p>
            <a:pPr>
              <a:defRPr/>
            </a:pPr>
            <a:fld id="{3854B2C1-AA62-4A4C-928B-F0B7727C4CEF}" type="slidenum">
              <a:rPr lang="en-US" smtClean="0"/>
              <a:pPr>
                <a:defRPr/>
              </a:pPr>
              <a:t>2</a:t>
            </a:fld>
            <a:endParaRPr lang="en-US"/>
          </a:p>
        </p:txBody>
      </p:sp>
      <p:cxnSp>
        <p:nvCxnSpPr>
          <p:cNvPr id="5" name="Straight Connector 4"/>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a:solidFill>
                    <a:schemeClr val="bg1"/>
                  </a:solidFill>
                </a:rPr>
                <a:t>WWW.FAO.ORG</a:t>
              </a:r>
            </a:p>
          </p:txBody>
        </p:sp>
      </p:grpSp>
      <p:sp>
        <p:nvSpPr>
          <p:cNvPr id="17" name="Text Placeholder 5"/>
          <p:cNvSpPr txBox="1">
            <a:spLocks/>
          </p:cNvSpPr>
          <p:nvPr/>
        </p:nvSpPr>
        <p:spPr>
          <a:xfrm>
            <a:off x="251520" y="1628800"/>
            <a:ext cx="3898776" cy="46910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5"/>
          <p:cNvSpPr txBox="1">
            <a:spLocks/>
          </p:cNvSpPr>
          <p:nvPr/>
        </p:nvSpPr>
        <p:spPr>
          <a:xfrm>
            <a:off x="403920" y="1781200"/>
            <a:ext cx="4888160" cy="4691063"/>
          </a:xfrm>
          <a:prstGeom prst="rect">
            <a:avLst/>
          </a:prstGeom>
        </p:spPr>
        <p:txBody>
          <a:bodyPr/>
          <a:lstStyle/>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611560" y="2606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en-US" sz="3600" dirty="0" smtClean="0"/>
              <a:t>Outline</a:t>
            </a:r>
            <a:endParaRPr lang="en-US" sz="3600"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Content Placeholder 2"/>
          <p:cNvSpPr>
            <a:spLocks noGrp="1"/>
          </p:cNvSpPr>
          <p:nvPr>
            <p:ph idx="1"/>
          </p:nvPr>
        </p:nvSpPr>
        <p:spPr>
          <a:xfrm>
            <a:off x="457200" y="1600200"/>
            <a:ext cx="8147248" cy="4525963"/>
          </a:xfrm>
        </p:spPr>
        <p:txBody>
          <a:bodyPr/>
          <a:lstStyle/>
          <a:p>
            <a:r>
              <a:rPr lang="en-US" dirty="0" smtClean="0"/>
              <a:t>Main areas of FAO’s collaboration with CITES</a:t>
            </a:r>
          </a:p>
          <a:p>
            <a:r>
              <a:rPr lang="en-US" dirty="0" smtClean="0"/>
              <a:t>FAO’s work on shark conservation</a:t>
            </a:r>
          </a:p>
          <a:p>
            <a:r>
              <a:rPr lang="en-US" dirty="0" smtClean="0"/>
              <a:t>The current FAO/CITES collaborative program</a:t>
            </a:r>
          </a:p>
          <a:p>
            <a:r>
              <a:rPr lang="en-US" dirty="0" smtClean="0"/>
              <a:t>The FAO-Japan project on sharks</a:t>
            </a:r>
          </a:p>
          <a:p>
            <a:r>
              <a:rPr lang="en-US" dirty="0" smtClean="0"/>
              <a:t>Outlook</a:t>
            </a:r>
          </a:p>
          <a:p>
            <a:endParaRPr lang="en-US" dirty="0" smtClean="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4126731"/>
            <a:ext cx="3117498" cy="1808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57592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p:txBody>
          <a:bodyPr/>
          <a:lstStyle/>
          <a:p>
            <a:pPr>
              <a:defRPr/>
            </a:pPr>
            <a:fld id="{3854B2C1-AA62-4A4C-928B-F0B7727C4CEF}" type="slidenum">
              <a:rPr lang="en-US" smtClean="0"/>
              <a:pPr>
                <a:defRPr/>
              </a:pPr>
              <a:t>20</a:t>
            </a:fld>
            <a:endParaRPr lang="en-US"/>
          </a:p>
        </p:txBody>
      </p:sp>
      <p:cxnSp>
        <p:nvCxnSpPr>
          <p:cNvPr id="5" name="Straight Connector 4"/>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a:solidFill>
                    <a:schemeClr val="bg1"/>
                  </a:solidFill>
                </a:rPr>
                <a:t>WWW.FAO.ORG</a:t>
              </a:r>
            </a:p>
          </p:txBody>
        </p:sp>
      </p:grpSp>
      <p:sp>
        <p:nvSpPr>
          <p:cNvPr id="17" name="Text Placeholder 5"/>
          <p:cNvSpPr txBox="1">
            <a:spLocks/>
          </p:cNvSpPr>
          <p:nvPr/>
        </p:nvSpPr>
        <p:spPr>
          <a:xfrm>
            <a:off x="251520" y="1628800"/>
            <a:ext cx="3898776" cy="46910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5"/>
          <p:cNvSpPr txBox="1">
            <a:spLocks/>
          </p:cNvSpPr>
          <p:nvPr/>
        </p:nvSpPr>
        <p:spPr>
          <a:xfrm>
            <a:off x="403920" y="1781200"/>
            <a:ext cx="5608240" cy="4691063"/>
          </a:xfrm>
          <a:prstGeom prst="rect">
            <a:avLst/>
          </a:prstGeom>
        </p:spPr>
        <p:txBody>
          <a:bodyPr/>
          <a:lstStyle/>
          <a:p>
            <a:pPr marL="457200" lvl="0" indent="-457200" eaLnBrk="0" hangingPunct="0">
              <a:spcBef>
                <a:spcPct val="20000"/>
              </a:spcBef>
            </a:pPr>
            <a:endParaRPr lang="en-US" sz="2400" dirty="0" smtClean="0">
              <a:cs typeface="Arial" pitchFamily="34" charset="0"/>
            </a:endParaRPr>
          </a:p>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611560" y="2606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dirty="0" smtClean="0">
                <a:latin typeface="+mj-lt"/>
                <a:ea typeface="+mj-ea"/>
                <a:cs typeface="+mj-cs"/>
              </a:rPr>
              <a:t>Further Development of the </a:t>
            </a:r>
            <a:r>
              <a:rPr lang="en-US" sz="4400" dirty="0" err="1" smtClean="0">
                <a:latin typeface="+mj-lt"/>
                <a:ea typeface="+mj-ea"/>
                <a:cs typeface="+mj-cs"/>
              </a:rPr>
              <a:t>iSharkFin</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964" y="1781200"/>
            <a:ext cx="1564387" cy="219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1964" y="4469709"/>
            <a:ext cx="1703086" cy="170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78988" y="2031964"/>
            <a:ext cx="1715600" cy="170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ight Arrow 18"/>
          <p:cNvSpPr/>
          <p:nvPr/>
        </p:nvSpPr>
        <p:spPr>
          <a:xfrm>
            <a:off x="4150296" y="2549631"/>
            <a:ext cx="1357807" cy="3332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0" name="Right Arrow 19"/>
          <p:cNvSpPr/>
          <p:nvPr/>
        </p:nvSpPr>
        <p:spPr>
          <a:xfrm>
            <a:off x="3970276" y="5090887"/>
            <a:ext cx="1512167" cy="33334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21"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78988" y="4400384"/>
            <a:ext cx="1703087" cy="1714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263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p:txBody>
          <a:bodyPr/>
          <a:lstStyle/>
          <a:p>
            <a:pPr>
              <a:defRPr/>
            </a:pPr>
            <a:fld id="{3854B2C1-AA62-4A4C-928B-F0B7727C4CEF}" type="slidenum">
              <a:rPr lang="en-US" smtClean="0"/>
              <a:pPr>
                <a:defRPr/>
              </a:pPr>
              <a:t>21</a:t>
            </a:fld>
            <a:endParaRPr lang="en-US"/>
          </a:p>
        </p:txBody>
      </p:sp>
      <p:cxnSp>
        <p:nvCxnSpPr>
          <p:cNvPr id="5" name="Straight Connector 4"/>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a:solidFill>
                    <a:schemeClr val="bg1"/>
                  </a:solidFill>
                </a:rPr>
                <a:t>WWW.FAO.ORG</a:t>
              </a:r>
            </a:p>
          </p:txBody>
        </p:sp>
      </p:grpSp>
      <p:sp>
        <p:nvSpPr>
          <p:cNvPr id="17" name="Text Placeholder 5"/>
          <p:cNvSpPr txBox="1">
            <a:spLocks/>
          </p:cNvSpPr>
          <p:nvPr/>
        </p:nvSpPr>
        <p:spPr>
          <a:xfrm>
            <a:off x="251520" y="1628800"/>
            <a:ext cx="3898776" cy="46910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5"/>
          <p:cNvSpPr txBox="1">
            <a:spLocks/>
          </p:cNvSpPr>
          <p:nvPr/>
        </p:nvSpPr>
        <p:spPr>
          <a:xfrm>
            <a:off x="403920" y="1781200"/>
            <a:ext cx="4888160" cy="4691063"/>
          </a:xfrm>
          <a:prstGeom prst="rect">
            <a:avLst/>
          </a:prstGeom>
        </p:spPr>
        <p:txBody>
          <a:bodyPr/>
          <a:lstStyle/>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611560" y="2606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en-US" sz="3600" dirty="0" smtClean="0"/>
              <a:t>FAO/CITES </a:t>
            </a:r>
            <a:r>
              <a:rPr lang="en-US" sz="3600" dirty="0"/>
              <a:t>Collaborative </a:t>
            </a:r>
            <a:r>
              <a:rPr lang="en-US" sz="3600" dirty="0" smtClean="0"/>
              <a:t>Program</a:t>
            </a:r>
            <a:r>
              <a:rPr lang="en-US" sz="3600" dirty="0" smtClean="0"/>
              <a:t>(6)</a:t>
            </a:r>
            <a:endParaRPr lang="en-US" sz="3600"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Content Placeholder 2"/>
          <p:cNvSpPr>
            <a:spLocks noGrp="1"/>
          </p:cNvSpPr>
          <p:nvPr>
            <p:ph idx="1"/>
          </p:nvPr>
        </p:nvSpPr>
        <p:spPr>
          <a:xfrm>
            <a:off x="539552" y="1711349"/>
            <a:ext cx="6491064" cy="4525963"/>
          </a:xfrm>
        </p:spPr>
        <p:txBody>
          <a:bodyPr/>
          <a:lstStyle/>
          <a:p>
            <a:pPr marL="0" indent="0">
              <a:buNone/>
            </a:pPr>
            <a:r>
              <a:rPr lang="en-US" dirty="0" smtClean="0"/>
              <a:t>Project </a:t>
            </a:r>
            <a:r>
              <a:rPr lang="en-US" dirty="0" smtClean="0"/>
              <a:t>6 </a:t>
            </a:r>
            <a:r>
              <a:rPr lang="en-US" dirty="0" smtClean="0"/>
              <a:t>- Developing a database </a:t>
            </a:r>
            <a:r>
              <a:rPr lang="en-US" dirty="0"/>
              <a:t>on s</a:t>
            </a:r>
            <a:r>
              <a:rPr lang="en-US" dirty="0" smtClean="0"/>
              <a:t>hark  </a:t>
            </a:r>
            <a:r>
              <a:rPr lang="en-US" dirty="0"/>
              <a:t>c</a:t>
            </a:r>
            <a:r>
              <a:rPr lang="en-US" dirty="0" smtClean="0"/>
              <a:t>onservation </a:t>
            </a:r>
            <a:r>
              <a:rPr lang="en-US" dirty="0"/>
              <a:t>m</a:t>
            </a:r>
            <a:r>
              <a:rPr lang="en-US" dirty="0" smtClean="0"/>
              <a:t>easures </a:t>
            </a:r>
          </a:p>
          <a:p>
            <a:pPr marL="0" indent="0">
              <a:buNone/>
            </a:pPr>
            <a:r>
              <a:rPr lang="en-US" dirty="0" smtClean="0"/>
              <a:t>Output: </a:t>
            </a:r>
          </a:p>
          <a:p>
            <a:r>
              <a:rPr lang="en-US" sz="2000" dirty="0" smtClean="0"/>
              <a:t>One </a:t>
            </a:r>
            <a:r>
              <a:rPr lang="en-US" sz="2000" dirty="0"/>
              <a:t>site with links to documents from global instruments, regional bodies and national </a:t>
            </a:r>
            <a:r>
              <a:rPr lang="en-US" sz="2000" dirty="0" err="1"/>
              <a:t>authories</a:t>
            </a:r>
            <a:endParaRPr lang="en-US" sz="2000" dirty="0"/>
          </a:p>
          <a:p>
            <a:pPr lvl="1"/>
            <a:r>
              <a:rPr lang="en-US" sz="2000" dirty="0"/>
              <a:t>binding and non-binding Conservation and Management Measures, </a:t>
            </a:r>
          </a:p>
          <a:p>
            <a:pPr lvl="1"/>
            <a:r>
              <a:rPr lang="en-US" sz="2000" dirty="0"/>
              <a:t>Plans of Action (national and regional)</a:t>
            </a:r>
          </a:p>
          <a:p>
            <a:pPr lvl="1"/>
            <a:r>
              <a:rPr lang="en-US" sz="2000" dirty="0"/>
              <a:t>and national legislation</a:t>
            </a:r>
          </a:p>
          <a:p>
            <a:r>
              <a:rPr lang="en-US" sz="2000" dirty="0" smtClean="0"/>
              <a:t>Searchable database </a:t>
            </a:r>
            <a:r>
              <a:rPr lang="en-US" sz="2000" dirty="0"/>
              <a:t>by species, institution/organization or country</a:t>
            </a:r>
          </a:p>
        </p:txBody>
      </p:sp>
      <p:pic>
        <p:nvPicPr>
          <p:cNvPr id="14"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1916832"/>
            <a:ext cx="2232248"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21988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p:txBody>
          <a:bodyPr/>
          <a:lstStyle/>
          <a:p>
            <a:pPr>
              <a:defRPr/>
            </a:pPr>
            <a:fld id="{3854B2C1-AA62-4A4C-928B-F0B7727C4CEF}" type="slidenum">
              <a:rPr lang="en-US" smtClean="0"/>
              <a:pPr>
                <a:defRPr/>
              </a:pPr>
              <a:t>22</a:t>
            </a:fld>
            <a:endParaRPr lang="en-US"/>
          </a:p>
        </p:txBody>
      </p:sp>
      <p:cxnSp>
        <p:nvCxnSpPr>
          <p:cNvPr id="5" name="Straight Connector 4"/>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a:solidFill>
                    <a:schemeClr val="bg1"/>
                  </a:solidFill>
                </a:rPr>
                <a:t>WWW.FAO.ORG</a:t>
              </a:r>
            </a:p>
          </p:txBody>
        </p:sp>
      </p:grpSp>
      <p:sp>
        <p:nvSpPr>
          <p:cNvPr id="17" name="Text Placeholder 5"/>
          <p:cNvSpPr txBox="1">
            <a:spLocks/>
          </p:cNvSpPr>
          <p:nvPr/>
        </p:nvSpPr>
        <p:spPr>
          <a:xfrm>
            <a:off x="251520" y="1628800"/>
            <a:ext cx="3898776" cy="46910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5"/>
          <p:cNvSpPr txBox="1">
            <a:spLocks/>
          </p:cNvSpPr>
          <p:nvPr/>
        </p:nvSpPr>
        <p:spPr>
          <a:xfrm>
            <a:off x="403920" y="1781200"/>
            <a:ext cx="4888160" cy="4691063"/>
          </a:xfrm>
          <a:prstGeom prst="rect">
            <a:avLst/>
          </a:prstGeom>
        </p:spPr>
        <p:txBody>
          <a:bodyPr/>
          <a:lstStyle/>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611560" y="2606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en-US" sz="3600" dirty="0" smtClean="0"/>
              <a:t>FAO/CITES </a:t>
            </a:r>
            <a:r>
              <a:rPr lang="en-US" sz="3600" dirty="0"/>
              <a:t>Collaborative </a:t>
            </a:r>
            <a:r>
              <a:rPr lang="en-US" sz="3600" dirty="0" smtClean="0"/>
              <a:t>Program</a:t>
            </a:r>
            <a:r>
              <a:rPr lang="en-US" sz="3600" dirty="0" smtClean="0"/>
              <a:t>(7)</a:t>
            </a:r>
            <a:endParaRPr lang="en-US" sz="3600" dirty="0"/>
          </a:p>
        </p:txBody>
      </p:sp>
      <p:sp>
        <p:nvSpPr>
          <p:cNvPr id="3" name="Content Placeholder 2"/>
          <p:cNvSpPr>
            <a:spLocks noGrp="1"/>
          </p:cNvSpPr>
          <p:nvPr>
            <p:ph idx="1"/>
          </p:nvPr>
        </p:nvSpPr>
        <p:spPr>
          <a:xfrm>
            <a:off x="0" y="1711349"/>
            <a:ext cx="5724128" cy="4525963"/>
          </a:xfrm>
        </p:spPr>
        <p:txBody>
          <a:bodyPr/>
          <a:lstStyle/>
          <a:p>
            <a:pPr marL="0" indent="0">
              <a:buNone/>
            </a:pPr>
            <a:r>
              <a:rPr lang="en-US" dirty="0" smtClean="0"/>
              <a:t>Project </a:t>
            </a:r>
            <a:r>
              <a:rPr lang="en-US" dirty="0" smtClean="0"/>
              <a:t>7 </a:t>
            </a:r>
            <a:r>
              <a:rPr lang="en-US" dirty="0" smtClean="0"/>
              <a:t>– </a:t>
            </a:r>
            <a:r>
              <a:rPr lang="en-US" sz="2800" dirty="0"/>
              <a:t>assessment </a:t>
            </a:r>
            <a:r>
              <a:rPr lang="en-US" sz="2800" dirty="0" smtClean="0"/>
              <a:t>of the capacity in the implementation </a:t>
            </a:r>
            <a:r>
              <a:rPr lang="en-US" sz="2800" dirty="0"/>
              <a:t>of </a:t>
            </a:r>
            <a:r>
              <a:rPr lang="en-US" sz="2800" dirty="0" smtClean="0"/>
              <a:t>new </a:t>
            </a:r>
            <a:r>
              <a:rPr lang="en-US" sz="2800" dirty="0"/>
              <a:t>CITES </a:t>
            </a:r>
            <a:r>
              <a:rPr lang="en-US" sz="2800" dirty="0" smtClean="0"/>
              <a:t>listing </a:t>
            </a:r>
            <a:r>
              <a:rPr lang="en-US" sz="2800" dirty="0"/>
              <a:t>of </a:t>
            </a:r>
            <a:r>
              <a:rPr lang="en-US" sz="2800" dirty="0" smtClean="0"/>
              <a:t>sharks </a:t>
            </a:r>
            <a:r>
              <a:rPr lang="en-US" sz="2800" dirty="0"/>
              <a:t>and </a:t>
            </a:r>
            <a:r>
              <a:rPr lang="en-US" sz="2800" dirty="0" smtClean="0"/>
              <a:t>manta rays </a:t>
            </a:r>
            <a:endParaRPr lang="en-US" sz="2800" dirty="0"/>
          </a:p>
          <a:p>
            <a:pPr marL="0" indent="0">
              <a:buNone/>
            </a:pPr>
            <a:r>
              <a:rPr lang="en-US" dirty="0" smtClean="0"/>
              <a:t>Work plan:</a:t>
            </a:r>
          </a:p>
          <a:p>
            <a:r>
              <a:rPr lang="en-US" sz="2400" dirty="0"/>
              <a:t>FAO workshops </a:t>
            </a:r>
          </a:p>
          <a:p>
            <a:pPr lvl="1"/>
            <a:r>
              <a:rPr lang="en-US" sz="2400" dirty="0"/>
              <a:t>Morocco, Feb 2014</a:t>
            </a:r>
          </a:p>
          <a:p>
            <a:pPr lvl="1"/>
            <a:r>
              <a:rPr lang="en-US" sz="2400" dirty="0"/>
              <a:t>China, May </a:t>
            </a:r>
            <a:r>
              <a:rPr lang="en-US" sz="2400" dirty="0" smtClean="0"/>
              <a:t>2014</a:t>
            </a:r>
            <a:endParaRPr lang="en-US" sz="2400" dirty="0" smtClean="0"/>
          </a:p>
          <a:p>
            <a:r>
              <a:rPr lang="en-US" sz="2400" dirty="0" smtClean="0"/>
              <a:t>Study </a:t>
            </a:r>
            <a:r>
              <a:rPr lang="en-US" sz="2400" dirty="0" smtClean="0"/>
              <a:t>on the needs for capacity development</a:t>
            </a:r>
          </a:p>
          <a:p>
            <a:endParaRPr lang="en-US" dirty="0" smtClean="0"/>
          </a:p>
          <a:p>
            <a:pPr marL="0" indent="0">
              <a:buNone/>
            </a:pPr>
            <a:endParaRPr lang="en-US" dirty="0" smtClean="0"/>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789040"/>
            <a:ext cx="3779912" cy="242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Content Placeholder 13"/>
          <p:cNvPicPr>
            <a:picLocks/>
          </p:cNvPicPr>
          <p:nvPr/>
        </p:nvPicPr>
        <p:blipFill rotWithShape="1">
          <a:blip r:embed="rId5" cstate="print">
            <a:extLst>
              <a:ext uri="{28A0092B-C50C-407E-A947-70E740481C1C}">
                <a14:useLocalDpi xmlns:a14="http://schemas.microsoft.com/office/drawing/2010/main" val="0"/>
              </a:ext>
            </a:extLst>
          </a:blip>
          <a:srcRect t="-16677" b="-16677"/>
          <a:stretch/>
        </p:blipFill>
        <p:spPr bwMode="auto">
          <a:xfrm>
            <a:off x="5364088" y="1268760"/>
            <a:ext cx="3779912" cy="2880320"/>
          </a:xfrm>
          <a:prstGeom prst="rect">
            <a:avLst/>
          </a:prstGeom>
          <a:noFill/>
          <a:ln w="9525">
            <a:noFill/>
            <a:miter lim="800000"/>
            <a:headEnd/>
            <a:tailEnd/>
          </a:ln>
        </p:spPr>
      </p:pic>
    </p:spTree>
    <p:extLst>
      <p:ext uri="{BB962C8B-B14F-4D97-AF65-F5344CB8AC3E}">
        <p14:creationId xmlns:p14="http://schemas.microsoft.com/office/powerpoint/2010/main" val="5860703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p:txBody>
          <a:bodyPr/>
          <a:lstStyle/>
          <a:p>
            <a:pPr>
              <a:defRPr/>
            </a:pPr>
            <a:fld id="{3854B2C1-AA62-4A4C-928B-F0B7727C4CEF}" type="slidenum">
              <a:rPr lang="en-US" smtClean="0"/>
              <a:pPr>
                <a:defRPr/>
              </a:pPr>
              <a:t>23</a:t>
            </a:fld>
            <a:endParaRPr lang="en-US"/>
          </a:p>
        </p:txBody>
      </p:sp>
      <p:cxnSp>
        <p:nvCxnSpPr>
          <p:cNvPr id="5" name="Straight Connector 4"/>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a:solidFill>
                    <a:schemeClr val="bg1"/>
                  </a:solidFill>
                </a:rPr>
                <a:t>WWW.FAO.ORG</a:t>
              </a:r>
            </a:p>
          </p:txBody>
        </p:sp>
      </p:grpSp>
      <p:sp>
        <p:nvSpPr>
          <p:cNvPr id="24" name="Text Placeholder 5"/>
          <p:cNvSpPr txBox="1">
            <a:spLocks/>
          </p:cNvSpPr>
          <p:nvPr/>
        </p:nvSpPr>
        <p:spPr>
          <a:xfrm>
            <a:off x="403920" y="1781200"/>
            <a:ext cx="5608240" cy="4691063"/>
          </a:xfrm>
          <a:prstGeom prst="rect">
            <a:avLst/>
          </a:prstGeom>
        </p:spPr>
        <p:txBody>
          <a:bodyPr/>
          <a:lstStyle/>
          <a:p>
            <a:pPr marL="457200" lvl="0" indent="-457200" eaLnBrk="0" hangingPunct="0">
              <a:spcBef>
                <a:spcPct val="20000"/>
              </a:spcBef>
            </a:pPr>
            <a:endParaRPr lang="en-US" sz="2400" dirty="0" smtClean="0">
              <a:cs typeface="Arial" pitchFamily="34" charset="0"/>
            </a:endParaRPr>
          </a:p>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611560" y="2606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noProof="0" dirty="0" smtClean="0">
                <a:ln>
                  <a:noFill/>
                </a:ln>
                <a:solidFill>
                  <a:schemeClr val="tx1"/>
                </a:solidFill>
                <a:effectLst/>
                <a:uLnTx/>
                <a:uFillTx/>
                <a:latin typeface="+mj-lt"/>
                <a:ea typeface="+mj-ea"/>
                <a:cs typeface="+mj-cs"/>
              </a:rPr>
              <a:t>Priority Countries for Capacity Development in Implementation of the Recently listed Shark Species</a:t>
            </a:r>
            <a:endParaRPr kumimoji="0" lang="en-US" sz="2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 name="Content Placeholder 13"/>
          <p:cNvPicPr>
            <a:picLocks noGrp="1" noChangeAspect="1"/>
          </p:cNvPicPr>
          <p:nvPr>
            <p:ph idx="1"/>
          </p:nvPr>
        </p:nvPicPr>
        <p:blipFill>
          <a:blip r:embed="rId4" cstate="print">
            <a:extLst>
              <a:ext uri="{28A0092B-C50C-407E-A947-70E740481C1C}">
                <a14:useLocalDpi xmlns:a14="http://schemas.microsoft.com/office/drawing/2010/main" val="0"/>
              </a:ext>
            </a:extLst>
          </a:blip>
          <a:srcRect t="-5390" b="-5390"/>
          <a:stretch>
            <a:fillRect/>
          </a:stretch>
        </p:blipFill>
        <p:spPr>
          <a:xfrm>
            <a:off x="457200" y="1600200"/>
            <a:ext cx="8229600" cy="4525963"/>
          </a:xfrm>
          <a:prstGeom prst="rect">
            <a:avLst/>
          </a:prstGeom>
          <a:solidFill>
            <a:srgbClr val="5F88D3"/>
          </a:solidFill>
        </p:spPr>
      </p:pic>
      <p:sp>
        <p:nvSpPr>
          <p:cNvPr id="6" name="Rounded Rectangle 5"/>
          <p:cNvSpPr/>
          <p:nvPr/>
        </p:nvSpPr>
        <p:spPr>
          <a:xfrm>
            <a:off x="7308304" y="3110540"/>
            <a:ext cx="1080120" cy="60649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Highest priority</a:t>
            </a:r>
            <a:endParaRPr lang="en-US" dirty="0"/>
          </a:p>
        </p:txBody>
      </p:sp>
      <p:cxnSp>
        <p:nvCxnSpPr>
          <p:cNvPr id="9" name="Straight Arrow Connector 8"/>
          <p:cNvCxnSpPr/>
          <p:nvPr/>
        </p:nvCxnSpPr>
        <p:spPr>
          <a:xfrm flipH="1">
            <a:off x="7020272" y="3645024"/>
            <a:ext cx="288032" cy="48170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2915816" y="5245760"/>
            <a:ext cx="1368152" cy="606491"/>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Secondary priority</a:t>
            </a:r>
            <a:endParaRPr lang="en-US" dirty="0">
              <a:solidFill>
                <a:schemeClr val="tx1">
                  <a:lumMod val="95000"/>
                  <a:lumOff val="5000"/>
                </a:schemeClr>
              </a:solidFill>
            </a:endParaRPr>
          </a:p>
        </p:txBody>
      </p:sp>
      <p:cxnSp>
        <p:nvCxnSpPr>
          <p:cNvPr id="11" name="Straight Arrow Connector 10"/>
          <p:cNvCxnSpPr/>
          <p:nvPr/>
        </p:nvCxnSpPr>
        <p:spPr>
          <a:xfrm flipH="1" flipV="1">
            <a:off x="2825663" y="4725144"/>
            <a:ext cx="144016" cy="592624"/>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075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p:txBody>
          <a:bodyPr/>
          <a:lstStyle/>
          <a:p>
            <a:pPr>
              <a:defRPr/>
            </a:pPr>
            <a:fld id="{3854B2C1-AA62-4A4C-928B-F0B7727C4CEF}" type="slidenum">
              <a:rPr lang="en-US" smtClean="0"/>
              <a:pPr>
                <a:defRPr/>
              </a:pPr>
              <a:t>24</a:t>
            </a:fld>
            <a:endParaRPr lang="en-US"/>
          </a:p>
        </p:txBody>
      </p:sp>
      <p:cxnSp>
        <p:nvCxnSpPr>
          <p:cNvPr id="5" name="Straight Connector 4"/>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a:solidFill>
                    <a:schemeClr val="bg1"/>
                  </a:solidFill>
                </a:rPr>
                <a:t>WWW.FAO.ORG</a:t>
              </a:r>
            </a:p>
          </p:txBody>
        </p:sp>
      </p:grpSp>
      <p:sp>
        <p:nvSpPr>
          <p:cNvPr id="17" name="Text Placeholder 5"/>
          <p:cNvSpPr txBox="1">
            <a:spLocks/>
          </p:cNvSpPr>
          <p:nvPr/>
        </p:nvSpPr>
        <p:spPr>
          <a:xfrm>
            <a:off x="251520" y="1628800"/>
            <a:ext cx="3898776" cy="46910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5"/>
          <p:cNvSpPr txBox="1">
            <a:spLocks/>
          </p:cNvSpPr>
          <p:nvPr/>
        </p:nvSpPr>
        <p:spPr>
          <a:xfrm>
            <a:off x="403920" y="1781200"/>
            <a:ext cx="4888160" cy="4691063"/>
          </a:xfrm>
          <a:prstGeom prst="rect">
            <a:avLst/>
          </a:prstGeom>
        </p:spPr>
        <p:txBody>
          <a:bodyPr/>
          <a:lstStyle/>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611560" y="2606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en-US" sz="4400" dirty="0" smtClean="0"/>
              <a:t>FAO-Japan Project on Sharks (2015-16)</a:t>
            </a:r>
            <a:endParaRPr lang="en-US" sz="4400"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Content Placeholder 2"/>
          <p:cNvSpPr>
            <a:spLocks noGrp="1"/>
          </p:cNvSpPr>
          <p:nvPr>
            <p:ph idx="1"/>
          </p:nvPr>
        </p:nvSpPr>
        <p:spPr>
          <a:xfrm>
            <a:off x="457200" y="1600200"/>
            <a:ext cx="6491064" cy="4525963"/>
          </a:xfrm>
        </p:spPr>
        <p:txBody>
          <a:bodyPr/>
          <a:lstStyle/>
          <a:p>
            <a:r>
              <a:rPr lang="en-US" dirty="0" smtClean="0"/>
              <a:t>Review of the CITES listing impact on shark trade, stock status and fisheries</a:t>
            </a:r>
          </a:p>
          <a:p>
            <a:r>
              <a:rPr lang="en-US" dirty="0" smtClean="0"/>
              <a:t> The review covers:</a:t>
            </a:r>
          </a:p>
          <a:p>
            <a:pPr lvl="1"/>
            <a:r>
              <a:rPr lang="en-GB" sz="1600" dirty="0" smtClean="0"/>
              <a:t>changes </a:t>
            </a:r>
            <a:r>
              <a:rPr lang="en-GB" sz="1600" dirty="0"/>
              <a:t>in legislation, management practice, and national or local ordinances </a:t>
            </a:r>
          </a:p>
          <a:p>
            <a:pPr lvl="1"/>
            <a:r>
              <a:rPr lang="en-GB" sz="1600" dirty="0" smtClean="0"/>
              <a:t>the </a:t>
            </a:r>
            <a:r>
              <a:rPr lang="en-GB" sz="1600" dirty="0"/>
              <a:t>impacts seen so far on shark fishing, landings, domestic and international trading, and social-economic aspects</a:t>
            </a:r>
            <a:endParaRPr lang="en-US" sz="1600" dirty="0"/>
          </a:p>
          <a:p>
            <a:pPr lvl="1"/>
            <a:r>
              <a:rPr lang="en-GB" sz="1600" dirty="0" smtClean="0"/>
              <a:t>impact </a:t>
            </a:r>
            <a:r>
              <a:rPr lang="en-GB" sz="1600" dirty="0"/>
              <a:t>of CITES’ listing on shark stocks and </a:t>
            </a:r>
            <a:r>
              <a:rPr lang="en-GB" sz="1600" dirty="0" smtClean="0"/>
              <a:t>relevant ecosystems </a:t>
            </a:r>
            <a:endParaRPr lang="en-US" sz="1600" dirty="0"/>
          </a:p>
          <a:p>
            <a:pPr lvl="1"/>
            <a:r>
              <a:rPr lang="en-GB" sz="1600" dirty="0"/>
              <a:t>t</a:t>
            </a:r>
            <a:r>
              <a:rPr lang="en-GB" sz="1600" dirty="0" smtClean="0"/>
              <a:t>he </a:t>
            </a:r>
            <a:r>
              <a:rPr lang="en-GB" sz="1600" dirty="0"/>
              <a:t>need for data collection, social-economic analysis, proper legislation, and capacity building in implementing the CITES listing</a:t>
            </a:r>
            <a:endParaRPr lang="en-US" sz="1600" dirty="0"/>
          </a:p>
          <a:p>
            <a:pPr lvl="1"/>
            <a:r>
              <a:rPr lang="en-GB" sz="1600" dirty="0" smtClean="0"/>
              <a:t>indicators </a:t>
            </a:r>
            <a:r>
              <a:rPr lang="en-GB" sz="1600" dirty="0"/>
              <a:t>that can be used to better monitor shark resources, their fisheries, trade and social-economic consequences</a:t>
            </a:r>
            <a:endParaRPr lang="en-US" sz="1600" dirty="0"/>
          </a:p>
          <a:p>
            <a:pPr lvl="1"/>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2204864"/>
            <a:ext cx="2339752" cy="2629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066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p:txBody>
          <a:bodyPr/>
          <a:lstStyle/>
          <a:p>
            <a:pPr>
              <a:defRPr/>
            </a:pPr>
            <a:fld id="{3854B2C1-AA62-4A4C-928B-F0B7727C4CEF}" type="slidenum">
              <a:rPr lang="en-US" smtClean="0"/>
              <a:pPr>
                <a:defRPr/>
              </a:pPr>
              <a:t>25</a:t>
            </a:fld>
            <a:endParaRPr lang="en-US"/>
          </a:p>
        </p:txBody>
      </p:sp>
      <p:cxnSp>
        <p:nvCxnSpPr>
          <p:cNvPr id="5" name="Straight Connector 4"/>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a:solidFill>
                    <a:schemeClr val="bg1"/>
                  </a:solidFill>
                </a:rPr>
                <a:t>WWW.FAO.ORG</a:t>
              </a:r>
            </a:p>
          </p:txBody>
        </p:sp>
      </p:grpSp>
      <p:sp>
        <p:nvSpPr>
          <p:cNvPr id="17" name="Text Placeholder 5"/>
          <p:cNvSpPr txBox="1">
            <a:spLocks/>
          </p:cNvSpPr>
          <p:nvPr/>
        </p:nvSpPr>
        <p:spPr>
          <a:xfrm>
            <a:off x="251520" y="1628800"/>
            <a:ext cx="3898776" cy="46910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5"/>
          <p:cNvSpPr txBox="1">
            <a:spLocks/>
          </p:cNvSpPr>
          <p:nvPr/>
        </p:nvSpPr>
        <p:spPr>
          <a:xfrm>
            <a:off x="403920" y="1781200"/>
            <a:ext cx="5608240" cy="4691063"/>
          </a:xfrm>
          <a:prstGeom prst="rect">
            <a:avLst/>
          </a:prstGeom>
        </p:spPr>
        <p:txBody>
          <a:bodyPr/>
          <a:lstStyle/>
          <a:p>
            <a:pPr marL="457200" lvl="0" indent="-457200" eaLnBrk="0" hangingPunct="0">
              <a:spcBef>
                <a:spcPct val="20000"/>
              </a:spcBef>
            </a:pPr>
            <a:endParaRPr lang="en-US" sz="2400" dirty="0" smtClean="0">
              <a:cs typeface="Arial" pitchFamily="34" charset="0"/>
            </a:endParaRPr>
          </a:p>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611560" y="2606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Outlook</a:t>
            </a: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Content Placeholder 2"/>
          <p:cNvSpPr>
            <a:spLocks noGrp="1"/>
          </p:cNvSpPr>
          <p:nvPr>
            <p:ph idx="1"/>
          </p:nvPr>
        </p:nvSpPr>
        <p:spPr>
          <a:xfrm>
            <a:off x="179512" y="1600200"/>
            <a:ext cx="8784976" cy="4525963"/>
          </a:xfrm>
        </p:spPr>
        <p:txBody>
          <a:bodyPr/>
          <a:lstStyle/>
          <a:p>
            <a:r>
              <a:rPr lang="en-US" dirty="0"/>
              <a:t>FAO </a:t>
            </a:r>
            <a:r>
              <a:rPr lang="en-US" dirty="0" smtClean="0"/>
              <a:t>will continue the collaboration with CITES on</a:t>
            </a:r>
          </a:p>
          <a:p>
            <a:pPr lvl="1">
              <a:buFont typeface="Wingdings" charset="2"/>
              <a:buChar char="Ø"/>
            </a:pPr>
            <a:r>
              <a:rPr lang="en-US" dirty="0" smtClean="0"/>
              <a:t>Commercially </a:t>
            </a:r>
            <a:r>
              <a:rPr lang="en-US" dirty="0"/>
              <a:t>exploited aquatic species</a:t>
            </a:r>
          </a:p>
          <a:p>
            <a:pPr lvl="1">
              <a:buFont typeface="Wingdings" charset="2"/>
              <a:buChar char="Ø"/>
            </a:pPr>
            <a:r>
              <a:rPr lang="en-US" dirty="0"/>
              <a:t>Implementation of </a:t>
            </a:r>
            <a:r>
              <a:rPr lang="en-US" dirty="0" smtClean="0"/>
              <a:t>CITES’ listings</a:t>
            </a:r>
            <a:endParaRPr lang="en-US" dirty="0"/>
          </a:p>
          <a:p>
            <a:pPr lvl="1">
              <a:buFont typeface="Wingdings" charset="2"/>
              <a:buChar char="Ø"/>
            </a:pPr>
            <a:r>
              <a:rPr lang="en-US" dirty="0" smtClean="0"/>
              <a:t>Technical support and capacity building for member states</a:t>
            </a:r>
            <a:endParaRPr lang="en-US" sz="2000" dirty="0" smtClean="0"/>
          </a:p>
          <a:p>
            <a:r>
              <a:rPr lang="en-US" dirty="0" smtClean="0"/>
              <a:t>FAO will review and monitor the status of listed species (</a:t>
            </a:r>
            <a:r>
              <a:rPr lang="en-US" dirty="0" err="1" smtClean="0"/>
              <a:t>eg</a:t>
            </a:r>
            <a:r>
              <a:rPr lang="en-US" dirty="0" smtClean="0"/>
              <a:t> the review project)</a:t>
            </a:r>
          </a:p>
          <a:p>
            <a:r>
              <a:rPr lang="en-US" dirty="0" smtClean="0"/>
              <a:t>FAO will develop strategies and plans for technical assistance</a:t>
            </a:r>
          </a:p>
        </p:txBody>
      </p:sp>
    </p:spTree>
    <p:extLst>
      <p:ext uri="{BB962C8B-B14F-4D97-AF65-F5344CB8AC3E}">
        <p14:creationId xmlns:p14="http://schemas.microsoft.com/office/powerpoint/2010/main" val="149087053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p:txBody>
          <a:bodyPr/>
          <a:lstStyle/>
          <a:p>
            <a:pPr>
              <a:defRPr/>
            </a:pPr>
            <a:fld id="{3854B2C1-AA62-4A4C-928B-F0B7727C4CEF}" type="slidenum">
              <a:rPr lang="en-US" smtClean="0"/>
              <a:pPr>
                <a:defRPr/>
              </a:pPr>
              <a:t>26</a:t>
            </a:fld>
            <a:endParaRPr lang="en-US"/>
          </a:p>
        </p:txBody>
      </p: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a:solidFill>
                    <a:schemeClr val="bg1"/>
                  </a:solidFill>
                </a:rPr>
                <a:t>WWW.FAO.ORG</a:t>
              </a:r>
            </a:p>
          </p:txBody>
        </p:sp>
      </p:grpSp>
      <p:sp>
        <p:nvSpPr>
          <p:cNvPr id="17" name="Text Placeholder 5"/>
          <p:cNvSpPr txBox="1">
            <a:spLocks/>
          </p:cNvSpPr>
          <p:nvPr/>
        </p:nvSpPr>
        <p:spPr>
          <a:xfrm>
            <a:off x="251520" y="1628800"/>
            <a:ext cx="3898776" cy="46910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5"/>
          <p:cNvSpPr txBox="1">
            <a:spLocks/>
          </p:cNvSpPr>
          <p:nvPr/>
        </p:nvSpPr>
        <p:spPr>
          <a:xfrm>
            <a:off x="403920" y="1781200"/>
            <a:ext cx="5608240" cy="4691063"/>
          </a:xfrm>
          <a:prstGeom prst="rect">
            <a:avLst/>
          </a:prstGeom>
        </p:spPr>
        <p:txBody>
          <a:bodyPr/>
          <a:lstStyle/>
          <a:p>
            <a:pPr marL="457200" lvl="0" indent="-457200" eaLnBrk="0" hangingPunct="0">
              <a:spcBef>
                <a:spcPct val="20000"/>
              </a:spcBef>
            </a:pPr>
            <a:endParaRPr lang="en-US" sz="2400" dirty="0" smtClean="0">
              <a:cs typeface="Arial" pitchFamily="34" charset="0"/>
            </a:endParaRPr>
          </a:p>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457200" y="2060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Thanks for Your</a:t>
            </a:r>
            <a:r>
              <a:rPr kumimoji="0" lang="en-US" sz="4400" b="0" i="0" u="none" strike="noStrike" kern="1200" cap="none" spc="0" normalizeH="0" noProof="0" dirty="0" smtClean="0">
                <a:ln>
                  <a:noFill/>
                </a:ln>
                <a:solidFill>
                  <a:schemeClr val="tx1"/>
                </a:solidFill>
                <a:effectLst/>
                <a:uLnTx/>
                <a:uFillTx/>
                <a:latin typeface="+mj-lt"/>
                <a:ea typeface="+mj-ea"/>
                <a:cs typeface="+mj-cs"/>
              </a:rPr>
              <a:t> Attention!</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4" descr="http://www.bayangling.freeservers.com/images/swimming_shark_animated_gif.gif">
            <a:hlinkClick r:id="rId4"/>
          </p:cNvPr>
          <p:cNvPicPr>
            <a:picLocks noChangeAspect="1" noChangeArrowheads="1" noCrop="1"/>
          </p:cNvPicPr>
          <p:nvPr/>
        </p:nvPicPr>
        <p:blipFill>
          <a:blip r:embed="rId5" cstate="print"/>
          <a:srcRect/>
          <a:stretch>
            <a:fillRect/>
          </a:stretch>
        </p:blipFill>
        <p:spPr bwMode="auto">
          <a:xfrm>
            <a:off x="3686444" y="3974331"/>
            <a:ext cx="2028825" cy="1085850"/>
          </a:xfrm>
          <a:prstGeom prst="rect">
            <a:avLst/>
          </a:prstGeom>
          <a:noFill/>
        </p:spPr>
      </p:pic>
      <p:cxnSp>
        <p:nvCxnSpPr>
          <p:cNvPr id="13" name="Straight Connector 12"/>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9514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p:txBody>
          <a:bodyPr/>
          <a:lstStyle/>
          <a:p>
            <a:pPr>
              <a:defRPr/>
            </a:pPr>
            <a:fld id="{3854B2C1-AA62-4A4C-928B-F0B7727C4CEF}" type="slidenum">
              <a:rPr lang="en-US" smtClean="0"/>
              <a:pPr>
                <a:defRPr/>
              </a:pPr>
              <a:t>3</a:t>
            </a:fld>
            <a:endParaRPr lang="en-US" dirty="0"/>
          </a:p>
        </p:txBody>
      </p:sp>
      <p:cxnSp>
        <p:nvCxnSpPr>
          <p:cNvPr id="5" name="Straight Connector 4"/>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dirty="0">
                  <a:solidFill>
                    <a:schemeClr val="bg1"/>
                  </a:solidFill>
                </a:rPr>
                <a:t>WWW.FAO.ORG</a:t>
              </a:r>
            </a:p>
          </p:txBody>
        </p:sp>
      </p:grpSp>
      <p:sp>
        <p:nvSpPr>
          <p:cNvPr id="17" name="Text Placeholder 5"/>
          <p:cNvSpPr txBox="1">
            <a:spLocks/>
          </p:cNvSpPr>
          <p:nvPr/>
        </p:nvSpPr>
        <p:spPr>
          <a:xfrm>
            <a:off x="251520" y="1628800"/>
            <a:ext cx="3898776" cy="46910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5"/>
          <p:cNvSpPr txBox="1">
            <a:spLocks/>
          </p:cNvSpPr>
          <p:nvPr/>
        </p:nvSpPr>
        <p:spPr>
          <a:xfrm>
            <a:off x="403920" y="1781200"/>
            <a:ext cx="5608240" cy="4691063"/>
          </a:xfrm>
          <a:prstGeom prst="rect">
            <a:avLst/>
          </a:prstGeom>
        </p:spPr>
        <p:txBody>
          <a:bodyPr/>
          <a:lstStyle/>
          <a:p>
            <a:pPr marL="457200" lvl="0" indent="-457200" eaLnBrk="0" hangingPunct="0">
              <a:spcBef>
                <a:spcPct val="20000"/>
              </a:spcBef>
            </a:pPr>
            <a:endParaRPr lang="en-US" sz="2400" dirty="0" smtClean="0">
              <a:cs typeface="Arial" pitchFamily="34" charset="0"/>
            </a:endParaRPr>
          </a:p>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dirty="0" smtClean="0">
                <a:latin typeface="+mj-lt"/>
                <a:ea typeface="+mj-ea"/>
                <a:cs typeface="+mj-cs"/>
              </a:rPr>
              <a:t>FAO’s</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Mandate</a:t>
            </a:r>
            <a:r>
              <a:rPr kumimoji="0" lang="en-US" sz="4400" b="0" i="0" u="none" strike="noStrike" kern="1200" cap="none" spc="0" normalizeH="0" noProof="0" dirty="0" smtClean="0">
                <a:ln>
                  <a:noFill/>
                </a:ln>
                <a:solidFill>
                  <a:schemeClr val="tx1"/>
                </a:solidFill>
                <a:effectLst/>
                <a:uLnTx/>
                <a:uFillTx/>
                <a:latin typeface="+mj-lt"/>
                <a:ea typeface="+mj-ea"/>
                <a:cs typeface="+mj-cs"/>
              </a:rPr>
              <a:t> and Strategic Objectives</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Content Placeholder 2"/>
          <p:cNvSpPr>
            <a:spLocks noGrp="1"/>
          </p:cNvSpPr>
          <p:nvPr>
            <p:ph idx="1"/>
          </p:nvPr>
        </p:nvSpPr>
        <p:spPr>
          <a:xfrm>
            <a:off x="457200" y="1600200"/>
            <a:ext cx="8229600" cy="4525963"/>
          </a:xfrm>
        </p:spPr>
        <p:txBody>
          <a:bodyPr/>
          <a:lstStyle/>
          <a:p>
            <a:r>
              <a:rPr lang="en-US" dirty="0" smtClean="0"/>
              <a:t>Mandate: </a:t>
            </a:r>
            <a:r>
              <a:rPr lang="en-GB" sz="2800" dirty="0" smtClean="0"/>
              <a:t>to </a:t>
            </a:r>
            <a:r>
              <a:rPr lang="en-GB" sz="2800" dirty="0"/>
              <a:t>build a world without hunger through technical cooperation and </a:t>
            </a:r>
            <a:r>
              <a:rPr lang="en-GB" sz="2800" dirty="0" smtClean="0"/>
              <a:t>assistance</a:t>
            </a:r>
          </a:p>
          <a:p>
            <a:endParaRPr lang="en-GB" sz="2800" dirty="0" smtClean="0"/>
          </a:p>
          <a:p>
            <a:pPr>
              <a:spcBef>
                <a:spcPts val="0"/>
              </a:spcBef>
            </a:pPr>
            <a:r>
              <a:rPr lang="en-GB" dirty="0" smtClean="0"/>
              <a:t>Strategic objectives:</a:t>
            </a:r>
          </a:p>
          <a:p>
            <a:pPr lvl="1">
              <a:spcBef>
                <a:spcPts val="0"/>
              </a:spcBef>
            </a:pPr>
            <a:r>
              <a:rPr lang="en-GB" sz="2400" dirty="0" smtClean="0"/>
              <a:t>Help </a:t>
            </a:r>
            <a:r>
              <a:rPr lang="en-GB" sz="2400" dirty="0"/>
              <a:t>eliminate hunger, food insecurity and </a:t>
            </a:r>
            <a:r>
              <a:rPr lang="en-GB" sz="2400" dirty="0" smtClean="0"/>
              <a:t>malnutrition</a:t>
            </a:r>
          </a:p>
          <a:p>
            <a:pPr lvl="1">
              <a:spcBef>
                <a:spcPts val="0"/>
              </a:spcBef>
            </a:pPr>
            <a:r>
              <a:rPr lang="en-GB" sz="2400" dirty="0" smtClean="0"/>
              <a:t>Make </a:t>
            </a:r>
            <a:r>
              <a:rPr lang="en-GB" sz="2400" dirty="0"/>
              <a:t>agriculture, forestry and </a:t>
            </a:r>
            <a:endParaRPr lang="en-GB" sz="2400" dirty="0" smtClean="0"/>
          </a:p>
          <a:p>
            <a:pPr marL="457200" lvl="1" indent="0">
              <a:spcBef>
                <a:spcPts val="0"/>
              </a:spcBef>
              <a:buNone/>
            </a:pPr>
            <a:r>
              <a:rPr lang="en-GB" sz="2400" dirty="0" smtClean="0"/>
              <a:t>    fisheries more productive and sustainable</a:t>
            </a:r>
          </a:p>
          <a:p>
            <a:pPr lvl="1">
              <a:spcBef>
                <a:spcPts val="0"/>
              </a:spcBef>
            </a:pPr>
            <a:r>
              <a:rPr lang="en-US" sz="2400" dirty="0" smtClean="0"/>
              <a:t>Reduce </a:t>
            </a:r>
            <a:r>
              <a:rPr lang="en-US" sz="2400" dirty="0"/>
              <a:t>rural </a:t>
            </a:r>
            <a:r>
              <a:rPr lang="en-US" sz="2400" dirty="0" smtClean="0"/>
              <a:t>poverty</a:t>
            </a:r>
            <a:endParaRPr lang="en-US" sz="2400" dirty="0"/>
          </a:p>
          <a:p>
            <a:pPr lvl="1">
              <a:spcBef>
                <a:spcPts val="0"/>
              </a:spcBef>
            </a:pPr>
            <a:r>
              <a:rPr lang="en-GB" sz="2400" dirty="0"/>
              <a:t>Enable inclusive and efficient agricultural and </a:t>
            </a:r>
            <a:r>
              <a:rPr lang="en-GB" sz="2400" dirty="0" smtClean="0"/>
              <a:t>food systems</a:t>
            </a:r>
          </a:p>
          <a:p>
            <a:pPr lvl="1">
              <a:spcBef>
                <a:spcPts val="0"/>
              </a:spcBef>
            </a:pPr>
            <a:r>
              <a:rPr lang="en-GB" sz="2400" dirty="0" smtClean="0"/>
              <a:t>Increase </a:t>
            </a:r>
            <a:r>
              <a:rPr lang="en-GB" sz="2400" dirty="0"/>
              <a:t>the resilience of livelihoods to threats and crises</a:t>
            </a:r>
            <a:endParaRPr lang="en-US" sz="2400" dirty="0"/>
          </a:p>
        </p:txBody>
      </p:sp>
    </p:spTree>
    <p:extLst>
      <p:ext uri="{BB962C8B-B14F-4D97-AF65-F5344CB8AC3E}">
        <p14:creationId xmlns:p14="http://schemas.microsoft.com/office/powerpoint/2010/main" val="4082561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5">
                                            <p:txEl>
                                              <p:pRg st="5" end="5"/>
                                            </p:txEl>
                                          </p:spTgt>
                                        </p:tgtEl>
                                        <p:attrNameLst>
                                          <p:attrName>style.color</p:attrName>
                                        </p:attrNameLst>
                                      </p:cBhvr>
                                      <p:to>
                                        <a:srgbClr val="0000CC"/>
                                      </p:to>
                                    </p:animClr>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5">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p:txBody>
          <a:bodyPr/>
          <a:lstStyle/>
          <a:p>
            <a:pPr>
              <a:defRPr/>
            </a:pPr>
            <a:fld id="{3854B2C1-AA62-4A4C-928B-F0B7727C4CEF}" type="slidenum">
              <a:rPr lang="en-US" smtClean="0"/>
              <a:pPr>
                <a:defRPr/>
              </a:pPr>
              <a:t>4</a:t>
            </a:fld>
            <a:endParaRPr lang="en-US"/>
          </a:p>
        </p:txBody>
      </p:sp>
      <p:cxnSp>
        <p:nvCxnSpPr>
          <p:cNvPr id="5" name="Straight Connector 4"/>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a:solidFill>
                    <a:schemeClr val="bg1"/>
                  </a:solidFill>
                </a:rPr>
                <a:t>WWW.FAO.ORG</a:t>
              </a:r>
            </a:p>
          </p:txBody>
        </p:sp>
      </p:grpSp>
      <p:sp>
        <p:nvSpPr>
          <p:cNvPr id="17" name="Text Placeholder 5"/>
          <p:cNvSpPr txBox="1">
            <a:spLocks/>
          </p:cNvSpPr>
          <p:nvPr/>
        </p:nvSpPr>
        <p:spPr>
          <a:xfrm>
            <a:off x="251520" y="1628800"/>
            <a:ext cx="3898776" cy="46910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5"/>
          <p:cNvSpPr txBox="1">
            <a:spLocks/>
          </p:cNvSpPr>
          <p:nvPr/>
        </p:nvSpPr>
        <p:spPr>
          <a:xfrm>
            <a:off x="403920" y="1781200"/>
            <a:ext cx="5608240" cy="4691063"/>
          </a:xfrm>
          <a:prstGeom prst="rect">
            <a:avLst/>
          </a:prstGeom>
        </p:spPr>
        <p:txBody>
          <a:bodyPr/>
          <a:lstStyle/>
          <a:p>
            <a:pPr marL="457200" lvl="0" indent="-457200" eaLnBrk="0" hangingPunct="0">
              <a:spcBef>
                <a:spcPct val="20000"/>
              </a:spcBef>
            </a:pPr>
            <a:endParaRPr lang="en-US" sz="2400" dirty="0" smtClean="0">
              <a:cs typeface="Arial" pitchFamily="34" charset="0"/>
            </a:endParaRPr>
          </a:p>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611560" y="2606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Main</a:t>
            </a:r>
            <a:r>
              <a:rPr kumimoji="0" lang="en-US" sz="4400" b="0" i="0" u="none" strike="noStrike" kern="1200" cap="none" spc="0" normalizeH="0" noProof="0" dirty="0" smtClean="0">
                <a:ln>
                  <a:noFill/>
                </a:ln>
                <a:solidFill>
                  <a:schemeClr val="tx1"/>
                </a:solidFill>
                <a:effectLst/>
                <a:uLnTx/>
                <a:uFillTx/>
                <a:latin typeface="+mj-lt"/>
                <a:ea typeface="+mj-ea"/>
                <a:cs typeface="+mj-cs"/>
              </a:rPr>
              <a:t> Areas of FAO’s Collaboration with CITES</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Content Placeholder 2"/>
          <p:cNvSpPr>
            <a:spLocks noGrp="1"/>
          </p:cNvSpPr>
          <p:nvPr>
            <p:ph idx="1"/>
          </p:nvPr>
        </p:nvSpPr>
        <p:spPr>
          <a:xfrm>
            <a:off x="457200" y="1600200"/>
            <a:ext cx="8229600" cy="4525963"/>
          </a:xfrm>
        </p:spPr>
        <p:txBody>
          <a:bodyPr/>
          <a:lstStyle/>
          <a:p>
            <a:pPr>
              <a:lnSpc>
                <a:spcPts val="2900"/>
              </a:lnSpc>
              <a:spcBef>
                <a:spcPts val="0"/>
              </a:spcBef>
              <a:spcAft>
                <a:spcPts val="0"/>
              </a:spcAft>
            </a:pPr>
            <a:r>
              <a:rPr lang="en-US" sz="2000" b="1" dirty="0">
                <a:solidFill>
                  <a:srgbClr val="000000"/>
                </a:solidFill>
                <a:latin typeface="Arial"/>
                <a:cs typeface="Arial"/>
              </a:rPr>
              <a:t>FAO Expert Advisory Panel </a:t>
            </a:r>
          </a:p>
          <a:p>
            <a:pPr lvl="1">
              <a:lnSpc>
                <a:spcPts val="2900"/>
              </a:lnSpc>
              <a:spcBef>
                <a:spcPts val="0"/>
              </a:spcBef>
              <a:spcAft>
                <a:spcPts val="0"/>
              </a:spcAft>
            </a:pPr>
            <a:r>
              <a:rPr lang="en-US" sz="2000" dirty="0" smtClean="0">
                <a:solidFill>
                  <a:srgbClr val="000000"/>
                </a:solidFill>
                <a:latin typeface="Arial"/>
                <a:cs typeface="Arial"/>
              </a:rPr>
              <a:t>Assess the </a:t>
            </a:r>
            <a:r>
              <a:rPr lang="en-US" sz="2000" dirty="0">
                <a:solidFill>
                  <a:srgbClr val="000000"/>
                </a:solidFill>
                <a:latin typeface="Arial"/>
                <a:cs typeface="Arial"/>
              </a:rPr>
              <a:t>listing proposals to CITES concerning commercially exploited </a:t>
            </a:r>
            <a:r>
              <a:rPr lang="en-GB" sz="2000" dirty="0">
                <a:solidFill>
                  <a:srgbClr val="000000"/>
                </a:solidFill>
                <a:latin typeface="Arial"/>
                <a:cs typeface="Arial"/>
              </a:rPr>
              <a:t>aquatic species</a:t>
            </a:r>
          </a:p>
          <a:p>
            <a:pPr marL="265113" indent="-265113">
              <a:lnSpc>
                <a:spcPts val="2900"/>
              </a:lnSpc>
              <a:spcBef>
                <a:spcPts val="0"/>
              </a:spcBef>
              <a:spcAft>
                <a:spcPts val="0"/>
              </a:spcAft>
            </a:pPr>
            <a:r>
              <a:rPr lang="en-US" sz="2000" b="1" dirty="0" smtClean="0">
                <a:solidFill>
                  <a:srgbClr val="000000"/>
                </a:solidFill>
                <a:latin typeface="Arial"/>
                <a:cs typeface="Arial"/>
              </a:rPr>
              <a:t>Works on CITES-listed species</a:t>
            </a:r>
          </a:p>
          <a:p>
            <a:pPr marL="665163" lvl="1" indent="-265113">
              <a:lnSpc>
                <a:spcPts val="2900"/>
              </a:lnSpc>
              <a:spcBef>
                <a:spcPts val="0"/>
              </a:spcBef>
              <a:spcAft>
                <a:spcPts val="0"/>
              </a:spcAft>
            </a:pPr>
            <a:r>
              <a:rPr lang="en-US" sz="2000" b="1" dirty="0" smtClean="0">
                <a:solidFill>
                  <a:srgbClr val="000000"/>
                </a:solidFill>
                <a:latin typeface="Arial"/>
                <a:cs typeface="Arial"/>
              </a:rPr>
              <a:t> </a:t>
            </a:r>
            <a:r>
              <a:rPr lang="en-US" sz="2000" dirty="0" smtClean="0">
                <a:solidFill>
                  <a:srgbClr val="000000"/>
                </a:solidFill>
                <a:latin typeface="Arial"/>
                <a:cs typeface="Arial"/>
              </a:rPr>
              <a:t>sharks</a:t>
            </a:r>
            <a:r>
              <a:rPr lang="en-US" sz="2000" dirty="0">
                <a:solidFill>
                  <a:srgbClr val="000000"/>
                </a:solidFill>
                <a:latin typeface="Arial"/>
                <a:cs typeface="Arial"/>
              </a:rPr>
              <a:t>, </a:t>
            </a:r>
            <a:r>
              <a:rPr lang="en-US" sz="2000" dirty="0" smtClean="0">
                <a:solidFill>
                  <a:srgbClr val="000000"/>
                </a:solidFill>
                <a:latin typeface="Arial"/>
                <a:cs typeface="Arial"/>
              </a:rPr>
              <a:t>Caribbean </a:t>
            </a:r>
            <a:r>
              <a:rPr lang="en-US" sz="2000" dirty="0">
                <a:solidFill>
                  <a:srgbClr val="000000"/>
                </a:solidFill>
                <a:latin typeface="Arial"/>
                <a:cs typeface="Arial"/>
              </a:rPr>
              <a:t>queen conch, </a:t>
            </a:r>
            <a:r>
              <a:rPr lang="en-US" sz="2000" dirty="0" err="1">
                <a:solidFill>
                  <a:srgbClr val="000000"/>
                </a:solidFill>
                <a:latin typeface="Arial"/>
                <a:cs typeface="Arial"/>
              </a:rPr>
              <a:t>humphead</a:t>
            </a:r>
            <a:r>
              <a:rPr lang="en-US" sz="2000" dirty="0">
                <a:solidFill>
                  <a:srgbClr val="000000"/>
                </a:solidFill>
                <a:latin typeface="Arial"/>
                <a:cs typeface="Arial"/>
              </a:rPr>
              <a:t> wrasse, sea cucumbers, sea horses, </a:t>
            </a:r>
            <a:r>
              <a:rPr lang="en-US" sz="2000" dirty="0" smtClean="0">
                <a:solidFill>
                  <a:srgbClr val="000000"/>
                </a:solidFill>
                <a:latin typeface="Arial"/>
                <a:cs typeface="Arial"/>
              </a:rPr>
              <a:t>sturgeons</a:t>
            </a:r>
            <a:endParaRPr lang="en-US" sz="2000" dirty="0">
              <a:solidFill>
                <a:srgbClr val="000000"/>
              </a:solidFill>
              <a:latin typeface="Arial"/>
              <a:cs typeface="Arial"/>
            </a:endParaRPr>
          </a:p>
          <a:p>
            <a:pPr marL="265113" indent="-265113">
              <a:lnSpc>
                <a:spcPts val="2900"/>
              </a:lnSpc>
              <a:spcBef>
                <a:spcPts val="0"/>
              </a:spcBef>
              <a:spcAft>
                <a:spcPts val="0"/>
              </a:spcAft>
            </a:pPr>
            <a:r>
              <a:rPr lang="en-GB" sz="2000" b="1" dirty="0" smtClean="0">
                <a:solidFill>
                  <a:srgbClr val="000000"/>
                </a:solidFill>
                <a:latin typeface="Arial"/>
                <a:cs typeface="Arial"/>
              </a:rPr>
              <a:t>Technical evaluation and capacity development </a:t>
            </a:r>
            <a:endParaRPr lang="en-GB" sz="2000" dirty="0">
              <a:solidFill>
                <a:srgbClr val="000000"/>
              </a:solidFill>
              <a:latin typeface="Arial"/>
              <a:cs typeface="Arial"/>
            </a:endParaRPr>
          </a:p>
          <a:p>
            <a:pPr marL="722313" lvl="1" indent="-265113">
              <a:lnSpc>
                <a:spcPts val="2900"/>
              </a:lnSpc>
              <a:spcBef>
                <a:spcPts val="0"/>
              </a:spcBef>
              <a:spcAft>
                <a:spcPts val="0"/>
              </a:spcAft>
            </a:pPr>
            <a:r>
              <a:rPr lang="en-US" sz="2000" i="1" dirty="0" smtClean="0">
                <a:solidFill>
                  <a:srgbClr val="000000"/>
                </a:solidFill>
                <a:latin typeface="Arial"/>
                <a:cs typeface="Arial"/>
              </a:rPr>
              <a:t>Reviewing </a:t>
            </a:r>
            <a:r>
              <a:rPr lang="en-US" sz="2000" i="1" dirty="0">
                <a:solidFill>
                  <a:srgbClr val="000000"/>
                </a:solidFill>
                <a:latin typeface="Arial"/>
                <a:cs typeface="Arial"/>
              </a:rPr>
              <a:t>the </a:t>
            </a:r>
            <a:r>
              <a:rPr lang="en-US" sz="2000" i="1" dirty="0" smtClean="0">
                <a:solidFill>
                  <a:srgbClr val="000000"/>
                </a:solidFill>
                <a:latin typeface="Arial"/>
                <a:cs typeface="Arial"/>
              </a:rPr>
              <a:t>application </a:t>
            </a:r>
            <a:r>
              <a:rPr lang="en-US" sz="2000" i="1" dirty="0">
                <a:solidFill>
                  <a:srgbClr val="000000"/>
                </a:solidFill>
                <a:latin typeface="Arial"/>
                <a:cs typeface="Arial"/>
              </a:rPr>
              <a:t>and </a:t>
            </a:r>
            <a:r>
              <a:rPr lang="en-US" sz="2000" i="1" dirty="0" smtClean="0">
                <a:solidFill>
                  <a:srgbClr val="000000"/>
                </a:solidFill>
                <a:latin typeface="Arial"/>
                <a:cs typeface="Arial"/>
              </a:rPr>
              <a:t>effectiveness </a:t>
            </a:r>
            <a:r>
              <a:rPr lang="en-US" sz="2000" i="1" dirty="0">
                <a:solidFill>
                  <a:srgbClr val="000000"/>
                </a:solidFill>
                <a:latin typeface="Arial"/>
                <a:cs typeface="Arial"/>
              </a:rPr>
              <a:t>of </a:t>
            </a:r>
            <a:r>
              <a:rPr lang="en-US" sz="2000" i="1" dirty="0" smtClean="0">
                <a:solidFill>
                  <a:srgbClr val="000000"/>
                </a:solidFill>
                <a:latin typeface="Arial"/>
                <a:cs typeface="Arial"/>
              </a:rPr>
              <a:t>international </a:t>
            </a:r>
            <a:r>
              <a:rPr lang="en-US" sz="2000" i="1" dirty="0">
                <a:solidFill>
                  <a:srgbClr val="000000"/>
                </a:solidFill>
                <a:latin typeface="Arial"/>
                <a:cs typeface="Arial"/>
              </a:rPr>
              <a:t>r</a:t>
            </a:r>
            <a:r>
              <a:rPr lang="en-US" sz="2000" i="1" dirty="0" smtClean="0">
                <a:solidFill>
                  <a:srgbClr val="000000"/>
                </a:solidFill>
                <a:latin typeface="Arial"/>
                <a:cs typeface="Arial"/>
              </a:rPr>
              <a:t>egulatory </a:t>
            </a:r>
            <a:r>
              <a:rPr lang="en-US" sz="2000" i="1" dirty="0">
                <a:solidFill>
                  <a:srgbClr val="000000"/>
                </a:solidFill>
                <a:latin typeface="Arial"/>
                <a:cs typeface="Arial"/>
              </a:rPr>
              <a:t>m</a:t>
            </a:r>
            <a:r>
              <a:rPr lang="en-US" sz="2000" i="1" dirty="0" smtClean="0">
                <a:solidFill>
                  <a:srgbClr val="000000"/>
                </a:solidFill>
                <a:latin typeface="Arial"/>
                <a:cs typeface="Arial"/>
              </a:rPr>
              <a:t>easures </a:t>
            </a:r>
            <a:r>
              <a:rPr lang="en-US" sz="2000" i="1" dirty="0">
                <a:solidFill>
                  <a:srgbClr val="000000"/>
                </a:solidFill>
                <a:latin typeface="Arial"/>
                <a:cs typeface="Arial"/>
              </a:rPr>
              <a:t>for the </a:t>
            </a:r>
            <a:r>
              <a:rPr lang="en-US" sz="2000" i="1" dirty="0" smtClean="0">
                <a:solidFill>
                  <a:srgbClr val="000000"/>
                </a:solidFill>
                <a:latin typeface="Arial"/>
                <a:cs typeface="Arial"/>
              </a:rPr>
              <a:t>conservation </a:t>
            </a:r>
            <a:r>
              <a:rPr lang="en-US" sz="2000" i="1" dirty="0">
                <a:solidFill>
                  <a:srgbClr val="000000"/>
                </a:solidFill>
                <a:latin typeface="Arial"/>
                <a:cs typeface="Arial"/>
              </a:rPr>
              <a:t>and sustainable </a:t>
            </a:r>
            <a:r>
              <a:rPr lang="en-US" sz="2000" i="1" dirty="0" smtClean="0">
                <a:solidFill>
                  <a:srgbClr val="000000"/>
                </a:solidFill>
                <a:latin typeface="Arial"/>
                <a:cs typeface="Arial"/>
              </a:rPr>
              <a:t>use </a:t>
            </a:r>
            <a:r>
              <a:rPr lang="en-US" sz="2000" i="1" dirty="0">
                <a:solidFill>
                  <a:srgbClr val="000000"/>
                </a:solidFill>
                <a:latin typeface="Arial"/>
                <a:cs typeface="Arial"/>
              </a:rPr>
              <a:t>of a</a:t>
            </a:r>
            <a:r>
              <a:rPr lang="en-US" sz="2000" i="1" dirty="0" smtClean="0">
                <a:solidFill>
                  <a:srgbClr val="000000"/>
                </a:solidFill>
                <a:latin typeface="Arial"/>
                <a:cs typeface="Arial"/>
              </a:rPr>
              <a:t>quatic specie</a:t>
            </a:r>
            <a:endParaRPr lang="en-US" sz="2000" i="1" dirty="0">
              <a:solidFill>
                <a:srgbClr val="000000"/>
              </a:solidFill>
              <a:latin typeface="Arial"/>
              <a:cs typeface="Arial"/>
            </a:endParaRPr>
          </a:p>
          <a:p>
            <a:pPr marL="722313" lvl="1" indent="-265113">
              <a:lnSpc>
                <a:spcPts val="2900"/>
              </a:lnSpc>
              <a:spcBef>
                <a:spcPts val="0"/>
              </a:spcBef>
              <a:spcAft>
                <a:spcPts val="0"/>
              </a:spcAft>
            </a:pPr>
            <a:r>
              <a:rPr lang="en-US" sz="2000" i="1" dirty="0">
                <a:solidFill>
                  <a:srgbClr val="000000"/>
                </a:solidFill>
                <a:latin typeface="Arial"/>
                <a:cs typeface="Arial"/>
              </a:rPr>
              <a:t>Capacity a</a:t>
            </a:r>
            <a:r>
              <a:rPr lang="en-US" sz="2000" i="1" dirty="0" smtClean="0">
                <a:solidFill>
                  <a:srgbClr val="000000"/>
                </a:solidFill>
                <a:latin typeface="Arial"/>
                <a:cs typeface="Arial"/>
              </a:rPr>
              <a:t>ssessments for </a:t>
            </a:r>
            <a:r>
              <a:rPr lang="en-US" sz="2000" i="1" dirty="0">
                <a:solidFill>
                  <a:srgbClr val="000000"/>
                </a:solidFill>
                <a:latin typeface="Arial"/>
                <a:cs typeface="Arial"/>
              </a:rPr>
              <a:t>the </a:t>
            </a:r>
            <a:r>
              <a:rPr lang="en-US" sz="2000" i="1" dirty="0" smtClean="0">
                <a:solidFill>
                  <a:srgbClr val="000000"/>
                </a:solidFill>
                <a:latin typeface="Arial"/>
                <a:cs typeface="Arial"/>
              </a:rPr>
              <a:t>implementation </a:t>
            </a:r>
            <a:r>
              <a:rPr lang="en-US" sz="2000" i="1" dirty="0">
                <a:solidFill>
                  <a:srgbClr val="000000"/>
                </a:solidFill>
                <a:latin typeface="Arial"/>
                <a:cs typeface="Arial"/>
              </a:rPr>
              <a:t>of </a:t>
            </a:r>
            <a:r>
              <a:rPr lang="en-US" sz="2000" i="1" dirty="0" smtClean="0">
                <a:solidFill>
                  <a:srgbClr val="000000"/>
                </a:solidFill>
                <a:latin typeface="Arial"/>
                <a:cs typeface="Arial"/>
              </a:rPr>
              <a:t>the new </a:t>
            </a:r>
            <a:r>
              <a:rPr lang="en-US" sz="2000" i="1" dirty="0">
                <a:solidFill>
                  <a:srgbClr val="000000"/>
                </a:solidFill>
                <a:latin typeface="Arial"/>
                <a:cs typeface="Arial"/>
              </a:rPr>
              <a:t>CITES listing of </a:t>
            </a:r>
            <a:r>
              <a:rPr lang="en-US" sz="2000" i="1" dirty="0" smtClean="0">
                <a:solidFill>
                  <a:srgbClr val="000000"/>
                </a:solidFill>
                <a:latin typeface="Arial"/>
                <a:cs typeface="Arial"/>
              </a:rPr>
              <a:t>sharks </a:t>
            </a:r>
            <a:r>
              <a:rPr lang="en-US" sz="2000" i="1" dirty="0">
                <a:solidFill>
                  <a:srgbClr val="000000"/>
                </a:solidFill>
                <a:latin typeface="Arial"/>
                <a:cs typeface="Arial"/>
              </a:rPr>
              <a:t>and </a:t>
            </a:r>
            <a:r>
              <a:rPr lang="en-US" sz="2000" i="1" dirty="0" smtClean="0">
                <a:solidFill>
                  <a:srgbClr val="000000"/>
                </a:solidFill>
                <a:latin typeface="Arial"/>
                <a:cs typeface="Arial"/>
              </a:rPr>
              <a:t>manta </a:t>
            </a:r>
            <a:r>
              <a:rPr lang="en-US" sz="2000" i="1" dirty="0">
                <a:solidFill>
                  <a:srgbClr val="000000"/>
                </a:solidFill>
                <a:latin typeface="Arial"/>
                <a:cs typeface="Arial"/>
              </a:rPr>
              <a:t>r</a:t>
            </a:r>
            <a:r>
              <a:rPr lang="en-US" sz="2000" i="1" dirty="0" smtClean="0">
                <a:solidFill>
                  <a:srgbClr val="000000"/>
                </a:solidFill>
                <a:latin typeface="Arial"/>
                <a:cs typeface="Arial"/>
              </a:rPr>
              <a:t>ays</a:t>
            </a:r>
            <a:endParaRPr lang="en-GB" sz="2000" i="1" dirty="0">
              <a:solidFill>
                <a:srgbClr val="000000"/>
              </a:solidFill>
              <a:latin typeface="Arial"/>
              <a:cs typeface="Arial"/>
            </a:endParaRPr>
          </a:p>
          <a:p>
            <a:pPr>
              <a:spcBef>
                <a:spcPts val="0"/>
              </a:spcBef>
              <a:spcAft>
                <a:spcPts val="0"/>
              </a:spcAft>
            </a:pPr>
            <a:endParaRPr lang="en-US" dirty="0"/>
          </a:p>
        </p:txBody>
      </p:sp>
    </p:spTree>
    <p:extLst>
      <p:ext uri="{BB962C8B-B14F-4D97-AF65-F5344CB8AC3E}">
        <p14:creationId xmlns:p14="http://schemas.microsoft.com/office/powerpoint/2010/main" val="40825610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p:txBody>
          <a:bodyPr/>
          <a:lstStyle/>
          <a:p>
            <a:pPr>
              <a:defRPr/>
            </a:pPr>
            <a:fld id="{3854B2C1-AA62-4A4C-928B-F0B7727C4CEF}" type="slidenum">
              <a:rPr lang="en-US" smtClean="0"/>
              <a:pPr>
                <a:defRPr/>
              </a:pPr>
              <a:t>5</a:t>
            </a:fld>
            <a:endParaRPr lang="en-US"/>
          </a:p>
        </p:txBody>
      </p:sp>
      <p:cxnSp>
        <p:nvCxnSpPr>
          <p:cNvPr id="5" name="Straight Connector 4"/>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a:solidFill>
                    <a:schemeClr val="bg1"/>
                  </a:solidFill>
                </a:rPr>
                <a:t>WWW.FAO.ORG</a:t>
              </a:r>
            </a:p>
          </p:txBody>
        </p:sp>
      </p:grpSp>
      <p:sp>
        <p:nvSpPr>
          <p:cNvPr id="17" name="Text Placeholder 5"/>
          <p:cNvSpPr txBox="1">
            <a:spLocks/>
          </p:cNvSpPr>
          <p:nvPr/>
        </p:nvSpPr>
        <p:spPr>
          <a:xfrm>
            <a:off x="251520" y="1628800"/>
            <a:ext cx="3898776" cy="46910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5"/>
          <p:cNvSpPr txBox="1">
            <a:spLocks/>
          </p:cNvSpPr>
          <p:nvPr/>
        </p:nvSpPr>
        <p:spPr>
          <a:xfrm>
            <a:off x="403920" y="1781200"/>
            <a:ext cx="5608240" cy="4691063"/>
          </a:xfrm>
          <a:prstGeom prst="rect">
            <a:avLst/>
          </a:prstGeom>
        </p:spPr>
        <p:txBody>
          <a:bodyPr/>
          <a:lstStyle/>
          <a:p>
            <a:pPr marL="457200" lvl="0" indent="-457200" eaLnBrk="0" hangingPunct="0">
              <a:spcBef>
                <a:spcPct val="20000"/>
              </a:spcBef>
            </a:pPr>
            <a:endParaRPr lang="en-US" sz="2400" dirty="0" smtClean="0">
              <a:cs typeface="Arial" pitchFamily="34" charset="0"/>
            </a:endParaRPr>
          </a:p>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611560" y="2606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About 100 </a:t>
            </a:r>
            <a:r>
              <a:rPr lang="en-US" sz="3200" dirty="0" smtClean="0">
                <a:latin typeface="+mj-lt"/>
                <a:ea typeface="+mj-ea"/>
                <a:cs typeface="+mj-cs"/>
              </a:rPr>
              <a:t>Commercially Exploited Aquatic </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Species</a:t>
            </a:r>
            <a:r>
              <a:rPr kumimoji="0" lang="en-US" sz="3200" b="0" i="0" u="none" strike="noStrike" kern="1200" cap="none" spc="0" normalizeH="0" noProof="0" dirty="0" smtClean="0">
                <a:ln>
                  <a:noFill/>
                </a:ln>
                <a:solidFill>
                  <a:schemeClr val="tx1"/>
                </a:solidFill>
                <a:effectLst/>
                <a:uLnTx/>
                <a:uFillTx/>
                <a:latin typeface="+mj-lt"/>
                <a:ea typeface="+mj-ea"/>
                <a:cs typeface="+mj-cs"/>
              </a:rPr>
              <a:t> Currently Included in CITES Appendices</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a:blip r:embed="rId4"/>
          <a:stretch>
            <a:fillRect/>
          </a:stretch>
        </p:blipFill>
        <p:spPr>
          <a:xfrm>
            <a:off x="0" y="1628800"/>
            <a:ext cx="9144000" cy="4611709"/>
          </a:xfrm>
          <a:prstGeom prst="rect">
            <a:avLst/>
          </a:prstGeom>
          <a:solidFill>
            <a:schemeClr val="accent2">
              <a:lumMod val="40000"/>
              <a:lumOff val="60000"/>
            </a:schemeClr>
          </a:solidFill>
        </p:spPr>
      </p:pic>
    </p:spTree>
    <p:extLst>
      <p:ext uri="{BB962C8B-B14F-4D97-AF65-F5344CB8AC3E}">
        <p14:creationId xmlns:p14="http://schemas.microsoft.com/office/powerpoint/2010/main" val="36379244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a:xfrm>
            <a:off x="323528" y="1772816"/>
            <a:ext cx="2133600" cy="365125"/>
          </a:xfrm>
        </p:spPr>
        <p:txBody>
          <a:bodyPr/>
          <a:lstStyle/>
          <a:p>
            <a:pPr>
              <a:defRPr/>
            </a:pPr>
            <a:fld id="{3854B2C1-AA62-4A4C-928B-F0B7727C4CEF}" type="slidenum">
              <a:rPr lang="en-US" smtClean="0"/>
              <a:pPr>
                <a:defRPr/>
              </a:pPr>
              <a:t>6</a:t>
            </a:fld>
            <a:endParaRPr lang="en-US"/>
          </a:p>
        </p:txBody>
      </p:sp>
      <p:cxnSp>
        <p:nvCxnSpPr>
          <p:cNvPr id="5" name="Straight Connector 4"/>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a:solidFill>
                    <a:schemeClr val="bg1"/>
                  </a:solidFill>
                </a:rPr>
                <a:t>WWW.FAO.ORG</a:t>
              </a:r>
            </a:p>
          </p:txBody>
        </p:sp>
      </p:grpSp>
      <p:sp>
        <p:nvSpPr>
          <p:cNvPr id="17" name="Text Placeholder 5"/>
          <p:cNvSpPr txBox="1">
            <a:spLocks/>
          </p:cNvSpPr>
          <p:nvPr/>
        </p:nvSpPr>
        <p:spPr>
          <a:xfrm>
            <a:off x="251520" y="1628800"/>
            <a:ext cx="3898776" cy="46910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5"/>
          <p:cNvSpPr txBox="1">
            <a:spLocks/>
          </p:cNvSpPr>
          <p:nvPr/>
        </p:nvSpPr>
        <p:spPr>
          <a:xfrm>
            <a:off x="403920" y="1781200"/>
            <a:ext cx="5608240" cy="4691063"/>
          </a:xfrm>
          <a:prstGeom prst="rect">
            <a:avLst/>
          </a:prstGeom>
        </p:spPr>
        <p:txBody>
          <a:bodyPr/>
          <a:lstStyle/>
          <a:p>
            <a:pPr marL="457200" lvl="0" indent="-457200" eaLnBrk="0" hangingPunct="0">
              <a:spcBef>
                <a:spcPct val="20000"/>
              </a:spcBef>
            </a:pPr>
            <a:endParaRPr lang="en-US" sz="2400" dirty="0" smtClean="0">
              <a:cs typeface="Arial" pitchFamily="34" charset="0"/>
            </a:endParaRPr>
          </a:p>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609600" y="332656"/>
            <a:ext cx="8229600" cy="10801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Sharks and Manta Rays</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dirty="0" smtClean="0">
                <a:latin typeface="+mj-lt"/>
                <a:ea typeface="+mj-ea"/>
                <a:cs typeface="+mj-cs"/>
              </a:rPr>
              <a:t>Listed in CITES Appendix II</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8" descr="http://www.pacificsharks.org/img/Basking-Shark.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l="1602" r="1602"/>
          <a:stretch>
            <a:fillRect/>
          </a:stretch>
        </p:blipFill>
        <p:spPr bwMode="auto">
          <a:xfrm>
            <a:off x="457200" y="1600200"/>
            <a:ext cx="2386608" cy="107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p:cNvPicPr>
            <a:picLocks noChangeAspect="1" noChangeArrowheads="1"/>
          </p:cNvPicPr>
          <p:nvPr/>
        </p:nvPicPr>
        <p:blipFill rotWithShape="1">
          <a:blip r:embed="rId5">
            <a:extLst>
              <a:ext uri="{28A0092B-C50C-407E-A947-70E740481C1C}">
                <a14:useLocalDpi xmlns:a14="http://schemas.microsoft.com/office/drawing/2010/main" val="0"/>
              </a:ext>
            </a:extLst>
          </a:blip>
          <a:srcRect t="10542" b="13894"/>
          <a:stretch/>
        </p:blipFill>
        <p:spPr bwMode="auto">
          <a:xfrm>
            <a:off x="467544" y="3212976"/>
            <a:ext cx="2376264" cy="893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pic>
        <p:nvPicPr>
          <p:cNvPr id="18"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4725144"/>
            <a:ext cx="2376264" cy="990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pic>
        <p:nvPicPr>
          <p:cNvPr id="19"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39952" y="1844824"/>
            <a:ext cx="2078730" cy="105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pic>
        <p:nvPicPr>
          <p:cNvPr id="20" name="Picture 6" descr="http://31.media.tumblr.com/tumblr_lw63xrzuPm1r62u4to1_500.jpg"/>
          <p:cNvPicPr>
            <a:picLocks noChangeAspect="1" noChangeArrowheads="1"/>
          </p:cNvPicPr>
          <p:nvPr/>
        </p:nvPicPr>
        <p:blipFill>
          <a:blip r:embed="rId8">
            <a:extLst>
              <a:ext uri="{28A0092B-C50C-407E-A947-70E740481C1C}">
                <a14:useLocalDpi xmlns:a14="http://schemas.microsoft.com/office/drawing/2010/main" val="0"/>
              </a:ext>
            </a:extLst>
          </a:blip>
          <a:srcRect l="-591" t="475" r="15434" b="19846"/>
          <a:stretch>
            <a:fillRect/>
          </a:stretch>
        </p:blipFill>
        <p:spPr bwMode="auto">
          <a:xfrm>
            <a:off x="6660232" y="1844824"/>
            <a:ext cx="2088232"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p:cNvPicPr>
            <a:picLocks noChangeAspect="1" noChangeArrowheads="1"/>
          </p:cNvPicPr>
          <p:nvPr/>
        </p:nvPicPr>
        <p:blipFill>
          <a:blip r:embed="rId9">
            <a:extLst>
              <a:ext uri="{28A0092B-C50C-407E-A947-70E740481C1C}">
                <a14:useLocalDpi xmlns:a14="http://schemas.microsoft.com/office/drawing/2010/main" val="0"/>
              </a:ext>
            </a:extLst>
          </a:blip>
          <a:srcRect l="6284" t="8624" b="14188"/>
          <a:stretch>
            <a:fillRect/>
          </a:stretch>
        </p:blipFill>
        <p:spPr bwMode="auto">
          <a:xfrm>
            <a:off x="4139953" y="3501008"/>
            <a:ext cx="216024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4" descr="http://www.costarica-scuba.com/wp-content/uploads/2012/10/Mobula-ray.jpg"/>
          <p:cNvPicPr>
            <a:picLocks noChangeAspect="1" noChangeArrowheads="1"/>
          </p:cNvPicPr>
          <p:nvPr/>
        </p:nvPicPr>
        <p:blipFill>
          <a:blip r:embed="rId10">
            <a:extLst>
              <a:ext uri="{28A0092B-C50C-407E-A947-70E740481C1C}">
                <a14:useLocalDpi xmlns:a14="http://schemas.microsoft.com/office/drawing/2010/main" val="0"/>
              </a:ext>
            </a:extLst>
          </a:blip>
          <a:srcRect l="22639" t="12431" r="28645" b="4784"/>
          <a:stretch>
            <a:fillRect/>
          </a:stretch>
        </p:blipFill>
        <p:spPr bwMode="auto">
          <a:xfrm>
            <a:off x="6660232" y="3501009"/>
            <a:ext cx="2088232" cy="10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9552" y="2708920"/>
            <a:ext cx="1634469" cy="369332"/>
          </a:xfrm>
          <a:prstGeom prst="rect">
            <a:avLst/>
          </a:prstGeom>
          <a:noFill/>
        </p:spPr>
        <p:txBody>
          <a:bodyPr wrap="none" rtlCol="0">
            <a:spAutoFit/>
          </a:bodyPr>
          <a:lstStyle/>
          <a:p>
            <a:r>
              <a:rPr lang="en-US" dirty="0" smtClean="0"/>
              <a:t>Basking shark</a:t>
            </a:r>
            <a:endParaRPr lang="en-US" dirty="0"/>
          </a:p>
        </p:txBody>
      </p:sp>
      <p:sp>
        <p:nvSpPr>
          <p:cNvPr id="25" name="TextBox 24"/>
          <p:cNvSpPr txBox="1"/>
          <p:nvPr/>
        </p:nvSpPr>
        <p:spPr>
          <a:xfrm>
            <a:off x="539552" y="4221088"/>
            <a:ext cx="1467544" cy="369332"/>
          </a:xfrm>
          <a:prstGeom prst="rect">
            <a:avLst/>
          </a:prstGeom>
          <a:noFill/>
        </p:spPr>
        <p:txBody>
          <a:bodyPr wrap="none" rtlCol="0">
            <a:spAutoFit/>
          </a:bodyPr>
          <a:lstStyle/>
          <a:p>
            <a:r>
              <a:rPr lang="en-US" dirty="0" smtClean="0"/>
              <a:t>Whale shark</a:t>
            </a:r>
            <a:endParaRPr lang="en-US" dirty="0"/>
          </a:p>
        </p:txBody>
      </p:sp>
      <p:sp>
        <p:nvSpPr>
          <p:cNvPr id="26" name="TextBox 25"/>
          <p:cNvSpPr txBox="1"/>
          <p:nvPr/>
        </p:nvSpPr>
        <p:spPr>
          <a:xfrm>
            <a:off x="611560" y="5733256"/>
            <a:ext cx="1993567" cy="369332"/>
          </a:xfrm>
          <a:prstGeom prst="rect">
            <a:avLst/>
          </a:prstGeom>
          <a:noFill/>
        </p:spPr>
        <p:txBody>
          <a:bodyPr wrap="none" rtlCol="0">
            <a:spAutoFit/>
          </a:bodyPr>
          <a:lstStyle/>
          <a:p>
            <a:r>
              <a:rPr lang="en-US" dirty="0" smtClean="0"/>
              <a:t>Great white shark</a:t>
            </a:r>
            <a:endParaRPr lang="en-US" dirty="0"/>
          </a:p>
        </p:txBody>
      </p:sp>
      <p:sp>
        <p:nvSpPr>
          <p:cNvPr id="27" name="TextBox 26"/>
          <p:cNvSpPr txBox="1"/>
          <p:nvPr/>
        </p:nvSpPr>
        <p:spPr>
          <a:xfrm>
            <a:off x="7020272" y="4653136"/>
            <a:ext cx="1326430" cy="369332"/>
          </a:xfrm>
          <a:prstGeom prst="rect">
            <a:avLst/>
          </a:prstGeom>
          <a:noFill/>
        </p:spPr>
        <p:txBody>
          <a:bodyPr wrap="none" rtlCol="0">
            <a:spAutoFit/>
          </a:bodyPr>
          <a:lstStyle/>
          <a:p>
            <a:r>
              <a:rPr lang="en-US" dirty="0" smtClean="0"/>
              <a:t>Manta rays</a:t>
            </a:r>
            <a:endParaRPr lang="en-US" dirty="0"/>
          </a:p>
        </p:txBody>
      </p:sp>
      <p:sp>
        <p:nvSpPr>
          <p:cNvPr id="28" name="TextBox 27"/>
          <p:cNvSpPr txBox="1"/>
          <p:nvPr/>
        </p:nvSpPr>
        <p:spPr>
          <a:xfrm>
            <a:off x="4427984" y="4725144"/>
            <a:ext cx="1865640" cy="369332"/>
          </a:xfrm>
          <a:prstGeom prst="rect">
            <a:avLst/>
          </a:prstGeom>
          <a:noFill/>
        </p:spPr>
        <p:txBody>
          <a:bodyPr wrap="none" rtlCol="0">
            <a:spAutoFit/>
          </a:bodyPr>
          <a:lstStyle/>
          <a:p>
            <a:r>
              <a:rPr lang="en-US" dirty="0" err="1" smtClean="0"/>
              <a:t>Porbeagle</a:t>
            </a:r>
            <a:r>
              <a:rPr lang="en-US" dirty="0" smtClean="0"/>
              <a:t> shark</a:t>
            </a:r>
            <a:endParaRPr lang="en-US" dirty="0"/>
          </a:p>
        </p:txBody>
      </p:sp>
      <p:sp>
        <p:nvSpPr>
          <p:cNvPr id="29" name="TextBox 28"/>
          <p:cNvSpPr txBox="1"/>
          <p:nvPr/>
        </p:nvSpPr>
        <p:spPr>
          <a:xfrm>
            <a:off x="6588224" y="2924944"/>
            <a:ext cx="2399087" cy="646331"/>
          </a:xfrm>
          <a:prstGeom prst="rect">
            <a:avLst/>
          </a:prstGeom>
          <a:noFill/>
        </p:spPr>
        <p:txBody>
          <a:bodyPr wrap="square" rtlCol="0">
            <a:spAutoFit/>
          </a:bodyPr>
          <a:lstStyle/>
          <a:p>
            <a:r>
              <a:rPr lang="en-US" dirty="0" smtClean="0"/>
              <a:t>Hammerhead sharks</a:t>
            </a:r>
          </a:p>
          <a:p>
            <a:r>
              <a:rPr lang="en-US" dirty="0" smtClean="0"/>
              <a:t>(3 species)</a:t>
            </a:r>
            <a:endParaRPr lang="en-US" dirty="0"/>
          </a:p>
        </p:txBody>
      </p:sp>
      <p:sp>
        <p:nvSpPr>
          <p:cNvPr id="30" name="TextBox 29"/>
          <p:cNvSpPr txBox="1"/>
          <p:nvPr/>
        </p:nvSpPr>
        <p:spPr>
          <a:xfrm>
            <a:off x="3923928" y="2996952"/>
            <a:ext cx="2506854" cy="369332"/>
          </a:xfrm>
          <a:prstGeom prst="rect">
            <a:avLst/>
          </a:prstGeom>
          <a:noFill/>
        </p:spPr>
        <p:txBody>
          <a:bodyPr wrap="none" rtlCol="0">
            <a:spAutoFit/>
          </a:bodyPr>
          <a:lstStyle/>
          <a:p>
            <a:r>
              <a:rPr lang="en-US" dirty="0" smtClean="0"/>
              <a:t>Oceanic </a:t>
            </a:r>
            <a:r>
              <a:rPr lang="en-US" dirty="0" err="1" smtClean="0"/>
              <a:t>whitetip</a:t>
            </a:r>
            <a:r>
              <a:rPr lang="en-US" dirty="0" smtClean="0"/>
              <a:t> shark</a:t>
            </a:r>
            <a:endParaRPr lang="en-US" dirty="0"/>
          </a:p>
        </p:txBody>
      </p:sp>
      <p:sp>
        <p:nvSpPr>
          <p:cNvPr id="9" name="Rounded Rectangle 8"/>
          <p:cNvSpPr/>
          <p:nvPr/>
        </p:nvSpPr>
        <p:spPr>
          <a:xfrm>
            <a:off x="3923928" y="1700808"/>
            <a:ext cx="5040560" cy="3384376"/>
          </a:xfrm>
          <a:prstGeom prst="roundRect">
            <a:avLst/>
          </a:prstGeom>
          <a:noFill/>
          <a:ln w="38100" cmpd="sng">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923928" y="5517232"/>
            <a:ext cx="5112568" cy="400110"/>
          </a:xfrm>
          <a:prstGeom prst="rect">
            <a:avLst/>
          </a:prstGeom>
          <a:noFill/>
        </p:spPr>
        <p:txBody>
          <a:bodyPr wrap="square" rtlCol="0">
            <a:spAutoFit/>
          </a:bodyPr>
          <a:lstStyle/>
          <a:p>
            <a:r>
              <a:rPr lang="en-US" sz="2000" dirty="0" smtClean="0">
                <a:solidFill>
                  <a:srgbClr val="FF0000"/>
                </a:solidFill>
              </a:rPr>
              <a:t>Entry into effect delayed to 14 Sept 2014</a:t>
            </a:r>
            <a:endParaRPr lang="en-US" sz="2000" dirty="0">
              <a:solidFill>
                <a:srgbClr val="FF0000"/>
              </a:solidFill>
            </a:endParaRPr>
          </a:p>
        </p:txBody>
      </p:sp>
    </p:spTree>
    <p:extLst>
      <p:ext uri="{BB962C8B-B14F-4D97-AF65-F5344CB8AC3E}">
        <p14:creationId xmlns:p14="http://schemas.microsoft.com/office/powerpoint/2010/main" val="4082561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p:txBody>
          <a:bodyPr/>
          <a:lstStyle/>
          <a:p>
            <a:pPr>
              <a:defRPr/>
            </a:pPr>
            <a:fld id="{3854B2C1-AA62-4A4C-928B-F0B7727C4CEF}" type="slidenum">
              <a:rPr lang="en-US" smtClean="0"/>
              <a:pPr>
                <a:defRPr/>
              </a:pPr>
              <a:t>7</a:t>
            </a:fld>
            <a:endParaRPr lang="en-US"/>
          </a:p>
        </p:txBody>
      </p:sp>
      <p:cxnSp>
        <p:nvCxnSpPr>
          <p:cNvPr id="5" name="Straight Connector 4"/>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a:solidFill>
                    <a:schemeClr val="bg1"/>
                  </a:solidFill>
                </a:rPr>
                <a:t>WWW.FAO.ORG</a:t>
              </a:r>
            </a:p>
          </p:txBody>
        </p:sp>
      </p:grpSp>
      <p:sp>
        <p:nvSpPr>
          <p:cNvPr id="17" name="Text Placeholder 5"/>
          <p:cNvSpPr txBox="1">
            <a:spLocks/>
          </p:cNvSpPr>
          <p:nvPr/>
        </p:nvSpPr>
        <p:spPr>
          <a:xfrm>
            <a:off x="251520" y="1628800"/>
            <a:ext cx="3898776" cy="46910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5"/>
          <p:cNvSpPr txBox="1">
            <a:spLocks/>
          </p:cNvSpPr>
          <p:nvPr/>
        </p:nvSpPr>
        <p:spPr>
          <a:xfrm>
            <a:off x="403920" y="1781200"/>
            <a:ext cx="4888160" cy="4691063"/>
          </a:xfrm>
          <a:prstGeom prst="rect">
            <a:avLst/>
          </a:prstGeom>
        </p:spPr>
        <p:txBody>
          <a:bodyPr/>
          <a:lstStyle/>
          <a:p>
            <a:pPr marL="342900" lvl="0" indent="-342900" eaLnBrk="0" hangingPunct="0">
              <a:spcBef>
                <a:spcPct val="20000"/>
              </a:spcBef>
              <a:buFont typeface="Arial" pitchFamily="34" charset="0"/>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Highest catches</a:t>
            </a:r>
            <a:r>
              <a:rPr kumimoji="0" lang="en-US" sz="3200" b="0" i="0" u="none" strike="noStrike" kern="1200" cap="none" spc="0" normalizeH="0" noProof="0" dirty="0" smtClean="0">
                <a:ln>
                  <a:noFill/>
                </a:ln>
                <a:solidFill>
                  <a:schemeClr val="tx1"/>
                </a:solidFill>
                <a:effectLst/>
                <a:uLnTx/>
                <a:uFillTx/>
                <a:latin typeface="+mn-lt"/>
                <a:ea typeface="+mn-ea"/>
                <a:cs typeface="+mn-cs"/>
              </a:rPr>
              <a:t> in 1960s-70s</a:t>
            </a:r>
          </a:p>
          <a:p>
            <a:pPr marL="342900" lvl="0" indent="-342900" eaLnBrk="0" hangingPunct="0">
              <a:spcBef>
                <a:spcPct val="20000"/>
              </a:spcBef>
              <a:buFont typeface="Arial" pitchFamily="34" charset="0"/>
              <a:buChar char="•"/>
            </a:pPr>
            <a:r>
              <a:rPr lang="en-US" sz="3200" dirty="0" smtClean="0">
                <a:latin typeface="+mn-lt"/>
              </a:rPr>
              <a:t>Current catch close to zero</a:t>
            </a:r>
          </a:p>
          <a:p>
            <a:pPr marL="342900" lvl="0" indent="-342900" eaLnBrk="0" hangingPunct="0">
              <a:spcBef>
                <a:spcPct val="20000"/>
              </a:spcBef>
              <a:buFont typeface="Arial" pitchFamily="34" charset="0"/>
              <a:buChar char="•"/>
            </a:pPr>
            <a:r>
              <a:rPr kumimoji="0" lang="en-US" sz="3200" b="0" i="0" u="none" strike="noStrike" kern="1200" cap="none" spc="0" normalizeH="0" noProof="0" dirty="0" smtClean="0">
                <a:ln>
                  <a:noFill/>
                </a:ln>
                <a:solidFill>
                  <a:schemeClr val="tx1"/>
                </a:solidFill>
                <a:effectLst/>
                <a:uLnTx/>
                <a:uFillTx/>
                <a:latin typeface="+mn-lt"/>
                <a:ea typeface="+mn-ea"/>
                <a:cs typeface="+mn-cs"/>
              </a:rPr>
              <a:t>The radical declining trend after 1970 reflecting the necessity of the CITES listing </a:t>
            </a:r>
          </a:p>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611560" y="2606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en-US" sz="4400" dirty="0"/>
              <a:t>Landings of the Eight Listed Shark Species</a:t>
            </a: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076056" y="1268760"/>
            <a:ext cx="4036854" cy="480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8316416" y="4581128"/>
            <a:ext cx="827584" cy="10801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678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p:txBody>
          <a:bodyPr/>
          <a:lstStyle/>
          <a:p>
            <a:pPr>
              <a:defRPr/>
            </a:pPr>
            <a:fld id="{3854B2C1-AA62-4A4C-928B-F0B7727C4CEF}" type="slidenum">
              <a:rPr lang="en-US" smtClean="0"/>
              <a:pPr>
                <a:defRPr/>
              </a:pPr>
              <a:t>8</a:t>
            </a:fld>
            <a:endParaRPr lang="en-US"/>
          </a:p>
        </p:txBody>
      </p:sp>
      <p:cxnSp>
        <p:nvCxnSpPr>
          <p:cNvPr id="5" name="Straight Connector 4"/>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a:solidFill>
                    <a:schemeClr val="bg1"/>
                  </a:solidFill>
                </a:rPr>
                <a:t>WWW.FAO.ORG</a:t>
              </a:r>
            </a:p>
          </p:txBody>
        </p:sp>
      </p:grpSp>
      <p:sp>
        <p:nvSpPr>
          <p:cNvPr id="17" name="Text Placeholder 5"/>
          <p:cNvSpPr txBox="1">
            <a:spLocks/>
          </p:cNvSpPr>
          <p:nvPr/>
        </p:nvSpPr>
        <p:spPr>
          <a:xfrm>
            <a:off x="251520" y="1628800"/>
            <a:ext cx="3898776" cy="46910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5"/>
          <p:cNvSpPr txBox="1">
            <a:spLocks/>
          </p:cNvSpPr>
          <p:nvPr/>
        </p:nvSpPr>
        <p:spPr>
          <a:xfrm>
            <a:off x="403920" y="1781200"/>
            <a:ext cx="5608240" cy="4691063"/>
          </a:xfrm>
          <a:prstGeom prst="rect">
            <a:avLst/>
          </a:prstGeom>
        </p:spPr>
        <p:txBody>
          <a:bodyPr/>
          <a:lstStyle/>
          <a:p>
            <a:pPr marL="457200" lvl="0" indent="-457200" eaLnBrk="0" hangingPunct="0">
              <a:spcBef>
                <a:spcPct val="20000"/>
              </a:spcBef>
            </a:pPr>
            <a:endParaRPr lang="en-US" sz="2400" dirty="0" smtClean="0">
              <a:cs typeface="Arial" pitchFamily="34" charset="0"/>
            </a:endParaRPr>
          </a:p>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611560" y="2606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IPOA Sharks (adopted in 1999)</a:t>
            </a: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Content Placeholder 2"/>
          <p:cNvSpPr>
            <a:spLocks noGrp="1"/>
          </p:cNvSpPr>
          <p:nvPr>
            <p:ph idx="1"/>
          </p:nvPr>
        </p:nvSpPr>
        <p:spPr>
          <a:xfrm>
            <a:off x="457200" y="1600200"/>
            <a:ext cx="6635080" cy="4525963"/>
          </a:xfrm>
        </p:spPr>
        <p:txBody>
          <a:bodyPr/>
          <a:lstStyle/>
          <a:p>
            <a:pPr marL="180975" indent="-180975">
              <a:spcBef>
                <a:spcPts val="600"/>
              </a:spcBef>
              <a:spcAft>
                <a:spcPts val="600"/>
              </a:spcAft>
            </a:pPr>
            <a:r>
              <a:rPr lang="en-US" sz="2800" dirty="0">
                <a:solidFill>
                  <a:srgbClr val="000000"/>
                </a:solidFill>
              </a:rPr>
              <a:t>States should implement a NPOA if their vessels conduct directed fisheries for sharks or if their vessels regularly catch sharks in non-directed fisheries. </a:t>
            </a:r>
          </a:p>
          <a:p>
            <a:pPr marL="180975" indent="-180975">
              <a:spcBef>
                <a:spcPts val="600"/>
              </a:spcBef>
              <a:spcAft>
                <a:spcPts val="600"/>
              </a:spcAft>
            </a:pPr>
            <a:r>
              <a:rPr lang="en-US" sz="2800" dirty="0">
                <a:solidFill>
                  <a:srgbClr val="000000"/>
                </a:solidFill>
              </a:rPr>
              <a:t>Each State is responsible for developing, implementing and monitoring its Shark-</a:t>
            </a:r>
            <a:r>
              <a:rPr lang="en-US" sz="2800" dirty="0" smtClean="0">
                <a:solidFill>
                  <a:srgbClr val="000000"/>
                </a:solidFill>
              </a:rPr>
              <a:t>plan</a:t>
            </a:r>
          </a:p>
          <a:p>
            <a:pPr marL="180975" indent="-180975">
              <a:spcBef>
                <a:spcPts val="600"/>
              </a:spcBef>
              <a:spcAft>
                <a:spcPts val="600"/>
              </a:spcAft>
            </a:pPr>
            <a:r>
              <a:rPr lang="en-US" sz="2800" dirty="0" smtClean="0">
                <a:solidFill>
                  <a:srgbClr val="000000"/>
                </a:solidFill>
              </a:rPr>
              <a:t>States </a:t>
            </a:r>
            <a:r>
              <a:rPr lang="en-US" sz="2800" dirty="0">
                <a:solidFill>
                  <a:srgbClr val="000000"/>
                </a:solidFill>
              </a:rPr>
              <a:t>should carry out a regular assessment of the status of shark stocks subject to </a:t>
            </a:r>
            <a:r>
              <a:rPr lang="en-US" sz="2800" dirty="0" smtClean="0">
                <a:solidFill>
                  <a:srgbClr val="000000"/>
                </a:solidFill>
              </a:rPr>
              <a:t>fishing</a:t>
            </a:r>
            <a:endParaRPr lang="en-US" sz="2800" dirty="0">
              <a:solidFill>
                <a:srgbClr val="000000"/>
              </a:solidFill>
            </a:endParaRPr>
          </a:p>
        </p:txBody>
      </p:sp>
      <p:pic>
        <p:nvPicPr>
          <p:cNvPr id="19" name="Picture 2"/>
          <p:cNvPicPr>
            <a:picLocks noChangeAspect="1" noChangeArrowheads="1"/>
          </p:cNvPicPr>
          <p:nvPr/>
        </p:nvPicPr>
        <p:blipFill>
          <a:blip r:embed="rId4" cstate="print"/>
          <a:srcRect/>
          <a:stretch>
            <a:fillRect/>
          </a:stretch>
        </p:blipFill>
        <p:spPr bwMode="auto">
          <a:xfrm>
            <a:off x="6660140" y="1628800"/>
            <a:ext cx="2333196" cy="4603725"/>
          </a:xfrm>
          <a:prstGeom prst="rect">
            <a:avLst/>
          </a:prstGeom>
          <a:noFill/>
          <a:ln w="9525">
            <a:noFill/>
            <a:miter lim="800000"/>
            <a:headEnd/>
            <a:tailEnd/>
          </a:ln>
          <a:effectLst>
            <a:outerShdw blurRad="406400" dist="88900" algn="t" rotWithShape="0">
              <a:schemeClr val="bg1">
                <a:lumMod val="75000"/>
                <a:alpha val="40000"/>
              </a:schemeClr>
            </a:outerShdw>
          </a:effectLst>
        </p:spPr>
      </p:pic>
      <p:sp>
        <p:nvSpPr>
          <p:cNvPr id="6" name="Oval 5"/>
          <p:cNvSpPr/>
          <p:nvPr/>
        </p:nvSpPr>
        <p:spPr>
          <a:xfrm>
            <a:off x="6948264" y="2636912"/>
            <a:ext cx="1892896"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755576" y="2060848"/>
            <a:ext cx="47525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41961" y="3974331"/>
            <a:ext cx="37140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11560" y="5373216"/>
            <a:ext cx="48245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41961" y="5838605"/>
            <a:ext cx="18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924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 </a:t>
            </a:r>
          </a:p>
        </p:txBody>
      </p:sp>
      <p:sp>
        <p:nvSpPr>
          <p:cNvPr id="4" name="Slide Number Placeholder 3"/>
          <p:cNvSpPr>
            <a:spLocks noGrp="1"/>
          </p:cNvSpPr>
          <p:nvPr>
            <p:ph type="sldNum" sz="quarter" idx="12"/>
          </p:nvPr>
        </p:nvSpPr>
        <p:spPr/>
        <p:txBody>
          <a:bodyPr/>
          <a:lstStyle/>
          <a:p>
            <a:pPr>
              <a:defRPr/>
            </a:pPr>
            <a:fld id="{3854B2C1-AA62-4A4C-928B-F0B7727C4CEF}" type="slidenum">
              <a:rPr lang="en-US" smtClean="0"/>
              <a:pPr>
                <a:defRPr/>
              </a:pPr>
              <a:t>9</a:t>
            </a:fld>
            <a:endParaRPr lang="en-US"/>
          </a:p>
        </p:txBody>
      </p:sp>
      <p:cxnSp>
        <p:nvCxnSpPr>
          <p:cNvPr id="5" name="Straight Connector 4"/>
          <p:cNvCxnSpPr/>
          <p:nvPr/>
        </p:nvCxnSpPr>
        <p:spPr>
          <a:xfrm>
            <a:off x="0" y="1557338"/>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0" y="6232525"/>
            <a:ext cx="9144000" cy="625475"/>
            <a:chOff x="0" y="6232175"/>
            <a:chExt cx="9144000" cy="625826"/>
          </a:xfrm>
        </p:grpSpPr>
        <p:sp>
          <p:nvSpPr>
            <p:cNvPr id="7" name="Rectangle 6"/>
            <p:cNvSpPr/>
            <p:nvPr/>
          </p:nvSpPr>
          <p:spPr>
            <a:xfrm>
              <a:off x="0" y="6236941"/>
              <a:ext cx="9144000" cy="62106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10" descr="FAO_20mm_white"/>
            <p:cNvPicPr>
              <a:picLocks noChangeAspect="1" noChangeArrowheads="1"/>
            </p:cNvPicPr>
            <p:nvPr/>
          </p:nvPicPr>
          <p:blipFill>
            <a:blip r:embed="rId3" cstate="print"/>
            <a:srcRect/>
            <a:stretch>
              <a:fillRect/>
            </a:stretch>
          </p:blipFill>
          <p:spPr bwMode="auto">
            <a:xfrm>
              <a:off x="3348038" y="6232175"/>
              <a:ext cx="647898" cy="625826"/>
            </a:xfrm>
            <a:prstGeom prst="rect">
              <a:avLst/>
            </a:prstGeom>
            <a:noFill/>
            <a:ln w="9525">
              <a:noFill/>
              <a:miter lim="800000"/>
              <a:headEnd/>
              <a:tailEnd/>
            </a:ln>
          </p:spPr>
        </p:pic>
        <p:sp>
          <p:nvSpPr>
            <p:cNvPr id="5129" name="TextBox 8"/>
            <p:cNvSpPr txBox="1">
              <a:spLocks noChangeArrowheads="1"/>
            </p:cNvSpPr>
            <p:nvPr/>
          </p:nvSpPr>
          <p:spPr bwMode="auto">
            <a:xfrm>
              <a:off x="4211960" y="6381328"/>
              <a:ext cx="2016224" cy="369332"/>
            </a:xfrm>
            <a:prstGeom prst="rect">
              <a:avLst/>
            </a:prstGeom>
            <a:noFill/>
            <a:ln w="9525">
              <a:noFill/>
              <a:miter lim="800000"/>
              <a:headEnd/>
              <a:tailEnd/>
            </a:ln>
          </p:spPr>
          <p:txBody>
            <a:bodyPr>
              <a:spAutoFit/>
            </a:bodyPr>
            <a:lstStyle/>
            <a:p>
              <a:r>
                <a:rPr lang="en-US">
                  <a:solidFill>
                    <a:schemeClr val="bg1"/>
                  </a:solidFill>
                </a:rPr>
                <a:t>WWW.FAO.ORG</a:t>
              </a:r>
            </a:p>
          </p:txBody>
        </p:sp>
      </p:grpSp>
      <p:sp>
        <p:nvSpPr>
          <p:cNvPr id="17" name="Text Placeholder 5"/>
          <p:cNvSpPr txBox="1">
            <a:spLocks/>
          </p:cNvSpPr>
          <p:nvPr/>
        </p:nvSpPr>
        <p:spPr>
          <a:xfrm>
            <a:off x="251520" y="1628800"/>
            <a:ext cx="3898776" cy="46910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5"/>
          <p:cNvSpPr txBox="1">
            <a:spLocks/>
          </p:cNvSpPr>
          <p:nvPr/>
        </p:nvSpPr>
        <p:spPr>
          <a:xfrm>
            <a:off x="403920" y="1781200"/>
            <a:ext cx="5608240" cy="4691063"/>
          </a:xfrm>
          <a:prstGeom prst="rect">
            <a:avLst/>
          </a:prstGeom>
        </p:spPr>
        <p:txBody>
          <a:bodyPr/>
          <a:lstStyle/>
          <a:p>
            <a:pPr marL="457200" lvl="0" indent="-457200" eaLnBrk="0" hangingPunct="0">
              <a:spcBef>
                <a:spcPct val="20000"/>
              </a:spcBef>
            </a:pPr>
            <a:endParaRPr lang="en-US" sz="2400" dirty="0" smtClean="0">
              <a:cs typeface="Arial" pitchFamily="34" charset="0"/>
            </a:endParaRPr>
          </a:p>
          <a:p>
            <a:pPr marL="342900" lvl="0" indent="-342900" eaLnBrk="0" hangingPunct="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le 1"/>
          <p:cNvSpPr txBox="1">
            <a:spLocks/>
          </p:cNvSpPr>
          <p:nvPr/>
        </p:nvSpPr>
        <p:spPr bwMode="auto">
          <a:xfrm>
            <a:off x="611560" y="2606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Global Shark Landings Reported to FAO</a:t>
            </a: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86" y="1781200"/>
            <a:ext cx="7848997" cy="423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49895" y="2560320"/>
            <a:ext cx="461665" cy="1524903"/>
          </a:xfrm>
          <a:prstGeom prst="rect">
            <a:avLst/>
          </a:prstGeom>
          <a:noFill/>
        </p:spPr>
        <p:txBody>
          <a:bodyPr vert="vert270" wrap="square" rtlCol="0">
            <a:spAutoFit/>
          </a:bodyPr>
          <a:lstStyle/>
          <a:p>
            <a:r>
              <a:rPr lang="en-US" dirty="0" smtClean="0"/>
              <a:t>Landings (t)</a:t>
            </a:r>
            <a:endParaRPr lang="en-US" dirty="0"/>
          </a:p>
        </p:txBody>
      </p:sp>
      <p:cxnSp>
        <p:nvCxnSpPr>
          <p:cNvPr id="6" name="Straight Arrow Connector 5"/>
          <p:cNvCxnSpPr/>
          <p:nvPr/>
        </p:nvCxnSpPr>
        <p:spPr>
          <a:xfrm>
            <a:off x="6829198" y="2122523"/>
            <a:ext cx="0" cy="3240360"/>
          </a:xfrm>
          <a:prstGeom prst="straightConnector1">
            <a:avLst/>
          </a:prstGeom>
          <a:ln w="57150">
            <a:solidFill>
              <a:srgbClr val="17B423"/>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84168" y="1628800"/>
            <a:ext cx="1728192" cy="646331"/>
          </a:xfrm>
          <a:prstGeom prst="rect">
            <a:avLst/>
          </a:prstGeom>
          <a:noFill/>
        </p:spPr>
        <p:txBody>
          <a:bodyPr wrap="square" rtlCol="0">
            <a:spAutoFit/>
          </a:bodyPr>
          <a:lstStyle/>
          <a:p>
            <a:r>
              <a:rPr lang="en-US" dirty="0" smtClean="0">
                <a:solidFill>
                  <a:schemeClr val="tx1">
                    <a:lumMod val="95000"/>
                    <a:lumOff val="5000"/>
                  </a:schemeClr>
                </a:solidFill>
              </a:rPr>
              <a:t>Adoption of </a:t>
            </a:r>
            <a:r>
              <a:rPr lang="en-US" dirty="0" smtClean="0">
                <a:solidFill>
                  <a:schemeClr val="tx1">
                    <a:lumMod val="95000"/>
                    <a:lumOff val="5000"/>
                  </a:schemeClr>
                </a:solidFill>
              </a:rPr>
              <a:t>IPOA </a:t>
            </a:r>
            <a:r>
              <a:rPr lang="en-US" dirty="0" smtClean="0">
                <a:solidFill>
                  <a:schemeClr val="tx1">
                    <a:lumMod val="95000"/>
                    <a:lumOff val="5000"/>
                  </a:schemeClr>
                </a:solidFill>
              </a:rPr>
              <a:t>Sharks</a:t>
            </a:r>
            <a:endParaRPr lang="en-US" dirty="0">
              <a:solidFill>
                <a:schemeClr val="tx1">
                  <a:lumMod val="95000"/>
                  <a:lumOff val="5000"/>
                </a:schemeClr>
              </a:solidFill>
            </a:endParaRPr>
          </a:p>
        </p:txBody>
      </p:sp>
    </p:spTree>
    <p:extLst>
      <p:ext uri="{BB962C8B-B14F-4D97-AF65-F5344CB8AC3E}">
        <p14:creationId xmlns:p14="http://schemas.microsoft.com/office/powerpoint/2010/main" val="96016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55044</TotalTime>
  <Words>1425</Words>
  <Application>Microsoft Macintosh PowerPoint</Application>
  <PresentationFormat>On-screen Show (4:3)</PresentationFormat>
  <Paragraphs>257</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FAO’s Work and Collaboration with CITES on Aquatic Species</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FAO of the 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Ye</dc:creator>
  <cp:lastModifiedBy>Yimin Ye</cp:lastModifiedBy>
  <cp:revision>1352</cp:revision>
  <cp:lastPrinted>2015-08-28T14:37:16Z</cp:lastPrinted>
  <dcterms:created xsi:type="dcterms:W3CDTF">2012-05-10T12:36:22Z</dcterms:created>
  <dcterms:modified xsi:type="dcterms:W3CDTF">2015-08-30T18:27:06Z</dcterms:modified>
</cp:coreProperties>
</file>