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56" r:id="rId3"/>
    <p:sldId id="396" r:id="rId4"/>
    <p:sldId id="377" r:id="rId5"/>
    <p:sldId id="379" r:id="rId6"/>
    <p:sldId id="398" r:id="rId7"/>
    <p:sldId id="427" r:id="rId8"/>
    <p:sldId id="410" r:id="rId9"/>
    <p:sldId id="403" r:id="rId10"/>
    <p:sldId id="419" r:id="rId11"/>
    <p:sldId id="420" r:id="rId12"/>
    <p:sldId id="422" r:id="rId13"/>
    <p:sldId id="383" r:id="rId14"/>
    <p:sldId id="415" r:id="rId15"/>
    <p:sldId id="429" r:id="rId16"/>
    <p:sldId id="428" r:id="rId17"/>
    <p:sldId id="414" r:id="rId18"/>
    <p:sldId id="412" r:id="rId19"/>
    <p:sldId id="431" r:id="rId20"/>
    <p:sldId id="416" r:id="rId21"/>
    <p:sldId id="392" r:id="rId22"/>
    <p:sldId id="363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KUSU" initials="H" lastIdx="13" clrIdx="0"/>
  <p:cmAuthor id="1" name="Sarina van der Ploeg" initials="SvdP" lastIdx="1" clrIdx="1">
    <p:extLst/>
  </p:cmAuthor>
  <p:cmAuthor id="2" name="ICTS-DK7" initials="I" lastIdx="5" clrIdx="2"/>
  <p:cmAuthor id="3" name="Daniel Kachelriess" initials="DK" lastIdx="2" clrIdx="3"/>
  <p:cmAuthor id="4" name="SVDP" initials="SVDP" lastIdx="5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1"/>
    <a:srgbClr val="0000FF"/>
    <a:srgbClr val="77933C"/>
    <a:srgbClr val="FFFFFF"/>
    <a:srgbClr val="66FFCC"/>
    <a:srgbClr val="79FFFF"/>
    <a:srgbClr val="FF7171"/>
    <a:srgbClr val="FCF570"/>
    <a:srgbClr val="3333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8657" autoAdjust="0"/>
  </p:normalViewPr>
  <p:slideViewPr>
    <p:cSldViewPr>
      <p:cViewPr>
        <p:scale>
          <a:sx n="100" d="100"/>
          <a:sy n="100" d="100"/>
        </p:scale>
        <p:origin x="-264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6"/>
    </p:cViewPr>
  </p:sorterViewPr>
  <p:notesViewPr>
    <p:cSldViewPr>
      <p:cViewPr varScale="1">
        <p:scale>
          <a:sx n="73" d="100"/>
          <a:sy n="73" d="100"/>
        </p:scale>
        <p:origin x="-2148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9BF3A-010F-4302-927A-F74C4E643A62}" type="datetimeFigureOut">
              <a:rPr lang="en-GB" smtClean="0"/>
              <a:pPr/>
              <a:t>12/10/2015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22527-3878-413F-81E7-2AE45B4BA6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744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20F67-519F-4249-8A26-8DEF34A80D0C}" type="datetimeFigureOut">
              <a:rPr lang="en-GB" smtClean="0"/>
              <a:pPr/>
              <a:t>12/10/2015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54DDB-FBB2-41CD-AEDD-D6EA4BA1FB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123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31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573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990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430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970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518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289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92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14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67B0-4E46-4395-834E-0FE63A043D62}" type="datetime1">
              <a:rPr lang="en-GB" smtClean="0"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319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0CBD-E378-4AB8-A778-4599D66DD353}" type="datetime1">
              <a:rPr lang="en-GB" smtClean="0"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85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6DD1-7AA9-4292-923D-BE57E53936A7}" type="datetime1">
              <a:rPr lang="en-GB" smtClean="0"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804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498B-DB0B-4D93-A6FE-EEEBD13F6453}" type="datetime1">
              <a:rPr lang="en-GB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8E81-A3AF-4FE6-A866-6A6295BF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87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1BBF-621C-4ACD-B41A-7B945A2CF755}" type="datetime1">
              <a:rPr lang="en-GB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8E81-A3AF-4FE6-A866-6A6295BF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4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76BB-F1C8-4C3C-A2BE-A5AC39ABA713}" type="datetime1">
              <a:rPr lang="en-GB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8E81-A3AF-4FE6-A866-6A6295BF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93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11AB-1F53-4EF6-83BB-C3B4691EC940}" type="datetime1">
              <a:rPr lang="en-GB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8E81-A3AF-4FE6-A866-6A6295BF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60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EE53-A5FE-44B8-9E75-9370EA7D6C7A}" type="datetime1">
              <a:rPr lang="en-GB" smtClean="0"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8E81-A3AF-4FE6-A866-6A6295BF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17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4D3B-7877-44B5-BEEC-F8746F4B3C77}" type="datetime1">
              <a:rPr lang="en-GB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8E81-A3AF-4FE6-A866-6A6295BF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24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045E-458C-48FC-BF67-0FA7CE3341AA}" type="datetime1">
              <a:rPr lang="en-GB" smtClean="0"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8E81-A3AF-4FE6-A866-6A6295BF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57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7C77D-D3F5-45CD-8742-F969E7FC8395}" type="datetime1">
              <a:rPr lang="en-GB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8E81-A3AF-4FE6-A866-6A6295BF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48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D3FE-B52B-4033-9C2D-E66FAFDE83FF}" type="datetime1">
              <a:rPr lang="en-GB" smtClean="0"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256" y="116632"/>
            <a:ext cx="2133600" cy="365125"/>
          </a:xfrm>
        </p:spPr>
        <p:txBody>
          <a:bodyPr/>
          <a:lstStyle/>
          <a:p>
            <a:fld id="{32C15A36-AA42-4068-A231-FC45D26FFE79}" type="slidenum">
              <a:rPr lang="en-GB" smtClean="0"/>
              <a:pPr/>
              <a:t>‹#›</a:t>
            </a:fld>
            <a:r>
              <a:rPr lang="en-GB" dirty="0" smtClean="0"/>
              <a:t>/21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835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DC14-73E4-4124-854D-71110281106D}" type="datetime1">
              <a:rPr lang="en-GB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8E81-A3AF-4FE6-A866-6A6295BF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88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139D-74EF-419D-B965-1CBF42FA7700}" type="datetime1">
              <a:rPr lang="en-GB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8E81-A3AF-4FE6-A866-6A6295BF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2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381A-7D14-4E89-A28B-61BA0C18949B}" type="datetime1">
              <a:rPr lang="en-GB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8E81-A3AF-4FE6-A866-6A6295BF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5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A5DB-CA4A-4C06-8B8D-D22FE795F1CE}" type="datetime1">
              <a:rPr lang="en-GB" smtClean="0"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1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0DC4-183F-41BF-A0CB-FB3BD2E7C143}" type="datetime1">
              <a:rPr lang="en-GB" smtClean="0"/>
              <a:t>12/10/2015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79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FA26-DEB3-42D9-9F9F-2A028479C010}" type="datetime1">
              <a:rPr lang="en-GB" smtClean="0"/>
              <a:t>12/10/2015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17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16FA-598E-4AB8-84F4-9660002801AF}" type="datetime1">
              <a:rPr lang="en-GB" smtClean="0"/>
              <a:t>12/10/2015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03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FC41-8C1C-4510-96FC-0AD251D9F8B0}" type="datetime1">
              <a:rPr lang="en-GB" smtClean="0"/>
              <a:t>12/10/2015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30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BCF-C55B-4A9F-86FB-BB01C29D5AF4}" type="datetime1">
              <a:rPr lang="en-GB" smtClean="0"/>
              <a:t>12/10/2015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40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5CC4-6BC5-4E19-ADD3-62D637FB610E}" type="datetime1">
              <a:rPr lang="en-GB" smtClean="0"/>
              <a:t>12/10/2015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22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E6B87-6938-4777-BEB6-7687E6F01DC1}" type="datetime1">
              <a:rPr lang="en-GB" smtClean="0"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8845" y="1886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15A36-AA42-4068-A231-FC45D26FFE7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271876"/>
            <a:ext cx="900000" cy="50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138" y="6237376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0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5E306-67D3-4D58-A638-9543F9DCE2C6}" type="datetime1">
              <a:rPr lang="en-GB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08E81-A3AF-4FE6-A866-6A6295BF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4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www.youtube.com/watch?v=pkl28Ic1Axw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24744"/>
            <a:ext cx="8964488" cy="1470025"/>
          </a:xfrm>
        </p:spPr>
        <p:txBody>
          <a:bodyPr>
            <a:normAutofit fontScale="90000"/>
          </a:bodyPr>
          <a:lstStyle/>
          <a:p>
            <a:r>
              <a:rPr lang="en-US" sz="5300" b="1" noProof="0" dirty="0" smtClean="0"/>
              <a:t>Legal Acquisition Finding (LAF)</a:t>
            </a:r>
            <a:r>
              <a:rPr lang="en-US" sz="4500" b="1" noProof="0" dirty="0" smtClean="0"/>
              <a:t/>
            </a:r>
            <a:br>
              <a:rPr lang="en-US" sz="4500" b="1" noProof="0" dirty="0" smtClean="0"/>
            </a:br>
            <a:r>
              <a:rPr lang="en-US" sz="4500" dirty="0" smtClean="0"/>
              <a:t>Sharks and Manta Rays</a:t>
            </a:r>
            <a:endParaRPr lang="en-US" sz="4500" b="1" noProof="0" dirty="0"/>
          </a:p>
        </p:txBody>
      </p:sp>
      <p:grpSp>
        <p:nvGrpSpPr>
          <p:cNvPr id="8" name="Group 7"/>
          <p:cNvGrpSpPr/>
          <p:nvPr/>
        </p:nvGrpSpPr>
        <p:grpSpPr>
          <a:xfrm>
            <a:off x="2699792" y="3043451"/>
            <a:ext cx="3449581" cy="2472350"/>
            <a:chOff x="2699792" y="3043451"/>
            <a:chExt cx="3449581" cy="2472350"/>
          </a:xfrm>
        </p:grpSpPr>
        <p:pic>
          <p:nvPicPr>
            <p:cNvPr id="1034" name="Picture 10" descr="C:\Users\Okusu\AppData\Local\Microsoft\Windows\Temporary Internet Files\Content.IE5\LYXIWUZC\MC900030426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3717032"/>
              <a:ext cx="1637714" cy="693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C:\Users\Okusu\AppData\Local\Microsoft\Windows\Temporary Internet Files\Content.IE5\99U0BE10\MC900358145[1].wm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62"/>
            <a:stretch/>
          </p:blipFill>
          <p:spPr bwMode="auto">
            <a:xfrm>
              <a:off x="4496590" y="4198869"/>
              <a:ext cx="1595749" cy="882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626" b="56745"/>
            <a:stretch/>
          </p:blipFill>
          <p:spPr>
            <a:xfrm>
              <a:off x="2843808" y="3043451"/>
              <a:ext cx="3305565" cy="2472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41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           </a:t>
            </a:r>
            <a:r>
              <a:rPr lang="en-US" sz="3100" dirty="0" smtClean="0"/>
              <a:t>Standardization of names/numbers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3328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Example: </a:t>
            </a:r>
            <a:r>
              <a:rPr lang="en-US" sz="2000" b="1" dirty="0" err="1" smtClean="0"/>
              <a:t>Harmonised</a:t>
            </a:r>
            <a:r>
              <a:rPr lang="en-US" sz="2000" b="1" dirty="0" smtClean="0"/>
              <a:t> </a:t>
            </a:r>
            <a:r>
              <a:rPr lang="en-US" sz="2000" b="1" dirty="0"/>
              <a:t>Customs (HS) </a:t>
            </a:r>
            <a:r>
              <a:rPr lang="en-US" sz="2000" b="1" dirty="0" smtClean="0"/>
              <a:t>Codes</a:t>
            </a:r>
          </a:p>
          <a:p>
            <a:pPr marL="0" indent="0">
              <a:buNone/>
            </a:pPr>
            <a:endParaRPr lang="en-US" sz="1800" b="1" dirty="0" smtClean="0"/>
          </a:p>
          <a:p>
            <a:r>
              <a:rPr lang="en-US" sz="1800" dirty="0" smtClean="0"/>
              <a:t>Used for collection of customs duties &amp; international trade statistics </a:t>
            </a:r>
            <a:br>
              <a:rPr lang="en-US" sz="1800" dirty="0" smtClean="0"/>
            </a:br>
            <a:r>
              <a:rPr lang="en-US" sz="1800" dirty="0" smtClean="0"/>
              <a:t>by &gt;200 countries</a:t>
            </a:r>
          </a:p>
          <a:p>
            <a:r>
              <a:rPr lang="en-US" sz="1800" dirty="0" smtClean="0"/>
              <a:t>FAO-WCO </a:t>
            </a:r>
            <a:r>
              <a:rPr lang="en-US" sz="1800" dirty="0"/>
              <a:t>collaboration for improving fishery product </a:t>
            </a:r>
            <a:r>
              <a:rPr lang="en-US" sz="1800" dirty="0" smtClean="0"/>
              <a:t>classification led to a proposal </a:t>
            </a:r>
            <a:r>
              <a:rPr lang="en-US" sz="1800" dirty="0"/>
              <a:t>for species-based HS codes on shark fins </a:t>
            </a:r>
            <a:r>
              <a:rPr lang="en-US" sz="1800" dirty="0" smtClean="0"/>
              <a:t>made </a:t>
            </a:r>
            <a:r>
              <a:rPr lang="en-US" sz="1800" dirty="0"/>
              <a:t>in 2014, but not </a:t>
            </a:r>
            <a:r>
              <a:rPr lang="en-US" sz="1800" dirty="0" smtClean="0"/>
              <a:t>approved</a:t>
            </a:r>
            <a:endParaRPr lang="en-US" sz="1800" dirty="0"/>
          </a:p>
          <a:p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683568" y="3582131"/>
            <a:ext cx="7560840" cy="2367149"/>
            <a:chOff x="539552" y="3278487"/>
            <a:chExt cx="7560840" cy="2664296"/>
          </a:xfrm>
        </p:grpSpPr>
        <p:sp>
          <p:nvSpPr>
            <p:cNvPr id="6" name="Rectangle 5"/>
            <p:cNvSpPr/>
            <p:nvPr/>
          </p:nvSpPr>
          <p:spPr>
            <a:xfrm>
              <a:off x="539552" y="3278487"/>
              <a:ext cx="7560840" cy="2664296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dirty="0">
                  <a:solidFill>
                    <a:schemeClr val="tx1"/>
                  </a:solidFill>
                </a:rPr>
                <a:t>	</a:t>
              </a:r>
              <a:r>
                <a:rPr lang="en-US" dirty="0" smtClean="0">
                  <a:solidFill>
                    <a:schemeClr val="tx1"/>
                  </a:solidFill>
                </a:rPr>
                <a:t>	</a:t>
              </a:r>
              <a:endParaRPr lang="en-US" b="1" u="sng" dirty="0">
                <a:solidFill>
                  <a:schemeClr val="tx1"/>
                </a:solidFill>
              </a:endParaRPr>
            </a:p>
            <a:p>
              <a:r>
                <a:rPr lang="en-US" dirty="0" smtClean="0">
                  <a:solidFill>
                    <a:schemeClr val="tx1"/>
                  </a:solidFill>
                </a:rPr>
                <a:t>	 	</a:t>
              </a:r>
              <a:r>
                <a:rPr lang="en-US" b="1" dirty="0" smtClean="0">
                  <a:solidFill>
                    <a:schemeClr val="tx1"/>
                  </a:solidFill>
                </a:rPr>
                <a:t>Fresh shark fin	</a:t>
              </a:r>
              <a:r>
                <a:rPr lang="en-US" dirty="0" smtClean="0">
                  <a:solidFill>
                    <a:schemeClr val="tx1"/>
                  </a:solidFill>
                </a:rPr>
                <a:t>	</a:t>
              </a:r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u="sng" dirty="0" smtClean="0">
                  <a:solidFill>
                    <a:srgbClr val="FF0000"/>
                  </a:solidFill>
                </a:rPr>
                <a:t>International)</a:t>
              </a:r>
              <a:r>
                <a:rPr lang="en-US" dirty="0" smtClean="0">
                  <a:solidFill>
                    <a:srgbClr val="FF0000"/>
                  </a:solidFill>
                </a:rPr>
                <a:t>     </a:t>
              </a:r>
              <a:r>
                <a:rPr lang="en-US" u="sng" dirty="0" smtClean="0">
                  <a:solidFill>
                    <a:srgbClr val="FF0000"/>
                  </a:solidFill>
                </a:rPr>
                <a:t>(national)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	</a:t>
              </a:r>
              <a:r>
                <a:rPr lang="en-US" dirty="0" smtClean="0">
                  <a:solidFill>
                    <a:schemeClr val="tx1"/>
                  </a:solidFill>
                </a:rPr>
                <a:t>	</a:t>
              </a:r>
              <a:r>
                <a:rPr lang="en-US" b="1" dirty="0" smtClean="0">
                  <a:solidFill>
                    <a:schemeClr val="tx1"/>
                  </a:solidFill>
                </a:rPr>
                <a:t>HS </a:t>
              </a:r>
              <a:r>
                <a:rPr lang="en-US" b="1" dirty="0">
                  <a:solidFill>
                    <a:schemeClr val="tx1"/>
                  </a:solidFill>
                </a:rPr>
                <a:t>code: 0302.92 </a:t>
              </a:r>
              <a:r>
                <a:rPr lang="en-US" b="1" dirty="0" smtClean="0">
                  <a:solidFill>
                    <a:schemeClr val="tx1"/>
                  </a:solidFill>
                </a:rPr>
                <a:t>	</a:t>
              </a:r>
              <a:r>
                <a:rPr lang="en-US" dirty="0" smtClean="0">
                  <a:solidFill>
                    <a:schemeClr val="tx1"/>
                  </a:solidFill>
                </a:rPr>
                <a:t>	</a:t>
              </a:r>
              <a:r>
                <a:rPr lang="en-US" b="1" u="sng" dirty="0" smtClean="0">
                  <a:solidFill>
                    <a:schemeClr val="tx1"/>
                  </a:solidFill>
                </a:rPr>
                <a:t>03</a:t>
              </a:r>
              <a:r>
                <a:rPr lang="en-US" b="1" dirty="0" smtClean="0">
                  <a:solidFill>
                    <a:schemeClr val="tx1"/>
                  </a:solidFill>
                </a:rPr>
                <a:t>     </a:t>
              </a:r>
              <a:r>
                <a:rPr lang="en-US" b="1" u="sng" dirty="0" smtClean="0">
                  <a:solidFill>
                    <a:schemeClr val="tx1"/>
                  </a:solidFill>
                </a:rPr>
                <a:t>02</a:t>
              </a:r>
              <a:r>
                <a:rPr lang="en-US" b="1" dirty="0" smtClean="0">
                  <a:solidFill>
                    <a:schemeClr val="tx1"/>
                  </a:solidFill>
                </a:rPr>
                <a:t>     </a:t>
              </a:r>
              <a:r>
                <a:rPr lang="en-US" b="1" u="sng" dirty="0" smtClean="0">
                  <a:solidFill>
                    <a:schemeClr val="tx1"/>
                  </a:solidFill>
                </a:rPr>
                <a:t>92</a:t>
              </a:r>
              <a:r>
                <a:rPr lang="en-US" b="1" dirty="0" smtClean="0">
                  <a:solidFill>
                    <a:schemeClr val="tx1"/>
                  </a:solidFill>
                </a:rPr>
                <a:t>     </a:t>
              </a:r>
              <a:r>
                <a:rPr lang="en-US" b="1" u="sng" dirty="0" smtClean="0">
                  <a:solidFill>
                    <a:schemeClr val="tx1"/>
                  </a:solidFill>
                </a:rPr>
                <a:t>00     00     00</a:t>
              </a:r>
            </a:p>
            <a:p>
              <a:endParaRPr lang="en-US" sz="1400" dirty="0" smtClean="0">
                <a:solidFill>
                  <a:schemeClr val="tx1"/>
                </a:solidFill>
              </a:endParaRPr>
            </a:p>
            <a:p>
              <a:r>
                <a:rPr lang="en-US" sz="1400" b="1" dirty="0" smtClean="0">
                  <a:solidFill>
                    <a:schemeClr val="tx1"/>
                  </a:solidFill>
                </a:rPr>
                <a:t>Section I: </a:t>
              </a:r>
              <a:r>
                <a:rPr lang="en-US" sz="1400" dirty="0" smtClean="0">
                  <a:solidFill>
                    <a:schemeClr val="tx1"/>
                  </a:solidFill>
                </a:rPr>
                <a:t>live animals; animal products</a:t>
              </a:r>
            </a:p>
            <a:p>
              <a:r>
                <a:rPr lang="en-US" sz="1400" b="1" dirty="0" smtClean="0">
                  <a:solidFill>
                    <a:schemeClr val="tx1"/>
                  </a:solidFill>
                </a:rPr>
                <a:t>Chapter 03: </a:t>
              </a:r>
              <a:r>
                <a:rPr lang="en-US" sz="1400" dirty="0">
                  <a:solidFill>
                    <a:schemeClr val="tx1"/>
                  </a:solidFill>
                </a:rPr>
                <a:t>fish &amp; crustaceans</a:t>
              </a:r>
              <a:endParaRPr lang="en-US" sz="1400" b="1" dirty="0" smtClean="0">
                <a:solidFill>
                  <a:schemeClr val="tx1"/>
                </a:solidFill>
              </a:endParaRPr>
            </a:p>
            <a:p>
              <a:r>
                <a:rPr lang="en-US" sz="1400" b="1" dirty="0" smtClean="0">
                  <a:solidFill>
                    <a:schemeClr val="tx1"/>
                  </a:solidFill>
                </a:rPr>
                <a:t>Heading </a:t>
              </a:r>
              <a:r>
                <a:rPr lang="en-US" sz="1400" b="1" dirty="0">
                  <a:solidFill>
                    <a:schemeClr val="tx1"/>
                  </a:solidFill>
                </a:rPr>
                <a:t>04: </a:t>
              </a:r>
              <a:r>
                <a:rPr lang="en-US" sz="1400" dirty="0" smtClean="0">
                  <a:solidFill>
                    <a:schemeClr val="tx1"/>
                  </a:solidFill>
                </a:rPr>
                <a:t>fish </a:t>
              </a:r>
              <a:r>
                <a:rPr lang="en-US" sz="1400" dirty="0">
                  <a:solidFill>
                    <a:schemeClr val="tx1"/>
                  </a:solidFill>
                </a:rPr>
                <a:t>fillets &amp; other fish meat, fresh, </a:t>
              </a:r>
              <a:r>
                <a:rPr lang="en-US" sz="1400" dirty="0" smtClean="0">
                  <a:solidFill>
                    <a:schemeClr val="tx1"/>
                  </a:solidFill>
                </a:rPr>
                <a:t>chilled </a:t>
              </a:r>
              <a:r>
                <a:rPr lang="en-US" sz="1400" dirty="0">
                  <a:solidFill>
                    <a:schemeClr val="tx1"/>
                  </a:solidFill>
                </a:rPr>
                <a:t>or </a:t>
              </a:r>
              <a:r>
                <a:rPr lang="en-US" sz="1400" dirty="0" smtClean="0">
                  <a:solidFill>
                    <a:schemeClr val="tx1"/>
                  </a:solidFill>
                </a:rPr>
                <a:t>frozen</a:t>
              </a:r>
            </a:p>
            <a:p>
              <a:r>
                <a:rPr lang="en-US" sz="1400" b="1" dirty="0" smtClean="0">
                  <a:solidFill>
                    <a:schemeClr val="tx1"/>
                  </a:solidFill>
                </a:rPr>
                <a:t>Subheading 92: </a:t>
              </a:r>
              <a:r>
                <a:rPr lang="en-GB" sz="1400" dirty="0">
                  <a:solidFill>
                    <a:schemeClr val="tx1"/>
                  </a:solidFill>
                </a:rPr>
                <a:t>Shark fins, fresh or chilled</a:t>
              </a:r>
              <a:endParaRPr lang="en-US" sz="1400" b="1" dirty="0" smtClean="0">
                <a:solidFill>
                  <a:schemeClr val="tx1"/>
                </a:solidFill>
              </a:endParaRPr>
            </a:p>
            <a:p>
              <a:r>
                <a:rPr lang="en-US" sz="1400" b="1" dirty="0" smtClean="0">
                  <a:solidFill>
                    <a:schemeClr val="tx1"/>
                  </a:solidFill>
                </a:rPr>
                <a:t>Subdivisions for national purposes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3491131"/>
              <a:ext cx="1245047" cy="830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Elbow Connector 7"/>
            <p:cNvCxnSpPr/>
            <p:nvPr/>
          </p:nvCxnSpPr>
          <p:spPr>
            <a:xfrm flipV="1">
              <a:off x="2987824" y="4321840"/>
              <a:ext cx="2304256" cy="498823"/>
            </a:xfrm>
            <a:prstGeom prst="bentConnector3">
              <a:avLst>
                <a:gd name="adj1" fmla="val 9972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8"/>
            <p:cNvCxnSpPr/>
            <p:nvPr/>
          </p:nvCxnSpPr>
          <p:spPr>
            <a:xfrm rot="5400000" flipH="1" flipV="1">
              <a:off x="5149119" y="4464801"/>
              <a:ext cx="789980" cy="504058"/>
            </a:xfrm>
            <a:prstGeom prst="bentConnector3">
              <a:avLst>
                <a:gd name="adj1" fmla="val 250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9"/>
            <p:cNvCxnSpPr/>
            <p:nvPr/>
          </p:nvCxnSpPr>
          <p:spPr>
            <a:xfrm flipV="1">
              <a:off x="3779912" y="4321840"/>
              <a:ext cx="2520280" cy="1011920"/>
            </a:xfrm>
            <a:prstGeom prst="bentConnector3">
              <a:avLst>
                <a:gd name="adj1" fmla="val 9988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/>
            <p:nvPr/>
          </p:nvCxnSpPr>
          <p:spPr>
            <a:xfrm flipV="1">
              <a:off x="3275856" y="4321840"/>
              <a:ext cx="4032448" cy="1270367"/>
            </a:xfrm>
            <a:prstGeom prst="bentConnector3">
              <a:avLst>
                <a:gd name="adj1" fmla="val 10007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ight Arrow 11"/>
            <p:cNvSpPr/>
            <p:nvPr/>
          </p:nvSpPr>
          <p:spPr>
            <a:xfrm>
              <a:off x="4355976" y="3917444"/>
              <a:ext cx="648072" cy="144016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755576" y="476672"/>
            <a:ext cx="1296016" cy="79208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What?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0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46" y="188640"/>
            <a:ext cx="8229600" cy="100811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         EEZ or High seas?</a:t>
            </a:r>
            <a:endParaRPr lang="en-GB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1475528" y="332656"/>
            <a:ext cx="1440288" cy="72008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Where?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065315"/>
          </a:xfrm>
        </p:spPr>
        <p:txBody>
          <a:bodyPr/>
          <a:lstStyle/>
          <a:p>
            <a:r>
              <a:rPr lang="en-US" dirty="0" smtClean="0"/>
              <a:t>Different legislation may apply</a:t>
            </a:r>
            <a:endParaRPr lang="en-US" dirty="0"/>
          </a:p>
        </p:txBody>
      </p:sp>
      <p:pic>
        <p:nvPicPr>
          <p:cNvPr id="22" name="Picture 2" descr="RFMO 200-Mile Map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t="9818" b="13648"/>
          <a:stretch/>
        </p:blipFill>
        <p:spPr bwMode="auto">
          <a:xfrm>
            <a:off x="1475528" y="2564904"/>
            <a:ext cx="6396248" cy="348457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6" name="TextBox 32"/>
          <p:cNvSpPr txBox="1">
            <a:spLocks noChangeArrowheads="1"/>
          </p:cNvSpPr>
          <p:nvPr/>
        </p:nvSpPr>
        <p:spPr bwMode="auto">
          <a:xfrm>
            <a:off x="1773883" y="3717032"/>
            <a:ext cx="4956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48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01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dirty="0" smtClean="0"/>
              <a:t>Taking </a:t>
            </a:r>
            <a:r>
              <a:rPr lang="en-GB" dirty="0"/>
              <a:t>f</a:t>
            </a:r>
            <a:r>
              <a:rPr lang="en-GB" dirty="0" smtClean="0"/>
              <a:t>rom the High </a:t>
            </a:r>
            <a:r>
              <a:rPr lang="en-GB" dirty="0"/>
              <a:t>S</a:t>
            </a:r>
            <a:r>
              <a:rPr lang="en-GB" dirty="0" smtClean="0"/>
              <a:t>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80920" cy="273630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IFS certificate issued by the MAs of the State of Introduction do not require a LAF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Article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IV, Paragraph 6]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/>
              <a:t>Consult &amp; cooperate with relevant Regional Fisheries Management Organizations and Arrangements (RFMO/A) </a:t>
            </a:r>
            <a:br>
              <a:rPr lang="en-GB" sz="1600" dirty="0" smtClean="0"/>
            </a:b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[Resolution Conf. 14.6 (Rev CoP16)]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/>
              <a:t>If two </a:t>
            </a:r>
            <a:r>
              <a:rPr lang="en-US" sz="2800" dirty="0"/>
              <a:t>States are involved in </a:t>
            </a:r>
            <a:r>
              <a:rPr lang="en-US" sz="2800" dirty="0" smtClean="0"/>
              <a:t>IFS with </a:t>
            </a:r>
            <a:r>
              <a:rPr lang="en-US" sz="2800" dirty="0"/>
              <a:t>related export and import, there should be appropriate </a:t>
            </a:r>
            <a:r>
              <a:rPr lang="en-US" sz="2800" dirty="0" smtClean="0"/>
              <a:t>LAFs 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</p:txBody>
      </p:sp>
      <p:pic>
        <p:nvPicPr>
          <p:cNvPr id="5" name="Picture 4" descr="boa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334" y="4365104"/>
            <a:ext cx="1603102" cy="154817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894436" y="4541838"/>
            <a:ext cx="2901700" cy="671411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I F 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7" name="Picture 6" descr="Por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556" y="4347270"/>
            <a:ext cx="1024880" cy="1024880"/>
          </a:xfrm>
          <a:prstGeom prst="rect">
            <a:avLst/>
          </a:prstGeom>
        </p:spPr>
      </p:pic>
      <p:sp>
        <p:nvSpPr>
          <p:cNvPr id="10" name="Wave 9"/>
          <p:cNvSpPr/>
          <p:nvPr/>
        </p:nvSpPr>
        <p:spPr>
          <a:xfrm>
            <a:off x="1465168" y="4205132"/>
            <a:ext cx="648000" cy="654577"/>
          </a:xfrm>
          <a:prstGeom prst="wave">
            <a:avLst>
              <a:gd name="adj1" fmla="val 12500"/>
              <a:gd name="adj2" fmla="val 4480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1" name="Wave 10"/>
          <p:cNvSpPr/>
          <p:nvPr/>
        </p:nvSpPr>
        <p:spPr>
          <a:xfrm>
            <a:off x="5791243" y="3975747"/>
            <a:ext cx="648000" cy="576040"/>
          </a:xfrm>
          <a:prstGeom prst="wav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2" name="Picture 11" descr="Por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477" y="5759517"/>
            <a:ext cx="1024880" cy="1024880"/>
          </a:xfrm>
          <a:prstGeom prst="rect">
            <a:avLst/>
          </a:prstGeom>
        </p:spPr>
      </p:pic>
      <p:sp>
        <p:nvSpPr>
          <p:cNvPr id="13" name="Wave 12"/>
          <p:cNvSpPr/>
          <p:nvPr/>
        </p:nvSpPr>
        <p:spPr>
          <a:xfrm>
            <a:off x="5796136" y="5372150"/>
            <a:ext cx="648000" cy="570929"/>
          </a:xfrm>
          <a:prstGeom prst="wav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B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806335">
            <a:off x="2824855" y="5481228"/>
            <a:ext cx="3063808" cy="671411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Export/import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57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7"/>
            <a:ext cx="8249412" cy="99412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Shared responsibility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6380" y="2668009"/>
            <a:ext cx="3226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Exporting country:</a:t>
            </a:r>
            <a:endParaRPr lang="en-US" sz="28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2668009"/>
            <a:ext cx="3065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Importing country:</a:t>
            </a:r>
            <a:endParaRPr lang="en-US" sz="2800" b="1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6380" y="3427852"/>
            <a:ext cx="327357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Know and be able to </a:t>
            </a:r>
            <a:r>
              <a:rPr lang="en-US" sz="2600" b="1" dirty="0" smtClean="0"/>
              <a:t>verify origin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MA reviews info &amp; </a:t>
            </a:r>
            <a:r>
              <a:rPr lang="en-US" sz="2600" b="1" dirty="0" smtClean="0"/>
              <a:t>makes LAF before issuing an export permit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936413" y="3427852"/>
            <a:ext cx="374441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 smtClean="0"/>
              <a:t>Not authorize or accept import</a:t>
            </a:r>
            <a:r>
              <a:rPr lang="en-US" sz="2600" dirty="0" smtClean="0"/>
              <a:t> if reason to believe that it was not legally acquired in the country of origin</a:t>
            </a:r>
            <a:endParaRPr lang="en-GB" sz="2600" dirty="0"/>
          </a:p>
        </p:txBody>
      </p:sp>
      <p:pic>
        <p:nvPicPr>
          <p:cNvPr id="10" name="Picture 9" descr="Por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3481" y="1700219"/>
            <a:ext cx="1024880" cy="1024880"/>
          </a:xfrm>
          <a:prstGeom prst="rect">
            <a:avLst/>
          </a:prstGeom>
        </p:spPr>
      </p:pic>
      <p:sp>
        <p:nvSpPr>
          <p:cNvPr id="13" name="Wave 12"/>
          <p:cNvSpPr/>
          <p:nvPr/>
        </p:nvSpPr>
        <p:spPr>
          <a:xfrm>
            <a:off x="1160168" y="1328696"/>
            <a:ext cx="648000" cy="576040"/>
          </a:xfrm>
          <a:prstGeom prst="wav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Por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1700808"/>
            <a:ext cx="1024880" cy="1024880"/>
          </a:xfrm>
          <a:prstGeom prst="rect">
            <a:avLst/>
          </a:prstGeom>
        </p:spPr>
      </p:pic>
      <p:sp>
        <p:nvSpPr>
          <p:cNvPr id="15" name="Wave 14"/>
          <p:cNvSpPr/>
          <p:nvPr/>
        </p:nvSpPr>
        <p:spPr>
          <a:xfrm>
            <a:off x="6451915" y="1313441"/>
            <a:ext cx="648000" cy="570929"/>
          </a:xfrm>
          <a:prstGeom prst="wav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B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7" name="Picture 16" descr="boa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286" y="1734524"/>
            <a:ext cx="1124769" cy="108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7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psdgraphics.com/file/seamless-chrome-cha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3" b="39307"/>
          <a:stretch/>
        </p:blipFill>
        <p:spPr bwMode="auto">
          <a:xfrm rot="4522847">
            <a:off x="-2512083" y="2675332"/>
            <a:ext cx="7136854" cy="143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948703" y="2996952"/>
            <a:ext cx="6984776" cy="3629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100" dirty="0" smtClean="0"/>
              <a:t>Applicable harvesting/production legislation</a:t>
            </a:r>
          </a:p>
          <a:p>
            <a:pPr marL="74295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100" dirty="0" smtClean="0"/>
              <a:t>Valid </a:t>
            </a:r>
            <a:r>
              <a:rPr lang="en-US" altLang="en-US" sz="2100" dirty="0"/>
              <a:t>authorization to </a:t>
            </a:r>
            <a:r>
              <a:rPr lang="en-US" altLang="en-US" sz="2100" dirty="0" smtClean="0"/>
              <a:t>harvest/bred in captivity </a:t>
            </a:r>
            <a:endParaRPr lang="en-US" altLang="en-US" sz="2100" dirty="0"/>
          </a:p>
          <a:p>
            <a:pPr marL="74295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100" dirty="0" smtClean="0"/>
              <a:t>Proper </a:t>
            </a:r>
            <a:r>
              <a:rPr lang="en-US" altLang="en-US" sz="2100" dirty="0"/>
              <a:t>equipment or method used to </a:t>
            </a:r>
            <a:r>
              <a:rPr lang="en-US" altLang="en-US" sz="2100" dirty="0" smtClean="0"/>
              <a:t>harvest/produce</a:t>
            </a:r>
            <a:endParaRPr lang="en-US" altLang="en-US" sz="2100" dirty="0"/>
          </a:p>
          <a:p>
            <a:pPr marL="74295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100" dirty="0" smtClean="0"/>
              <a:t>Proof </a:t>
            </a:r>
            <a:r>
              <a:rPr lang="en-US" altLang="en-US" sz="2100" dirty="0"/>
              <a:t>of assigned </a:t>
            </a:r>
            <a:r>
              <a:rPr lang="en-US" altLang="en-US" sz="2100" dirty="0" smtClean="0"/>
              <a:t>quota met</a:t>
            </a:r>
            <a:endParaRPr lang="en-US" altLang="en-US" sz="2100" dirty="0"/>
          </a:p>
          <a:p>
            <a:pPr marL="74295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100" dirty="0" smtClean="0"/>
              <a:t>Lawful transport</a:t>
            </a:r>
          </a:p>
          <a:p>
            <a:pPr marL="74295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100" dirty="0" smtClean="0"/>
              <a:t>Records </a:t>
            </a:r>
            <a:r>
              <a:rPr lang="en-US" altLang="en-US" sz="2100" dirty="0"/>
              <a:t>kept </a:t>
            </a:r>
            <a:r>
              <a:rPr lang="en-US" altLang="en-US" sz="2100" dirty="0" smtClean="0"/>
              <a:t>and inspected</a:t>
            </a:r>
          </a:p>
          <a:p>
            <a:pPr marL="74295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100" dirty="0" smtClean="0"/>
              <a:t>Re-exporting</a:t>
            </a:r>
          </a:p>
          <a:p>
            <a:pPr marL="400050" lvl="1">
              <a:lnSpc>
                <a:spcPct val="110000"/>
              </a:lnSpc>
            </a:pPr>
            <a:endParaRPr lang="en-US" altLang="en-US" sz="2100" dirty="0" smtClean="0"/>
          </a:p>
          <a:p>
            <a:pPr marL="400050" lvl="1">
              <a:lnSpc>
                <a:spcPct val="110000"/>
              </a:lnSpc>
            </a:pPr>
            <a:r>
              <a:rPr lang="en-US" altLang="en-US" sz="2100" dirty="0" smtClean="0"/>
              <a:t>…there may be other national requirements</a:t>
            </a:r>
            <a:r>
              <a:rPr lang="en-US" altLang="en-US" sz="2100" dirty="0"/>
              <a:t> </a:t>
            </a:r>
            <a:r>
              <a:rPr lang="en-US" altLang="en-US" sz="2100" dirty="0" smtClean="0"/>
              <a:t/>
            </a:r>
            <a:br>
              <a:rPr lang="en-US" altLang="en-US" sz="2100" dirty="0" smtClean="0"/>
            </a:br>
            <a:r>
              <a:rPr lang="en-US" altLang="en-US" sz="2100" dirty="0" smtClean="0"/>
              <a:t>(stricter domestic measures)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3800" dirty="0" smtClean="0"/>
              <a:t>        	</a:t>
            </a:r>
            <a:r>
              <a:rPr lang="en-GB" sz="3600" dirty="0"/>
              <a:t> </a:t>
            </a:r>
            <a:r>
              <a:rPr lang="en-GB" sz="3600" dirty="0" smtClean="0"/>
              <a:t>    = Chain of Responsibility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772816"/>
            <a:ext cx="7211144" cy="1036711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en-US" sz="2800" b="1" dirty="0" smtClean="0"/>
              <a:t>National laws </a:t>
            </a:r>
            <a:r>
              <a:rPr lang="en-US" altLang="en-US" sz="2800" dirty="0" smtClean="0"/>
              <a:t>may require extended </a:t>
            </a:r>
            <a:r>
              <a:rPr lang="en-US" altLang="en-US" sz="2800" dirty="0"/>
              <a:t>producer responsibility and applicant’s due </a:t>
            </a:r>
            <a:r>
              <a:rPr lang="en-US" altLang="en-US" sz="2800" dirty="0" smtClean="0"/>
              <a:t>diligence, e.g</a:t>
            </a:r>
            <a:r>
              <a:rPr lang="en-US" altLang="en-US" sz="2800" dirty="0" smtClean="0"/>
              <a:t>.:</a:t>
            </a:r>
            <a:endParaRPr lang="en-US" altLang="en-US" sz="2800" dirty="0"/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2163767" y="828467"/>
            <a:ext cx="896065" cy="58430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How?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05613" y="828467"/>
            <a:ext cx="895978" cy="58430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Who?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53602" y="260648"/>
            <a:ext cx="1014133" cy="5059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When</a:t>
            </a:r>
            <a:r>
              <a:rPr lang="en-US" sz="2000" b="1" dirty="0" smtClean="0">
                <a:solidFill>
                  <a:schemeClr val="bg1"/>
                </a:solidFill>
              </a:rPr>
              <a:t>?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30630" y="182279"/>
            <a:ext cx="1007936" cy="58430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When?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8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psdgraphics.com/file/seamless-chrome-cha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3" b="39307"/>
          <a:stretch/>
        </p:blipFill>
        <p:spPr bwMode="auto">
          <a:xfrm rot="4522847">
            <a:off x="-2512083" y="2675332"/>
            <a:ext cx="7136854" cy="143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267" y="269776"/>
            <a:ext cx="7624304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3800" dirty="0" smtClean="0"/>
              <a:t>              </a:t>
            </a:r>
            <a:r>
              <a:rPr lang="en-GB" sz="3600" dirty="0" smtClean="0"/>
              <a:t>Mapping the chain of </a:t>
            </a:r>
            <a:br>
              <a:rPr lang="en-GB" sz="3600" dirty="0" smtClean="0"/>
            </a:br>
            <a:r>
              <a:rPr lang="en-GB" sz="3600" dirty="0" smtClean="0"/>
              <a:t>              legal source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475" y="1628800"/>
            <a:ext cx="6779096" cy="417646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en-US" sz="2000" dirty="0" smtClean="0"/>
              <a:t>e.g. United States paddlefish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en-US" sz="2000" dirty="0" smtClean="0"/>
              <a:t>The MA checks for…</a:t>
            </a:r>
          </a:p>
          <a:p>
            <a:pPr>
              <a:lnSpc>
                <a:spcPct val="110000"/>
              </a:lnSpc>
            </a:pPr>
            <a:r>
              <a:rPr lang="en-US" altLang="en-US" sz="2000" dirty="0" smtClean="0"/>
              <a:t>Where </a:t>
            </a:r>
            <a:r>
              <a:rPr lang="en-US" altLang="en-US" sz="2000" dirty="0" smtClean="0"/>
              <a:t>the </a:t>
            </a:r>
            <a:r>
              <a:rPr lang="en-US" altLang="en-US" sz="2000" dirty="0" smtClean="0"/>
              <a:t>specimen </a:t>
            </a:r>
            <a:r>
              <a:rPr lang="en-US" altLang="en-US" sz="2000" dirty="0" smtClean="0"/>
              <a:t>was harvested</a:t>
            </a:r>
            <a:r>
              <a:rPr lang="en-US" altLang="en-US" sz="2000" dirty="0" smtClean="0"/>
              <a:t>?</a:t>
            </a:r>
            <a:endParaRPr lang="en-US" altLang="en-US" sz="1600" dirty="0" smtClean="0"/>
          </a:p>
          <a:p>
            <a:pPr>
              <a:lnSpc>
                <a:spcPct val="110000"/>
              </a:lnSpc>
            </a:pPr>
            <a:r>
              <a:rPr lang="en-US" altLang="en-US" sz="2000" dirty="0" smtClean="0"/>
              <a:t>What State law was applied?</a:t>
            </a:r>
            <a:br>
              <a:rPr lang="en-US" altLang="en-US" sz="2000" dirty="0" smtClean="0"/>
            </a:br>
            <a:r>
              <a:rPr lang="en-US" altLang="en-US" sz="2000" dirty="0" smtClean="0"/>
              <a:t>(management </a:t>
            </a:r>
            <a:r>
              <a:rPr lang="en-US" altLang="en-US" sz="2000" dirty="0" err="1" smtClean="0"/>
              <a:t>programmes</a:t>
            </a:r>
            <a:r>
              <a:rPr lang="en-US" altLang="en-US" sz="2000" dirty="0" smtClean="0"/>
              <a:t>, gear regulations, </a:t>
            </a:r>
            <a:br>
              <a:rPr lang="en-US" altLang="en-US" sz="2000" dirty="0" smtClean="0"/>
            </a:br>
            <a:r>
              <a:rPr lang="en-US" altLang="en-US" sz="2000" dirty="0" smtClean="0"/>
              <a:t>seasonal restrictions, etc.)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en-US" sz="11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altLang="en-US" sz="2000" dirty="0" smtClean="0"/>
              <a:t>…through the “paper </a:t>
            </a:r>
            <a:r>
              <a:rPr lang="en-US" altLang="en-US" sz="2000" dirty="0"/>
              <a:t>trail</a:t>
            </a:r>
            <a:r>
              <a:rPr lang="en-US" altLang="en-US" sz="2000" dirty="0" smtClean="0"/>
              <a:t>”, including:</a:t>
            </a:r>
            <a:endParaRPr lang="en-US" altLang="en-US" sz="2000" dirty="0"/>
          </a:p>
          <a:p>
            <a:pPr lvl="1">
              <a:lnSpc>
                <a:spcPct val="110000"/>
              </a:lnSpc>
            </a:pPr>
            <a:r>
              <a:rPr lang="en-US" altLang="en-US" sz="1800" dirty="0" smtClean="0"/>
              <a:t>Commercial fishing license</a:t>
            </a:r>
          </a:p>
          <a:p>
            <a:pPr lvl="1">
              <a:lnSpc>
                <a:spcPct val="110000"/>
              </a:lnSpc>
            </a:pPr>
            <a:r>
              <a:rPr lang="en-US" altLang="en-US" sz="1800" dirty="0" smtClean="0"/>
              <a:t>Specific permit for paddlefish roe (for some States)</a:t>
            </a:r>
          </a:p>
          <a:p>
            <a:pPr lvl="1">
              <a:lnSpc>
                <a:spcPct val="110000"/>
              </a:lnSpc>
            </a:pPr>
            <a:r>
              <a:rPr lang="en-US" altLang="en-US" sz="1800" dirty="0" smtClean="0"/>
              <a:t>Bills of sale (to show who the exporters bought it from)</a:t>
            </a:r>
          </a:p>
          <a:p>
            <a:pPr lvl="1">
              <a:lnSpc>
                <a:spcPct val="110000"/>
              </a:lnSpc>
            </a:pPr>
            <a:r>
              <a:rPr lang="en-US" altLang="en-US" sz="1800" dirty="0" smtClean="0"/>
              <a:t>etc. to be verified by the State </a:t>
            </a:r>
            <a:br>
              <a:rPr lang="en-US" altLang="en-US" sz="1800" dirty="0" smtClean="0"/>
            </a:br>
            <a:r>
              <a:rPr lang="en-US" altLang="en-US" sz="1800" dirty="0" smtClean="0"/>
              <a:t>(against reports submitted from fishermen </a:t>
            </a:r>
            <a:r>
              <a:rPr lang="en-US" altLang="en-US" sz="1800" dirty="0"/>
              <a:t>and </a:t>
            </a:r>
            <a:r>
              <a:rPr lang="en-US" altLang="en-US" sz="1800" dirty="0" smtClean="0"/>
              <a:t>dealers)</a:t>
            </a:r>
          </a:p>
          <a:p>
            <a:pPr>
              <a:lnSpc>
                <a:spcPct val="110000"/>
              </a:lnSpc>
            </a:pPr>
            <a:endParaRPr lang="en-US" altLang="en-US" sz="2000" dirty="0"/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2163767" y="828467"/>
            <a:ext cx="896065" cy="58430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How?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05613" y="828467"/>
            <a:ext cx="895978" cy="58430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Who?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59799" y="182279"/>
            <a:ext cx="1007936" cy="58430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When?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44824"/>
            <a:ext cx="2088232" cy="1395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174" y="4437112"/>
            <a:ext cx="581397" cy="58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879816" y="501850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Link to video</a:t>
            </a:r>
            <a:endParaRPr lang="en-US" sz="1200" b="1" u="sng" dirty="0"/>
          </a:p>
        </p:txBody>
      </p:sp>
    </p:spTree>
    <p:extLst>
      <p:ext uri="{BB962C8B-B14F-4D97-AF65-F5344CB8AC3E}">
        <p14:creationId xmlns:p14="http://schemas.microsoft.com/office/powerpoint/2010/main" val="271345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3800" dirty="0" smtClean="0"/>
              <a:t>       CITES</a:t>
            </a:r>
            <a:r>
              <a:rPr lang="en-GB" sz="3600" dirty="0" smtClean="0"/>
              <a:t> Permit Requirements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7848872" cy="468052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b="1" dirty="0"/>
              <a:t>Prior to issuing a CITES permit/certificate authorizing </a:t>
            </a:r>
            <a:r>
              <a:rPr lang="en-US" sz="2000" b="1" dirty="0" smtClean="0"/>
              <a:t>export/re-export… </a:t>
            </a:r>
          </a:p>
          <a:p>
            <a:pPr>
              <a:lnSpc>
                <a:spcPct val="110000"/>
              </a:lnSpc>
            </a:pPr>
            <a:r>
              <a:rPr lang="en-US" sz="1800" u="sng" dirty="0" smtClean="0"/>
              <a:t>Management </a:t>
            </a:r>
            <a:r>
              <a:rPr lang="en-US" sz="1800" u="sng" dirty="0"/>
              <a:t>Authority of exporting party to</a:t>
            </a:r>
            <a:r>
              <a:rPr lang="en-US" sz="1800" dirty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Verify legal acquisition – national laws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Verify sustainability – NDF from SA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Verify accuracy of information on the CITES permit/certificate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Record information &amp; report it through the CITES annual report</a:t>
            </a:r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sz="1800" u="sng" dirty="0"/>
              <a:t>Management Authority of importing Party to</a:t>
            </a:r>
            <a:r>
              <a:rPr lang="en-US" sz="1800" dirty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Verify accuracy of information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Record information &amp; report it through the CITES annual report</a:t>
            </a:r>
          </a:p>
          <a:p>
            <a:pPr marL="0" indent="0">
              <a:buNone/>
            </a:pPr>
            <a:r>
              <a:rPr lang="en-US" sz="1400" dirty="0"/>
              <a:t>	</a:t>
            </a:r>
          </a:p>
          <a:p>
            <a:r>
              <a:rPr lang="en-US" sz="1800" u="sng" dirty="0"/>
              <a:t>Management Authority of re-exporting party to</a:t>
            </a:r>
            <a:r>
              <a:rPr lang="en-US" sz="1800" dirty="0"/>
              <a:t>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Issue a re-export certificate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Ensure tracing legality down the chain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04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altLang="en-US" sz="3800" dirty="0" smtClean="0"/>
              <a:t>CITES vs. fisheries: </a:t>
            </a:r>
            <a:br>
              <a:rPr lang="en-US" altLang="en-US" sz="3800" dirty="0" smtClean="0"/>
            </a:br>
            <a:r>
              <a:rPr lang="en-US" altLang="en-US" sz="3800" dirty="0" smtClean="0"/>
              <a:t>type of documentation</a:t>
            </a:r>
            <a:endParaRPr lang="en-US" alt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Trade in CITES-listed species requires a permit/certificate</a:t>
            </a:r>
          </a:p>
          <a:p>
            <a:r>
              <a:rPr lang="en-US" dirty="0" smtClean="0"/>
              <a:t>Substantiates legality, sustainability, traceability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Fisheries law often requires catch certificates</a:t>
            </a:r>
          </a:p>
          <a:p>
            <a:r>
              <a:rPr lang="en-US" dirty="0" smtClean="0"/>
              <a:t>Substantiates legality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95536" y="1835654"/>
            <a:ext cx="7772400" cy="617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rgbClr val="0070C0"/>
                </a:solidFill>
              </a:rPr>
              <a:t>vs.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33" y="1732045"/>
            <a:ext cx="1440161" cy="82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Okusu\AppData\Local\Microsoft\Windows\Temporary Internet Files\Content.IE5\UFPIBAIW\400px-Fishing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50212"/>
            <a:ext cx="1188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40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" name="Picture 3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7"/>
          <a:stretch/>
        </p:blipFill>
        <p:spPr bwMode="auto">
          <a:xfrm>
            <a:off x="2339752" y="1302428"/>
            <a:ext cx="4269548" cy="544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7" y="116631"/>
            <a:ext cx="8352928" cy="108012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altLang="en-US" sz="3600" dirty="0" smtClean="0"/>
              <a:t>Example of a CITES permit/certificate</a:t>
            </a:r>
            <a:endParaRPr lang="en-US" altLang="en-US" sz="3600" dirty="0"/>
          </a:p>
        </p:txBody>
      </p:sp>
      <p:cxnSp>
        <p:nvCxnSpPr>
          <p:cNvPr id="7" name="Straight Arrow Connector 6"/>
          <p:cNvCxnSpPr>
            <a:stCxn id="55" idx="3"/>
          </p:cNvCxnSpPr>
          <p:nvPr/>
        </p:nvCxnSpPr>
        <p:spPr>
          <a:xfrm flipV="1">
            <a:off x="1966168" y="3717033"/>
            <a:ext cx="733624" cy="1208421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6" idx="3"/>
          </p:cNvCxnSpPr>
          <p:nvPr/>
        </p:nvCxnSpPr>
        <p:spPr>
          <a:xfrm flipV="1">
            <a:off x="1894224" y="2636912"/>
            <a:ext cx="1021592" cy="1188132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2" idx="1"/>
          </p:cNvCxnSpPr>
          <p:nvPr/>
        </p:nvCxnSpPr>
        <p:spPr>
          <a:xfrm flipH="1" flipV="1">
            <a:off x="3198218" y="3142114"/>
            <a:ext cx="3541533" cy="2192802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4" idx="3"/>
          </p:cNvCxnSpPr>
          <p:nvPr/>
        </p:nvCxnSpPr>
        <p:spPr>
          <a:xfrm flipV="1">
            <a:off x="2073776" y="2388517"/>
            <a:ext cx="770032" cy="396044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8" idx="1"/>
          </p:cNvCxnSpPr>
          <p:nvPr/>
        </p:nvCxnSpPr>
        <p:spPr>
          <a:xfrm flipH="1" flipV="1">
            <a:off x="6084168" y="1500450"/>
            <a:ext cx="691124" cy="396044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7" idx="3"/>
          </p:cNvCxnSpPr>
          <p:nvPr/>
        </p:nvCxnSpPr>
        <p:spPr>
          <a:xfrm>
            <a:off x="2110556" y="1698472"/>
            <a:ext cx="589236" cy="198022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3" idx="1"/>
          </p:cNvCxnSpPr>
          <p:nvPr/>
        </p:nvCxnSpPr>
        <p:spPr>
          <a:xfrm flipH="1">
            <a:off x="5292080" y="3320989"/>
            <a:ext cx="1317220" cy="252027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6739751" y="4938872"/>
            <a:ext cx="1152128" cy="79208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Why?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609300" y="2924945"/>
            <a:ext cx="2139164" cy="79208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How many?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33488" y="2388517"/>
            <a:ext cx="1440288" cy="79208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Where?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70152" y="4529410"/>
            <a:ext cx="1296016" cy="79208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What?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42096" y="3429000"/>
            <a:ext cx="1152128" cy="79208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How?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958540" y="1302428"/>
            <a:ext cx="1152016" cy="79208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Who?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6775292" y="1500450"/>
            <a:ext cx="1295968" cy="79208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When?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99898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Example of a fishery catch certificate (EU)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02428"/>
            <a:ext cx="3457244" cy="543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>
            <a:stCxn id="20" idx="1"/>
          </p:cNvCxnSpPr>
          <p:nvPr/>
        </p:nvCxnSpPr>
        <p:spPr>
          <a:xfrm flipH="1">
            <a:off x="4283968" y="1771648"/>
            <a:ext cx="2592288" cy="1873376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5" idx="1"/>
          </p:cNvCxnSpPr>
          <p:nvPr/>
        </p:nvCxnSpPr>
        <p:spPr>
          <a:xfrm flipH="1" flipV="1">
            <a:off x="4716016" y="3645024"/>
            <a:ext cx="2064804" cy="593491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739751" y="4938872"/>
            <a:ext cx="1152128" cy="792088"/>
          </a:xfrm>
          <a:prstGeom prst="roundRect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Why?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80820" y="3842471"/>
            <a:ext cx="1775048" cy="79208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How many?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876256" y="1375604"/>
            <a:ext cx="1295968" cy="79208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When?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/>
          <p:cNvCxnSpPr>
            <a:stCxn id="29" idx="3"/>
          </p:cNvCxnSpPr>
          <p:nvPr/>
        </p:nvCxnSpPr>
        <p:spPr>
          <a:xfrm>
            <a:off x="2122408" y="2816932"/>
            <a:ext cx="937424" cy="396044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1" idx="3"/>
          </p:cNvCxnSpPr>
          <p:nvPr/>
        </p:nvCxnSpPr>
        <p:spPr>
          <a:xfrm>
            <a:off x="2110556" y="1698472"/>
            <a:ext cx="912676" cy="290368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826392" y="2420888"/>
            <a:ext cx="1296016" cy="79208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What?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0280" y="3504040"/>
            <a:ext cx="1152128" cy="792088"/>
          </a:xfrm>
          <a:prstGeom prst="roundRect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How?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58540" y="1302428"/>
            <a:ext cx="1152016" cy="79208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Who?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194544" y="3842471"/>
            <a:ext cx="1657376" cy="882673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898528" y="4634559"/>
            <a:ext cx="1296016" cy="79208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Where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94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noProof="0" dirty="0" smtClean="0"/>
              <a:t>CITES Objectives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157592" cy="12241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noProof="0" dirty="0" smtClean="0">
                <a:ln w="18415" cmpd="sng">
                  <a:noFill/>
                  <a:prstDash val="solid"/>
                </a:ln>
                <a:cs typeface="Arial" charset="0"/>
              </a:rPr>
              <a:t>‘Ensuring </a:t>
            </a:r>
            <a:r>
              <a:rPr lang="en-US" sz="2600" noProof="0" dirty="0">
                <a:ln w="18415" cmpd="sng">
                  <a:noFill/>
                  <a:prstDash val="solid"/>
                </a:ln>
                <a:cs typeface="Arial" charset="0"/>
              </a:rPr>
              <a:t>that </a:t>
            </a:r>
            <a:r>
              <a:rPr lang="en-US" sz="2600" noProof="0" dirty="0" smtClean="0">
                <a:ln w="18415" cmpd="sng">
                  <a:noFill/>
                  <a:prstDash val="solid"/>
                </a:ln>
                <a:cs typeface="Arial" charset="0"/>
              </a:rPr>
              <a:t>no species of wild </a:t>
            </a:r>
            <a:r>
              <a:rPr lang="en-US" sz="2600" noProof="0" dirty="0">
                <a:ln w="18415" cmpd="sng">
                  <a:noFill/>
                  <a:prstDash val="solid"/>
                </a:ln>
                <a:cs typeface="Arial" charset="0"/>
              </a:rPr>
              <a:t>fauna </a:t>
            </a:r>
            <a:r>
              <a:rPr lang="en-US" sz="2600" noProof="0" dirty="0" smtClean="0">
                <a:ln w="18415" cmpd="sng">
                  <a:noFill/>
                  <a:prstDash val="solid"/>
                </a:ln>
                <a:cs typeface="Arial" charset="0"/>
              </a:rPr>
              <a:t>or flora becomes or remains subject to unsustainable exploitation through international trade…’</a:t>
            </a:r>
            <a:endParaRPr lang="en-US" sz="2600" b="1" noProof="0" dirty="0" smtClean="0">
              <a:ln w="18415" cmpd="sng">
                <a:noFill/>
                <a:prstDash val="solid"/>
              </a:ln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9552" y="2636912"/>
            <a:ext cx="2088231" cy="3096343"/>
          </a:xfrm>
          <a:prstGeom prst="round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2400" u="sng" dirty="0" smtClean="0"/>
          </a:p>
          <a:p>
            <a:pPr algn="ctr"/>
            <a:r>
              <a:rPr lang="en-US" sz="2800" b="1" u="sng" dirty="0" smtClean="0"/>
              <a:t>Legality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specimens </a:t>
            </a:r>
            <a:r>
              <a:rPr lang="en-US" sz="2400" dirty="0"/>
              <a:t>are legally obtained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43808" y="2636912"/>
            <a:ext cx="3024335" cy="3096343"/>
          </a:xfrm>
          <a:prstGeom prst="round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2400" u="sng" dirty="0" smtClean="0"/>
          </a:p>
          <a:p>
            <a:pPr algn="ctr"/>
            <a:r>
              <a:rPr lang="en-US" sz="2800" b="1" u="sng" dirty="0" smtClean="0"/>
              <a:t>Sustainability</a:t>
            </a:r>
          </a:p>
          <a:p>
            <a:pPr algn="ctr"/>
            <a:endParaRPr lang="en-US" sz="2400" u="sng" dirty="0"/>
          </a:p>
          <a:p>
            <a:pPr algn="ctr"/>
            <a:r>
              <a:rPr lang="en-US" sz="2400" dirty="0"/>
              <a:t>wildlife trade is not </a:t>
            </a:r>
            <a:r>
              <a:rPr lang="en-US" sz="2400" dirty="0" smtClean="0"/>
              <a:t>detrimental to the survival of species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6084168" y="2636912"/>
            <a:ext cx="2529631" cy="3096344"/>
          </a:xfrm>
          <a:prstGeom prst="round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2400" u="sng" dirty="0" smtClean="0"/>
          </a:p>
          <a:p>
            <a:pPr algn="ctr"/>
            <a:r>
              <a:rPr lang="en-US" sz="2800" b="1" u="sng" dirty="0" smtClean="0"/>
              <a:t>Traceability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trade </a:t>
            </a:r>
            <a:r>
              <a:rPr lang="en-US" sz="2400" dirty="0"/>
              <a:t>can be traced from origin to final destination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4168" y="21328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[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CITES vision statement]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86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3020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3960440"/>
          </a:xfrm>
        </p:spPr>
        <p:txBody>
          <a:bodyPr>
            <a:normAutofit/>
          </a:bodyPr>
          <a:lstStyle/>
          <a:p>
            <a:r>
              <a:rPr lang="en-US" sz="2600" dirty="0"/>
              <a:t>C</a:t>
            </a:r>
            <a:r>
              <a:rPr lang="en-US" sz="2600" dirty="0" smtClean="0"/>
              <a:t>apacity of range States to implement shark and manta ray listings strongly depends on their ability to verify origin of specimens in trade and establish reliable LAFs.</a:t>
            </a:r>
          </a:p>
          <a:p>
            <a:endParaRPr lang="en-US" sz="1400" dirty="0" smtClean="0"/>
          </a:p>
          <a:p>
            <a:r>
              <a:rPr lang="en-US" sz="2600" dirty="0" smtClean="0"/>
              <a:t>Applicants </a:t>
            </a:r>
            <a:r>
              <a:rPr lang="en-US" sz="2600" dirty="0"/>
              <a:t>for </a:t>
            </a:r>
            <a:r>
              <a:rPr lang="en-US" sz="2600" dirty="0" smtClean="0"/>
              <a:t>export </a:t>
            </a:r>
            <a:r>
              <a:rPr lang="en-US" sz="2600" dirty="0"/>
              <a:t>permit </a:t>
            </a:r>
            <a:r>
              <a:rPr lang="en-US" sz="2600" dirty="0" smtClean="0"/>
              <a:t>required </a:t>
            </a:r>
            <a:r>
              <a:rPr lang="en-US" sz="2600" dirty="0"/>
              <a:t>to provide </a:t>
            </a:r>
            <a:r>
              <a:rPr lang="en-US" sz="2600" dirty="0" smtClean="0"/>
              <a:t>information </a:t>
            </a:r>
            <a:r>
              <a:rPr lang="en-US" sz="2600" dirty="0"/>
              <a:t>regarding how </a:t>
            </a:r>
            <a:r>
              <a:rPr lang="en-US" sz="2600" dirty="0" smtClean="0"/>
              <a:t>specimens </a:t>
            </a:r>
            <a:r>
              <a:rPr lang="en-US" sz="2600" dirty="0"/>
              <a:t>were first </a:t>
            </a:r>
            <a:r>
              <a:rPr lang="en-US" sz="2600" dirty="0" smtClean="0"/>
              <a:t>acquired.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2600" dirty="0"/>
              <a:t>CITES </a:t>
            </a:r>
            <a:r>
              <a:rPr lang="en-US" sz="2600" dirty="0" smtClean="0"/>
              <a:t>MAs </a:t>
            </a:r>
            <a:r>
              <a:rPr lang="en-US" sz="2600" dirty="0"/>
              <a:t>of </a:t>
            </a:r>
            <a:r>
              <a:rPr lang="en-US" sz="2600" dirty="0" smtClean="0"/>
              <a:t>range </a:t>
            </a:r>
            <a:r>
              <a:rPr lang="en-US" sz="2600" dirty="0"/>
              <a:t>States </a:t>
            </a:r>
            <a:r>
              <a:rPr lang="en-US" sz="2600" dirty="0" smtClean="0"/>
              <a:t>scrutinize </a:t>
            </a:r>
            <a:r>
              <a:rPr lang="en-US" sz="2600" dirty="0"/>
              <a:t>applications prior to issuing export permits</a:t>
            </a:r>
            <a:r>
              <a:rPr lang="en-US" sz="2600" dirty="0" smtClean="0"/>
              <a:t>.</a:t>
            </a:r>
          </a:p>
          <a:p>
            <a:endParaRPr lang="en-US" sz="14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0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76131" y="925408"/>
            <a:ext cx="8200325" cy="53119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n w="18415" cmpd="sng">
                  <a:noFill/>
                  <a:prstDash val="solid"/>
                </a:ln>
              </a:rPr>
              <a:t>Thank </a:t>
            </a:r>
            <a:r>
              <a:rPr lang="en-US" dirty="0">
                <a:ln w="18415" cmpd="sng">
                  <a:noFill/>
                  <a:prstDash val="solid"/>
                </a:ln>
              </a:rPr>
              <a:t>you for your attention</a:t>
            </a:r>
            <a:r>
              <a:rPr lang="en-US" dirty="0" smtClean="0">
                <a:ln w="18415" cmpd="sng">
                  <a:noFill/>
                  <a:prstDash val="solid"/>
                </a:ln>
              </a:rPr>
              <a:t>!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i="1" dirty="0" smtClean="0"/>
              <a:t>CITES </a:t>
            </a:r>
            <a:r>
              <a:rPr lang="en-US" i="1" dirty="0"/>
              <a:t>and FAO working for legal, sustainable and traceable international trade in sharks and manta rays, supported by the European Union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984901" y="2132856"/>
            <a:ext cx="3392874" cy="1721386"/>
            <a:chOff x="2888711" y="4581128"/>
            <a:chExt cx="3392874" cy="1721386"/>
          </a:xfrm>
        </p:grpSpPr>
        <p:pic>
          <p:nvPicPr>
            <p:cNvPr id="12" name="Picture 11" descr="http://www.stickthisgraphics.com/images/Hammerhead%20Shark%20Silhouette%201%20(Small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8711" y="5301208"/>
              <a:ext cx="1702220" cy="1001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4283968" y="4581128"/>
              <a:ext cx="720080" cy="13681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968">
              <a:off x="4657523" y="4865834"/>
              <a:ext cx="1624062" cy="1080000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66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29614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800" dirty="0" smtClean="0"/>
              <a:t>Legal Acquisition Finding (LAF):</a:t>
            </a:r>
            <a:br>
              <a:rPr lang="en-US" sz="3800" dirty="0" smtClean="0"/>
            </a:br>
            <a:r>
              <a:rPr lang="en-US" sz="3800" dirty="0" smtClean="0"/>
              <a:t>Ensuring legality in CITES</a:t>
            </a:r>
            <a:endParaRPr lang="en-GB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  For a Party to issue a permit authorizing an export:</a:t>
            </a:r>
          </a:p>
          <a:p>
            <a:pPr marL="0" indent="0">
              <a:buNone/>
            </a:pPr>
            <a:endParaRPr lang="en-US" sz="1400" i="1" dirty="0" smtClean="0"/>
          </a:p>
          <a:p>
            <a:pPr marL="0" indent="0">
              <a:buNone/>
            </a:pPr>
            <a:r>
              <a:rPr lang="en-US" sz="2800" dirty="0" smtClean="0"/>
              <a:t>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755576" y="2420888"/>
            <a:ext cx="7776864" cy="259228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bg1"/>
                </a:solidFill>
              </a:rPr>
              <a:t>‘A Management Authority of the State of export is 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satisfied that the specimen was </a:t>
            </a:r>
            <a:r>
              <a:rPr lang="en-US" sz="2800" dirty="0" smtClean="0">
                <a:solidFill>
                  <a:srgbClr val="FFFF00"/>
                </a:solidFill>
              </a:rPr>
              <a:t>not obtained in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 contravention of the laws of that State </a:t>
            </a:r>
            <a:r>
              <a:rPr lang="en-US" sz="2800" dirty="0" smtClean="0">
                <a:solidFill>
                  <a:schemeClr val="bg1"/>
                </a:solidFill>
              </a:rPr>
              <a:t>for the 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protection of fauna and flora.’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21023" y="5089830"/>
            <a:ext cx="2712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[Convention Article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IV 2(b)]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635896" y="5089830"/>
            <a:ext cx="1800200" cy="1080120"/>
          </a:xfrm>
          <a:prstGeom prst="downArrow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79790" y="6166119"/>
            <a:ext cx="29763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In other words…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9702" y="1379"/>
            <a:ext cx="2133600" cy="365125"/>
          </a:xfrm>
        </p:spPr>
        <p:txBody>
          <a:bodyPr/>
          <a:lstStyle/>
          <a:p>
            <a:fld id="{32C15A36-AA42-4068-A231-FC45D26FFE79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60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420888"/>
            <a:ext cx="8568952" cy="36004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dirty="0" smtClean="0"/>
              <a:t>LAF is a confirmation/conclusion that a specimen was obtained </a:t>
            </a:r>
            <a:r>
              <a:rPr lang="en-US" sz="2800" b="1" dirty="0" smtClean="0">
                <a:solidFill>
                  <a:srgbClr val="00B0F0"/>
                </a:solidFill>
              </a:rPr>
              <a:t>in accordance with relevant national laws</a:t>
            </a:r>
            <a:r>
              <a:rPr lang="en-US" sz="2800" dirty="0" smtClean="0"/>
              <a:t>.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2800" i="1" dirty="0" smtClean="0"/>
              <a:t>There are other provisions for Introduction </a:t>
            </a:r>
            <a:r>
              <a:rPr lang="en-US" sz="2800" i="1" dirty="0"/>
              <a:t>F</a:t>
            </a:r>
            <a:r>
              <a:rPr lang="en-US" sz="2800" i="1" dirty="0" smtClean="0"/>
              <a:t>rom the Sea (IFS).</a:t>
            </a:r>
          </a:p>
          <a:p>
            <a:pPr marL="0" indent="0" algn="ctr">
              <a:buNone/>
            </a:pPr>
            <a:endParaRPr lang="en-US" sz="2800" i="1" dirty="0" smtClean="0"/>
          </a:p>
          <a:p>
            <a:pPr marL="0" indent="0" algn="ctr">
              <a:buNone/>
            </a:pPr>
            <a:r>
              <a:rPr lang="en-US" sz="2600" dirty="0"/>
              <a:t>The word ’obtained’ refers to the series of steps </a:t>
            </a:r>
            <a:r>
              <a:rPr lang="en-US" sz="2600" dirty="0" smtClean="0"/>
              <a:t>– and </a:t>
            </a:r>
            <a:r>
              <a:rPr lang="en-US" sz="2600" dirty="0"/>
              <a:t>not only to the last of these - by which a specimen its brought from its </a:t>
            </a:r>
            <a:r>
              <a:rPr lang="en-US" sz="2600" dirty="0" smtClean="0"/>
              <a:t>source (place of origin) </a:t>
            </a:r>
            <a:r>
              <a:rPr lang="en-US" sz="2600" dirty="0"/>
              <a:t>and becomes the possession of the </a:t>
            </a:r>
            <a:r>
              <a:rPr lang="en-US" sz="2600" dirty="0" smtClean="0"/>
              <a:t>exporter. 	</a:t>
            </a:r>
            <a:r>
              <a:rPr lang="en-US" dirty="0" smtClean="0"/>
              <a:t>	</a:t>
            </a:r>
          </a:p>
        </p:txBody>
      </p:sp>
      <p:sp>
        <p:nvSpPr>
          <p:cNvPr id="4" name="Down Arrow 3"/>
          <p:cNvSpPr/>
          <p:nvPr/>
        </p:nvSpPr>
        <p:spPr>
          <a:xfrm>
            <a:off x="3635896" y="827155"/>
            <a:ext cx="1800200" cy="1080120"/>
          </a:xfrm>
          <a:prstGeom prst="downArrow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08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087" y="188640"/>
            <a:ext cx="8541467" cy="86409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GB" sz="3800" dirty="0" smtClean="0"/>
              <a:t>LAF challenge: taking from the High Seas</a:t>
            </a:r>
            <a:endParaRPr lang="en-GB" sz="3800" dirty="0"/>
          </a:p>
        </p:txBody>
      </p:sp>
      <p:sp>
        <p:nvSpPr>
          <p:cNvPr id="7" name="Rounded Rectangle 6"/>
          <p:cNvSpPr/>
          <p:nvPr/>
        </p:nvSpPr>
        <p:spPr>
          <a:xfrm>
            <a:off x="1621497" y="1268760"/>
            <a:ext cx="5832648" cy="79208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Introduction </a:t>
            </a:r>
            <a:r>
              <a:rPr lang="en-US" sz="2800" dirty="0" smtClean="0"/>
              <a:t>From </a:t>
            </a:r>
            <a:r>
              <a:rPr lang="en-US" sz="2800" dirty="0"/>
              <a:t>the Sea (IFS)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83250" y="2166169"/>
            <a:ext cx="7766089" cy="319889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200" dirty="0" smtClean="0">
                <a:solidFill>
                  <a:prstClr val="black"/>
                </a:solidFill>
              </a:rPr>
              <a:t>Parties take </a:t>
            </a:r>
            <a:r>
              <a:rPr lang="en-US" sz="2200" dirty="0">
                <a:solidFill>
                  <a:prstClr val="black"/>
                </a:solidFill>
              </a:rPr>
              <a:t>into account whether or not the specimen </a:t>
            </a:r>
            <a:r>
              <a:rPr lang="en-US" sz="2200" dirty="0" smtClean="0">
                <a:solidFill>
                  <a:prstClr val="black"/>
                </a:solidFill>
              </a:rPr>
              <a:t>are </a:t>
            </a:r>
            <a:r>
              <a:rPr lang="en-US" sz="2200" b="1" dirty="0" smtClean="0">
                <a:solidFill>
                  <a:prstClr val="black"/>
                </a:solidFill>
              </a:rPr>
              <a:t>acquired </a:t>
            </a:r>
            <a:r>
              <a:rPr lang="en-US" sz="2200" b="1" dirty="0">
                <a:solidFill>
                  <a:prstClr val="black"/>
                </a:solidFill>
              </a:rPr>
              <a:t>and </a:t>
            </a:r>
            <a:r>
              <a:rPr lang="en-US" sz="2200" b="1" dirty="0" smtClean="0">
                <a:solidFill>
                  <a:prstClr val="black"/>
                </a:solidFill>
              </a:rPr>
              <a:t>landed</a:t>
            </a:r>
            <a:r>
              <a:rPr lang="en-US" sz="2200" dirty="0" smtClean="0">
                <a:solidFill>
                  <a:prstClr val="black"/>
                </a:solidFill>
              </a:rPr>
              <a:t>:</a:t>
            </a:r>
            <a:endParaRPr lang="en-US" sz="22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738041" y="3046061"/>
            <a:ext cx="4348949" cy="275104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In a manner consistent with applicable measures under international law</a:t>
            </a:r>
            <a:r>
              <a:rPr lang="en-US" sz="2800" dirty="0" smtClean="0">
                <a:latin typeface="+mj-lt"/>
              </a:rPr>
              <a:t>, e.g. other treaty, convention, agreement; and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83406" y="3046061"/>
            <a:ext cx="2853998" cy="275104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through any illegal, unreported or unregulated </a:t>
            </a:r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(IUU) fishing activity.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95936" y="5982309"/>
            <a:ext cx="4124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[Resolution Conf. 14.6 (Rev. CoP16)]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41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National laws may include…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40" b="65947"/>
          <a:stretch/>
        </p:blipFill>
        <p:spPr>
          <a:xfrm>
            <a:off x="814767" y="1699613"/>
            <a:ext cx="1530916" cy="11666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7998" y="5373216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…and any other relevant laws governing terrestrial/aquatic species, animals, plants, etc.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5" r="52117" b="70886"/>
          <a:stretch/>
        </p:blipFill>
        <p:spPr bwMode="auto">
          <a:xfrm>
            <a:off x="2603177" y="1667286"/>
            <a:ext cx="1925660" cy="99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7" b="74513"/>
          <a:stretch/>
        </p:blipFill>
        <p:spPr bwMode="auto">
          <a:xfrm>
            <a:off x="6665650" y="1667286"/>
            <a:ext cx="1922463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3" r="27690" b="66167"/>
          <a:stretch/>
        </p:blipFill>
        <p:spPr bwMode="auto">
          <a:xfrm>
            <a:off x="4724400" y="1708434"/>
            <a:ext cx="1758573" cy="1159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" t="35593" r="79851" b="32204"/>
          <a:stretch/>
        </p:blipFill>
        <p:spPr bwMode="auto">
          <a:xfrm>
            <a:off x="708458" y="3024882"/>
            <a:ext cx="1331650" cy="110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7" t="36889" r="25594" b="34347"/>
          <a:stretch/>
        </p:blipFill>
        <p:spPr bwMode="auto">
          <a:xfrm>
            <a:off x="4738255" y="2895600"/>
            <a:ext cx="1766656" cy="98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07" t="33260" r="2117" b="35384"/>
          <a:stretch/>
        </p:blipFill>
        <p:spPr bwMode="auto">
          <a:xfrm>
            <a:off x="6786418" y="2867487"/>
            <a:ext cx="1690164" cy="107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9" t="65135"/>
          <a:stretch/>
        </p:blipFill>
        <p:spPr bwMode="auto">
          <a:xfrm>
            <a:off x="7015758" y="4178799"/>
            <a:ext cx="1460824" cy="119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45" r="74549" b="2472"/>
          <a:stretch/>
        </p:blipFill>
        <p:spPr bwMode="auto">
          <a:xfrm>
            <a:off x="664068" y="4221997"/>
            <a:ext cx="1832314" cy="100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8" t="32956" r="53586" b="34088"/>
          <a:stretch/>
        </p:blipFill>
        <p:spPr bwMode="auto">
          <a:xfrm>
            <a:off x="2345683" y="2920334"/>
            <a:ext cx="1890944" cy="1129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177" y="4186383"/>
            <a:ext cx="1959556" cy="11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964" y="4030306"/>
            <a:ext cx="2022454" cy="116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9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3610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National law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4" y="1196752"/>
            <a:ext cx="6264696" cy="4605144"/>
          </a:xfrm>
        </p:spPr>
        <p:txBody>
          <a:bodyPr>
            <a:noAutofit/>
          </a:bodyPr>
          <a:lstStyle/>
          <a:p>
            <a:endParaRPr lang="en-US" sz="1000" dirty="0" smtClean="0"/>
          </a:p>
          <a:p>
            <a:pPr marL="0" indent="0">
              <a:buNone/>
            </a:pPr>
            <a:r>
              <a:rPr lang="en-US" sz="2600" b="1" u="sng" dirty="0" smtClean="0"/>
              <a:t>Applicant</a:t>
            </a:r>
            <a:r>
              <a:rPr lang="en-US" sz="2600" b="1" dirty="0" smtClean="0"/>
              <a:t> </a:t>
            </a:r>
            <a:r>
              <a:rPr lang="en-US" sz="2600" dirty="0" smtClean="0"/>
              <a:t>to: </a:t>
            </a:r>
          </a:p>
          <a:p>
            <a:r>
              <a:rPr lang="en-US" sz="2600" dirty="0" smtClean="0"/>
              <a:t>proof that specimens were legally obtained and  provide all information required by national laws for export</a:t>
            </a:r>
          </a:p>
          <a:p>
            <a:pPr marL="0" indent="0">
              <a:buNone/>
            </a:pPr>
            <a:endParaRPr lang="en-US" sz="1400" b="1" u="sng" dirty="0" smtClean="0"/>
          </a:p>
          <a:p>
            <a:pPr marL="0" indent="0">
              <a:buNone/>
            </a:pPr>
            <a:r>
              <a:rPr lang="en-US" sz="2600" b="1" u="sng" dirty="0" smtClean="0"/>
              <a:t>Management Authority (MA) </a:t>
            </a:r>
            <a:r>
              <a:rPr lang="en-US" sz="2600" dirty="0" smtClean="0"/>
              <a:t>to: </a:t>
            </a:r>
          </a:p>
          <a:p>
            <a:r>
              <a:rPr lang="en-US" sz="2600" dirty="0" smtClean="0"/>
              <a:t>Verify accuracy of all available information</a:t>
            </a:r>
          </a:p>
          <a:p>
            <a:r>
              <a:rPr lang="en-US" sz="2600" dirty="0" smtClean="0"/>
              <a:t>Keep track of the ‘paper’ trial (e-docs)</a:t>
            </a:r>
          </a:p>
          <a:p>
            <a:r>
              <a:rPr lang="en-US" sz="2600" dirty="0" smtClean="0"/>
              <a:t>Consult MAs from other countries, CITES Secretariat and other relevant agencies</a:t>
            </a:r>
            <a:endParaRPr lang="en-GB" sz="2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17" y="2852936"/>
            <a:ext cx="244827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4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35416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Legal Acquisition Finding involves answering these (and other) questions:</a:t>
            </a:r>
            <a:endParaRPr lang="en-US" dirty="0"/>
          </a:p>
        </p:txBody>
      </p:sp>
      <p:pic>
        <p:nvPicPr>
          <p:cNvPr id="5" name="Content Placeholder 4" descr="http://www.stickthisgraphics.com/images/Hammerhead%20Shark%20Silhouette%201%20(Small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56" y="3334134"/>
            <a:ext cx="2485505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835696" y="4221088"/>
            <a:ext cx="1440288" cy="79208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Where?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79968" y="2995029"/>
            <a:ext cx="1296016" cy="79208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What?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31840" y="1988840"/>
            <a:ext cx="1152128" cy="79208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How?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0456" y="1988840"/>
            <a:ext cx="1152016" cy="79208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Who?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893488" y="2992907"/>
            <a:ext cx="1295968" cy="79208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When?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204948" y="4077072"/>
            <a:ext cx="1152128" cy="79208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Why?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39952" y="5013176"/>
            <a:ext cx="2059886" cy="79208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How many?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2180" y="2869485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?</a:t>
            </a:r>
            <a:endParaRPr lang="en-US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40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Is it CITES-listed?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772816"/>
            <a:ext cx="8229600" cy="2332855"/>
          </a:xfrm>
        </p:spPr>
        <p:txBody>
          <a:bodyPr>
            <a:normAutofit fontScale="92500" lnSpcReduction="10000"/>
          </a:bodyPr>
          <a:lstStyle/>
          <a:p>
            <a:endParaRPr lang="en-US" sz="3000" dirty="0" smtClean="0"/>
          </a:p>
          <a:p>
            <a:r>
              <a:rPr lang="en-US" sz="3000" dirty="0" smtClean="0"/>
              <a:t>Species identification</a:t>
            </a:r>
          </a:p>
          <a:p>
            <a:r>
              <a:rPr lang="en-US" sz="3000" dirty="0" smtClean="0"/>
              <a:t>Standardization of </a:t>
            </a:r>
            <a:br>
              <a:rPr lang="en-US" sz="3000" dirty="0" smtClean="0"/>
            </a:br>
            <a:r>
              <a:rPr lang="en-US" sz="3000" dirty="0" smtClean="0"/>
              <a:t>names/numbers for </a:t>
            </a:r>
            <a:br>
              <a:rPr lang="en-US" sz="3000" dirty="0" smtClean="0"/>
            </a:br>
            <a:r>
              <a:rPr lang="en-US" sz="3000" dirty="0" smtClean="0"/>
              <a:t>trading purposes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2880320" cy="478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1043608" y="476672"/>
            <a:ext cx="1296016" cy="79208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What?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22227</TotalTime>
  <Words>869</Words>
  <Application>Microsoft Office PowerPoint</Application>
  <PresentationFormat>On-screen Show (4:3)</PresentationFormat>
  <Paragraphs>221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Custom Design</vt:lpstr>
      <vt:lpstr>Legal Acquisition Finding (LAF) Sharks and Manta Rays</vt:lpstr>
      <vt:lpstr>CITES Objectives</vt:lpstr>
      <vt:lpstr>Legal Acquisition Finding (LAF): Ensuring legality in CITES</vt:lpstr>
      <vt:lpstr>PowerPoint Presentation</vt:lpstr>
      <vt:lpstr>LAF challenge: taking from the High Seas</vt:lpstr>
      <vt:lpstr>National laws may include…</vt:lpstr>
      <vt:lpstr>National law requirements</vt:lpstr>
      <vt:lpstr>Legal Acquisition Finding involves answering these (and other) questions:</vt:lpstr>
      <vt:lpstr>Is it CITES-listed?</vt:lpstr>
      <vt:lpstr>           Standardization of names/numbers</vt:lpstr>
      <vt:lpstr>         EEZ or High seas?</vt:lpstr>
      <vt:lpstr>Taking from the High Seas</vt:lpstr>
      <vt:lpstr>Shared responsibility</vt:lpstr>
      <vt:lpstr>              = Chain of Responsibility</vt:lpstr>
      <vt:lpstr>              Mapping the chain of                legal source</vt:lpstr>
      <vt:lpstr>       CITES Permit Requirements</vt:lpstr>
      <vt:lpstr>CITES vs. fisheries:  type of documentation</vt:lpstr>
      <vt:lpstr>Example of a CITES permit/certificate</vt:lpstr>
      <vt:lpstr>Example of a fishery catch certificate (EU)</vt:lpstr>
      <vt:lpstr>Conclusion</vt:lpstr>
      <vt:lpstr>PowerPoint Presentation</vt:lpstr>
    </vt:vector>
  </TitlesOfParts>
  <Company>United Nations Office at Geneva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Shark Species and Manta Rays</dc:title>
  <dc:creator>SCHLINGEMANN</dc:creator>
  <cp:lastModifiedBy>SVDP</cp:lastModifiedBy>
  <cp:revision>369</cp:revision>
  <cp:lastPrinted>2015-10-12T14:28:29Z</cp:lastPrinted>
  <dcterms:created xsi:type="dcterms:W3CDTF">2013-09-27T13:34:19Z</dcterms:created>
  <dcterms:modified xsi:type="dcterms:W3CDTF">2015-10-12T14:45:33Z</dcterms:modified>
</cp:coreProperties>
</file>