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64" r:id="rId2"/>
    <p:sldId id="312" r:id="rId3"/>
    <p:sldId id="322" r:id="rId4"/>
    <p:sldId id="323" r:id="rId5"/>
    <p:sldId id="324" r:id="rId6"/>
    <p:sldId id="325" r:id="rId7"/>
    <p:sldId id="326" r:id="rId8"/>
    <p:sldId id="327" r:id="rId9"/>
    <p:sldId id="363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FFFF"/>
    <a:srgbClr val="0000FF"/>
    <a:srgbClr val="3333FF"/>
    <a:srgbClr val="6600CC"/>
    <a:srgbClr val="000066"/>
    <a:srgbClr val="660066"/>
    <a:srgbClr val="0000CC"/>
    <a:srgbClr val="3333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0989" autoAdjust="0"/>
    <p:restoredTop sz="93529" autoAdjust="0"/>
  </p:normalViewPr>
  <p:slideViewPr>
    <p:cSldViewPr>
      <p:cViewPr>
        <p:scale>
          <a:sx n="70" d="100"/>
          <a:sy n="70" d="100"/>
        </p:scale>
        <p:origin x="-894" y="-7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9BF3A-010F-4302-927A-F74C4E643A62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22527-3878-413F-81E7-2AE45B4BA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744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20F67-519F-4249-8A26-8DEF34A80D0C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54DDB-FBB2-41CD-AEDD-D6EA4BA1FB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123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requirements</a:t>
            </a:r>
            <a:r>
              <a:rPr lang="en-US" baseline="0" dirty="0" smtClean="0"/>
              <a:t> of CITES implementation can be divided into the three main objectives of CITES:  ensuring legality, sustainability, and traceability.  Under each of them, there are a number of processes and tools that could be considered by countries.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547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124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5700" cy="3724275"/>
          </a:xfrm>
          <a:ln/>
        </p:spPr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05" y="4714913"/>
            <a:ext cx="4983666" cy="4468109"/>
          </a:xfrm>
        </p:spPr>
        <p:txBody>
          <a:bodyPr/>
          <a:lstStyle/>
          <a:p>
            <a:r>
              <a:rPr lang="en-GB" altLang="en-US"/>
              <a:t>National-level partnerships are also very important for the effective implementation of the Convention, in particular those between implementing agencies.</a:t>
            </a:r>
          </a:p>
          <a:p>
            <a:r>
              <a:rPr lang="en-GB" altLang="en-US"/>
              <a:t>Such partnerships include close communication and collaboration between CITES Authorities (between Management Authorities, between Scientific Authorities, and between Management and Scientific Authorities); and between CITES Authorities and Customs, police and the judiciary; and between CITES Authorities and other branches of Government (such as resource sectors – e.g. fisheries and forestry).</a:t>
            </a:r>
          </a:p>
          <a:p>
            <a:r>
              <a:rPr lang="en-GB" altLang="en-US"/>
              <a:t>Partnerships between CITES Authorities and the private sector can also be very important in securing compliance with the Convention.</a:t>
            </a:r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034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142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318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5700" cy="3724275"/>
          </a:xfrm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05" y="4714913"/>
            <a:ext cx="4983666" cy="4468109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177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31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85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80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83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1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79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170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033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300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408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228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EA696-CE75-4B15-9A61-142448DCF0BE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60000"/>
              <a:lumOff val="40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90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ln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h/url?sa=i&amp;rct=j&amp;q=&amp;esrc=s&amp;frm=1&amp;source=images&amp;cd=&amp;cad=rja&amp;docid=DlSlLh_Y9xdCtM&amp;tbnid=vxoDNvrzE3NUrM:&amp;ved=0CAUQjRw&amp;url=http://www.sciences-de-la-terre.com/Heterodontie-Selaciens.php&amp;ei=FGV3UrHGFe7Y0QW51ID4Dw&amp;bvm=bv.55819444,d.ZGU&amp;psig=AFQjCNH34VSgiPC34r_R6DBvlEY9fU3JKw&amp;ust=138364275646755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1800200"/>
          </a:xfrm>
        </p:spPr>
        <p:txBody>
          <a:bodyPr>
            <a:normAutofit fontScale="90000"/>
          </a:bodyPr>
          <a:lstStyle/>
          <a:p>
            <a:r>
              <a:rPr lang="en-US" noProof="0" dirty="0" smtClean="0"/>
              <a:t>Newly listed sharks </a:t>
            </a:r>
            <a:r>
              <a:rPr lang="en-US" noProof="0" smtClean="0"/>
              <a:t>and manta rays:</a:t>
            </a: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What should Parties do by 14 Sept. 2014: </a:t>
            </a:r>
            <a:r>
              <a:rPr lang="en-US" noProof="0" dirty="0" smtClean="0">
                <a:solidFill>
                  <a:srgbClr val="A50021"/>
                </a:solidFill>
              </a:rPr>
              <a:t>Traceability</a:t>
            </a:r>
            <a:endParaRPr lang="en-US" noProof="0" dirty="0">
              <a:solidFill>
                <a:srgbClr val="A50021"/>
              </a:solidFill>
            </a:endParaRPr>
          </a:p>
        </p:txBody>
      </p:sp>
      <p:pic>
        <p:nvPicPr>
          <p:cNvPr id="5" name="Picture 2" descr="http://www.sciences-de-la-terre.com/annuaire/img/HeteredontieSelaciens/LamnaNasus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04865"/>
            <a:ext cx="6353210" cy="34307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01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35594">
            <a:off x="5729451" y="3704545"/>
            <a:ext cx="4059577" cy="56872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66"/>
          </a:solidFill>
        </p:spPr>
        <p:txBody>
          <a:bodyPr/>
          <a:lstStyle/>
          <a:p>
            <a:r>
              <a:rPr lang="en-US" b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Traceability</a:t>
            </a:r>
            <a:endParaRPr lang="en-US" b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noProof="0" dirty="0" smtClean="0"/>
              <a:t>Record and trace trade from the country of origin to the country of destination, through:</a:t>
            </a:r>
          </a:p>
          <a:p>
            <a:pPr lvl="1"/>
            <a:r>
              <a:rPr lang="en-US" sz="2600" noProof="0" dirty="0" smtClean="0"/>
              <a:t>Issuance of appropriate CITES permits or certificates</a:t>
            </a:r>
          </a:p>
          <a:p>
            <a:pPr lvl="1"/>
            <a:r>
              <a:rPr lang="en-US" sz="2600" noProof="0" dirty="0" smtClean="0"/>
              <a:t>Inclusion of all relevant trade in national annual reports (CITES Trade Database)</a:t>
            </a:r>
          </a:p>
          <a:p>
            <a:pPr lvl="1"/>
            <a:r>
              <a:rPr lang="en-US" sz="2600" noProof="0" dirty="0" smtClean="0"/>
              <a:t>Identification/verification of specimens</a:t>
            </a:r>
          </a:p>
          <a:p>
            <a:pPr lvl="1"/>
            <a:r>
              <a:rPr lang="en-US" sz="2600" noProof="0" dirty="0" smtClean="0"/>
              <a:t>collaboration between </a:t>
            </a:r>
            <a:r>
              <a:rPr lang="en-US" sz="2600" noProof="0" dirty="0" smtClean="0"/>
              <a:t>CITES </a:t>
            </a:r>
            <a:r>
              <a:rPr lang="en-US" sz="2600" noProof="0" dirty="0" smtClean="0"/>
              <a:t/>
            </a:r>
            <a:br>
              <a:rPr lang="en-US" sz="2600" noProof="0" dirty="0" smtClean="0"/>
            </a:br>
            <a:r>
              <a:rPr lang="en-US" sz="2600" noProof="0" dirty="0" smtClean="0"/>
              <a:t>Authorities and fisheries </a:t>
            </a:r>
            <a:br>
              <a:rPr lang="en-US" sz="2600" noProof="0" dirty="0" smtClean="0"/>
            </a:br>
            <a:r>
              <a:rPr lang="en-US" sz="2600" noProof="0" dirty="0" smtClean="0"/>
              <a:t>agencies </a:t>
            </a:r>
          </a:p>
          <a:p>
            <a:pPr lvl="1"/>
            <a:r>
              <a:rPr lang="en-US" sz="2600" noProof="0" dirty="0" smtClean="0"/>
              <a:t>enhancing enforcement </a:t>
            </a:r>
            <a:br>
              <a:rPr lang="en-US" sz="2600" noProof="0" dirty="0" smtClean="0"/>
            </a:br>
            <a:r>
              <a:rPr lang="en-US" sz="2600" noProof="0" dirty="0" smtClean="0"/>
              <a:t>authorities</a:t>
            </a:r>
          </a:p>
        </p:txBody>
      </p:sp>
    </p:spTree>
    <p:extLst>
      <p:ext uri="{BB962C8B-B14F-4D97-AF65-F5344CB8AC3E}">
        <p14:creationId xmlns:p14="http://schemas.microsoft.com/office/powerpoint/2010/main" val="841662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B9AE5-5195-49CA-B81B-621F998DAC3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0066"/>
          </a:solidFill>
        </p:spPr>
        <p:txBody>
          <a:bodyPr/>
          <a:lstStyle/>
          <a:p>
            <a:r>
              <a:rPr lang="en-US" sz="2800" b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Traceability: </a:t>
            </a:r>
            <a:r>
              <a:rPr lang="en-US" altLang="en-US" sz="2800" noProof="0" dirty="0" smtClean="0">
                <a:solidFill>
                  <a:schemeClr val="bg1"/>
                </a:solidFill>
              </a:rPr>
              <a:t>Framework </a:t>
            </a:r>
            <a:r>
              <a:rPr lang="en-US" altLang="en-US" sz="2800" noProof="0" dirty="0">
                <a:solidFill>
                  <a:schemeClr val="bg1"/>
                </a:solidFill>
              </a:rPr>
              <a:t>for tracing trade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8003232" cy="44973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200" noProof="0" dirty="0"/>
              <a:t>CITES uses a system of </a:t>
            </a:r>
            <a:r>
              <a:rPr lang="en-US" altLang="en-US" sz="2200" noProof="0" dirty="0">
                <a:solidFill>
                  <a:srgbClr val="C00000"/>
                </a:solidFill>
              </a:rPr>
              <a:t>permits</a:t>
            </a:r>
            <a:r>
              <a:rPr lang="en-US" altLang="en-US" sz="2200" noProof="0" dirty="0">
                <a:solidFill>
                  <a:schemeClr val="accent2"/>
                </a:solidFill>
              </a:rPr>
              <a:t/>
            </a:r>
            <a:br>
              <a:rPr lang="en-US" altLang="en-US" sz="2200" noProof="0" dirty="0">
                <a:solidFill>
                  <a:schemeClr val="accent2"/>
                </a:solidFill>
              </a:rPr>
            </a:br>
            <a:r>
              <a:rPr lang="en-US" altLang="en-US" sz="2200" noProof="0" dirty="0">
                <a:solidFill>
                  <a:srgbClr val="C00000"/>
                </a:solidFill>
              </a:rPr>
              <a:t>and certificates </a:t>
            </a:r>
            <a:r>
              <a:rPr lang="en-US" altLang="en-US" sz="2200" noProof="0" dirty="0"/>
              <a:t>to regulate</a:t>
            </a:r>
            <a:br>
              <a:rPr lang="en-US" altLang="en-US" sz="2200" noProof="0" dirty="0"/>
            </a:br>
            <a:r>
              <a:rPr lang="en-US" altLang="en-US" sz="2200" noProof="0" dirty="0"/>
              <a:t>international trade in specimens  </a:t>
            </a:r>
            <a:br>
              <a:rPr lang="en-US" altLang="en-US" sz="2200" noProof="0" dirty="0"/>
            </a:br>
            <a:r>
              <a:rPr lang="en-US" altLang="en-US" sz="2200" noProof="0" dirty="0"/>
              <a:t>of shark species which are listed in </a:t>
            </a:r>
            <a:br>
              <a:rPr lang="en-US" altLang="en-US" sz="2200" noProof="0" dirty="0"/>
            </a:br>
            <a:r>
              <a:rPr lang="en-US" altLang="en-US" sz="2200" noProof="0" dirty="0"/>
              <a:t>one of </a:t>
            </a:r>
            <a:r>
              <a:rPr lang="en-US" altLang="en-US" sz="2200" noProof="0" dirty="0" smtClean="0"/>
              <a:t>the three </a:t>
            </a:r>
            <a:r>
              <a:rPr lang="en-US" altLang="en-US" sz="2200" noProof="0" dirty="0" smtClean="0"/>
              <a:t>Appendices</a:t>
            </a:r>
          </a:p>
          <a:p>
            <a:pPr>
              <a:lnSpc>
                <a:spcPct val="90000"/>
              </a:lnSpc>
            </a:pPr>
            <a:endParaRPr lang="en-US" altLang="en-US" sz="1100" noProof="0" dirty="0"/>
          </a:p>
          <a:p>
            <a:pPr>
              <a:lnSpc>
                <a:spcPct val="90000"/>
              </a:lnSpc>
            </a:pPr>
            <a:r>
              <a:rPr lang="en-US" altLang="en-US" sz="2200" noProof="0" dirty="0"/>
              <a:t>An appropriate permit or</a:t>
            </a:r>
            <a:br>
              <a:rPr lang="en-US" altLang="en-US" sz="2200" noProof="0" dirty="0"/>
            </a:br>
            <a:r>
              <a:rPr lang="en-US" altLang="en-US" sz="2200" noProof="0" dirty="0"/>
              <a:t>certificate accompanies </a:t>
            </a:r>
            <a:br>
              <a:rPr lang="en-US" altLang="en-US" sz="2200" noProof="0" dirty="0"/>
            </a:br>
            <a:r>
              <a:rPr lang="en-US" altLang="en-US" sz="2200" noProof="0" dirty="0"/>
              <a:t>shark specimens, which makes</a:t>
            </a:r>
            <a:br>
              <a:rPr lang="en-US" altLang="en-US" sz="2200" noProof="0" dirty="0"/>
            </a:br>
            <a:r>
              <a:rPr lang="en-US" altLang="en-US" sz="2200" noProof="0" dirty="0"/>
              <a:t>their trade </a:t>
            </a:r>
            <a:r>
              <a:rPr lang="en-US" altLang="en-US" sz="2200" noProof="0" dirty="0">
                <a:solidFill>
                  <a:srgbClr val="C00000"/>
                </a:solidFill>
              </a:rPr>
              <a:t>traceable</a:t>
            </a:r>
          </a:p>
          <a:p>
            <a:pPr>
              <a:lnSpc>
                <a:spcPct val="90000"/>
              </a:lnSpc>
            </a:pPr>
            <a:endParaRPr lang="en-US" altLang="en-US" sz="1100" noProof="0" dirty="0" smtClean="0"/>
          </a:p>
          <a:p>
            <a:pPr>
              <a:lnSpc>
                <a:spcPct val="90000"/>
              </a:lnSpc>
            </a:pPr>
            <a:r>
              <a:rPr lang="en-US" altLang="en-US" sz="2200" noProof="0" dirty="0" smtClean="0"/>
              <a:t>General </a:t>
            </a:r>
            <a:r>
              <a:rPr lang="en-US" altLang="en-US" sz="2200" noProof="0" dirty="0"/>
              <a:t>preconditions for granting</a:t>
            </a:r>
            <a:br>
              <a:rPr lang="en-US" altLang="en-US" sz="2200" noProof="0" dirty="0"/>
            </a:br>
            <a:r>
              <a:rPr lang="en-US" altLang="en-US" sz="2200" noProof="0" dirty="0"/>
              <a:t>such permits/certificates are:</a:t>
            </a:r>
            <a:br>
              <a:rPr lang="en-US" altLang="en-US" sz="2200" noProof="0" dirty="0"/>
            </a:br>
            <a:r>
              <a:rPr lang="en-US" altLang="en-US" sz="2200" noProof="0" dirty="0"/>
              <a:t>specimens were lawfully  </a:t>
            </a:r>
            <a:br>
              <a:rPr lang="en-US" altLang="en-US" sz="2200" noProof="0" dirty="0"/>
            </a:br>
            <a:r>
              <a:rPr lang="en-US" altLang="en-US" sz="2200" noProof="0" dirty="0"/>
              <a:t>obtained </a:t>
            </a:r>
            <a:r>
              <a:rPr lang="en-US" altLang="en-US" sz="2200" noProof="0" dirty="0">
                <a:solidFill>
                  <a:srgbClr val="C00000"/>
                </a:solidFill>
              </a:rPr>
              <a:t>(legality) </a:t>
            </a:r>
            <a:r>
              <a:rPr lang="en-US" altLang="en-US" sz="2200" noProof="0" dirty="0"/>
              <a:t>and their trade</a:t>
            </a:r>
            <a:br>
              <a:rPr lang="en-US" altLang="en-US" sz="2200" noProof="0" dirty="0"/>
            </a:br>
            <a:r>
              <a:rPr lang="en-US" altLang="en-US" sz="2200" noProof="0" dirty="0"/>
              <a:t>will not be detrimental to the survival</a:t>
            </a:r>
            <a:br>
              <a:rPr lang="en-US" altLang="en-US" sz="2200" noProof="0" dirty="0"/>
            </a:br>
            <a:r>
              <a:rPr lang="en-US" altLang="en-US" sz="2200" noProof="0" dirty="0"/>
              <a:t>of the species </a:t>
            </a:r>
            <a:r>
              <a:rPr lang="en-US" altLang="en-US" sz="2200" noProof="0" dirty="0">
                <a:solidFill>
                  <a:srgbClr val="C00000"/>
                </a:solidFill>
              </a:rPr>
              <a:t>(sustainability)</a:t>
            </a:r>
            <a:br>
              <a:rPr lang="en-US" altLang="en-US" sz="2200" noProof="0" dirty="0">
                <a:solidFill>
                  <a:srgbClr val="C00000"/>
                </a:solidFill>
              </a:rPr>
            </a:br>
            <a:endParaRPr lang="en-US" altLang="en-US" sz="2200" noProof="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noProof="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noProof="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noProof="0" dirty="0"/>
          </a:p>
        </p:txBody>
      </p:sp>
      <p:pic>
        <p:nvPicPr>
          <p:cNvPr id="550916" name="Picture 4" descr="permit form2"/>
          <p:cNvPicPr>
            <a:picLocks noChangeAspect="1" noChangeArrowheads="1"/>
          </p:cNvPicPr>
          <p:nvPr/>
        </p:nvPicPr>
        <p:blipFill>
          <a:blip r:embed="rId3">
            <a:lum bright="-20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772816"/>
            <a:ext cx="3124200" cy="4876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065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0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7286D-149B-4CC3-AD23-D7437233FE3A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0066"/>
          </a:solidFill>
        </p:spPr>
        <p:txBody>
          <a:bodyPr/>
          <a:lstStyle/>
          <a:p>
            <a:r>
              <a:rPr lang="en-US" altLang="en-US" sz="2800" noProof="0" dirty="0">
                <a:solidFill>
                  <a:schemeClr val="bg1"/>
                </a:solidFill>
              </a:rPr>
              <a:t>Scope of the trade being traced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sz="2800" noProof="0" dirty="0"/>
              <a:t>Trade = export, import, re-export and introduction from the sea</a:t>
            </a:r>
          </a:p>
          <a:p>
            <a:r>
              <a:rPr lang="en-US" altLang="en-US" sz="2800" noProof="0" dirty="0"/>
              <a:t>Purpose = commercial or non-commercial</a:t>
            </a:r>
          </a:p>
          <a:p>
            <a:r>
              <a:rPr lang="en-US" altLang="en-US" sz="2800" noProof="0" dirty="0"/>
              <a:t>Source = wild (or aquaculture, if any)</a:t>
            </a:r>
          </a:p>
          <a:p>
            <a:r>
              <a:rPr lang="en-US" altLang="en-US" sz="2800" noProof="0" dirty="0">
                <a:solidFill>
                  <a:schemeClr val="accent2"/>
                </a:solidFill>
              </a:rPr>
              <a:t>Shark specimens </a:t>
            </a:r>
            <a:r>
              <a:rPr lang="en-US" altLang="en-US" sz="2800" noProof="0" dirty="0"/>
              <a:t>in trade include: live or dead animals; cartilage; fresh, frozen or processed fins and meat; dried-salted meat; fishmeal; oil; skin; teeth; trophies; and other parts or derivatives</a:t>
            </a:r>
          </a:p>
          <a:p>
            <a:endParaRPr lang="en-US" altLang="en-US" sz="2800" noProof="0" dirty="0"/>
          </a:p>
        </p:txBody>
      </p:sp>
    </p:spTree>
    <p:extLst>
      <p:ext uri="{BB962C8B-B14F-4D97-AF65-F5344CB8AC3E}">
        <p14:creationId xmlns:p14="http://schemas.microsoft.com/office/powerpoint/2010/main" val="316095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534BB-1183-4CA3-9F97-63E826A0ADB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0066"/>
          </a:solidFill>
        </p:spPr>
        <p:txBody>
          <a:bodyPr/>
          <a:lstStyle/>
          <a:p>
            <a:r>
              <a:rPr lang="en-US" altLang="en-US" sz="2800" noProof="0" dirty="0">
                <a:solidFill>
                  <a:schemeClr val="bg1"/>
                </a:solidFill>
              </a:rPr>
              <a:t>Transport of live specimens</a:t>
            </a:r>
          </a:p>
        </p:txBody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noProof="0" dirty="0"/>
              <a:t>The Convention requires that any living specimen will be so prepared and shipped as to minimize the risk of injury, damage to health or cruel </a:t>
            </a:r>
            <a:r>
              <a:rPr lang="en-US" altLang="en-US" sz="2400" noProof="0" dirty="0" smtClean="0"/>
              <a:t>treatment</a:t>
            </a:r>
          </a:p>
          <a:p>
            <a:pPr marL="0" indent="0">
              <a:buNone/>
            </a:pPr>
            <a:endParaRPr lang="en-US" altLang="en-US" sz="1000" noProof="0" dirty="0"/>
          </a:p>
          <a:p>
            <a:r>
              <a:rPr lang="en-US" altLang="en-US" sz="2400" noProof="0" dirty="0"/>
              <a:t>Resolution Conf. 10.21 (Rev. CoP16) of the Conference of the Parties to CITES recommends that, for as long as the CITES Secretariat and the Standing Committee agree, the </a:t>
            </a:r>
            <a:r>
              <a:rPr lang="en-US" altLang="en-US" sz="2400" noProof="0" dirty="0" err="1"/>
              <a:t>IATA</a:t>
            </a:r>
            <a:r>
              <a:rPr lang="en-US" altLang="en-US" sz="2400" noProof="0" dirty="0"/>
              <a:t> </a:t>
            </a:r>
            <a:r>
              <a:rPr lang="en-US" altLang="en-US" sz="2400" noProof="0" dirty="0" err="1"/>
              <a:t>LAR</a:t>
            </a:r>
            <a:r>
              <a:rPr lang="en-US" altLang="en-US" sz="2400" noProof="0" dirty="0"/>
              <a:t> (for animals), the </a:t>
            </a:r>
            <a:r>
              <a:rPr lang="en-US" altLang="en-US" sz="2400" noProof="0" dirty="0" err="1"/>
              <a:t>IATA</a:t>
            </a:r>
            <a:r>
              <a:rPr lang="en-US" altLang="en-US" sz="2400" noProof="0" dirty="0"/>
              <a:t> </a:t>
            </a:r>
            <a:r>
              <a:rPr lang="en-US" altLang="en-US" sz="2400" noProof="0" dirty="0" err="1"/>
              <a:t>PCR</a:t>
            </a:r>
            <a:r>
              <a:rPr lang="en-US" altLang="en-US" sz="2400" noProof="0" dirty="0"/>
              <a:t> (for plants) and the </a:t>
            </a:r>
            <a:r>
              <a:rPr lang="en-US" altLang="en-US" sz="2400" i="1" noProof="0" dirty="0"/>
              <a:t>CITES guidelines for the non-air transport of live wild animals and plants</a:t>
            </a:r>
            <a:r>
              <a:rPr lang="en-US" altLang="en-US" sz="2400" noProof="0" dirty="0"/>
              <a:t> in their most recent edition be deemed to meet CITES transport requirements</a:t>
            </a:r>
          </a:p>
          <a:p>
            <a:endParaRPr lang="en-US" altLang="en-US" sz="2400" noProof="0" dirty="0"/>
          </a:p>
        </p:txBody>
      </p:sp>
    </p:spTree>
    <p:extLst>
      <p:ext uri="{BB962C8B-B14F-4D97-AF65-F5344CB8AC3E}">
        <p14:creationId xmlns:p14="http://schemas.microsoft.com/office/powerpoint/2010/main" val="454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4243FA-953D-4E14-8436-BB3E2D5D80E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0066"/>
          </a:solidFill>
        </p:spPr>
        <p:txBody>
          <a:bodyPr/>
          <a:lstStyle/>
          <a:p>
            <a:r>
              <a:rPr lang="en-US" altLang="en-US" sz="2800" noProof="0" dirty="0">
                <a:solidFill>
                  <a:schemeClr val="bg1"/>
                </a:solidFill>
              </a:rPr>
              <a:t>Document control and recordkeeping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noProof="0" dirty="0"/>
              <a:t>Effective implementation and enforcement of the Convention depend largely on control over the issuance, inspection and acceptance of CITES documentation</a:t>
            </a:r>
          </a:p>
          <a:p>
            <a:r>
              <a:rPr lang="en-US" altLang="en-US" sz="2400" noProof="0" dirty="0"/>
              <a:t>Each Party maintains records of its CITES trade and submits annual trade reports, which are available through the CITES trade database</a:t>
            </a:r>
          </a:p>
        </p:txBody>
      </p:sp>
      <p:pic>
        <p:nvPicPr>
          <p:cNvPr id="55501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50" y="3733800"/>
            <a:ext cx="653415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accent2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305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D43882-E29B-4C4C-9FA6-E0912D35223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92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660066"/>
          </a:solidFill>
        </p:spPr>
        <p:txBody>
          <a:bodyPr/>
          <a:lstStyle/>
          <a:p>
            <a:r>
              <a:rPr lang="en-US" altLang="en-US" sz="2800" noProof="0" dirty="0" err="1">
                <a:solidFill>
                  <a:schemeClr val="bg1"/>
                </a:solidFill>
              </a:rPr>
              <a:t>ICCWC</a:t>
            </a:r>
            <a:r>
              <a:rPr lang="en-US" altLang="en-US" sz="2800" noProof="0" dirty="0">
                <a:solidFill>
                  <a:schemeClr val="bg1"/>
                </a:solidFill>
              </a:rPr>
              <a:t> and other collaboration</a:t>
            </a:r>
          </a:p>
        </p:txBody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noProof="0" dirty="0"/>
              <a:t>Multi-agency (and cross-sectoral and trans-disciplinary) cooperation and partnerships at the local, state or provincial, national, regional and global levels </a:t>
            </a:r>
            <a:r>
              <a:rPr lang="en-US" altLang="en-US" sz="1800" noProof="0" dirty="0" smtClean="0"/>
              <a:t> (as well </a:t>
            </a:r>
            <a:r>
              <a:rPr lang="en-US" altLang="en-US" sz="1800" noProof="0" dirty="0"/>
              <a:t>as between these levels) are essential</a:t>
            </a:r>
            <a:r>
              <a:rPr lang="en-US" altLang="en-US" sz="1800" noProof="0" dirty="0" smtClean="0"/>
              <a:t>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000" noProof="0" dirty="0"/>
          </a:p>
          <a:p>
            <a:pPr>
              <a:lnSpc>
                <a:spcPct val="80000"/>
              </a:lnSpc>
            </a:pPr>
            <a:r>
              <a:rPr lang="en-US" altLang="en-US" sz="1800" noProof="0" dirty="0"/>
              <a:t>An intergovernmental initiative, </a:t>
            </a:r>
            <a:r>
              <a:rPr lang="en-US" altLang="en-US" sz="1800" noProof="0" dirty="0" smtClean="0"/>
              <a:t>the International </a:t>
            </a:r>
            <a:r>
              <a:rPr lang="en-US" altLang="en-US" sz="1800" noProof="0" dirty="0"/>
              <a:t/>
            </a:r>
            <a:br>
              <a:rPr lang="en-US" altLang="en-US" sz="1800" noProof="0" dirty="0"/>
            </a:br>
            <a:r>
              <a:rPr lang="en-US" altLang="en-US" sz="1800" noProof="0" dirty="0" smtClean="0"/>
              <a:t>Consortium on Combating </a:t>
            </a:r>
            <a:r>
              <a:rPr lang="en-US" altLang="en-US" sz="1800" noProof="0" dirty="0"/>
              <a:t>Wildlife Crime (ICCWC), </a:t>
            </a:r>
            <a:br>
              <a:rPr lang="en-US" altLang="en-US" sz="1800" noProof="0" dirty="0"/>
            </a:br>
            <a:r>
              <a:rPr lang="en-US" altLang="en-US" sz="1800" noProof="0" dirty="0"/>
              <a:t>was established in November 2010</a:t>
            </a:r>
            <a:r>
              <a:rPr lang="en-US" altLang="en-US" sz="1800" noProof="0" dirty="0" smtClean="0"/>
              <a:t>. </a:t>
            </a:r>
            <a:r>
              <a:rPr lang="en-US" altLang="en-US" sz="1800" noProof="0" dirty="0"/>
              <a:t/>
            </a:r>
            <a:br>
              <a:rPr lang="en-US" altLang="en-US" sz="1800" noProof="0" dirty="0"/>
            </a:br>
            <a:r>
              <a:rPr lang="en-US" altLang="en-US" sz="1800" noProof="0" dirty="0"/>
              <a:t>Its partners are:</a:t>
            </a:r>
          </a:p>
          <a:p>
            <a:pPr lvl="1">
              <a:lnSpc>
                <a:spcPct val="80000"/>
              </a:lnSpc>
            </a:pPr>
            <a:r>
              <a:rPr lang="en-US" altLang="en-US" sz="1800" noProof="0" dirty="0"/>
              <a:t>CITES </a:t>
            </a:r>
          </a:p>
          <a:p>
            <a:pPr lvl="1">
              <a:lnSpc>
                <a:spcPct val="80000"/>
              </a:lnSpc>
            </a:pPr>
            <a:r>
              <a:rPr lang="en-US" altLang="en-US" sz="1800" noProof="0" dirty="0"/>
              <a:t>INTERPOL</a:t>
            </a:r>
          </a:p>
          <a:p>
            <a:pPr lvl="1">
              <a:lnSpc>
                <a:spcPct val="80000"/>
              </a:lnSpc>
            </a:pPr>
            <a:r>
              <a:rPr lang="en-US" altLang="en-US" sz="1800" noProof="0" dirty="0" err="1"/>
              <a:t>UNODC</a:t>
            </a:r>
            <a:endParaRPr lang="en-US" altLang="en-US" sz="1800" noProof="0" dirty="0"/>
          </a:p>
          <a:p>
            <a:pPr lvl="1">
              <a:lnSpc>
                <a:spcPct val="80000"/>
              </a:lnSpc>
            </a:pPr>
            <a:r>
              <a:rPr lang="en-US" altLang="en-US" sz="1800" noProof="0" dirty="0"/>
              <a:t>World Bank</a:t>
            </a:r>
          </a:p>
          <a:p>
            <a:pPr lvl="1">
              <a:lnSpc>
                <a:spcPct val="80000"/>
              </a:lnSpc>
            </a:pPr>
            <a:r>
              <a:rPr lang="en-US" altLang="en-US" sz="1800" noProof="0" dirty="0"/>
              <a:t>World Customs </a:t>
            </a:r>
            <a:r>
              <a:rPr lang="en-US" altLang="en-US" sz="1800" noProof="0" dirty="0" smtClean="0"/>
              <a:t>Organization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000" noProof="0" dirty="0"/>
          </a:p>
          <a:p>
            <a:pPr>
              <a:lnSpc>
                <a:spcPct val="80000"/>
              </a:lnSpc>
            </a:pPr>
            <a:r>
              <a:rPr lang="en-US" altLang="en-US" sz="1800" noProof="0" dirty="0"/>
              <a:t>Aims = facilitating multi-agency cooperation</a:t>
            </a:r>
            <a:r>
              <a:rPr lang="en-US" altLang="en-US" sz="1800" noProof="0" dirty="0" smtClean="0"/>
              <a:t>, materials </a:t>
            </a:r>
            <a:r>
              <a:rPr lang="en-US" altLang="en-US" sz="1800" noProof="0" dirty="0"/>
              <a:t>and tools to enhance knowledge and skills</a:t>
            </a:r>
            <a:r>
              <a:rPr lang="en-US" altLang="en-US" sz="1800" noProof="0" dirty="0" smtClean="0"/>
              <a:t>, research </a:t>
            </a:r>
            <a:r>
              <a:rPr lang="en-US" altLang="en-US" sz="1800" noProof="0" dirty="0"/>
              <a:t>on the drivers and scale and value of wildlife crime and related offences and national assessments of scope of illegal wildlife trafficking and associated responses.</a:t>
            </a:r>
          </a:p>
        </p:txBody>
      </p:sp>
      <p:pic>
        <p:nvPicPr>
          <p:cNvPr id="5929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1463" y="2060848"/>
            <a:ext cx="2462349" cy="2591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CC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432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3CA0A-1C3A-47CA-B8DE-BA8018993D4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0066"/>
          </a:solidFill>
        </p:spPr>
        <p:txBody>
          <a:bodyPr/>
          <a:lstStyle/>
          <a:p>
            <a:r>
              <a:rPr lang="en-US" altLang="en-US" sz="2800" noProof="0" dirty="0">
                <a:solidFill>
                  <a:schemeClr val="bg1"/>
                </a:solidFill>
              </a:rPr>
              <a:t>Cooperation with </a:t>
            </a:r>
            <a:r>
              <a:rPr lang="en-US" altLang="en-US" sz="2800" noProof="0" dirty="0" err="1">
                <a:solidFill>
                  <a:schemeClr val="bg1"/>
                </a:solidFill>
              </a:rPr>
              <a:t>IATA</a:t>
            </a:r>
            <a:r>
              <a:rPr lang="en-US" altLang="en-US" sz="2800" noProof="0" dirty="0">
                <a:solidFill>
                  <a:schemeClr val="bg1"/>
                </a:solidFill>
              </a:rPr>
              <a:t> and fishery/trade sectors</a:t>
            </a:r>
          </a:p>
        </p:txBody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noProof="0" dirty="0"/>
              <a:t>There is </a:t>
            </a:r>
            <a:r>
              <a:rPr lang="en-US" altLang="en-US" sz="2000" b="1" noProof="0" dirty="0"/>
              <a:t>longstanding cooperation between CITES and </a:t>
            </a:r>
            <a:r>
              <a:rPr lang="en-US" altLang="en-US" sz="2000" b="1" noProof="0" dirty="0" err="1"/>
              <a:t>IATA</a:t>
            </a:r>
            <a:r>
              <a:rPr lang="en-US" altLang="en-US" sz="2000" noProof="0" dirty="0"/>
              <a:t>, as reflected in Resolution Conf. 10.21 (Rev. CoP16) on </a:t>
            </a:r>
            <a:r>
              <a:rPr lang="en-US" altLang="en-US" sz="2000" i="1" noProof="0" dirty="0"/>
              <a:t>Transport of live </a:t>
            </a:r>
            <a:r>
              <a:rPr lang="en-US" altLang="en-US" sz="2000" i="1" noProof="0" dirty="0" smtClean="0"/>
              <a:t>specimens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900" i="1" noProof="0" dirty="0"/>
          </a:p>
          <a:p>
            <a:pPr>
              <a:lnSpc>
                <a:spcPct val="90000"/>
              </a:lnSpc>
            </a:pPr>
            <a:r>
              <a:rPr lang="en-US" altLang="en-US" sz="2000" noProof="0" dirty="0"/>
              <a:t>Efforts are underway to enhance this cooperation through the </a:t>
            </a:r>
            <a:r>
              <a:rPr lang="en-US" altLang="en-US" sz="2000" b="1" noProof="0" dirty="0"/>
              <a:t>development of a cooperative </a:t>
            </a:r>
            <a:r>
              <a:rPr lang="en-US" altLang="en-US" sz="2000" b="1" noProof="0" dirty="0" err="1"/>
              <a:t>MoU</a:t>
            </a:r>
            <a:r>
              <a:rPr lang="en-US" altLang="en-US" sz="2000" b="1" noProof="0" dirty="0"/>
              <a:t> between the IATA and CITES </a:t>
            </a:r>
            <a:r>
              <a:rPr lang="en-US" altLang="en-US" sz="2000" b="1" noProof="0" dirty="0" smtClean="0"/>
              <a:t>secretariats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900" noProof="0" dirty="0"/>
          </a:p>
          <a:p>
            <a:pPr>
              <a:lnSpc>
                <a:spcPct val="90000"/>
              </a:lnSpc>
            </a:pPr>
            <a:r>
              <a:rPr lang="en-US" altLang="en-US" sz="2000" b="1" noProof="0" dirty="0"/>
              <a:t>Observers in CITES meetings </a:t>
            </a:r>
            <a:r>
              <a:rPr lang="en-US" altLang="en-US" sz="2000" noProof="0" dirty="0"/>
              <a:t>include the: International Convention for Conservation of Atlantic Tunas; Southeast Asian Fisheries Development Centre; Association of Fish and Wildlife Agencies; International Coalition of Fisheries Associations; Ornamental Fish International; International Caviar Importers Association; Pet Industry Joint Advisory Council; World Association of Zoos and Aquariums; China Aquatic Products Processing and Marketing Alliance; Marine Products Association; Precious Coral Protection and Development Association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noProof="0" dirty="0"/>
          </a:p>
        </p:txBody>
      </p:sp>
    </p:spTree>
    <p:extLst>
      <p:ext uri="{BB962C8B-B14F-4D97-AF65-F5344CB8AC3E}">
        <p14:creationId xmlns:p14="http://schemas.microsoft.com/office/powerpoint/2010/main" val="3980129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12A87-8815-467D-BDF5-A8A5631E65F4}" type="slidenum">
              <a:rPr lang="en-US"/>
              <a:pPr/>
              <a:t>9</a:t>
            </a:fld>
            <a:endParaRPr lang="en-US"/>
          </a:p>
        </p:txBody>
      </p:sp>
      <p:pic>
        <p:nvPicPr>
          <p:cNvPr id="381954" name="Picture 2" descr="tusk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095" y="4920455"/>
            <a:ext cx="1928813" cy="91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5" name="Picture 3" descr="tusker blan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095" y="4934744"/>
            <a:ext cx="1900237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6" name="Picture 4" descr="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062" y="4339432"/>
            <a:ext cx="641350" cy="1928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7" name="Picture 5" descr="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824" y="3750469"/>
            <a:ext cx="1555750" cy="202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8" name="Picture 6" descr="c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808" y="3563910"/>
            <a:ext cx="1435100" cy="199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9" name="Picture 7" descr="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37" y="4210844"/>
            <a:ext cx="1019175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60" name="Picture 8" descr="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487" y="3872707"/>
            <a:ext cx="798512" cy="196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1961" name="Rectangle 9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107504" y="1628799"/>
            <a:ext cx="9073008" cy="2582045"/>
          </a:xfrm>
          <a:noFill/>
          <a:ln/>
        </p:spPr>
        <p:txBody>
          <a:bodyPr>
            <a:noAutofit/>
          </a:bodyPr>
          <a:lstStyle/>
          <a:p>
            <a:r>
              <a:rPr lang="en-US" sz="4000" dirty="0">
                <a:ln w="18415" cmpd="sng">
                  <a:noFill/>
                  <a:prstDash val="solid"/>
                </a:ln>
              </a:rPr>
              <a:t>Thank you for your </a:t>
            </a:r>
            <a:r>
              <a:rPr lang="en-US" sz="4000" dirty="0" smtClean="0">
                <a:ln w="18415" cmpd="sng">
                  <a:noFill/>
                  <a:prstDash val="solid"/>
                </a:ln>
              </a:rPr>
              <a:t>attention!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i="1" dirty="0"/>
              <a:t>CITES and FAO working for legal, sustainable and traceable international trade in sharks and manta rays, supported by the European Union</a:t>
            </a:r>
            <a:r>
              <a:rPr lang="en-US" sz="3200" dirty="0">
                <a:solidFill>
                  <a:schemeClr val="bg1"/>
                </a:solidFill>
              </a:rPr>
              <a:t/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77466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1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81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8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81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81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1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81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6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9697</TotalTime>
  <Words>622</Words>
  <Application>Microsoft Office PowerPoint</Application>
  <PresentationFormat>On-screen Show (4:3)</PresentationFormat>
  <Paragraphs>62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Newly listed sharks and manta rays: What should Parties do by 14 Sept. 2014: Traceability</vt:lpstr>
      <vt:lpstr>Traceability</vt:lpstr>
      <vt:lpstr>Traceability: Framework for tracing trade</vt:lpstr>
      <vt:lpstr>Scope of the trade being traced</vt:lpstr>
      <vt:lpstr>Transport of live specimens</vt:lpstr>
      <vt:lpstr>Document control and recordkeeping</vt:lpstr>
      <vt:lpstr>ICCWC and other collaboration</vt:lpstr>
      <vt:lpstr>Cooperation with IATA and fishery/trade sectors</vt:lpstr>
      <vt:lpstr>Thank you for your attention!  CITES and FAO working for legal, sustainable and traceable international trade in sharks and manta rays, supported by the European Union    </vt:lpstr>
    </vt:vector>
  </TitlesOfParts>
  <Company>United Nations Office at Geneva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Shark Species and Manta Rays</dc:title>
  <dc:creator>SCHLINGEMANN</dc:creator>
  <cp:lastModifiedBy>SVDP</cp:lastModifiedBy>
  <cp:revision>178</cp:revision>
  <cp:lastPrinted>2013-10-23T06:07:01Z</cp:lastPrinted>
  <dcterms:created xsi:type="dcterms:W3CDTF">2013-09-27T13:34:19Z</dcterms:created>
  <dcterms:modified xsi:type="dcterms:W3CDTF">2015-07-23T08:38:42Z</dcterms:modified>
</cp:coreProperties>
</file>