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0" r:id="rId4"/>
    <p:sldId id="261" r:id="rId5"/>
    <p:sldId id="264" r:id="rId6"/>
    <p:sldId id="265" r:id="rId7"/>
    <p:sldId id="266" r:id="rId8"/>
    <p:sldId id="267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84"/>
    <a:srgbClr val="00B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46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32" y="4222430"/>
            <a:ext cx="10515600" cy="468103"/>
          </a:xfrm>
          <a:prstGeom prst="rect">
            <a:avLst/>
          </a:prstGeom>
        </p:spPr>
        <p:txBody>
          <a:bodyPr/>
          <a:lstStyle>
            <a:lvl1pPr>
              <a:defRPr lang="en-GB" sz="2400" kern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42432" y="2337401"/>
            <a:ext cx="10911367" cy="380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867" kern="1200" dirty="0" smtClean="0">
                <a:solidFill>
                  <a:srgbClr val="004884"/>
                </a:solidFill>
                <a:latin typeface="Open Sans"/>
                <a:ea typeface="+mn-ea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text styles </a:t>
            </a:r>
            <a:r>
              <a:rPr lang="en-US" sz="1867" dirty="0" smtClean="0">
                <a:solidFill>
                  <a:srgbClr val="272727"/>
                </a:solidFill>
                <a:latin typeface="Open Sans"/>
                <a:cs typeface="Open Sans"/>
              </a:rPr>
              <a:t>| </a:t>
            </a:r>
            <a:r>
              <a:rPr lang="en-US" sz="1867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Open Sans"/>
                <a:cs typeface="Open Sans"/>
              </a:rPr>
              <a:t>Nairobi, Kenya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432" y="2853979"/>
            <a:ext cx="10911367" cy="5105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2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32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32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lang="en-US" sz="3200" b="1" kern="12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lang="en-GB" sz="3200" b="1" kern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-240695" y="674912"/>
            <a:ext cx="4386943" cy="598715"/>
          </a:xfrm>
          <a:prstGeom prst="rect">
            <a:avLst/>
          </a:prstGeom>
          <a:solidFill>
            <a:srgbClr val="00B0E5"/>
          </a:solidFill>
          <a:ln>
            <a:solidFill>
              <a:srgbClr val="00B0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7781" y="702808"/>
            <a:ext cx="3188314" cy="271462"/>
          </a:xfrm>
          <a:prstGeom prst="rect">
            <a:avLst/>
          </a:prstGeom>
          <a:solidFill>
            <a:srgbClr val="00B0E5"/>
          </a:solidFill>
          <a:ln>
            <a:solidFill>
              <a:srgbClr val="00B0E5"/>
            </a:solidFill>
          </a:ln>
        </p:spPr>
        <p:txBody>
          <a:bodyPr/>
          <a:lstStyle>
            <a:lvl1pPr>
              <a:defRPr lang="en-US" sz="2133" b="1" kern="1200" dirty="0" smtClean="0">
                <a:solidFill>
                  <a:prstClr val="white"/>
                </a:solidFill>
                <a:latin typeface="Open Sans"/>
                <a:ea typeface="+mn-ea"/>
                <a:cs typeface="Open Sans"/>
              </a:defRPr>
            </a:lvl1pPr>
          </a:lstStyle>
          <a:p>
            <a:pPr lvl="0"/>
            <a:r>
              <a:rPr lang="en-US" dirty="0" smtClean="0"/>
              <a:t>Click to edit Master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79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609601" y="1234441"/>
            <a:ext cx="10935855" cy="52340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/>
            </a:lvl1pPr>
          </a:lstStyle>
          <a:p>
            <a:pPr marL="0" indent="0">
              <a:buNone/>
            </a:pPr>
            <a:r>
              <a:rPr lang="it-IT" b="1" dirty="0" smtClean="0">
                <a:latin typeface="Open Sans"/>
                <a:cs typeface="Open Sans"/>
              </a:rPr>
              <a:t>Text (</a:t>
            </a:r>
            <a:r>
              <a:rPr lang="it-IT" b="1" dirty="0" err="1" smtClean="0">
                <a:latin typeface="Open Sans"/>
                <a:cs typeface="Open Sans"/>
              </a:rPr>
              <a:t>title</a:t>
            </a:r>
            <a:r>
              <a:rPr lang="it-IT" b="1" dirty="0" smtClean="0">
                <a:latin typeface="Open Sans"/>
                <a:cs typeface="Open San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 err="1" smtClean="0">
                <a:latin typeface="Open Sans"/>
                <a:cs typeface="Open Sans"/>
              </a:rPr>
              <a:t>Lorem</a:t>
            </a:r>
            <a:r>
              <a:rPr lang="it-IT" sz="2400" dirty="0" smtClean="0">
                <a:latin typeface="Open Sans"/>
                <a:cs typeface="Open Sans"/>
              </a:rPr>
              <a:t> </a:t>
            </a:r>
            <a:r>
              <a:rPr lang="it-IT" sz="2400" dirty="0" err="1" smtClean="0">
                <a:latin typeface="Open Sans"/>
                <a:cs typeface="Open Sans"/>
              </a:rPr>
              <a:t>ipsum</a:t>
            </a:r>
            <a:r>
              <a:rPr lang="it-IT" sz="2400" dirty="0" smtClean="0">
                <a:latin typeface="Open Sans"/>
                <a:cs typeface="Open Sans"/>
              </a:rPr>
              <a:t> </a:t>
            </a:r>
            <a:r>
              <a:rPr lang="it-IT" sz="2400" dirty="0" err="1" smtClean="0">
                <a:latin typeface="Open Sans"/>
                <a:cs typeface="Open Sans"/>
              </a:rPr>
              <a:t>dolor</a:t>
            </a:r>
            <a:r>
              <a:rPr lang="it-IT" sz="2400" dirty="0" smtClean="0">
                <a:latin typeface="Open Sans"/>
                <a:cs typeface="Open Sans"/>
              </a:rPr>
              <a:t> </a:t>
            </a:r>
            <a:r>
              <a:rPr lang="it-IT" sz="2400" dirty="0" err="1" smtClean="0">
                <a:latin typeface="Open Sans"/>
                <a:cs typeface="Open Sans"/>
              </a:rPr>
              <a:t>sitmkn</a:t>
            </a:r>
            <a:r>
              <a:rPr lang="it-IT" sz="2400" dirty="0" smtClean="0">
                <a:latin typeface="Open Sans"/>
                <a:cs typeface="Open Sans"/>
              </a:rPr>
              <a:t> </a:t>
            </a:r>
            <a:r>
              <a:rPr lang="it-IT" sz="2400" dirty="0" err="1" smtClean="0">
                <a:latin typeface="Open Sans"/>
                <a:cs typeface="Open Sans"/>
              </a:rPr>
              <a:t>djsoinsc-msdece</a:t>
            </a:r>
            <a:r>
              <a:rPr lang="it-IT" sz="2400" dirty="0" smtClean="0">
                <a:latin typeface="Open Sans"/>
                <a:cs typeface="Open Sans"/>
              </a:rPr>
              <a:t>. </a:t>
            </a:r>
            <a:r>
              <a:rPr lang="it-IT" sz="2400" dirty="0" err="1" smtClean="0">
                <a:latin typeface="Open Sans"/>
                <a:cs typeface="Open Sans"/>
              </a:rPr>
              <a:t>Lorem</a:t>
            </a:r>
            <a:r>
              <a:rPr lang="it-IT" sz="2400" dirty="0" smtClean="0">
                <a:latin typeface="Open Sans"/>
                <a:cs typeface="Open Sans"/>
              </a:rPr>
              <a:t> </a:t>
            </a:r>
            <a:r>
              <a:rPr lang="it-IT" sz="2400" dirty="0" err="1">
                <a:latin typeface="Open Sans"/>
                <a:cs typeface="Open Sans"/>
              </a:rPr>
              <a:t>ipsum</a:t>
            </a:r>
            <a:r>
              <a:rPr lang="it-IT" sz="2400" dirty="0">
                <a:latin typeface="Open Sans"/>
                <a:cs typeface="Open Sans"/>
              </a:rPr>
              <a:t> </a:t>
            </a:r>
            <a:r>
              <a:rPr lang="it-IT" sz="2400" dirty="0" err="1">
                <a:latin typeface="Open Sans"/>
                <a:cs typeface="Open Sans"/>
              </a:rPr>
              <a:t>dolor</a:t>
            </a:r>
            <a:r>
              <a:rPr lang="it-IT" sz="2400" dirty="0">
                <a:latin typeface="Open Sans"/>
                <a:cs typeface="Open Sans"/>
              </a:rPr>
              <a:t> </a:t>
            </a:r>
            <a:r>
              <a:rPr lang="it-IT" sz="2400" dirty="0" err="1">
                <a:latin typeface="Open Sans"/>
                <a:cs typeface="Open Sans"/>
              </a:rPr>
              <a:t>sitmkn</a:t>
            </a:r>
            <a:r>
              <a:rPr lang="it-IT" sz="2400" dirty="0">
                <a:latin typeface="Open Sans"/>
                <a:cs typeface="Open Sans"/>
              </a:rPr>
              <a:t> </a:t>
            </a:r>
            <a:r>
              <a:rPr lang="it-IT" sz="2400" dirty="0" err="1">
                <a:latin typeface="Open Sans"/>
                <a:cs typeface="Open Sans"/>
              </a:rPr>
              <a:t>djsoinsc-msdece</a:t>
            </a:r>
            <a:r>
              <a:rPr lang="it-IT" sz="2400" dirty="0" smtClean="0">
                <a:latin typeface="Open Sans"/>
                <a:cs typeface="Open Sans"/>
              </a:rPr>
              <a:t>.</a:t>
            </a:r>
          </a:p>
          <a:p>
            <a:pPr marL="0" indent="0">
              <a:buNone/>
            </a:pPr>
            <a:endParaRPr lang="it-IT" sz="2400" dirty="0" smtClean="0">
              <a:latin typeface="Open Sans"/>
              <a:cs typeface="Open Sans"/>
            </a:endParaRPr>
          </a:p>
          <a:p>
            <a:pPr marL="0" indent="0">
              <a:buNone/>
            </a:pPr>
            <a:endParaRPr lang="it-IT" sz="2400" dirty="0" smtClean="0">
              <a:latin typeface="Open Sans"/>
              <a:cs typeface="Open Sans"/>
            </a:endParaRPr>
          </a:p>
          <a:p>
            <a:pPr marL="0" indent="0">
              <a:buNone/>
            </a:pPr>
            <a:endParaRPr lang="it-IT" sz="2400" dirty="0">
              <a:latin typeface="Open Sans"/>
              <a:cs typeface="Open Sans"/>
            </a:endParaRP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09599" y="420625"/>
            <a:ext cx="10935855" cy="530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2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1pPr>
            <a:lvl2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2pPr>
            <a:lvl3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3pPr>
            <a:lvl4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4pPr>
            <a:lvl5pPr>
              <a:defRPr lang="en-GB" sz="1400" kern="1200" dirty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24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09599" y="420625"/>
            <a:ext cx="10935855" cy="530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2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1pPr>
            <a:lvl2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2pPr>
            <a:lvl3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3pPr>
            <a:lvl4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4pPr>
            <a:lvl5pPr>
              <a:defRPr lang="en-GB" sz="1400" kern="1200" dirty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09600" y="1455738"/>
            <a:ext cx="10936288" cy="4445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2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09599" y="420625"/>
            <a:ext cx="10935855" cy="5303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32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1pPr>
            <a:lvl2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2pPr>
            <a:lvl3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3pPr>
            <a:lvl4pPr>
              <a:defRPr lang="en-US" sz="14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4pPr>
            <a:lvl5pPr>
              <a:defRPr lang="en-GB" sz="1400" kern="1200" dirty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9600" y="1465263"/>
            <a:ext cx="10936288" cy="4757737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26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74675"/>
          </a:xfrm>
          <a:prstGeom prst="rect">
            <a:avLst/>
          </a:prstGeom>
        </p:spPr>
        <p:txBody>
          <a:bodyPr/>
          <a:lstStyle>
            <a:lvl1pPr>
              <a:defRPr lang="en-GB" sz="3200" kern="1200" dirty="0" smtClean="0">
                <a:solidFill>
                  <a:srgbClr val="1F6BA7"/>
                </a:solidFill>
                <a:latin typeface="Open Sans"/>
                <a:ea typeface="+mn-ea"/>
                <a:cs typeface="Open San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269207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72915"/>
            <a:ext cx="5157787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69207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72915"/>
            <a:ext cx="518318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1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A2AC10-DB31-DA4D-B7F9-940A05EE9A70}" type="datetimeFigureOut">
              <a:rPr lang="en-US" smtClean="0"/>
              <a:t>10/01/16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4714725-CE8B-4641-8D72-CF33AB914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3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217714"/>
          </a:xfrm>
          <a:prstGeom prst="rect">
            <a:avLst/>
          </a:prstGeom>
          <a:solidFill>
            <a:srgbClr val="004884"/>
          </a:solidFill>
          <a:ln>
            <a:solidFill>
              <a:srgbClr val="004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6640286"/>
            <a:ext cx="12192000" cy="217714"/>
          </a:xfrm>
          <a:prstGeom prst="rect">
            <a:avLst/>
          </a:prstGeom>
          <a:solidFill>
            <a:srgbClr val="00B0E5"/>
          </a:solidFill>
          <a:ln>
            <a:solidFill>
              <a:srgbClr val="00B0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4" r:id="rId4"/>
    <p:sldLayoutId id="2147483653" r:id="rId5"/>
    <p:sldLayoutId id="2147483655" r:id="rId6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Michael ‘t Sas-Rolfes</a:t>
            </a:r>
            <a:r>
              <a:rPr lang="fr-CH" dirty="0" smtClean="0"/>
              <a:t>, IUCN SULi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fr-CH" dirty="0" smtClean="0"/>
              <a:t>11 January 2016 </a:t>
            </a:r>
            <a:r>
              <a:rPr lang="en-US" dirty="0">
                <a:solidFill>
                  <a:srgbClr val="272727"/>
                </a:solidFill>
              </a:rPr>
              <a:t>|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Geneva</a:t>
            </a:r>
            <a:endParaRPr lang="en-US" dirty="0"/>
          </a:p>
          <a:p>
            <a:r>
              <a:rPr lang="fr-CH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 framework </a:t>
            </a:r>
            <a:r>
              <a:rPr lang="en-GB" dirty="0" smtClean="0"/>
              <a:t>to improve biodiversity and livelihood outcomes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74867" y="800780"/>
            <a:ext cx="3161704" cy="255134"/>
          </a:xfrm>
        </p:spPr>
        <p:txBody>
          <a:bodyPr/>
          <a:lstStyle/>
          <a:p>
            <a:pPr marL="0" indent="0">
              <a:buNone/>
            </a:pPr>
            <a:r>
              <a:rPr lang="fr-CH" dirty="0" smtClean="0"/>
              <a:t>Michael ‘t Sas-Rolfes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96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4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fr-CH" sz="2400" dirty="0" smtClean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CH" sz="3200" dirty="0" smtClean="0">
                <a:solidFill>
                  <a:srgbClr val="00488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Lessons from assessed case studies</a:t>
            </a:r>
            <a:endParaRPr lang="en-US" sz="3200" dirty="0">
              <a:solidFill>
                <a:srgbClr val="004884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8043114" y="1600201"/>
            <a:ext cx="3539285" cy="4525963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 descr="imgr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90" y="1587578"/>
            <a:ext cx="3064933" cy="4538586"/>
          </a:xfrm>
          <a:prstGeom prst="rect">
            <a:avLst/>
          </a:prstGeom>
        </p:spPr>
      </p:pic>
      <p:pic>
        <p:nvPicPr>
          <p:cNvPr id="9" name="Picture 8" descr="imgres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617" y="1587577"/>
            <a:ext cx="3064933" cy="4551051"/>
          </a:xfrm>
          <a:prstGeom prst="rect">
            <a:avLst/>
          </a:prstGeom>
        </p:spPr>
      </p:pic>
      <p:pic>
        <p:nvPicPr>
          <p:cNvPr id="11" name="Picture 10" descr="imgres-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886" y="1614036"/>
            <a:ext cx="3558550" cy="447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2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400" dirty="0" smtClean="0"/>
              <a:t>Four types of factors:</a:t>
            </a:r>
          </a:p>
          <a:p>
            <a:endParaRPr lang="en-GB" dirty="0"/>
          </a:p>
          <a:p>
            <a:pPr marL="1143000" lvl="1" indent="-457200">
              <a:buFont typeface="+mj-ea"/>
              <a:buAutoNum type="circleNumDbPlain"/>
            </a:pPr>
            <a:r>
              <a:rPr lang="en-GB" sz="2000" dirty="0" smtClean="0"/>
              <a:t>Species-level</a:t>
            </a:r>
          </a:p>
          <a:p>
            <a:pPr marL="1143000" lvl="1" indent="-457200">
              <a:buFont typeface="+mj-ea"/>
              <a:buAutoNum type="circleNumDbPlain"/>
            </a:pPr>
            <a:endParaRPr lang="en-GB" sz="2000" dirty="0" smtClean="0"/>
          </a:p>
          <a:p>
            <a:pPr marL="1143000" lvl="1" indent="-457200">
              <a:buFont typeface="+mj-ea"/>
              <a:buAutoNum type="circleNumDbPlain"/>
            </a:pPr>
            <a:r>
              <a:rPr lang="en-GB" sz="2000" dirty="0" smtClean="0"/>
              <a:t>Governance</a:t>
            </a:r>
          </a:p>
          <a:p>
            <a:pPr marL="1143000" lvl="1" indent="-457200">
              <a:buFont typeface="+mj-ea"/>
              <a:buAutoNum type="circleNumDbPlain"/>
            </a:pPr>
            <a:endParaRPr lang="en-GB" sz="2000" dirty="0" smtClean="0"/>
          </a:p>
          <a:p>
            <a:pPr marL="1143000" lvl="1" indent="-457200">
              <a:buFont typeface="+mj-ea"/>
              <a:buAutoNum type="circleNumDbPlain"/>
            </a:pPr>
            <a:r>
              <a:rPr lang="en-GB" sz="2000" dirty="0" smtClean="0"/>
              <a:t>Supply Chain</a:t>
            </a:r>
          </a:p>
          <a:p>
            <a:pPr marL="1143000" lvl="1" indent="-457200">
              <a:buFont typeface="+mj-ea"/>
              <a:buAutoNum type="circleNumDbPlain"/>
            </a:pPr>
            <a:endParaRPr lang="en-GB" sz="2000" dirty="0" smtClean="0"/>
          </a:p>
          <a:p>
            <a:pPr marL="1143000" lvl="1" indent="-457200">
              <a:buFont typeface="+mj-ea"/>
              <a:buAutoNum type="circleNumDbPlain"/>
            </a:pPr>
            <a:r>
              <a:rPr lang="en-GB" sz="2000" dirty="0" smtClean="0"/>
              <a:t>End-market</a:t>
            </a: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4884"/>
                </a:solidFill>
              </a:rPr>
              <a:t>Analytical framework</a:t>
            </a:r>
            <a:endParaRPr lang="en-GB" dirty="0">
              <a:solidFill>
                <a:srgbClr val="0048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57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Species resilience to harvest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Affected by biological and non-biological factors</a:t>
            </a:r>
          </a:p>
          <a:p>
            <a:pPr marL="457200" lvl="1" indent="0">
              <a:buNone/>
            </a:pPr>
            <a:r>
              <a:rPr lang="en-US" sz="2000" dirty="0" smtClean="0"/>
              <a:t>(e.g. growth rates; method of harvesting)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Accessibility</a:t>
            </a:r>
            <a:endParaRPr lang="en-US" dirty="0"/>
          </a:p>
          <a:p>
            <a:pPr marL="457200" lvl="1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/>
              <a:t>The question of farming (wild versus intensive systems)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Species-level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Property rights</a:t>
            </a:r>
          </a:p>
          <a:p>
            <a:r>
              <a:rPr lang="en-US" dirty="0" smtClean="0"/>
              <a:t>	What type?</a:t>
            </a:r>
          </a:p>
          <a:p>
            <a:r>
              <a:rPr lang="en-US" dirty="0" smtClean="0"/>
              <a:t>	Strong or weak?</a:t>
            </a:r>
          </a:p>
          <a:p>
            <a:r>
              <a:rPr lang="en-US" dirty="0" smtClean="0"/>
              <a:t>Policy settings</a:t>
            </a:r>
          </a:p>
          <a:p>
            <a:r>
              <a:rPr lang="en-US" dirty="0" smtClean="0"/>
              <a:t>	Bans versus enabling legislation</a:t>
            </a:r>
          </a:p>
          <a:p>
            <a:r>
              <a:rPr lang="en-US" dirty="0" smtClean="0"/>
              <a:t>	CITES</a:t>
            </a:r>
          </a:p>
          <a:p>
            <a:r>
              <a:rPr lang="en-US" dirty="0" smtClean="0"/>
              <a:t>Broader governance context</a:t>
            </a:r>
          </a:p>
          <a:p>
            <a:r>
              <a:rPr lang="en-US" dirty="0" smtClean="0"/>
              <a:t>	Institutions (harmonized or in conflict)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Governance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8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Production costs and scale</a:t>
            </a:r>
          </a:p>
          <a:p>
            <a:r>
              <a:rPr lang="en-US" dirty="0" smtClean="0"/>
              <a:t>	Affordability?</a:t>
            </a:r>
          </a:p>
          <a:p>
            <a:r>
              <a:rPr lang="en-US" dirty="0"/>
              <a:t>	</a:t>
            </a:r>
            <a:r>
              <a:rPr lang="en-US" dirty="0" smtClean="0"/>
              <a:t>Most effective land use?</a:t>
            </a:r>
            <a:endParaRPr lang="en-US" dirty="0"/>
          </a:p>
          <a:p>
            <a:r>
              <a:rPr lang="en-US" dirty="0" smtClean="0"/>
              <a:t>Stockpiling</a:t>
            </a:r>
          </a:p>
          <a:p>
            <a:r>
              <a:rPr lang="en-US" dirty="0" smtClean="0"/>
              <a:t>	Pros and cons</a:t>
            </a:r>
            <a:endParaRPr lang="en-US" dirty="0"/>
          </a:p>
          <a:p>
            <a:r>
              <a:rPr lang="en-US" dirty="0" smtClean="0"/>
              <a:t>Role of communities</a:t>
            </a:r>
          </a:p>
          <a:p>
            <a:r>
              <a:rPr lang="en-US" dirty="0" smtClean="0"/>
              <a:t>	Producer co-operatives</a:t>
            </a:r>
          </a:p>
          <a:p>
            <a:r>
              <a:rPr lang="en-US" dirty="0" smtClean="0"/>
              <a:t>Concentration of market power</a:t>
            </a:r>
            <a:endParaRPr lang="en-US" dirty="0"/>
          </a:p>
          <a:p>
            <a:r>
              <a:rPr lang="en-US" dirty="0" smtClean="0"/>
              <a:t>	Pros and cons</a:t>
            </a:r>
          </a:p>
          <a:p>
            <a:r>
              <a:rPr lang="en-US" dirty="0"/>
              <a:t>	I</a:t>
            </a:r>
            <a:r>
              <a:rPr lang="en-US" dirty="0" smtClean="0"/>
              <a:t>ntermediary monopoly problems (e.g. ivory)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Supply-chain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88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Market size</a:t>
            </a:r>
          </a:p>
          <a:p>
            <a:r>
              <a:rPr lang="en-US" dirty="0"/>
              <a:t>	P</a:t>
            </a:r>
            <a:r>
              <a:rPr lang="en-US" dirty="0" smtClean="0"/>
              <a:t>rice and volume factors</a:t>
            </a:r>
          </a:p>
          <a:p>
            <a:r>
              <a:rPr lang="en-US" dirty="0" smtClean="0"/>
              <a:t>Demand elasticity (sensitivity to prices)</a:t>
            </a:r>
          </a:p>
          <a:p>
            <a:r>
              <a:rPr lang="en-US" dirty="0" smtClean="0"/>
              <a:t>Consumer preferences</a:t>
            </a:r>
          </a:p>
          <a:p>
            <a:r>
              <a:rPr lang="en-US" dirty="0"/>
              <a:t>	G</a:t>
            </a:r>
            <a:r>
              <a:rPr lang="en-US" dirty="0" smtClean="0"/>
              <a:t>enuine versus synthetic</a:t>
            </a:r>
          </a:p>
          <a:p>
            <a:r>
              <a:rPr lang="en-US" dirty="0"/>
              <a:t>	W</a:t>
            </a:r>
            <a:r>
              <a:rPr lang="en-US" dirty="0" smtClean="0"/>
              <a:t>ild versus farmed</a:t>
            </a:r>
          </a:p>
          <a:p>
            <a:r>
              <a:rPr lang="en-US" dirty="0"/>
              <a:t>	A</a:t>
            </a:r>
            <a:r>
              <a:rPr lang="en-US" dirty="0" smtClean="0"/>
              <a:t>bundant versus rare</a:t>
            </a:r>
          </a:p>
          <a:p>
            <a:r>
              <a:rPr lang="en-US" dirty="0"/>
              <a:t>	L</a:t>
            </a:r>
            <a:r>
              <a:rPr lang="en-US" dirty="0" smtClean="0"/>
              <a:t>egal versus illegal</a:t>
            </a:r>
          </a:p>
          <a:p>
            <a:r>
              <a:rPr lang="en-US" dirty="0" smtClean="0"/>
              <a:t>Shifting consumer preferences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End-market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8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Most species are subject to a unique combination of factors or circumstances</a:t>
            </a:r>
          </a:p>
          <a:p>
            <a:r>
              <a:rPr lang="en-US" dirty="0" smtClean="0"/>
              <a:t>This is true even within a species</a:t>
            </a:r>
          </a:p>
          <a:p>
            <a:r>
              <a:rPr lang="en-US" dirty="0" smtClean="0"/>
              <a:t>Avoid over-simplification</a:t>
            </a:r>
          </a:p>
          <a:p>
            <a:r>
              <a:rPr lang="en-US" dirty="0" smtClean="0"/>
              <a:t>In relation to policy: one size does not fit all!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The Bottom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8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138</Words>
  <Application>Microsoft Macintosh PowerPoint</Application>
  <PresentationFormat>Custom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Michael ‘t Sas-Rolfes, IUCN SULi</vt:lpstr>
      <vt:lpstr> Lessons from assessed case studies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ICTSD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Sainte-Croix</dc:creator>
  <cp:lastModifiedBy>Michael TSAS-ROLFES</cp:lastModifiedBy>
  <cp:revision>24</cp:revision>
  <cp:lastPrinted>2015-11-30T13:58:49Z</cp:lastPrinted>
  <dcterms:created xsi:type="dcterms:W3CDTF">2015-10-08T15:30:43Z</dcterms:created>
  <dcterms:modified xsi:type="dcterms:W3CDTF">2016-01-11T11:41:01Z</dcterms:modified>
</cp:coreProperties>
</file>