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  <p:sldMasterId id="2147483771" r:id="rId3"/>
  </p:sldMasterIdLst>
  <p:notesMasterIdLst>
    <p:notesMasterId r:id="rId17"/>
  </p:notesMasterIdLst>
  <p:sldIdLst>
    <p:sldId id="305" r:id="rId4"/>
    <p:sldId id="308" r:id="rId5"/>
    <p:sldId id="304" r:id="rId6"/>
    <p:sldId id="319" r:id="rId7"/>
    <p:sldId id="306" r:id="rId8"/>
    <p:sldId id="267" r:id="rId9"/>
    <p:sldId id="323" r:id="rId10"/>
    <p:sldId id="324" r:id="rId11"/>
    <p:sldId id="325" r:id="rId12"/>
    <p:sldId id="326" r:id="rId13"/>
    <p:sldId id="293" r:id="rId14"/>
    <p:sldId id="274" r:id="rId15"/>
    <p:sldId id="328" r:id="rId16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 Bolaños Silva" initials="TBS" lastIdx="1" clrIdx="0">
    <p:extLst/>
  </p:cmAuthor>
  <p:cmAuthor id="2" name="Tomas Bolaños Silva" initials="TBS [2]" lastIdx="1" clrIdx="1">
    <p:extLst/>
  </p:cmAuthor>
  <p:cmAuthor id="3" name="Tomas Bolaños Silva" initials="TBS [3]" lastIdx="1" clrIdx="2">
    <p:extLst/>
  </p:cmAuthor>
  <p:cmAuthor id="4" name="Tomas Bolaños Silva" initials="TBS [4]" lastIdx="1" clrIdx="3">
    <p:extLst/>
  </p:cmAuthor>
  <p:cmAuthor id="5" name="Tomas Bolaños Silva" initials="TBS [5]" lastIdx="1" clrIdx="4">
    <p:extLst/>
  </p:cmAuthor>
  <p:cmAuthor id="6" name="Tomas Bolaños Silva" initials="TBS [6]" lastIdx="1" clrIdx="5">
    <p:extLst/>
  </p:cmAuthor>
  <p:cmAuthor id="7" name="Tomas Bolaños Silva" initials="TBS [7]" lastIdx="1" clrIdx="6">
    <p:extLst/>
  </p:cmAuthor>
  <p:cmAuthor id="8" name="Tomas Bolaños Silva" initials="TBS [8]" lastIdx="1" clrIdx="7">
    <p:extLst/>
  </p:cmAuthor>
  <p:cmAuthor id="9" name="Tomas Bolaños Silva" initials="TBS [9]" lastIdx="1" clrIdx="8">
    <p:extLst/>
  </p:cmAuthor>
  <p:cmAuthor id="10" name="Tomas Bolaños Silva" initials="TBS [10]" lastIdx="1" clrIdx="9">
    <p:extLst/>
  </p:cmAuthor>
  <p:cmAuthor id="11" name="Tomas Bolaños Silva" initials="TBS [8] [2]" lastIdx="1" clrIdx="10">
    <p:extLst/>
  </p:cmAuthor>
  <p:cmAuthor id="12" name="Tomas Bolaños Silva" initials="TBS [9] [2]" lastIdx="1" clrIdx="11">
    <p:extLst/>
  </p:cmAuthor>
  <p:cmAuthor id="13" name="Tomas Bolaños Silva" initials="TBS [10] [2]" lastIdx="1" clrIdx="12">
    <p:extLst/>
  </p:cmAuthor>
  <p:cmAuthor id="14" name="Tomas Bolaños Silva" initials="TBS [8] [3]" lastIdx="1" clrIdx="13">
    <p:extLst/>
  </p:cmAuthor>
  <p:cmAuthor id="15" name="Tomas Bolaños Silva" initials="TBS [9] [3]" lastIdx="1" clrIdx="14">
    <p:extLst/>
  </p:cmAuthor>
  <p:cmAuthor id="16" name="Tomas Bolaños Silva" initials="TBS [10] [3]" lastIdx="1" clrIdx="15">
    <p:extLst/>
  </p:cmAuthor>
  <p:cmAuthor id="17" name="Tomas Bolaños Silva" initials="TBS [8] [3] [2]" lastIdx="1" clrIdx="16">
    <p:extLst/>
  </p:cmAuthor>
  <p:cmAuthor id="18" name="Tomas Bolaños Silva" initials="TBS [9] [3] [2]" lastIdx="1" clrIdx="17">
    <p:extLst/>
  </p:cmAuthor>
  <p:cmAuthor id="19" name="Tomas Bolaños Silva" initials="TBS [10] [3] [2]" lastIdx="1" clrIdx="18">
    <p:extLst/>
  </p:cmAuthor>
  <p:cmAuthor id="20" name="Tomas Bolaños Silva" initials="TBS [8] [3] [2] [2]" lastIdx="1" clrIdx="19">
    <p:extLst/>
  </p:cmAuthor>
  <p:cmAuthor id="21" name="Tomas Bolaños Silva" initials="TBS [9] [3] [2] [2]" lastIdx="1" clrIdx="20">
    <p:extLst/>
  </p:cmAuthor>
  <p:cmAuthor id="22" name="Tomas Bolaños Silva" initials="TBS [10] [3] [2] [2]" lastIdx="1" clrIdx="21">
    <p:extLst/>
  </p:cmAuthor>
  <p:cmAuthor id="23" name="Tomas Bolaños Silva" initials="TBS [11]" lastIdx="1" clrIdx="22">
    <p:extLst/>
  </p:cmAuthor>
  <p:cmAuthor id="24" name="Tomas Bolaños Silva" initials="TBS [3] [2]" lastIdx="1" clrIdx="23">
    <p:extLst/>
  </p:cmAuthor>
  <p:cmAuthor id="25" name="Tomas Bolaños Silva" initials="TBS [5] [2]" lastIdx="1" clrIdx="24">
    <p:extLst/>
  </p:cmAuthor>
  <p:cmAuthor id="26" name="Tomas Bolaños Silva" initials="TBS [12]" lastIdx="1" clrIdx="25">
    <p:extLst/>
  </p:cmAuthor>
  <p:cmAuthor id="27" name="Tomas Bolaños Silva" initials="TBS [12] [2]" lastIdx="1" clrIdx="2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146" autoAdjust="0"/>
    <p:restoredTop sz="94643"/>
  </p:normalViewPr>
  <p:slideViewPr>
    <p:cSldViewPr>
      <p:cViewPr>
        <p:scale>
          <a:sx n="50" d="100"/>
          <a:sy n="50" d="100"/>
        </p:scale>
        <p:origin x="-18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Word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pobalicones%20silovetsres%20tablas%20fin%202002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ablas%20totales%202002-2015%20poblac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Monitoreo%20silvestres%202003-20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UD\Documents\2-CROCODILIDEOS\A-%20CRO-CISPATA\a-cro%20DATOS\Monitoreo%20silvestres%202003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ESTRUCTURA POBLACIONAL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'[Gráfico en Microsoft Word]Hoja1'!$A$11</c:f>
              <c:strCache>
                <c:ptCount val="1"/>
                <c:pt idx="0">
                  <c:v>(20-60)</c:v>
                </c:pt>
              </c:strCache>
            </c:strRef>
          </c:tx>
          <c:invertIfNegative val="0"/>
          <c:cat>
            <c:strRef>
              <c:f>'[Gráfico en Microsoft Word]Hoja1'!$B$10:$D$10</c:f>
              <c:strCache>
                <c:ptCount val="3"/>
                <c:pt idx="0">
                  <c:v>2004</c:v>
                </c:pt>
                <c:pt idx="1">
                  <c:v>2014</c:v>
                </c:pt>
                <c:pt idx="2">
                  <c:v>X</c:v>
                </c:pt>
              </c:strCache>
            </c:strRef>
          </c:cat>
          <c:val>
            <c:numRef>
              <c:f>'[Gráfico en Microsoft Word]Hoja1'!$B$11:$D$11</c:f>
              <c:numCache>
                <c:formatCode>General</c:formatCode>
                <c:ptCount val="3"/>
                <c:pt idx="0">
                  <c:v>0</c:v>
                </c:pt>
                <c:pt idx="1">
                  <c:v>9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'[Gráfico en Microsoft Word]Hoja1'!$A$12</c:f>
              <c:strCache>
                <c:ptCount val="1"/>
                <c:pt idx="0">
                  <c:v>(61-120)</c:v>
                </c:pt>
              </c:strCache>
            </c:strRef>
          </c:tx>
          <c:invertIfNegative val="0"/>
          <c:cat>
            <c:strRef>
              <c:f>'[Gráfico en Microsoft Word]Hoja1'!$B$10:$D$10</c:f>
              <c:strCache>
                <c:ptCount val="3"/>
                <c:pt idx="0">
                  <c:v>2004</c:v>
                </c:pt>
                <c:pt idx="1">
                  <c:v>2014</c:v>
                </c:pt>
                <c:pt idx="2">
                  <c:v>X</c:v>
                </c:pt>
              </c:strCache>
            </c:strRef>
          </c:cat>
          <c:val>
            <c:numRef>
              <c:f>'[Gráfico en Microsoft Word]Hoja1'!$B$12:$D$12</c:f>
              <c:numCache>
                <c:formatCode>General</c:formatCode>
                <c:ptCount val="3"/>
                <c:pt idx="0">
                  <c:v>12</c:v>
                </c:pt>
                <c:pt idx="1">
                  <c:v>49</c:v>
                </c:pt>
                <c:pt idx="2">
                  <c:v>21</c:v>
                </c:pt>
              </c:numCache>
            </c:numRef>
          </c:val>
        </c:ser>
        <c:ser>
          <c:idx val="2"/>
          <c:order val="2"/>
          <c:tx>
            <c:strRef>
              <c:f>'[Gráfico en Microsoft Word]Hoja1'!$A$13</c:f>
              <c:strCache>
                <c:ptCount val="1"/>
                <c:pt idx="0">
                  <c:v>(121-180)</c:v>
                </c:pt>
              </c:strCache>
            </c:strRef>
          </c:tx>
          <c:invertIfNegative val="0"/>
          <c:cat>
            <c:strRef>
              <c:f>'[Gráfico en Microsoft Word]Hoja1'!$B$10:$D$10</c:f>
              <c:strCache>
                <c:ptCount val="3"/>
                <c:pt idx="0">
                  <c:v>2004</c:v>
                </c:pt>
                <c:pt idx="1">
                  <c:v>2014</c:v>
                </c:pt>
                <c:pt idx="2">
                  <c:v>X</c:v>
                </c:pt>
              </c:strCache>
            </c:strRef>
          </c:cat>
          <c:val>
            <c:numRef>
              <c:f>'[Gráfico en Microsoft Word]Hoja1'!$B$13:$D$13</c:f>
              <c:numCache>
                <c:formatCode>General</c:formatCode>
                <c:ptCount val="3"/>
                <c:pt idx="0">
                  <c:v>10</c:v>
                </c:pt>
                <c:pt idx="1">
                  <c:v>30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'[Gráfico en Microsoft Word]Hoja1'!$A$14</c:f>
              <c:strCache>
                <c:ptCount val="1"/>
                <c:pt idx="0">
                  <c:v>(181-240)</c:v>
                </c:pt>
              </c:strCache>
            </c:strRef>
          </c:tx>
          <c:invertIfNegative val="0"/>
          <c:cat>
            <c:strRef>
              <c:f>'[Gráfico en Microsoft Word]Hoja1'!$B$10:$D$10</c:f>
              <c:strCache>
                <c:ptCount val="3"/>
                <c:pt idx="0">
                  <c:v>2004</c:v>
                </c:pt>
                <c:pt idx="1">
                  <c:v>2014</c:v>
                </c:pt>
                <c:pt idx="2">
                  <c:v>X</c:v>
                </c:pt>
              </c:strCache>
            </c:strRef>
          </c:cat>
          <c:val>
            <c:numRef>
              <c:f>'[Gráfico en Microsoft Word]Hoja1'!$B$14:$D$14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12</c:v>
                </c:pt>
              </c:numCache>
            </c:numRef>
          </c:val>
        </c:ser>
        <c:ser>
          <c:idx val="4"/>
          <c:order val="4"/>
          <c:tx>
            <c:strRef>
              <c:f>'[Gráfico en Microsoft Word]Hoja1'!$A$15</c:f>
              <c:strCache>
                <c:ptCount val="1"/>
                <c:pt idx="0">
                  <c:v>(&gt;241)</c:v>
                </c:pt>
              </c:strCache>
            </c:strRef>
          </c:tx>
          <c:invertIfNegative val="0"/>
          <c:cat>
            <c:strRef>
              <c:f>'[Gráfico en Microsoft Word]Hoja1'!$B$10:$D$10</c:f>
              <c:strCache>
                <c:ptCount val="3"/>
                <c:pt idx="0">
                  <c:v>2004</c:v>
                </c:pt>
                <c:pt idx="1">
                  <c:v>2014</c:v>
                </c:pt>
                <c:pt idx="2">
                  <c:v>X</c:v>
                </c:pt>
              </c:strCache>
            </c:strRef>
          </c:cat>
          <c:val>
            <c:numRef>
              <c:f>'[Gráfico en Microsoft Word]Hoja1'!$B$15:$D$15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273664"/>
        <c:axId val="9458176"/>
      </c:barChart>
      <c:catAx>
        <c:axId val="13227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458176"/>
        <c:crosses val="autoZero"/>
        <c:auto val="1"/>
        <c:lblAlgn val="ctr"/>
        <c:lblOffset val="100"/>
        <c:noMultiLvlLbl val="0"/>
      </c:catAx>
      <c:valAx>
        <c:axId val="94581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No.</a:t>
                </a:r>
                <a:r>
                  <a:rPr lang="en-US" baseline="0"/>
                  <a:t> de individuos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2273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Monitoreo anual de la poblacion silvestre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'2002-2015 pobla'!$D$4:$P$4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'2002-2015 pobla'!$D$10:$P$10</c:f>
              <c:numCache>
                <c:formatCode>General</c:formatCode>
                <c:ptCount val="13"/>
                <c:pt idx="0">
                  <c:v>50</c:v>
                </c:pt>
                <c:pt idx="1">
                  <c:v>35</c:v>
                </c:pt>
                <c:pt idx="2">
                  <c:v>55</c:v>
                </c:pt>
                <c:pt idx="3">
                  <c:v>33</c:v>
                </c:pt>
                <c:pt idx="4">
                  <c:v>26</c:v>
                </c:pt>
                <c:pt idx="5">
                  <c:v>35</c:v>
                </c:pt>
                <c:pt idx="6">
                  <c:v>47</c:v>
                </c:pt>
                <c:pt idx="7">
                  <c:v>72</c:v>
                </c:pt>
                <c:pt idx="8">
                  <c:v>161</c:v>
                </c:pt>
                <c:pt idx="9">
                  <c:v>83</c:v>
                </c:pt>
                <c:pt idx="10">
                  <c:v>98</c:v>
                </c:pt>
                <c:pt idx="11">
                  <c:v>106</c:v>
                </c:pt>
                <c:pt idx="12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2883968"/>
        <c:axId val="9459904"/>
      </c:barChart>
      <c:catAx>
        <c:axId val="1328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459904"/>
        <c:crosses val="autoZero"/>
        <c:auto val="1"/>
        <c:lblAlgn val="ctr"/>
        <c:lblOffset val="100"/>
        <c:noMultiLvlLbl val="0"/>
      </c:catAx>
      <c:valAx>
        <c:axId val="94599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32883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/>
            </a:pPr>
            <a:r>
              <a:rPr lang="es-MX" sz="1800" dirty="0" smtClean="0"/>
              <a:t>Dinámica %</a:t>
            </a:r>
            <a:endParaRPr lang="es-MX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247594050743705E-2"/>
          <c:y val="0.145972222222222"/>
          <c:w val="0.85037751531058603"/>
          <c:h val="0.67313247302420498"/>
        </c:manualLayout>
      </c:layout>
      <c:areaChart>
        <c:grouping val="stacked"/>
        <c:varyColors val="0"/>
        <c:ser>
          <c:idx val="0"/>
          <c:order val="0"/>
          <c:tx>
            <c:strRef>
              <c:f>'% Dinamica'!$B$3</c:f>
              <c:strCache>
                <c:ptCount val="1"/>
                <c:pt idx="0">
                  <c:v>(61-120)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Dinamica'!$C$2:$Q$2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X</c:v>
                </c:pt>
              </c:strCache>
            </c:strRef>
          </c:cat>
          <c:val>
            <c:numRef>
              <c:f>'% Dinamica'!$C$3:$Q$3</c:f>
              <c:numCache>
                <c:formatCode>0</c:formatCode>
                <c:ptCount val="15"/>
                <c:pt idx="0">
                  <c:v>27.90697674418605</c:v>
                </c:pt>
                <c:pt idx="1">
                  <c:v>6</c:v>
                </c:pt>
                <c:pt idx="2">
                  <c:v>34.285714285714278</c:v>
                </c:pt>
                <c:pt idx="3">
                  <c:v>21.81818181818182</c:v>
                </c:pt>
                <c:pt idx="4">
                  <c:v>18.181818181818201</c:v>
                </c:pt>
                <c:pt idx="5">
                  <c:v>26.92307692307692</c:v>
                </c:pt>
                <c:pt idx="6">
                  <c:v>37.5</c:v>
                </c:pt>
                <c:pt idx="7">
                  <c:v>47.727272727272727</c:v>
                </c:pt>
                <c:pt idx="8">
                  <c:v>19.402985074626869</c:v>
                </c:pt>
                <c:pt idx="9">
                  <c:v>18.627450980392162</c:v>
                </c:pt>
                <c:pt idx="10">
                  <c:v>37.254901960784302</c:v>
                </c:pt>
                <c:pt idx="11">
                  <c:v>58.947368421052609</c:v>
                </c:pt>
                <c:pt idx="12">
                  <c:v>50.515463917525771</c:v>
                </c:pt>
                <c:pt idx="13">
                  <c:v>28.191489361702128</c:v>
                </c:pt>
                <c:pt idx="14">
                  <c:v>35.478806907378328</c:v>
                </c:pt>
              </c:numCache>
            </c:numRef>
          </c:val>
        </c:ser>
        <c:ser>
          <c:idx val="1"/>
          <c:order val="1"/>
          <c:tx>
            <c:strRef>
              <c:f>'% Dinamica'!$B$4</c:f>
              <c:strCache>
                <c:ptCount val="1"/>
                <c:pt idx="0">
                  <c:v>(121-180)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Dinamica'!$C$2:$Q$2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X</c:v>
                </c:pt>
              </c:strCache>
            </c:strRef>
          </c:cat>
          <c:val>
            <c:numRef>
              <c:f>'% Dinamica'!$C$4:$Q$4</c:f>
              <c:numCache>
                <c:formatCode>0</c:formatCode>
                <c:ptCount val="15"/>
                <c:pt idx="0">
                  <c:v>16.279069767441861</c:v>
                </c:pt>
                <c:pt idx="1">
                  <c:v>12</c:v>
                </c:pt>
                <c:pt idx="2">
                  <c:v>28.571428571428569</c:v>
                </c:pt>
                <c:pt idx="3">
                  <c:v>23.63636363636363</c:v>
                </c:pt>
                <c:pt idx="4">
                  <c:v>24.242424242424232</c:v>
                </c:pt>
                <c:pt idx="5">
                  <c:v>15.38461538461538</c:v>
                </c:pt>
                <c:pt idx="6">
                  <c:v>15.625</c:v>
                </c:pt>
                <c:pt idx="7">
                  <c:v>18.181818181818201</c:v>
                </c:pt>
                <c:pt idx="8">
                  <c:v>26.865671641791039</c:v>
                </c:pt>
                <c:pt idx="9">
                  <c:v>32.352941176470573</c:v>
                </c:pt>
                <c:pt idx="10">
                  <c:v>19.60784313725491</c:v>
                </c:pt>
                <c:pt idx="11">
                  <c:v>28.421052631578949</c:v>
                </c:pt>
                <c:pt idx="12">
                  <c:v>30.927835051546388</c:v>
                </c:pt>
                <c:pt idx="13">
                  <c:v>27.12765957446809</c:v>
                </c:pt>
                <c:pt idx="14">
                  <c:v>26.059654631083198</c:v>
                </c:pt>
              </c:numCache>
            </c:numRef>
          </c:val>
        </c:ser>
        <c:ser>
          <c:idx val="2"/>
          <c:order val="2"/>
          <c:tx>
            <c:strRef>
              <c:f>'% Dinamica'!$B$5</c:f>
              <c:strCache>
                <c:ptCount val="1"/>
                <c:pt idx="0">
                  <c:v>(181-240)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Dinamica'!$C$2:$Q$2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X</c:v>
                </c:pt>
              </c:strCache>
            </c:strRef>
          </c:cat>
          <c:val>
            <c:numRef>
              <c:f>'% Dinamica'!$C$5:$Q$5</c:f>
              <c:numCache>
                <c:formatCode>0</c:formatCode>
                <c:ptCount val="15"/>
                <c:pt idx="0">
                  <c:v>26.744186046511629</c:v>
                </c:pt>
                <c:pt idx="1">
                  <c:v>26</c:v>
                </c:pt>
                <c:pt idx="2">
                  <c:v>22.857142857142851</c:v>
                </c:pt>
                <c:pt idx="3">
                  <c:v>25.45454545454545</c:v>
                </c:pt>
                <c:pt idx="4">
                  <c:v>12.121212121212119</c:v>
                </c:pt>
                <c:pt idx="5">
                  <c:v>30.76923076923077</c:v>
                </c:pt>
                <c:pt idx="6">
                  <c:v>25</c:v>
                </c:pt>
                <c:pt idx="7">
                  <c:v>27.272727272727249</c:v>
                </c:pt>
                <c:pt idx="8">
                  <c:v>31.343283582089551</c:v>
                </c:pt>
                <c:pt idx="9">
                  <c:v>27.450980392156861</c:v>
                </c:pt>
                <c:pt idx="10">
                  <c:v>25.490196078431349</c:v>
                </c:pt>
                <c:pt idx="11">
                  <c:v>2.1052631578947372</c:v>
                </c:pt>
                <c:pt idx="12">
                  <c:v>9.2783505154639201</c:v>
                </c:pt>
                <c:pt idx="13">
                  <c:v>19.680851063829799</c:v>
                </c:pt>
                <c:pt idx="14">
                  <c:v>19.937205651491361</c:v>
                </c:pt>
              </c:numCache>
            </c:numRef>
          </c:val>
        </c:ser>
        <c:ser>
          <c:idx val="3"/>
          <c:order val="3"/>
          <c:tx>
            <c:strRef>
              <c:f>'% Dinamica'!$B$6</c:f>
              <c:strCache>
                <c:ptCount val="1"/>
                <c:pt idx="0">
                  <c:v>(&gt;241)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Dinamica'!$C$2:$Q$2</c:f>
              <c:strCache>
                <c:ptCount val="15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X</c:v>
                </c:pt>
              </c:strCache>
            </c:strRef>
          </c:cat>
          <c:val>
            <c:numRef>
              <c:f>'% Dinamica'!$C$6:$Q$6</c:f>
              <c:numCache>
                <c:formatCode>0</c:formatCode>
                <c:ptCount val="15"/>
                <c:pt idx="0">
                  <c:v>29.06976744186046</c:v>
                </c:pt>
                <c:pt idx="1">
                  <c:v>56</c:v>
                </c:pt>
                <c:pt idx="2">
                  <c:v>14.285714285714301</c:v>
                </c:pt>
                <c:pt idx="3">
                  <c:v>29.09090909090909</c:v>
                </c:pt>
                <c:pt idx="4">
                  <c:v>45.454545454545432</c:v>
                </c:pt>
                <c:pt idx="5">
                  <c:v>26.92307692307692</c:v>
                </c:pt>
                <c:pt idx="6">
                  <c:v>21.875</c:v>
                </c:pt>
                <c:pt idx="7">
                  <c:v>6.8181818181818157</c:v>
                </c:pt>
                <c:pt idx="8">
                  <c:v>22.388059701492541</c:v>
                </c:pt>
                <c:pt idx="9">
                  <c:v>21.568627450980379</c:v>
                </c:pt>
                <c:pt idx="10">
                  <c:v>17.64705882352942</c:v>
                </c:pt>
                <c:pt idx="11">
                  <c:v>10.52631578947368</c:v>
                </c:pt>
                <c:pt idx="12">
                  <c:v>9.2783505154639201</c:v>
                </c:pt>
                <c:pt idx="13">
                  <c:v>25</c:v>
                </c:pt>
                <c:pt idx="14">
                  <c:v>18.524332810047081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32886016"/>
        <c:axId val="133070848"/>
      </c:areaChart>
      <c:catAx>
        <c:axId val="13288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33070848"/>
        <c:crosses val="autoZero"/>
        <c:auto val="1"/>
        <c:lblAlgn val="ctr"/>
        <c:lblOffset val="100"/>
        <c:noMultiLvlLbl val="0"/>
      </c:catAx>
      <c:valAx>
        <c:axId val="133070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32886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RELACION MULTIANUAL DE NIDOS versus HUEVOS/NIDO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posturas!$B$16</c:f>
              <c:strCache>
                <c:ptCount val="1"/>
                <c:pt idx="0">
                  <c:v>No. Nidos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posturas!$A$17:$A$28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posturas!$B$17:$B$28</c:f>
              <c:numCache>
                <c:formatCode>General</c:formatCode>
                <c:ptCount val="12"/>
                <c:pt idx="0">
                  <c:v>47</c:v>
                </c:pt>
                <c:pt idx="1">
                  <c:v>67</c:v>
                </c:pt>
                <c:pt idx="2">
                  <c:v>50</c:v>
                </c:pt>
                <c:pt idx="3">
                  <c:v>52</c:v>
                </c:pt>
                <c:pt idx="4">
                  <c:v>58</c:v>
                </c:pt>
                <c:pt idx="5">
                  <c:v>56</c:v>
                </c:pt>
                <c:pt idx="6">
                  <c:v>50</c:v>
                </c:pt>
                <c:pt idx="7">
                  <c:v>60</c:v>
                </c:pt>
                <c:pt idx="8">
                  <c:v>50</c:v>
                </c:pt>
                <c:pt idx="9">
                  <c:v>59</c:v>
                </c:pt>
                <c:pt idx="10">
                  <c:v>52</c:v>
                </c:pt>
                <c:pt idx="1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225984"/>
        <c:axId val="133073152"/>
      </c:barChart>
      <c:lineChart>
        <c:grouping val="standard"/>
        <c:varyColors val="0"/>
        <c:ser>
          <c:idx val="1"/>
          <c:order val="1"/>
          <c:tx>
            <c:strRef>
              <c:f>posturas!$C$16</c:f>
              <c:strCache>
                <c:ptCount val="1"/>
                <c:pt idx="0">
                  <c:v>H/nido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posturas!$A$17:$A$28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posturas!$C$17:$C$28</c:f>
              <c:numCache>
                <c:formatCode>0.0</c:formatCode>
                <c:ptCount val="12"/>
                <c:pt idx="0">
                  <c:v>25.021276595744681</c:v>
                </c:pt>
                <c:pt idx="1">
                  <c:v>25.597014925373131</c:v>
                </c:pt>
                <c:pt idx="2">
                  <c:v>24.9</c:v>
                </c:pt>
                <c:pt idx="3">
                  <c:v>24.25</c:v>
                </c:pt>
                <c:pt idx="4">
                  <c:v>27.517241379310342</c:v>
                </c:pt>
                <c:pt idx="5">
                  <c:v>27.839285714285719</c:v>
                </c:pt>
                <c:pt idx="6">
                  <c:v>26.38</c:v>
                </c:pt>
                <c:pt idx="7">
                  <c:v>30.65</c:v>
                </c:pt>
                <c:pt idx="8">
                  <c:v>30.46</c:v>
                </c:pt>
                <c:pt idx="9">
                  <c:v>28.711864406779661</c:v>
                </c:pt>
                <c:pt idx="10">
                  <c:v>26.21153846153846</c:v>
                </c:pt>
                <c:pt idx="11">
                  <c:v>27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69184"/>
        <c:axId val="133073728"/>
      </c:lineChart>
      <c:catAx>
        <c:axId val="13322598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Años de posturas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33073152"/>
        <c:crosses val="autoZero"/>
        <c:auto val="1"/>
        <c:lblAlgn val="ctr"/>
        <c:lblOffset val="100"/>
        <c:noMultiLvlLbl val="0"/>
      </c:catAx>
      <c:valAx>
        <c:axId val="1330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No: Nidos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33225984"/>
        <c:crosses val="autoZero"/>
        <c:crossBetween val="between"/>
      </c:valAx>
      <c:valAx>
        <c:axId val="133073728"/>
        <c:scaling>
          <c:orientation val="minMax"/>
          <c:max val="32"/>
          <c:min val="2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huevos/nido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33469184"/>
        <c:crosses val="max"/>
        <c:crossBetween val="between"/>
        <c:majorUnit val="1"/>
      </c:valAx>
      <c:catAx>
        <c:axId val="13346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073728"/>
        <c:crossesAt val="22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S"/>
              <a:t>Inventario ex situ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Hoja7!$K$4</c:f>
              <c:strCache>
                <c:ptCount val="1"/>
                <c:pt idx="0">
                  <c:v>&lt; 50 cm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Hoja7!$L$3</c:f>
              <c:strCache>
                <c:ptCount val="1"/>
                <c:pt idx="0">
                  <c:v>No.</c:v>
                </c:pt>
              </c:strCache>
            </c:strRef>
          </c:cat>
          <c:val>
            <c:numRef>
              <c:f>Hoja7!$L$4</c:f>
              <c:numCache>
                <c:formatCode>General</c:formatCode>
                <c:ptCount val="1"/>
                <c:pt idx="0">
                  <c:v>421</c:v>
                </c:pt>
              </c:numCache>
            </c:numRef>
          </c:val>
        </c:ser>
        <c:ser>
          <c:idx val="1"/>
          <c:order val="1"/>
          <c:tx>
            <c:strRef>
              <c:f>Hoja7!$K$5</c:f>
              <c:strCache>
                <c:ptCount val="1"/>
                <c:pt idx="0">
                  <c:v>51-100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Hoja7!$L$3</c:f>
              <c:strCache>
                <c:ptCount val="1"/>
                <c:pt idx="0">
                  <c:v>No.</c:v>
                </c:pt>
              </c:strCache>
            </c:strRef>
          </c:cat>
          <c:val>
            <c:numRef>
              <c:f>Hoja7!$L$5</c:f>
              <c:numCache>
                <c:formatCode>General</c:formatCode>
                <c:ptCount val="1"/>
                <c:pt idx="0">
                  <c:v>228</c:v>
                </c:pt>
              </c:numCache>
            </c:numRef>
          </c:val>
        </c:ser>
        <c:ser>
          <c:idx val="2"/>
          <c:order val="2"/>
          <c:tx>
            <c:strRef>
              <c:f>Hoja7!$K$6</c:f>
              <c:strCache>
                <c:ptCount val="1"/>
                <c:pt idx="0">
                  <c:v>101-150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Hoja7!$L$3</c:f>
              <c:strCache>
                <c:ptCount val="1"/>
                <c:pt idx="0">
                  <c:v>No.</c:v>
                </c:pt>
              </c:strCache>
            </c:strRef>
          </c:cat>
          <c:val>
            <c:numRef>
              <c:f>Hoja7!$L$6</c:f>
              <c:numCache>
                <c:formatCode>General</c:formatCode>
                <c:ptCount val="1"/>
                <c:pt idx="0">
                  <c:v>130</c:v>
                </c:pt>
              </c:numCache>
            </c:numRef>
          </c:val>
        </c:ser>
        <c:ser>
          <c:idx val="3"/>
          <c:order val="3"/>
          <c:tx>
            <c:strRef>
              <c:f>Hoja7!$K$7</c:f>
              <c:strCache>
                <c:ptCount val="1"/>
                <c:pt idx="0">
                  <c:v>151-200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Hoja7!$L$3</c:f>
              <c:strCache>
                <c:ptCount val="1"/>
                <c:pt idx="0">
                  <c:v>No.</c:v>
                </c:pt>
              </c:strCache>
            </c:strRef>
          </c:cat>
          <c:val>
            <c:numRef>
              <c:f>Hoja7!$L$7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</c:ser>
        <c:ser>
          <c:idx val="4"/>
          <c:order val="4"/>
          <c:tx>
            <c:strRef>
              <c:f>Hoja7!$K$8</c:f>
              <c:strCache>
                <c:ptCount val="1"/>
                <c:pt idx="0">
                  <c:v>301-350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Hoja7!$L$3</c:f>
              <c:strCache>
                <c:ptCount val="1"/>
                <c:pt idx="0">
                  <c:v>No.</c:v>
                </c:pt>
              </c:strCache>
            </c:strRef>
          </c:cat>
          <c:val>
            <c:numRef>
              <c:f>Hoja7!$L$8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3509632"/>
        <c:axId val="133078336"/>
      </c:barChart>
      <c:catAx>
        <c:axId val="133509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3078336"/>
        <c:crosses val="autoZero"/>
        <c:auto val="1"/>
        <c:lblAlgn val="ctr"/>
        <c:lblOffset val="100"/>
        <c:noMultiLvlLbl val="0"/>
      </c:catAx>
      <c:valAx>
        <c:axId val="13307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de animales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3350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s-MX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6-01-10T20:28:26.058" idx="1">
    <p:pos x="4744" y="1216"/>
    <p:text>supongo que esto ya lo contemplaron pero la ppt debe estar traducida 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1-10T20:25:36.466" idx="1">
    <p:pos x="10" y="10"/>
    <p:text>Sugiero por tema de derechos de autor incluir en cada diapo muy pequeñito y si no cabe  al final en una diapo las referencias empleadas para mapas, textos, etc.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1-10T20:24:53.792" idx="1">
    <p:pos x="5336" y="2768"/>
    <p:text>Alguna razón en particular para que estas dos líneas estén en rojo?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4" dt="2016-01-10T20:27:36.970" idx="1">
    <p:pos x="10" y="10"/>
    <p:text>sugiero dejar esta diapositiva descriptiva de métodos del proyecto de conservación para el final en caso de requerir explicaciones más detalladas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6" dt="2016-01-10T20:32:06.493" idx="1">
    <p:pos x="10" y="10"/>
    <p:text>esta diapositiva es super valiosa pero no para la presentación, se puede incluir , luego como uno de los puntos que han  fortalecido los medios de vida de las comunidades locales entorno a la especie.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7" dt="2016-01-10T20:34:07.161" idx="1">
    <p:pos x="3632" y="160"/>
    <p:text>esta es la segunda parte de la diapositiva anterior pero el titulo es fortalecimiento de los medios de vida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7" dt="2016-01-10T22:38:30.212" idx="1">
    <p:pos x="3602" y="165"/>
    <p:text>esta estrategías son detalles que no necesitan ser descritos para no perder el foco de lo que se está proponiendo sugiero pasarla al final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ADA34F-A636-49A3-84FC-1F517AF3798F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DD3A9-B6A8-4B3A-8C57-F7F33DB3397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7824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F51B-DAED-4A37-B6AE-D9FF3D583F5F}" type="slidenum">
              <a:rPr lang="es-AR" smtClean="0">
                <a:solidFill>
                  <a:prstClr val="black"/>
                </a:solidFill>
              </a:rPr>
              <a:pPr/>
              <a:t>1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8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A7FF-574F-4B56-BEF7-3B9FD44B7EB8}" type="slidenum">
              <a:rPr lang="es-ES_trad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162552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D46142-BED0-4FDB-ACA7-7C48B6A10E73}" type="slidenum">
              <a:rPr lang="es-A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1443250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4001595-30D5-4BA7-BED5-2587F607A53F}" type="slidenum">
              <a:rPr lang="es-A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A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4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5572E-9D70-4E5F-987D-1B8B8D310322}" type="slidenum">
              <a:rPr lang="es-ES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213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474415-C21C-47AA-B221-02C1EB9236CE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4479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5A682-D2C1-4BDD-AE37-CE08618B50D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40456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F5A682-D2C1-4BDD-AE37-CE08618B50D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40456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E8EA0-4EF1-4D34-9F15-62598D4F3FFD}" type="slidenum">
              <a:rPr lang="es-ES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2108978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DC11A1-66ED-4A97-8266-319F5E49CF52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E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</p:spTree>
    <p:extLst>
      <p:ext uri="{BB962C8B-B14F-4D97-AF65-F5344CB8AC3E}">
        <p14:creationId xmlns:p14="http://schemas.microsoft.com/office/powerpoint/2010/main" val="27901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05795-A04B-453F-A1C0-3294CA5B19C5}" type="slidenum">
              <a:rPr lang="es-ES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75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AR" dirty="0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05795-A04B-453F-A1C0-3294CA5B19C5}" type="slidenum">
              <a:rPr lang="es-ES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8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9E93-99DE-47F8-A3AA-BC4363298D99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A0CA9-B645-463F-8056-85645B1CE1E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7A0B-4DA4-4B6C-83DE-FF3C43FB83C2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8BAFC-E86E-44D5-9310-788B0908B8F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1F52-39BB-4511-8639-CDA483E8A069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3A5B-84A4-4B84-88E7-BB3804F4CC7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9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3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797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1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4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4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1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106A-CA34-484B-92BC-94FEEBBB7A11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38AA2-A407-4DE5-9701-B592900EC8B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12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1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7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09A8-7BC7-4AE6-AAF1-8EC9886B59B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820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B97350-6BAC-448C-854E-011934AE66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87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F216-7486-4EFF-A6F9-860222AFD24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6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35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634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59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1897-6E77-4E01-BEFF-4330799E150F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22410-EA9D-4A22-8FAE-56219078EBC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863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7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9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56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35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98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11/01/2016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31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A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A09A8-7BC7-4AE6-AAF1-8EC9886B59B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02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B97350-6BAC-448C-854E-011934AE66E0}" type="slidenum">
              <a:rPr lang="es-E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70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AF216-7486-4EFF-A6F9-860222AFD24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010AB-A58F-46F9-971E-21C24F806FCD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29FD-9DE6-4632-9BFE-AABEE91D118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CF0D-2969-4ABD-B368-F5515E4F741A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8161-8254-4586-A8D0-32DE31925F1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D6850-007F-43F0-B603-A947F8C81A13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CA174-BB7E-42DE-B9F8-C2C478A8CB9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4519-3F22-46CF-A3AD-AD50C4AE487D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890F8-5B72-4EC2-AB94-2AEB6E5870E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6A54-33BE-4035-9B05-BDE214FEF31C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D1A93-CB58-472E-B5C5-2BF76637DC7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114B-7082-4793-BA39-36BCD754AC81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F8EAE-58EC-4C18-8D3B-A0A1BC9C98C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FAE08F-B688-4D0B-835F-1BC7ED7496E1}" type="datetimeFigureOut">
              <a:rPr lang="es-AR"/>
              <a:pPr>
                <a:defRPr/>
              </a:pPr>
              <a:t>11/01/2016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6898B3-D363-40EF-A0FA-6DDA72659DB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11/01/2016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80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7CA64BC-7308-46BE-A6ED-0BDD68599A3C}" type="datetimeFigureOut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11/01/2016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D3519BA-290F-4DEE-BABE-9F42FEEEF877}" type="slidenum">
              <a:rPr lang="es-A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06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.jpeg"/><Relationship Id="rId11" Type="http://schemas.openxmlformats.org/officeDocument/2006/relationships/comments" Target="../comments/comment1.xml"/><Relationship Id="rId5" Type="http://schemas.openxmlformats.org/officeDocument/2006/relationships/image" Target="../media/image3.png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chart" Target="../charts/chart5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1.jpe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6.xml"/><Relationship Id="rId5" Type="http://schemas.openxmlformats.org/officeDocument/2006/relationships/image" Target="../media/image6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jpeg"/><Relationship Id="rId5" Type="http://schemas.openxmlformats.org/officeDocument/2006/relationships/image" Target="../media/image5.png"/><Relationship Id="rId4" Type="http://schemas.openxmlformats.org/officeDocument/2006/relationships/image" Target="../media/image45.png"/><Relationship Id="rId9" Type="http://schemas.openxmlformats.org/officeDocument/2006/relationships/comments" Target="../comments/commen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Relationship Id="rId5" Type="http://schemas.openxmlformats.org/officeDocument/2006/relationships/comments" Target="../comments/commen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3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comments" Target="../comments/comment4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emf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46333"/>
            <a:ext cx="9144000" cy="71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98" y="4221088"/>
            <a:ext cx="1547664" cy="94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46434" y="428604"/>
            <a:ext cx="776805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6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latin typeface="+mn-lt"/>
              </a:rPr>
              <a:t>TRANSFERENCIA </a:t>
            </a:r>
            <a:r>
              <a:rPr lang="es-ES_tradnl" sz="1600" b="1" dirty="0">
                <a:latin typeface="+mn-lt"/>
              </a:rPr>
              <a:t>DEL APÉNDICE I AL APÉNDICE II </a:t>
            </a:r>
            <a:r>
              <a:rPr lang="es-ES_tradnl" sz="1600" b="1" dirty="0" smtClean="0">
                <a:latin typeface="+mn-lt"/>
              </a:rPr>
              <a:t>DE </a:t>
            </a:r>
            <a:r>
              <a:rPr lang="es-ES_tradnl" sz="1600" b="1" dirty="0">
                <a:latin typeface="+mn-lt"/>
              </a:rPr>
              <a:t>LA POBLACIÓN </a:t>
            </a:r>
            <a:endParaRPr lang="es-ES_tradnl" sz="1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latin typeface="+mn-lt"/>
              </a:rPr>
              <a:t>DE</a:t>
            </a:r>
            <a:r>
              <a:rPr lang="es-ES_tradnl" sz="1600" b="1" dirty="0">
                <a:latin typeface="+mn-lt"/>
              </a:rPr>
              <a:t> </a:t>
            </a:r>
            <a:r>
              <a:rPr lang="es-ES_tradnl" sz="1600" b="1" i="1" dirty="0">
                <a:latin typeface="+mn-lt"/>
              </a:rPr>
              <a:t>Crocodylus  acutus </a:t>
            </a:r>
            <a:r>
              <a:rPr lang="es-ES_tradnl" sz="1600" b="1" dirty="0">
                <a:latin typeface="+mn-lt"/>
              </a:rPr>
              <a:t>(CUVIER, 1807) </a:t>
            </a:r>
            <a:r>
              <a:rPr lang="es-ES_tradnl" sz="1600" b="1" dirty="0" smtClean="0">
                <a:latin typeface="+mn-lt"/>
              </a:rPr>
              <a:t>DE </a:t>
            </a:r>
            <a:r>
              <a:rPr lang="es-ES_tradnl" sz="1600" b="1" dirty="0">
                <a:latin typeface="+mn-lt"/>
              </a:rPr>
              <a:t>LA BAHÍA DE CISPATA, </a:t>
            </a:r>
            <a:endParaRPr lang="es-ES_tradnl" sz="1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_tradnl" sz="1600" b="1" dirty="0" smtClean="0">
                <a:latin typeface="+mn-lt"/>
              </a:rPr>
              <a:t> REPÚBLICA </a:t>
            </a:r>
            <a:r>
              <a:rPr lang="es-ES_tradnl" sz="1600" b="1" dirty="0">
                <a:latin typeface="+mn-lt"/>
              </a:rPr>
              <a:t>DE COLOMBIA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ES_tradnl" sz="1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AR" b="1" dirty="0" smtClean="0">
                <a:solidFill>
                  <a:prstClr val="black"/>
                </a:solidFill>
                <a:latin typeface="Calibri"/>
              </a:rPr>
              <a:t>SEXAGÉSIMO SEXTA REUNIÓN DEL COMITÉ PERMANENTE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AR" b="1" dirty="0" smtClean="0">
                <a:solidFill>
                  <a:prstClr val="black"/>
                </a:solidFill>
                <a:latin typeface="Calibri"/>
              </a:rPr>
              <a:t>GINEBRA (SUIZA), 11-15 ENERO DE 2016 </a:t>
            </a:r>
            <a:endParaRPr lang="es-AR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1" y="163910"/>
            <a:ext cx="1215021" cy="103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Users\clara beatriz diaz\Desktop\escudo-ministeri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000" y="163911"/>
            <a:ext cx="5256000" cy="1248865"/>
          </a:xfrm>
          <a:prstGeom prst="rect">
            <a:avLst/>
          </a:prstGeom>
          <a:noFill/>
        </p:spPr>
      </p:pic>
      <p:grpSp>
        <p:nvGrpSpPr>
          <p:cNvPr id="2" name="1 Grupo"/>
          <p:cNvGrpSpPr/>
          <p:nvPr/>
        </p:nvGrpSpPr>
        <p:grpSpPr>
          <a:xfrm>
            <a:off x="2150500" y="5619344"/>
            <a:ext cx="6922093" cy="1155235"/>
            <a:chOff x="2150500" y="5619344"/>
            <a:chExt cx="6922093" cy="115523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6376" y="5619344"/>
              <a:ext cx="1116217" cy="1089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9 Imagen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684" y="6203827"/>
              <a:ext cx="2844316" cy="484690"/>
            </a:xfrm>
            <a:prstGeom prst="rect">
              <a:avLst/>
            </a:prstGeom>
            <a:effectLst>
              <a:softEdge rad="0"/>
            </a:effec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233"/>
            <a:stretch>
              <a:fillRect/>
            </a:stretch>
          </p:blipFill>
          <p:spPr bwMode="auto">
            <a:xfrm>
              <a:off x="2150500" y="5914286"/>
              <a:ext cx="1417067" cy="860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5787685"/>
            <a:ext cx="1070314" cy="10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2" name="Picture 2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970" y="3573016"/>
            <a:ext cx="180865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3" name="Picture 2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971" y="1772816"/>
            <a:ext cx="1871662" cy="1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Gráfico"/>
          <p:cNvGraphicFramePr/>
          <p:nvPr>
            <p:extLst/>
          </p:nvPr>
        </p:nvGraphicFramePr>
        <p:xfrm>
          <a:off x="467544" y="476672"/>
          <a:ext cx="6480720" cy="4319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16971" y="5301208"/>
            <a:ext cx="182700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971" y="1"/>
            <a:ext cx="1808656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1"/>
          <p:cNvSpPr/>
          <p:nvPr/>
        </p:nvSpPr>
        <p:spPr>
          <a:xfrm>
            <a:off x="179512" y="5013176"/>
            <a:ext cx="6999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1600" dirty="0" err="1" smtClean="0">
                <a:solidFill>
                  <a:srgbClr val="000000"/>
                </a:solidFill>
                <a:latin typeface="Arial" charset="0"/>
              </a:rPr>
              <a:t>Taking</a:t>
            </a:r>
            <a:r>
              <a:rPr lang="es-ES_tradnl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into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consideration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that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date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program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has 857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individuals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of C.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acutus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captivity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at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Regional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Authority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(CVS) </a:t>
            </a:r>
            <a:r>
              <a:rPr lang="es-ES_tradnl" sz="1600" dirty="0" err="1" smtClean="0">
                <a:solidFill>
                  <a:srgbClr val="000000"/>
                </a:solidFill>
                <a:latin typeface="Arial" charset="0"/>
              </a:rPr>
              <a:t>station</a:t>
            </a:r>
            <a:r>
              <a:rPr lang="es-ES_tradnl" sz="16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initial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quota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proposal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of 200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annual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skins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until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exhausting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stock (2019-2020)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according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existing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units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each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 smtClean="0">
                <a:solidFill>
                  <a:srgbClr val="000000"/>
                </a:solidFill>
                <a:latin typeface="Arial" charset="0"/>
              </a:rPr>
              <a:t>class</a:t>
            </a:r>
            <a:r>
              <a:rPr lang="es-ES_tradnl" sz="1600" dirty="0" smtClean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Subsequent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this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trade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quota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definition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should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be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establish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according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to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populations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monitoring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data and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according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>
                <a:solidFill>
                  <a:srgbClr val="000000"/>
                </a:solidFill>
                <a:latin typeface="Arial" charset="0"/>
              </a:rPr>
              <a:t>experts</a:t>
            </a:r>
            <a:r>
              <a:rPr lang="es-ES_tradnl" sz="1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_tradnl" sz="1600" dirty="0" err="1" smtClean="0">
                <a:solidFill>
                  <a:srgbClr val="000000"/>
                </a:solidFill>
                <a:latin typeface="Arial" charset="0"/>
              </a:rPr>
              <a:t>committee</a:t>
            </a:r>
            <a:r>
              <a:rPr lang="es-ES_tradnl" sz="1600" dirty="0" smtClean="0">
                <a:solidFill>
                  <a:srgbClr val="000000"/>
                </a:solidFill>
                <a:latin typeface="Arial" charset="0"/>
              </a:rPr>
              <a:t>. </a:t>
            </a:r>
            <a:endParaRPr lang="es-ES_tradnl" sz="1600" dirty="0"/>
          </a:p>
        </p:txBody>
      </p:sp>
    </p:spTree>
    <p:extLst>
      <p:ext uri="{BB962C8B-B14F-4D97-AF65-F5344CB8AC3E}">
        <p14:creationId xmlns:p14="http://schemas.microsoft.com/office/powerpoint/2010/main" val="9702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75"/>
            <a:ext cx="3208338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10715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1" y="1071563"/>
            <a:ext cx="321468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33045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5286387"/>
            <a:ext cx="235743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0200" y="5214938"/>
            <a:ext cx="2463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21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0" y="5286387"/>
            <a:ext cx="24368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2143108" y="3186951"/>
          <a:ext cx="4357718" cy="2132330"/>
        </p:xfrm>
        <a:graphic>
          <a:graphicData uri="http://schemas.openxmlformats.org/drawingml/2006/table">
            <a:tbl>
              <a:tblPr/>
              <a:tblGrid>
                <a:gridCol w="642942"/>
                <a:gridCol w="1214446"/>
                <a:gridCol w="1071570"/>
                <a:gridCol w="1428760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 dirty="0">
                          <a:latin typeface="Arial"/>
                          <a:ea typeface="Times New Roman"/>
                          <a:cs typeface="Times New Roman"/>
                        </a:rPr>
                        <a:t>VISITANTES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 dirty="0">
                          <a:latin typeface="Arial"/>
                          <a:ea typeface="Times New Roman"/>
                          <a:cs typeface="Times New Roman"/>
                        </a:rPr>
                        <a:t>No. de Personas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 dirty="0">
                          <a:latin typeface="Arial"/>
                          <a:ea typeface="Times New Roman"/>
                          <a:cs typeface="Times New Roman"/>
                        </a:rPr>
                        <a:t>Grupos </a:t>
                      </a:r>
                      <a:endParaRPr lang="es-ES_tradnl" sz="1000" b="1" kern="1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 dirty="0" smtClean="0"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s-ES_tradnl" sz="1000" b="1" kern="1400" dirty="0">
                          <a:latin typeface="Arial"/>
                          <a:ea typeface="Times New Roman"/>
                          <a:cs typeface="Times New Roman"/>
                        </a:rPr>
                        <a:t>charlas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Turismo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2000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Colegios y afines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1800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Talleres o Grupos  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General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160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Sensibilización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81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Capacitación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190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Especiales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 dirty="0">
                          <a:latin typeface="Arial"/>
                          <a:ea typeface="Times New Roman"/>
                          <a:cs typeface="Times New Roman"/>
                        </a:rPr>
                        <a:t>120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kern="14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A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 dirty="0">
                          <a:latin typeface="Arial"/>
                          <a:ea typeface="Times New Roman"/>
                          <a:cs typeface="Times New Roman"/>
                        </a:rPr>
                        <a:t>4290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000" b="1" kern="1400" dirty="0">
                          <a:latin typeface="Arial"/>
                          <a:ea typeface="Times New Roman"/>
                          <a:cs typeface="Times New Roman"/>
                        </a:rPr>
                        <a:t>214</a:t>
                      </a:r>
                      <a:endParaRPr lang="es-A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40" name="18 Imag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" y="3214688"/>
            <a:ext cx="21447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19 Imagen" descr="C:\Documents and Settings\Administrador\Configuración local\Archivos temporales de Internet\Content.Word\varias tortugas FEB 4 182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538" y="3286125"/>
            <a:ext cx="28114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3 Rectángulo"/>
          <p:cNvSpPr>
            <a:spLocks noChangeArrowheads="1"/>
          </p:cNvSpPr>
          <p:nvPr/>
        </p:nvSpPr>
        <p:spPr bwMode="auto">
          <a:xfrm>
            <a:off x="576412" y="261674"/>
            <a:ext cx="7776864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b="1" dirty="0" smtClean="0">
                <a:solidFill>
                  <a:srgbClr val="FF0000"/>
                </a:solidFill>
              </a:rPr>
              <a:t>MEDIOS DE VIDA LOCALES</a:t>
            </a:r>
            <a:endParaRPr lang="es-AR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s-CO" b="1" dirty="0">
                <a:cs typeface="Times New Roman" pitchFamily="18" charset="0"/>
              </a:rPr>
              <a:t>PROGRAMA DE EDUCACIÓN Y DIVULGACIÓN</a:t>
            </a:r>
            <a:endParaRPr lang="es-ES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6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Rectángulo"/>
          <p:cNvSpPr>
            <a:spLocks noChangeArrowheads="1"/>
          </p:cNvSpPr>
          <p:nvPr/>
        </p:nvSpPr>
        <p:spPr bwMode="auto">
          <a:xfrm>
            <a:off x="323529" y="1285875"/>
            <a:ext cx="8640960" cy="225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+mn-lt"/>
              </a:rPr>
              <a:t>ASOCAIMAN    = 	</a:t>
            </a:r>
            <a:r>
              <a:rPr lang="es-MX" sz="2000" b="1" dirty="0" smtClean="0"/>
              <a:t>CONVERSIÓN DEL USO Y TRAFICO ILEGAL A CONSERVACIONISTAS.</a:t>
            </a:r>
          </a:p>
          <a:p>
            <a:pPr>
              <a:lnSpc>
                <a:spcPct val="80000"/>
              </a:lnSpc>
            </a:pPr>
            <a:endParaRPr lang="es-MX" sz="20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+mn-lt"/>
              </a:rPr>
              <a:t>ECOTOURISM   =	</a:t>
            </a:r>
            <a:r>
              <a:rPr lang="es-MX" sz="2000" b="1" dirty="0" smtClean="0"/>
              <a:t>ALTERNATIVA PRODUCTIVA CON BASE A LA OFERTA AMBIENTAL Y LOS CAIMANES.</a:t>
            </a:r>
          </a:p>
          <a:p>
            <a:pPr>
              <a:lnSpc>
                <a:spcPct val="80000"/>
              </a:lnSpc>
            </a:pPr>
            <a:endParaRPr lang="es-MX" sz="2000" b="1" dirty="0" smtClean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es-MX" sz="2000" b="1" dirty="0" smtClean="0">
                <a:solidFill>
                  <a:srgbClr val="FF0000"/>
                </a:solidFill>
                <a:latin typeface="+mn-lt"/>
              </a:rPr>
              <a:t>CAPACITATION =  </a:t>
            </a:r>
            <a:r>
              <a:rPr lang="es-MX" b="1" dirty="0" smtClean="0"/>
              <a:t>MANEJO DE MANGLARES, APICULTURA, OSTRICULTURA, CRÍA DE PECES MARINOS EN CORRALES, MARINERÍA Y MECÁNICA DE MOTORES.</a:t>
            </a:r>
            <a:endParaRPr lang="es-MX" b="1" dirty="0"/>
          </a:p>
        </p:txBody>
      </p:sp>
      <p:pic>
        <p:nvPicPr>
          <p:cNvPr id="29700" name="Picture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4251337"/>
            <a:ext cx="34671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51337"/>
            <a:ext cx="34750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5 Rectángulo"/>
          <p:cNvSpPr>
            <a:spLocks noChangeArrowheads="1"/>
          </p:cNvSpPr>
          <p:nvPr/>
        </p:nvSpPr>
        <p:spPr bwMode="auto">
          <a:xfrm>
            <a:off x="2500313" y="214325"/>
            <a:ext cx="45720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AR" b="1" dirty="0" smtClean="0">
                <a:solidFill>
                  <a:srgbClr val="FF0000"/>
                </a:solidFill>
              </a:rPr>
              <a:t>MEDIOS DE VIDA LOCALES</a:t>
            </a:r>
            <a:endParaRPr lang="es-AR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es-MX" b="1" dirty="0"/>
          </a:p>
          <a:p>
            <a:pPr algn="ctr">
              <a:lnSpc>
                <a:spcPct val="80000"/>
              </a:lnSpc>
            </a:pPr>
            <a:r>
              <a:rPr lang="es-MX" b="1" dirty="0"/>
              <a:t> </a:t>
            </a:r>
            <a:r>
              <a:rPr lang="es-MX" b="1" dirty="0" smtClean="0"/>
              <a:t>DESARROLLO COMUNITARIO</a:t>
            </a:r>
            <a:endParaRPr lang="es-MX" b="1" dirty="0"/>
          </a:p>
          <a:p>
            <a:pPr algn="ctr">
              <a:lnSpc>
                <a:spcPct val="80000"/>
              </a:lnSpc>
            </a:pPr>
            <a:endParaRPr lang="es-ES" b="1" dirty="0">
              <a:cs typeface="Times New Roman" pitchFamily="18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3356992"/>
            <a:ext cx="3384376" cy="724030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Rectángulo"/>
          <p:cNvSpPr>
            <a:spLocks noChangeArrowheads="1"/>
          </p:cNvSpPr>
          <p:nvPr/>
        </p:nvSpPr>
        <p:spPr bwMode="auto">
          <a:xfrm>
            <a:off x="4036218" y="214316"/>
            <a:ext cx="18319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b="1" dirty="0">
                <a:solidFill>
                  <a:prstClr val="black"/>
                </a:solidFill>
                <a:latin typeface="Calibri" panose="020F0502020204030204"/>
              </a:rPr>
              <a:t>ESTRATEGIA </a:t>
            </a:r>
            <a:r>
              <a:rPr lang="es-AR" b="1" dirty="0" smtClean="0">
                <a:solidFill>
                  <a:prstClr val="black"/>
                </a:solidFill>
                <a:latin typeface="Calibri" panose="020F0502020204030204"/>
              </a:rPr>
              <a:t>- </a:t>
            </a:r>
            <a:r>
              <a:rPr lang="es-AR" b="1" dirty="0">
                <a:solidFill>
                  <a:prstClr val="black"/>
                </a:solidFill>
                <a:latin typeface="Calibri" panose="020F0502020204030204"/>
              </a:rPr>
              <a:t>5</a:t>
            </a:r>
            <a:endParaRPr lang="es-ES" b="1" dirty="0">
              <a:solidFill>
                <a:prstClr val="black"/>
              </a:solidFill>
              <a:latin typeface="Calibri" panose="020F0502020204030204"/>
              <a:cs typeface="Times New Roman" pitchFamily="18" charset="0"/>
            </a:endParaRPr>
          </a:p>
        </p:txBody>
      </p:sp>
      <p:sp>
        <p:nvSpPr>
          <p:cNvPr id="31747" name="2 Rectángulo"/>
          <p:cNvSpPr>
            <a:spLocks noChangeArrowheads="1"/>
          </p:cNvSpPr>
          <p:nvPr/>
        </p:nvSpPr>
        <p:spPr bwMode="auto">
          <a:xfrm>
            <a:off x="1625206" y="500067"/>
            <a:ext cx="6107906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b="1">
                <a:solidFill>
                  <a:prstClr val="black"/>
                </a:solidFill>
                <a:latin typeface="Calibri" panose="020F0502020204030204"/>
              </a:rPr>
              <a:t>PLAN DE MANEJO ESPECÍFICO 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s-AR" b="1">
                <a:solidFill>
                  <a:prstClr val="black"/>
                </a:solidFill>
                <a:latin typeface="Calibri" panose="020F0502020204030204"/>
              </a:rPr>
              <a:t>(integrado con el de los manglares y su implementación)</a:t>
            </a:r>
            <a:r>
              <a:rPr lang="es-AR" b="1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	</a:t>
            </a:r>
            <a:endParaRPr lang="es-ES" b="1">
              <a:solidFill>
                <a:prstClr val="black"/>
              </a:solidFill>
              <a:latin typeface="Calibri" panose="020F0502020204030204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071564"/>
            <a:ext cx="7749481" cy="568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AR" sz="14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LÍNEA DE BASE DE INVESTIGACIÓN Y MONITOREO DE CARACTERIZACIÓN Y DIAGNÓSTICO PARA EL MANEJO.</a:t>
            </a:r>
          </a:p>
          <a:p>
            <a:pPr marL="838200" lvl="1" indent="-381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5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a- Censo y monitoreo de poblaciones silvestres</a:t>
            </a:r>
          </a:p>
          <a:p>
            <a:pPr marL="838200" lvl="1" indent="-381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b- Manejo de habitat</a:t>
            </a:r>
          </a:p>
          <a:p>
            <a:pPr marL="838200" lvl="1" indent="-381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b="1" dirty="0">
                <a:solidFill>
                  <a:prstClr val="black"/>
                </a:solidFill>
                <a:latin typeface="Calibri"/>
              </a:rPr>
              <a:t>c- Recolección de nidos</a:t>
            </a:r>
          </a:p>
          <a:p>
            <a:pPr marL="838200" lvl="1" indent="-381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500" b="1" dirty="0">
                <a:solidFill>
                  <a:prstClr val="black"/>
                </a:solidFill>
                <a:latin typeface="Calibri"/>
              </a:rPr>
              <a:t>d- Incubación controlada</a:t>
            </a:r>
            <a:endParaRPr lang="es-MX" sz="1500" dirty="0">
              <a:solidFill>
                <a:prstClr val="black"/>
              </a:solidFill>
              <a:latin typeface="Calibri"/>
            </a:endParaRPr>
          </a:p>
          <a:p>
            <a:pPr marL="838200" lvl="1" indent="-381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e- Manejo </a:t>
            </a:r>
            <a:r>
              <a:rPr lang="en-US" sz="1500" b="1" i="1" dirty="0">
                <a:solidFill>
                  <a:prstClr val="black"/>
                </a:solidFill>
                <a:latin typeface="Calibri"/>
              </a:rPr>
              <a:t>ex situ</a:t>
            </a:r>
            <a:r>
              <a:rPr lang="en-US" sz="1500" b="1" dirty="0">
                <a:solidFill>
                  <a:prstClr val="black"/>
                </a:solidFill>
                <a:latin typeface="Calibri"/>
              </a:rPr>
              <a:t> de neonatos y juveniles</a:t>
            </a:r>
            <a:endParaRPr lang="es-MX" sz="1500" dirty="0">
              <a:solidFill>
                <a:prstClr val="black"/>
              </a:solidFill>
              <a:latin typeface="Calibri"/>
            </a:endParaRPr>
          </a:p>
          <a:p>
            <a:pPr marL="838200" lvl="1" indent="-3810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Calibri"/>
              </a:rPr>
              <a:t>f- Programa de Liberación</a:t>
            </a:r>
            <a:endParaRPr lang="es-ES" sz="1500" dirty="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AR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-</a:t>
            </a:r>
            <a:r>
              <a:rPr lang="es-AR" sz="14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CRITERIOS  DE VIABILIDAD (ECOLÓGICAS-POBLACIONALES) 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AR" sz="1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- REGLAMENTO O  DIRECTRICES PARA DETERMINAR EL NIVEL DE USO DE LA POBLACIÓN DE CAIMANES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AR" sz="1400" b="1" dirty="0">
              <a:solidFill>
                <a:prstClr val="black"/>
              </a:solidFill>
              <a:latin typeface="Calibri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400" b="1" dirty="0">
                <a:solidFill>
                  <a:srgbClr val="FF0000"/>
                </a:solidFill>
                <a:latin typeface="Calibri"/>
                <a:cs typeface="Times New Roman" pitchFamily="18" charset="0"/>
              </a:rPr>
              <a:t>-PRESCRIPCIONES PARA EL USO DE LOS CAIMANES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Calibri"/>
              </a:rPr>
              <a:t>(Conjunto de normas, disposiciones, órdenes, preceptos, acuerdos  y/o mandatos que se relacionan con el objetivo de lograr niveles de uso de los caimanes de la Bahía de Cispatá, bajo un esquema de sostenibilidad.</a:t>
            </a:r>
            <a:r>
              <a:rPr lang="es-AR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 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	</a:t>
            </a:r>
            <a:r>
              <a:rPr lang="es-ES" sz="1400" b="1" dirty="0">
                <a:solidFill>
                  <a:srgbClr val="9BBB59">
                    <a:lumMod val="75000"/>
                  </a:srgbClr>
                </a:solidFill>
                <a:latin typeface="Calibri"/>
              </a:rPr>
              <a:t>CIENTÍFICAS- ECOLÓGICAS- SOCIALES- ADMINISTRATIVAS-MORALES- LEGALES.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rgbClr val="FF0000"/>
                </a:solidFill>
                <a:latin typeface="Calibri"/>
              </a:rPr>
              <a:t>-PRESCRIPCIONES ESTRATEGICAS CON RELACIÓN A LOS ASPECTOS SOCIALES Y CULTURALES.</a:t>
            </a:r>
            <a:endParaRPr lang="es-AR" sz="1400" b="1" dirty="0">
              <a:solidFill>
                <a:srgbClr val="FF0000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1400" b="1" dirty="0">
              <a:solidFill>
                <a:srgbClr val="FF0000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0000"/>
                </a:solidFill>
                <a:latin typeface="Calibri"/>
              </a:rPr>
              <a:t> -ALTERNATIVAS DE USO DIFERENTES A LAS </a:t>
            </a:r>
            <a:r>
              <a:rPr lang="es-ES" sz="1400" b="1" dirty="0" smtClean="0">
                <a:solidFill>
                  <a:srgbClr val="FF0000"/>
                </a:solidFill>
                <a:latin typeface="Calibri"/>
              </a:rPr>
              <a:t>DIRECTAS (Ecoturismos, educación, investigación etc..)</a:t>
            </a:r>
            <a:endParaRPr lang="es-ES" sz="1400" b="1" dirty="0">
              <a:solidFill>
                <a:srgbClr val="FF0000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1400" b="1" dirty="0">
              <a:solidFill>
                <a:srgbClr val="FF0000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O" sz="1400" b="1" dirty="0">
                <a:solidFill>
                  <a:srgbClr val="FF0000"/>
                </a:solidFill>
                <a:latin typeface="Calibri"/>
              </a:rPr>
              <a:t>-PROCEDIMIENTOS Y MECANISMOS PARA  QUE LOS GRUPOS COMUNITARIOS PUEDAN ACCEDER A PERMISOS DE APROVECHAMIENTO DE LOS CAIMANES Y PARA SU CONTROL.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CO" sz="1400" b="1" dirty="0">
              <a:solidFill>
                <a:srgbClr val="FF0000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solidFill>
                  <a:srgbClr val="FF0000"/>
                </a:solidFill>
                <a:latin typeface="Calibri"/>
              </a:rPr>
              <a:t>-DIRECTRICES INSTITUCIONALES PARA IMPLEMENTAR CONTROLAR Y HACER SEGUIMIENTO DEL PLAN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prstClr val="black"/>
                </a:solidFill>
                <a:latin typeface="Calibri"/>
              </a:rPr>
              <a:t>	Estructura para socializar, implementar y hacer seguimiento al plan (CVS).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>
                <a:solidFill>
                  <a:prstClr val="black"/>
                </a:solidFill>
                <a:latin typeface="Calibri"/>
              </a:rPr>
              <a:t>	-Aprobación del Plan</a:t>
            </a:r>
            <a:endParaRPr lang="es-AR" sz="1400" dirty="0">
              <a:solidFill>
                <a:prstClr val="black"/>
              </a:solidFill>
              <a:latin typeface="Calibri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	-Comité consultivo para la coadministración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>
                <a:solidFill>
                  <a:prstClr val="black"/>
                </a:solidFill>
                <a:latin typeface="Calibri"/>
              </a:rPr>
              <a:t>	-Indicadores de seguimiento del Plan (acciones de cumplimiento)</a:t>
            </a:r>
            <a:endParaRPr lang="es-A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749" name="5 Grupo"/>
          <p:cNvGrpSpPr>
            <a:grpSpLocks/>
          </p:cNvGrpSpPr>
          <p:nvPr/>
        </p:nvGrpSpPr>
        <p:grpSpPr bwMode="auto">
          <a:xfrm>
            <a:off x="7905536" y="4895078"/>
            <a:ext cx="857250" cy="1357312"/>
            <a:chOff x="5456238" y="3332163"/>
            <a:chExt cx="1595437" cy="1754187"/>
          </a:xfrm>
        </p:grpSpPr>
        <p:pic>
          <p:nvPicPr>
            <p:cNvPr id="31753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3332163"/>
              <a:ext cx="1595437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6238" y="4124325"/>
              <a:ext cx="1595437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547" y="155507"/>
            <a:ext cx="1001951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9053" y="3443234"/>
            <a:ext cx="9096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7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797" y="1351098"/>
            <a:ext cx="1339453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507"/>
            <a:ext cx="2627784" cy="59434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8714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istribucion ACUTUS-JBT2010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287882" y="620688"/>
            <a:ext cx="4132160" cy="3034295"/>
          </a:xfrm>
          <a:prstGeom prst="rect">
            <a:avLst/>
          </a:prstGeom>
        </p:spPr>
      </p:pic>
      <p:pic>
        <p:nvPicPr>
          <p:cNvPr id="5" name="4 Imagen" descr="mapa DMI-tomado del PIM.tiff"/>
          <p:cNvPicPr/>
          <p:nvPr/>
        </p:nvPicPr>
        <p:blipFill>
          <a:blip r:embed="rId3"/>
          <a:stretch>
            <a:fillRect/>
          </a:stretch>
        </p:blipFill>
        <p:spPr>
          <a:xfrm>
            <a:off x="316482" y="3820761"/>
            <a:ext cx="3996086" cy="283952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4420042" y="0"/>
            <a:ext cx="4539982" cy="1700808"/>
          </a:xfrm>
        </p:spPr>
        <p:txBody>
          <a:bodyPr>
            <a:normAutofit fontScale="90000"/>
          </a:bodyPr>
          <a:lstStyle/>
          <a:p>
            <a:r>
              <a:rPr lang="es-CO" sz="1800" b="1" dirty="0" smtClean="0">
                <a:solidFill>
                  <a:srgbClr val="FF0000"/>
                </a:solidFill>
              </a:rPr>
              <a:t>DISTRIBUCIÓN del </a:t>
            </a:r>
            <a:r>
              <a:rPr lang="es-ES_tradnl" sz="1400" b="1" i="1" dirty="0" smtClean="0">
                <a:solidFill>
                  <a:srgbClr val="FF0000"/>
                </a:solidFill>
              </a:rPr>
              <a:t>Crocodylus  </a:t>
            </a:r>
            <a:r>
              <a:rPr lang="es-ES_tradnl" sz="1400" b="1" i="1" dirty="0">
                <a:solidFill>
                  <a:srgbClr val="FF0000"/>
                </a:solidFill>
              </a:rPr>
              <a:t>acutus </a:t>
            </a:r>
            <a:r>
              <a:rPr lang="es-ES_tradnl" sz="1400" b="1" dirty="0">
                <a:solidFill>
                  <a:srgbClr val="FF0000"/>
                </a:solidFill>
              </a:rPr>
              <a:t>(CUVIER, 1807) </a:t>
            </a:r>
            <a:r>
              <a:rPr lang="es-CO" sz="1400" dirty="0" smtClean="0">
                <a:solidFill>
                  <a:srgbClr val="FF0000"/>
                </a:solidFill>
              </a:rPr>
              <a:t/>
            </a:r>
            <a:br>
              <a:rPr lang="es-CO" sz="1400" dirty="0" smtClean="0">
                <a:solidFill>
                  <a:srgbClr val="FF0000"/>
                </a:solidFill>
              </a:rPr>
            </a:br>
            <a:r>
              <a:rPr lang="es-CO" sz="1400" dirty="0" smtClean="0"/>
              <a:t/>
            </a:r>
            <a:br>
              <a:rPr lang="es-CO" sz="1400" dirty="0" smtClean="0"/>
            </a:br>
            <a:r>
              <a:rPr lang="es-CO" sz="1400" dirty="0" smtClean="0"/>
              <a:t>29 PAISES CENTRO Y SUDAMERICA</a:t>
            </a:r>
            <a:br>
              <a:rPr lang="es-CO" sz="1400" dirty="0" smtClean="0"/>
            </a:br>
            <a:r>
              <a:rPr lang="es-CO" sz="1400" dirty="0" smtClean="0"/>
              <a:t>70 LOCALIDADES DE COLOMBIA</a:t>
            </a:r>
            <a:br>
              <a:rPr lang="es-CO" sz="1400" dirty="0" smtClean="0"/>
            </a:br>
            <a:r>
              <a:rPr lang="es-CO" sz="1400" dirty="0" smtClean="0"/>
              <a:t>-Bahía de Cispatá</a:t>
            </a:r>
            <a:br>
              <a:rPr lang="es-CO" sz="1400" dirty="0" smtClean="0"/>
            </a:br>
            <a:r>
              <a:rPr lang="es-CO" sz="1400" dirty="0" smtClean="0"/>
              <a:t>-Catatumbo (Rio Sardinata, </a:t>
            </a:r>
            <a:r>
              <a:rPr lang="es-CO" sz="1400" dirty="0" err="1" smtClean="0"/>
              <a:t>Tibu</a:t>
            </a:r>
            <a:r>
              <a:rPr lang="es-CO" sz="1400" dirty="0" smtClean="0"/>
              <a:t>, San Miguel y Nuevo Presidente</a:t>
            </a:r>
            <a:br>
              <a:rPr lang="es-CO" sz="1400" dirty="0" smtClean="0"/>
            </a:br>
            <a:r>
              <a:rPr lang="es-CO" sz="1400" dirty="0" smtClean="0"/>
              <a:t>-Alta Guajira</a:t>
            </a:r>
            <a:br>
              <a:rPr lang="es-CO" sz="1400" dirty="0" smtClean="0"/>
            </a:br>
            <a:r>
              <a:rPr lang="es-CO" sz="1400" dirty="0" smtClean="0"/>
              <a:t>-Ciénaga Grande de Santa Marta</a:t>
            </a:r>
            <a:endParaRPr lang="es-ES" sz="1400" dirty="0" smtClean="0"/>
          </a:p>
        </p:txBody>
      </p:sp>
      <p:grpSp>
        <p:nvGrpSpPr>
          <p:cNvPr id="6" name="5 Grupo"/>
          <p:cNvGrpSpPr/>
          <p:nvPr/>
        </p:nvGrpSpPr>
        <p:grpSpPr>
          <a:xfrm>
            <a:off x="4420042" y="1750219"/>
            <a:ext cx="4400430" cy="3214687"/>
            <a:chOff x="0" y="1785938"/>
            <a:chExt cx="3929063" cy="3214687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85938"/>
              <a:ext cx="3929063" cy="3214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8 Elipse"/>
            <p:cNvSpPr/>
            <p:nvPr/>
          </p:nvSpPr>
          <p:spPr>
            <a:xfrm>
              <a:off x="2786063" y="4000500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3286125" y="2000250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 flipH="1" flipV="1">
              <a:off x="2500313" y="2571750"/>
              <a:ext cx="46037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 flipH="1" flipV="1">
              <a:off x="2714625" y="2500313"/>
              <a:ext cx="46038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1785938" y="2643188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 flipH="1" flipV="1">
              <a:off x="2071688" y="2786063"/>
              <a:ext cx="46037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5" name="14 Elipse"/>
            <p:cNvSpPr/>
            <p:nvPr/>
          </p:nvSpPr>
          <p:spPr>
            <a:xfrm>
              <a:off x="1285875" y="3214688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 flipH="1" flipV="1">
              <a:off x="1357313" y="3500438"/>
              <a:ext cx="46037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1071563" y="3643313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8" name="17 Elipse"/>
            <p:cNvSpPr/>
            <p:nvPr/>
          </p:nvSpPr>
          <p:spPr>
            <a:xfrm flipH="1" flipV="1">
              <a:off x="1071563" y="4214813"/>
              <a:ext cx="46037" cy="714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 flipH="1" flipV="1">
              <a:off x="1714500" y="3286125"/>
              <a:ext cx="46038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20" name="19 Elipse"/>
            <p:cNvSpPr/>
            <p:nvPr/>
          </p:nvSpPr>
          <p:spPr>
            <a:xfrm flipH="1" flipV="1">
              <a:off x="500063" y="4286250"/>
              <a:ext cx="46037" cy="714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7 Rectángulo"/>
          <p:cNvSpPr>
            <a:spLocks noChangeArrowheads="1"/>
          </p:cNvSpPr>
          <p:nvPr/>
        </p:nvSpPr>
        <p:spPr bwMode="auto">
          <a:xfrm>
            <a:off x="4396192" y="4985731"/>
            <a:ext cx="444813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1300" dirty="0">
                <a:latin typeface="Calibri" pitchFamily="34" charset="0"/>
              </a:rPr>
              <a:t>CITES = Apéndice I,</a:t>
            </a:r>
          </a:p>
          <a:p>
            <a:r>
              <a:rPr lang="es-ES_tradnl" sz="13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La </a:t>
            </a:r>
            <a:r>
              <a:rPr lang="es-ES_tradnl" sz="1300" dirty="0">
                <a:latin typeface="Calibri" pitchFamily="34" charset="0"/>
                <a:cs typeface="Times New Roman" pitchFamily="18" charset="0"/>
              </a:rPr>
              <a:t>IUCN = Peligro de extinción </a:t>
            </a:r>
            <a:r>
              <a:rPr lang="es-ES_tradnl" sz="13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bajo la categoría de Vulnerable (VU)-</a:t>
            </a:r>
            <a:r>
              <a:rPr lang="es-ES_tradnl" sz="1300" dirty="0">
                <a:latin typeface="Calibri" pitchFamily="34" charset="0"/>
                <a:cs typeface="Times New Roman" pitchFamily="18" charset="0"/>
              </a:rPr>
              <a:t> A. 1. a. c., </a:t>
            </a:r>
          </a:p>
          <a:p>
            <a:r>
              <a:rPr lang="es-ES" sz="1300" dirty="0">
                <a:latin typeface="Calibri" pitchFamily="34" charset="0"/>
                <a:cs typeface="Times New Roman" pitchFamily="18" charset="0"/>
              </a:rPr>
              <a:t>Grupo de Especialistas en Cocodrilos (CSG)= a) Poca disponibilidad de datos de censo, (b) Alta necesidad para recuperar la especie y (c) Moderadamente potencial para el manejo sustentable.</a:t>
            </a:r>
            <a:r>
              <a:rPr lang="es-AR" sz="1300" dirty="0">
                <a:latin typeface="Calibri" pitchFamily="34" charset="0"/>
              </a:rPr>
              <a:t> </a:t>
            </a:r>
          </a:p>
          <a:p>
            <a:r>
              <a:rPr lang="es-ES_tradnl" sz="13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Colombia en el libro rojo= Peligro Critico (CR</a:t>
            </a:r>
            <a:r>
              <a:rPr lang="es-ES_tradnl" sz="13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 – En peligro 2015</a:t>
            </a:r>
            <a:endParaRPr lang="es-AR" sz="13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11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1327" y="1628800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chemeClr val="accent2"/>
                </a:solidFill>
              </a:rPr>
              <a:t>META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240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5633" y="2823374"/>
            <a:ext cx="7924800" cy="294377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s-ES_tradnl" sz="2800" dirty="0">
                <a:latin typeface="+mj-lt"/>
                <a:cs typeface="Arial" charset="0"/>
              </a:rPr>
              <a:t>S</a:t>
            </a:r>
            <a:r>
              <a:rPr lang="es-ES" sz="2800" dirty="0">
                <a:latin typeface="+mj-lt"/>
                <a:cs typeface="Arial" charset="0"/>
              </a:rPr>
              <a:t>e proyecta, después de varias fases de </a:t>
            </a:r>
            <a:r>
              <a:rPr lang="es-ES" sz="2800" dirty="0" smtClean="0">
                <a:latin typeface="+mj-lt"/>
                <a:cs typeface="Arial" charset="0"/>
              </a:rPr>
              <a:t>investigación, </a:t>
            </a:r>
            <a:r>
              <a:rPr lang="es-ES_tradnl" sz="2800" dirty="0" smtClean="0">
                <a:latin typeface="+mj-lt"/>
                <a:cs typeface="Arial" charset="0"/>
              </a:rPr>
              <a:t>la </a:t>
            </a:r>
            <a:r>
              <a:rPr lang="es-ES_tradnl" sz="2800" dirty="0">
                <a:latin typeface="+mj-lt"/>
                <a:cs typeface="Arial" charset="0"/>
              </a:rPr>
              <a:t>conservación del </a:t>
            </a:r>
            <a:r>
              <a:rPr lang="es-ES_tradnl" sz="2800" i="1" dirty="0">
                <a:latin typeface="+mj-lt"/>
                <a:cs typeface="Arial" charset="0"/>
              </a:rPr>
              <a:t>Crocodylus acutus</a:t>
            </a:r>
            <a:r>
              <a:rPr lang="es-ES_tradnl" sz="2800" dirty="0">
                <a:latin typeface="+mj-lt"/>
                <a:cs typeface="Arial" charset="0"/>
              </a:rPr>
              <a:t>, mediante </a:t>
            </a:r>
            <a:r>
              <a:rPr lang="es-ES" sz="2800" dirty="0">
                <a:latin typeface="+mj-lt"/>
                <a:cs typeface="Arial" charset="0"/>
              </a:rPr>
              <a:t>el manejo sostenible </a:t>
            </a:r>
            <a:r>
              <a:rPr lang="es-CO" sz="2800" dirty="0">
                <a:latin typeface="+mj-lt"/>
                <a:cs typeface="Arial" charset="0"/>
              </a:rPr>
              <a:t>de las poblaciones silvestres </a:t>
            </a:r>
            <a:r>
              <a:rPr lang="es-ES" sz="2800" dirty="0">
                <a:latin typeface="+mj-lt"/>
                <a:cs typeface="Arial" charset="0"/>
              </a:rPr>
              <a:t>por parte de miembros de la comunidad local</a:t>
            </a:r>
            <a:r>
              <a:rPr lang="es-CO" sz="2800" dirty="0">
                <a:latin typeface="+mj-lt"/>
                <a:cs typeface="Arial" charset="0"/>
              </a:rPr>
              <a:t>, dentro de </a:t>
            </a:r>
            <a:r>
              <a:rPr lang="es-CO" sz="2800" dirty="0" smtClean="0">
                <a:latin typeface="+mj-lt"/>
                <a:cs typeface="Arial" charset="0"/>
              </a:rPr>
              <a:t>los principios </a:t>
            </a:r>
            <a:r>
              <a:rPr lang="es-CO" sz="2800" dirty="0" err="1" smtClean="0">
                <a:latin typeface="+mj-lt"/>
                <a:cs typeface="Arial" charset="0"/>
              </a:rPr>
              <a:t>ecosistémicos</a:t>
            </a:r>
            <a:r>
              <a:rPr lang="es-CO" sz="2800" dirty="0" smtClean="0">
                <a:latin typeface="+mj-lt"/>
                <a:cs typeface="Arial" charset="0"/>
              </a:rPr>
              <a:t> </a:t>
            </a:r>
            <a:r>
              <a:rPr lang="es-CO" sz="2800" dirty="0" smtClean="0">
                <a:solidFill>
                  <a:srgbClr val="FF0000"/>
                </a:solidFill>
                <a:latin typeface="+mj-lt"/>
                <a:cs typeface="Arial" charset="0"/>
              </a:rPr>
              <a:t>del manejo </a:t>
            </a:r>
            <a:r>
              <a:rPr lang="es-ES" sz="2800" dirty="0" smtClean="0">
                <a:solidFill>
                  <a:srgbClr val="FF3300"/>
                </a:solidFill>
                <a:latin typeface="+mj-lt"/>
                <a:cs typeface="Arial" charset="0"/>
              </a:rPr>
              <a:t>Integral  </a:t>
            </a:r>
            <a:r>
              <a:rPr lang="es-ES" sz="2800" dirty="0">
                <a:solidFill>
                  <a:srgbClr val="FF3300"/>
                </a:solidFill>
                <a:latin typeface="+mj-lt"/>
                <a:cs typeface="Arial" charset="0"/>
              </a:rPr>
              <a:t>de los </a:t>
            </a:r>
            <a:r>
              <a:rPr lang="es-CO" sz="2800" dirty="0">
                <a:solidFill>
                  <a:srgbClr val="FF3300"/>
                </a:solidFill>
                <a:latin typeface="+mj-lt"/>
                <a:cs typeface="Arial" charset="0"/>
              </a:rPr>
              <a:t>Manglares</a:t>
            </a:r>
            <a:r>
              <a:rPr lang="es-ES" sz="2800" dirty="0">
                <a:solidFill>
                  <a:srgbClr val="FF3300"/>
                </a:solidFill>
                <a:latin typeface="+mj-lt"/>
                <a:cs typeface="Arial" charset="0"/>
              </a:rPr>
              <a:t> de la Bahía de Cispatá. 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65304"/>
            <a:ext cx="2699792" cy="65743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7" y="5767152"/>
            <a:ext cx="1008112" cy="98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clara beatriz diaz\Desktop\escudo-ministeri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0000" y="163911"/>
            <a:ext cx="5256000" cy="1248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9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87999" y="71438"/>
            <a:ext cx="7772400" cy="792163"/>
          </a:xfrm>
        </p:spPr>
        <p:txBody>
          <a:bodyPr/>
          <a:lstStyle/>
          <a:p>
            <a:pPr eaLnBrk="1" hangingPunct="1"/>
            <a:r>
              <a:rPr lang="es-MX" sz="3200" dirty="0" smtClean="0"/>
              <a:t>COMPONENTES DEL PROYECTO</a:t>
            </a:r>
            <a:endParaRPr lang="es-ES" sz="3200" dirty="0" smtClean="0"/>
          </a:p>
        </p:txBody>
      </p:sp>
      <p:sp>
        <p:nvSpPr>
          <p:cNvPr id="14339" name="Rectangle 58"/>
          <p:cNvSpPr>
            <a:spLocks noGrp="1" noChangeArrowheads="1"/>
          </p:cNvSpPr>
          <p:nvPr>
            <p:ph type="body" sz="half" idx="1"/>
          </p:nvPr>
        </p:nvSpPr>
        <p:spPr>
          <a:xfrm>
            <a:off x="4283968" y="4049432"/>
            <a:ext cx="4572000" cy="24288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O" sz="14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B- ESTRATEGIAS PARA LA  CONSERVACIÓN</a:t>
            </a:r>
            <a:endParaRPr lang="es-CO" sz="1100" b="1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CO" sz="1100" b="1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s-CO" sz="1400" b="1" dirty="0" smtClean="0">
                <a:latin typeface="Arial" pitchFamily="34" charset="0"/>
                <a:cs typeface="Times New Roman" pitchFamily="18" charset="0"/>
              </a:rPr>
              <a:t>1- ORDENACION DEL TERRITORIO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s-CO" sz="1400" b="1" dirty="0" smtClean="0">
                <a:latin typeface="Arial" pitchFamily="34" charset="0"/>
                <a:cs typeface="Times New Roman" pitchFamily="18" charset="0"/>
              </a:rPr>
              <a:t>2- PROGRAMA DE EDUCACIÓN Y DIVULGACIÓN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s-MX" sz="1400" b="1" dirty="0" smtClean="0">
                <a:latin typeface="Arial" pitchFamily="34" charset="0"/>
              </a:rPr>
              <a:t>3- APOYO AL DESARROLLO COMUNITARIO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s-AR" sz="1400" b="1" dirty="0" smtClean="0">
                <a:latin typeface="Arial" pitchFamily="34" charset="0"/>
                <a:cs typeface="Times New Roman" pitchFamily="18" charset="0"/>
              </a:rPr>
              <a:t>4- SOLICITUDES DE ENMIENDA (cambio de Apéndice I al II)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s-AR" sz="1400" b="1" dirty="0" smtClean="0">
                <a:latin typeface="Arial" pitchFamily="34" charset="0"/>
              </a:rPr>
              <a:t>5- PLAN DE MANEJO ESPECÍFICO integrado con el de los manglares y su implementación.</a:t>
            </a:r>
            <a:r>
              <a:rPr lang="es-AR" sz="1400" b="1" dirty="0" smtClean="0">
                <a:latin typeface="Arial" pitchFamily="34" charset="0"/>
                <a:cs typeface="Times New Roman" pitchFamily="18" charset="0"/>
              </a:rPr>
              <a:t>	</a:t>
            </a:r>
            <a:endParaRPr lang="es-ES" sz="1400" b="1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124" name="Rectangle 59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339862"/>
            <a:ext cx="4392612" cy="2017713"/>
          </a:xfrm>
        </p:spPr>
        <p:txBody>
          <a:bodyPr rtlCol="0">
            <a:normAutofit lnSpcReduction="10000"/>
          </a:bodyPr>
          <a:lstStyle/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s-MX" sz="1600" b="1" dirty="0" smtClean="0"/>
              <a:t>	</a:t>
            </a:r>
            <a:r>
              <a:rPr lang="es-MX" sz="1300" b="1" dirty="0" smtClean="0">
                <a:solidFill>
                  <a:srgbClr val="FF0000"/>
                </a:solidFill>
              </a:rPr>
              <a:t>A-</a:t>
            </a:r>
            <a:r>
              <a:rPr lang="es-MX" sz="1300" b="1" dirty="0" smtClean="0"/>
              <a:t> </a:t>
            </a:r>
            <a:r>
              <a:rPr lang="es-MX" sz="1300" b="1" dirty="0" smtClean="0">
                <a:solidFill>
                  <a:srgbClr val="FF0000"/>
                </a:solidFill>
                <a:latin typeface="Arial" charset="0"/>
              </a:rPr>
              <a:t>METODOLOGÍAS ESTANDARIZADAS</a:t>
            </a:r>
          </a:p>
          <a:p>
            <a:pPr marL="381000" indent="-381000" algn="ctr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s-MX" sz="1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</a:rPr>
              <a:t>(Investigación)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MX" sz="1300" dirty="0" smtClean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300" b="1" dirty="0" smtClean="0">
                <a:latin typeface="Arial" charset="0"/>
                <a:cs typeface="Times New Roman" pitchFamily="18" charset="0"/>
              </a:rPr>
              <a:t>1- Censo y monitoreo de poblaciones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300" b="1" dirty="0">
                <a:latin typeface="Arial" charset="0"/>
                <a:cs typeface="Times New Roman" pitchFamily="18" charset="0"/>
              </a:rPr>
              <a:t>	</a:t>
            </a:r>
            <a:r>
              <a:rPr lang="es-CO" sz="1300" b="1" dirty="0" smtClean="0">
                <a:latin typeface="Arial" charset="0"/>
                <a:cs typeface="Times New Roman" pitchFamily="18" charset="0"/>
              </a:rPr>
              <a:t>silvestres (15 años)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b="1" dirty="0">
                <a:latin typeface="Arial" charset="0"/>
              </a:rPr>
              <a:t>2</a:t>
            </a:r>
            <a:r>
              <a:rPr lang="en-US" sz="1300" b="1" dirty="0" smtClean="0">
                <a:latin typeface="Arial" charset="0"/>
              </a:rPr>
              <a:t>- Manejo de habitat (11 </a:t>
            </a:r>
            <a:r>
              <a:rPr lang="en-US" sz="1300" b="1" dirty="0" err="1" smtClean="0">
                <a:latin typeface="Arial" charset="0"/>
              </a:rPr>
              <a:t>años</a:t>
            </a:r>
            <a:r>
              <a:rPr lang="en-US" sz="1300" b="1" dirty="0" smtClean="0">
                <a:latin typeface="Arial" charset="0"/>
              </a:rPr>
              <a:t>)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1300" b="1" dirty="0">
                <a:latin typeface="Arial" charset="0"/>
              </a:rPr>
              <a:t>3</a:t>
            </a:r>
            <a:r>
              <a:rPr lang="es-AR" sz="1300" b="1" dirty="0" smtClean="0">
                <a:latin typeface="Arial" charset="0"/>
              </a:rPr>
              <a:t>- Recolección de nidos (13 años)</a:t>
            </a:r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AR" sz="1300" b="1" dirty="0">
                <a:latin typeface="Arial" charset="0"/>
              </a:rPr>
              <a:t>4</a:t>
            </a:r>
            <a:r>
              <a:rPr lang="es-AR" sz="1300" b="1" dirty="0" smtClean="0">
                <a:latin typeface="Arial" charset="0"/>
              </a:rPr>
              <a:t>- Incubación controlada (13 años)</a:t>
            </a:r>
            <a:endParaRPr lang="es-MX" sz="1300" dirty="0" smtClean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b="1" dirty="0">
                <a:latin typeface="Arial" charset="0"/>
              </a:rPr>
              <a:t>5</a:t>
            </a:r>
            <a:r>
              <a:rPr lang="en-US" sz="1300" b="1" dirty="0" smtClean="0">
                <a:latin typeface="Arial" charset="0"/>
              </a:rPr>
              <a:t>- Manejo </a:t>
            </a:r>
            <a:r>
              <a:rPr lang="en-US" sz="1300" b="1" i="1" dirty="0" smtClean="0">
                <a:latin typeface="Arial" charset="0"/>
              </a:rPr>
              <a:t>ex situ</a:t>
            </a:r>
            <a:r>
              <a:rPr lang="en-US" sz="1300" b="1" dirty="0" smtClean="0">
                <a:latin typeface="Arial" charset="0"/>
              </a:rPr>
              <a:t> de neonatos y juveniles (13 </a:t>
            </a:r>
            <a:r>
              <a:rPr lang="en-US" sz="1300" b="1" dirty="0" err="1" smtClean="0">
                <a:latin typeface="Arial" charset="0"/>
              </a:rPr>
              <a:t>años</a:t>
            </a:r>
            <a:r>
              <a:rPr lang="en-US" sz="1300" b="1" dirty="0" smtClean="0">
                <a:latin typeface="Arial" charset="0"/>
              </a:rPr>
              <a:t>)</a:t>
            </a:r>
            <a:endParaRPr lang="es-MX" sz="1300" dirty="0" smtClean="0"/>
          </a:p>
          <a:p>
            <a:pPr marL="381000" indent="-38100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300" b="1" dirty="0">
                <a:latin typeface="Arial" charset="0"/>
              </a:rPr>
              <a:t>6</a:t>
            </a:r>
            <a:r>
              <a:rPr lang="en-US" sz="1300" b="1" dirty="0" smtClean="0">
                <a:latin typeface="Arial" charset="0"/>
              </a:rPr>
              <a:t>- Programa de </a:t>
            </a:r>
            <a:r>
              <a:rPr lang="en-US" sz="1300" b="1" dirty="0" err="1" smtClean="0">
                <a:latin typeface="Arial" charset="0"/>
              </a:rPr>
              <a:t>Liberación</a:t>
            </a:r>
            <a:r>
              <a:rPr lang="en-US" sz="1300" b="1" dirty="0" smtClean="0">
                <a:latin typeface="Arial" charset="0"/>
              </a:rPr>
              <a:t> (12 </a:t>
            </a:r>
            <a:r>
              <a:rPr lang="en-US" sz="1300" b="1" dirty="0" err="1" smtClean="0">
                <a:latin typeface="Arial" charset="0"/>
              </a:rPr>
              <a:t>años</a:t>
            </a:r>
            <a:r>
              <a:rPr lang="en-US" sz="1300" b="1" dirty="0" smtClean="0">
                <a:latin typeface="Arial" charset="0"/>
              </a:rPr>
              <a:t>)</a:t>
            </a:r>
            <a:endParaRPr lang="es-ES" sz="1300" dirty="0" smtClean="0"/>
          </a:p>
        </p:txBody>
      </p:sp>
      <p:sp>
        <p:nvSpPr>
          <p:cNvPr id="14341" name="Rectangle 57"/>
          <p:cNvSpPr>
            <a:spLocks noChangeArrowheads="1"/>
          </p:cNvSpPr>
          <p:nvPr/>
        </p:nvSpPr>
        <p:spPr bwMode="auto">
          <a:xfrm>
            <a:off x="468313" y="620713"/>
            <a:ext cx="8247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AR" sz="40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325"/>
            <a:ext cx="44656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984" y="3720737"/>
            <a:ext cx="3827674" cy="287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468318" y="6309332"/>
            <a:ext cx="4607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err="1" smtClean="0"/>
              <a:t>Bahia</a:t>
            </a:r>
            <a:r>
              <a:rPr lang="es-CO" sz="1200" dirty="0" smtClean="0"/>
              <a:t> de Cispatá </a:t>
            </a:r>
            <a:r>
              <a:rPr lang="es-CO" sz="1100" dirty="0" smtClean="0"/>
              <a:t>área</a:t>
            </a:r>
            <a:r>
              <a:rPr lang="es-CO" sz="1200" dirty="0" smtClean="0"/>
              <a:t> protegida en la categoría DMI</a:t>
            </a:r>
            <a:endParaRPr lang="es-ES" sz="1200" dirty="0"/>
          </a:p>
        </p:txBody>
      </p:sp>
      <p:pic>
        <p:nvPicPr>
          <p:cNvPr id="12" name="Picture 2" descr="C:\Users\clara beatriz diaz\Desktop\escudo-ministeri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3532" y="5949280"/>
            <a:ext cx="4094932" cy="78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52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563395"/>
              </p:ext>
            </p:extLst>
          </p:nvPr>
        </p:nvGraphicFramePr>
        <p:xfrm>
          <a:off x="125873" y="3789040"/>
          <a:ext cx="8352928" cy="32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641043"/>
              </p:ext>
            </p:extLst>
          </p:nvPr>
        </p:nvGraphicFramePr>
        <p:xfrm>
          <a:off x="125873" y="726294"/>
          <a:ext cx="8712972" cy="306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345"/>
                <a:gridCol w="827345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  <a:gridCol w="504163"/>
              </a:tblGrid>
              <a:tr h="699434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RESULTADOS DEL PROGRAMA DE MONITOREO DE LA POBLACION DE CROCODYLUS ACUTUS DURANTE UN PERIODO DE 14 AÑOS DE ACTIVIDADES. Bahía de Cispatá, CORDOBA, COLOMBIA,. 2015.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416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Clases de tamaño (cm)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55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Avistamientos muestreo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(20 -60)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5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(61-120)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49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5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(121-180)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5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(181-240)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75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(&gt; 241)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47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3759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Sub-total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47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72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161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83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98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106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194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6 Rectángulo"/>
          <p:cNvSpPr>
            <a:spLocks noChangeArrowheads="1"/>
          </p:cNvSpPr>
          <p:nvPr/>
        </p:nvSpPr>
        <p:spPr bwMode="auto">
          <a:xfrm>
            <a:off x="192208" y="0"/>
            <a:ext cx="6315514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s-AR" sz="16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s-AR" sz="16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US" sz="1600" b="1" dirty="0" smtClean="0"/>
              <a:t>VISION GENERAL DE LA POBLACIÓN</a:t>
            </a:r>
            <a:endParaRPr lang="es-ES_tradnl" sz="1600" b="1" dirty="0"/>
          </a:p>
        </p:txBody>
      </p:sp>
    </p:spTree>
    <p:extLst>
      <p:ext uri="{BB962C8B-B14F-4D97-AF65-F5344CB8AC3E}">
        <p14:creationId xmlns:p14="http://schemas.microsoft.com/office/powerpoint/2010/main" val="24894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092286"/>
              </p:ext>
            </p:extLst>
          </p:nvPr>
        </p:nvGraphicFramePr>
        <p:xfrm>
          <a:off x="179512" y="0"/>
          <a:ext cx="8784976" cy="335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680581"/>
              </p:ext>
            </p:extLst>
          </p:nvPr>
        </p:nvGraphicFramePr>
        <p:xfrm>
          <a:off x="323528" y="3645024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2420938"/>
            <a:ext cx="91440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9102" tIns="152352" bIns="38088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s-ES_tradnl" sz="24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819"/>
          <p:cNvGrpSpPr>
            <a:grpSpLocks/>
          </p:cNvGrpSpPr>
          <p:nvPr/>
        </p:nvGrpSpPr>
        <p:grpSpPr bwMode="auto">
          <a:xfrm>
            <a:off x="0" y="0"/>
            <a:ext cx="1476375" cy="6884988"/>
            <a:chOff x="0" y="0"/>
            <a:chExt cx="1008" cy="4319"/>
          </a:xfrm>
        </p:grpSpPr>
        <p:pic>
          <p:nvPicPr>
            <p:cNvPr id="929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600"/>
              <a:ext cx="1008" cy="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9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96" cy="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600" y="0"/>
            <a:ext cx="154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6375" y="0"/>
            <a:ext cx="151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0"/>
            <a:ext cx="154781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22225"/>
            <a:ext cx="15446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188" y="0"/>
            <a:ext cx="1711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712388" y="2698750"/>
          <a:ext cx="7357882" cy="2204085"/>
        </p:xfrm>
        <a:graphic>
          <a:graphicData uri="http://schemas.openxmlformats.org/drawingml/2006/table">
            <a:tbl>
              <a:tblPr firstRow="1" firstCol="1" bandRow="1"/>
              <a:tblGrid>
                <a:gridCol w="1366624"/>
                <a:gridCol w="455275"/>
                <a:gridCol w="455275"/>
                <a:gridCol w="455275"/>
                <a:gridCol w="566298"/>
                <a:gridCol w="566298"/>
                <a:gridCol w="455275"/>
                <a:gridCol w="455275"/>
                <a:gridCol w="455275"/>
                <a:gridCol w="420929"/>
                <a:gridCol w="455275"/>
                <a:gridCol w="455275"/>
                <a:gridCol w="455275"/>
                <a:gridCol w="340258"/>
              </a:tblGrid>
              <a:tr h="3429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Efectividad multianual de los nidos artificiales o áreas de posturas para caimanes (</a:t>
                      </a:r>
                      <a:r>
                        <a:rPr lang="es-MX" sz="1000" b="1" i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Crocodylus acutus</a:t>
                      </a:r>
                      <a:r>
                        <a:rPr lang="es-MX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). Bahía de Cispatá. Departamento de Córdoba. Colombia. 2015.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PARAMETROS DE ANIDAMIENTO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AÑOS DE ANIDAMIENTO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2007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2008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2009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2014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Total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Total áreas superficiales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70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100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Total NIDOS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394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Áreas usadas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29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28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24,4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Rango nidos por plataforma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0-7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Nidos naturales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33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18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14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18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18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221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TOTAL NIDOS POR AÑO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15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47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67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58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56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50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59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52</a:t>
                      </a:r>
                      <a:endParaRPr lang="es-MX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616</a:t>
                      </a:r>
                      <a:endParaRPr lang="es-MX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4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12201" y="6453188"/>
            <a:ext cx="431800" cy="404812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AR">
              <a:latin typeface="Calibri" pitchFamily="34" charset="0"/>
            </a:endParaRPr>
          </a:p>
        </p:txBody>
      </p:sp>
      <p:sp>
        <p:nvSpPr>
          <p:cNvPr id="5126" name="Rectangle 282"/>
          <p:cNvSpPr>
            <a:spLocks noGrp="1" noChangeArrowheads="1"/>
          </p:cNvSpPr>
          <p:nvPr>
            <p:ph type="title"/>
          </p:nvPr>
        </p:nvSpPr>
        <p:spPr>
          <a:xfrm>
            <a:off x="3527431" y="12"/>
            <a:ext cx="5616575" cy="576263"/>
          </a:xfrm>
        </p:spPr>
        <p:txBody>
          <a:bodyPr/>
          <a:lstStyle/>
          <a:p>
            <a:pPr eaLnBrk="1" hangingPunct="1"/>
            <a:r>
              <a:rPr lang="es-CO" sz="2000" b="1" smtClean="0">
                <a:solidFill>
                  <a:srgbClr val="FFFFFF"/>
                </a:solidFill>
              </a:rPr>
              <a:t>PARAMETROS REPRODUCTIVOS</a:t>
            </a:r>
            <a:endParaRPr lang="es-ES" sz="2000" b="1" smtClean="0">
              <a:solidFill>
                <a:srgbClr val="FFFFFF"/>
              </a:solidFill>
            </a:endParaRPr>
          </a:p>
        </p:txBody>
      </p:sp>
      <p:pic>
        <p:nvPicPr>
          <p:cNvPr id="5127" name="Picture 22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6980" y="260648"/>
            <a:ext cx="215447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8927" y="3556684"/>
            <a:ext cx="2190585" cy="146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6981" y="1784511"/>
            <a:ext cx="215447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467544" y="225592"/>
          <a:ext cx="5976666" cy="4063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4095"/>
                <a:gridCol w="1720286"/>
                <a:gridCol w="1064095"/>
                <a:gridCol w="1064095"/>
                <a:gridCol w="1064095"/>
              </a:tblGrid>
              <a:tr h="8174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u="none" strike="noStrike" dirty="0">
                          <a:effectLst/>
                        </a:rPr>
                        <a:t>Síntesis de los parámetros reproductivos generales de Crocodylus acutus, durante 12 años (2003-2014) de investigación. Bahía de Cispatá, Departamento de Córdoba. Colombia. 2015. 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b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AÑO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Período de posturas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No. Nidos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Total Huevos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H/nido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24 Febrero a 21 de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427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28,47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10 Febrero a 9 de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47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1.176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25,02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29 Enero a 10 de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67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1.715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25,60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08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30 Enero a 24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1.245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24,90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2007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 Febrero a 11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1.261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24,25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23 Enero a 12 de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1.596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27,52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2009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10 febrero a 31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1.559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27,84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168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 de Febrero a 4 de Abril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1.319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26,38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0854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 de Febrero 8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60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1.839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30,65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585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27 enero a 7 de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1.523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30,46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2585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2013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23 Enero al 30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59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1.694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28,71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1806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23 de enero-al 4 Abril 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52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1.354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26,04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1806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2015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27 de enero-24 marzo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50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1.350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27,00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  <a:tr h="1806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Total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 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666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>
                          <a:effectLst/>
                        </a:rPr>
                        <a:t>18058</a:t>
                      </a:r>
                      <a:endParaRPr lang="es-MX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27,11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/>
                </a:tc>
              </a:tr>
            </a:tbl>
          </a:graphicData>
        </a:graphic>
      </p:graphicFrame>
      <p:graphicFrame>
        <p:nvGraphicFramePr>
          <p:cNvPr id="12" name="11 Gráfico"/>
          <p:cNvGraphicFramePr>
            <a:graphicFrameLocks/>
          </p:cNvGraphicFramePr>
          <p:nvPr>
            <p:extLst/>
          </p:nvPr>
        </p:nvGraphicFramePr>
        <p:xfrm>
          <a:off x="395536" y="4437112"/>
          <a:ext cx="6120680" cy="2218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12 Imagen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584" y="5662455"/>
            <a:ext cx="1985187" cy="360040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846944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38" name="Picture 2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00625"/>
            <a:ext cx="28797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39" name="Picture 2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7" y="5013325"/>
            <a:ext cx="245763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0" name="Picture 2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00625"/>
            <a:ext cx="2459883" cy="189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1" name="Picture 22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157193"/>
            <a:ext cx="1816778" cy="17008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2342" name="Picture 2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970" y="3573016"/>
            <a:ext cx="180865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3" name="Picture 22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971" y="1891138"/>
            <a:ext cx="1871662" cy="168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44" name="Picture 224" descr="Huevos caima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782"/>
            <a:ext cx="1835150" cy="188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64" y="116632"/>
            <a:ext cx="722600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985</Words>
  <Application>Microsoft Office PowerPoint</Application>
  <PresentationFormat>Presentación en pantalla (4:3)</PresentationFormat>
  <Paragraphs>420</Paragraphs>
  <Slides>13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Tema de Office</vt:lpstr>
      <vt:lpstr>5_Tema de Office</vt:lpstr>
      <vt:lpstr>6_Tema de Office</vt:lpstr>
      <vt:lpstr>Presentación de PowerPoint</vt:lpstr>
      <vt:lpstr>DISTRIBUCIÓN del Crocodylus  acutus (CUVIER, 1807)   29 PAISES CENTRO Y SUDAMERICA 70 LOCALIDADES DE COLOMBIA -Bahía de Cispatá -Catatumbo (Rio Sardinata, Tibu, San Miguel y Nuevo Presidente -Alta Guajira -Ciénaga Grande de Santa Marta</vt:lpstr>
      <vt:lpstr>META</vt:lpstr>
      <vt:lpstr>COMPONENTES DEL PROYECTO</vt:lpstr>
      <vt:lpstr>Presentación de PowerPoint</vt:lpstr>
      <vt:lpstr>Presentación de PowerPoint</vt:lpstr>
      <vt:lpstr>Presentación de PowerPoint</vt:lpstr>
      <vt:lpstr>PARAMETROS REPRODUCTIVOS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XP Colossus Edition 2 Reloaded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Colossus User</dc:creator>
  <cp:lastModifiedBy>Giovanni Ulloa</cp:lastModifiedBy>
  <cp:revision>288</cp:revision>
  <dcterms:created xsi:type="dcterms:W3CDTF">2010-11-21T16:18:25Z</dcterms:created>
  <dcterms:modified xsi:type="dcterms:W3CDTF">2016-01-11T11:03:09Z</dcterms:modified>
</cp:coreProperties>
</file>