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772" r:id="rId2"/>
    <p:sldId id="779" r:id="rId3"/>
    <p:sldId id="781" r:id="rId4"/>
    <p:sldId id="1687" r:id="rId5"/>
    <p:sldId id="784" r:id="rId6"/>
    <p:sldId id="783" r:id="rId7"/>
    <p:sldId id="782" r:id="rId8"/>
    <p:sldId id="1688" r:id="rId9"/>
    <p:sldId id="1689" r:id="rId10"/>
    <p:sldId id="348" r:id="rId11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FFFF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FFFF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FFFF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FFFF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FFFF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rgbClr val="FFFF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rgbClr val="FFFF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rgbClr val="FFFF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rgbClr val="FFFF00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fie Hermann Flensborg" initials="SHF" lastIdx="9" clrIdx="0">
    <p:extLst>
      <p:ext uri="{19B8F6BF-5375-455C-9EA6-DF929625EA0E}">
        <p15:presenceInfo xmlns:p15="http://schemas.microsoft.com/office/powerpoint/2012/main" userId="Sofie Hermann Flensborg" providerId="None"/>
      </p:ext>
    </p:extLst>
  </p:cmAuthor>
  <p:cmAuthor id="2" name="Elodie Moulin" initials="EM" lastIdx="3" clrIdx="1">
    <p:extLst>
      <p:ext uri="{19B8F6BF-5375-455C-9EA6-DF929625EA0E}">
        <p15:presenceInfo xmlns:p15="http://schemas.microsoft.com/office/powerpoint/2012/main" userId="Elodie Moul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FF6600"/>
    <a:srgbClr val="0000CC"/>
    <a:srgbClr val="CCFFCC"/>
    <a:srgbClr val="0066FF"/>
    <a:srgbClr val="314F1D"/>
    <a:srgbClr val="99CCFF"/>
    <a:srgbClr val="3366FF"/>
    <a:srgbClr val="0099FF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1651" autoAdjust="0"/>
  </p:normalViewPr>
  <p:slideViewPr>
    <p:cSldViewPr>
      <p:cViewPr varScale="1">
        <p:scale>
          <a:sx n="66" d="100"/>
          <a:sy n="66" d="100"/>
        </p:scale>
        <p:origin x="66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7E6775-24CC-4B18-B787-DCE30D769BDD}" type="doc">
      <dgm:prSet loTypeId="urn:microsoft.com/office/officeart/2011/layout/HexagonRadial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C41D1C-75D6-4AED-8B98-245FBF0DA325}">
      <dgm:prSet phldrT="[Text]"/>
      <dgm:spPr>
        <a:xfrm>
          <a:off x="2344561" y="1001721"/>
          <a:ext cx="1273231" cy="1101396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</dgm:spPr>
      <dgm:t>
        <a:bodyPr/>
        <a:lstStyle/>
        <a:p>
          <a:pPr algn="ctr">
            <a:buNone/>
          </a:pPr>
          <a:r>
            <a:rPr lang="en-US">
              <a:latin typeface="Calibri"/>
              <a:ea typeface="+mn-ea"/>
              <a:cs typeface="+mn-cs"/>
            </a:rPr>
            <a:t>PARTY-DRIVEN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B6327B94-8AD0-4520-93A4-F38CABB0042C}" type="parTrans" cxnId="{D8E025E6-ED6D-406E-BD41-7F1E6427D016}">
      <dgm:prSet/>
      <dgm:spPr/>
      <dgm:t>
        <a:bodyPr/>
        <a:lstStyle/>
        <a:p>
          <a:pPr algn="ctr"/>
          <a:endParaRPr lang="en-US"/>
        </a:p>
      </dgm:t>
    </dgm:pt>
    <dgm:pt modelId="{551EF20B-E82A-4360-8D40-384EA42220E6}" type="sibTrans" cxnId="{D8E025E6-ED6D-406E-BD41-7F1E6427D016}">
      <dgm:prSet/>
      <dgm:spPr/>
      <dgm:t>
        <a:bodyPr/>
        <a:lstStyle/>
        <a:p>
          <a:pPr algn="ctr"/>
          <a:endParaRPr lang="en-US"/>
        </a:p>
      </dgm:t>
    </dgm:pt>
    <dgm:pt modelId="{CC624FEC-520F-4188-AAFD-DA6AEFD6F361}">
      <dgm:prSet phldrT="[Text]"/>
      <dgm:spPr>
        <a:xfrm>
          <a:off x="2461844" y="0"/>
          <a:ext cx="1043404" cy="902667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</dgm:spPr>
      <dgm:t>
        <a:bodyPr/>
        <a:lstStyle/>
        <a:p>
          <a:pPr algn="ctr">
            <a:buNone/>
          </a:pPr>
          <a:r>
            <a:rPr lang="en-US" dirty="0">
              <a:latin typeface="Calibri"/>
              <a:ea typeface="+mn-ea"/>
              <a:cs typeface="+mn-cs"/>
            </a:rPr>
            <a:t>Article XIII</a:t>
          </a:r>
        </a:p>
      </dgm:t>
    </dgm:pt>
    <dgm:pt modelId="{8AAE9E88-9709-4E53-B1E4-8646D7DBF6A9}" type="parTrans" cxnId="{DB87420C-2999-4F3B-852F-73970A8CBA01}">
      <dgm:prSet/>
      <dgm:spPr/>
      <dgm:t>
        <a:bodyPr/>
        <a:lstStyle/>
        <a:p>
          <a:pPr algn="ctr"/>
          <a:endParaRPr lang="en-US"/>
        </a:p>
      </dgm:t>
    </dgm:pt>
    <dgm:pt modelId="{4414539D-441D-490E-8DA5-11E2484A55FB}" type="sibTrans" cxnId="{DB87420C-2999-4F3B-852F-73970A8CBA01}">
      <dgm:prSet/>
      <dgm:spPr/>
      <dgm:t>
        <a:bodyPr/>
        <a:lstStyle/>
        <a:p>
          <a:pPr algn="ctr"/>
          <a:endParaRPr lang="en-US"/>
        </a:p>
      </dgm:t>
    </dgm:pt>
    <dgm:pt modelId="{3A523D94-C73B-4701-8104-3D12D943C494}">
      <dgm:prSet phldrT="[Text]"/>
      <dgm:spPr>
        <a:xfrm>
          <a:off x="3418766" y="555200"/>
          <a:ext cx="1043404" cy="902667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</dgm:spPr>
      <dgm:t>
        <a:bodyPr/>
        <a:lstStyle/>
        <a:p>
          <a:pPr algn="ctr">
            <a:buNone/>
          </a:pPr>
          <a:r>
            <a:rPr lang="en-US">
              <a:latin typeface="Calibri"/>
              <a:ea typeface="+mn-ea"/>
              <a:cs typeface="+mn-cs"/>
            </a:rPr>
            <a:t>Legislation</a:t>
          </a:r>
        </a:p>
        <a:p>
          <a:pPr algn="ctr">
            <a:buNone/>
          </a:pPr>
          <a:r>
            <a:rPr lang="en-US">
              <a:latin typeface="Calibri"/>
              <a:ea typeface="+mn-ea"/>
              <a:cs typeface="+mn-cs"/>
            </a:rPr>
            <a:t>NLP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C3719C9D-D892-4439-A351-7C86EC3B8A3D}" type="parTrans" cxnId="{D51EC72A-EC85-4CCC-8B1D-49870C1A690B}">
      <dgm:prSet/>
      <dgm:spPr/>
      <dgm:t>
        <a:bodyPr/>
        <a:lstStyle/>
        <a:p>
          <a:pPr algn="ctr"/>
          <a:endParaRPr lang="en-US"/>
        </a:p>
      </dgm:t>
    </dgm:pt>
    <dgm:pt modelId="{6B984792-B270-4633-8008-4C7B174AFCFE}" type="sibTrans" cxnId="{D51EC72A-EC85-4CCC-8B1D-49870C1A690B}">
      <dgm:prSet/>
      <dgm:spPr/>
      <dgm:t>
        <a:bodyPr/>
        <a:lstStyle/>
        <a:p>
          <a:pPr algn="ctr"/>
          <a:endParaRPr lang="en-US"/>
        </a:p>
      </dgm:t>
    </dgm:pt>
    <dgm:pt modelId="{0258647B-361F-482B-B020-BC0321000B98}">
      <dgm:prSet phldrT="[Text]"/>
      <dgm:spPr>
        <a:xfrm>
          <a:off x="3418766" y="1646661"/>
          <a:ext cx="1043404" cy="902667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</dgm:spPr>
      <dgm:t>
        <a:bodyPr/>
        <a:lstStyle/>
        <a:p>
          <a:pPr algn="ctr">
            <a:buNone/>
          </a:pPr>
          <a:r>
            <a:rPr lang="en-US">
              <a:latin typeface="Calibri"/>
              <a:ea typeface="+mn-ea"/>
              <a:cs typeface="+mn-cs"/>
            </a:rPr>
            <a:t>Sig-trade</a:t>
          </a:r>
        </a:p>
      </dgm:t>
    </dgm:pt>
    <dgm:pt modelId="{16973E81-EC44-4DE2-8920-CAD3584D6B53}" type="parTrans" cxnId="{44E0A758-AC53-428F-8294-D9B4EB48DC9E}">
      <dgm:prSet/>
      <dgm:spPr/>
      <dgm:t>
        <a:bodyPr/>
        <a:lstStyle/>
        <a:p>
          <a:pPr algn="ctr"/>
          <a:endParaRPr lang="en-US"/>
        </a:p>
      </dgm:t>
    </dgm:pt>
    <dgm:pt modelId="{9D834E37-0508-467B-ADBE-505935874650}" type="sibTrans" cxnId="{44E0A758-AC53-428F-8294-D9B4EB48DC9E}">
      <dgm:prSet/>
      <dgm:spPr/>
      <dgm:t>
        <a:bodyPr/>
        <a:lstStyle/>
        <a:p>
          <a:pPr algn="ctr"/>
          <a:endParaRPr lang="en-US"/>
        </a:p>
      </dgm:t>
    </dgm:pt>
    <dgm:pt modelId="{0A1B7D21-E1E9-44C0-8F59-39930D17EFF9}">
      <dgm:prSet phldrT="[Text]"/>
      <dgm:spPr>
        <a:xfrm>
          <a:off x="2461844" y="2202482"/>
          <a:ext cx="1043404" cy="902667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</dgm:spPr>
      <dgm:t>
        <a:bodyPr/>
        <a:lstStyle/>
        <a:p>
          <a:pPr algn="ctr">
            <a:buNone/>
          </a:pPr>
          <a:r>
            <a:rPr lang="en-US">
              <a:latin typeface="Calibri"/>
              <a:ea typeface="+mn-ea"/>
              <a:cs typeface="+mn-cs"/>
            </a:rPr>
            <a:t>Captive bred</a:t>
          </a:r>
        </a:p>
      </dgm:t>
    </dgm:pt>
    <dgm:pt modelId="{F5DD081F-39B3-4599-A526-25A807067A83}" type="parTrans" cxnId="{901B8D66-478E-41A4-85F3-F203A1CD6B67}">
      <dgm:prSet/>
      <dgm:spPr/>
      <dgm:t>
        <a:bodyPr/>
        <a:lstStyle/>
        <a:p>
          <a:pPr algn="ctr"/>
          <a:endParaRPr lang="en-US"/>
        </a:p>
      </dgm:t>
    </dgm:pt>
    <dgm:pt modelId="{DEA99D63-2391-4D08-B6A8-6A4175D9EADA}" type="sibTrans" cxnId="{901B8D66-478E-41A4-85F3-F203A1CD6B67}">
      <dgm:prSet/>
      <dgm:spPr/>
      <dgm:t>
        <a:bodyPr/>
        <a:lstStyle/>
        <a:p>
          <a:pPr algn="ctr"/>
          <a:endParaRPr lang="en-US"/>
        </a:p>
      </dgm:t>
    </dgm:pt>
    <dgm:pt modelId="{8ADE2EF0-E6BB-4C0B-ADCA-391A757036D9}">
      <dgm:prSet phldrT="[Text]"/>
      <dgm:spPr>
        <a:xfrm>
          <a:off x="1500478" y="1647282"/>
          <a:ext cx="1043404" cy="902667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</dgm:spPr>
      <dgm:t>
        <a:bodyPr/>
        <a:lstStyle/>
        <a:p>
          <a:pPr algn="ctr">
            <a:buNone/>
          </a:pPr>
          <a:r>
            <a:rPr lang="en-US">
              <a:latin typeface="Calibri"/>
              <a:ea typeface="+mn-ea"/>
              <a:cs typeface="+mn-cs"/>
            </a:rPr>
            <a:t>Reporting</a:t>
          </a:r>
        </a:p>
      </dgm:t>
    </dgm:pt>
    <dgm:pt modelId="{AD6FAC33-2F88-4285-BD0C-7A870E214796}" type="parTrans" cxnId="{DF8530D4-162E-4DA0-85F6-61784EDB77F4}">
      <dgm:prSet/>
      <dgm:spPr/>
      <dgm:t>
        <a:bodyPr/>
        <a:lstStyle/>
        <a:p>
          <a:pPr algn="ctr"/>
          <a:endParaRPr lang="en-US"/>
        </a:p>
      </dgm:t>
    </dgm:pt>
    <dgm:pt modelId="{7C5270A9-5FA5-4FC6-9C7C-3C8CC7C64127}" type="sibTrans" cxnId="{DF8530D4-162E-4DA0-85F6-61784EDB77F4}">
      <dgm:prSet/>
      <dgm:spPr/>
      <dgm:t>
        <a:bodyPr/>
        <a:lstStyle/>
        <a:p>
          <a:pPr algn="ctr"/>
          <a:endParaRPr lang="en-US"/>
        </a:p>
      </dgm:t>
    </dgm:pt>
    <dgm:pt modelId="{9C424EA8-826C-4267-BF2D-ACD8C6112ABB}">
      <dgm:prSet phldrT="[Text]"/>
      <dgm:spPr>
        <a:xfrm>
          <a:off x="1500478" y="553958"/>
          <a:ext cx="1043404" cy="902667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</dgm:spPr>
      <dgm:t>
        <a:bodyPr/>
        <a:lstStyle/>
        <a:p>
          <a:pPr algn="ctr">
            <a:buNone/>
          </a:pPr>
          <a:r>
            <a:rPr lang="en-US">
              <a:latin typeface="Calibri"/>
              <a:ea typeface="+mn-ea"/>
              <a:cs typeface="+mn-cs"/>
            </a:rPr>
            <a:t>NIAPs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52BE2FE9-17BC-4D89-AEB0-D42707F2B2EA}" type="parTrans" cxnId="{3367DA05-89DF-43CE-8845-A7E1E8E492FF}">
      <dgm:prSet/>
      <dgm:spPr/>
      <dgm:t>
        <a:bodyPr/>
        <a:lstStyle/>
        <a:p>
          <a:pPr algn="ctr"/>
          <a:endParaRPr lang="en-US"/>
        </a:p>
      </dgm:t>
    </dgm:pt>
    <dgm:pt modelId="{BD4687C3-6CAE-4F62-B5F0-ACD5E7230E01}" type="sibTrans" cxnId="{3367DA05-89DF-43CE-8845-A7E1E8E492FF}">
      <dgm:prSet/>
      <dgm:spPr/>
      <dgm:t>
        <a:bodyPr/>
        <a:lstStyle/>
        <a:p>
          <a:pPr algn="ctr"/>
          <a:endParaRPr lang="en-US"/>
        </a:p>
      </dgm:t>
    </dgm:pt>
    <dgm:pt modelId="{EC18F620-2EB3-4579-BF92-19672FE1A2EF}" type="pres">
      <dgm:prSet presAssocID="{917E6775-24CC-4B18-B787-DCE30D769BD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8D6A82BE-6439-4627-A198-D0E762EF6D12}" type="pres">
      <dgm:prSet presAssocID="{4BC41D1C-75D6-4AED-8B98-245FBF0DA325}" presName="Parent" presStyleLbl="node0" presStyleIdx="0" presStyleCnt="1">
        <dgm:presLayoutVars>
          <dgm:chMax val="6"/>
          <dgm:chPref val="6"/>
        </dgm:presLayoutVars>
      </dgm:prSet>
      <dgm:spPr/>
    </dgm:pt>
    <dgm:pt modelId="{76D03405-0287-4B99-B911-7A8D35EBB70B}" type="pres">
      <dgm:prSet presAssocID="{CC624FEC-520F-4188-AAFD-DA6AEFD6F361}" presName="Accent1" presStyleCnt="0"/>
      <dgm:spPr/>
    </dgm:pt>
    <dgm:pt modelId="{8E316CE7-98D6-40D3-A3C9-8026945A670A}" type="pres">
      <dgm:prSet presAssocID="{CC624FEC-520F-4188-AAFD-DA6AEFD6F361}" presName="Accent" presStyleLbl="bgShp" presStyleIdx="0" presStyleCnt="6"/>
      <dgm:spPr/>
    </dgm:pt>
    <dgm:pt modelId="{74EB6807-BAEA-407D-A9AE-A1E463F02FF0}" type="pres">
      <dgm:prSet presAssocID="{CC624FEC-520F-4188-AAFD-DA6AEFD6F361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83EA5C27-B866-4E22-904C-D394E47A414A}" type="pres">
      <dgm:prSet presAssocID="{3A523D94-C73B-4701-8104-3D12D943C494}" presName="Accent2" presStyleCnt="0"/>
      <dgm:spPr/>
    </dgm:pt>
    <dgm:pt modelId="{FBB7892A-0EA0-4F5B-9457-6C98C24DA1E1}" type="pres">
      <dgm:prSet presAssocID="{3A523D94-C73B-4701-8104-3D12D943C494}" presName="Accent" presStyleLbl="bgShp" presStyleIdx="1" presStyleCnt="6"/>
      <dgm:spPr>
        <a:xfrm>
          <a:off x="3141848" y="474777"/>
          <a:ext cx="480386" cy="413916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lumMod val="75000"/>
          </a:schemeClr>
        </a:solidFill>
      </dgm:spPr>
    </dgm:pt>
    <dgm:pt modelId="{6C76032D-0842-4B7C-9B2F-6E99E1DB364E}" type="pres">
      <dgm:prSet presAssocID="{3A523D94-C73B-4701-8104-3D12D943C494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F2BAC708-06AD-471E-80CF-56EBA0F9FF63}" type="pres">
      <dgm:prSet presAssocID="{0258647B-361F-482B-B020-BC0321000B98}" presName="Accent3" presStyleCnt="0"/>
      <dgm:spPr/>
    </dgm:pt>
    <dgm:pt modelId="{47FFC7A4-CCB4-4BC1-85D5-E0E4EAEE578B}" type="pres">
      <dgm:prSet presAssocID="{0258647B-361F-482B-B020-BC0321000B98}" presName="Accent" presStyleLbl="bgShp" presStyleIdx="2" presStyleCnt="6"/>
      <dgm:spPr>
        <a:xfrm>
          <a:off x="3702497" y="1248580"/>
          <a:ext cx="480386" cy="413916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lumMod val="75000"/>
          </a:schemeClr>
        </a:solidFill>
      </dgm:spPr>
    </dgm:pt>
    <dgm:pt modelId="{ECD48DDC-CEE6-4910-8681-86105D689C7A}" type="pres">
      <dgm:prSet presAssocID="{0258647B-361F-482B-B020-BC0321000B98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E96C6F30-6236-47A8-A8CB-C7993775064E}" type="pres">
      <dgm:prSet presAssocID="{0A1B7D21-E1E9-44C0-8F59-39930D17EFF9}" presName="Accent4" presStyleCnt="0"/>
      <dgm:spPr/>
    </dgm:pt>
    <dgm:pt modelId="{8AEF1BC2-1FDE-44EB-8C0E-DE88D1518B7C}" type="pres">
      <dgm:prSet presAssocID="{0A1B7D21-E1E9-44C0-8F59-39930D17EFF9}" presName="Accent" presStyleLbl="bgShp" presStyleIdx="3" presStyleCnt="6"/>
      <dgm:spPr>
        <a:xfrm>
          <a:off x="3313034" y="2122059"/>
          <a:ext cx="480386" cy="413916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lumMod val="75000"/>
          </a:schemeClr>
        </a:solidFill>
      </dgm:spPr>
    </dgm:pt>
    <dgm:pt modelId="{5777F911-8343-4590-8140-46E9BA4D9C1B}" type="pres">
      <dgm:prSet presAssocID="{0A1B7D21-E1E9-44C0-8F59-39930D17EFF9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36F07460-860E-44AE-897B-E6D23F430AA9}" type="pres">
      <dgm:prSet presAssocID="{8ADE2EF0-E6BB-4C0B-ADCA-391A757036D9}" presName="Accent5" presStyleCnt="0"/>
      <dgm:spPr/>
    </dgm:pt>
    <dgm:pt modelId="{4CD429BB-F392-470E-8B63-9EEFD5836F64}" type="pres">
      <dgm:prSet presAssocID="{8ADE2EF0-E6BB-4C0B-ADCA-391A757036D9}" presName="Accent" presStyleLbl="bgShp" presStyleIdx="4" presStyleCnt="6"/>
      <dgm:spPr>
        <a:xfrm>
          <a:off x="2346930" y="2212729"/>
          <a:ext cx="480386" cy="413916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lumMod val="75000"/>
          </a:schemeClr>
        </a:solidFill>
      </dgm:spPr>
    </dgm:pt>
    <dgm:pt modelId="{F12472BB-E57A-47A4-B3CF-4B475BF8B0EE}" type="pres">
      <dgm:prSet presAssocID="{8ADE2EF0-E6BB-4C0B-ADCA-391A757036D9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DD5471BA-F063-4828-BADC-0E2D1FC11C46}" type="pres">
      <dgm:prSet presAssocID="{9C424EA8-826C-4267-BF2D-ACD8C6112ABB}" presName="Accent6" presStyleCnt="0"/>
      <dgm:spPr/>
    </dgm:pt>
    <dgm:pt modelId="{94A34BD1-7A37-47FB-BF70-A17C82096BEB}" type="pres">
      <dgm:prSet presAssocID="{9C424EA8-826C-4267-BF2D-ACD8C6112ABB}" presName="Accent" presStyleLbl="bgShp" presStyleIdx="5" presStyleCnt="6"/>
      <dgm:spPr>
        <a:xfrm>
          <a:off x="1777101" y="1439237"/>
          <a:ext cx="480386" cy="413916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lumMod val="75000"/>
          </a:schemeClr>
        </a:solidFill>
      </dgm:spPr>
    </dgm:pt>
    <dgm:pt modelId="{1300BACE-EEE3-468A-95CE-323BBC0F431F}" type="pres">
      <dgm:prSet presAssocID="{9C424EA8-826C-4267-BF2D-ACD8C6112ABB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3367DA05-89DF-43CE-8845-A7E1E8E492FF}" srcId="{4BC41D1C-75D6-4AED-8B98-245FBF0DA325}" destId="{9C424EA8-826C-4267-BF2D-ACD8C6112ABB}" srcOrd="5" destOrd="0" parTransId="{52BE2FE9-17BC-4D89-AEB0-D42707F2B2EA}" sibTransId="{BD4687C3-6CAE-4F62-B5F0-ACD5E7230E01}"/>
    <dgm:cxn modelId="{DB87420C-2999-4F3B-852F-73970A8CBA01}" srcId="{4BC41D1C-75D6-4AED-8B98-245FBF0DA325}" destId="{CC624FEC-520F-4188-AAFD-DA6AEFD6F361}" srcOrd="0" destOrd="0" parTransId="{8AAE9E88-9709-4E53-B1E4-8646D7DBF6A9}" sibTransId="{4414539D-441D-490E-8DA5-11E2484A55FB}"/>
    <dgm:cxn modelId="{D51EC72A-EC85-4CCC-8B1D-49870C1A690B}" srcId="{4BC41D1C-75D6-4AED-8B98-245FBF0DA325}" destId="{3A523D94-C73B-4701-8104-3D12D943C494}" srcOrd="1" destOrd="0" parTransId="{C3719C9D-D892-4439-A351-7C86EC3B8A3D}" sibTransId="{6B984792-B270-4633-8008-4C7B174AFCFE}"/>
    <dgm:cxn modelId="{3E750663-EA92-4D3B-82E0-CEBDE40CAB12}" type="presOf" srcId="{4BC41D1C-75D6-4AED-8B98-245FBF0DA325}" destId="{8D6A82BE-6439-4627-A198-D0E762EF6D12}" srcOrd="0" destOrd="0" presId="urn:microsoft.com/office/officeart/2011/layout/HexagonRadial"/>
    <dgm:cxn modelId="{C083CE43-07EA-4FC9-9C07-2DF444479130}" type="presOf" srcId="{0258647B-361F-482B-B020-BC0321000B98}" destId="{ECD48DDC-CEE6-4910-8681-86105D689C7A}" srcOrd="0" destOrd="0" presId="urn:microsoft.com/office/officeart/2011/layout/HexagonRadial"/>
    <dgm:cxn modelId="{901B8D66-478E-41A4-85F3-F203A1CD6B67}" srcId="{4BC41D1C-75D6-4AED-8B98-245FBF0DA325}" destId="{0A1B7D21-E1E9-44C0-8F59-39930D17EFF9}" srcOrd="3" destOrd="0" parTransId="{F5DD081F-39B3-4599-A526-25A807067A83}" sibTransId="{DEA99D63-2391-4D08-B6A8-6A4175D9EADA}"/>
    <dgm:cxn modelId="{88D67C6D-0052-46E8-AD8B-3B5301BB9203}" type="presOf" srcId="{0A1B7D21-E1E9-44C0-8F59-39930D17EFF9}" destId="{5777F911-8343-4590-8140-46E9BA4D9C1B}" srcOrd="0" destOrd="0" presId="urn:microsoft.com/office/officeart/2011/layout/HexagonRadial"/>
    <dgm:cxn modelId="{7C200174-1101-4997-B305-99B3E6855B28}" type="presOf" srcId="{CC624FEC-520F-4188-AAFD-DA6AEFD6F361}" destId="{74EB6807-BAEA-407D-A9AE-A1E463F02FF0}" srcOrd="0" destOrd="0" presId="urn:microsoft.com/office/officeart/2011/layout/HexagonRadial"/>
    <dgm:cxn modelId="{44E0A758-AC53-428F-8294-D9B4EB48DC9E}" srcId="{4BC41D1C-75D6-4AED-8B98-245FBF0DA325}" destId="{0258647B-361F-482B-B020-BC0321000B98}" srcOrd="2" destOrd="0" parTransId="{16973E81-EC44-4DE2-8920-CAD3584D6B53}" sibTransId="{9D834E37-0508-467B-ADBE-505935874650}"/>
    <dgm:cxn modelId="{1D1F587A-0637-40FA-B818-B279D4A3216E}" type="presOf" srcId="{8ADE2EF0-E6BB-4C0B-ADCA-391A757036D9}" destId="{F12472BB-E57A-47A4-B3CF-4B475BF8B0EE}" srcOrd="0" destOrd="0" presId="urn:microsoft.com/office/officeart/2011/layout/HexagonRadial"/>
    <dgm:cxn modelId="{A27451A7-F348-4D90-97CD-9F7FCED02665}" type="presOf" srcId="{9C424EA8-826C-4267-BF2D-ACD8C6112ABB}" destId="{1300BACE-EEE3-468A-95CE-323BBC0F431F}" srcOrd="0" destOrd="0" presId="urn:microsoft.com/office/officeart/2011/layout/HexagonRadial"/>
    <dgm:cxn modelId="{DF8530D4-162E-4DA0-85F6-61784EDB77F4}" srcId="{4BC41D1C-75D6-4AED-8B98-245FBF0DA325}" destId="{8ADE2EF0-E6BB-4C0B-ADCA-391A757036D9}" srcOrd="4" destOrd="0" parTransId="{AD6FAC33-2F88-4285-BD0C-7A870E214796}" sibTransId="{7C5270A9-5FA5-4FC6-9C7C-3C8CC7C64127}"/>
    <dgm:cxn modelId="{E55563DA-F03E-4289-B246-15C536FEB223}" type="presOf" srcId="{3A523D94-C73B-4701-8104-3D12D943C494}" destId="{6C76032D-0842-4B7C-9B2F-6E99E1DB364E}" srcOrd="0" destOrd="0" presId="urn:microsoft.com/office/officeart/2011/layout/HexagonRadial"/>
    <dgm:cxn modelId="{AE9042DD-6D0A-4E9F-985E-A02288C1396D}" type="presOf" srcId="{917E6775-24CC-4B18-B787-DCE30D769BDD}" destId="{EC18F620-2EB3-4579-BF92-19672FE1A2EF}" srcOrd="0" destOrd="0" presId="urn:microsoft.com/office/officeart/2011/layout/HexagonRadial"/>
    <dgm:cxn modelId="{D8E025E6-ED6D-406E-BD41-7F1E6427D016}" srcId="{917E6775-24CC-4B18-B787-DCE30D769BDD}" destId="{4BC41D1C-75D6-4AED-8B98-245FBF0DA325}" srcOrd="0" destOrd="0" parTransId="{B6327B94-8AD0-4520-93A4-F38CABB0042C}" sibTransId="{551EF20B-E82A-4360-8D40-384EA42220E6}"/>
    <dgm:cxn modelId="{ECA45337-3706-4AD2-8A66-8D16715EE0F2}" type="presParOf" srcId="{EC18F620-2EB3-4579-BF92-19672FE1A2EF}" destId="{8D6A82BE-6439-4627-A198-D0E762EF6D12}" srcOrd="0" destOrd="0" presId="urn:microsoft.com/office/officeart/2011/layout/HexagonRadial"/>
    <dgm:cxn modelId="{A4E9A562-22ED-4C40-A978-2A7736C74FEB}" type="presParOf" srcId="{EC18F620-2EB3-4579-BF92-19672FE1A2EF}" destId="{76D03405-0287-4B99-B911-7A8D35EBB70B}" srcOrd="1" destOrd="0" presId="urn:microsoft.com/office/officeart/2011/layout/HexagonRadial"/>
    <dgm:cxn modelId="{D4DE06A8-A7AA-4556-AB00-7096DD1DB84D}" type="presParOf" srcId="{76D03405-0287-4B99-B911-7A8D35EBB70B}" destId="{8E316CE7-98D6-40D3-A3C9-8026945A670A}" srcOrd="0" destOrd="0" presId="urn:microsoft.com/office/officeart/2011/layout/HexagonRadial"/>
    <dgm:cxn modelId="{E5EBD6B6-6A4E-43B4-BE1A-15C9CCD15172}" type="presParOf" srcId="{EC18F620-2EB3-4579-BF92-19672FE1A2EF}" destId="{74EB6807-BAEA-407D-A9AE-A1E463F02FF0}" srcOrd="2" destOrd="0" presId="urn:microsoft.com/office/officeart/2011/layout/HexagonRadial"/>
    <dgm:cxn modelId="{C97393D2-4FAA-47A5-934A-A478F87EDF3D}" type="presParOf" srcId="{EC18F620-2EB3-4579-BF92-19672FE1A2EF}" destId="{83EA5C27-B866-4E22-904C-D394E47A414A}" srcOrd="3" destOrd="0" presId="urn:microsoft.com/office/officeart/2011/layout/HexagonRadial"/>
    <dgm:cxn modelId="{01BE5B14-FD98-4985-9B03-A723A8545458}" type="presParOf" srcId="{83EA5C27-B866-4E22-904C-D394E47A414A}" destId="{FBB7892A-0EA0-4F5B-9457-6C98C24DA1E1}" srcOrd="0" destOrd="0" presId="urn:microsoft.com/office/officeart/2011/layout/HexagonRadial"/>
    <dgm:cxn modelId="{24B41873-6CED-4A7F-AD83-51250B08169D}" type="presParOf" srcId="{EC18F620-2EB3-4579-BF92-19672FE1A2EF}" destId="{6C76032D-0842-4B7C-9B2F-6E99E1DB364E}" srcOrd="4" destOrd="0" presId="urn:microsoft.com/office/officeart/2011/layout/HexagonRadial"/>
    <dgm:cxn modelId="{1C008A9E-2509-40A2-95B2-6D7ED6C0D3CC}" type="presParOf" srcId="{EC18F620-2EB3-4579-BF92-19672FE1A2EF}" destId="{F2BAC708-06AD-471E-80CF-56EBA0F9FF63}" srcOrd="5" destOrd="0" presId="urn:microsoft.com/office/officeart/2011/layout/HexagonRadial"/>
    <dgm:cxn modelId="{D05E1FFD-D156-463E-8DB0-0AE7CEC99613}" type="presParOf" srcId="{F2BAC708-06AD-471E-80CF-56EBA0F9FF63}" destId="{47FFC7A4-CCB4-4BC1-85D5-E0E4EAEE578B}" srcOrd="0" destOrd="0" presId="urn:microsoft.com/office/officeart/2011/layout/HexagonRadial"/>
    <dgm:cxn modelId="{A74F65A7-C688-4FF0-BD29-F4E82C989505}" type="presParOf" srcId="{EC18F620-2EB3-4579-BF92-19672FE1A2EF}" destId="{ECD48DDC-CEE6-4910-8681-86105D689C7A}" srcOrd="6" destOrd="0" presId="urn:microsoft.com/office/officeart/2011/layout/HexagonRadial"/>
    <dgm:cxn modelId="{7FCBFCB7-F654-4518-B801-4C05515DC957}" type="presParOf" srcId="{EC18F620-2EB3-4579-BF92-19672FE1A2EF}" destId="{E96C6F30-6236-47A8-A8CB-C7993775064E}" srcOrd="7" destOrd="0" presId="urn:microsoft.com/office/officeart/2011/layout/HexagonRadial"/>
    <dgm:cxn modelId="{5E4DCE1F-F9C0-4D72-AE95-1418B8997DBE}" type="presParOf" srcId="{E96C6F30-6236-47A8-A8CB-C7993775064E}" destId="{8AEF1BC2-1FDE-44EB-8C0E-DE88D1518B7C}" srcOrd="0" destOrd="0" presId="urn:microsoft.com/office/officeart/2011/layout/HexagonRadial"/>
    <dgm:cxn modelId="{DEF403B9-BB8A-4B83-B56E-735DBB731EE2}" type="presParOf" srcId="{EC18F620-2EB3-4579-BF92-19672FE1A2EF}" destId="{5777F911-8343-4590-8140-46E9BA4D9C1B}" srcOrd="8" destOrd="0" presId="urn:microsoft.com/office/officeart/2011/layout/HexagonRadial"/>
    <dgm:cxn modelId="{69E0951A-509F-4430-89CC-6F9B77972FAA}" type="presParOf" srcId="{EC18F620-2EB3-4579-BF92-19672FE1A2EF}" destId="{36F07460-860E-44AE-897B-E6D23F430AA9}" srcOrd="9" destOrd="0" presId="urn:microsoft.com/office/officeart/2011/layout/HexagonRadial"/>
    <dgm:cxn modelId="{ED6DA9FA-FEB8-4037-926C-012934A0B340}" type="presParOf" srcId="{36F07460-860E-44AE-897B-E6D23F430AA9}" destId="{4CD429BB-F392-470E-8B63-9EEFD5836F64}" srcOrd="0" destOrd="0" presId="urn:microsoft.com/office/officeart/2011/layout/HexagonRadial"/>
    <dgm:cxn modelId="{16630139-63D8-4700-B6BE-3E238DF8F5B3}" type="presParOf" srcId="{EC18F620-2EB3-4579-BF92-19672FE1A2EF}" destId="{F12472BB-E57A-47A4-B3CF-4B475BF8B0EE}" srcOrd="10" destOrd="0" presId="urn:microsoft.com/office/officeart/2011/layout/HexagonRadial"/>
    <dgm:cxn modelId="{40DB2BE2-5535-4102-8436-B5D64DE965F6}" type="presParOf" srcId="{EC18F620-2EB3-4579-BF92-19672FE1A2EF}" destId="{DD5471BA-F063-4828-BADC-0E2D1FC11C46}" srcOrd="11" destOrd="0" presId="urn:microsoft.com/office/officeart/2011/layout/HexagonRadial"/>
    <dgm:cxn modelId="{354B7FBE-35E7-4AC4-8F19-550CB8A680E1}" type="presParOf" srcId="{DD5471BA-F063-4828-BADC-0E2D1FC11C46}" destId="{94A34BD1-7A37-47FB-BF70-A17C82096BEB}" srcOrd="0" destOrd="0" presId="urn:microsoft.com/office/officeart/2011/layout/HexagonRadial"/>
    <dgm:cxn modelId="{D93B217F-6060-4366-B3B6-5D5EEB1B9818}" type="presParOf" srcId="{EC18F620-2EB3-4579-BF92-19672FE1A2EF}" destId="{1300BACE-EEE3-468A-95CE-323BBC0F431F}" srcOrd="12" destOrd="0" presId="urn:microsoft.com/office/officeart/2011/layout/HexagonRadial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6A82BE-6439-4627-A198-D0E762EF6D12}">
      <dsp:nvSpPr>
        <dsp:cNvPr id="0" name=""/>
        <dsp:cNvSpPr/>
      </dsp:nvSpPr>
      <dsp:spPr>
        <a:xfrm>
          <a:off x="2090551" y="1411899"/>
          <a:ext cx="1794586" cy="1552389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Calibri"/>
              <a:ea typeface="+mn-ea"/>
              <a:cs typeface="+mn-cs"/>
            </a:rPr>
            <a:t>PARTY-DRIVEN</a:t>
          </a:r>
          <a:endParaRPr lang="en-US" sz="1700" kern="1200" dirty="0">
            <a:latin typeface="Calibri"/>
            <a:ea typeface="+mn-ea"/>
            <a:cs typeface="+mn-cs"/>
          </a:endParaRPr>
        </a:p>
      </dsp:txBody>
      <dsp:txXfrm>
        <a:off x="2387939" y="1669152"/>
        <a:ext cx="1199810" cy="1037883"/>
      </dsp:txXfrm>
    </dsp:sp>
    <dsp:sp modelId="{FBB7892A-0EA0-4F5B-9457-6C98C24DA1E1}">
      <dsp:nvSpPr>
        <dsp:cNvPr id="0" name=""/>
        <dsp:cNvSpPr/>
      </dsp:nvSpPr>
      <dsp:spPr>
        <a:xfrm>
          <a:off x="3214306" y="669186"/>
          <a:ext cx="677092" cy="583404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EB6807-BAEA-407D-A9AE-A1E463F02FF0}">
      <dsp:nvSpPr>
        <dsp:cNvPr id="0" name=""/>
        <dsp:cNvSpPr/>
      </dsp:nvSpPr>
      <dsp:spPr>
        <a:xfrm>
          <a:off x="2255858" y="0"/>
          <a:ext cx="1470650" cy="1272285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alibri"/>
              <a:ea typeface="+mn-ea"/>
              <a:cs typeface="+mn-cs"/>
            </a:rPr>
            <a:t>Article XIII</a:t>
          </a:r>
        </a:p>
      </dsp:txBody>
      <dsp:txXfrm>
        <a:off x="2499576" y="210845"/>
        <a:ext cx="983214" cy="850595"/>
      </dsp:txXfrm>
    </dsp:sp>
    <dsp:sp modelId="{47FFC7A4-CCB4-4BC1-85D5-E0E4EAEE578B}">
      <dsp:nvSpPr>
        <dsp:cNvPr id="0" name=""/>
        <dsp:cNvSpPr/>
      </dsp:nvSpPr>
      <dsp:spPr>
        <a:xfrm>
          <a:off x="4004525" y="1759841"/>
          <a:ext cx="677092" cy="583404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C76032D-0842-4B7C-9B2F-6E99E1DB364E}">
      <dsp:nvSpPr>
        <dsp:cNvPr id="0" name=""/>
        <dsp:cNvSpPr/>
      </dsp:nvSpPr>
      <dsp:spPr>
        <a:xfrm>
          <a:off x="3604615" y="782540"/>
          <a:ext cx="1470650" cy="1272285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Calibri"/>
              <a:ea typeface="+mn-ea"/>
              <a:cs typeface="+mn-cs"/>
            </a:rPr>
            <a:t>Legislation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Calibri"/>
              <a:ea typeface="+mn-ea"/>
              <a:cs typeface="+mn-cs"/>
            </a:rPr>
            <a:t>NLP</a:t>
          </a:r>
          <a:endParaRPr lang="en-US" sz="1700" kern="1200" dirty="0">
            <a:latin typeface="Calibri"/>
            <a:ea typeface="+mn-ea"/>
            <a:cs typeface="+mn-cs"/>
          </a:endParaRPr>
        </a:p>
      </dsp:txBody>
      <dsp:txXfrm>
        <a:off x="3848333" y="993385"/>
        <a:ext cx="983214" cy="850595"/>
      </dsp:txXfrm>
    </dsp:sp>
    <dsp:sp modelId="{8AEF1BC2-1FDE-44EB-8C0E-DE88D1518B7C}">
      <dsp:nvSpPr>
        <dsp:cNvPr id="0" name=""/>
        <dsp:cNvSpPr/>
      </dsp:nvSpPr>
      <dsp:spPr>
        <a:xfrm>
          <a:off x="3455588" y="2990986"/>
          <a:ext cx="677092" cy="583404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CD48DDC-CEE6-4910-8681-86105D689C7A}">
      <dsp:nvSpPr>
        <dsp:cNvPr id="0" name=""/>
        <dsp:cNvSpPr/>
      </dsp:nvSpPr>
      <dsp:spPr>
        <a:xfrm>
          <a:off x="3604615" y="2320925"/>
          <a:ext cx="1470650" cy="1272285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Calibri"/>
              <a:ea typeface="+mn-ea"/>
              <a:cs typeface="+mn-cs"/>
            </a:rPr>
            <a:t>Sig-trade</a:t>
          </a:r>
        </a:p>
      </dsp:txBody>
      <dsp:txXfrm>
        <a:off x="3848333" y="2531770"/>
        <a:ext cx="983214" cy="850595"/>
      </dsp:txXfrm>
    </dsp:sp>
    <dsp:sp modelId="{4CD429BB-F392-470E-8B63-9EEFD5836F64}">
      <dsp:nvSpPr>
        <dsp:cNvPr id="0" name=""/>
        <dsp:cNvSpPr/>
      </dsp:nvSpPr>
      <dsp:spPr>
        <a:xfrm>
          <a:off x="2093890" y="3118784"/>
          <a:ext cx="677092" cy="583404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777F911-8343-4590-8140-46E9BA4D9C1B}">
      <dsp:nvSpPr>
        <dsp:cNvPr id="0" name=""/>
        <dsp:cNvSpPr/>
      </dsp:nvSpPr>
      <dsp:spPr>
        <a:xfrm>
          <a:off x="2255858" y="3104341"/>
          <a:ext cx="1470650" cy="1272285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Calibri"/>
              <a:ea typeface="+mn-ea"/>
              <a:cs typeface="+mn-cs"/>
            </a:rPr>
            <a:t>Captive bred</a:t>
          </a:r>
        </a:p>
      </dsp:txBody>
      <dsp:txXfrm>
        <a:off x="2499576" y="3315186"/>
        <a:ext cx="983214" cy="850595"/>
      </dsp:txXfrm>
    </dsp:sp>
    <dsp:sp modelId="{94A34BD1-7A37-47FB-BF70-A17C82096BEB}">
      <dsp:nvSpPr>
        <dsp:cNvPr id="0" name=""/>
        <dsp:cNvSpPr/>
      </dsp:nvSpPr>
      <dsp:spPr>
        <a:xfrm>
          <a:off x="1290731" y="2028566"/>
          <a:ext cx="677092" cy="583404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2472BB-E57A-47A4-B3CF-4B475BF8B0EE}">
      <dsp:nvSpPr>
        <dsp:cNvPr id="0" name=""/>
        <dsp:cNvSpPr/>
      </dsp:nvSpPr>
      <dsp:spPr>
        <a:xfrm>
          <a:off x="900839" y="2321800"/>
          <a:ext cx="1470650" cy="1272285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Calibri"/>
              <a:ea typeface="+mn-ea"/>
              <a:cs typeface="+mn-cs"/>
            </a:rPr>
            <a:t>Reporting</a:t>
          </a:r>
        </a:p>
      </dsp:txBody>
      <dsp:txXfrm>
        <a:off x="1144557" y="2532645"/>
        <a:ext cx="983214" cy="850595"/>
      </dsp:txXfrm>
    </dsp:sp>
    <dsp:sp modelId="{1300BACE-EEE3-468A-95CE-323BBC0F431F}">
      <dsp:nvSpPr>
        <dsp:cNvPr id="0" name=""/>
        <dsp:cNvSpPr/>
      </dsp:nvSpPr>
      <dsp:spPr>
        <a:xfrm>
          <a:off x="900839" y="780790"/>
          <a:ext cx="1470650" cy="1272285"/>
        </a:xfrm>
        <a:prstGeom prst="hexagon">
          <a:avLst>
            <a:gd name="adj" fmla="val 28570"/>
            <a:gd name="vf" fmla="val 11547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Calibri"/>
              <a:ea typeface="+mn-ea"/>
              <a:cs typeface="+mn-cs"/>
            </a:rPr>
            <a:t>NIAPs</a:t>
          </a:r>
          <a:endParaRPr lang="en-US" sz="1700" kern="1200" dirty="0">
            <a:latin typeface="Calibri"/>
            <a:ea typeface="+mn-ea"/>
            <a:cs typeface="+mn-cs"/>
          </a:endParaRPr>
        </a:p>
      </dsp:txBody>
      <dsp:txXfrm>
        <a:off x="1144557" y="991635"/>
        <a:ext cx="983214" cy="850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16271" y="9508105"/>
            <a:ext cx="1581404" cy="418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33" tIns="45566" rIns="91133" bIns="45566" numCol="1" anchor="b" anchorCtr="0" compatLnSpc="1">
            <a:prstTxWarp prst="textNoShape">
              <a:avLst/>
            </a:prstTxWarp>
          </a:bodyPr>
          <a:lstStyle>
            <a:lvl1pPr algn="r" defTabSz="911225" eaLnBrk="0" hangingPunct="0">
              <a:defRPr sz="1200">
                <a:solidFill>
                  <a:schemeClr val="tx1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D87B44C-BDD2-413D-B464-D64D7A18FB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2149"/>
            <a:ext cx="3031516" cy="46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8" tIns="46200" rIns="92398" bIns="46200" numCol="1" anchor="b" anchorCtr="0" compatLnSpc="1">
            <a:prstTxWarp prst="textNoShape">
              <a:avLst/>
            </a:prstTxWarp>
          </a:bodyPr>
          <a:lstStyle>
            <a:lvl1pPr algn="l" defTabSz="923925" eaLnBrk="1" hangingPunct="1">
              <a:spcBef>
                <a:spcPct val="50000"/>
              </a:spcBef>
              <a:defRPr sz="1200" b="1" smtClean="0">
                <a:solidFill>
                  <a:srgbClr val="FF3300"/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Regional preCoP, August2016</a:t>
            </a:r>
          </a:p>
        </p:txBody>
      </p:sp>
    </p:spTree>
    <p:extLst>
      <p:ext uri="{BB962C8B-B14F-4D97-AF65-F5344CB8AC3E}">
        <p14:creationId xmlns:p14="http://schemas.microsoft.com/office/powerpoint/2010/main" val="202464257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955" cy="49731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133" tIns="45566" rIns="91133" bIns="45566" numCol="1" anchor="ctr" anchorCtr="0" compatLnSpc="1">
            <a:prstTxWarp prst="textNoShape">
              <a:avLst/>
            </a:prstTxWarp>
          </a:bodyPr>
          <a:lstStyle>
            <a:lvl1pPr defTabSz="911225" eaLnBrk="0" hangingPunct="0">
              <a:defRPr sz="1200"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722" y="1"/>
            <a:ext cx="2945954" cy="49731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133" tIns="45566" rIns="91133" bIns="45566" numCol="1" anchor="ctr" anchorCtr="0" compatLnSpc="1">
            <a:prstTxWarp prst="textNoShape">
              <a:avLst/>
            </a:prstTxWarp>
          </a:bodyPr>
          <a:lstStyle>
            <a:lvl1pPr algn="r" defTabSz="911225" eaLnBrk="0" hangingPunct="0">
              <a:defRPr sz="1200"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67" y="4715482"/>
            <a:ext cx="4986142" cy="446600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133" tIns="45566" rIns="91133" bIns="4556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22"/>
            <a:ext cx="2945955" cy="4973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133" tIns="45566" rIns="91133" bIns="45566" numCol="1" anchor="b" anchorCtr="0" compatLnSpc="1">
            <a:prstTxWarp prst="textNoShape">
              <a:avLst/>
            </a:prstTxWarp>
          </a:bodyPr>
          <a:lstStyle>
            <a:lvl1pPr algn="l" defTabSz="911225" eaLnBrk="0" hangingPunct="0">
              <a:defRPr sz="120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Regional preCoP, August2016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722" y="9429322"/>
            <a:ext cx="2945954" cy="4973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133" tIns="45566" rIns="91133" bIns="45566" numCol="1" anchor="b" anchorCtr="0" compatLnSpc="1">
            <a:prstTxWarp prst="textNoShape">
              <a:avLst/>
            </a:prstTxWarp>
          </a:bodyPr>
          <a:lstStyle>
            <a:lvl1pPr algn="r" defTabSz="911225" eaLnBrk="0" hangingPunct="0">
              <a:defRPr sz="1200">
                <a:solidFill>
                  <a:schemeClr val="tx1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C18EF5C-E87E-4141-8A36-FCB71596D9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13278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7D3AB-6DD4-414B-9EEA-FA31A3980046}" type="slidenum">
              <a:rPr lang="en-GB"/>
              <a:pPr/>
              <a:t>2</a:t>
            </a:fld>
            <a:endParaRPr lang="en-GB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06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7D3AB-6DD4-414B-9EEA-FA31A3980046}" type="slidenum">
              <a:rPr lang="en-GB"/>
              <a:pPr/>
              <a:t>3</a:t>
            </a:fld>
            <a:endParaRPr lang="en-GB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27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7D3AB-6DD4-414B-9EEA-FA31A3980046}" type="slidenum">
              <a:rPr lang="en-GB"/>
              <a:pPr/>
              <a:t>5</a:t>
            </a:fld>
            <a:endParaRPr lang="en-GB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54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7D3AB-6DD4-414B-9EEA-FA31A3980046}" type="slidenum">
              <a:rPr lang="en-GB"/>
              <a:pPr/>
              <a:t>6</a:t>
            </a:fld>
            <a:endParaRPr lang="en-GB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70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7D3AB-6DD4-414B-9EEA-FA31A3980046}" type="slidenum">
              <a:rPr lang="en-GB"/>
              <a:pPr/>
              <a:t>7</a:t>
            </a:fld>
            <a:endParaRPr lang="en-GB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55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7D3AB-6DD4-414B-9EEA-FA31A3980046}" type="slidenum">
              <a:rPr lang="en-GB"/>
              <a:pPr/>
              <a:t>8</a:t>
            </a:fld>
            <a:endParaRPr lang="en-GB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99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7D3AB-6DD4-414B-9EEA-FA31A3980046}" type="slidenum">
              <a:rPr lang="en-GB"/>
              <a:pPr/>
              <a:t>9</a:t>
            </a:fld>
            <a:endParaRPr lang="en-GB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86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731024"/>
            <a:ext cx="1872208" cy="1072071"/>
          </a:xfrm>
          <a:prstGeom prst="rect">
            <a:avLst/>
          </a:prstGeom>
        </p:spPr>
      </p:pic>
      <p:sp>
        <p:nvSpPr>
          <p:cNvPr id="626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44799" y="1267060"/>
            <a:ext cx="3842303" cy="17475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 sz="4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06754" y="5301208"/>
            <a:ext cx="7057534" cy="144016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s-PE" noProof="0" dirty="0"/>
              <a:t>Curso: Fortalecimiento de capacidades para la implementación de la Convención CITES en el Perú</a:t>
            </a:r>
            <a:br>
              <a:rPr lang="es-PE" noProof="0" dirty="0"/>
            </a:br>
            <a:r>
              <a:rPr lang="es-PE" noProof="0" dirty="0"/>
              <a:t>Lima, 18 al 20 de setiembre del 2019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677" y="2564904"/>
            <a:ext cx="2340000" cy="23400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9860" y="116632"/>
            <a:ext cx="2340000" cy="2340000"/>
          </a:xfrm>
          <a:prstGeom prst="rect">
            <a:avLst/>
          </a:prstGeom>
        </p:spPr>
      </p:pic>
      <p:pic>
        <p:nvPicPr>
          <p:cNvPr id="8" name="Picture 7" descr="C:\Users\Radisavljevic\Downloads\prop-4.DPI_300.jpg">
            <a:extLst>
              <a:ext uri="{FF2B5EF4-FFF2-40B4-BE49-F238E27FC236}">
                <a16:creationId xmlns:a16="http://schemas.microsoft.com/office/drawing/2014/main" id="{65B9905A-EE4A-4A00-8B48-62795F7BB35A}"/>
              </a:ext>
            </a:extLst>
          </p:cNvPr>
          <p:cNvPicPr/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044" y="2576142"/>
            <a:ext cx="1220194" cy="12070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Radisavljevic\Downloads\prop 42300.jpg">
            <a:extLst>
              <a:ext uri="{FF2B5EF4-FFF2-40B4-BE49-F238E27FC236}">
                <a16:creationId xmlns:a16="http://schemas.microsoft.com/office/drawing/2014/main" id="{98BC4F95-9D61-4BFC-B76E-42C249A4DBBE}"/>
              </a:ext>
            </a:extLst>
          </p:cNvPr>
          <p:cNvPicPr/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61017" y="2564904"/>
            <a:ext cx="1236832" cy="12182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C:\Users\Radisavljevic\Downloads\prop-22.DPI_300.jpg">
            <a:extLst>
              <a:ext uri="{FF2B5EF4-FFF2-40B4-BE49-F238E27FC236}">
                <a16:creationId xmlns:a16="http://schemas.microsoft.com/office/drawing/2014/main" id="{7B71782B-CE50-4640-97EE-65A45948E1E9}"/>
              </a:ext>
            </a:extLst>
          </p:cNvPr>
          <p:cNvPicPr/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045" y="3734905"/>
            <a:ext cx="1278022" cy="117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BAC1BE4-54A7-45DC-8C45-4875B6BE103A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1016" y="3734904"/>
            <a:ext cx="1236832" cy="11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949028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21742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-39688"/>
            <a:ext cx="2286000" cy="6211888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39688"/>
            <a:ext cx="6705600" cy="6211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92932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0028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9825445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55700"/>
            <a:ext cx="3810000" cy="50165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155700"/>
            <a:ext cx="3810000" cy="5016500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(to be used for emphasis)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404115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089078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348206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640447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7098742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837056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39688"/>
            <a:ext cx="9144000" cy="8778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55700"/>
            <a:ext cx="7772400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2400" y="6297965"/>
            <a:ext cx="943028" cy="54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23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</p:sldLayoutIdLst>
  <p:transition>
    <p:wipe dir="d"/>
  </p:transition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>
              <a:lumMod val="85000"/>
              <a:lumOff val="15000"/>
            </a:schemeClr>
          </a:solidFill>
          <a:latin typeface="Arial Narrow" panose="020B0606020202030204" pitchFamily="34" charset="0"/>
          <a:ea typeface="ＭＳ Ｐゴシック" charset="0"/>
          <a:cs typeface="Arial Narrow" panose="020B0606020202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5000"/>
        </a:spcBef>
        <a:spcAft>
          <a:spcPct val="15000"/>
        </a:spcAft>
        <a:buChar char="•"/>
        <a:defRPr sz="2800">
          <a:solidFill>
            <a:srgbClr val="333333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55000"/>
        </a:spcBef>
        <a:spcAft>
          <a:spcPct val="15000"/>
        </a:spcAft>
        <a:buChar char="–"/>
        <a:defRPr sz="2400">
          <a:solidFill>
            <a:srgbClr val="333333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55000"/>
        </a:spcBef>
        <a:spcAft>
          <a:spcPct val="15000"/>
        </a:spcAft>
        <a:buChar char="•"/>
        <a:defRPr sz="2000">
          <a:solidFill>
            <a:srgbClr val="333333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55000"/>
        </a:spcBef>
        <a:spcAft>
          <a:spcPct val="15000"/>
        </a:spcAft>
        <a:buChar char="–"/>
        <a:defRPr sz="2000">
          <a:solidFill>
            <a:schemeClr val="bg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tes.unia.e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ites.org/sites/default/files/eng/cop/18/doc/E-CoP18-028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20072" y="1124744"/>
            <a:ext cx="3707904" cy="3744416"/>
          </a:xfrm>
        </p:spPr>
        <p:txBody>
          <a:bodyPr/>
          <a:lstStyle/>
          <a:p>
            <a:pPr algn="l"/>
            <a:br>
              <a:rPr lang="en-GB" altLang="ja-JP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</a:br>
            <a:br>
              <a:rPr lang="en-GB" altLang="ja-JP" sz="4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GB" altLang="ja-JP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 </a:t>
            </a:r>
            <a:r>
              <a:rPr lang="en-GB" altLang="ja-JP" kern="12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ompliance</a:t>
            </a:r>
            <a:br>
              <a:rPr lang="en-GB" altLang="ja-JP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</a:br>
            <a:r>
              <a:rPr lang="en-GB" altLang="ja-JP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 </a:t>
            </a:r>
            <a:r>
              <a:rPr lang="en-GB" altLang="ja-JP" kern="12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ssistance</a:t>
            </a:r>
            <a:r>
              <a:rPr lang="en-GB" altLang="ja-JP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br>
              <a:rPr lang="en-GB" altLang="ja-JP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</a:br>
            <a:r>
              <a:rPr lang="en-GB" altLang="ja-JP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 </a:t>
            </a:r>
            <a:r>
              <a:rPr lang="en-GB" altLang="ja-JP" kern="12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rogramme</a:t>
            </a:r>
            <a:br>
              <a:rPr lang="en-GB" altLang="ja-JP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</a:br>
            <a:r>
              <a:rPr lang="en-GB" altLang="ja-JP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endParaRPr lang="en-GB" kern="1200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9A4350-2F16-40DE-984D-944263AE8D73}"/>
              </a:ext>
            </a:extLst>
          </p:cNvPr>
          <p:cNvSpPr/>
          <p:nvPr/>
        </p:nvSpPr>
        <p:spPr bwMode="auto">
          <a:xfrm>
            <a:off x="5220072" y="1736812"/>
            <a:ext cx="504056" cy="3132348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1ADA67-4BE2-4C27-8EB5-E30695580625}"/>
              </a:ext>
            </a:extLst>
          </p:cNvPr>
          <p:cNvSpPr/>
          <p:nvPr/>
        </p:nvSpPr>
        <p:spPr>
          <a:xfrm>
            <a:off x="5193415" y="722892"/>
            <a:ext cx="16930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ja-JP" sz="4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CITES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8437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08762A6D-0D5A-4A48-8203-FFE24FE13C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da-DK" altLang="en-US" sz="3200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GUIDANCE</a:t>
            </a:r>
            <a:endParaRPr lang="en-GB" altLang="en-US" sz="3200" kern="1200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44035" name="Picture 2">
            <a:extLst>
              <a:ext uri="{FF2B5EF4-FFF2-40B4-BE49-F238E27FC236}">
                <a16:creationId xmlns:a16="http://schemas.microsoft.com/office/drawing/2014/main" id="{EF10201A-343A-4E5B-BD05-1E4DFC114B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105400" y="1524000"/>
            <a:ext cx="3897313" cy="37131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57150" cap="flat" cmpd="sng" algn="ctr">
                <a:solidFill>
                  <a:srgbClr val="FFCC00"/>
                </a:solidFill>
                <a:prstDash val="solid"/>
                <a:miter lim="800000"/>
                <a:headEnd type="none" w="med" len="med"/>
                <a:tailEnd type="none" w="lg" len="med"/>
              </a14:hiddenLine>
            </a:ext>
          </a:extLst>
        </p:spPr>
      </p:pic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BFF863EE-32C6-4666-AE1C-7C0B4C3827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B2B2B2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rgbClr val="FFFF00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8136CB6F-F024-4CD4-9478-248C652D354D}" type="slidenum">
              <a:rPr lang="en-US" altLang="en-US" smtClean="0"/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10</a:t>
            </a:fld>
            <a:endParaRPr lang="en-US" altLang="en-US" sz="1400">
              <a:solidFill>
                <a:srgbClr val="3333CC"/>
              </a:solidFill>
            </a:endParaRPr>
          </a:p>
        </p:txBody>
      </p:sp>
      <p:sp>
        <p:nvSpPr>
          <p:cNvPr id="37893" name="TextBox 6">
            <a:extLst>
              <a:ext uri="{FF2B5EF4-FFF2-40B4-BE49-F238E27FC236}">
                <a16:creationId xmlns:a16="http://schemas.microsoft.com/office/drawing/2014/main" id="{85CDD95C-CD36-4FAE-A5BF-40DCA838B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524000"/>
            <a:ext cx="542448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7325" indent="-187325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rgbClr val="33333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da-DK" altLang="en-US" sz="2400" dirty="0">
                <a:solidFill>
                  <a:schemeClr val="tx2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www.cites.org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da-DK" altLang="en-US" sz="2400" dirty="0">
              <a:solidFill>
                <a:schemeClr val="tx2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da-DK" altLang="en-US" sz="2400" dirty="0">
                <a:solidFill>
                  <a:schemeClr val="tx2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Compliance web page: https://cites.org/compliance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da-DK" altLang="en-US" sz="2400" dirty="0">
              <a:solidFill>
                <a:schemeClr val="tx2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da-DK" altLang="en-US" sz="2400" dirty="0">
                <a:solidFill>
                  <a:schemeClr val="tx2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CITES virtual college: </a:t>
            </a:r>
            <a:r>
              <a:rPr lang="da-DK" altLang="en-US" sz="2400" dirty="0">
                <a:solidFill>
                  <a:schemeClr val="tx2">
                    <a:lumMod val="50000"/>
                    <a:lumOff val="50000"/>
                  </a:schemeClr>
                </a:solidFill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www.cites.unia.es</a:t>
            </a:r>
            <a:endParaRPr lang="da-DK" altLang="en-US" sz="2400" dirty="0">
              <a:solidFill>
                <a:schemeClr val="tx2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da-DK" altLang="en-US" sz="2400" dirty="0">
              <a:solidFill>
                <a:schemeClr val="tx2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da-DK" altLang="en-US" sz="2400" dirty="0">
                <a:solidFill>
                  <a:schemeClr val="tx2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Secretariat’s compliance team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da-DK" altLang="en-US" sz="2400" dirty="0">
              <a:solidFill>
                <a:schemeClr val="tx2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da-DK" altLang="en-US" sz="2400" dirty="0">
                <a:solidFill>
                  <a:schemeClr val="tx2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Taylored technical assistance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da-DK" alt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ord 1">
            <a:extLst>
              <a:ext uri="{FF2B5EF4-FFF2-40B4-BE49-F238E27FC236}">
                <a16:creationId xmlns:a16="http://schemas.microsoft.com/office/drawing/2014/main" id="{867AC012-167E-4597-9F19-C2C5D160CEBF}"/>
              </a:ext>
            </a:extLst>
          </p:cNvPr>
          <p:cNvSpPr/>
          <p:nvPr/>
        </p:nvSpPr>
        <p:spPr bwMode="auto">
          <a:xfrm rot="11238351">
            <a:off x="-2659748" y="570385"/>
            <a:ext cx="6265010" cy="5913270"/>
          </a:xfrm>
          <a:prstGeom prst="chord">
            <a:avLst>
              <a:gd name="adj1" fmla="val 4519158"/>
              <a:gd name="adj2" fmla="val 16200000"/>
            </a:avLst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5" name="1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CC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0E7674C0-336F-4557-8D18-B09AFDB73DB4}" type="slidenum">
              <a:rPr lang="en-US" smtClean="0">
                <a:solidFill>
                  <a:schemeClr val="accent2"/>
                </a:solidFill>
              </a:rPr>
              <a:pPr/>
              <a:t>2</a:t>
            </a:fld>
            <a:endParaRPr lang="en-US">
              <a:solidFill>
                <a:schemeClr val="accent2"/>
              </a:solidFill>
            </a:endParaRPr>
          </a:p>
        </p:txBody>
      </p:sp>
      <p:sp>
        <p:nvSpPr>
          <p:cNvPr id="673798" name="Rectangle 6"/>
          <p:cNvSpPr>
            <a:spLocks noChangeArrowheads="1"/>
          </p:cNvSpPr>
          <p:nvPr/>
        </p:nvSpPr>
        <p:spPr bwMode="auto">
          <a:xfrm>
            <a:off x="3092799" y="997883"/>
            <a:ext cx="2958400" cy="388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6783" tIns="26713" rIns="66783" bIns="26713">
            <a:spAutoFit/>
          </a:bodyPr>
          <a:lstStyle/>
          <a:p>
            <a:pPr defTabSz="962025">
              <a:lnSpc>
                <a:spcPct val="87000"/>
              </a:lnSpc>
            </a:pPr>
            <a:r>
              <a:rPr lang="en-GB" sz="2500" u="sng" dirty="0">
                <a:solidFill>
                  <a:srgbClr val="C00000"/>
                </a:solidFill>
              </a:rPr>
              <a:t>CoP Decision 18.69</a:t>
            </a:r>
          </a:p>
        </p:txBody>
      </p:sp>
      <p:sp>
        <p:nvSpPr>
          <p:cNvPr id="673806" name="Rectangle 14"/>
          <p:cNvSpPr>
            <a:spLocks noChangeArrowheads="1"/>
          </p:cNvSpPr>
          <p:nvPr/>
        </p:nvSpPr>
        <p:spPr bwMode="auto">
          <a:xfrm>
            <a:off x="520541" y="130163"/>
            <a:ext cx="7918648" cy="65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r>
              <a:rPr lang="en-GB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CAP - MANDATE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F29048CB-66AD-4AC4-95B5-3589A5151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457" y="1587668"/>
            <a:ext cx="6766816" cy="4708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Secretariat shall, subject to the availability of external funding, establish a Compliance Assistance Programme – CAP</a:t>
            </a:r>
          </a:p>
          <a:p>
            <a:pPr eaLnBrk="1" hangingPunct="1"/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Full proposal contained in document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CoP18 Doc. 28</a:t>
            </a:r>
            <a:endParaRPr lang="en-GB" sz="2400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/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‘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Compliance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’ means to act in accordance with and in fulfilment of the Convention requirements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88795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CC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0E7674C0-336F-4557-8D18-B09AFDB73DB4}" type="slidenum">
              <a:rPr lang="en-US" smtClean="0">
                <a:solidFill>
                  <a:schemeClr val="accent2"/>
                </a:solidFill>
              </a:rPr>
              <a:pPr/>
              <a:t>3</a:t>
            </a:fld>
            <a:endParaRPr lang="en-US">
              <a:solidFill>
                <a:schemeClr val="accent2"/>
              </a:solidFill>
            </a:endParaRPr>
          </a:p>
        </p:txBody>
      </p:sp>
      <p:sp>
        <p:nvSpPr>
          <p:cNvPr id="673798" name="Rectangle 6"/>
          <p:cNvSpPr>
            <a:spLocks noChangeArrowheads="1"/>
          </p:cNvSpPr>
          <p:nvPr/>
        </p:nvSpPr>
        <p:spPr bwMode="auto">
          <a:xfrm>
            <a:off x="1701443" y="823029"/>
            <a:ext cx="5671066" cy="32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6783" tIns="26713" rIns="66783" bIns="26713">
            <a:spAutoFit/>
          </a:bodyPr>
          <a:lstStyle/>
          <a:p>
            <a:pPr defTabSz="962025">
              <a:lnSpc>
                <a:spcPct val="87000"/>
              </a:lnSpc>
            </a:pPr>
            <a:r>
              <a:rPr lang="en-GB" sz="2000" dirty="0">
                <a:solidFill>
                  <a:srgbClr val="C00000"/>
                </a:solidFill>
              </a:rPr>
              <a:t>CURRENT CHALLENGES FACED BY PARTIES</a:t>
            </a:r>
          </a:p>
        </p:txBody>
      </p:sp>
      <p:sp>
        <p:nvSpPr>
          <p:cNvPr id="673806" name="Rectangle 14"/>
          <p:cNvSpPr>
            <a:spLocks noChangeArrowheads="1"/>
          </p:cNvSpPr>
          <p:nvPr/>
        </p:nvSpPr>
        <p:spPr bwMode="auto">
          <a:xfrm>
            <a:off x="539552" y="112665"/>
            <a:ext cx="7994848" cy="580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r>
              <a:rPr lang="en-GB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CAP - JUSTIFICATIONS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F29048CB-66AD-4AC4-95B5-3589A5151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51" y="4960993"/>
            <a:ext cx="8334955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sz="1100" dirty="0">
              <a:solidFill>
                <a:schemeClr val="accent2"/>
              </a:solidFill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accent2"/>
              </a:solidFill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2"/>
              </a:solidFill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F8F14A-8257-4661-821C-D2CB5AA34E21}"/>
              </a:ext>
            </a:extLst>
          </p:cNvPr>
          <p:cNvPicPr preferRelativeResize="0"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3951" y="4027752"/>
            <a:ext cx="1800000" cy="1800000"/>
          </a:xfrm>
          <a:prstGeom prst="ellipse">
            <a:avLst/>
          </a:prstGeom>
          <a:ln w="63500" cap="rnd">
            <a:noFill/>
          </a:ln>
          <a:effectLst>
            <a:outerShdw blurRad="1270000" dist="292100" dir="5400000" sx="-80000" sy="-18000" rotWithShape="0">
              <a:srgbClr val="000000">
                <a:alpha val="22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A982B14-22BE-48A4-9AA1-1E45215E6E24}"/>
              </a:ext>
            </a:extLst>
          </p:cNvPr>
          <p:cNvPicPr preferRelativeResize="0">
            <a:picLocks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5712" y="1598108"/>
            <a:ext cx="1800000" cy="1800000"/>
          </a:xfrm>
          <a:prstGeom prst="ellipse">
            <a:avLst/>
          </a:prstGeom>
          <a:ln w="63500" cap="rnd">
            <a:noFill/>
          </a:ln>
          <a:effectLst>
            <a:outerShdw blurRad="1270000" dist="292100" dir="5400000" sx="-80000" sy="-18000" rotWithShape="0">
              <a:srgbClr val="000000">
                <a:alpha val="22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F04E653-0597-4AF2-BFCA-392BC14F26F0}"/>
              </a:ext>
            </a:extLst>
          </p:cNvPr>
          <p:cNvPicPr preferRelativeResize="0">
            <a:picLocks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496" y="1598108"/>
            <a:ext cx="1800000" cy="1800000"/>
          </a:xfrm>
          <a:prstGeom prst="ellipse">
            <a:avLst/>
          </a:prstGeom>
          <a:ln w="63500" cap="rnd">
            <a:noFill/>
          </a:ln>
          <a:effectLst>
            <a:outerShdw blurRad="1270000" dist="292100" dir="5400000" sx="-80000" sy="-18000" rotWithShape="0">
              <a:srgbClr val="000000">
                <a:alpha val="22000"/>
              </a:srgb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A16B967-EC74-47C3-8690-E6B83303DCF6}"/>
              </a:ext>
            </a:extLst>
          </p:cNvPr>
          <p:cNvPicPr preferRelativeResize="0">
            <a:picLocks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9452" y="4060993"/>
            <a:ext cx="1800000" cy="1800000"/>
          </a:xfrm>
          <a:prstGeom prst="ellipse">
            <a:avLst/>
          </a:prstGeom>
          <a:ln w="63500" cap="rnd">
            <a:noFill/>
          </a:ln>
          <a:effectLst>
            <a:outerShdw blurRad="1270000" dist="292100" dir="5400000" sx="-80000" sy="-18000" rotWithShape="0">
              <a:srgbClr val="000000">
                <a:alpha val="22000"/>
              </a:srgbClr>
            </a:out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80BC8A3-FC6E-4B36-BD63-6438910536FB}"/>
              </a:ext>
            </a:extLst>
          </p:cNvPr>
          <p:cNvPicPr preferRelativeResize="0">
            <a:picLocks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50504" y="1598108"/>
            <a:ext cx="1800000" cy="1800000"/>
          </a:xfrm>
          <a:prstGeom prst="ellipse">
            <a:avLst/>
          </a:prstGeom>
          <a:ln w="63500" cap="rnd">
            <a:noFill/>
          </a:ln>
          <a:effectLst>
            <a:outerShdw blurRad="1270000" dist="292100" dir="5400000" sx="-80000" sy="-18000" rotWithShape="0">
              <a:srgbClr val="000000">
                <a:alpha val="22000"/>
              </a:srgbClr>
            </a:outerShdw>
          </a:effec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A14AD77-8D53-4F87-88A2-34FF89C52842}"/>
              </a:ext>
            </a:extLst>
          </p:cNvPr>
          <p:cNvSpPr/>
          <p:nvPr/>
        </p:nvSpPr>
        <p:spPr>
          <a:xfrm>
            <a:off x="99224" y="3554841"/>
            <a:ext cx="17091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Understand </a:t>
            </a:r>
          </a:p>
          <a:p>
            <a:pPr algn="ctr"/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and </a:t>
            </a:r>
          </a:p>
          <a:p>
            <a:pPr algn="ctr"/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Prioritize recommendations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AC89CB3-F9D2-41A4-B5FF-3C6193FAC8DB}"/>
              </a:ext>
            </a:extLst>
          </p:cNvPr>
          <p:cNvSpPr/>
          <p:nvPr/>
        </p:nvSpPr>
        <p:spPr>
          <a:xfrm>
            <a:off x="1512920" y="5888748"/>
            <a:ext cx="25653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Respond to communications and reporting obligations in a timely and substantive manner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0D043E-6B49-4BA4-A1FC-810E3D755AA4}"/>
              </a:ext>
            </a:extLst>
          </p:cNvPr>
          <p:cNvSpPr/>
          <p:nvPr/>
        </p:nvSpPr>
        <p:spPr>
          <a:xfrm>
            <a:off x="3847621" y="3513908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Manage, leverage, coordinate assistance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2452265-06F4-48D5-9FDF-33F9881A4FE4}"/>
              </a:ext>
            </a:extLst>
          </p:cNvPr>
          <p:cNvSpPr/>
          <p:nvPr/>
        </p:nvSpPr>
        <p:spPr>
          <a:xfrm>
            <a:off x="5901733" y="5884858"/>
            <a:ext cx="17275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Involve relevant authorities/actors/institutions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011E076-A38B-4314-927D-EF1D1F920C6B}"/>
              </a:ext>
            </a:extLst>
          </p:cNvPr>
          <p:cNvSpPr/>
          <p:nvPr/>
        </p:nvSpPr>
        <p:spPr>
          <a:xfrm>
            <a:off x="7351126" y="3513908"/>
            <a:ext cx="17275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Mobilize financial and technical resources</a:t>
            </a:r>
          </a:p>
        </p:txBody>
      </p:sp>
    </p:spTree>
    <p:extLst>
      <p:ext uri="{BB962C8B-B14F-4D97-AF65-F5344CB8AC3E}">
        <p14:creationId xmlns:p14="http://schemas.microsoft.com/office/powerpoint/2010/main" val="1839929168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BEF0F49-9BDD-44E6-B72F-006B8B3653F8}"/>
              </a:ext>
            </a:extLst>
          </p:cNvPr>
          <p:cNvSpPr/>
          <p:nvPr/>
        </p:nvSpPr>
        <p:spPr bwMode="auto">
          <a:xfrm>
            <a:off x="187966" y="1796633"/>
            <a:ext cx="4315701" cy="341632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A0B5E9-5A5E-4AD7-A781-DFCB81C7C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fr-CH" sz="3200" kern="1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CAP - DEFINITION</a:t>
            </a:r>
            <a:endParaRPr lang="en-US" sz="3200" kern="1200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94F123-1BF7-4C72-B0C0-128254D2F91A}"/>
              </a:ext>
            </a:extLst>
          </p:cNvPr>
          <p:cNvSpPr/>
          <p:nvPr/>
        </p:nvSpPr>
        <p:spPr>
          <a:xfrm>
            <a:off x="187966" y="1775001"/>
            <a:ext cx="4211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Programme 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Managed by the Secretariat </a:t>
            </a: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Targeted towards assisting Parties </a:t>
            </a:r>
            <a:r>
              <a:rPr lang="en-US" sz="2400" dirty="0">
                <a:solidFill>
                  <a:srgbClr val="C00000"/>
                </a:solidFill>
              </a:rPr>
              <a:t>with difficulties in achieving compliance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with the Convention and related recommendations of the Standing Committee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07A26C-B48E-46D1-94D8-FCC3BC66B3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6195" y="1796633"/>
            <a:ext cx="4399838" cy="34285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3421F1-E562-4235-90D9-61953185AB1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6196" y="1796633"/>
            <a:ext cx="4399838" cy="192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507281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DE5EF306-6BD2-47AE-9C19-E916031597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3440364"/>
              </p:ext>
            </p:extLst>
          </p:nvPr>
        </p:nvGraphicFramePr>
        <p:xfrm>
          <a:off x="1583947" y="878215"/>
          <a:ext cx="5976106" cy="4376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Rectangle 14">
            <a:extLst>
              <a:ext uri="{FF2B5EF4-FFF2-40B4-BE49-F238E27FC236}">
                <a16:creationId xmlns:a16="http://schemas.microsoft.com/office/drawing/2014/main" id="{9CAD3084-0B0D-4D8A-A505-C5DA3D183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676" y="90914"/>
            <a:ext cx="7918648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r>
              <a:rPr lang="en-GB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CITES COMPLIANCE SYSTEM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C21146-EABF-4D1F-A04E-96C746B0A220}"/>
              </a:ext>
            </a:extLst>
          </p:cNvPr>
          <p:cNvSpPr/>
          <p:nvPr/>
        </p:nvSpPr>
        <p:spPr>
          <a:xfrm>
            <a:off x="604684" y="5406245"/>
            <a:ext cx="791864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The CAP aims at streamlining and consolidating the assistance provided to Parties subject to compliance measures under different </a:t>
            </a:r>
            <a:r>
              <a:rPr lang="en-US" sz="1400" b="1" i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CITES compliance mechanisms</a:t>
            </a:r>
            <a:r>
              <a:rPr lang="en-US" sz="1400" i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, including the National Legislation Project, the Review of Significant Trade, annual reporting, Article XIII process (international measures) and other </a:t>
            </a:r>
            <a:r>
              <a:rPr lang="en-US" sz="1400" b="1" i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compliance processes</a:t>
            </a:r>
            <a:r>
              <a:rPr lang="en-US" sz="1400" i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, such as NIAPs, species-specific plans, and captive-breeding operations (production systems). </a:t>
            </a:r>
          </a:p>
        </p:txBody>
      </p:sp>
    </p:spTree>
    <p:extLst>
      <p:ext uri="{BB962C8B-B14F-4D97-AF65-F5344CB8AC3E}">
        <p14:creationId xmlns:p14="http://schemas.microsoft.com/office/powerpoint/2010/main" val="2737710529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CC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0E7674C0-336F-4557-8D18-B09AFDB73DB4}" type="slidenum">
              <a:rPr lang="en-US" smtClean="0">
                <a:solidFill>
                  <a:schemeClr val="accent2"/>
                </a:solidFill>
              </a:rPr>
              <a:pPr/>
              <a:t>6</a:t>
            </a:fld>
            <a:endParaRPr lang="en-US">
              <a:solidFill>
                <a:schemeClr val="accent2"/>
              </a:solidFill>
            </a:endParaRPr>
          </a:p>
        </p:txBody>
      </p:sp>
      <p:sp>
        <p:nvSpPr>
          <p:cNvPr id="673806" name="Rectangle 14"/>
          <p:cNvSpPr>
            <a:spLocks noChangeArrowheads="1"/>
          </p:cNvSpPr>
          <p:nvPr/>
        </p:nvSpPr>
        <p:spPr bwMode="auto">
          <a:xfrm>
            <a:off x="0" y="38844"/>
            <a:ext cx="4427984" cy="836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CAP - OBJECTIVES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F29048CB-66AD-4AC4-95B5-3589A5151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05" y="-665278"/>
            <a:ext cx="8102917" cy="4708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accent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903471-0952-459F-92E3-E867C833E168}"/>
              </a:ext>
            </a:extLst>
          </p:cNvPr>
          <p:cNvSpPr/>
          <p:nvPr/>
        </p:nvSpPr>
        <p:spPr>
          <a:xfrm>
            <a:off x="-66108" y="5898111"/>
            <a:ext cx="31348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Accelerate compliance and help Parties to understand and </a:t>
            </a:r>
          </a:p>
          <a:p>
            <a:pPr algn="ctr"/>
            <a:r>
              <a:rPr lang="en-GB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prioritize recommendations</a:t>
            </a:r>
          </a:p>
          <a:p>
            <a:pPr algn="ctr"/>
            <a:endParaRPr lang="en-GB" sz="16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3F1AF0-7869-47B6-9DB7-6BFF9AAFD855}"/>
              </a:ext>
            </a:extLst>
          </p:cNvPr>
          <p:cNvSpPr/>
          <p:nvPr/>
        </p:nvSpPr>
        <p:spPr>
          <a:xfrm>
            <a:off x="3146502" y="4962533"/>
            <a:ext cx="23762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Avoid duplications and ensure better alignment of interventions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44B7D5-D9A9-41C3-8636-DDC1E164F4D6}"/>
              </a:ext>
            </a:extLst>
          </p:cNvPr>
          <p:cNvSpPr/>
          <p:nvPr/>
        </p:nvSpPr>
        <p:spPr>
          <a:xfrm>
            <a:off x="5624508" y="3222611"/>
            <a:ext cx="34008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Enhance the quality of assistance, </a:t>
            </a:r>
          </a:p>
          <a:p>
            <a:pPr algn="ctr"/>
            <a:r>
              <a:rPr lang="en-GB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promote common vision, </a:t>
            </a:r>
          </a:p>
          <a:p>
            <a:pPr algn="ctr"/>
            <a:r>
              <a:rPr lang="en-GB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address gaps that cannot be addressed in isolation and </a:t>
            </a:r>
          </a:p>
          <a:p>
            <a:pPr algn="ctr"/>
            <a:r>
              <a:rPr lang="en-GB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create the conditions for joint funding, planning and delivery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BA56F7E-3C1C-42AB-BE27-A5D922A22D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53121">
            <a:off x="1416837" y="4116825"/>
            <a:ext cx="1020681" cy="187124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9F9B7E2-8DFC-4E31-B789-F4BFFC872D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93494">
            <a:off x="439672" y="3865043"/>
            <a:ext cx="933804" cy="185445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BE2AB0F-67B7-4BFC-882C-20CBF2256B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74361">
            <a:off x="4232507" y="2397530"/>
            <a:ext cx="1267047" cy="258634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D8A3DCA-24CF-463E-AC97-424136D2CC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396749">
            <a:off x="2858027" y="2056896"/>
            <a:ext cx="1335405" cy="2529566"/>
          </a:xfrm>
          <a:prstGeom prst="rect">
            <a:avLst/>
          </a:prstGeom>
        </p:spPr>
      </p:pic>
      <p:pic>
        <p:nvPicPr>
          <p:cNvPr id="673795" name="Picture 673794">
            <a:extLst>
              <a:ext uri="{FF2B5EF4-FFF2-40B4-BE49-F238E27FC236}">
                <a16:creationId xmlns:a16="http://schemas.microsoft.com/office/drawing/2014/main" id="{A82F75F5-ED32-4E07-BBE5-D3038CDCFC95}"/>
              </a:ext>
            </a:extLst>
          </p:cNvPr>
          <p:cNvPicPr preferRelativeResize="0">
            <a:picLocks/>
          </p:cNvPicPr>
          <p:nvPr/>
        </p:nvPicPr>
        <p:blipFill>
          <a:blip r:embed="rId7"/>
          <a:stretch>
            <a:fillRect/>
          </a:stretch>
        </p:blipFill>
        <p:spPr>
          <a:xfrm rot="456650">
            <a:off x="7242536" y="143681"/>
            <a:ext cx="1532454" cy="2935788"/>
          </a:xfrm>
          <a:prstGeom prst="rect">
            <a:avLst/>
          </a:prstGeom>
        </p:spPr>
      </p:pic>
      <p:pic>
        <p:nvPicPr>
          <p:cNvPr id="673802" name="Picture 673801">
            <a:extLst>
              <a:ext uri="{FF2B5EF4-FFF2-40B4-BE49-F238E27FC236}">
                <a16:creationId xmlns:a16="http://schemas.microsoft.com/office/drawing/2014/main" id="{9998CDEA-F0A4-40C9-84AC-73224D6709C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468218">
            <a:off x="5699214" y="105460"/>
            <a:ext cx="1466324" cy="29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72402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4085D3B8-BEC4-4FF4-8CAE-B0FADF3B1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841394"/>
            <a:ext cx="6612778" cy="4936516"/>
          </a:xfrm>
          <a:prstGeom prst="rect">
            <a:avLst/>
          </a:prstGeom>
        </p:spPr>
      </p:pic>
      <p:sp>
        <p:nvSpPr>
          <p:cNvPr id="15" name="1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CC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0E7674C0-336F-4557-8D18-B09AFDB73DB4}" type="slidenum">
              <a:rPr lang="en-US" smtClean="0">
                <a:solidFill>
                  <a:schemeClr val="accent2"/>
                </a:solidFill>
              </a:rPr>
              <a:pPr/>
              <a:t>7</a:t>
            </a:fld>
            <a:endParaRPr lang="en-US">
              <a:solidFill>
                <a:schemeClr val="accent2"/>
              </a:solidFill>
            </a:endParaRPr>
          </a:p>
        </p:txBody>
      </p:sp>
      <p:sp>
        <p:nvSpPr>
          <p:cNvPr id="673798" name="Rectangle 6"/>
          <p:cNvSpPr>
            <a:spLocks noChangeArrowheads="1"/>
          </p:cNvSpPr>
          <p:nvPr/>
        </p:nvSpPr>
        <p:spPr bwMode="auto">
          <a:xfrm>
            <a:off x="3043459" y="781979"/>
            <a:ext cx="3057081" cy="388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6783" tIns="26713" rIns="66783" bIns="26713">
            <a:spAutoFit/>
          </a:bodyPr>
          <a:lstStyle/>
          <a:p>
            <a:pPr defTabSz="962025">
              <a:lnSpc>
                <a:spcPct val="87000"/>
              </a:lnSpc>
            </a:pPr>
            <a:r>
              <a:rPr lang="en-GB" sz="2500" u="sng" dirty="0">
                <a:solidFill>
                  <a:srgbClr val="C00000"/>
                </a:solidFill>
              </a:rPr>
              <a:t>A five-step approach</a:t>
            </a:r>
          </a:p>
        </p:txBody>
      </p:sp>
      <p:sp>
        <p:nvSpPr>
          <p:cNvPr id="673806" name="Rectangle 14"/>
          <p:cNvSpPr>
            <a:spLocks noChangeArrowheads="1"/>
          </p:cNvSpPr>
          <p:nvPr/>
        </p:nvSpPr>
        <p:spPr bwMode="auto">
          <a:xfrm>
            <a:off x="539552" y="80090"/>
            <a:ext cx="7918648" cy="603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CAP - METHODOLOGY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F29048CB-66AD-4AC4-95B5-3589A5151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968" y="3662861"/>
            <a:ext cx="5343031" cy="1754326"/>
          </a:xfrm>
          <a:prstGeom prst="rect">
            <a:avLst/>
          </a:prstGeom>
          <a:extLst/>
        </p:spPr>
        <p:txBody>
          <a:bodyPr wrap="square">
            <a:spAutoFit/>
          </a:bodyPr>
          <a:lstStyle/>
          <a:p>
            <a:endParaRPr lang="en-GB" sz="1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GB" sz="1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GB" sz="1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Identification of in-country assistance </a:t>
            </a:r>
          </a:p>
          <a:p>
            <a:r>
              <a:rPr lang="en-GB" sz="1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coordination mechanisms</a:t>
            </a:r>
          </a:p>
          <a:p>
            <a:endParaRPr lang="en-GB" sz="1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GB" sz="1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41BB13-26E5-4169-9E63-B48A2E398222}"/>
              </a:ext>
            </a:extLst>
          </p:cNvPr>
          <p:cNvSpPr/>
          <p:nvPr/>
        </p:nvSpPr>
        <p:spPr>
          <a:xfrm>
            <a:off x="1547664" y="6106788"/>
            <a:ext cx="31346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Selection of eligible Parties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B28DA53-13D2-4BE3-8425-36BFE9016E32}"/>
              </a:ext>
            </a:extLst>
          </p:cNvPr>
          <p:cNvSpPr/>
          <p:nvPr/>
        </p:nvSpPr>
        <p:spPr>
          <a:xfrm>
            <a:off x="2811824" y="5260955"/>
            <a:ext cx="48565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Identification of Parties’ strengths and needs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5AB4B0-D52E-41AB-BF62-97D263E5A5DC}"/>
              </a:ext>
            </a:extLst>
          </p:cNvPr>
          <p:cNvSpPr/>
          <p:nvPr/>
        </p:nvSpPr>
        <p:spPr>
          <a:xfrm>
            <a:off x="5555672" y="3195139"/>
            <a:ext cx="3588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Technical assistance and guidance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FE2C048-28DE-46ED-B614-D25B83C95109}"/>
              </a:ext>
            </a:extLst>
          </p:cNvPr>
          <p:cNvSpPr/>
          <p:nvPr/>
        </p:nvSpPr>
        <p:spPr>
          <a:xfrm>
            <a:off x="6820319" y="2010034"/>
            <a:ext cx="2481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Monitoring, tracking and evaluation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3D58BEF-5240-4499-99B8-9E994522B59F}"/>
              </a:ext>
            </a:extLst>
          </p:cNvPr>
          <p:cNvSpPr/>
          <p:nvPr/>
        </p:nvSpPr>
        <p:spPr bwMode="auto">
          <a:xfrm>
            <a:off x="126247" y="1650286"/>
            <a:ext cx="1896762" cy="144016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52168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hord 21">
            <a:extLst>
              <a:ext uri="{FF2B5EF4-FFF2-40B4-BE49-F238E27FC236}">
                <a16:creationId xmlns:a16="http://schemas.microsoft.com/office/drawing/2014/main" id="{E82D29A3-AE20-4871-8CA0-4ED155000AD1}"/>
              </a:ext>
            </a:extLst>
          </p:cNvPr>
          <p:cNvSpPr/>
          <p:nvPr/>
        </p:nvSpPr>
        <p:spPr bwMode="auto">
          <a:xfrm rot="11238351">
            <a:off x="-2713103" y="1310964"/>
            <a:ext cx="5426204" cy="5410102"/>
          </a:xfrm>
          <a:prstGeom prst="chord">
            <a:avLst>
              <a:gd name="adj1" fmla="val 4519158"/>
              <a:gd name="adj2" fmla="val 16200000"/>
            </a:avLst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5" name="1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CC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0E7674C0-336F-4557-8D18-B09AFDB73DB4}" type="slidenum">
              <a:rPr lang="en-US" smtClean="0">
                <a:solidFill>
                  <a:schemeClr val="accent2"/>
                </a:solidFill>
              </a:rPr>
              <a:pPr/>
              <a:t>8</a:t>
            </a:fld>
            <a:endParaRPr lang="en-US">
              <a:solidFill>
                <a:schemeClr val="accent2"/>
              </a:solidFill>
            </a:endParaRPr>
          </a:p>
        </p:txBody>
      </p:sp>
      <p:sp>
        <p:nvSpPr>
          <p:cNvPr id="673806" name="Rectangle 14"/>
          <p:cNvSpPr>
            <a:spLocks noChangeArrowheads="1"/>
          </p:cNvSpPr>
          <p:nvPr/>
        </p:nvSpPr>
        <p:spPr bwMode="auto">
          <a:xfrm>
            <a:off x="539552" y="80090"/>
            <a:ext cx="7918648" cy="603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CAP - METHODOLOGY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71DA8F-943C-442E-A211-EDBD316F2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785" y="382050"/>
            <a:ext cx="1008112" cy="98688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0CCE717-EC12-4841-911F-46BAA4943B28}"/>
              </a:ext>
            </a:extLst>
          </p:cNvPr>
          <p:cNvSpPr/>
          <p:nvPr/>
        </p:nvSpPr>
        <p:spPr>
          <a:xfrm>
            <a:off x="2635646" y="684011"/>
            <a:ext cx="38727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u="sng" dirty="0">
                <a:solidFill>
                  <a:srgbClr val="C00000"/>
                </a:solidFill>
              </a:rPr>
              <a:t>Selection of eligible Parties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F5F95C-6AE5-445D-944F-54D2B0E56045}"/>
              </a:ext>
            </a:extLst>
          </p:cNvPr>
          <p:cNvSpPr/>
          <p:nvPr/>
        </p:nvSpPr>
        <p:spPr>
          <a:xfrm>
            <a:off x="982959" y="1449576"/>
            <a:ext cx="764913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Parties will be eligible* to benefit from the CAP based on the recommendations of the Standing Committee and the overall assessment by the Secretariat of the following criteria:</a:t>
            </a:r>
          </a:p>
          <a:p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AutoNum type="alphaLcParenR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Parties currently subject to one or several compliance mechanisms handled under Article XIII and described in paragraph 30 of the Annex to Resolution Conf. 14.3 on CITES compliance procedures;</a:t>
            </a:r>
          </a:p>
          <a:p>
            <a:pPr marL="342900" indent="-342900">
              <a:buAutoNum type="alphaLcParenR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AutoNum type="alphaLcParenR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Parties currently subject to one or several compliance processes when combined with other related compliance mechanisms mentioned in a);</a:t>
            </a:r>
          </a:p>
          <a:p>
            <a:pPr marL="342900" indent="-342900">
              <a:buAutoNum type="alphaLcParenR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AutoNum type="alphaLcParenR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Parties with persistent implementation issues identified through compliance mechanisms;</a:t>
            </a:r>
          </a:p>
          <a:p>
            <a:pPr marL="342900" indent="-342900">
              <a:buAutoNum type="alphaLcParenR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AutoNum type="alphaLcParenR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Parties with significant volumes of exports of CITES-listed species;</a:t>
            </a:r>
          </a:p>
          <a:p>
            <a:pPr marL="342900" indent="-342900">
              <a:buAutoNum type="alphaLcParenR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AutoNum type="alphaLcParenR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Parties committed to take part in the CAP and to nominate a national focal point from the CITES Management Authority to absorb and benefit from the assistance.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7FF612-C71D-48BA-AF66-6550F8DE8F76}"/>
              </a:ext>
            </a:extLst>
          </p:cNvPr>
          <p:cNvSpPr/>
          <p:nvPr/>
        </p:nvSpPr>
        <p:spPr>
          <a:xfrm>
            <a:off x="982959" y="6385513"/>
            <a:ext cx="71287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solidFill>
                  <a:srgbClr val="C00000"/>
                </a:solidFill>
              </a:rPr>
              <a:t>*The assistance will be provided upon request to the CITES Secretariat from the Party concerned</a:t>
            </a:r>
          </a:p>
        </p:txBody>
      </p:sp>
    </p:spTree>
    <p:extLst>
      <p:ext uri="{BB962C8B-B14F-4D97-AF65-F5344CB8AC3E}">
        <p14:creationId xmlns:p14="http://schemas.microsoft.com/office/powerpoint/2010/main" val="3146113024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hord 21">
            <a:extLst>
              <a:ext uri="{FF2B5EF4-FFF2-40B4-BE49-F238E27FC236}">
                <a16:creationId xmlns:a16="http://schemas.microsoft.com/office/drawing/2014/main" id="{E82D29A3-AE20-4871-8CA0-4ED155000AD1}"/>
              </a:ext>
            </a:extLst>
          </p:cNvPr>
          <p:cNvSpPr/>
          <p:nvPr/>
        </p:nvSpPr>
        <p:spPr bwMode="auto">
          <a:xfrm rot="11238351">
            <a:off x="-2713103" y="1310964"/>
            <a:ext cx="5426204" cy="5410102"/>
          </a:xfrm>
          <a:prstGeom prst="chord">
            <a:avLst>
              <a:gd name="adj1" fmla="val 4519158"/>
              <a:gd name="adj2" fmla="val 16200000"/>
            </a:avLst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5" name="1 Marcador de número de diapositiva"/>
          <p:cNvSpPr>
            <a:spLocks noGrp="1"/>
          </p:cNvSpPr>
          <p:nvPr>
            <p:ph type="sldNum" sz="quarter" idx="10"/>
          </p:nvPr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CC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0E7674C0-336F-4557-8D18-B09AFDB73DB4}" type="slidenum">
              <a:rPr lang="en-US" smtClean="0">
                <a:solidFill>
                  <a:schemeClr val="accent2"/>
                </a:solidFill>
              </a:rPr>
              <a:pPr/>
              <a:t>9</a:t>
            </a:fld>
            <a:endParaRPr lang="en-US">
              <a:solidFill>
                <a:schemeClr val="accent2"/>
              </a:solidFill>
            </a:endParaRPr>
          </a:p>
        </p:txBody>
      </p:sp>
      <p:sp>
        <p:nvSpPr>
          <p:cNvPr id="673806" name="Rectangle 14"/>
          <p:cNvSpPr>
            <a:spLocks noChangeArrowheads="1"/>
          </p:cNvSpPr>
          <p:nvPr/>
        </p:nvSpPr>
        <p:spPr bwMode="auto">
          <a:xfrm>
            <a:off x="539552" y="80090"/>
            <a:ext cx="7918648" cy="603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CAP - METHODOLOGY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0CCE717-EC12-4841-911F-46BAA4943B28}"/>
              </a:ext>
            </a:extLst>
          </p:cNvPr>
          <p:cNvSpPr/>
          <p:nvPr/>
        </p:nvSpPr>
        <p:spPr>
          <a:xfrm>
            <a:off x="2050803" y="684011"/>
            <a:ext cx="54084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Technical Assistance and Guidance Examples of support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F5F95C-6AE5-445D-944F-54D2B0E56045}"/>
              </a:ext>
            </a:extLst>
          </p:cNvPr>
          <p:cNvSpPr/>
          <p:nvPr/>
        </p:nvSpPr>
        <p:spPr>
          <a:xfrm>
            <a:off x="971600" y="1894295"/>
            <a:ext cx="7649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B88D69-31BE-4DBF-8A14-0E2964A2D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35" y="399694"/>
            <a:ext cx="975413" cy="98688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CB4F02E-1F6B-4A66-808E-29610D3EB24A}"/>
              </a:ext>
            </a:extLst>
          </p:cNvPr>
          <p:cNvSpPr/>
          <p:nvPr/>
        </p:nvSpPr>
        <p:spPr>
          <a:xfrm>
            <a:off x="971600" y="1712997"/>
            <a:ext cx="791864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CITES authorities are coached and mentored to implement effectively and timely the Standing Committee’s recommendations and deal with legal, scientific, enforcement and other relevant matters.</a:t>
            </a:r>
          </a:p>
          <a:p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Via the Secretariat’s technical assistance, training workshops, experience sharing between Parties, with the opportunity to deploy on the ground </a:t>
            </a:r>
            <a:r>
              <a:rPr lang="en-US" sz="1600" dirty="0">
                <a:solidFill>
                  <a:srgbClr val="C00000"/>
                </a:solidFill>
              </a:rPr>
              <a:t>short-term personnel placements to assist Parties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during three to six months, when relevant and appropriate.</a:t>
            </a:r>
          </a:p>
          <a:p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Examples of assistance through the CAP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Designation, functions and coordination of Management and Scientific Authorities</a:t>
            </a:r>
          </a:p>
          <a:p>
            <a:pPr marL="285750" indent="-285750">
              <a:buFontTx/>
              <a:buChar char="-"/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Making of non-detriment findings and legal acquisition findings</a:t>
            </a:r>
          </a:p>
          <a:p>
            <a:pPr marL="285750" indent="-285750">
              <a:buFontTx/>
              <a:buChar char="-"/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Good practices and procedures in developing legislation related to CITES</a:t>
            </a:r>
          </a:p>
          <a:p>
            <a:pPr marL="285750" indent="-285750">
              <a:buFontTx/>
              <a:buChar char="-"/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Procedures to issue, authenticate and control permits and shipments</a:t>
            </a:r>
          </a:p>
          <a:p>
            <a:pPr marL="285750" indent="-285750">
              <a:buFontTx/>
              <a:buChar char="-"/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 to report on legal trade and other reporting requirements</a:t>
            </a:r>
          </a:p>
          <a:p>
            <a:pPr marL="285750" indent="-285750">
              <a:buFontTx/>
              <a:buChar char="-"/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Protocols and tools to detect and prosecute illegal wildlife trade</a:t>
            </a:r>
          </a:p>
          <a:p>
            <a:pPr marL="285750" indent="-285750">
              <a:buFontTx/>
              <a:buChar char="-"/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Good practices and procedures to dispose of seized and confiscated specimens</a:t>
            </a:r>
          </a:p>
          <a:p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322902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CITES PPT 20min intro">
  <a:themeElements>
    <a:clrScheme name="E-CITES and timber-29-01-0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-CITES and timber-29-01-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accent2"/>
          </a:solidFill>
          <a:prstDash val="solid"/>
          <a:round/>
          <a:headEnd type="none" w="med" len="med"/>
          <a:tailEnd type="triangle" w="lg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accent2"/>
          </a:solidFill>
          <a:prstDash val="solid"/>
          <a:round/>
          <a:headEnd type="none" w="med" len="med"/>
          <a:tailEnd type="triangle" w="lg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E-CITES and timber-29-01-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-CITES and timber-29-01-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and timber-29-01-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and timber-29-01-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and timber-29-01-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and timber-29-01-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-CITES and timber-29-01-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ITES PPT 20min intro.potx" id="{67B9A0AE-D7AF-4314-B60F-7A3D765001C1}" vid="{871BBACB-4CB5-4223-9B79-F84854EBA8C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CITES PPT 20min intro</Template>
  <TotalTime>8223</TotalTime>
  <Words>631</Words>
  <Application>Microsoft Office PowerPoint</Application>
  <PresentationFormat>On-screen Show (4:3)</PresentationFormat>
  <Paragraphs>106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Narrow</vt:lpstr>
      <vt:lpstr>Calibri</vt:lpstr>
      <vt:lpstr>CITES PPT 20min intro</vt:lpstr>
      <vt:lpstr>  C ompliance A ssistance  P rogramme  </vt:lpstr>
      <vt:lpstr>PowerPoint Presentation</vt:lpstr>
      <vt:lpstr>PowerPoint Presentation</vt:lpstr>
      <vt:lpstr>CAP - DEFINITION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GUIDANCE</vt:lpstr>
    </vt:vector>
  </TitlesOfParts>
  <Company>United Nations Office at Geneva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introduction to CITES Promoting sustainability, legality and traceability</dc:title>
  <dc:creator>LAC</dc:creator>
  <cp:lastModifiedBy>Juan Carlos VASQUEZ</cp:lastModifiedBy>
  <cp:revision>343</cp:revision>
  <cp:lastPrinted>2019-07-19T19:38:43Z</cp:lastPrinted>
  <dcterms:created xsi:type="dcterms:W3CDTF">2017-10-11T15:35:09Z</dcterms:created>
  <dcterms:modified xsi:type="dcterms:W3CDTF">2020-04-01T08:57:17Z</dcterms:modified>
</cp:coreProperties>
</file>