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84" r:id="rId3"/>
    <p:sldId id="267" r:id="rId4"/>
    <p:sldId id="268" r:id="rId5"/>
    <p:sldId id="269" r:id="rId6"/>
    <p:sldId id="270" r:id="rId7"/>
    <p:sldId id="275" r:id="rId8"/>
    <p:sldId id="263" r:id="rId9"/>
    <p:sldId id="285" r:id="rId10"/>
    <p:sldId id="272" r:id="rId11"/>
    <p:sldId id="276" r:id="rId12"/>
    <p:sldId id="277" r:id="rId13"/>
    <p:sldId id="278" r:id="rId14"/>
    <p:sldId id="279" r:id="rId15"/>
    <p:sldId id="274" r:id="rId16"/>
    <p:sldId id="292" r:id="rId17"/>
    <p:sldId id="293" r:id="rId18"/>
    <p:sldId id="294" r:id="rId19"/>
    <p:sldId id="295" r:id="rId20"/>
    <p:sldId id="264" r:id="rId21"/>
    <p:sldId id="296" r:id="rId22"/>
    <p:sldId id="298" r:id="rId23"/>
    <p:sldId id="265" r:id="rId24"/>
    <p:sldId id="299"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2" r:id="rId46"/>
    <p:sldId id="324" r:id="rId47"/>
    <p:sldId id="325" r:id="rId48"/>
    <p:sldId id="326" r:id="rId49"/>
    <p:sldId id="290" r:id="rId50"/>
    <p:sldId id="28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088D5E-6311-4938-86EE-6C0D145ECAD9}">
          <p14:sldIdLst>
            <p14:sldId id="284"/>
            <p14:sldId id="267"/>
            <p14:sldId id="268"/>
            <p14:sldId id="269"/>
            <p14:sldId id="270"/>
            <p14:sldId id="275"/>
            <p14:sldId id="263"/>
            <p14:sldId id="285"/>
            <p14:sldId id="272"/>
            <p14:sldId id="276"/>
            <p14:sldId id="277"/>
            <p14:sldId id="278"/>
            <p14:sldId id="279"/>
            <p14:sldId id="274"/>
            <p14:sldId id="292"/>
            <p14:sldId id="293"/>
            <p14:sldId id="294"/>
            <p14:sldId id="295"/>
            <p14:sldId id="264"/>
            <p14:sldId id="296"/>
            <p14:sldId id="298"/>
            <p14:sldId id="265"/>
            <p14:sldId id="299"/>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2"/>
            <p14:sldId id="324"/>
            <p14:sldId id="325"/>
            <p14:sldId id="326"/>
            <p14:sldId id="290"/>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791"/>
    <a:srgbClr val="5D8729"/>
    <a:srgbClr val="FFA82D"/>
    <a:srgbClr val="FF7630"/>
    <a:srgbClr val="C12712"/>
    <a:srgbClr val="2B2690"/>
    <a:srgbClr val="14B7EA"/>
    <a:srgbClr val="56652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2189" autoAdjust="0"/>
  </p:normalViewPr>
  <p:slideViewPr>
    <p:cSldViewPr snapToGrid="0">
      <p:cViewPr varScale="1">
        <p:scale>
          <a:sx n="59" d="100"/>
          <a:sy n="59" d="100"/>
        </p:scale>
        <p:origin x="10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2B2690"/>
              </a:solidFill>
            </c:spPr>
            <c:extLst>
              <c:ext xmlns:c16="http://schemas.microsoft.com/office/drawing/2014/chart" uri="{C3380CC4-5D6E-409C-BE32-E72D297353CC}">
                <c16:uniqueId val="{00000001-B5C9-4992-A63E-D7DF03EB6D3C}"/>
              </c:ext>
            </c:extLst>
          </c:dPt>
          <c:dPt>
            <c:idx val="1"/>
            <c:bubble3D val="0"/>
            <c:spPr>
              <a:solidFill>
                <a:srgbClr val="C12712"/>
              </a:solidFill>
            </c:spPr>
            <c:extLst>
              <c:ext xmlns:c16="http://schemas.microsoft.com/office/drawing/2014/chart" uri="{C3380CC4-5D6E-409C-BE32-E72D297353CC}">
                <c16:uniqueId val="{00000003-B5C9-4992-A63E-D7DF03EB6D3C}"/>
              </c:ext>
            </c:extLst>
          </c:dPt>
          <c:dPt>
            <c:idx val="2"/>
            <c:bubble3D val="0"/>
            <c:spPr>
              <a:solidFill>
                <a:srgbClr val="FF7630"/>
              </a:solidFill>
            </c:spPr>
            <c:extLst>
              <c:ext xmlns:c16="http://schemas.microsoft.com/office/drawing/2014/chart" uri="{C3380CC4-5D6E-409C-BE32-E72D297353CC}">
                <c16:uniqueId val="{00000005-B5C9-4992-A63E-D7DF03EB6D3C}"/>
              </c:ext>
            </c:extLst>
          </c:dPt>
          <c:cat>
            <c:strRef>
              <c:f>Sheet1!$B$3:$B$5</c:f>
              <c:strCache>
                <c:ptCount val="3"/>
                <c:pt idx="0">
                  <c:v>Permitted</c:v>
                </c:pt>
                <c:pt idx="1">
                  <c:v>Prohibited</c:v>
                </c:pt>
                <c:pt idx="2">
                  <c:v>other</c:v>
                </c:pt>
              </c:strCache>
            </c:strRef>
          </c:cat>
          <c:val>
            <c:numRef>
              <c:f>Sheet1!$C$3:$C$5</c:f>
              <c:numCache>
                <c:formatCode>0%</c:formatCode>
                <c:ptCount val="3"/>
                <c:pt idx="0">
                  <c:v>0.96</c:v>
                </c:pt>
                <c:pt idx="1">
                  <c:v>0.03</c:v>
                </c:pt>
                <c:pt idx="2">
                  <c:v>0.01</c:v>
                </c:pt>
              </c:numCache>
            </c:numRef>
          </c:val>
          <c:extLst>
            <c:ext xmlns:c16="http://schemas.microsoft.com/office/drawing/2014/chart" uri="{C3380CC4-5D6E-409C-BE32-E72D297353CC}">
              <c16:uniqueId val="{00000006-B5C9-4992-A63E-D7DF03EB6D3C}"/>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w="0">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E9DF6-C140-4B85-8D2A-F6477E6CB55C}" type="datetimeFigureOut">
              <a:rPr lang="en-US" smtClean="0"/>
              <a:t>15/10/2020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327E1-AF47-48BA-A64E-3BE3E7A8E01F}" type="slidenum">
              <a:rPr lang="en-US" smtClean="0"/>
              <a:t>‹#›</a:t>
            </a:fld>
            <a:endParaRPr lang="en-US"/>
          </a:p>
        </p:txBody>
      </p:sp>
    </p:spTree>
    <p:extLst>
      <p:ext uri="{BB962C8B-B14F-4D97-AF65-F5344CB8AC3E}">
        <p14:creationId xmlns:p14="http://schemas.microsoft.com/office/powerpoint/2010/main" val="140529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tes.org/eng/res/09/09-24R16.ph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Convention on International Trade in Endangered Species of Wild Fauna and Flora (CITES) is an international agreement between governments. Its aim is to ensure that international trade in specimens of wild animals and plants does not threaten their survival.</a:t>
            </a:r>
          </a:p>
          <a:p>
            <a:endParaRPr lang="en-US" dirty="0"/>
          </a:p>
          <a:p>
            <a:r>
              <a:rPr lang="en-US" dirty="0"/>
              <a:t>It was first proposed in the 1960s, as the then relatively new discussion on the regulation of international wildlife trade for conservation purposes started gaining clout. </a:t>
            </a:r>
          </a:p>
          <a:p>
            <a:endParaRPr lang="en-US" dirty="0"/>
          </a:p>
          <a:p>
            <a:r>
              <a:rPr lang="en-US" dirty="0"/>
              <a:t>Today, CITES enshrines varying degrees of protection to more than 37,000 species of animals and plants, whether they are traded as live specimens, fur coats or dried herbs.</a:t>
            </a:r>
          </a:p>
          <a:p>
            <a:endParaRPr lang="en-US" dirty="0"/>
          </a:p>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a:t>
            </a:fld>
            <a:endParaRPr lang="en-US"/>
          </a:p>
        </p:txBody>
      </p:sp>
    </p:spTree>
    <p:extLst>
      <p:ext uri="{BB962C8B-B14F-4D97-AF65-F5344CB8AC3E}">
        <p14:creationId xmlns:p14="http://schemas.microsoft.com/office/powerpoint/2010/main" val="371195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vas majority of CITES-listed species *can* be legally traded internationally.</a:t>
            </a:r>
          </a:p>
        </p:txBody>
      </p:sp>
      <p:sp>
        <p:nvSpPr>
          <p:cNvPr id="4" name="Slide Number Placeholder 3"/>
          <p:cNvSpPr>
            <a:spLocks noGrp="1"/>
          </p:cNvSpPr>
          <p:nvPr>
            <p:ph type="sldNum" sz="quarter" idx="5"/>
          </p:nvPr>
        </p:nvSpPr>
        <p:spPr/>
        <p:txBody>
          <a:bodyPr/>
          <a:lstStyle/>
          <a:p>
            <a:fld id="{9E6327E1-AF47-48BA-A64E-3BE3E7A8E01F}" type="slidenum">
              <a:rPr lang="en-US" smtClean="0"/>
              <a:t>13</a:t>
            </a:fld>
            <a:endParaRPr lang="en-US"/>
          </a:p>
        </p:txBody>
      </p:sp>
    </p:spTree>
    <p:extLst>
      <p:ext uri="{BB962C8B-B14F-4D97-AF65-F5344CB8AC3E}">
        <p14:creationId xmlns:p14="http://schemas.microsoft.com/office/powerpoint/2010/main" val="26097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CITES Certificate looks like, and it contains a series of boxes for national authorities to tick to provide record a wide range of indicators: country of origin of the species, destination, quantity, purpose of the transaction, etc.</a:t>
            </a:r>
          </a:p>
          <a:p>
            <a:endParaRPr lang="en-US" dirty="0"/>
          </a:p>
          <a:p>
            <a:r>
              <a:rPr lang="en-US" dirty="0"/>
              <a:t>It too reflects CITES’ three-pronged vision based on legality, sustainability and traceability.</a:t>
            </a:r>
          </a:p>
        </p:txBody>
      </p:sp>
      <p:sp>
        <p:nvSpPr>
          <p:cNvPr id="4" name="Slide Number Placeholder 3"/>
          <p:cNvSpPr>
            <a:spLocks noGrp="1"/>
          </p:cNvSpPr>
          <p:nvPr>
            <p:ph type="sldNum" sz="quarter" idx="5"/>
          </p:nvPr>
        </p:nvSpPr>
        <p:spPr/>
        <p:txBody>
          <a:bodyPr/>
          <a:lstStyle/>
          <a:p>
            <a:fld id="{9E6327E1-AF47-48BA-A64E-3BE3E7A8E01F}" type="slidenum">
              <a:rPr lang="en-US" smtClean="0"/>
              <a:t>14</a:t>
            </a:fld>
            <a:endParaRPr lang="en-US"/>
          </a:p>
        </p:txBody>
      </p:sp>
    </p:spTree>
    <p:extLst>
      <p:ext uri="{BB962C8B-B14F-4D97-AF65-F5344CB8AC3E}">
        <p14:creationId xmlns:p14="http://schemas.microsoft.com/office/powerpoint/2010/main" val="291602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17</a:t>
            </a:fld>
            <a:endParaRPr lang="en-US"/>
          </a:p>
        </p:txBody>
      </p:sp>
    </p:spTree>
    <p:extLst>
      <p:ext uri="{BB962C8B-B14F-4D97-AF65-F5344CB8AC3E}">
        <p14:creationId xmlns:p14="http://schemas.microsoft.com/office/powerpoint/2010/main" val="416841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of the Convention requires all CITES Parties to submit yearly records of wildlife trade in species listed in the CITES Appendices taking place within their borders (exports, imports, re-exports, introductions from the sea). From these figures we can get an idea of just how valuable this trade can be.</a:t>
            </a:r>
          </a:p>
          <a:p>
            <a:endParaRPr lang="en-US" dirty="0"/>
          </a:p>
          <a:p>
            <a:r>
              <a:rPr lang="en-US" dirty="0"/>
              <a:t>CITES Parties have recorded over 20 millions transactions since the treaty entered into force in 1975, and the financial value of the trade these figures reveal is significant.</a:t>
            </a:r>
          </a:p>
        </p:txBody>
      </p:sp>
      <p:sp>
        <p:nvSpPr>
          <p:cNvPr id="4" name="Slide Number Placeholder 3"/>
          <p:cNvSpPr>
            <a:spLocks noGrp="1"/>
          </p:cNvSpPr>
          <p:nvPr>
            <p:ph type="sldNum" sz="quarter" idx="5"/>
          </p:nvPr>
        </p:nvSpPr>
        <p:spPr/>
        <p:txBody>
          <a:bodyPr/>
          <a:lstStyle/>
          <a:p>
            <a:fld id="{9E6327E1-AF47-48BA-A64E-3BE3E7A8E01F}" type="slidenum">
              <a:rPr lang="en-US" smtClean="0"/>
              <a:t>19</a:t>
            </a:fld>
            <a:endParaRPr lang="en-US"/>
          </a:p>
        </p:txBody>
      </p:sp>
    </p:spTree>
    <p:extLst>
      <p:ext uri="{BB962C8B-B14F-4D97-AF65-F5344CB8AC3E}">
        <p14:creationId xmlns:p14="http://schemas.microsoft.com/office/powerpoint/2010/main" val="353984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only addressed *legal trade*.</a:t>
            </a:r>
          </a:p>
          <a:p>
            <a:endParaRPr lang="en-US" dirty="0"/>
          </a:p>
          <a:p>
            <a:r>
              <a:rPr lang="en-US" dirty="0"/>
              <a:t>There is, sadly, another side to this coin: illegal wildlife trad is a massive global phenomenon that involves international organized crime networks which deal in the illegal commercial exploitation of species whose trade is banned, or which circumvent legislation and enforcement efforts to over-trade species whose trade is heavily regulated. Famous cases include the trade in ivory through the poaching of elephants or rhinos, which is globally banned, but illegal trade goes way beyond this, as these figures and those on the following slide can show you. </a:t>
            </a:r>
          </a:p>
        </p:txBody>
      </p:sp>
      <p:sp>
        <p:nvSpPr>
          <p:cNvPr id="4" name="Slide Number Placeholder 3"/>
          <p:cNvSpPr>
            <a:spLocks noGrp="1"/>
          </p:cNvSpPr>
          <p:nvPr>
            <p:ph type="sldNum" sz="quarter" idx="5"/>
          </p:nvPr>
        </p:nvSpPr>
        <p:spPr/>
        <p:txBody>
          <a:bodyPr/>
          <a:lstStyle/>
          <a:p>
            <a:fld id="{9E6327E1-AF47-48BA-A64E-3BE3E7A8E01F}" type="slidenum">
              <a:rPr lang="en-US" smtClean="0"/>
              <a:t>22</a:t>
            </a:fld>
            <a:endParaRPr lang="en-US"/>
          </a:p>
        </p:txBody>
      </p:sp>
    </p:spTree>
    <p:extLst>
      <p:ext uri="{BB962C8B-B14F-4D97-AF65-F5344CB8AC3E}">
        <p14:creationId xmlns:p14="http://schemas.microsoft.com/office/powerpoint/2010/main" val="281843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23</a:t>
            </a:fld>
            <a:endParaRPr lang="en-US"/>
          </a:p>
        </p:txBody>
      </p:sp>
    </p:spTree>
    <p:extLst>
      <p:ext uri="{BB962C8B-B14F-4D97-AF65-F5344CB8AC3E}">
        <p14:creationId xmlns:p14="http://schemas.microsoft.com/office/powerpoint/2010/main" val="1095855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26</a:t>
            </a:fld>
            <a:endParaRPr lang="en-US"/>
          </a:p>
        </p:txBody>
      </p:sp>
    </p:spTree>
    <p:extLst>
      <p:ext uri="{BB962C8B-B14F-4D97-AF65-F5344CB8AC3E}">
        <p14:creationId xmlns:p14="http://schemas.microsoft.com/office/powerpoint/2010/main" val="350312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28</a:t>
            </a:fld>
            <a:endParaRPr lang="en-US"/>
          </a:p>
        </p:txBody>
      </p:sp>
    </p:spTree>
    <p:extLst>
      <p:ext uri="{BB962C8B-B14F-4D97-AF65-F5344CB8AC3E}">
        <p14:creationId xmlns:p14="http://schemas.microsoft.com/office/powerpoint/2010/main" val="25864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29</a:t>
            </a:fld>
            <a:endParaRPr lang="en-US"/>
          </a:p>
        </p:txBody>
      </p:sp>
    </p:spTree>
    <p:extLst>
      <p:ext uri="{BB962C8B-B14F-4D97-AF65-F5344CB8AC3E}">
        <p14:creationId xmlns:p14="http://schemas.microsoft.com/office/powerpoint/2010/main" val="275400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30</a:t>
            </a:fld>
            <a:endParaRPr lang="en-US"/>
          </a:p>
        </p:txBody>
      </p:sp>
    </p:spTree>
    <p:extLst>
      <p:ext uri="{BB962C8B-B14F-4D97-AF65-F5344CB8AC3E}">
        <p14:creationId xmlns:p14="http://schemas.microsoft.com/office/powerpoint/2010/main" val="145564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CITES Parties include 182 States and the European Union.</a:t>
            </a:r>
          </a:p>
          <a:p>
            <a:endParaRPr lang="en-US" dirty="0"/>
          </a:p>
          <a:p>
            <a:r>
              <a:rPr lang="en-US" dirty="0"/>
              <a:t>Of the 193 members of the United Nations, only 11 are not Parties to the Convention.</a:t>
            </a:r>
          </a:p>
        </p:txBody>
      </p:sp>
      <p:sp>
        <p:nvSpPr>
          <p:cNvPr id="4" name="Slide Number Placeholder 3"/>
          <p:cNvSpPr>
            <a:spLocks noGrp="1"/>
          </p:cNvSpPr>
          <p:nvPr>
            <p:ph type="sldNum" sz="quarter" idx="5"/>
          </p:nvPr>
        </p:nvSpPr>
        <p:spPr/>
        <p:txBody>
          <a:bodyPr/>
          <a:lstStyle/>
          <a:p>
            <a:fld id="{9E6327E1-AF47-48BA-A64E-3BE3E7A8E01F}" type="slidenum">
              <a:rPr lang="en-US" smtClean="0"/>
              <a:t>4</a:t>
            </a:fld>
            <a:endParaRPr lang="en-US"/>
          </a:p>
        </p:txBody>
      </p:sp>
    </p:spTree>
    <p:extLst>
      <p:ext uri="{BB962C8B-B14F-4D97-AF65-F5344CB8AC3E}">
        <p14:creationId xmlns:p14="http://schemas.microsoft.com/office/powerpoint/2010/main" val="354100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32</a:t>
            </a:fld>
            <a:endParaRPr lang="en-US"/>
          </a:p>
        </p:txBody>
      </p:sp>
    </p:spTree>
    <p:extLst>
      <p:ext uri="{BB962C8B-B14F-4D97-AF65-F5344CB8AC3E}">
        <p14:creationId xmlns:p14="http://schemas.microsoft.com/office/powerpoint/2010/main" val="97250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33</a:t>
            </a:fld>
            <a:endParaRPr lang="en-US"/>
          </a:p>
        </p:txBody>
      </p:sp>
    </p:spTree>
    <p:extLst>
      <p:ext uri="{BB962C8B-B14F-4D97-AF65-F5344CB8AC3E}">
        <p14:creationId xmlns:p14="http://schemas.microsoft.com/office/powerpoint/2010/main" val="1544287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35</a:t>
            </a:fld>
            <a:endParaRPr lang="en-US"/>
          </a:p>
        </p:txBody>
      </p:sp>
    </p:spTree>
    <p:extLst>
      <p:ext uri="{BB962C8B-B14F-4D97-AF65-F5344CB8AC3E}">
        <p14:creationId xmlns:p14="http://schemas.microsoft.com/office/powerpoint/2010/main" val="4266867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36</a:t>
            </a:fld>
            <a:endParaRPr lang="en-US"/>
          </a:p>
        </p:txBody>
      </p:sp>
    </p:spTree>
    <p:extLst>
      <p:ext uri="{BB962C8B-B14F-4D97-AF65-F5344CB8AC3E}">
        <p14:creationId xmlns:p14="http://schemas.microsoft.com/office/powerpoint/2010/main" val="1716934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37</a:t>
            </a:fld>
            <a:endParaRPr lang="en-US"/>
          </a:p>
        </p:txBody>
      </p:sp>
    </p:spTree>
    <p:extLst>
      <p:ext uri="{BB962C8B-B14F-4D97-AF65-F5344CB8AC3E}">
        <p14:creationId xmlns:p14="http://schemas.microsoft.com/office/powerpoint/2010/main" val="2971309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38</a:t>
            </a:fld>
            <a:endParaRPr lang="en-US"/>
          </a:p>
        </p:txBody>
      </p:sp>
    </p:spTree>
    <p:extLst>
      <p:ext uri="{BB962C8B-B14F-4D97-AF65-F5344CB8AC3E}">
        <p14:creationId xmlns:p14="http://schemas.microsoft.com/office/powerpoint/2010/main" val="94619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39</a:t>
            </a:fld>
            <a:endParaRPr lang="en-US"/>
          </a:p>
        </p:txBody>
      </p:sp>
    </p:spTree>
    <p:extLst>
      <p:ext uri="{BB962C8B-B14F-4D97-AF65-F5344CB8AC3E}">
        <p14:creationId xmlns:p14="http://schemas.microsoft.com/office/powerpoint/2010/main" val="1469458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40</a:t>
            </a:fld>
            <a:endParaRPr lang="en-US"/>
          </a:p>
        </p:txBody>
      </p:sp>
    </p:spTree>
    <p:extLst>
      <p:ext uri="{BB962C8B-B14F-4D97-AF65-F5344CB8AC3E}">
        <p14:creationId xmlns:p14="http://schemas.microsoft.com/office/powerpoint/2010/main" val="57061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41</a:t>
            </a:fld>
            <a:endParaRPr lang="en-US"/>
          </a:p>
        </p:txBody>
      </p:sp>
    </p:spTree>
    <p:extLst>
      <p:ext uri="{BB962C8B-B14F-4D97-AF65-F5344CB8AC3E}">
        <p14:creationId xmlns:p14="http://schemas.microsoft.com/office/powerpoint/2010/main" val="878546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42</a:t>
            </a:fld>
            <a:endParaRPr lang="en-US"/>
          </a:p>
        </p:txBody>
      </p:sp>
    </p:spTree>
    <p:extLst>
      <p:ext uri="{BB962C8B-B14F-4D97-AF65-F5344CB8AC3E}">
        <p14:creationId xmlns:p14="http://schemas.microsoft.com/office/powerpoint/2010/main" val="301571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CITES is a voluntary legal agreement between and by States. Major decisions, most notably regarding the amendment of the CITES Appendices, are taken by the supreme decision-making body of the Convention: the Conference Of the Parties, a gathering of all Parties every 3 years. Decisions made at the CoP are advised by, and their enforcement is supervised by the governing bodies of the Convention: the Standing Committee, the Animals Committee, and the Plants Committee, which meat yearly. The CITES Secretariat, based in Geneva, also plays a coordinating, monitoring, advisory and servicing role in the working of the Convention.</a:t>
            </a:r>
          </a:p>
          <a:p>
            <a:endParaRPr lang="en-US" dirty="0"/>
          </a:p>
          <a:p>
            <a:r>
              <a:rPr lang="en-US" dirty="0"/>
              <a:t>The Convention is a legally binding international agreement. Parties must to adopt legislation to ensure that CITES is implemented at the national level, most notably by establishing national authorities that oversee that wildlife is traded according to CITES requirements.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CITES was not established in order to completely halt international trade in wildlife, but to ensure that such trade was not carried out at the expense of the survival of species. As such, CITES fosters a sustainable use of all wild fauna and flora that can benefit both the people and groups whose livelihoods depend on wildlife and the conservation of species.</a:t>
            </a:r>
          </a:p>
        </p:txBody>
      </p:sp>
      <p:sp>
        <p:nvSpPr>
          <p:cNvPr id="4" name="Slide Number Placeholder 3"/>
          <p:cNvSpPr>
            <a:spLocks noGrp="1"/>
          </p:cNvSpPr>
          <p:nvPr>
            <p:ph type="sldNum" sz="quarter" idx="5"/>
          </p:nvPr>
        </p:nvSpPr>
        <p:spPr/>
        <p:txBody>
          <a:bodyPr/>
          <a:lstStyle/>
          <a:p>
            <a:fld id="{9E6327E1-AF47-48BA-A64E-3BE3E7A8E01F}" type="slidenum">
              <a:rPr lang="en-US" smtClean="0"/>
              <a:t>5</a:t>
            </a:fld>
            <a:endParaRPr lang="en-US"/>
          </a:p>
        </p:txBody>
      </p:sp>
    </p:spTree>
    <p:extLst>
      <p:ext uri="{BB962C8B-B14F-4D97-AF65-F5344CB8AC3E}">
        <p14:creationId xmlns:p14="http://schemas.microsoft.com/office/powerpoint/2010/main" val="2905907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43</a:t>
            </a:fld>
            <a:endParaRPr lang="en-US"/>
          </a:p>
        </p:txBody>
      </p:sp>
    </p:spTree>
    <p:extLst>
      <p:ext uri="{BB962C8B-B14F-4D97-AF65-F5344CB8AC3E}">
        <p14:creationId xmlns:p14="http://schemas.microsoft.com/office/powerpoint/2010/main" val="1819992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44</a:t>
            </a:fld>
            <a:endParaRPr lang="en-US"/>
          </a:p>
        </p:txBody>
      </p:sp>
    </p:spTree>
    <p:extLst>
      <p:ext uri="{BB962C8B-B14F-4D97-AF65-F5344CB8AC3E}">
        <p14:creationId xmlns:p14="http://schemas.microsoft.com/office/powerpoint/2010/main" val="3590933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45</a:t>
            </a:fld>
            <a:endParaRPr lang="en-US"/>
          </a:p>
        </p:txBody>
      </p:sp>
    </p:spTree>
    <p:extLst>
      <p:ext uri="{BB962C8B-B14F-4D97-AF65-F5344CB8AC3E}">
        <p14:creationId xmlns:p14="http://schemas.microsoft.com/office/powerpoint/2010/main" val="546633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46</a:t>
            </a:fld>
            <a:endParaRPr lang="en-US"/>
          </a:p>
        </p:txBody>
      </p:sp>
    </p:spTree>
    <p:extLst>
      <p:ext uri="{BB962C8B-B14F-4D97-AF65-F5344CB8AC3E}">
        <p14:creationId xmlns:p14="http://schemas.microsoft.com/office/powerpoint/2010/main" val="1764160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47</a:t>
            </a:fld>
            <a:endParaRPr lang="en-US"/>
          </a:p>
        </p:txBody>
      </p:sp>
    </p:spTree>
    <p:extLst>
      <p:ext uri="{BB962C8B-B14F-4D97-AF65-F5344CB8AC3E}">
        <p14:creationId xmlns:p14="http://schemas.microsoft.com/office/powerpoint/2010/main" val="964489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48</a:t>
            </a:fld>
            <a:endParaRPr lang="en-US"/>
          </a:p>
        </p:txBody>
      </p:sp>
    </p:spTree>
    <p:extLst>
      <p:ext uri="{BB962C8B-B14F-4D97-AF65-F5344CB8AC3E}">
        <p14:creationId xmlns:p14="http://schemas.microsoft.com/office/powerpoint/2010/main" val="2170928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327E1-AF47-48BA-A64E-3BE3E7A8E01F}" type="slidenum">
              <a:rPr lang="en-US" smtClean="0"/>
              <a:t>49</a:t>
            </a:fld>
            <a:endParaRPr lang="en-US"/>
          </a:p>
        </p:txBody>
      </p:sp>
    </p:spTree>
    <p:extLst>
      <p:ext uri="{BB962C8B-B14F-4D97-AF65-F5344CB8AC3E}">
        <p14:creationId xmlns:p14="http://schemas.microsoft.com/office/powerpoint/2010/main" val="293626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 World Bank estimated that 55% of the global population lived in urban centers. For these people, over half of humanity – many of us included -, wild fauna and flora might seem a distant concept. We might not always be aware of the direct impacts and many benefits of the international trade in wildlife for our lives.</a:t>
            </a:r>
          </a:p>
          <a:p>
            <a:endParaRPr lang="en-US" dirty="0"/>
          </a:p>
          <a:p>
            <a:r>
              <a:rPr lang="en-US" dirty="0"/>
              <a:t>Here are just a few sectors that depend almost entirely on the exploitation and wildlife resources. Some of them are vital for our most basic needs (food, medicine, shelter) and, overall, they employ hundreds of millions of people around the world.</a:t>
            </a:r>
          </a:p>
        </p:txBody>
      </p:sp>
      <p:sp>
        <p:nvSpPr>
          <p:cNvPr id="4" name="Slide Number Placeholder 3"/>
          <p:cNvSpPr>
            <a:spLocks noGrp="1"/>
          </p:cNvSpPr>
          <p:nvPr>
            <p:ph type="sldNum" sz="quarter" idx="5"/>
          </p:nvPr>
        </p:nvSpPr>
        <p:spPr/>
        <p:txBody>
          <a:bodyPr/>
          <a:lstStyle/>
          <a:p>
            <a:fld id="{9E6327E1-AF47-48BA-A64E-3BE3E7A8E01F}" type="slidenum">
              <a:rPr lang="en-US" smtClean="0"/>
              <a:t>7</a:t>
            </a:fld>
            <a:endParaRPr lang="en-US"/>
          </a:p>
        </p:txBody>
      </p:sp>
    </p:spTree>
    <p:extLst>
      <p:ext uri="{BB962C8B-B14F-4D97-AF65-F5344CB8AC3E}">
        <p14:creationId xmlns:p14="http://schemas.microsoft.com/office/powerpoint/2010/main" val="345100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wildlife trade extends beyond strictly-speaking essential goods and services: it also plays a major part in leisure industries and contributes immensely to human well-being and entertainment.</a:t>
            </a:r>
          </a:p>
        </p:txBody>
      </p:sp>
      <p:sp>
        <p:nvSpPr>
          <p:cNvPr id="4" name="Slide Number Placeholder 3"/>
          <p:cNvSpPr>
            <a:spLocks noGrp="1"/>
          </p:cNvSpPr>
          <p:nvPr>
            <p:ph type="sldNum" sz="quarter" idx="5"/>
          </p:nvPr>
        </p:nvSpPr>
        <p:spPr/>
        <p:txBody>
          <a:bodyPr/>
          <a:lstStyle/>
          <a:p>
            <a:fld id="{9E6327E1-AF47-48BA-A64E-3BE3E7A8E01F}" type="slidenum">
              <a:rPr lang="en-US" smtClean="0"/>
              <a:t>8</a:t>
            </a:fld>
            <a:endParaRPr lang="en-US"/>
          </a:p>
        </p:txBody>
      </p:sp>
    </p:spTree>
    <p:extLst>
      <p:ext uri="{BB962C8B-B14F-4D97-AF65-F5344CB8AC3E}">
        <p14:creationId xmlns:p14="http://schemas.microsoft.com/office/powerpoint/2010/main" val="180527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national level, CITES is implemented by the action of Parties: they must establish national Management and Scientific Authorities who are tasked with overseeing trade carried out within Parties’ territories and ensure it is done according to CITES regulations. Management authorities, often attached to environmental ministries or similar government departments, deliver the CITES permits necessary for trade in any direction. Scientific authorities advise these Management Authorities, based on conservation data and information on the status of species involved in trade transactions.</a:t>
            </a:r>
          </a:p>
          <a:p>
            <a:endParaRPr lang="en-US" dirty="0"/>
          </a:p>
          <a:p>
            <a:r>
              <a:rPr lang="en-US" dirty="0"/>
              <a:t>This is the case for all transactions involving any of the 37,000+ species listed in the CITES Appendices, and more specifically in these four cases:</a:t>
            </a:r>
          </a:p>
        </p:txBody>
      </p:sp>
      <p:sp>
        <p:nvSpPr>
          <p:cNvPr id="4" name="Slide Number Placeholder 3"/>
          <p:cNvSpPr>
            <a:spLocks noGrp="1"/>
          </p:cNvSpPr>
          <p:nvPr>
            <p:ph type="sldNum" sz="quarter" idx="5"/>
          </p:nvPr>
        </p:nvSpPr>
        <p:spPr/>
        <p:txBody>
          <a:bodyPr/>
          <a:lstStyle/>
          <a:p>
            <a:fld id="{9E6327E1-AF47-48BA-A64E-3BE3E7A8E01F}" type="slidenum">
              <a:rPr lang="en-US" smtClean="0"/>
              <a:t>9</a:t>
            </a:fld>
            <a:endParaRPr lang="en-US"/>
          </a:p>
        </p:txBody>
      </p:sp>
    </p:spTree>
    <p:extLst>
      <p:ext uri="{BB962C8B-B14F-4D97-AF65-F5344CB8AC3E}">
        <p14:creationId xmlns:p14="http://schemas.microsoft.com/office/powerpoint/2010/main" val="422608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CITES oversees trade in over 37,000 species, which are distributed in 3 different appendices according to various levels of concern for the survival of these species. The overwhelming majority of species are plants. Here are a few examples.</a:t>
            </a:r>
          </a:p>
          <a:p>
            <a:endParaRPr lang="en-US" b="1" dirty="0"/>
          </a:p>
          <a:p>
            <a:r>
              <a:rPr lang="en-US" b="1" dirty="0"/>
              <a:t>List of species selected in this slid (left to right):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A1: </a:t>
            </a:r>
            <a:r>
              <a:rPr lang="en-US" b="0" i="1" dirty="0"/>
              <a:t>Ara Macao </a:t>
            </a:r>
            <a:r>
              <a:rPr lang="en-US" b="0" i="0" dirty="0"/>
              <a:t>(Ara Macao); </a:t>
            </a:r>
            <a:r>
              <a:rPr lang="en-US" b="0" i="1" dirty="0"/>
              <a:t>Manis </a:t>
            </a:r>
            <a:r>
              <a:rPr lang="en-US" b="0" i="1" dirty="0" err="1"/>
              <a:t>temminckii</a:t>
            </a:r>
            <a:r>
              <a:rPr lang="en-US" b="0" i="1" dirty="0"/>
              <a:t> (ground/</a:t>
            </a:r>
            <a:r>
              <a:rPr lang="en-US" b="0" i="1" dirty="0" err="1"/>
              <a:t>Temminck’s</a:t>
            </a:r>
            <a:r>
              <a:rPr lang="en-US" b="0" i="1" dirty="0"/>
              <a:t> pangolin); </a:t>
            </a:r>
            <a:r>
              <a:rPr lang="en-US" b="0" i="1" dirty="0" err="1"/>
              <a:t>Brachylophus</a:t>
            </a:r>
            <a:r>
              <a:rPr lang="en-US" b="0" i="1" dirty="0"/>
              <a:t> </a:t>
            </a:r>
            <a:r>
              <a:rPr lang="en-US" b="0" i="1" dirty="0" err="1"/>
              <a:t>fasciatus</a:t>
            </a:r>
            <a:r>
              <a:rPr lang="en-US" b="0" i="1" dirty="0"/>
              <a:t> </a:t>
            </a:r>
            <a:r>
              <a:rPr lang="en-US" b="0" i="0" dirty="0"/>
              <a:t>(Lau banded iguana)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A2: </a:t>
            </a:r>
            <a:r>
              <a:rPr lang="en-US" b="0" i="1" dirty="0"/>
              <a:t>Bradypus variegatus </a:t>
            </a:r>
            <a:r>
              <a:rPr lang="en-US" b="0" i="0" dirty="0"/>
              <a:t>(brown-throated sloth); </a:t>
            </a:r>
            <a:r>
              <a:rPr lang="en-US" b="0" i="1" dirty="0"/>
              <a:t>Pleurobema </a:t>
            </a:r>
            <a:r>
              <a:rPr lang="en-US" b="0" i="1" dirty="0" err="1"/>
              <a:t>clava</a:t>
            </a:r>
            <a:r>
              <a:rPr lang="en-US" b="0" i="1" dirty="0"/>
              <a:t> (</a:t>
            </a:r>
            <a:r>
              <a:rPr lang="en-US" b="0" i="1" dirty="0" err="1"/>
              <a:t>clubshell</a:t>
            </a:r>
            <a:r>
              <a:rPr lang="en-US" b="0" i="1" dirty="0"/>
              <a:t>); </a:t>
            </a:r>
            <a:r>
              <a:rPr lang="en-US" i="1" dirty="0"/>
              <a:t>Carcharhinus </a:t>
            </a:r>
            <a:r>
              <a:rPr lang="en-US" i="1" dirty="0" err="1"/>
              <a:t>falciformis</a:t>
            </a:r>
            <a:r>
              <a:rPr lang="en-US" i="1" dirty="0"/>
              <a:t> </a:t>
            </a:r>
            <a:r>
              <a:rPr lang="en-US" b="0" i="0" dirty="0"/>
              <a:t>(Silky shark)</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A3: </a:t>
            </a:r>
            <a:r>
              <a:rPr lang="en-US" b="0" i="1" dirty="0" err="1"/>
              <a:t>Podocarpus</a:t>
            </a:r>
            <a:r>
              <a:rPr lang="en-US" b="0" i="1" dirty="0"/>
              <a:t> </a:t>
            </a:r>
            <a:r>
              <a:rPr lang="en-US" b="0" i="1" dirty="0" err="1"/>
              <a:t>neriifolius</a:t>
            </a:r>
            <a:r>
              <a:rPr lang="en-US" b="0" i="1" dirty="0"/>
              <a:t>; Marmota </a:t>
            </a:r>
            <a:r>
              <a:rPr lang="en-US" b="0" i="1" dirty="0" err="1"/>
              <a:t>caudata</a:t>
            </a:r>
            <a:r>
              <a:rPr lang="en-US" b="0" i="1" dirty="0"/>
              <a:t> </a:t>
            </a:r>
            <a:r>
              <a:rPr lang="en-US" b="0" i="0" dirty="0"/>
              <a:t>(long-tailed marmot);</a:t>
            </a:r>
            <a:r>
              <a:rPr lang="en-US" b="0" i="1" dirty="0"/>
              <a:t> </a:t>
            </a:r>
            <a:r>
              <a:rPr lang="en-US" b="0" i="1" dirty="0" err="1"/>
              <a:t>Tetracentron</a:t>
            </a:r>
            <a:r>
              <a:rPr lang="en-US" b="0" i="1" dirty="0"/>
              <a:t> </a:t>
            </a:r>
            <a:r>
              <a:rPr lang="en-US" b="0" i="1" dirty="0" err="1"/>
              <a:t>sinense</a:t>
            </a:r>
            <a:r>
              <a:rPr lang="en-US" b="0" i="1" dirty="0"/>
              <a:t>; </a:t>
            </a:r>
          </a:p>
        </p:txBody>
      </p:sp>
      <p:sp>
        <p:nvSpPr>
          <p:cNvPr id="4" name="Slide Number Placeholder 3"/>
          <p:cNvSpPr>
            <a:spLocks noGrp="1"/>
          </p:cNvSpPr>
          <p:nvPr>
            <p:ph type="sldNum" sz="quarter" idx="5"/>
          </p:nvPr>
        </p:nvSpPr>
        <p:spPr/>
        <p:txBody>
          <a:bodyPr/>
          <a:lstStyle/>
          <a:p>
            <a:fld id="{9E6327E1-AF47-48BA-A64E-3BE3E7A8E01F}" type="slidenum">
              <a:rPr lang="en-US" smtClean="0"/>
              <a:t>10</a:t>
            </a:fld>
            <a:endParaRPr lang="en-US"/>
          </a:p>
        </p:txBody>
      </p:sp>
    </p:spTree>
    <p:extLst>
      <p:ext uri="{BB962C8B-B14F-4D97-AF65-F5344CB8AC3E}">
        <p14:creationId xmlns:p14="http://schemas.microsoft.com/office/powerpoint/2010/main" val="265780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levels of concern that inform the provisions for each Appendix can be broadly summarized like this. </a:t>
            </a:r>
          </a:p>
          <a:p>
            <a:endParaRPr lang="en-US" dirty="0"/>
          </a:p>
          <a:p>
            <a:r>
              <a:rPr lang="en-US" dirty="0"/>
              <a:t>Inclusions in Appendix I and II are the decided by the CoP, while single Parties can include specific species in Appendix III.</a:t>
            </a:r>
          </a:p>
          <a:p>
            <a:endParaRPr lang="en-US" dirty="0"/>
          </a:p>
          <a:p>
            <a:r>
              <a:rPr lang="en-US" dirty="0"/>
              <a:t>The set of biological and trade criteria to help determine whether a species should be included in Appendices I or II can be found in Resolution </a:t>
            </a:r>
            <a:r>
              <a:rPr lang="en-US" dirty="0">
                <a:hlinkClick r:id="rId3"/>
              </a:rPr>
              <a:t>Conf. 9.24 (Rev. CoP17)</a:t>
            </a:r>
            <a:r>
              <a:rPr lang="en-US" dirty="0"/>
              <a:t> on the CITES website.</a:t>
            </a:r>
          </a:p>
        </p:txBody>
      </p:sp>
      <p:sp>
        <p:nvSpPr>
          <p:cNvPr id="4" name="Slide Number Placeholder 3"/>
          <p:cNvSpPr>
            <a:spLocks noGrp="1"/>
          </p:cNvSpPr>
          <p:nvPr>
            <p:ph type="sldNum" sz="quarter" idx="5"/>
          </p:nvPr>
        </p:nvSpPr>
        <p:spPr/>
        <p:txBody>
          <a:bodyPr/>
          <a:lstStyle/>
          <a:p>
            <a:fld id="{9E6327E1-AF47-48BA-A64E-3BE3E7A8E01F}" type="slidenum">
              <a:rPr lang="en-US" smtClean="0"/>
              <a:t>11</a:t>
            </a:fld>
            <a:endParaRPr lang="en-US"/>
          </a:p>
        </p:txBody>
      </p:sp>
    </p:spTree>
    <p:extLst>
      <p:ext uri="{BB962C8B-B14F-4D97-AF65-F5344CB8AC3E}">
        <p14:creationId xmlns:p14="http://schemas.microsoft.com/office/powerpoint/2010/main" val="17293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provisions for trade in species listed in the CITES appendices can essentially be summarized like this.</a:t>
            </a:r>
          </a:p>
          <a:p>
            <a:endParaRPr lang="en-US" dirty="0"/>
          </a:p>
          <a:p>
            <a:r>
              <a:rPr lang="en-US" dirty="0"/>
              <a:t>We say *generally* because the are certain exceptional circumstances in which species listed Appendix I can be moved from one country to another, if Management/Scientific authorities are satisfied that such a move does not endanger the specimen in question, the survival of its broader species, etc. These exceptions can include repopulation programs, educational/conservation efforts and other non-commercial endeavors.</a:t>
            </a:r>
          </a:p>
          <a:p>
            <a:endParaRPr lang="en-US" dirty="0"/>
          </a:p>
          <a:p>
            <a:r>
              <a:rPr lang="en-US" dirty="0"/>
              <a:t>As for Appendix II: Management/Scientific authorities must also be satisfied that similar conditions to Appendix I, though the range of purposes for which these species can be traded does include commercial endeavors.</a:t>
            </a:r>
          </a:p>
        </p:txBody>
      </p:sp>
      <p:sp>
        <p:nvSpPr>
          <p:cNvPr id="4" name="Slide Number Placeholder 3"/>
          <p:cNvSpPr>
            <a:spLocks noGrp="1"/>
          </p:cNvSpPr>
          <p:nvPr>
            <p:ph type="sldNum" sz="quarter" idx="5"/>
          </p:nvPr>
        </p:nvSpPr>
        <p:spPr/>
        <p:txBody>
          <a:bodyPr/>
          <a:lstStyle/>
          <a:p>
            <a:fld id="{9E6327E1-AF47-48BA-A64E-3BE3E7A8E01F}" type="slidenum">
              <a:rPr lang="en-US" smtClean="0"/>
              <a:t>12</a:t>
            </a:fld>
            <a:endParaRPr lang="en-US"/>
          </a:p>
        </p:txBody>
      </p:sp>
    </p:spTree>
    <p:extLst>
      <p:ext uri="{BB962C8B-B14F-4D97-AF65-F5344CB8AC3E}">
        <p14:creationId xmlns:p14="http://schemas.microsoft.com/office/powerpoint/2010/main" val="322895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C209-8EE4-42C3-9F99-01D12E44303B}"/>
              </a:ext>
            </a:extLst>
          </p:cNvPr>
          <p:cNvSpPr>
            <a:spLocks noGrp="1"/>
          </p:cNvSpPr>
          <p:nvPr>
            <p:ph type="ctrTitle" hasCustomPrompt="1"/>
          </p:nvPr>
        </p:nvSpPr>
        <p:spPr>
          <a:xfrm>
            <a:off x="1524000" y="652376"/>
            <a:ext cx="9144000" cy="2387600"/>
          </a:xfrm>
        </p:spPr>
        <p:txBody>
          <a:bodyPr anchor="b"/>
          <a:lstStyle>
            <a:lvl1pPr algn="ctr">
              <a:defRPr sz="6000"/>
            </a:lvl1pPr>
          </a:lstStyle>
          <a:p>
            <a:r>
              <a:rPr lang="en-US" dirty="0"/>
              <a:t>Title of Presentation (w/logo bottom right)</a:t>
            </a:r>
          </a:p>
        </p:txBody>
      </p:sp>
      <p:sp>
        <p:nvSpPr>
          <p:cNvPr id="3" name="Subtitle 2">
            <a:extLst>
              <a:ext uri="{FF2B5EF4-FFF2-40B4-BE49-F238E27FC236}">
                <a16:creationId xmlns:a16="http://schemas.microsoft.com/office/drawing/2014/main" id="{BAB6A9A8-C801-4CD8-B294-8C361C139EB9}"/>
              </a:ext>
            </a:extLst>
          </p:cNvPr>
          <p:cNvSpPr>
            <a:spLocks noGrp="1"/>
          </p:cNvSpPr>
          <p:nvPr>
            <p:ph type="subTitle" idx="1" hasCustomPrompt="1"/>
          </p:nvPr>
        </p:nvSpPr>
        <p:spPr>
          <a:xfrm>
            <a:off x="1524000" y="3602037"/>
            <a:ext cx="9144000" cy="19176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Aligned centered text, Roboto 24</a:t>
            </a:r>
          </a:p>
          <a:p>
            <a:r>
              <a:rPr lang="en-US" dirty="0"/>
              <a:t>Name of Presenter,</a:t>
            </a:r>
          </a:p>
          <a:p>
            <a:r>
              <a:rPr lang="en-US" dirty="0"/>
              <a:t>Location</a:t>
            </a:r>
          </a:p>
          <a:p>
            <a:r>
              <a:rPr lang="en-US" dirty="0"/>
              <a:t>Date</a:t>
            </a:r>
          </a:p>
        </p:txBody>
      </p:sp>
    </p:spTree>
    <p:extLst>
      <p:ext uri="{BB962C8B-B14F-4D97-AF65-F5344CB8AC3E}">
        <p14:creationId xmlns:p14="http://schemas.microsoft.com/office/powerpoint/2010/main" val="177172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7E2D-5998-47B9-8F28-26D28787D10E}"/>
              </a:ext>
            </a:extLst>
          </p:cNvPr>
          <p:cNvSpPr>
            <a:spLocks noGrp="1"/>
          </p:cNvSpPr>
          <p:nvPr>
            <p:ph type="title" hasCustomPrompt="1"/>
          </p:nvPr>
        </p:nvSpPr>
        <p:spPr/>
        <p:txBody>
          <a:bodyPr/>
          <a:lstStyle>
            <a:lvl1pPr>
              <a:defRPr/>
            </a:lvl1pPr>
          </a:lstStyle>
          <a:p>
            <a:r>
              <a:rPr lang="en-US" dirty="0"/>
              <a:t>Customizable slide without logo</a:t>
            </a:r>
          </a:p>
        </p:txBody>
      </p:sp>
    </p:spTree>
    <p:extLst>
      <p:ext uri="{BB962C8B-B14F-4D97-AF65-F5344CB8AC3E}">
        <p14:creationId xmlns:p14="http://schemas.microsoft.com/office/powerpoint/2010/main" val="368951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17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93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56C5-835A-4B7E-A1F1-6A4DEF0F2DE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Two-tier text slide w/logo</a:t>
            </a:r>
          </a:p>
        </p:txBody>
      </p:sp>
      <p:sp>
        <p:nvSpPr>
          <p:cNvPr id="3" name="Content Placeholder 2">
            <a:extLst>
              <a:ext uri="{FF2B5EF4-FFF2-40B4-BE49-F238E27FC236}">
                <a16:creationId xmlns:a16="http://schemas.microsoft.com/office/drawing/2014/main" id="{374C9C46-FF29-4F8A-B849-FB1167637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46405-128A-4DF3-B87F-1BC354E29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3669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56C5-835A-4B7E-A1F1-6A4DEF0F2DE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2-tier slide w/o logo</a:t>
            </a:r>
          </a:p>
        </p:txBody>
      </p:sp>
      <p:sp>
        <p:nvSpPr>
          <p:cNvPr id="3" name="Content Placeholder 2">
            <a:extLst>
              <a:ext uri="{FF2B5EF4-FFF2-40B4-BE49-F238E27FC236}">
                <a16:creationId xmlns:a16="http://schemas.microsoft.com/office/drawing/2014/main" id="{374C9C46-FF29-4F8A-B849-FB1167637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46405-128A-4DF3-B87F-1BC354E29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4170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855-2389-4EEF-A51C-AB89BB3A0C5F}"/>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2-tier picture placeholder slide w/logo</a:t>
            </a:r>
          </a:p>
        </p:txBody>
      </p:sp>
      <p:sp>
        <p:nvSpPr>
          <p:cNvPr id="3" name="Picture Placeholder 2">
            <a:extLst>
              <a:ext uri="{FF2B5EF4-FFF2-40B4-BE49-F238E27FC236}">
                <a16:creationId xmlns:a16="http://schemas.microsoft.com/office/drawing/2014/main" id="{6FEFFADC-0F45-4824-940F-325856BB1B13}"/>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placeholder</a:t>
            </a:r>
          </a:p>
        </p:txBody>
      </p:sp>
      <p:sp>
        <p:nvSpPr>
          <p:cNvPr id="4" name="Text Placeholder 3">
            <a:extLst>
              <a:ext uri="{FF2B5EF4-FFF2-40B4-BE49-F238E27FC236}">
                <a16:creationId xmlns:a16="http://schemas.microsoft.com/office/drawing/2014/main" id="{837B81A6-F4FF-4982-8E06-E0ECA627B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134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855-2389-4EEF-A51C-AB89BB3A0C5F}"/>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2-tier picture placeholder slide w/</a:t>
            </a:r>
            <a:r>
              <a:rPr lang="en-US" dirty="0" err="1"/>
              <a:t>ologo</a:t>
            </a:r>
            <a:endParaRPr lang="en-US" dirty="0"/>
          </a:p>
        </p:txBody>
      </p:sp>
      <p:sp>
        <p:nvSpPr>
          <p:cNvPr id="3" name="Picture Placeholder 2">
            <a:extLst>
              <a:ext uri="{FF2B5EF4-FFF2-40B4-BE49-F238E27FC236}">
                <a16:creationId xmlns:a16="http://schemas.microsoft.com/office/drawing/2014/main" id="{6FEFFADC-0F45-4824-940F-325856BB1B13}"/>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placeholder</a:t>
            </a:r>
          </a:p>
        </p:txBody>
      </p:sp>
      <p:sp>
        <p:nvSpPr>
          <p:cNvPr id="4" name="Text Placeholder 3">
            <a:extLst>
              <a:ext uri="{FF2B5EF4-FFF2-40B4-BE49-F238E27FC236}">
                <a16:creationId xmlns:a16="http://schemas.microsoft.com/office/drawing/2014/main" id="{837B81A6-F4FF-4982-8E06-E0ECA627B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4055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F44F-942D-4C00-8310-1DB2B7C02C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53E0082F-DF92-4390-B836-5A3A1D866D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38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F44F-942D-4C00-8310-1DB2B7C02C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0082F-DF92-4390-B836-5A3A1D866D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73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C46D3-F9D9-41FD-A3BD-65569A0927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9FBF91-15AE-4494-BE0A-A740FC9D2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4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log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B59AC3-506A-4663-9F3F-6C1F96C423A3}"/>
              </a:ext>
            </a:extLst>
          </p:cNvPr>
          <p:cNvSpPr>
            <a:spLocks noGrp="1"/>
          </p:cNvSpPr>
          <p:nvPr>
            <p:ph type="ctrTitle" hasCustomPrompt="1"/>
          </p:nvPr>
        </p:nvSpPr>
        <p:spPr>
          <a:xfrm>
            <a:off x="1524000" y="652376"/>
            <a:ext cx="9144000" cy="2387600"/>
          </a:xfrm>
        </p:spPr>
        <p:txBody>
          <a:bodyPr anchor="b"/>
          <a:lstStyle>
            <a:lvl1pPr algn="ctr">
              <a:defRPr sz="6000"/>
            </a:lvl1pPr>
          </a:lstStyle>
          <a:p>
            <a:r>
              <a:rPr lang="en-US" dirty="0"/>
              <a:t>Title of Presentation (w/o logo bottom right)</a:t>
            </a:r>
          </a:p>
        </p:txBody>
      </p:sp>
      <p:sp>
        <p:nvSpPr>
          <p:cNvPr id="10" name="Subtitle 2">
            <a:extLst>
              <a:ext uri="{FF2B5EF4-FFF2-40B4-BE49-F238E27FC236}">
                <a16:creationId xmlns:a16="http://schemas.microsoft.com/office/drawing/2014/main" id="{51B84782-3AB4-4E38-A60F-654FF95ADEC2}"/>
              </a:ext>
            </a:extLst>
          </p:cNvPr>
          <p:cNvSpPr>
            <a:spLocks noGrp="1"/>
          </p:cNvSpPr>
          <p:nvPr>
            <p:ph type="subTitle" idx="1" hasCustomPrompt="1"/>
          </p:nvPr>
        </p:nvSpPr>
        <p:spPr>
          <a:xfrm>
            <a:off x="1524000" y="3602037"/>
            <a:ext cx="9144000" cy="19176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Aligned centered text, Roboto 24</a:t>
            </a:r>
          </a:p>
          <a:p>
            <a:r>
              <a:rPr lang="en-US" dirty="0"/>
              <a:t>Name of Presenter,</a:t>
            </a:r>
          </a:p>
          <a:p>
            <a:r>
              <a:rPr lang="en-US" dirty="0"/>
              <a:t>Location</a:t>
            </a:r>
          </a:p>
          <a:p>
            <a:r>
              <a:rPr lang="en-US" dirty="0"/>
              <a:t>Date</a:t>
            </a:r>
          </a:p>
        </p:txBody>
      </p:sp>
    </p:spTree>
    <p:extLst>
      <p:ext uri="{BB962C8B-B14F-4D97-AF65-F5344CB8AC3E}">
        <p14:creationId xmlns:p14="http://schemas.microsoft.com/office/powerpoint/2010/main" val="73707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C46D3-F9D9-41FD-A3BD-65569A092794}"/>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59FBF91-15AE-4494-BE0A-A740FC9D2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663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8CE701-5280-46F2-9D68-8904DC5E3F9A}"/>
              </a:ext>
            </a:extLst>
          </p:cNvPr>
          <p:cNvSpPr>
            <a:spLocks noGrp="1"/>
          </p:cNvSpPr>
          <p:nvPr>
            <p:ph type="ctrTitle" hasCustomPrompt="1"/>
          </p:nvPr>
        </p:nvSpPr>
        <p:spPr>
          <a:xfrm>
            <a:off x="1524000" y="652376"/>
            <a:ext cx="9144000" cy="2387600"/>
          </a:xfrm>
        </p:spPr>
        <p:txBody>
          <a:bodyPr anchor="b"/>
          <a:lstStyle>
            <a:lvl1pPr algn="ctr">
              <a:defRPr sz="6000"/>
            </a:lvl1pPr>
          </a:lstStyle>
          <a:p>
            <a:r>
              <a:rPr lang="en-US" dirty="0"/>
              <a:t>Title of Presentation (w/logo bottom right)</a:t>
            </a:r>
          </a:p>
        </p:txBody>
      </p:sp>
      <p:sp>
        <p:nvSpPr>
          <p:cNvPr id="12" name="Subtitle 2">
            <a:extLst>
              <a:ext uri="{FF2B5EF4-FFF2-40B4-BE49-F238E27FC236}">
                <a16:creationId xmlns:a16="http://schemas.microsoft.com/office/drawing/2014/main" id="{F81C00C5-E36E-4F6A-8516-788A0E2C290C}"/>
              </a:ext>
            </a:extLst>
          </p:cNvPr>
          <p:cNvSpPr>
            <a:spLocks noGrp="1"/>
          </p:cNvSpPr>
          <p:nvPr>
            <p:ph type="subTitle" idx="1" hasCustomPrompt="1"/>
          </p:nvPr>
        </p:nvSpPr>
        <p:spPr>
          <a:xfrm>
            <a:off x="1524000" y="3602037"/>
            <a:ext cx="9144000" cy="19176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Aligned centered text, Roboto 24</a:t>
            </a:r>
          </a:p>
          <a:p>
            <a:r>
              <a:rPr lang="en-US" dirty="0"/>
              <a:t>Name of Presenter,</a:t>
            </a:r>
          </a:p>
          <a:p>
            <a:r>
              <a:rPr lang="en-US" dirty="0"/>
              <a:t>Location</a:t>
            </a:r>
          </a:p>
          <a:p>
            <a:r>
              <a:rPr lang="en-US" dirty="0"/>
              <a:t>Date</a:t>
            </a:r>
          </a:p>
        </p:txBody>
      </p:sp>
    </p:spTree>
    <p:extLst>
      <p:ext uri="{BB962C8B-B14F-4D97-AF65-F5344CB8AC3E}">
        <p14:creationId xmlns:p14="http://schemas.microsoft.com/office/powerpoint/2010/main" val="904270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14F24E-7630-466B-B4EB-5E7E22CB2DB0}"/>
              </a:ext>
            </a:extLst>
          </p:cNvPr>
          <p:cNvSpPr>
            <a:spLocks noGrp="1"/>
          </p:cNvSpPr>
          <p:nvPr>
            <p:ph type="ctrTitle" hasCustomPrompt="1"/>
          </p:nvPr>
        </p:nvSpPr>
        <p:spPr>
          <a:xfrm>
            <a:off x="1524000" y="652376"/>
            <a:ext cx="9144000" cy="2387600"/>
          </a:xfrm>
        </p:spPr>
        <p:txBody>
          <a:bodyPr anchor="b"/>
          <a:lstStyle>
            <a:lvl1pPr algn="ctr">
              <a:defRPr sz="6000"/>
            </a:lvl1pPr>
          </a:lstStyle>
          <a:p>
            <a:r>
              <a:rPr lang="en-US" dirty="0"/>
              <a:t>Title of Presentation</a:t>
            </a:r>
            <a:br>
              <a:rPr lang="en-US" dirty="0"/>
            </a:br>
            <a:r>
              <a:rPr lang="en-US" dirty="0"/>
              <a:t>(w/o logo)</a:t>
            </a:r>
          </a:p>
        </p:txBody>
      </p:sp>
      <p:sp>
        <p:nvSpPr>
          <p:cNvPr id="8" name="Subtitle 2">
            <a:extLst>
              <a:ext uri="{FF2B5EF4-FFF2-40B4-BE49-F238E27FC236}">
                <a16:creationId xmlns:a16="http://schemas.microsoft.com/office/drawing/2014/main" id="{3059D782-C8AE-4D48-8DE0-BA3B3DA1CC44}"/>
              </a:ext>
            </a:extLst>
          </p:cNvPr>
          <p:cNvSpPr>
            <a:spLocks noGrp="1"/>
          </p:cNvSpPr>
          <p:nvPr>
            <p:ph type="subTitle" idx="1" hasCustomPrompt="1"/>
          </p:nvPr>
        </p:nvSpPr>
        <p:spPr>
          <a:xfrm>
            <a:off x="1524000" y="3602037"/>
            <a:ext cx="9144000" cy="19176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Aligned centered text, Roboto 24</a:t>
            </a:r>
          </a:p>
          <a:p>
            <a:r>
              <a:rPr lang="en-US" dirty="0"/>
              <a:t>Name of Presenter,</a:t>
            </a:r>
          </a:p>
          <a:p>
            <a:r>
              <a:rPr lang="en-US" dirty="0"/>
              <a:t>Location</a:t>
            </a:r>
          </a:p>
          <a:p>
            <a:r>
              <a:rPr lang="en-US" dirty="0"/>
              <a:t>Date</a:t>
            </a:r>
          </a:p>
        </p:txBody>
      </p:sp>
    </p:spTree>
    <p:extLst>
      <p:ext uri="{BB962C8B-B14F-4D97-AF65-F5344CB8AC3E}">
        <p14:creationId xmlns:p14="http://schemas.microsoft.com/office/powerpoint/2010/main" val="4086053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A89B-549C-4BEC-AD46-25598F6586AA}"/>
              </a:ext>
            </a:extLst>
          </p:cNvPr>
          <p:cNvSpPr>
            <a:spLocks noGrp="1"/>
          </p:cNvSpPr>
          <p:nvPr>
            <p:ph type="title" hasCustomPrompt="1"/>
          </p:nvPr>
        </p:nvSpPr>
        <p:spPr/>
        <p:txBody>
          <a:bodyPr/>
          <a:lstStyle>
            <a:lvl1pPr>
              <a:defRPr/>
            </a:lvl1pPr>
          </a:lstStyle>
          <a:p>
            <a:r>
              <a:rPr lang="en-US" dirty="0"/>
              <a:t>Title of text of heavy slide</a:t>
            </a:r>
          </a:p>
        </p:txBody>
      </p:sp>
      <p:sp>
        <p:nvSpPr>
          <p:cNvPr id="3" name="Content Placeholder 2">
            <a:extLst>
              <a:ext uri="{FF2B5EF4-FFF2-40B4-BE49-F238E27FC236}">
                <a16:creationId xmlns:a16="http://schemas.microsoft.com/office/drawing/2014/main" id="{312C369D-DFCA-45DB-9598-6B06ABB16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86035-28E5-481C-8BBF-EF8BBEBD9963}"/>
              </a:ext>
            </a:extLst>
          </p:cNvPr>
          <p:cNvSpPr>
            <a:spLocks noGrp="1"/>
          </p:cNvSpPr>
          <p:nvPr>
            <p:ph type="dt" sz="half" idx="10"/>
          </p:nvPr>
        </p:nvSpPr>
        <p:spPr>
          <a:xfrm>
            <a:off x="838200" y="6356350"/>
            <a:ext cx="2743200" cy="365125"/>
          </a:xfrm>
          <a:prstGeom prst="rect">
            <a:avLst/>
          </a:prstGeom>
        </p:spPr>
        <p:txBody>
          <a:bodyPr/>
          <a:lstStyle/>
          <a:p>
            <a:fld id="{E422C0F0-BFE4-4853-BE65-BC3693477726}" type="datetimeFigureOut">
              <a:rPr lang="en-US" smtClean="0"/>
              <a:t>15/10/2020</a:t>
            </a:fld>
            <a:endParaRPr lang="en-US"/>
          </a:p>
        </p:txBody>
      </p:sp>
      <p:sp>
        <p:nvSpPr>
          <p:cNvPr id="5" name="Footer Placeholder 4">
            <a:extLst>
              <a:ext uri="{FF2B5EF4-FFF2-40B4-BE49-F238E27FC236}">
                <a16:creationId xmlns:a16="http://schemas.microsoft.com/office/drawing/2014/main" id="{376F989B-6D1E-4B28-84C9-888BEAB704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DC14CF-644D-496E-B7D4-283B5995A22B}"/>
              </a:ext>
            </a:extLst>
          </p:cNvPr>
          <p:cNvSpPr>
            <a:spLocks noGrp="1"/>
          </p:cNvSpPr>
          <p:nvPr>
            <p:ph type="sldNum" sz="quarter" idx="12"/>
          </p:nvPr>
        </p:nvSpPr>
        <p:spPr>
          <a:xfrm>
            <a:off x="8610600" y="6356350"/>
            <a:ext cx="2743200" cy="365125"/>
          </a:xfrm>
          <a:prstGeom prst="rect">
            <a:avLst/>
          </a:prstGeom>
        </p:spPr>
        <p:txBody>
          <a:bodyPr/>
          <a:lstStyle/>
          <a:p>
            <a:fld id="{67AD25AD-093B-41F3-A540-7B21EAF70722}" type="slidenum">
              <a:rPr lang="en-US" smtClean="0"/>
              <a:t>‹#›</a:t>
            </a:fld>
            <a:endParaRPr lang="en-US"/>
          </a:p>
        </p:txBody>
      </p:sp>
    </p:spTree>
    <p:extLst>
      <p:ext uri="{BB962C8B-B14F-4D97-AF65-F5344CB8AC3E}">
        <p14:creationId xmlns:p14="http://schemas.microsoft.com/office/powerpoint/2010/main" val="3180712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A89B-549C-4BEC-AD46-25598F6586AA}"/>
              </a:ext>
            </a:extLst>
          </p:cNvPr>
          <p:cNvSpPr>
            <a:spLocks noGrp="1"/>
          </p:cNvSpPr>
          <p:nvPr>
            <p:ph type="title" hasCustomPrompt="1"/>
          </p:nvPr>
        </p:nvSpPr>
        <p:spPr/>
        <p:txBody>
          <a:bodyPr/>
          <a:lstStyle>
            <a:lvl1pPr>
              <a:defRPr/>
            </a:lvl1pPr>
          </a:lstStyle>
          <a:p>
            <a:r>
              <a:rPr lang="en-US" dirty="0"/>
              <a:t>Title of text of heavy slide (w/o logo)</a:t>
            </a:r>
          </a:p>
        </p:txBody>
      </p:sp>
      <p:sp>
        <p:nvSpPr>
          <p:cNvPr id="3" name="Content Placeholder 2">
            <a:extLst>
              <a:ext uri="{FF2B5EF4-FFF2-40B4-BE49-F238E27FC236}">
                <a16:creationId xmlns:a16="http://schemas.microsoft.com/office/drawing/2014/main" id="{312C369D-DFCA-45DB-9598-6B06ABB16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86035-28E5-481C-8BBF-EF8BBEBD9963}"/>
              </a:ext>
            </a:extLst>
          </p:cNvPr>
          <p:cNvSpPr>
            <a:spLocks noGrp="1"/>
          </p:cNvSpPr>
          <p:nvPr>
            <p:ph type="dt" sz="half" idx="10"/>
          </p:nvPr>
        </p:nvSpPr>
        <p:spPr>
          <a:xfrm>
            <a:off x="838200" y="6356350"/>
            <a:ext cx="2743200" cy="365125"/>
          </a:xfrm>
          <a:prstGeom prst="rect">
            <a:avLst/>
          </a:prstGeom>
        </p:spPr>
        <p:txBody>
          <a:bodyPr/>
          <a:lstStyle/>
          <a:p>
            <a:fld id="{E422C0F0-BFE4-4853-BE65-BC3693477726}" type="datetimeFigureOut">
              <a:rPr lang="en-US" smtClean="0"/>
              <a:t>15/10/2020</a:t>
            </a:fld>
            <a:endParaRPr lang="en-US"/>
          </a:p>
        </p:txBody>
      </p:sp>
      <p:sp>
        <p:nvSpPr>
          <p:cNvPr id="5" name="Footer Placeholder 4">
            <a:extLst>
              <a:ext uri="{FF2B5EF4-FFF2-40B4-BE49-F238E27FC236}">
                <a16:creationId xmlns:a16="http://schemas.microsoft.com/office/drawing/2014/main" id="{376F989B-6D1E-4B28-84C9-888BEAB704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DC14CF-644D-496E-B7D4-283B5995A22B}"/>
              </a:ext>
            </a:extLst>
          </p:cNvPr>
          <p:cNvSpPr>
            <a:spLocks noGrp="1"/>
          </p:cNvSpPr>
          <p:nvPr>
            <p:ph type="sldNum" sz="quarter" idx="12"/>
          </p:nvPr>
        </p:nvSpPr>
        <p:spPr>
          <a:xfrm>
            <a:off x="8610600" y="6356350"/>
            <a:ext cx="2743200" cy="365125"/>
          </a:xfrm>
          <a:prstGeom prst="rect">
            <a:avLst/>
          </a:prstGeom>
        </p:spPr>
        <p:txBody>
          <a:bodyPr/>
          <a:lstStyle/>
          <a:p>
            <a:fld id="{67AD25AD-093B-41F3-A540-7B21EAF70722}" type="slidenum">
              <a:rPr lang="en-US" smtClean="0"/>
              <a:t>‹#›</a:t>
            </a:fld>
            <a:endParaRPr lang="en-US"/>
          </a:p>
        </p:txBody>
      </p:sp>
    </p:spTree>
    <p:extLst>
      <p:ext uri="{BB962C8B-B14F-4D97-AF65-F5344CB8AC3E}">
        <p14:creationId xmlns:p14="http://schemas.microsoft.com/office/powerpoint/2010/main" val="356355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08E500-6F33-455B-B638-01AEF78689F8}"/>
              </a:ext>
            </a:extLst>
          </p:cNvPr>
          <p:cNvSpPr>
            <a:spLocks noGrp="1"/>
          </p:cNvSpPr>
          <p:nvPr>
            <p:ph type="title" hasCustomPrompt="1"/>
          </p:nvPr>
        </p:nvSpPr>
        <p:spPr>
          <a:xfrm>
            <a:off x="831850" y="576263"/>
            <a:ext cx="10515600" cy="2852737"/>
          </a:xfrm>
        </p:spPr>
        <p:txBody>
          <a:bodyPr anchor="b"/>
          <a:lstStyle>
            <a:lvl1pPr algn="ctr">
              <a:defRPr sz="6000"/>
            </a:lvl1pPr>
          </a:lstStyle>
          <a:p>
            <a:r>
              <a:rPr lang="en-US" dirty="0"/>
              <a:t>Alternate title/transition slide (w/ logo)</a:t>
            </a:r>
          </a:p>
        </p:txBody>
      </p:sp>
      <p:sp>
        <p:nvSpPr>
          <p:cNvPr id="10" name="Text Placeholder 2">
            <a:extLst>
              <a:ext uri="{FF2B5EF4-FFF2-40B4-BE49-F238E27FC236}">
                <a16:creationId xmlns:a16="http://schemas.microsoft.com/office/drawing/2014/main" id="{01138ED5-A8D9-4788-A890-02E697F82DE3}"/>
              </a:ext>
            </a:extLst>
          </p:cNvPr>
          <p:cNvSpPr>
            <a:spLocks noGrp="1"/>
          </p:cNvSpPr>
          <p:nvPr>
            <p:ph type="body" idx="1"/>
          </p:nvPr>
        </p:nvSpPr>
        <p:spPr>
          <a:xfrm>
            <a:off x="831850" y="3871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9762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08E500-6F33-455B-B638-01AEF78689F8}"/>
              </a:ext>
            </a:extLst>
          </p:cNvPr>
          <p:cNvSpPr>
            <a:spLocks noGrp="1"/>
          </p:cNvSpPr>
          <p:nvPr>
            <p:ph type="title" hasCustomPrompt="1"/>
          </p:nvPr>
        </p:nvSpPr>
        <p:spPr>
          <a:xfrm>
            <a:off x="831850" y="576263"/>
            <a:ext cx="10515600" cy="2852737"/>
          </a:xfrm>
        </p:spPr>
        <p:txBody>
          <a:bodyPr anchor="b"/>
          <a:lstStyle>
            <a:lvl1pPr algn="ctr">
              <a:defRPr sz="6000"/>
            </a:lvl1pPr>
          </a:lstStyle>
          <a:p>
            <a:r>
              <a:rPr lang="en-US" dirty="0"/>
              <a:t>Alternate title/transition slide (w/o logo)</a:t>
            </a:r>
          </a:p>
        </p:txBody>
      </p:sp>
      <p:sp>
        <p:nvSpPr>
          <p:cNvPr id="10" name="Text Placeholder 2">
            <a:extLst>
              <a:ext uri="{FF2B5EF4-FFF2-40B4-BE49-F238E27FC236}">
                <a16:creationId xmlns:a16="http://schemas.microsoft.com/office/drawing/2014/main" id="{01138ED5-A8D9-4788-A890-02E697F82DE3}"/>
              </a:ext>
            </a:extLst>
          </p:cNvPr>
          <p:cNvSpPr>
            <a:spLocks noGrp="1"/>
          </p:cNvSpPr>
          <p:nvPr>
            <p:ph type="body" idx="1"/>
          </p:nvPr>
        </p:nvSpPr>
        <p:spPr>
          <a:xfrm>
            <a:off x="831850" y="3871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2438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50C9-CBCD-46C1-AE43-B44917487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4EF2D-9CB2-455B-A01F-6005155B6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43803-F658-45DF-BB31-D64129405E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3994A4-BB16-4B28-8B12-E8A4A05FBB16}"/>
              </a:ext>
            </a:extLst>
          </p:cNvPr>
          <p:cNvSpPr>
            <a:spLocks noGrp="1"/>
          </p:cNvSpPr>
          <p:nvPr>
            <p:ph type="dt" sz="half" idx="10"/>
          </p:nvPr>
        </p:nvSpPr>
        <p:spPr>
          <a:xfrm>
            <a:off x="838200" y="6356350"/>
            <a:ext cx="2743200" cy="365125"/>
          </a:xfrm>
          <a:prstGeom prst="rect">
            <a:avLst/>
          </a:prstGeom>
        </p:spPr>
        <p:txBody>
          <a:bodyPr/>
          <a:lstStyle/>
          <a:p>
            <a:fld id="{E422C0F0-BFE4-4853-BE65-BC3693477726}" type="datetimeFigureOut">
              <a:rPr lang="en-US" smtClean="0"/>
              <a:t>15/10/2020</a:t>
            </a:fld>
            <a:endParaRPr lang="en-US"/>
          </a:p>
        </p:txBody>
      </p:sp>
      <p:sp>
        <p:nvSpPr>
          <p:cNvPr id="6" name="Footer Placeholder 5">
            <a:extLst>
              <a:ext uri="{FF2B5EF4-FFF2-40B4-BE49-F238E27FC236}">
                <a16:creationId xmlns:a16="http://schemas.microsoft.com/office/drawing/2014/main" id="{71DF0697-3FBB-4491-AF97-981417D272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0D9803-DED1-47CB-8969-5851315A64E0}"/>
              </a:ext>
            </a:extLst>
          </p:cNvPr>
          <p:cNvSpPr>
            <a:spLocks noGrp="1"/>
          </p:cNvSpPr>
          <p:nvPr>
            <p:ph type="sldNum" sz="quarter" idx="12"/>
          </p:nvPr>
        </p:nvSpPr>
        <p:spPr>
          <a:xfrm>
            <a:off x="8610600" y="6356350"/>
            <a:ext cx="2743200" cy="365125"/>
          </a:xfrm>
          <a:prstGeom prst="rect">
            <a:avLst/>
          </a:prstGeom>
        </p:spPr>
        <p:txBody>
          <a:bodyPr/>
          <a:lstStyle/>
          <a:p>
            <a:fld id="{67AD25AD-093B-41F3-A540-7B21EAF70722}" type="slidenum">
              <a:rPr lang="en-US" smtClean="0"/>
              <a:t>‹#›</a:t>
            </a:fld>
            <a:endParaRPr lang="en-US"/>
          </a:p>
        </p:txBody>
      </p:sp>
    </p:spTree>
    <p:extLst>
      <p:ext uri="{BB962C8B-B14F-4D97-AF65-F5344CB8AC3E}">
        <p14:creationId xmlns:p14="http://schemas.microsoft.com/office/powerpoint/2010/main" val="51412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4B85-8441-48C1-9151-741D6EC18F29}"/>
              </a:ext>
            </a:extLst>
          </p:cNvPr>
          <p:cNvSpPr>
            <a:spLocks noGrp="1"/>
          </p:cNvSpPr>
          <p:nvPr>
            <p:ph type="title" hasCustomPrompt="1"/>
          </p:nvPr>
        </p:nvSpPr>
        <p:spPr>
          <a:xfrm>
            <a:off x="839788" y="365125"/>
            <a:ext cx="10515600" cy="1325563"/>
          </a:xfrm>
        </p:spPr>
        <p:txBody>
          <a:bodyPr/>
          <a:lstStyle>
            <a:lvl1pPr>
              <a:defRPr/>
            </a:lvl1pPr>
          </a:lstStyle>
          <a:p>
            <a:r>
              <a:rPr lang="en-US" dirty="0"/>
              <a:t>Two-column text or multimedia w/logo</a:t>
            </a:r>
          </a:p>
        </p:txBody>
      </p:sp>
      <p:sp>
        <p:nvSpPr>
          <p:cNvPr id="3" name="Text Placeholder 2">
            <a:extLst>
              <a:ext uri="{FF2B5EF4-FFF2-40B4-BE49-F238E27FC236}">
                <a16:creationId xmlns:a16="http://schemas.microsoft.com/office/drawing/2014/main" id="{646BEC1A-4C85-41B3-A027-0C28128E7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C8CA8-269C-48C3-9475-660E2DF9F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DFD36-02FA-4781-AEBB-A4CFFDAD6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A03517-6623-4DB6-B32E-6CD54B56B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141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4B85-8441-48C1-9151-741D6EC18F29}"/>
              </a:ext>
            </a:extLst>
          </p:cNvPr>
          <p:cNvSpPr>
            <a:spLocks noGrp="1"/>
          </p:cNvSpPr>
          <p:nvPr>
            <p:ph type="title" hasCustomPrompt="1"/>
          </p:nvPr>
        </p:nvSpPr>
        <p:spPr>
          <a:xfrm>
            <a:off x="839788" y="365125"/>
            <a:ext cx="10515600" cy="1325563"/>
          </a:xfrm>
        </p:spPr>
        <p:txBody>
          <a:bodyPr/>
          <a:lstStyle>
            <a:lvl1pPr>
              <a:defRPr/>
            </a:lvl1pPr>
          </a:lstStyle>
          <a:p>
            <a:r>
              <a:rPr lang="en-US" dirty="0"/>
              <a:t>Two-column text or multimedia no logo</a:t>
            </a:r>
          </a:p>
        </p:txBody>
      </p:sp>
      <p:sp>
        <p:nvSpPr>
          <p:cNvPr id="3" name="Text Placeholder 2">
            <a:extLst>
              <a:ext uri="{FF2B5EF4-FFF2-40B4-BE49-F238E27FC236}">
                <a16:creationId xmlns:a16="http://schemas.microsoft.com/office/drawing/2014/main" id="{646BEC1A-4C85-41B3-A027-0C28128E7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C8CA8-269C-48C3-9475-660E2DF9F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DFD36-02FA-4781-AEBB-A4CFFDAD6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A03517-6623-4DB6-B32E-6CD54B56B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34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0B8-FF30-4BD6-ABB1-95754F0EC20A}"/>
              </a:ext>
            </a:extLst>
          </p:cNvPr>
          <p:cNvSpPr>
            <a:spLocks noGrp="1"/>
          </p:cNvSpPr>
          <p:nvPr>
            <p:ph type="title" hasCustomPrompt="1"/>
          </p:nvPr>
        </p:nvSpPr>
        <p:spPr/>
        <p:txBody>
          <a:bodyPr/>
          <a:lstStyle>
            <a:lvl1pPr>
              <a:defRPr/>
            </a:lvl1pPr>
          </a:lstStyle>
          <a:p>
            <a:r>
              <a:rPr lang="en-US" dirty="0"/>
              <a:t>Title of text of heavy slide</a:t>
            </a:r>
          </a:p>
        </p:txBody>
      </p:sp>
      <p:sp>
        <p:nvSpPr>
          <p:cNvPr id="3" name="Content Placeholder 2">
            <a:extLst>
              <a:ext uri="{FF2B5EF4-FFF2-40B4-BE49-F238E27FC236}">
                <a16:creationId xmlns:a16="http://schemas.microsoft.com/office/drawing/2014/main" id="{530324FD-96E6-4AAA-9B61-3B8380EC8974}"/>
              </a:ext>
            </a:extLst>
          </p:cNvPr>
          <p:cNvSpPr>
            <a:spLocks noGrp="1"/>
          </p:cNvSpPr>
          <p:nvPr>
            <p:ph idx="1" hasCustomPrompt="1"/>
          </p:nvPr>
        </p:nvSpPr>
        <p:spPr/>
        <p:txBody>
          <a:bodyPr/>
          <a:lstStyle>
            <a:lvl1pPr>
              <a:defRPr/>
            </a:lvl1pPr>
          </a:lstStyle>
          <a:p>
            <a:pPr lvl="0"/>
            <a:r>
              <a:rPr lang="en-US" dirty="0"/>
              <a:t>Series of subheadings for text-heavy slide.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1569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4D89-DD8B-4894-BCC9-1D913C0F5411}"/>
              </a:ext>
            </a:extLst>
          </p:cNvPr>
          <p:cNvSpPr>
            <a:spLocks noGrp="1"/>
          </p:cNvSpPr>
          <p:nvPr>
            <p:ph type="title" hasCustomPrompt="1"/>
          </p:nvPr>
        </p:nvSpPr>
        <p:spPr/>
        <p:txBody>
          <a:bodyPr/>
          <a:lstStyle>
            <a:lvl1pPr>
              <a:defRPr/>
            </a:lvl1pPr>
          </a:lstStyle>
          <a:p>
            <a:r>
              <a:rPr lang="en-US" dirty="0"/>
              <a:t>Customizable slide with logo</a:t>
            </a:r>
          </a:p>
        </p:txBody>
      </p:sp>
    </p:spTree>
    <p:extLst>
      <p:ext uri="{BB962C8B-B14F-4D97-AF65-F5344CB8AC3E}">
        <p14:creationId xmlns:p14="http://schemas.microsoft.com/office/powerpoint/2010/main" val="1877476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198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5120-BD04-4940-BE10-9116F38DDA7E}"/>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Two-tier text slide w/logo</a:t>
            </a:r>
          </a:p>
        </p:txBody>
      </p:sp>
      <p:sp>
        <p:nvSpPr>
          <p:cNvPr id="3" name="Content Placeholder 2">
            <a:extLst>
              <a:ext uri="{FF2B5EF4-FFF2-40B4-BE49-F238E27FC236}">
                <a16:creationId xmlns:a16="http://schemas.microsoft.com/office/drawing/2014/main" id="{BE29CACF-06A5-4B34-83E7-24FA1698B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925D1D-7485-4356-9BE4-012B81247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8499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5120-BD04-4940-BE10-9116F38DDA7E}"/>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Two-tier text slide w/logo</a:t>
            </a:r>
          </a:p>
        </p:txBody>
      </p:sp>
      <p:sp>
        <p:nvSpPr>
          <p:cNvPr id="3" name="Content Placeholder 2">
            <a:extLst>
              <a:ext uri="{FF2B5EF4-FFF2-40B4-BE49-F238E27FC236}">
                <a16:creationId xmlns:a16="http://schemas.microsoft.com/office/drawing/2014/main" id="{BE29CACF-06A5-4B34-83E7-24FA1698B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925D1D-7485-4356-9BE4-012B81247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2239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9ECF-ADA9-4F99-8198-39C5A13EFBD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2-tier picture placeholder slide w/logo</a:t>
            </a:r>
          </a:p>
        </p:txBody>
      </p:sp>
      <p:sp>
        <p:nvSpPr>
          <p:cNvPr id="3" name="Picture Placeholder 2">
            <a:extLst>
              <a:ext uri="{FF2B5EF4-FFF2-40B4-BE49-F238E27FC236}">
                <a16:creationId xmlns:a16="http://schemas.microsoft.com/office/drawing/2014/main" id="{7AFC6A4A-7E34-45BB-A725-8072639D4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A36EE1-1193-4FA6-903E-FBC28898F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0629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9ECF-ADA9-4F99-8198-39C5A13EFBD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2-tier picture placeholder slide w/logo</a:t>
            </a:r>
          </a:p>
        </p:txBody>
      </p:sp>
      <p:sp>
        <p:nvSpPr>
          <p:cNvPr id="3" name="Picture Placeholder 2">
            <a:extLst>
              <a:ext uri="{FF2B5EF4-FFF2-40B4-BE49-F238E27FC236}">
                <a16:creationId xmlns:a16="http://schemas.microsoft.com/office/drawing/2014/main" id="{7AFC6A4A-7E34-45BB-A725-8072639D4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A36EE1-1193-4FA6-903E-FBC28898F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99840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C776-BB62-404D-B78A-9A637CACE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00587D-9032-41E4-858B-5ECE54F7D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882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C776-BB62-404D-B78A-9A637CACE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00587D-9032-41E4-858B-5ECE54F7D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318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E2B39-80D7-41EE-AE0B-2D9E4E2DC6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3D254-070C-4BB9-93E2-6AA16DAE1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520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E2B39-80D7-41EE-AE0B-2D9E4E2DC6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3D254-070C-4BB9-93E2-6AA16DAE1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0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0B8-FF30-4BD6-ABB1-95754F0EC20A}"/>
              </a:ext>
            </a:extLst>
          </p:cNvPr>
          <p:cNvSpPr>
            <a:spLocks noGrp="1"/>
          </p:cNvSpPr>
          <p:nvPr>
            <p:ph type="title" hasCustomPrompt="1"/>
          </p:nvPr>
        </p:nvSpPr>
        <p:spPr/>
        <p:txBody>
          <a:bodyPr/>
          <a:lstStyle>
            <a:lvl1pPr>
              <a:defRPr/>
            </a:lvl1pPr>
          </a:lstStyle>
          <a:p>
            <a:r>
              <a:rPr lang="en-US" dirty="0"/>
              <a:t>Title of text of heavy slide (w/o logo)</a:t>
            </a:r>
          </a:p>
        </p:txBody>
      </p:sp>
      <p:sp>
        <p:nvSpPr>
          <p:cNvPr id="3" name="Content Placeholder 2">
            <a:extLst>
              <a:ext uri="{FF2B5EF4-FFF2-40B4-BE49-F238E27FC236}">
                <a16:creationId xmlns:a16="http://schemas.microsoft.com/office/drawing/2014/main" id="{530324FD-96E6-4AAA-9B61-3B8380EC89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37A6-823D-469F-A308-4D29120BC8AD}"/>
              </a:ext>
            </a:extLst>
          </p:cNvPr>
          <p:cNvSpPr>
            <a:spLocks noGrp="1"/>
          </p:cNvSpPr>
          <p:nvPr>
            <p:ph type="title" hasCustomPrompt="1"/>
          </p:nvPr>
        </p:nvSpPr>
        <p:spPr>
          <a:xfrm>
            <a:off x="831850" y="576263"/>
            <a:ext cx="10515600" cy="2852737"/>
          </a:xfrm>
        </p:spPr>
        <p:txBody>
          <a:bodyPr anchor="b"/>
          <a:lstStyle>
            <a:lvl1pPr algn="ctr">
              <a:defRPr sz="6000"/>
            </a:lvl1pPr>
          </a:lstStyle>
          <a:p>
            <a:r>
              <a:rPr lang="en-US" dirty="0"/>
              <a:t>Alternate title/transition slide (w/ logo)</a:t>
            </a:r>
          </a:p>
        </p:txBody>
      </p:sp>
      <p:sp>
        <p:nvSpPr>
          <p:cNvPr id="3" name="Text Placeholder 2">
            <a:extLst>
              <a:ext uri="{FF2B5EF4-FFF2-40B4-BE49-F238E27FC236}">
                <a16:creationId xmlns:a16="http://schemas.microsoft.com/office/drawing/2014/main" id="{9DE626EF-D250-4C7A-AD23-A3A9CA3B23E0}"/>
              </a:ext>
            </a:extLst>
          </p:cNvPr>
          <p:cNvSpPr>
            <a:spLocks noGrp="1"/>
          </p:cNvSpPr>
          <p:nvPr>
            <p:ph type="body" idx="1"/>
          </p:nvPr>
        </p:nvSpPr>
        <p:spPr>
          <a:xfrm>
            <a:off x="831850" y="3871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162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248122-D70E-41D0-8278-9FF7001329F0}"/>
              </a:ext>
            </a:extLst>
          </p:cNvPr>
          <p:cNvSpPr>
            <a:spLocks noGrp="1"/>
          </p:cNvSpPr>
          <p:nvPr>
            <p:ph type="title" hasCustomPrompt="1"/>
          </p:nvPr>
        </p:nvSpPr>
        <p:spPr>
          <a:xfrm>
            <a:off x="831850" y="576263"/>
            <a:ext cx="10515600" cy="2852737"/>
          </a:xfrm>
        </p:spPr>
        <p:txBody>
          <a:bodyPr anchor="b"/>
          <a:lstStyle>
            <a:lvl1pPr algn="ctr">
              <a:defRPr sz="6000"/>
            </a:lvl1pPr>
          </a:lstStyle>
          <a:p>
            <a:r>
              <a:rPr lang="en-US" dirty="0"/>
              <a:t>Alternate title/transition slide (w/ logo)</a:t>
            </a:r>
          </a:p>
        </p:txBody>
      </p:sp>
      <p:sp>
        <p:nvSpPr>
          <p:cNvPr id="10" name="Text Placeholder 2">
            <a:extLst>
              <a:ext uri="{FF2B5EF4-FFF2-40B4-BE49-F238E27FC236}">
                <a16:creationId xmlns:a16="http://schemas.microsoft.com/office/drawing/2014/main" id="{9DF45F44-1A73-4AA0-BA27-0CA2C34FDABB}"/>
              </a:ext>
            </a:extLst>
          </p:cNvPr>
          <p:cNvSpPr>
            <a:spLocks noGrp="1"/>
          </p:cNvSpPr>
          <p:nvPr>
            <p:ph type="body" idx="1"/>
          </p:nvPr>
        </p:nvSpPr>
        <p:spPr>
          <a:xfrm>
            <a:off x="831850" y="3871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4819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0B25-3906-454D-9BBB-2D47AA81AFAE}"/>
              </a:ext>
            </a:extLst>
          </p:cNvPr>
          <p:cNvSpPr>
            <a:spLocks noGrp="1"/>
          </p:cNvSpPr>
          <p:nvPr>
            <p:ph type="title" hasCustomPrompt="1"/>
          </p:nvPr>
        </p:nvSpPr>
        <p:spPr/>
        <p:txBody>
          <a:bodyPr/>
          <a:lstStyle>
            <a:lvl1pPr>
              <a:defRPr/>
            </a:lvl1pPr>
          </a:lstStyle>
          <a:p>
            <a:r>
              <a:rPr lang="en-US" dirty="0"/>
              <a:t>Two-column text or multimedia w/logo</a:t>
            </a:r>
          </a:p>
        </p:txBody>
      </p:sp>
      <p:sp>
        <p:nvSpPr>
          <p:cNvPr id="3" name="Content Placeholder 2">
            <a:extLst>
              <a:ext uri="{FF2B5EF4-FFF2-40B4-BE49-F238E27FC236}">
                <a16:creationId xmlns:a16="http://schemas.microsoft.com/office/drawing/2014/main" id="{61B925B9-4CAA-4E6B-82CF-696E5C76E7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90D5D-07FE-4502-A534-7A296A9695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60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E13B-5EB2-48DC-88FA-21FED4936AD7}"/>
              </a:ext>
            </a:extLst>
          </p:cNvPr>
          <p:cNvSpPr>
            <a:spLocks noGrp="1"/>
          </p:cNvSpPr>
          <p:nvPr>
            <p:ph type="title" hasCustomPrompt="1"/>
          </p:nvPr>
        </p:nvSpPr>
        <p:spPr>
          <a:xfrm>
            <a:off x="839788" y="365125"/>
            <a:ext cx="10515600" cy="1325563"/>
          </a:xfrm>
        </p:spPr>
        <p:txBody>
          <a:bodyPr/>
          <a:lstStyle>
            <a:lvl1pPr>
              <a:defRPr/>
            </a:lvl1pPr>
          </a:lstStyle>
          <a:p>
            <a:r>
              <a:rPr lang="en-US" dirty="0"/>
              <a:t>2-colum text/multimedia w/o logo</a:t>
            </a:r>
          </a:p>
        </p:txBody>
      </p:sp>
      <p:sp>
        <p:nvSpPr>
          <p:cNvPr id="3" name="Text Placeholder 2">
            <a:extLst>
              <a:ext uri="{FF2B5EF4-FFF2-40B4-BE49-F238E27FC236}">
                <a16:creationId xmlns:a16="http://schemas.microsoft.com/office/drawing/2014/main" id="{61FC9C16-BA6C-4CEC-9731-9C3271990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AC282-4564-44F8-B347-0588BEB27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60659C-768C-48F0-8B01-C9A910B69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94DC2-4EB8-4342-9E82-86BD720BF8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66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7E2D-5998-47B9-8F28-26D28787D10E}"/>
              </a:ext>
            </a:extLst>
          </p:cNvPr>
          <p:cNvSpPr>
            <a:spLocks noGrp="1"/>
          </p:cNvSpPr>
          <p:nvPr>
            <p:ph type="title" hasCustomPrompt="1"/>
          </p:nvPr>
        </p:nvSpPr>
        <p:spPr/>
        <p:txBody>
          <a:bodyPr/>
          <a:lstStyle>
            <a:lvl1pPr>
              <a:defRPr/>
            </a:lvl1pPr>
          </a:lstStyle>
          <a:p>
            <a:r>
              <a:rPr lang="en-US" dirty="0"/>
              <a:t>Customizable slide with logo</a:t>
            </a:r>
          </a:p>
        </p:txBody>
      </p:sp>
    </p:spTree>
    <p:extLst>
      <p:ext uri="{BB962C8B-B14F-4D97-AF65-F5344CB8AC3E}">
        <p14:creationId xmlns:p14="http://schemas.microsoft.com/office/powerpoint/2010/main" val="195867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D3A30-F2F7-4C1B-949A-CB27A3DE1E70}"/>
              </a:ext>
            </a:extLst>
          </p:cNvPr>
          <p:cNvSpPr>
            <a:spLocks noGrp="1"/>
          </p:cNvSpPr>
          <p:nvPr>
            <p:ph type="title"/>
          </p:nvPr>
        </p:nvSpPr>
        <p:spPr>
          <a:xfrm>
            <a:off x="838200" y="365125"/>
            <a:ext cx="10515600" cy="1589007"/>
          </a:xfrm>
          <a:prstGeom prst="rect">
            <a:avLst/>
          </a:prstGeom>
        </p:spPr>
        <p:txBody>
          <a:bodyPr vert="horz" lIns="91440" tIns="45720" rIns="91440" bIns="45720" rtlCol="0" anchor="ctr">
            <a:normAutofit/>
          </a:bodyPr>
          <a:lstStyle/>
          <a:p>
            <a:r>
              <a:rPr lang="en-US" dirty="0"/>
              <a:t>Roboto family, black (Roboto bk, 44)</a:t>
            </a:r>
          </a:p>
        </p:txBody>
      </p:sp>
      <p:sp>
        <p:nvSpPr>
          <p:cNvPr id="3" name="Text Placeholder 2">
            <a:extLst>
              <a:ext uri="{FF2B5EF4-FFF2-40B4-BE49-F238E27FC236}">
                <a16:creationId xmlns:a16="http://schemas.microsoft.com/office/drawing/2014/main" id="{0D88BF5B-01B0-4318-9909-A125DF1E4281}"/>
              </a:ext>
            </a:extLst>
          </p:cNvPr>
          <p:cNvSpPr>
            <a:spLocks noGrp="1"/>
          </p:cNvSpPr>
          <p:nvPr>
            <p:ph type="body" idx="1"/>
          </p:nvPr>
        </p:nvSpPr>
        <p:spPr>
          <a:xfrm>
            <a:off x="838199" y="2150456"/>
            <a:ext cx="10515600" cy="4351338"/>
          </a:xfrm>
          <a:prstGeom prst="rect">
            <a:avLst/>
          </a:prstGeom>
        </p:spPr>
        <p:txBody>
          <a:bodyPr vert="horz" lIns="91440" tIns="45720" rIns="91440" bIns="45720" rtlCol="0">
            <a:normAutofit/>
          </a:bodyPr>
          <a:lstStyle/>
          <a:p>
            <a:pPr lvl="0"/>
            <a:r>
              <a:rPr lang="en-US" dirty="0"/>
              <a:t>Roboto 28</a:t>
            </a:r>
          </a:p>
          <a:p>
            <a:pPr lvl="1"/>
            <a:r>
              <a:rPr lang="en-US" dirty="0"/>
              <a:t>Roboto CN, 24</a:t>
            </a:r>
          </a:p>
          <a:p>
            <a:pPr lvl="2"/>
            <a:r>
              <a:rPr lang="en-US" dirty="0"/>
              <a:t>Roboto LT 20</a:t>
            </a:r>
          </a:p>
          <a:p>
            <a:pPr lvl="3"/>
            <a:r>
              <a:rPr lang="en-US" dirty="0"/>
              <a:t>Roboto LT 18</a:t>
            </a:r>
          </a:p>
          <a:p>
            <a:pPr lvl="4"/>
            <a:r>
              <a:rPr lang="en-US" dirty="0"/>
              <a:t>Roboto TH, 18</a:t>
            </a:r>
          </a:p>
        </p:txBody>
      </p:sp>
      <p:pic>
        <p:nvPicPr>
          <p:cNvPr id="8" name="Picture 7">
            <a:extLst>
              <a:ext uri="{FF2B5EF4-FFF2-40B4-BE49-F238E27FC236}">
                <a16:creationId xmlns:a16="http://schemas.microsoft.com/office/drawing/2014/main" id="{E06BC639-7133-4B74-9E9A-4E03473A6CE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758045" y="6014581"/>
            <a:ext cx="1191509" cy="683537"/>
          </a:xfrm>
          <a:prstGeom prst="rect">
            <a:avLst/>
          </a:prstGeom>
        </p:spPr>
      </p:pic>
    </p:spTree>
    <p:extLst>
      <p:ext uri="{BB962C8B-B14F-4D97-AF65-F5344CB8AC3E}">
        <p14:creationId xmlns:p14="http://schemas.microsoft.com/office/powerpoint/2010/main" val="246162637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3" r:id="rId4"/>
    <p:sldLayoutId id="2147483651" r:id="rId5"/>
    <p:sldLayoutId id="2147483674" r:id="rId6"/>
    <p:sldLayoutId id="2147483652" r:id="rId7"/>
    <p:sldLayoutId id="2147483653" r:id="rId8"/>
    <p:sldLayoutId id="2147483654" r:id="rId9"/>
    <p:sldLayoutId id="2147483682" r:id="rId10"/>
    <p:sldLayoutId id="2147483676" r:id="rId11"/>
    <p:sldLayoutId id="2147483677" r:id="rId12"/>
    <p:sldLayoutId id="2147483656" r:id="rId13"/>
    <p:sldLayoutId id="2147483678" r:id="rId14"/>
    <p:sldLayoutId id="2147483657" r:id="rId15"/>
    <p:sldLayoutId id="2147483679" r:id="rId16"/>
    <p:sldLayoutId id="2147483658" r:id="rId17"/>
    <p:sldLayoutId id="2147483680" r:id="rId18"/>
    <p:sldLayoutId id="2147483659"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679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14DE5-149A-44FA-A42B-9D61F2E57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Roboto family, white (Roboto bk, 44)</a:t>
            </a:r>
          </a:p>
        </p:txBody>
      </p:sp>
      <p:sp>
        <p:nvSpPr>
          <p:cNvPr id="3" name="Text Placeholder 2">
            <a:extLst>
              <a:ext uri="{FF2B5EF4-FFF2-40B4-BE49-F238E27FC236}">
                <a16:creationId xmlns:a16="http://schemas.microsoft.com/office/drawing/2014/main" id="{7167E842-E165-47B4-843A-3DFA9EEFC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736BEBC-561D-4989-919A-513975D657C9}"/>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757642" y="6014350"/>
            <a:ext cx="1192315" cy="684000"/>
          </a:xfrm>
          <a:prstGeom prst="rect">
            <a:avLst/>
          </a:prstGeom>
        </p:spPr>
      </p:pic>
    </p:spTree>
    <p:extLst>
      <p:ext uri="{BB962C8B-B14F-4D97-AF65-F5344CB8AC3E}">
        <p14:creationId xmlns:p14="http://schemas.microsoft.com/office/powerpoint/2010/main" val="3168044281"/>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84" r:id="rId4"/>
    <p:sldLayoutId id="2147483663" r:id="rId5"/>
    <p:sldLayoutId id="2147483685" r:id="rId6"/>
    <p:sldLayoutId id="2147483664" r:id="rId7"/>
    <p:sldLayoutId id="2147483665" r:id="rId8"/>
    <p:sldLayoutId id="2147483686" r:id="rId9"/>
    <p:sldLayoutId id="2147483666" r:id="rId10"/>
    <p:sldLayoutId id="2147483667" r:id="rId11"/>
    <p:sldLayoutId id="2147483668" r:id="rId12"/>
    <p:sldLayoutId id="2147483687" r:id="rId13"/>
    <p:sldLayoutId id="2147483669" r:id="rId14"/>
    <p:sldLayoutId id="2147483688" r:id="rId15"/>
    <p:sldLayoutId id="2147483670" r:id="rId16"/>
    <p:sldLayoutId id="2147483689" r:id="rId17"/>
    <p:sldLayoutId id="2147483671" r:id="rId18"/>
    <p:sldLayoutId id="2147483690" r:id="rId19"/>
  </p:sldLayoutIdLst>
  <p:txStyles>
    <p:title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1.emf"/></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1.jfi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png"/><Relationship Id="rId7" Type="http://schemas.openxmlformats.org/officeDocument/2006/relationships/hyperlink" Target="https://twitter.com/CITES" TargetMode="External"/><Relationship Id="rId12"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image" Target="../media/image74.png"/><Relationship Id="rId11" Type="http://schemas.openxmlformats.org/officeDocument/2006/relationships/hyperlink" Target="https://www.linkedin.com/company/cites-org/?viewAsMember=true" TargetMode="External"/><Relationship Id="rId5" Type="http://schemas.openxmlformats.org/officeDocument/2006/relationships/hyperlink" Target="https://www.facebook.com/cites" TargetMode="External"/><Relationship Id="rId10" Type="http://schemas.openxmlformats.org/officeDocument/2006/relationships/image" Target="../media/image76.png"/><Relationship Id="rId4" Type="http://schemas.openxmlformats.org/officeDocument/2006/relationships/hyperlink" Target="http://www.cites.org/" TargetMode="External"/><Relationship Id="rId9" Type="http://schemas.openxmlformats.org/officeDocument/2006/relationships/hyperlink" Target="https://www.instagram.com/cit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1AD7AC-DCAF-4435-A0F5-6FE140785284}"/>
              </a:ext>
            </a:extLst>
          </p:cNvPr>
          <p:cNvSpPr>
            <a:spLocks noGrp="1"/>
          </p:cNvSpPr>
          <p:nvPr>
            <p:ph type="ctrTitle"/>
          </p:nvPr>
        </p:nvSpPr>
        <p:spPr>
          <a:xfrm>
            <a:off x="1523999" y="546914"/>
            <a:ext cx="9144000" cy="2387600"/>
          </a:xfrm>
        </p:spPr>
        <p:txBody>
          <a:bodyPr>
            <a:noAutofit/>
          </a:bodyPr>
          <a:lstStyle/>
          <a:p>
            <a:r>
              <a:rPr lang="en-US" sz="4200" dirty="0"/>
              <a:t>CITES and WAZA: how zoos &amp; aquariums can support in keeping the wildlife trade legal and sustainable</a:t>
            </a:r>
          </a:p>
        </p:txBody>
      </p:sp>
      <p:sp>
        <p:nvSpPr>
          <p:cNvPr id="5" name="Subtitle 2">
            <a:extLst>
              <a:ext uri="{FF2B5EF4-FFF2-40B4-BE49-F238E27FC236}">
                <a16:creationId xmlns:a16="http://schemas.microsoft.com/office/drawing/2014/main" id="{49E96EB7-2AF5-439E-A380-9C44948F09FF}"/>
              </a:ext>
            </a:extLst>
          </p:cNvPr>
          <p:cNvSpPr>
            <a:spLocks noGrp="1"/>
          </p:cNvSpPr>
          <p:nvPr>
            <p:ph type="subTitle" idx="1"/>
          </p:nvPr>
        </p:nvSpPr>
        <p:spPr>
          <a:xfrm>
            <a:off x="2846004" y="3301686"/>
            <a:ext cx="6536267" cy="1713935"/>
          </a:xfrm>
        </p:spPr>
        <p:txBody>
          <a:bodyPr>
            <a:normAutofit/>
          </a:bodyPr>
          <a:lstStyle/>
          <a:p>
            <a:r>
              <a:rPr lang="en-US" sz="2000" i="1" dirty="0"/>
              <a:t>By </a:t>
            </a:r>
            <a:r>
              <a:rPr lang="en-US" sz="2000" b="1" i="1" dirty="0"/>
              <a:t>Ivonne Higuero</a:t>
            </a:r>
          </a:p>
          <a:p>
            <a:r>
              <a:rPr lang="en-US" sz="2000" i="1" dirty="0"/>
              <a:t>Secretary-General, CITES</a:t>
            </a:r>
          </a:p>
          <a:p>
            <a:r>
              <a:rPr lang="en-US" sz="2000" i="1" dirty="0"/>
              <a:t>WAZA Annual Conference</a:t>
            </a:r>
          </a:p>
          <a:p>
            <a:r>
              <a:rPr lang="en-US" sz="2000" i="1" dirty="0"/>
              <a:t>15 October 2020</a:t>
            </a:r>
          </a:p>
          <a:p>
            <a:endParaRPr lang="en-US" sz="2000" i="1" dirty="0"/>
          </a:p>
        </p:txBody>
      </p:sp>
      <p:pic>
        <p:nvPicPr>
          <p:cNvPr id="6" name="Picture 5">
            <a:extLst>
              <a:ext uri="{FF2B5EF4-FFF2-40B4-BE49-F238E27FC236}">
                <a16:creationId xmlns:a16="http://schemas.microsoft.com/office/drawing/2014/main" id="{F9EA6C7A-9E6E-4C52-9249-ED5B28394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866" y="3151117"/>
            <a:ext cx="1968000" cy="1476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BF37B11-0028-43B6-A612-FE858BEB97C0}"/>
              </a:ext>
            </a:extLst>
          </p:cNvPr>
          <p:cNvPicPr>
            <a:picLocks noChangeAspect="1"/>
          </p:cNvPicPr>
          <p:nvPr/>
        </p:nvPicPr>
        <p:blipFill rotWithShape="1">
          <a:blip r:embed="rId3">
            <a:extLst>
              <a:ext uri="{28A0092B-C50C-407E-A947-70E740481C1C}">
                <a14:useLocalDpi xmlns:a14="http://schemas.microsoft.com/office/drawing/2010/main" val="0"/>
              </a:ext>
            </a:extLst>
          </a:blip>
          <a:srcRect l="11459"/>
          <a:stretch/>
        </p:blipFill>
        <p:spPr>
          <a:xfrm>
            <a:off x="1843866" y="5043058"/>
            <a:ext cx="1968000" cy="14760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74A0610-2068-49FF-8118-082ED9508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999" y="5034424"/>
            <a:ext cx="1968000" cy="14760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1B0B81D-FED9-4D83-B54F-5B9606A0BB27}"/>
              </a:ext>
            </a:extLst>
          </p:cNvPr>
          <p:cNvPicPr>
            <a:picLocks noChangeAspect="1"/>
          </p:cNvPicPr>
          <p:nvPr/>
        </p:nvPicPr>
        <p:blipFill rotWithShape="1">
          <a:blip r:embed="rId5">
            <a:extLst>
              <a:ext uri="{28A0092B-C50C-407E-A947-70E740481C1C}">
                <a14:useLocalDpi xmlns:a14="http://schemas.microsoft.com/office/drawing/2010/main" val="0"/>
              </a:ext>
            </a:extLst>
          </a:blip>
          <a:srcRect l="11042"/>
          <a:stretch/>
        </p:blipFill>
        <p:spPr>
          <a:xfrm>
            <a:off x="8380132" y="5034424"/>
            <a:ext cx="1968000" cy="14760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2E8AF2C-341A-45D7-83B4-BB382E2A75A4}"/>
              </a:ext>
            </a:extLst>
          </p:cNvPr>
          <p:cNvPicPr>
            <a:picLocks noChangeAspect="1"/>
          </p:cNvPicPr>
          <p:nvPr/>
        </p:nvPicPr>
        <p:blipFill rotWithShape="1">
          <a:blip r:embed="rId6">
            <a:extLst>
              <a:ext uri="{28A0092B-C50C-407E-A947-70E740481C1C}">
                <a14:useLocalDpi xmlns:a14="http://schemas.microsoft.com/office/drawing/2010/main" val="0"/>
              </a:ext>
            </a:extLst>
          </a:blip>
          <a:srcRect l="3061" t="-1291" r="6341" b="1291"/>
          <a:stretch/>
        </p:blipFill>
        <p:spPr>
          <a:xfrm>
            <a:off x="8380132" y="3142484"/>
            <a:ext cx="2004278" cy="147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083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7DDB7-6A4A-4661-BB6F-8EBF0C590977}"/>
              </a:ext>
            </a:extLst>
          </p:cNvPr>
          <p:cNvSpPr>
            <a:spLocks noGrp="1"/>
          </p:cNvSpPr>
          <p:nvPr>
            <p:ph idx="1"/>
          </p:nvPr>
        </p:nvSpPr>
        <p:spPr>
          <a:xfrm>
            <a:off x="838199" y="1364344"/>
            <a:ext cx="10515600" cy="800417"/>
          </a:xfrm>
        </p:spPr>
        <p:txBody>
          <a:bodyPr>
            <a:normAutofit lnSpcReduction="10000"/>
          </a:bodyPr>
          <a:lstStyle/>
          <a:p>
            <a:pPr marL="0" indent="0">
              <a:buNone/>
            </a:pPr>
            <a:r>
              <a:rPr lang="en-US" dirty="0"/>
              <a:t>Species</a:t>
            </a:r>
            <a:r>
              <a:rPr lang="en-US" b="1" dirty="0"/>
              <a:t>*</a:t>
            </a:r>
            <a:r>
              <a:rPr lang="en-US" dirty="0"/>
              <a:t> subject to CITES regulations are divided into </a:t>
            </a:r>
            <a:r>
              <a:rPr lang="en-US" b="1" dirty="0">
                <a:solidFill>
                  <a:srgbClr val="266791"/>
                </a:solidFill>
              </a:rPr>
              <a:t>three Appendices:</a:t>
            </a:r>
          </a:p>
        </p:txBody>
      </p:sp>
      <p:sp>
        <p:nvSpPr>
          <p:cNvPr id="4" name="Rectangle 3">
            <a:extLst>
              <a:ext uri="{FF2B5EF4-FFF2-40B4-BE49-F238E27FC236}">
                <a16:creationId xmlns:a16="http://schemas.microsoft.com/office/drawing/2014/main" id="{7FC0F4CB-69CF-468A-84CB-8E44BCE02359}"/>
              </a:ext>
            </a:extLst>
          </p:cNvPr>
          <p:cNvSpPr>
            <a:spLocks noChangeArrowheads="1"/>
          </p:cNvSpPr>
          <p:nvPr/>
        </p:nvSpPr>
        <p:spPr bwMode="auto">
          <a:xfrm>
            <a:off x="225769" y="6417337"/>
            <a:ext cx="9452430" cy="39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90000"/>
              </a:lnSpc>
              <a:spcBef>
                <a:spcPct val="40000"/>
              </a:spcBef>
              <a:spcAft>
                <a:spcPct val="15000"/>
              </a:spcAft>
            </a:pPr>
            <a:r>
              <a:rPr lang="en-US" sz="1900" dirty="0">
                <a:solidFill>
                  <a:srgbClr val="333333"/>
                </a:solidFill>
                <a:effectLst/>
                <a:latin typeface="Roboto Lt" pitchFamily="2" charset="0"/>
                <a:ea typeface="Roboto Lt" pitchFamily="2" charset="0"/>
                <a:cs typeface="Arial" charset="0"/>
              </a:rPr>
              <a:t>*</a:t>
            </a:r>
            <a:r>
              <a:rPr lang="en-US" sz="1900" i="1" dirty="0"/>
              <a:t> “Species” means any species, subspecies, or geographically separate population thereof.</a:t>
            </a:r>
            <a:endParaRPr lang="en-US" sz="1900" dirty="0">
              <a:solidFill>
                <a:srgbClr val="333333"/>
              </a:solidFill>
              <a:effectLst/>
              <a:latin typeface="Roboto Lt" pitchFamily="2" charset="0"/>
              <a:ea typeface="Roboto Lt" pitchFamily="2" charset="0"/>
              <a:cs typeface="Arial" charset="0"/>
            </a:endParaRPr>
          </a:p>
        </p:txBody>
      </p:sp>
      <p:pic>
        <p:nvPicPr>
          <p:cNvPr id="9" name="Picture 8">
            <a:extLst>
              <a:ext uri="{FF2B5EF4-FFF2-40B4-BE49-F238E27FC236}">
                <a16:creationId xmlns:a16="http://schemas.microsoft.com/office/drawing/2014/main" id="{65160345-FE5A-4BDD-8501-EA181A97CD21}"/>
              </a:ext>
            </a:extLst>
          </p:cNvPr>
          <p:cNvPicPr>
            <a:picLocks noChangeAspect="1"/>
          </p:cNvPicPr>
          <p:nvPr/>
        </p:nvPicPr>
        <p:blipFill rotWithShape="1">
          <a:blip r:embed="rId3">
            <a:extLst>
              <a:ext uri="{28A0092B-C50C-407E-A947-70E740481C1C}">
                <a14:useLocalDpi xmlns:a14="http://schemas.microsoft.com/office/drawing/2010/main" val="0"/>
              </a:ext>
            </a:extLst>
          </a:blip>
          <a:srcRect r="31540" b="31540"/>
          <a:stretch/>
        </p:blipFill>
        <p:spPr>
          <a:xfrm>
            <a:off x="4277512" y="2159377"/>
            <a:ext cx="1348945" cy="9000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5904533C-7601-47A9-A445-E45B416E3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121" y="2157932"/>
            <a:ext cx="1348946" cy="900000"/>
          </a:xfrm>
          <a:prstGeom prst="rect">
            <a:avLst/>
          </a:prstGeom>
        </p:spPr>
      </p:pic>
      <p:pic>
        <p:nvPicPr>
          <p:cNvPr id="17" name="Picture 16">
            <a:extLst>
              <a:ext uri="{FF2B5EF4-FFF2-40B4-BE49-F238E27FC236}">
                <a16:creationId xmlns:a16="http://schemas.microsoft.com/office/drawing/2014/main" id="{7CCC08B4-9AC8-4C39-8682-62BAD0239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7511" y="3441604"/>
            <a:ext cx="1348946" cy="900000"/>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D78F89B6-9C4F-48F9-B23B-66AD3EE7F0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5898" y="3433558"/>
            <a:ext cx="1345268" cy="902468"/>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6CE0672-CCA3-4AEF-B1AA-E830BD1527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7512" y="4731433"/>
            <a:ext cx="1348945" cy="9000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3F0D92B-6D95-4B4A-8F32-0C08F502CCA6}"/>
              </a:ext>
            </a:extLst>
          </p:cNvPr>
          <p:cNvPicPr>
            <a:picLocks noChangeAspect="1"/>
          </p:cNvPicPr>
          <p:nvPr/>
        </p:nvPicPr>
        <p:blipFill rotWithShape="1">
          <a:blip r:embed="rId8">
            <a:extLst>
              <a:ext uri="{28A0092B-C50C-407E-A947-70E740481C1C}">
                <a14:useLocalDpi xmlns:a14="http://schemas.microsoft.com/office/drawing/2010/main" val="0"/>
              </a:ext>
            </a:extLst>
          </a:blip>
          <a:srcRect b="9317"/>
          <a:stretch/>
        </p:blipFill>
        <p:spPr>
          <a:xfrm>
            <a:off x="6865899" y="4728463"/>
            <a:ext cx="1345268" cy="914949"/>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CC193903-65C1-4BF3-A59E-C387FA5C66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65121" y="4731433"/>
            <a:ext cx="1348946" cy="9000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A1A3C25-9F42-44B9-B599-C806AD4FFCF8}"/>
              </a:ext>
            </a:extLst>
          </p:cNvPr>
          <p:cNvPicPr>
            <a:picLocks noChangeAspect="1"/>
          </p:cNvPicPr>
          <p:nvPr/>
        </p:nvPicPr>
        <p:blipFill rotWithShape="1">
          <a:blip r:embed="rId10">
            <a:extLst>
              <a:ext uri="{28A0092B-C50C-407E-A947-70E740481C1C}">
                <a14:useLocalDpi xmlns:a14="http://schemas.microsoft.com/office/drawing/2010/main" val="0"/>
              </a:ext>
            </a:extLst>
          </a:blip>
          <a:srcRect t="4245" b="6453"/>
          <a:stretch/>
        </p:blipFill>
        <p:spPr>
          <a:xfrm>
            <a:off x="6848029" y="2161204"/>
            <a:ext cx="1343759" cy="9000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F00CEF38-325C-4356-9FC3-1E30425F56F4}"/>
              </a:ext>
            </a:extLst>
          </p:cNvPr>
          <p:cNvPicPr>
            <a:picLocks noChangeAspect="1"/>
          </p:cNvPicPr>
          <p:nvPr/>
        </p:nvPicPr>
        <p:blipFill rotWithShape="1">
          <a:blip r:embed="rId11">
            <a:extLst>
              <a:ext uri="{28A0092B-C50C-407E-A947-70E740481C1C}">
                <a14:useLocalDpi xmlns:a14="http://schemas.microsoft.com/office/drawing/2010/main" val="0"/>
              </a:ext>
            </a:extLst>
          </a:blip>
          <a:srcRect l="6089"/>
          <a:stretch/>
        </p:blipFill>
        <p:spPr>
          <a:xfrm>
            <a:off x="9265120" y="3441604"/>
            <a:ext cx="1348946" cy="900000"/>
          </a:xfrm>
          <a:prstGeom prst="rect">
            <a:avLst/>
          </a:prstGeom>
          <a:ln>
            <a:noFill/>
          </a:ln>
          <a:effectLst>
            <a:outerShdw blurRad="292100" dist="139700" dir="2700000" algn="tl" rotWithShape="0">
              <a:srgbClr val="333333">
                <a:alpha val="65000"/>
              </a:srgbClr>
            </a:outerShdw>
          </a:effectLst>
        </p:spPr>
      </p:pic>
      <p:sp>
        <p:nvSpPr>
          <p:cNvPr id="20" name="Title 1">
            <a:extLst>
              <a:ext uri="{FF2B5EF4-FFF2-40B4-BE49-F238E27FC236}">
                <a16:creationId xmlns:a16="http://schemas.microsoft.com/office/drawing/2014/main" id="{91659D81-F1B5-4375-9FDA-09DC3CD23CB7}"/>
              </a:ext>
            </a:extLst>
          </p:cNvPr>
          <p:cNvSpPr txBox="1">
            <a:spLocks/>
          </p:cNvSpPr>
          <p:nvPr/>
        </p:nvSpPr>
        <p:spPr>
          <a:xfrm>
            <a:off x="838199" y="365126"/>
            <a:ext cx="10773229" cy="99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pPr algn="ctr"/>
            <a:r>
              <a:rPr lang="en-US" sz="4000" dirty="0">
                <a:solidFill>
                  <a:srgbClr val="266791"/>
                </a:solidFill>
              </a:rPr>
              <a:t>The CITES Appendices:</a:t>
            </a:r>
          </a:p>
        </p:txBody>
      </p:sp>
      <p:sp>
        <p:nvSpPr>
          <p:cNvPr id="22" name="Rectangle: Rounded Corners 21">
            <a:extLst>
              <a:ext uri="{FF2B5EF4-FFF2-40B4-BE49-F238E27FC236}">
                <a16:creationId xmlns:a16="http://schemas.microsoft.com/office/drawing/2014/main" id="{9C1CC7AE-E61B-42A3-A463-DF1140C29411}"/>
              </a:ext>
            </a:extLst>
          </p:cNvPr>
          <p:cNvSpPr/>
          <p:nvPr/>
        </p:nvSpPr>
        <p:spPr>
          <a:xfrm>
            <a:off x="838199" y="2303481"/>
            <a:ext cx="2476501" cy="739775"/>
          </a:xfrm>
          <a:prstGeom prst="roundRect">
            <a:avLst/>
          </a:prstGeom>
          <a:solidFill>
            <a:srgbClr val="C127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a:t>
            </a:r>
          </a:p>
        </p:txBody>
      </p:sp>
      <p:sp>
        <p:nvSpPr>
          <p:cNvPr id="24" name="Rectangle: Rounded Corners 23">
            <a:extLst>
              <a:ext uri="{FF2B5EF4-FFF2-40B4-BE49-F238E27FC236}">
                <a16:creationId xmlns:a16="http://schemas.microsoft.com/office/drawing/2014/main" id="{2941CB1C-7CE1-4F02-B738-A2F89D0B34F7}"/>
              </a:ext>
            </a:extLst>
          </p:cNvPr>
          <p:cNvSpPr/>
          <p:nvPr/>
        </p:nvSpPr>
        <p:spPr>
          <a:xfrm>
            <a:off x="838199" y="3513761"/>
            <a:ext cx="2476501" cy="739775"/>
          </a:xfrm>
          <a:prstGeom prst="roundRect">
            <a:avLst/>
          </a:prstGeom>
          <a:solidFill>
            <a:srgbClr val="2B2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II</a:t>
            </a:r>
          </a:p>
        </p:txBody>
      </p:sp>
      <p:sp>
        <p:nvSpPr>
          <p:cNvPr id="26" name="Rectangle: Rounded Corners 25">
            <a:extLst>
              <a:ext uri="{FF2B5EF4-FFF2-40B4-BE49-F238E27FC236}">
                <a16:creationId xmlns:a16="http://schemas.microsoft.com/office/drawing/2014/main" id="{2D2D9B35-0F4E-4594-88CE-B5D18356C61C}"/>
              </a:ext>
            </a:extLst>
          </p:cNvPr>
          <p:cNvSpPr/>
          <p:nvPr/>
        </p:nvSpPr>
        <p:spPr>
          <a:xfrm>
            <a:off x="838199" y="4724041"/>
            <a:ext cx="2476501" cy="739775"/>
          </a:xfrm>
          <a:prstGeom prst="roundRect">
            <a:avLst/>
          </a:prstGeom>
          <a:solidFill>
            <a:srgbClr val="FF76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III</a:t>
            </a:r>
          </a:p>
        </p:txBody>
      </p:sp>
    </p:spTree>
    <p:extLst>
      <p:ext uri="{BB962C8B-B14F-4D97-AF65-F5344CB8AC3E}">
        <p14:creationId xmlns:p14="http://schemas.microsoft.com/office/powerpoint/2010/main" val="347881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F18B-7FDF-4588-81C5-FF555F272544}"/>
              </a:ext>
            </a:extLst>
          </p:cNvPr>
          <p:cNvSpPr>
            <a:spLocks noGrp="1"/>
          </p:cNvSpPr>
          <p:nvPr>
            <p:ph type="title"/>
          </p:nvPr>
        </p:nvSpPr>
        <p:spPr>
          <a:xfrm>
            <a:off x="838199" y="365126"/>
            <a:ext cx="10773229" cy="999218"/>
          </a:xfrm>
        </p:spPr>
        <p:txBody>
          <a:bodyPr>
            <a:normAutofit/>
          </a:bodyPr>
          <a:lstStyle/>
          <a:p>
            <a:pPr algn="ctr"/>
            <a:r>
              <a:rPr lang="en-US" sz="4000" dirty="0">
                <a:solidFill>
                  <a:srgbClr val="266791"/>
                </a:solidFill>
              </a:rPr>
              <a:t>CITES Appendices: which species go where?</a:t>
            </a:r>
          </a:p>
        </p:txBody>
      </p:sp>
      <p:sp>
        <p:nvSpPr>
          <p:cNvPr id="6" name="Rectangle: Rounded Corners 5">
            <a:extLst>
              <a:ext uri="{FF2B5EF4-FFF2-40B4-BE49-F238E27FC236}">
                <a16:creationId xmlns:a16="http://schemas.microsoft.com/office/drawing/2014/main" id="{A4A852A1-9C59-430B-AF63-E4C6E414D581}"/>
              </a:ext>
            </a:extLst>
          </p:cNvPr>
          <p:cNvSpPr/>
          <p:nvPr/>
        </p:nvSpPr>
        <p:spPr>
          <a:xfrm>
            <a:off x="838199" y="1943084"/>
            <a:ext cx="2476501" cy="739775"/>
          </a:xfrm>
          <a:prstGeom prst="roundRect">
            <a:avLst/>
          </a:prstGeom>
          <a:solidFill>
            <a:srgbClr val="C127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a:t>
            </a:r>
          </a:p>
        </p:txBody>
      </p:sp>
      <p:sp>
        <p:nvSpPr>
          <p:cNvPr id="7" name="Rectangle: Rounded Corners 6">
            <a:extLst>
              <a:ext uri="{FF2B5EF4-FFF2-40B4-BE49-F238E27FC236}">
                <a16:creationId xmlns:a16="http://schemas.microsoft.com/office/drawing/2014/main" id="{4AA11E18-1A51-40F2-95B6-D65C2D7192DD}"/>
              </a:ext>
            </a:extLst>
          </p:cNvPr>
          <p:cNvSpPr/>
          <p:nvPr/>
        </p:nvSpPr>
        <p:spPr>
          <a:xfrm>
            <a:off x="838199" y="3513761"/>
            <a:ext cx="2476501" cy="739775"/>
          </a:xfrm>
          <a:prstGeom prst="roundRect">
            <a:avLst/>
          </a:prstGeom>
          <a:solidFill>
            <a:srgbClr val="2B2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II</a:t>
            </a:r>
          </a:p>
        </p:txBody>
      </p:sp>
      <p:sp>
        <p:nvSpPr>
          <p:cNvPr id="8" name="Rectangle: Rounded Corners 7">
            <a:extLst>
              <a:ext uri="{FF2B5EF4-FFF2-40B4-BE49-F238E27FC236}">
                <a16:creationId xmlns:a16="http://schemas.microsoft.com/office/drawing/2014/main" id="{5F61CCFA-2940-411C-84BA-EE85E2C40D12}"/>
              </a:ext>
            </a:extLst>
          </p:cNvPr>
          <p:cNvSpPr/>
          <p:nvPr/>
        </p:nvSpPr>
        <p:spPr>
          <a:xfrm>
            <a:off x="838199" y="5145438"/>
            <a:ext cx="2476501" cy="739775"/>
          </a:xfrm>
          <a:prstGeom prst="roundRect">
            <a:avLst/>
          </a:prstGeom>
          <a:solidFill>
            <a:srgbClr val="FF76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III</a:t>
            </a:r>
          </a:p>
        </p:txBody>
      </p:sp>
      <p:sp>
        <p:nvSpPr>
          <p:cNvPr id="9" name="TextBox 8">
            <a:extLst>
              <a:ext uri="{FF2B5EF4-FFF2-40B4-BE49-F238E27FC236}">
                <a16:creationId xmlns:a16="http://schemas.microsoft.com/office/drawing/2014/main" id="{52C3FF27-037D-404C-B469-389D7944B6FD}"/>
              </a:ext>
            </a:extLst>
          </p:cNvPr>
          <p:cNvSpPr txBox="1"/>
          <p:nvPr/>
        </p:nvSpPr>
        <p:spPr>
          <a:xfrm>
            <a:off x="3820435" y="1881485"/>
            <a:ext cx="8379713" cy="861774"/>
          </a:xfrm>
          <a:prstGeom prst="rect">
            <a:avLst/>
          </a:prstGeom>
          <a:noFill/>
        </p:spPr>
        <p:txBody>
          <a:bodyPr wrap="square" rtlCol="0">
            <a:spAutoFit/>
          </a:bodyPr>
          <a:lstStyle/>
          <a:p>
            <a:r>
              <a:rPr lang="en-US" sz="2500" dirty="0">
                <a:latin typeface="Roboto Bk" pitchFamily="2" charset="0"/>
                <a:ea typeface="Roboto Bk" pitchFamily="2" charset="0"/>
              </a:rPr>
              <a:t>Species threatened with extinction </a:t>
            </a:r>
            <a:r>
              <a:rPr lang="en-US" sz="2500" dirty="0">
                <a:latin typeface="Roboto" pitchFamily="2" charset="0"/>
                <a:ea typeface="Roboto" pitchFamily="2" charset="0"/>
              </a:rPr>
              <a:t>- 700 species of fauna and some 400 species of flora</a:t>
            </a:r>
          </a:p>
        </p:txBody>
      </p:sp>
      <p:sp>
        <p:nvSpPr>
          <p:cNvPr id="10" name="TextBox 9">
            <a:extLst>
              <a:ext uri="{FF2B5EF4-FFF2-40B4-BE49-F238E27FC236}">
                <a16:creationId xmlns:a16="http://schemas.microsoft.com/office/drawing/2014/main" id="{4B07BDDC-E175-40A9-B860-FA2928C12CEE}"/>
              </a:ext>
            </a:extLst>
          </p:cNvPr>
          <p:cNvSpPr txBox="1"/>
          <p:nvPr/>
        </p:nvSpPr>
        <p:spPr>
          <a:xfrm>
            <a:off x="3820436" y="3260400"/>
            <a:ext cx="8379713" cy="1631216"/>
          </a:xfrm>
          <a:prstGeom prst="rect">
            <a:avLst/>
          </a:prstGeom>
          <a:noFill/>
        </p:spPr>
        <p:txBody>
          <a:bodyPr wrap="square" rtlCol="0">
            <a:spAutoFit/>
          </a:bodyPr>
          <a:lstStyle/>
          <a:p>
            <a:r>
              <a:rPr lang="en-US" sz="2500" dirty="0">
                <a:latin typeface="Roboto Bk" pitchFamily="2" charset="0"/>
                <a:ea typeface="Roboto Bk" pitchFamily="2" charset="0"/>
              </a:rPr>
              <a:t>Species not necessarily threatened with extinction</a:t>
            </a:r>
            <a:r>
              <a:rPr lang="en-US" sz="2500" dirty="0">
                <a:latin typeface="Roboto" pitchFamily="2" charset="0"/>
                <a:ea typeface="Roboto" pitchFamily="2" charset="0"/>
              </a:rPr>
              <a:t>, but for which</a:t>
            </a:r>
            <a:r>
              <a:rPr lang="en-US" sz="2500" dirty="0">
                <a:latin typeface="Roboto Bk" pitchFamily="2" charset="0"/>
                <a:ea typeface="Roboto Bk" pitchFamily="2" charset="0"/>
              </a:rPr>
              <a:t> trade must be controlled to avoid threats to their survival </a:t>
            </a:r>
            <a:r>
              <a:rPr lang="en-US" sz="2500" dirty="0">
                <a:latin typeface="Roboto" pitchFamily="2" charset="0"/>
                <a:ea typeface="Roboto" pitchFamily="2" charset="0"/>
              </a:rPr>
              <a:t>-</a:t>
            </a:r>
            <a:r>
              <a:rPr lang="en-US" sz="2500" dirty="0">
                <a:latin typeface="Roboto Bk" pitchFamily="2" charset="0"/>
                <a:ea typeface="Roboto Bk" pitchFamily="2" charset="0"/>
              </a:rPr>
              <a:t> </a:t>
            </a:r>
            <a:r>
              <a:rPr lang="en-US" sz="2500" dirty="0">
                <a:latin typeface="Roboto" pitchFamily="2" charset="0"/>
                <a:ea typeface="Roboto" pitchFamily="2" charset="0"/>
              </a:rPr>
              <a:t>Includes ‘look-alike species’; +/- 32’000 species of flora and 5’000 species of fauna</a:t>
            </a:r>
            <a:endParaRPr lang="en-US" sz="2500" dirty="0">
              <a:latin typeface="Roboto Bk" pitchFamily="2" charset="0"/>
              <a:ea typeface="Roboto Bk" pitchFamily="2" charset="0"/>
            </a:endParaRPr>
          </a:p>
        </p:txBody>
      </p:sp>
      <p:sp>
        <p:nvSpPr>
          <p:cNvPr id="11" name="TextBox 10">
            <a:extLst>
              <a:ext uri="{FF2B5EF4-FFF2-40B4-BE49-F238E27FC236}">
                <a16:creationId xmlns:a16="http://schemas.microsoft.com/office/drawing/2014/main" id="{5AE9BB2D-4721-4D8A-A7F4-A55F94A743D2}"/>
              </a:ext>
            </a:extLst>
          </p:cNvPr>
          <p:cNvSpPr txBox="1"/>
          <p:nvPr/>
        </p:nvSpPr>
        <p:spPr>
          <a:xfrm>
            <a:off x="3820435" y="5084438"/>
            <a:ext cx="8379713" cy="861774"/>
          </a:xfrm>
          <a:prstGeom prst="rect">
            <a:avLst/>
          </a:prstGeom>
          <a:noFill/>
        </p:spPr>
        <p:txBody>
          <a:bodyPr wrap="square" rtlCol="0">
            <a:spAutoFit/>
          </a:bodyPr>
          <a:lstStyle/>
          <a:p>
            <a:r>
              <a:rPr lang="en-US" sz="2500" dirty="0">
                <a:latin typeface="Roboto Bk" pitchFamily="2" charset="0"/>
                <a:ea typeface="Roboto Bk" pitchFamily="2" charset="0"/>
              </a:rPr>
              <a:t>Species for which a single country is asking other Parties to help with its protection </a:t>
            </a:r>
            <a:r>
              <a:rPr lang="en-US" sz="2500" dirty="0">
                <a:latin typeface="Roboto" pitchFamily="2" charset="0"/>
                <a:ea typeface="Roboto" pitchFamily="2" charset="0"/>
              </a:rPr>
              <a:t>– some 200 species. </a:t>
            </a:r>
            <a:endParaRPr lang="en-US" sz="2500" dirty="0">
              <a:solidFill>
                <a:srgbClr val="266791"/>
              </a:solidFill>
              <a:latin typeface="Roboto Bk" pitchFamily="2" charset="0"/>
              <a:ea typeface="Roboto Bk" pitchFamily="2" charset="0"/>
            </a:endParaRPr>
          </a:p>
        </p:txBody>
      </p:sp>
    </p:spTree>
    <p:extLst>
      <p:ext uri="{BB962C8B-B14F-4D97-AF65-F5344CB8AC3E}">
        <p14:creationId xmlns:p14="http://schemas.microsoft.com/office/powerpoint/2010/main" val="212565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F18B-7FDF-4588-81C5-FF555F272544}"/>
              </a:ext>
            </a:extLst>
          </p:cNvPr>
          <p:cNvSpPr>
            <a:spLocks noGrp="1"/>
          </p:cNvSpPr>
          <p:nvPr>
            <p:ph type="title"/>
          </p:nvPr>
        </p:nvSpPr>
        <p:spPr>
          <a:xfrm>
            <a:off x="838199" y="365126"/>
            <a:ext cx="10773229" cy="999218"/>
          </a:xfrm>
        </p:spPr>
        <p:txBody>
          <a:bodyPr>
            <a:normAutofit/>
          </a:bodyPr>
          <a:lstStyle/>
          <a:p>
            <a:pPr algn="ctr"/>
            <a:r>
              <a:rPr lang="en-US" sz="4000" dirty="0">
                <a:solidFill>
                  <a:srgbClr val="266791"/>
                </a:solidFill>
              </a:rPr>
              <a:t>CITES Appendices: what about trade?</a:t>
            </a:r>
          </a:p>
        </p:txBody>
      </p:sp>
      <p:sp>
        <p:nvSpPr>
          <p:cNvPr id="10" name="TextBox 9">
            <a:extLst>
              <a:ext uri="{FF2B5EF4-FFF2-40B4-BE49-F238E27FC236}">
                <a16:creationId xmlns:a16="http://schemas.microsoft.com/office/drawing/2014/main" id="{B56F9DC4-692B-478E-96FE-734D095E6F34}"/>
              </a:ext>
            </a:extLst>
          </p:cNvPr>
          <p:cNvSpPr txBox="1"/>
          <p:nvPr/>
        </p:nvSpPr>
        <p:spPr>
          <a:xfrm>
            <a:off x="3820435" y="2083029"/>
            <a:ext cx="8379713" cy="477054"/>
          </a:xfrm>
          <a:prstGeom prst="rect">
            <a:avLst/>
          </a:prstGeom>
          <a:noFill/>
        </p:spPr>
        <p:txBody>
          <a:bodyPr wrap="square" rtlCol="0">
            <a:spAutoFit/>
          </a:bodyPr>
          <a:lstStyle/>
          <a:p>
            <a:r>
              <a:rPr lang="en-US" sz="2500" dirty="0">
                <a:latin typeface="Roboto Bk" pitchFamily="2" charset="0"/>
                <a:ea typeface="Roboto Bk" pitchFamily="2" charset="0"/>
              </a:rPr>
              <a:t>Trade is generally </a:t>
            </a:r>
            <a:r>
              <a:rPr lang="en-US" sz="2500" dirty="0">
                <a:solidFill>
                  <a:srgbClr val="266791"/>
                </a:solidFill>
                <a:latin typeface="Roboto Bk" pitchFamily="2" charset="0"/>
                <a:ea typeface="Roboto Bk" pitchFamily="2" charset="0"/>
              </a:rPr>
              <a:t>prohibited</a:t>
            </a:r>
            <a:r>
              <a:rPr lang="en-US" sz="2500" dirty="0">
                <a:latin typeface="Roboto Bk" pitchFamily="2" charset="0"/>
                <a:ea typeface="Roboto Bk" pitchFamily="2" charset="0"/>
              </a:rPr>
              <a:t>.</a:t>
            </a:r>
          </a:p>
        </p:txBody>
      </p:sp>
      <p:sp>
        <p:nvSpPr>
          <p:cNvPr id="11" name="TextBox 10">
            <a:extLst>
              <a:ext uri="{FF2B5EF4-FFF2-40B4-BE49-F238E27FC236}">
                <a16:creationId xmlns:a16="http://schemas.microsoft.com/office/drawing/2014/main" id="{917256E0-73B7-4254-9310-81FEFF87D8E0}"/>
              </a:ext>
            </a:extLst>
          </p:cNvPr>
          <p:cNvSpPr txBox="1"/>
          <p:nvPr/>
        </p:nvSpPr>
        <p:spPr>
          <a:xfrm>
            <a:off x="3820435" y="3645121"/>
            <a:ext cx="8379713" cy="477054"/>
          </a:xfrm>
          <a:prstGeom prst="rect">
            <a:avLst/>
          </a:prstGeom>
          <a:noFill/>
        </p:spPr>
        <p:txBody>
          <a:bodyPr wrap="square" rtlCol="0">
            <a:spAutoFit/>
          </a:bodyPr>
          <a:lstStyle/>
          <a:p>
            <a:r>
              <a:rPr lang="en-US" sz="2500" dirty="0">
                <a:latin typeface="Roboto Bk" pitchFamily="2" charset="0"/>
                <a:ea typeface="Roboto Bk" pitchFamily="2" charset="0"/>
              </a:rPr>
              <a:t>Trade is generally </a:t>
            </a:r>
            <a:r>
              <a:rPr lang="en-US" sz="2500" dirty="0">
                <a:solidFill>
                  <a:srgbClr val="266791"/>
                </a:solidFill>
                <a:latin typeface="Roboto Bk" pitchFamily="2" charset="0"/>
                <a:ea typeface="Roboto Bk" pitchFamily="2" charset="0"/>
              </a:rPr>
              <a:t>permitted </a:t>
            </a:r>
            <a:r>
              <a:rPr lang="en-US" sz="2500" dirty="0">
                <a:latin typeface="Roboto Bk" pitchFamily="2" charset="0"/>
                <a:ea typeface="Roboto Bk" pitchFamily="2" charset="0"/>
              </a:rPr>
              <a:t>but </a:t>
            </a:r>
            <a:r>
              <a:rPr lang="en-US" sz="2500" dirty="0">
                <a:solidFill>
                  <a:srgbClr val="266791"/>
                </a:solidFill>
                <a:latin typeface="Roboto Bk" pitchFamily="2" charset="0"/>
                <a:ea typeface="Roboto Bk" pitchFamily="2" charset="0"/>
              </a:rPr>
              <a:t>controlled</a:t>
            </a:r>
            <a:r>
              <a:rPr lang="en-US" sz="2500" dirty="0">
                <a:latin typeface="Roboto Bk" pitchFamily="2" charset="0"/>
                <a:ea typeface="Roboto Bk" pitchFamily="2" charset="0"/>
              </a:rPr>
              <a:t>.</a:t>
            </a:r>
            <a:endParaRPr lang="en-US" sz="2500" dirty="0">
              <a:solidFill>
                <a:srgbClr val="266791"/>
              </a:solidFill>
              <a:latin typeface="Roboto Bk" pitchFamily="2" charset="0"/>
              <a:ea typeface="Roboto Bk" pitchFamily="2" charset="0"/>
            </a:endParaRPr>
          </a:p>
        </p:txBody>
      </p:sp>
      <p:sp>
        <p:nvSpPr>
          <p:cNvPr id="12" name="TextBox 11">
            <a:extLst>
              <a:ext uri="{FF2B5EF4-FFF2-40B4-BE49-F238E27FC236}">
                <a16:creationId xmlns:a16="http://schemas.microsoft.com/office/drawing/2014/main" id="{552214D4-6326-4882-8CE1-C1F8EF8B710E}"/>
              </a:ext>
            </a:extLst>
          </p:cNvPr>
          <p:cNvSpPr txBox="1"/>
          <p:nvPr/>
        </p:nvSpPr>
        <p:spPr>
          <a:xfrm>
            <a:off x="3820435" y="5276798"/>
            <a:ext cx="8379713" cy="477054"/>
          </a:xfrm>
          <a:prstGeom prst="rect">
            <a:avLst/>
          </a:prstGeom>
          <a:noFill/>
        </p:spPr>
        <p:txBody>
          <a:bodyPr wrap="square" rtlCol="0">
            <a:spAutoFit/>
          </a:bodyPr>
          <a:lstStyle/>
          <a:p>
            <a:r>
              <a:rPr lang="en-US" sz="2500" dirty="0">
                <a:latin typeface="Roboto Bk" pitchFamily="2" charset="0"/>
                <a:ea typeface="Roboto Bk" pitchFamily="2" charset="0"/>
              </a:rPr>
              <a:t>Trade is generally </a:t>
            </a:r>
            <a:r>
              <a:rPr lang="en-US" sz="2500" dirty="0">
                <a:solidFill>
                  <a:srgbClr val="266791"/>
                </a:solidFill>
                <a:latin typeface="Roboto Bk" pitchFamily="2" charset="0"/>
                <a:ea typeface="Roboto Bk" pitchFamily="2" charset="0"/>
              </a:rPr>
              <a:t>permitted </a:t>
            </a:r>
            <a:r>
              <a:rPr lang="en-US" sz="2500" dirty="0">
                <a:latin typeface="Roboto Bk" pitchFamily="2" charset="0"/>
                <a:ea typeface="Roboto Bk" pitchFamily="2" charset="0"/>
              </a:rPr>
              <a:t>but </a:t>
            </a:r>
            <a:r>
              <a:rPr lang="en-US" sz="2500" dirty="0">
                <a:solidFill>
                  <a:srgbClr val="266791"/>
                </a:solidFill>
                <a:latin typeface="Roboto Bk" pitchFamily="2" charset="0"/>
                <a:ea typeface="Roboto Bk" pitchFamily="2" charset="0"/>
              </a:rPr>
              <a:t>controlled</a:t>
            </a:r>
            <a:r>
              <a:rPr lang="en-US" sz="2500" dirty="0">
                <a:latin typeface="Roboto Bk" pitchFamily="2" charset="0"/>
                <a:ea typeface="Roboto Bk" pitchFamily="2" charset="0"/>
              </a:rPr>
              <a:t>.</a:t>
            </a:r>
            <a:endParaRPr lang="en-US" sz="2500" dirty="0">
              <a:solidFill>
                <a:srgbClr val="266791"/>
              </a:solidFill>
              <a:latin typeface="Roboto Bk" pitchFamily="2" charset="0"/>
              <a:ea typeface="Roboto Bk" pitchFamily="2" charset="0"/>
            </a:endParaRPr>
          </a:p>
        </p:txBody>
      </p:sp>
      <p:sp>
        <p:nvSpPr>
          <p:cNvPr id="15" name="Rectangle: Rounded Corners 14">
            <a:extLst>
              <a:ext uri="{FF2B5EF4-FFF2-40B4-BE49-F238E27FC236}">
                <a16:creationId xmlns:a16="http://schemas.microsoft.com/office/drawing/2014/main" id="{84ED2A7D-964C-4DAB-B276-4338B4F82E24}"/>
              </a:ext>
            </a:extLst>
          </p:cNvPr>
          <p:cNvSpPr/>
          <p:nvPr/>
        </p:nvSpPr>
        <p:spPr>
          <a:xfrm>
            <a:off x="838199" y="1943084"/>
            <a:ext cx="2476501" cy="739775"/>
          </a:xfrm>
          <a:prstGeom prst="roundRect">
            <a:avLst/>
          </a:prstGeom>
          <a:solidFill>
            <a:srgbClr val="C127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a:t>
            </a:r>
          </a:p>
        </p:txBody>
      </p:sp>
      <p:sp>
        <p:nvSpPr>
          <p:cNvPr id="16" name="Rectangle: Rounded Corners 15">
            <a:extLst>
              <a:ext uri="{FF2B5EF4-FFF2-40B4-BE49-F238E27FC236}">
                <a16:creationId xmlns:a16="http://schemas.microsoft.com/office/drawing/2014/main" id="{CE2BE6A0-9312-4663-9F8A-6CA97C628869}"/>
              </a:ext>
            </a:extLst>
          </p:cNvPr>
          <p:cNvSpPr/>
          <p:nvPr/>
        </p:nvSpPr>
        <p:spPr>
          <a:xfrm>
            <a:off x="838199" y="3513761"/>
            <a:ext cx="2476501" cy="739775"/>
          </a:xfrm>
          <a:prstGeom prst="roundRect">
            <a:avLst/>
          </a:prstGeom>
          <a:solidFill>
            <a:srgbClr val="2B2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II</a:t>
            </a:r>
          </a:p>
        </p:txBody>
      </p:sp>
      <p:sp>
        <p:nvSpPr>
          <p:cNvPr id="17" name="Rectangle: Rounded Corners 16">
            <a:extLst>
              <a:ext uri="{FF2B5EF4-FFF2-40B4-BE49-F238E27FC236}">
                <a16:creationId xmlns:a16="http://schemas.microsoft.com/office/drawing/2014/main" id="{3EBE83AD-66DA-4457-8BE5-52A739A62E63}"/>
              </a:ext>
            </a:extLst>
          </p:cNvPr>
          <p:cNvSpPr/>
          <p:nvPr/>
        </p:nvSpPr>
        <p:spPr>
          <a:xfrm>
            <a:off x="838199" y="5145438"/>
            <a:ext cx="2476501" cy="739775"/>
          </a:xfrm>
          <a:prstGeom prst="roundRect">
            <a:avLst/>
          </a:prstGeom>
          <a:solidFill>
            <a:srgbClr val="FF76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Appendix III</a:t>
            </a:r>
          </a:p>
        </p:txBody>
      </p:sp>
    </p:spTree>
    <p:extLst>
      <p:ext uri="{BB962C8B-B14F-4D97-AF65-F5344CB8AC3E}">
        <p14:creationId xmlns:p14="http://schemas.microsoft.com/office/powerpoint/2010/main" val="70187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F18B-7FDF-4588-81C5-FF555F272544}"/>
              </a:ext>
            </a:extLst>
          </p:cNvPr>
          <p:cNvSpPr>
            <a:spLocks noGrp="1"/>
          </p:cNvSpPr>
          <p:nvPr>
            <p:ph type="title"/>
          </p:nvPr>
        </p:nvSpPr>
        <p:spPr>
          <a:xfrm>
            <a:off x="838199" y="365126"/>
            <a:ext cx="10773229" cy="999218"/>
          </a:xfrm>
        </p:spPr>
        <p:txBody>
          <a:bodyPr>
            <a:normAutofit/>
          </a:bodyPr>
          <a:lstStyle/>
          <a:p>
            <a:pPr algn="ctr"/>
            <a:r>
              <a:rPr lang="en-US" sz="4000" dirty="0">
                <a:solidFill>
                  <a:srgbClr val="266791"/>
                </a:solidFill>
              </a:rPr>
              <a:t>Most trade is permitted:</a:t>
            </a:r>
          </a:p>
        </p:txBody>
      </p:sp>
      <p:graphicFrame>
        <p:nvGraphicFramePr>
          <p:cNvPr id="6" name="Chart 5">
            <a:extLst>
              <a:ext uri="{FF2B5EF4-FFF2-40B4-BE49-F238E27FC236}">
                <a16:creationId xmlns:a16="http://schemas.microsoft.com/office/drawing/2014/main" id="{BD11FECC-EB83-48B9-B91A-DDA089C37649}"/>
              </a:ext>
            </a:extLst>
          </p:cNvPr>
          <p:cNvGraphicFramePr>
            <a:graphicFrameLocks/>
          </p:cNvGraphicFramePr>
          <p:nvPr>
            <p:extLst>
              <p:ext uri="{D42A27DB-BD31-4B8C-83A1-F6EECF244321}">
                <p14:modId xmlns:p14="http://schemas.microsoft.com/office/powerpoint/2010/main" val="228485629"/>
              </p:ext>
            </p:extLst>
          </p:nvPr>
        </p:nvGraphicFramePr>
        <p:xfrm>
          <a:off x="6096000" y="1743618"/>
          <a:ext cx="5868144"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A76A2664-CBFD-4F81-823E-A58C05557FE1}"/>
              </a:ext>
            </a:extLst>
          </p:cNvPr>
          <p:cNvSpPr txBox="1">
            <a:spLocks/>
          </p:cNvSpPr>
          <p:nvPr/>
        </p:nvSpPr>
        <p:spPr>
          <a:xfrm>
            <a:off x="457200" y="1604974"/>
            <a:ext cx="6921500" cy="676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Of the 38,000+ CITES-listed species:</a:t>
            </a:r>
            <a:endParaRPr lang="en-US" sz="3200" dirty="0"/>
          </a:p>
        </p:txBody>
      </p:sp>
      <p:sp>
        <p:nvSpPr>
          <p:cNvPr id="8" name="Rectangle 7">
            <a:extLst>
              <a:ext uri="{FF2B5EF4-FFF2-40B4-BE49-F238E27FC236}">
                <a16:creationId xmlns:a16="http://schemas.microsoft.com/office/drawing/2014/main" id="{9AAC72CB-A966-4F0D-8C39-53539CE01037}"/>
              </a:ext>
            </a:extLst>
          </p:cNvPr>
          <p:cNvSpPr/>
          <p:nvPr/>
        </p:nvSpPr>
        <p:spPr>
          <a:xfrm>
            <a:off x="605970" y="4653320"/>
            <a:ext cx="464457" cy="464457"/>
          </a:xfrm>
          <a:prstGeom prst="rect">
            <a:avLst/>
          </a:prstGeom>
          <a:solidFill>
            <a:srgbClr val="FF76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C1E7469-26E3-4965-A922-BAA7B9BA37BF}"/>
              </a:ext>
            </a:extLst>
          </p:cNvPr>
          <p:cNvSpPr/>
          <p:nvPr/>
        </p:nvSpPr>
        <p:spPr>
          <a:xfrm>
            <a:off x="605970" y="2309423"/>
            <a:ext cx="464457" cy="464457"/>
          </a:xfrm>
          <a:prstGeom prst="rect">
            <a:avLst/>
          </a:prstGeom>
          <a:solidFill>
            <a:srgbClr val="C127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9F9A0-504A-4A93-98B3-07F8CAE35F59}"/>
              </a:ext>
            </a:extLst>
          </p:cNvPr>
          <p:cNvSpPr/>
          <p:nvPr/>
        </p:nvSpPr>
        <p:spPr>
          <a:xfrm>
            <a:off x="616854" y="3481373"/>
            <a:ext cx="464457" cy="464457"/>
          </a:xfrm>
          <a:prstGeom prst="rect">
            <a:avLst/>
          </a:prstGeom>
          <a:solidFill>
            <a:srgbClr val="2B2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FC6F036-ABB7-437A-A7AB-61337B2A550B}"/>
              </a:ext>
            </a:extLst>
          </p:cNvPr>
          <p:cNvSpPr txBox="1">
            <a:spLocks/>
          </p:cNvSpPr>
          <p:nvPr/>
        </p:nvSpPr>
        <p:spPr>
          <a:xfrm>
            <a:off x="1337122" y="4810434"/>
            <a:ext cx="4415975" cy="4644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Roboto Cn" pitchFamily="2" charset="0"/>
                <a:ea typeface="Roboto Cn" pitchFamily="2" charset="0"/>
              </a:rPr>
              <a:t>1% are listed in Appendix III</a:t>
            </a:r>
          </a:p>
        </p:txBody>
      </p:sp>
      <p:sp>
        <p:nvSpPr>
          <p:cNvPr id="12" name="Content Placeholder 2">
            <a:extLst>
              <a:ext uri="{FF2B5EF4-FFF2-40B4-BE49-F238E27FC236}">
                <a16:creationId xmlns:a16="http://schemas.microsoft.com/office/drawing/2014/main" id="{AEC5C5E2-75FA-4CDE-B487-783BB36732DB}"/>
              </a:ext>
            </a:extLst>
          </p:cNvPr>
          <p:cNvSpPr txBox="1">
            <a:spLocks/>
          </p:cNvSpPr>
          <p:nvPr/>
        </p:nvSpPr>
        <p:spPr>
          <a:xfrm>
            <a:off x="1337121" y="2286190"/>
            <a:ext cx="4593779" cy="583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Roboto Cn" pitchFamily="2" charset="0"/>
                <a:ea typeface="Roboto Cn" pitchFamily="2" charset="0"/>
              </a:rPr>
              <a:t>3% are listed in Appendix I – </a:t>
            </a:r>
            <a:r>
              <a:rPr lang="en-US" sz="2000" i="1" dirty="0">
                <a:latin typeface="Roboto Cn" pitchFamily="2" charset="0"/>
                <a:ea typeface="Roboto Cn" pitchFamily="2" charset="0"/>
              </a:rPr>
              <a:t>international commercial trade in specimens is </a:t>
            </a:r>
            <a:r>
              <a:rPr lang="en-US" sz="2000" b="1" i="1" dirty="0">
                <a:solidFill>
                  <a:srgbClr val="266791"/>
                </a:solidFill>
                <a:latin typeface="Roboto Cn" pitchFamily="2" charset="0"/>
                <a:ea typeface="Roboto Cn" pitchFamily="2" charset="0"/>
              </a:rPr>
              <a:t>prohibited</a:t>
            </a:r>
          </a:p>
        </p:txBody>
      </p:sp>
      <p:sp>
        <p:nvSpPr>
          <p:cNvPr id="13" name="Content Placeholder 2">
            <a:extLst>
              <a:ext uri="{FF2B5EF4-FFF2-40B4-BE49-F238E27FC236}">
                <a16:creationId xmlns:a16="http://schemas.microsoft.com/office/drawing/2014/main" id="{0DD33CF0-A348-411B-8468-8BB8F13D7474}"/>
              </a:ext>
            </a:extLst>
          </p:cNvPr>
          <p:cNvSpPr txBox="1">
            <a:spLocks/>
          </p:cNvSpPr>
          <p:nvPr/>
        </p:nvSpPr>
        <p:spPr>
          <a:xfrm>
            <a:off x="1337122" y="3610259"/>
            <a:ext cx="4415975" cy="4644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Roboto Cn" pitchFamily="2" charset="0"/>
                <a:ea typeface="Roboto Cn" pitchFamily="2" charset="0"/>
              </a:rPr>
              <a:t>96% are listed in Appendix II</a:t>
            </a:r>
          </a:p>
        </p:txBody>
      </p:sp>
      <p:sp>
        <p:nvSpPr>
          <p:cNvPr id="14" name="Content Placeholder 2">
            <a:extLst>
              <a:ext uri="{FF2B5EF4-FFF2-40B4-BE49-F238E27FC236}">
                <a16:creationId xmlns:a16="http://schemas.microsoft.com/office/drawing/2014/main" id="{67D76123-E0F6-4B04-A031-17D8B49FDD18}"/>
              </a:ext>
            </a:extLst>
          </p:cNvPr>
          <p:cNvSpPr txBox="1">
            <a:spLocks/>
          </p:cNvSpPr>
          <p:nvPr/>
        </p:nvSpPr>
        <p:spPr>
          <a:xfrm>
            <a:off x="457200" y="5467571"/>
            <a:ext cx="6921500" cy="7718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266791"/>
                </a:solidFill>
              </a:rPr>
              <a:t>97% of trade </a:t>
            </a:r>
            <a:r>
              <a:rPr lang="en-US" dirty="0"/>
              <a:t>of international trade is </a:t>
            </a:r>
            <a:r>
              <a:rPr lang="en-US" b="1" dirty="0">
                <a:solidFill>
                  <a:srgbClr val="266791"/>
                </a:solidFill>
              </a:rPr>
              <a:t>controlled, but legal</a:t>
            </a:r>
            <a:r>
              <a:rPr lang="en-US" dirty="0"/>
              <a:t>.</a:t>
            </a:r>
            <a:endParaRPr lang="en-US" sz="3200" dirty="0"/>
          </a:p>
        </p:txBody>
      </p:sp>
      <p:sp>
        <p:nvSpPr>
          <p:cNvPr id="15" name="Rounded Rectangle 8">
            <a:extLst>
              <a:ext uri="{FF2B5EF4-FFF2-40B4-BE49-F238E27FC236}">
                <a16:creationId xmlns:a16="http://schemas.microsoft.com/office/drawing/2014/main" id="{8A94E723-1738-41F8-9CEC-64DE6FB70335}"/>
              </a:ext>
            </a:extLst>
          </p:cNvPr>
          <p:cNvSpPr/>
          <p:nvPr/>
        </p:nvSpPr>
        <p:spPr>
          <a:xfrm>
            <a:off x="7409892" y="4372289"/>
            <a:ext cx="3240360" cy="1067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Cn" pitchFamily="2" charset="0"/>
                <a:ea typeface="Roboto Cn" pitchFamily="2" charset="0"/>
              </a:rPr>
              <a:t>Distribution of species in the CITES Appendices</a:t>
            </a:r>
            <a:endParaRPr lang="en-GB" sz="2000" b="1" dirty="0">
              <a:effectLst/>
              <a:latin typeface="Roboto Cn" pitchFamily="2" charset="0"/>
              <a:ea typeface="Roboto Cn" pitchFamily="2" charset="0"/>
            </a:endParaRPr>
          </a:p>
        </p:txBody>
      </p:sp>
    </p:spTree>
    <p:extLst>
      <p:ext uri="{BB962C8B-B14F-4D97-AF65-F5344CB8AC3E}">
        <p14:creationId xmlns:p14="http://schemas.microsoft.com/office/powerpoint/2010/main" val="349266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813AB5-4BEE-4C6C-9901-777ED45A8DE6}"/>
              </a:ext>
            </a:extLst>
          </p:cNvPr>
          <p:cNvSpPr>
            <a:spLocks noGrp="1"/>
          </p:cNvSpPr>
          <p:nvPr>
            <p:ph type="title"/>
          </p:nvPr>
        </p:nvSpPr>
        <p:spPr>
          <a:xfrm>
            <a:off x="2171700" y="365125"/>
            <a:ext cx="7848600" cy="739775"/>
          </a:xfrm>
        </p:spPr>
        <p:txBody>
          <a:bodyPr>
            <a:normAutofit/>
          </a:bodyPr>
          <a:lstStyle/>
          <a:p>
            <a:pPr algn="ctr"/>
            <a:r>
              <a:rPr lang="en-US" dirty="0">
                <a:solidFill>
                  <a:srgbClr val="266791"/>
                </a:solidFill>
              </a:rPr>
              <a:t>CITES requirements for trade:</a:t>
            </a:r>
          </a:p>
        </p:txBody>
      </p:sp>
      <p:sp>
        <p:nvSpPr>
          <p:cNvPr id="5" name="Rectangle 4">
            <a:extLst>
              <a:ext uri="{FF2B5EF4-FFF2-40B4-BE49-F238E27FC236}">
                <a16:creationId xmlns:a16="http://schemas.microsoft.com/office/drawing/2014/main" id="{D7434DDA-3B7F-40A3-9E8D-68CFE606011C}"/>
              </a:ext>
            </a:extLst>
          </p:cNvPr>
          <p:cNvSpPr>
            <a:spLocks noChangeArrowheads="1"/>
          </p:cNvSpPr>
          <p:nvPr/>
        </p:nvSpPr>
        <p:spPr bwMode="auto">
          <a:xfrm>
            <a:off x="4733014" y="1299192"/>
            <a:ext cx="5623664" cy="48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spcBef>
                <a:spcPct val="40000"/>
              </a:spcBef>
              <a:spcAft>
                <a:spcPct val="15000"/>
              </a:spcAft>
            </a:pPr>
            <a:r>
              <a:rPr lang="en-US" sz="2800" u="sng" dirty="0">
                <a:solidFill>
                  <a:srgbClr val="333333"/>
                </a:solidFill>
                <a:latin typeface="Roboto" pitchFamily="2" charset="0"/>
                <a:ea typeface="Roboto" pitchFamily="2" charset="0"/>
                <a:cs typeface="Arial" charset="0"/>
              </a:rPr>
              <a:t>Solid proof of the following:</a:t>
            </a:r>
            <a:endParaRPr lang="en-US" sz="2800" u="sng" dirty="0">
              <a:solidFill>
                <a:srgbClr val="333333"/>
              </a:solidFill>
              <a:effectLst/>
              <a:latin typeface="Roboto" pitchFamily="2" charset="0"/>
              <a:ea typeface="Roboto" pitchFamily="2" charset="0"/>
              <a:cs typeface="Arial" charset="0"/>
            </a:endParaRPr>
          </a:p>
        </p:txBody>
      </p:sp>
      <p:sp>
        <p:nvSpPr>
          <p:cNvPr id="6" name="Rectangle: Rounded Corners 5">
            <a:extLst>
              <a:ext uri="{FF2B5EF4-FFF2-40B4-BE49-F238E27FC236}">
                <a16:creationId xmlns:a16="http://schemas.microsoft.com/office/drawing/2014/main" id="{CEAE9411-D925-45FB-9E37-2C08A83F8223}"/>
              </a:ext>
            </a:extLst>
          </p:cNvPr>
          <p:cNvSpPr/>
          <p:nvPr/>
        </p:nvSpPr>
        <p:spPr>
          <a:xfrm>
            <a:off x="5253689" y="1908653"/>
            <a:ext cx="3586162" cy="1130184"/>
          </a:xfrm>
          <a:prstGeom prst="roundRect">
            <a:avLst/>
          </a:prstGeom>
          <a:solidFill>
            <a:srgbClr val="FFA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Legality</a:t>
            </a:r>
          </a:p>
        </p:txBody>
      </p:sp>
      <p:sp>
        <p:nvSpPr>
          <p:cNvPr id="7" name="Rectangle: Rounded Corners 6">
            <a:extLst>
              <a:ext uri="{FF2B5EF4-FFF2-40B4-BE49-F238E27FC236}">
                <a16:creationId xmlns:a16="http://schemas.microsoft.com/office/drawing/2014/main" id="{32B8C802-3A8F-4E1D-ACA9-CD0283C3045C}"/>
              </a:ext>
            </a:extLst>
          </p:cNvPr>
          <p:cNvSpPr/>
          <p:nvPr/>
        </p:nvSpPr>
        <p:spPr>
          <a:xfrm>
            <a:off x="5253689" y="3477455"/>
            <a:ext cx="3586162" cy="1130184"/>
          </a:xfrm>
          <a:prstGeom prst="roundRect">
            <a:avLst/>
          </a:prstGeom>
          <a:solidFill>
            <a:srgbClr val="5D8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Sustainability</a:t>
            </a:r>
          </a:p>
        </p:txBody>
      </p:sp>
      <p:sp>
        <p:nvSpPr>
          <p:cNvPr id="8" name="Rectangle: Rounded Corners 7">
            <a:extLst>
              <a:ext uri="{FF2B5EF4-FFF2-40B4-BE49-F238E27FC236}">
                <a16:creationId xmlns:a16="http://schemas.microsoft.com/office/drawing/2014/main" id="{0EE58733-2725-4C62-A75C-170F75AB3D48}"/>
              </a:ext>
            </a:extLst>
          </p:cNvPr>
          <p:cNvSpPr/>
          <p:nvPr/>
        </p:nvSpPr>
        <p:spPr>
          <a:xfrm>
            <a:off x="5253689" y="5046257"/>
            <a:ext cx="3586162" cy="1130184"/>
          </a:xfrm>
          <a:prstGeom prst="roundRect">
            <a:avLst/>
          </a:prstGeom>
          <a:solidFill>
            <a:srgbClr val="14B7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boto Bk" pitchFamily="2" charset="0"/>
                <a:ea typeface="Roboto Bk" pitchFamily="2" charset="0"/>
              </a:rPr>
              <a:t>Traceability</a:t>
            </a:r>
          </a:p>
        </p:txBody>
      </p:sp>
      <p:sp>
        <p:nvSpPr>
          <p:cNvPr id="9" name="Rectangle 3">
            <a:extLst>
              <a:ext uri="{FF2B5EF4-FFF2-40B4-BE49-F238E27FC236}">
                <a16:creationId xmlns:a16="http://schemas.microsoft.com/office/drawing/2014/main" id="{8066C3FF-E4DF-4B04-A7B8-699F5A392115}"/>
              </a:ext>
            </a:extLst>
          </p:cNvPr>
          <p:cNvSpPr>
            <a:spLocks noChangeArrowheads="1"/>
          </p:cNvSpPr>
          <p:nvPr/>
        </p:nvSpPr>
        <p:spPr bwMode="auto">
          <a:xfrm>
            <a:off x="8539391" y="2067913"/>
            <a:ext cx="3586162" cy="97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1" hangingPunct="1">
              <a:lnSpc>
                <a:spcPct val="90000"/>
              </a:lnSpc>
              <a:spcBef>
                <a:spcPct val="40000"/>
              </a:spcBef>
              <a:spcAft>
                <a:spcPct val="15000"/>
              </a:spcAft>
            </a:pPr>
            <a:r>
              <a:rPr lang="en-US" sz="2500" dirty="0">
                <a:solidFill>
                  <a:srgbClr val="333333"/>
                </a:solidFill>
                <a:effectLst/>
                <a:latin typeface="Roboto Bk" pitchFamily="2" charset="0"/>
                <a:ea typeface="Roboto Bk" pitchFamily="2" charset="0"/>
                <a:cs typeface="Arial" charset="0"/>
              </a:rPr>
              <a:t>Legal Acquisition finding is mandatory</a:t>
            </a:r>
          </a:p>
        </p:txBody>
      </p:sp>
      <p:sp>
        <p:nvSpPr>
          <p:cNvPr id="10" name="Rectangle 3">
            <a:extLst>
              <a:ext uri="{FF2B5EF4-FFF2-40B4-BE49-F238E27FC236}">
                <a16:creationId xmlns:a16="http://schemas.microsoft.com/office/drawing/2014/main" id="{EAD24C0D-1266-486A-9163-8E470CF809A2}"/>
              </a:ext>
            </a:extLst>
          </p:cNvPr>
          <p:cNvSpPr>
            <a:spLocks noChangeArrowheads="1"/>
          </p:cNvSpPr>
          <p:nvPr/>
        </p:nvSpPr>
        <p:spPr bwMode="auto">
          <a:xfrm>
            <a:off x="8632291" y="3671215"/>
            <a:ext cx="3171629" cy="79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1" hangingPunct="1">
              <a:lnSpc>
                <a:spcPct val="90000"/>
              </a:lnSpc>
              <a:spcBef>
                <a:spcPct val="40000"/>
              </a:spcBef>
              <a:spcAft>
                <a:spcPct val="15000"/>
              </a:spcAft>
            </a:pPr>
            <a:r>
              <a:rPr lang="en-US" sz="2500" dirty="0">
                <a:solidFill>
                  <a:srgbClr val="333333"/>
                </a:solidFill>
                <a:effectLst/>
                <a:latin typeface="Roboto Bk" pitchFamily="2" charset="0"/>
                <a:ea typeface="Roboto Bk" pitchFamily="2" charset="0"/>
                <a:cs typeface="Arial" charset="0"/>
              </a:rPr>
              <a:t>Non-Detriment Findings (NDFs)</a:t>
            </a:r>
          </a:p>
        </p:txBody>
      </p:sp>
      <p:sp>
        <p:nvSpPr>
          <p:cNvPr id="11" name="Rectangle 3">
            <a:extLst>
              <a:ext uri="{FF2B5EF4-FFF2-40B4-BE49-F238E27FC236}">
                <a16:creationId xmlns:a16="http://schemas.microsoft.com/office/drawing/2014/main" id="{A08B8173-1FC0-482B-9A33-AAAEA0E72AE7}"/>
              </a:ext>
            </a:extLst>
          </p:cNvPr>
          <p:cNvSpPr>
            <a:spLocks noChangeArrowheads="1"/>
          </p:cNvSpPr>
          <p:nvPr/>
        </p:nvSpPr>
        <p:spPr bwMode="auto">
          <a:xfrm>
            <a:off x="8539390" y="5187338"/>
            <a:ext cx="3264531" cy="79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1" hangingPunct="1">
              <a:lnSpc>
                <a:spcPct val="90000"/>
              </a:lnSpc>
              <a:spcBef>
                <a:spcPct val="40000"/>
              </a:spcBef>
              <a:spcAft>
                <a:spcPct val="15000"/>
              </a:spcAft>
            </a:pPr>
            <a:r>
              <a:rPr lang="en-US" sz="2400" dirty="0">
                <a:solidFill>
                  <a:srgbClr val="333333"/>
                </a:solidFill>
                <a:latin typeface="Roboto Bk" pitchFamily="2" charset="0"/>
                <a:ea typeface="Roboto Bk" pitchFamily="2" charset="0"/>
                <a:cs typeface="Arial" charset="0"/>
              </a:rPr>
              <a:t>Valid CITES Permits must be issued</a:t>
            </a:r>
            <a:endParaRPr lang="en-US" sz="2400" dirty="0">
              <a:solidFill>
                <a:srgbClr val="333333"/>
              </a:solidFill>
              <a:effectLst/>
              <a:latin typeface="Roboto Bk" pitchFamily="2" charset="0"/>
              <a:ea typeface="Roboto Bk" pitchFamily="2" charset="0"/>
              <a:cs typeface="Arial" charset="0"/>
            </a:endParaRPr>
          </a:p>
        </p:txBody>
      </p:sp>
      <p:pic>
        <p:nvPicPr>
          <p:cNvPr id="12" name="Picture 11">
            <a:extLst>
              <a:ext uri="{FF2B5EF4-FFF2-40B4-BE49-F238E27FC236}">
                <a16:creationId xmlns:a16="http://schemas.microsoft.com/office/drawing/2014/main" id="{9476163C-4BCA-4C3B-8FB7-BD0F79127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37" y="1200556"/>
            <a:ext cx="4098319" cy="5292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924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65F7-CDBE-4172-9C97-5BA5E866DE8E}"/>
              </a:ext>
            </a:extLst>
          </p:cNvPr>
          <p:cNvSpPr txBox="1">
            <a:spLocks/>
          </p:cNvSpPr>
          <p:nvPr/>
        </p:nvSpPr>
        <p:spPr>
          <a:xfrm>
            <a:off x="838200" y="2766218"/>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a:lstStyle>
          <a:p>
            <a:pPr algn="ctr"/>
            <a:r>
              <a:rPr lang="en-US" sz="6000" dirty="0"/>
              <a:t>CITES: A dynamic Convention</a:t>
            </a:r>
          </a:p>
        </p:txBody>
      </p:sp>
    </p:spTree>
    <p:extLst>
      <p:ext uri="{BB962C8B-B14F-4D97-AF65-F5344CB8AC3E}">
        <p14:creationId xmlns:p14="http://schemas.microsoft.com/office/powerpoint/2010/main" val="262482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7F26-48F5-435C-B996-81A73EE12464}"/>
              </a:ext>
            </a:extLst>
          </p:cNvPr>
          <p:cNvSpPr>
            <a:spLocks noGrp="1"/>
          </p:cNvSpPr>
          <p:nvPr>
            <p:ph type="title"/>
          </p:nvPr>
        </p:nvSpPr>
        <p:spPr>
          <a:xfrm>
            <a:off x="838200" y="348798"/>
            <a:ext cx="10515600" cy="1202418"/>
          </a:xfrm>
        </p:spPr>
        <p:txBody>
          <a:bodyPr/>
          <a:lstStyle/>
          <a:p>
            <a:r>
              <a:rPr lang="en-US" dirty="0">
                <a:solidFill>
                  <a:srgbClr val="266791"/>
                </a:solidFill>
              </a:rPr>
              <a:t>‘CoP 18: a landmark for conservation</a:t>
            </a:r>
          </a:p>
        </p:txBody>
      </p:sp>
      <p:pic>
        <p:nvPicPr>
          <p:cNvPr id="4" name="Picture 3" descr="A group of people standing in front of a sign posing for the camera&#10;&#10;Description automatically generated">
            <a:extLst>
              <a:ext uri="{FF2B5EF4-FFF2-40B4-BE49-F238E27FC236}">
                <a16:creationId xmlns:a16="http://schemas.microsoft.com/office/drawing/2014/main" id="{2A49B2C5-6C75-4D87-B422-8CA0B8004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72" y="1551215"/>
            <a:ext cx="5905499" cy="3939463"/>
          </a:xfrm>
          <a:prstGeom prst="rect">
            <a:avLst/>
          </a:prstGeom>
        </p:spPr>
      </p:pic>
      <p:sp>
        <p:nvSpPr>
          <p:cNvPr id="8" name="Content Placeholder 2">
            <a:extLst>
              <a:ext uri="{FF2B5EF4-FFF2-40B4-BE49-F238E27FC236}">
                <a16:creationId xmlns:a16="http://schemas.microsoft.com/office/drawing/2014/main" id="{FDA037AC-1D30-48AC-9BE2-C1C7905B8559}"/>
              </a:ext>
            </a:extLst>
          </p:cNvPr>
          <p:cNvSpPr txBox="1">
            <a:spLocks/>
          </p:cNvSpPr>
          <p:nvPr/>
        </p:nvSpPr>
        <p:spPr>
          <a:xfrm>
            <a:off x="7168242" y="1551215"/>
            <a:ext cx="4610101" cy="43918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266791"/>
                </a:solidFill>
              </a:rPr>
              <a:t>Sweeping regulations </a:t>
            </a:r>
            <a:r>
              <a:rPr lang="en-US" dirty="0"/>
              <a:t>passed for dozens of species from around the world</a:t>
            </a:r>
          </a:p>
          <a:p>
            <a:endParaRPr lang="en-US" dirty="0"/>
          </a:p>
          <a:p>
            <a:r>
              <a:rPr lang="en-US" dirty="0"/>
              <a:t>Listing of </a:t>
            </a:r>
            <a:r>
              <a:rPr lang="en-US" b="1" dirty="0">
                <a:solidFill>
                  <a:srgbClr val="266791"/>
                </a:solidFill>
              </a:rPr>
              <a:t>‘charismatic’ giraffes</a:t>
            </a:r>
            <a:r>
              <a:rPr lang="en-US" dirty="0"/>
              <a:t> and less known but valuable </a:t>
            </a:r>
            <a:r>
              <a:rPr lang="en-US" b="1" dirty="0">
                <a:solidFill>
                  <a:srgbClr val="266791"/>
                </a:solidFill>
              </a:rPr>
              <a:t>marine species</a:t>
            </a:r>
            <a:r>
              <a:rPr lang="en-US" dirty="0"/>
              <a:t>, </a:t>
            </a:r>
            <a:r>
              <a:rPr lang="en-US" b="1" dirty="0">
                <a:solidFill>
                  <a:srgbClr val="266791"/>
                </a:solidFill>
              </a:rPr>
              <a:t>plant and timber </a:t>
            </a:r>
            <a:r>
              <a:rPr lang="en-US" dirty="0"/>
              <a:t>species and more</a:t>
            </a:r>
            <a:endParaRPr lang="en-US" b="1" dirty="0">
              <a:solidFill>
                <a:srgbClr val="266791"/>
              </a:solidFill>
            </a:endParaRPr>
          </a:p>
          <a:p>
            <a:endParaRPr lang="en-US" b="1" dirty="0">
              <a:solidFill>
                <a:srgbClr val="266791"/>
              </a:solidFill>
            </a:endParaRPr>
          </a:p>
          <a:p>
            <a:pPr marL="0" indent="0">
              <a:buFont typeface="Arial" panose="020B0604020202020204" pitchFamily="34" charset="0"/>
              <a:buNone/>
            </a:pPr>
            <a:endParaRPr lang="en-US" b="1" dirty="0">
              <a:solidFill>
                <a:srgbClr val="266791"/>
              </a:solidFill>
            </a:endParaRPr>
          </a:p>
          <a:p>
            <a:endParaRPr lang="en-US" dirty="0"/>
          </a:p>
        </p:txBody>
      </p:sp>
    </p:spTree>
    <p:extLst>
      <p:ext uri="{BB962C8B-B14F-4D97-AF65-F5344CB8AC3E}">
        <p14:creationId xmlns:p14="http://schemas.microsoft.com/office/powerpoint/2010/main" val="66180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845128" y="365125"/>
            <a:ext cx="8501743" cy="1589007"/>
          </a:xfrm>
        </p:spPr>
        <p:txBody>
          <a:bodyPr/>
          <a:lstStyle/>
          <a:p>
            <a:r>
              <a:rPr lang="en-US" dirty="0">
                <a:solidFill>
                  <a:srgbClr val="266791"/>
                </a:solidFill>
              </a:rPr>
              <a:t>CITES: A ‘Convention with teeth’</a:t>
            </a:r>
            <a:endParaRPr lang="en-US"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838199" y="2150456"/>
            <a:ext cx="4158344" cy="4185030"/>
          </a:xfrm>
        </p:spPr>
        <p:txBody>
          <a:bodyPr/>
          <a:lstStyle/>
          <a:p>
            <a:r>
              <a:rPr lang="en-US" dirty="0"/>
              <a:t>The Convention has </a:t>
            </a:r>
            <a:r>
              <a:rPr lang="en-US" b="1" dirty="0">
                <a:solidFill>
                  <a:srgbClr val="266791"/>
                </a:solidFill>
              </a:rPr>
              <a:t>strong compliance procedures</a:t>
            </a:r>
          </a:p>
          <a:p>
            <a:pPr marL="0" indent="0">
              <a:buNone/>
            </a:pPr>
            <a:endParaRPr lang="en-US" b="1" dirty="0">
              <a:solidFill>
                <a:srgbClr val="266791"/>
              </a:solidFill>
            </a:endParaRPr>
          </a:p>
          <a:p>
            <a:r>
              <a:rPr lang="en-US" dirty="0"/>
              <a:t>The </a:t>
            </a:r>
            <a:r>
              <a:rPr lang="en-US" b="1" dirty="0">
                <a:solidFill>
                  <a:srgbClr val="266791"/>
                </a:solidFill>
              </a:rPr>
              <a:t>CITES Standing Committee can take action </a:t>
            </a:r>
            <a:r>
              <a:rPr lang="en-US" dirty="0"/>
              <a:t>when Parties do not fulfil their obligations</a:t>
            </a:r>
            <a:endParaRPr lang="en-US" b="1" dirty="0">
              <a:solidFill>
                <a:srgbClr val="266791"/>
              </a:solidFill>
            </a:endParaRPr>
          </a:p>
        </p:txBody>
      </p:sp>
      <p:pic>
        <p:nvPicPr>
          <p:cNvPr id="5" name="Picture 4">
            <a:extLst>
              <a:ext uri="{FF2B5EF4-FFF2-40B4-BE49-F238E27FC236}">
                <a16:creationId xmlns:a16="http://schemas.microsoft.com/office/drawing/2014/main" id="{CBF5DA26-1C5E-4F4D-A6DF-E6A68DCCB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543" y="2150456"/>
            <a:ext cx="5722426" cy="3817338"/>
          </a:xfrm>
          <a:prstGeom prst="rect">
            <a:avLst/>
          </a:prstGeom>
        </p:spPr>
      </p:pic>
      <p:sp>
        <p:nvSpPr>
          <p:cNvPr id="6" name="TextBox 5">
            <a:extLst>
              <a:ext uri="{FF2B5EF4-FFF2-40B4-BE49-F238E27FC236}">
                <a16:creationId xmlns:a16="http://schemas.microsoft.com/office/drawing/2014/main" id="{DC5BAE7D-9CE4-4BC5-80B4-9A22517F9A77}"/>
              </a:ext>
            </a:extLst>
          </p:cNvPr>
          <p:cNvSpPr txBox="1"/>
          <p:nvPr/>
        </p:nvSpPr>
        <p:spPr>
          <a:xfrm>
            <a:off x="4996543" y="6112339"/>
            <a:ext cx="5722426" cy="338554"/>
          </a:xfrm>
          <a:prstGeom prst="rect">
            <a:avLst/>
          </a:prstGeom>
          <a:noFill/>
        </p:spPr>
        <p:txBody>
          <a:bodyPr wrap="square" rtlCol="0">
            <a:spAutoFit/>
          </a:bodyPr>
          <a:lstStyle/>
          <a:p>
            <a:r>
              <a:rPr lang="en-US" sz="1600" i="1" dirty="0">
                <a:latin typeface="Roboto Cn" pitchFamily="2" charset="0"/>
                <a:ea typeface="Roboto Cn" pitchFamily="2" charset="0"/>
              </a:rPr>
              <a:t>View of the 69</a:t>
            </a:r>
            <a:r>
              <a:rPr lang="en-US" sz="1600" i="1" baseline="30000" dirty="0">
                <a:latin typeface="Roboto Cn" pitchFamily="2" charset="0"/>
                <a:ea typeface="Roboto Cn" pitchFamily="2" charset="0"/>
              </a:rPr>
              <a:t>th</a:t>
            </a:r>
            <a:r>
              <a:rPr lang="en-US" sz="1600" i="1" dirty="0">
                <a:latin typeface="Roboto Cn" pitchFamily="2" charset="0"/>
                <a:ea typeface="Roboto Cn" pitchFamily="2" charset="0"/>
              </a:rPr>
              <a:t> meeting of the CITES Standing Committee (2017)</a:t>
            </a:r>
          </a:p>
        </p:txBody>
      </p:sp>
    </p:spTree>
    <p:extLst>
      <p:ext uri="{BB962C8B-B14F-4D97-AF65-F5344CB8AC3E}">
        <p14:creationId xmlns:p14="http://schemas.microsoft.com/office/powerpoint/2010/main" val="264466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65F7-CDBE-4172-9C97-5BA5E866DE8E}"/>
              </a:ext>
            </a:extLst>
          </p:cNvPr>
          <p:cNvSpPr txBox="1">
            <a:spLocks/>
          </p:cNvSpPr>
          <p:nvPr/>
        </p:nvSpPr>
        <p:spPr>
          <a:xfrm>
            <a:off x="838200" y="2330166"/>
            <a:ext cx="10515600" cy="219766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a:lstStyle>
          <a:p>
            <a:pPr algn="ctr"/>
            <a:r>
              <a:rPr lang="en-US" sz="6000" dirty="0"/>
              <a:t>CITES and sustainable development</a:t>
            </a:r>
          </a:p>
        </p:txBody>
      </p:sp>
    </p:spTree>
    <p:extLst>
      <p:ext uri="{BB962C8B-B14F-4D97-AF65-F5344CB8AC3E}">
        <p14:creationId xmlns:p14="http://schemas.microsoft.com/office/powerpoint/2010/main" val="197842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A692-020F-4C6B-A4D5-C840EB4EFE96}"/>
              </a:ext>
            </a:extLst>
          </p:cNvPr>
          <p:cNvSpPr>
            <a:spLocks noGrp="1"/>
          </p:cNvSpPr>
          <p:nvPr>
            <p:ph type="title"/>
          </p:nvPr>
        </p:nvSpPr>
        <p:spPr/>
        <p:txBody>
          <a:bodyPr/>
          <a:lstStyle/>
          <a:p>
            <a:pPr algn="ctr"/>
            <a:r>
              <a:rPr lang="en-US" dirty="0">
                <a:solidFill>
                  <a:srgbClr val="266791"/>
                </a:solidFill>
              </a:rPr>
              <a:t>The value of trade in CITES species:</a:t>
            </a:r>
          </a:p>
        </p:txBody>
      </p:sp>
      <p:sp>
        <p:nvSpPr>
          <p:cNvPr id="3" name="Content Placeholder 2">
            <a:extLst>
              <a:ext uri="{FF2B5EF4-FFF2-40B4-BE49-F238E27FC236}">
                <a16:creationId xmlns:a16="http://schemas.microsoft.com/office/drawing/2014/main" id="{FA5D7FE4-CC8E-4A8B-A388-720B867CBCC9}"/>
              </a:ext>
            </a:extLst>
          </p:cNvPr>
          <p:cNvSpPr>
            <a:spLocks noGrp="1"/>
          </p:cNvSpPr>
          <p:nvPr>
            <p:ph idx="1"/>
          </p:nvPr>
        </p:nvSpPr>
        <p:spPr>
          <a:xfrm>
            <a:off x="838199" y="2150457"/>
            <a:ext cx="10515600" cy="2003090"/>
          </a:xfrm>
        </p:spPr>
        <p:txBody>
          <a:bodyPr>
            <a:normAutofit lnSpcReduction="10000"/>
          </a:bodyPr>
          <a:lstStyle/>
          <a:p>
            <a:r>
              <a:rPr lang="en-US" dirty="0"/>
              <a:t>Trade in individual species or derivative products </a:t>
            </a:r>
            <a:r>
              <a:rPr lang="en-US" b="1" dirty="0">
                <a:solidFill>
                  <a:srgbClr val="266791"/>
                </a:solidFill>
              </a:rPr>
              <a:t>valued in</a:t>
            </a:r>
            <a:br>
              <a:rPr lang="en-US" b="1" dirty="0">
                <a:solidFill>
                  <a:srgbClr val="266791"/>
                </a:solidFill>
              </a:rPr>
            </a:br>
            <a:r>
              <a:rPr lang="en-US" b="1" dirty="0">
                <a:solidFill>
                  <a:srgbClr val="266791"/>
                </a:solidFill>
              </a:rPr>
              <a:t>the billions of US dollars every year</a:t>
            </a:r>
          </a:p>
          <a:p>
            <a:r>
              <a:rPr lang="en-US" b="1" dirty="0">
                <a:solidFill>
                  <a:srgbClr val="266791"/>
                </a:solidFill>
              </a:rPr>
              <a:t>About 1 million transactions of CITES species every year; </a:t>
            </a:r>
            <a:r>
              <a:rPr lang="en-US" dirty="0"/>
              <a:t>Parties have recorded over 21 million transactions on the CITES trade Database.</a:t>
            </a:r>
          </a:p>
          <a:p>
            <a:endParaRPr lang="en-US" dirty="0"/>
          </a:p>
        </p:txBody>
      </p:sp>
      <p:pic>
        <p:nvPicPr>
          <p:cNvPr id="5" name="Picture 2" descr="Click to enlarge the image">
            <a:extLst>
              <a:ext uri="{FF2B5EF4-FFF2-40B4-BE49-F238E27FC236}">
                <a16:creationId xmlns:a16="http://schemas.microsoft.com/office/drawing/2014/main" id="{219383C2-B7E5-4D64-9DD9-2AC5058620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315"/>
          <a:stretch/>
        </p:blipFill>
        <p:spPr bwMode="auto">
          <a:xfrm>
            <a:off x="879547" y="5071081"/>
            <a:ext cx="2623694" cy="1421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python watch strap">
            <a:extLst>
              <a:ext uri="{FF2B5EF4-FFF2-40B4-BE49-F238E27FC236}">
                <a16:creationId xmlns:a16="http://schemas.microsoft.com/office/drawing/2014/main" id="{2222DB5E-3888-47C4-9153-38DB61530B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326" b="9645"/>
          <a:stretch/>
        </p:blipFill>
        <p:spPr bwMode="auto">
          <a:xfrm>
            <a:off x="4450061" y="5069882"/>
            <a:ext cx="2667777" cy="1421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Image result for bigleaf mahogany">
            <a:extLst>
              <a:ext uri="{FF2B5EF4-FFF2-40B4-BE49-F238E27FC236}">
                <a16:creationId xmlns:a16="http://schemas.microsoft.com/office/drawing/2014/main" id="{BCF384CE-9F0E-4179-BDA5-DD18345028C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380"/>
          <a:stretch/>
        </p:blipFill>
        <p:spPr bwMode="auto">
          <a:xfrm>
            <a:off x="8064658" y="5069881"/>
            <a:ext cx="2641001" cy="1421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5B76D10-07DB-4E66-AE13-3447B4545DC8}"/>
              </a:ext>
            </a:extLst>
          </p:cNvPr>
          <p:cNvSpPr txBox="1">
            <a:spLocks/>
          </p:cNvSpPr>
          <p:nvPr/>
        </p:nvSpPr>
        <p:spPr>
          <a:xfrm>
            <a:off x="1072387" y="4353212"/>
            <a:ext cx="2238013" cy="750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pPr algn="ctr"/>
            <a:r>
              <a:rPr lang="en-US" sz="2000" dirty="0">
                <a:latin typeface="Roboto Cn" pitchFamily="2" charset="0"/>
                <a:ea typeface="Roboto Cn" pitchFamily="2" charset="0"/>
              </a:rPr>
              <a:t>Queen conch:</a:t>
            </a:r>
            <a:br>
              <a:rPr lang="en-US" sz="2000" dirty="0">
                <a:latin typeface="Roboto Cn" pitchFamily="2" charset="0"/>
                <a:ea typeface="Roboto Cn" pitchFamily="2" charset="0"/>
              </a:rPr>
            </a:br>
            <a:r>
              <a:rPr lang="en-US" sz="2000" dirty="0">
                <a:latin typeface="Roboto Cn" pitchFamily="2" charset="0"/>
                <a:ea typeface="Roboto Cn" pitchFamily="2" charset="0"/>
              </a:rPr>
              <a:t>$60 million/year</a:t>
            </a:r>
          </a:p>
        </p:txBody>
      </p:sp>
      <p:sp>
        <p:nvSpPr>
          <p:cNvPr id="10" name="Title 1">
            <a:extLst>
              <a:ext uri="{FF2B5EF4-FFF2-40B4-BE49-F238E27FC236}">
                <a16:creationId xmlns:a16="http://schemas.microsoft.com/office/drawing/2014/main" id="{E6C47E6A-AAB6-4564-A3F5-D9EDFDC830B7}"/>
              </a:ext>
            </a:extLst>
          </p:cNvPr>
          <p:cNvSpPr txBox="1">
            <a:spLocks/>
          </p:cNvSpPr>
          <p:nvPr/>
        </p:nvSpPr>
        <p:spPr>
          <a:xfrm>
            <a:off x="4664944" y="4353212"/>
            <a:ext cx="2238013" cy="750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pPr algn="ctr"/>
            <a:r>
              <a:rPr lang="en-US" sz="2000" dirty="0">
                <a:latin typeface="Roboto Cn" pitchFamily="2" charset="0"/>
                <a:ea typeface="Roboto Cn" pitchFamily="2" charset="0"/>
              </a:rPr>
              <a:t>Pythons</a:t>
            </a:r>
            <a:br>
              <a:rPr lang="en-US" sz="2000" dirty="0">
                <a:latin typeface="Roboto Cn" pitchFamily="2" charset="0"/>
                <a:ea typeface="Roboto Cn" pitchFamily="2" charset="0"/>
              </a:rPr>
            </a:br>
            <a:r>
              <a:rPr lang="en-US" sz="2000" dirty="0">
                <a:latin typeface="Roboto Cn" pitchFamily="2" charset="0"/>
                <a:ea typeface="Roboto Cn" pitchFamily="2" charset="0"/>
              </a:rPr>
              <a:t>$1billion/year</a:t>
            </a:r>
          </a:p>
        </p:txBody>
      </p:sp>
      <p:sp>
        <p:nvSpPr>
          <p:cNvPr id="11" name="Title 1">
            <a:extLst>
              <a:ext uri="{FF2B5EF4-FFF2-40B4-BE49-F238E27FC236}">
                <a16:creationId xmlns:a16="http://schemas.microsoft.com/office/drawing/2014/main" id="{6C1171D8-590E-4B7D-84A7-EC70D6C05161}"/>
              </a:ext>
            </a:extLst>
          </p:cNvPr>
          <p:cNvSpPr txBox="1">
            <a:spLocks/>
          </p:cNvSpPr>
          <p:nvPr/>
        </p:nvSpPr>
        <p:spPr>
          <a:xfrm>
            <a:off x="8266151" y="4349872"/>
            <a:ext cx="2238013" cy="750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pPr algn="ctr"/>
            <a:r>
              <a:rPr lang="en-US" sz="2000" dirty="0">
                <a:latin typeface="Roboto Cn" pitchFamily="2" charset="0"/>
                <a:ea typeface="Roboto Cn" pitchFamily="2" charset="0"/>
              </a:rPr>
              <a:t>Bigleaf Mahogany</a:t>
            </a:r>
            <a:br>
              <a:rPr lang="en-US" sz="2000" dirty="0">
                <a:latin typeface="Roboto Cn" pitchFamily="2" charset="0"/>
                <a:ea typeface="Roboto Cn" pitchFamily="2" charset="0"/>
              </a:rPr>
            </a:br>
            <a:r>
              <a:rPr lang="en-US" sz="2000" dirty="0">
                <a:latin typeface="Roboto Cn" pitchFamily="2" charset="0"/>
                <a:ea typeface="Roboto Cn" pitchFamily="2" charset="0"/>
              </a:rPr>
              <a:t>$33million/year</a:t>
            </a:r>
          </a:p>
        </p:txBody>
      </p:sp>
    </p:spTree>
    <p:extLst>
      <p:ext uri="{BB962C8B-B14F-4D97-AF65-F5344CB8AC3E}">
        <p14:creationId xmlns:p14="http://schemas.microsoft.com/office/powerpoint/2010/main" val="23678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9668-18EC-4EE9-B1D5-13F2C6B05BAF}"/>
              </a:ext>
            </a:extLst>
          </p:cNvPr>
          <p:cNvSpPr>
            <a:spLocks noGrp="1"/>
          </p:cNvSpPr>
          <p:nvPr>
            <p:ph type="title"/>
          </p:nvPr>
        </p:nvSpPr>
        <p:spPr>
          <a:xfrm>
            <a:off x="3382705" y="2653109"/>
            <a:ext cx="5426590" cy="1551782"/>
          </a:xfrm>
        </p:spPr>
        <p:txBody>
          <a:bodyPr>
            <a:noAutofit/>
          </a:bodyPr>
          <a:lstStyle/>
          <a:p>
            <a:r>
              <a:rPr lang="en-US" sz="6000" dirty="0"/>
              <a:t>What is CITES?</a:t>
            </a:r>
          </a:p>
        </p:txBody>
      </p:sp>
    </p:spTree>
    <p:extLst>
      <p:ext uri="{BB962C8B-B14F-4D97-AF65-F5344CB8AC3E}">
        <p14:creationId xmlns:p14="http://schemas.microsoft.com/office/powerpoint/2010/main" val="35843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0B6A-E929-44F5-A51B-85DD8C9CBC4E}"/>
              </a:ext>
            </a:extLst>
          </p:cNvPr>
          <p:cNvSpPr>
            <a:spLocks noGrp="1"/>
          </p:cNvSpPr>
          <p:nvPr>
            <p:ph type="title"/>
          </p:nvPr>
        </p:nvSpPr>
        <p:spPr/>
        <p:txBody>
          <a:bodyPr/>
          <a:lstStyle/>
          <a:p>
            <a:r>
              <a:rPr lang="en-US" dirty="0" err="1">
                <a:solidFill>
                  <a:srgbClr val="266791"/>
                </a:solidFill>
              </a:rPr>
              <a:t>Teatfish</a:t>
            </a:r>
            <a:r>
              <a:rPr lang="en-US" dirty="0">
                <a:solidFill>
                  <a:srgbClr val="266791"/>
                </a:solidFill>
              </a:rPr>
              <a:t>: barely known, hugely valuable</a:t>
            </a:r>
            <a:endParaRPr lang="en-US" dirty="0"/>
          </a:p>
        </p:txBody>
      </p:sp>
      <p:pic>
        <p:nvPicPr>
          <p:cNvPr id="10" name="Content Placeholder 9" descr="A picture containing water, sitting, piece, laying&#10;&#10;Description automatically generated">
            <a:extLst>
              <a:ext uri="{FF2B5EF4-FFF2-40B4-BE49-F238E27FC236}">
                <a16:creationId xmlns:a16="http://schemas.microsoft.com/office/drawing/2014/main" id="{3F60E732-310A-4A05-A7E8-17A6ED705CD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1698966"/>
            <a:ext cx="2460171" cy="1845128"/>
          </a:xfrm>
        </p:spPr>
      </p:pic>
      <p:pic>
        <p:nvPicPr>
          <p:cNvPr id="12" name="Picture 11" descr="A picture containing outdoor, grass, sitting, food&#10;&#10;Description automatically generated">
            <a:extLst>
              <a:ext uri="{FF2B5EF4-FFF2-40B4-BE49-F238E27FC236}">
                <a16:creationId xmlns:a16="http://schemas.microsoft.com/office/drawing/2014/main" id="{518B543A-5253-427E-BE8B-91830E22C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914" y="1698966"/>
            <a:ext cx="2460171" cy="1845128"/>
          </a:xfrm>
          <a:prstGeom prst="rect">
            <a:avLst/>
          </a:prstGeom>
        </p:spPr>
      </p:pic>
      <p:pic>
        <p:nvPicPr>
          <p:cNvPr id="14" name="Picture 13" descr="A close up of a rock&#10;&#10;Description automatically generated">
            <a:extLst>
              <a:ext uri="{FF2B5EF4-FFF2-40B4-BE49-F238E27FC236}">
                <a16:creationId xmlns:a16="http://schemas.microsoft.com/office/drawing/2014/main" id="{9D72B106-8B0C-40D2-8CE0-DB4178DEC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315" y="1698966"/>
            <a:ext cx="2460171" cy="1845128"/>
          </a:xfrm>
          <a:prstGeom prst="rect">
            <a:avLst/>
          </a:prstGeom>
        </p:spPr>
      </p:pic>
      <p:sp>
        <p:nvSpPr>
          <p:cNvPr id="17" name="TextBox 16">
            <a:extLst>
              <a:ext uri="{FF2B5EF4-FFF2-40B4-BE49-F238E27FC236}">
                <a16:creationId xmlns:a16="http://schemas.microsoft.com/office/drawing/2014/main" id="{7873505C-CA78-4961-BAC6-91A05710FE7C}"/>
              </a:ext>
            </a:extLst>
          </p:cNvPr>
          <p:cNvSpPr txBox="1"/>
          <p:nvPr/>
        </p:nvSpPr>
        <p:spPr>
          <a:xfrm>
            <a:off x="838200" y="3532813"/>
            <a:ext cx="2460171" cy="337447"/>
          </a:xfrm>
          <a:prstGeom prst="rect">
            <a:avLst/>
          </a:prstGeom>
          <a:noFill/>
        </p:spPr>
        <p:txBody>
          <a:bodyPr wrap="square" rtlCol="0">
            <a:spAutoFit/>
          </a:bodyPr>
          <a:lstStyle/>
          <a:p>
            <a:r>
              <a:rPr lang="en-US" sz="1600" i="1" dirty="0" err="1">
                <a:latin typeface="Roboto Cn" pitchFamily="2" charset="0"/>
                <a:ea typeface="Roboto Cn" pitchFamily="2" charset="0"/>
              </a:rPr>
              <a:t>Holothuria</a:t>
            </a:r>
            <a:r>
              <a:rPr lang="en-US" sz="1600" i="1" dirty="0">
                <a:latin typeface="Roboto Cn" pitchFamily="2" charset="0"/>
                <a:ea typeface="Roboto Cn" pitchFamily="2" charset="0"/>
              </a:rPr>
              <a:t> </a:t>
            </a:r>
            <a:r>
              <a:rPr lang="en-US" sz="1600" i="1" dirty="0" err="1">
                <a:latin typeface="Roboto Cn" pitchFamily="2" charset="0"/>
                <a:ea typeface="Roboto Cn" pitchFamily="2" charset="0"/>
              </a:rPr>
              <a:t>nobilis</a:t>
            </a:r>
            <a:endParaRPr lang="en-US" sz="1600" i="1" dirty="0">
              <a:latin typeface="Roboto Cn" pitchFamily="2" charset="0"/>
              <a:ea typeface="Roboto Cn" pitchFamily="2" charset="0"/>
            </a:endParaRPr>
          </a:p>
        </p:txBody>
      </p:sp>
      <p:sp>
        <p:nvSpPr>
          <p:cNvPr id="18" name="TextBox 17">
            <a:extLst>
              <a:ext uri="{FF2B5EF4-FFF2-40B4-BE49-F238E27FC236}">
                <a16:creationId xmlns:a16="http://schemas.microsoft.com/office/drawing/2014/main" id="{CE0B6048-F4C0-4781-85F8-66BF310ED4D3}"/>
              </a:ext>
            </a:extLst>
          </p:cNvPr>
          <p:cNvSpPr txBox="1"/>
          <p:nvPr/>
        </p:nvSpPr>
        <p:spPr>
          <a:xfrm>
            <a:off x="4865913" y="3560037"/>
            <a:ext cx="2460171" cy="337447"/>
          </a:xfrm>
          <a:prstGeom prst="rect">
            <a:avLst/>
          </a:prstGeom>
          <a:noFill/>
        </p:spPr>
        <p:txBody>
          <a:bodyPr wrap="square" rtlCol="0">
            <a:spAutoFit/>
          </a:bodyPr>
          <a:lstStyle/>
          <a:p>
            <a:r>
              <a:rPr lang="en-US" sz="1600" i="1" dirty="0" err="1">
                <a:latin typeface="Roboto Cn" pitchFamily="2" charset="0"/>
                <a:ea typeface="Roboto Cn" pitchFamily="2" charset="0"/>
              </a:rPr>
              <a:t>Holothuria</a:t>
            </a:r>
            <a:r>
              <a:rPr lang="en-US" sz="1600" i="1" dirty="0">
                <a:latin typeface="Roboto Cn" pitchFamily="2" charset="0"/>
                <a:ea typeface="Roboto Cn" pitchFamily="2" charset="0"/>
              </a:rPr>
              <a:t> </a:t>
            </a:r>
            <a:r>
              <a:rPr lang="en-US" sz="1600" i="1" dirty="0" err="1">
                <a:latin typeface="Roboto Cn" pitchFamily="2" charset="0"/>
                <a:ea typeface="Roboto Cn" pitchFamily="2" charset="0"/>
              </a:rPr>
              <a:t>fuscogilva</a:t>
            </a:r>
            <a:endParaRPr lang="en-US" sz="1600" i="1" dirty="0">
              <a:latin typeface="Roboto Cn" pitchFamily="2" charset="0"/>
              <a:ea typeface="Roboto Cn" pitchFamily="2" charset="0"/>
            </a:endParaRPr>
          </a:p>
        </p:txBody>
      </p:sp>
      <p:sp>
        <p:nvSpPr>
          <p:cNvPr id="19" name="Rectangle 18">
            <a:extLst>
              <a:ext uri="{FF2B5EF4-FFF2-40B4-BE49-F238E27FC236}">
                <a16:creationId xmlns:a16="http://schemas.microsoft.com/office/drawing/2014/main" id="{055E8537-30D6-4CEA-AB4E-B53FECA1C49E}"/>
              </a:ext>
            </a:extLst>
          </p:cNvPr>
          <p:cNvSpPr/>
          <p:nvPr/>
        </p:nvSpPr>
        <p:spPr>
          <a:xfrm>
            <a:off x="8447315" y="3544094"/>
            <a:ext cx="1803699" cy="338554"/>
          </a:xfrm>
          <a:prstGeom prst="rect">
            <a:avLst/>
          </a:prstGeom>
        </p:spPr>
        <p:txBody>
          <a:bodyPr wrap="none">
            <a:spAutoFit/>
          </a:bodyPr>
          <a:lstStyle/>
          <a:p>
            <a:r>
              <a:rPr lang="en-US" sz="1600" i="1" dirty="0" err="1">
                <a:latin typeface="Roboto Cn" pitchFamily="2" charset="0"/>
                <a:ea typeface="Roboto Cn" pitchFamily="2" charset="0"/>
              </a:rPr>
              <a:t>Holothuria</a:t>
            </a:r>
            <a:r>
              <a:rPr lang="en-US" sz="1600" i="1" dirty="0">
                <a:latin typeface="Roboto Cn" pitchFamily="2" charset="0"/>
                <a:ea typeface="Roboto Cn" pitchFamily="2" charset="0"/>
              </a:rPr>
              <a:t> </a:t>
            </a:r>
            <a:r>
              <a:rPr lang="en-US" sz="1600" i="1" dirty="0" err="1">
                <a:latin typeface="Roboto Cn" pitchFamily="2" charset="0"/>
                <a:ea typeface="Roboto Cn" pitchFamily="2" charset="0"/>
              </a:rPr>
              <a:t>whitmaei</a:t>
            </a:r>
            <a:endParaRPr lang="en-US" dirty="0"/>
          </a:p>
        </p:txBody>
      </p:sp>
      <p:sp>
        <p:nvSpPr>
          <p:cNvPr id="20" name="TextBox 19">
            <a:extLst>
              <a:ext uri="{FF2B5EF4-FFF2-40B4-BE49-F238E27FC236}">
                <a16:creationId xmlns:a16="http://schemas.microsoft.com/office/drawing/2014/main" id="{6AEF537B-3C4E-48AD-A8EE-20A93AFF2264}"/>
              </a:ext>
            </a:extLst>
          </p:cNvPr>
          <p:cNvSpPr txBox="1"/>
          <p:nvPr/>
        </p:nvSpPr>
        <p:spPr>
          <a:xfrm>
            <a:off x="838200" y="4196054"/>
            <a:ext cx="10069286" cy="2400657"/>
          </a:xfrm>
          <a:prstGeom prst="rect">
            <a:avLst/>
          </a:prstGeom>
          <a:noFill/>
        </p:spPr>
        <p:txBody>
          <a:bodyPr wrap="square" rtlCol="0">
            <a:spAutoFit/>
          </a:bodyPr>
          <a:lstStyle/>
          <a:p>
            <a:pPr marL="342900" indent="-342900">
              <a:buFont typeface="Arial" panose="020B0604020202020204" pitchFamily="34" charset="0"/>
              <a:buChar char="•"/>
            </a:pPr>
            <a:r>
              <a:rPr lang="en-US" sz="2500" dirty="0">
                <a:solidFill>
                  <a:srgbClr val="266791"/>
                </a:solidFill>
                <a:latin typeface="Roboto Bk" pitchFamily="2" charset="0"/>
                <a:ea typeface="Roboto Bk" pitchFamily="2" charset="0"/>
              </a:rPr>
              <a:t>Listed in Appendix II after CoP 18</a:t>
            </a:r>
            <a:r>
              <a:rPr lang="en-US" sz="2500" b="1" dirty="0">
                <a:solidFill>
                  <a:srgbClr val="266791"/>
                </a:solidFill>
                <a:latin typeface="Roboto Bk" pitchFamily="2" charset="0"/>
                <a:ea typeface="Roboto Bk" pitchFamily="2" charset="0"/>
              </a:rPr>
              <a:t> </a:t>
            </a:r>
            <a:r>
              <a:rPr lang="en-US" sz="2500" dirty="0">
                <a:latin typeface="Roboto" pitchFamily="2" charset="0"/>
                <a:ea typeface="Roboto" pitchFamily="2" charset="0"/>
              </a:rPr>
              <a:t>(entered in to force in August 2020)</a:t>
            </a:r>
          </a:p>
          <a:p>
            <a:pPr marL="342900" indent="-342900">
              <a:buFont typeface="Arial" panose="020B0604020202020204" pitchFamily="34" charset="0"/>
              <a:buChar char="•"/>
            </a:pPr>
            <a:r>
              <a:rPr lang="en-US" sz="2500" dirty="0">
                <a:latin typeface="Roboto" pitchFamily="2" charset="0"/>
                <a:ea typeface="Roboto" pitchFamily="2" charset="0"/>
              </a:rPr>
              <a:t>Can be processed into edible </a:t>
            </a:r>
            <a:r>
              <a:rPr lang="en-US" sz="2500" dirty="0" err="1">
                <a:latin typeface="Roboto" pitchFamily="2" charset="0"/>
                <a:ea typeface="Roboto" pitchFamily="2" charset="0"/>
              </a:rPr>
              <a:t>beche</a:t>
            </a:r>
            <a:r>
              <a:rPr lang="en-US" sz="2500" dirty="0">
                <a:latin typeface="Roboto" pitchFamily="2" charset="0"/>
                <a:ea typeface="Roboto" pitchFamily="2" charset="0"/>
              </a:rPr>
              <a:t>-de-</a:t>
            </a:r>
            <a:r>
              <a:rPr lang="en-US" sz="2500" dirty="0" err="1">
                <a:latin typeface="Roboto" pitchFamily="2" charset="0"/>
                <a:ea typeface="Roboto" pitchFamily="2" charset="0"/>
              </a:rPr>
              <a:t>mer</a:t>
            </a:r>
            <a:r>
              <a:rPr lang="en-US" sz="2500" dirty="0">
                <a:latin typeface="Roboto" pitchFamily="2" charset="0"/>
                <a:ea typeface="Roboto" pitchFamily="2" charset="0"/>
              </a:rPr>
              <a:t>, an Indo-Pacific delicacy</a:t>
            </a:r>
          </a:p>
          <a:p>
            <a:pPr marL="342900" indent="-342900">
              <a:buFont typeface="Arial" panose="020B0604020202020204" pitchFamily="34" charset="0"/>
              <a:buChar char="•"/>
            </a:pPr>
            <a:r>
              <a:rPr lang="en-US" sz="2500" dirty="0">
                <a:latin typeface="Roboto" pitchFamily="2" charset="0"/>
                <a:ea typeface="Roboto" pitchFamily="2" charset="0"/>
              </a:rPr>
              <a:t>Basis for a fishing industry that </a:t>
            </a:r>
            <a:r>
              <a:rPr lang="en-US" sz="2500" dirty="0">
                <a:solidFill>
                  <a:srgbClr val="266791"/>
                </a:solidFill>
                <a:latin typeface="Roboto Bk" pitchFamily="2" charset="0"/>
                <a:ea typeface="Roboto Bk" pitchFamily="2" charset="0"/>
              </a:rPr>
              <a:t>employs 3 million small-scale fishers</a:t>
            </a:r>
          </a:p>
        </p:txBody>
      </p:sp>
    </p:spTree>
    <p:extLst>
      <p:ext uri="{BB962C8B-B14F-4D97-AF65-F5344CB8AC3E}">
        <p14:creationId xmlns:p14="http://schemas.microsoft.com/office/powerpoint/2010/main" val="171755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4293-6A53-403F-B2C0-2324158F3ADE}"/>
              </a:ext>
            </a:extLst>
          </p:cNvPr>
          <p:cNvSpPr txBox="1">
            <a:spLocks/>
          </p:cNvSpPr>
          <p:nvPr/>
        </p:nvSpPr>
        <p:spPr>
          <a:xfrm>
            <a:off x="838200" y="2330166"/>
            <a:ext cx="10515600" cy="219766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a:lstStyle>
          <a:p>
            <a:pPr algn="ctr"/>
            <a:r>
              <a:rPr lang="en-US" sz="6000" dirty="0"/>
              <a:t>CITES and illegal</a:t>
            </a:r>
          </a:p>
          <a:p>
            <a:pPr algn="ctr"/>
            <a:r>
              <a:rPr lang="en-US" sz="6000" dirty="0"/>
              <a:t>wildlife trade</a:t>
            </a:r>
          </a:p>
        </p:txBody>
      </p:sp>
    </p:spTree>
    <p:extLst>
      <p:ext uri="{BB962C8B-B14F-4D97-AF65-F5344CB8AC3E}">
        <p14:creationId xmlns:p14="http://schemas.microsoft.com/office/powerpoint/2010/main" val="29067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2966BD-A05C-4105-B3D4-E47D49F3B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021272"/>
          </a:xfrm>
          <a:prstGeom prst="rect">
            <a:avLst/>
          </a:prstGeom>
        </p:spPr>
      </p:pic>
      <p:sp>
        <p:nvSpPr>
          <p:cNvPr id="2" name="Title 1">
            <a:extLst>
              <a:ext uri="{FF2B5EF4-FFF2-40B4-BE49-F238E27FC236}">
                <a16:creationId xmlns:a16="http://schemas.microsoft.com/office/drawing/2014/main" id="{2BA2B614-C913-4108-BE1F-E0D5C8672017}"/>
              </a:ext>
            </a:extLst>
          </p:cNvPr>
          <p:cNvSpPr>
            <a:spLocks noGrp="1"/>
          </p:cNvSpPr>
          <p:nvPr>
            <p:ph type="title"/>
          </p:nvPr>
        </p:nvSpPr>
        <p:spPr>
          <a:xfrm>
            <a:off x="4279118" y="245098"/>
            <a:ext cx="7912882" cy="883469"/>
          </a:xfrm>
        </p:spPr>
        <p:txBody>
          <a:bodyPr/>
          <a:lstStyle/>
          <a:p>
            <a:pPr algn="ctr"/>
            <a:r>
              <a:rPr lang="en-US" dirty="0">
                <a:solidFill>
                  <a:schemeClr val="bg1"/>
                </a:solidFill>
              </a:rPr>
              <a:t>Illegal trade: a lucrative crime</a:t>
            </a:r>
          </a:p>
        </p:txBody>
      </p:sp>
      <p:sp>
        <p:nvSpPr>
          <p:cNvPr id="4" name="TextBox 3">
            <a:extLst>
              <a:ext uri="{FF2B5EF4-FFF2-40B4-BE49-F238E27FC236}">
                <a16:creationId xmlns:a16="http://schemas.microsoft.com/office/drawing/2014/main" id="{C9425F11-1497-4B96-8177-D6A977EB47DA}"/>
              </a:ext>
            </a:extLst>
          </p:cNvPr>
          <p:cNvSpPr txBox="1"/>
          <p:nvPr/>
        </p:nvSpPr>
        <p:spPr>
          <a:xfrm>
            <a:off x="7717491" y="6246911"/>
            <a:ext cx="3311670" cy="307777"/>
          </a:xfrm>
          <a:prstGeom prst="rect">
            <a:avLst/>
          </a:prstGeom>
          <a:noFill/>
        </p:spPr>
        <p:txBody>
          <a:bodyPr wrap="square" rtlCol="0">
            <a:spAutoFit/>
          </a:bodyPr>
          <a:lstStyle/>
          <a:p>
            <a:r>
              <a:rPr lang="en-US" sz="1400" dirty="0">
                <a:solidFill>
                  <a:schemeClr val="bg1"/>
                </a:solidFill>
                <a:effectLst/>
                <a:latin typeface="Roboto Cn" pitchFamily="2" charset="0"/>
                <a:ea typeface="Roboto Cn" pitchFamily="2" charset="0"/>
              </a:rPr>
              <a:t>* Estimated, excludes marine &amp; timber</a:t>
            </a:r>
          </a:p>
        </p:txBody>
      </p:sp>
      <p:sp>
        <p:nvSpPr>
          <p:cNvPr id="8" name="Rectangle 7">
            <a:extLst>
              <a:ext uri="{FF2B5EF4-FFF2-40B4-BE49-F238E27FC236}">
                <a16:creationId xmlns:a16="http://schemas.microsoft.com/office/drawing/2014/main" id="{C6209762-54FB-4567-901F-948515C99449}"/>
              </a:ext>
            </a:extLst>
          </p:cNvPr>
          <p:cNvSpPr/>
          <p:nvPr/>
        </p:nvSpPr>
        <p:spPr>
          <a:xfrm>
            <a:off x="5925401" y="2740166"/>
            <a:ext cx="5310164" cy="3227773"/>
          </a:xfrm>
          <a:prstGeom prst="rect">
            <a:avLst/>
          </a:prstGeom>
          <a:solidFill>
            <a:srgbClr val="26679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4A9F444-3309-40DC-B43A-8A2F72E53369}"/>
              </a:ext>
            </a:extLst>
          </p:cNvPr>
          <p:cNvSpPr txBox="1">
            <a:spLocks/>
          </p:cNvSpPr>
          <p:nvPr/>
        </p:nvSpPr>
        <p:spPr bwMode="auto">
          <a:xfrm>
            <a:off x="6010700" y="2933697"/>
            <a:ext cx="5139564" cy="28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5000"/>
              </a:spcBef>
              <a:spcAft>
                <a:spcPct val="15000"/>
              </a:spcAft>
              <a:buChar char="•"/>
              <a:defRPr sz="2800">
                <a:solidFill>
                  <a:srgbClr val="333333"/>
                </a:solidFill>
                <a:latin typeface="+mn-lt"/>
                <a:ea typeface="+mn-ea"/>
                <a:cs typeface="+mn-cs"/>
              </a:defRPr>
            </a:lvl1pPr>
            <a:lvl2pPr marL="742950" indent="-285750" algn="l" rtl="0" eaLnBrk="1" fontAlgn="base" hangingPunct="1">
              <a:spcBef>
                <a:spcPct val="55000"/>
              </a:spcBef>
              <a:spcAft>
                <a:spcPct val="15000"/>
              </a:spcAft>
              <a:buChar char="–"/>
              <a:defRPr sz="2400">
                <a:solidFill>
                  <a:srgbClr val="333333"/>
                </a:solidFill>
                <a:latin typeface="+mn-lt"/>
              </a:defRPr>
            </a:lvl2pPr>
            <a:lvl3pPr marL="1143000" indent="-228600" algn="l" rtl="0" eaLnBrk="1" fontAlgn="base" hangingPunct="1">
              <a:spcBef>
                <a:spcPct val="55000"/>
              </a:spcBef>
              <a:spcAft>
                <a:spcPct val="15000"/>
              </a:spcAft>
              <a:buChar char="•"/>
              <a:defRPr sz="2000">
                <a:solidFill>
                  <a:srgbClr val="333333"/>
                </a:solidFill>
                <a:latin typeface="+mn-lt"/>
              </a:defRPr>
            </a:lvl3pPr>
            <a:lvl4pPr marL="1600200" indent="-228600" algn="l" rtl="0" eaLnBrk="1" fontAlgn="base" hangingPunct="1">
              <a:spcBef>
                <a:spcPct val="55000"/>
              </a:spcBef>
              <a:spcAft>
                <a:spcPct val="15000"/>
              </a:spcAft>
              <a:buChar char="–"/>
              <a:defRPr sz="2000">
                <a:solidFill>
                  <a:schemeClr val="bg1"/>
                </a:solidFill>
                <a:latin typeface="+mn-lt"/>
              </a:defRPr>
            </a:lvl4pPr>
            <a:lvl5pPr marL="2057400" indent="-228600" algn="l" rtl="0" eaLnBrk="1" fontAlgn="base" hangingPunct="1">
              <a:spcBef>
                <a:spcPct val="55000"/>
              </a:spcBef>
              <a:spcAft>
                <a:spcPct val="15000"/>
              </a:spcAft>
              <a:buChar char="»"/>
              <a:defRPr sz="2000">
                <a:solidFill>
                  <a:schemeClr val="bg1"/>
                </a:solidFill>
                <a:latin typeface="+mn-lt"/>
              </a:defRPr>
            </a:lvl5pPr>
            <a:lvl6pPr marL="2514600" indent="-228600" algn="l" rtl="0" eaLnBrk="1" fontAlgn="base" hangingPunct="1">
              <a:spcBef>
                <a:spcPct val="55000"/>
              </a:spcBef>
              <a:spcAft>
                <a:spcPct val="15000"/>
              </a:spcAft>
              <a:buChar char="»"/>
              <a:defRPr sz="2000">
                <a:solidFill>
                  <a:schemeClr val="bg1"/>
                </a:solidFill>
                <a:latin typeface="+mn-lt"/>
              </a:defRPr>
            </a:lvl6pPr>
            <a:lvl7pPr marL="2971800" indent="-228600" algn="l" rtl="0" eaLnBrk="1" fontAlgn="base" hangingPunct="1">
              <a:spcBef>
                <a:spcPct val="55000"/>
              </a:spcBef>
              <a:spcAft>
                <a:spcPct val="15000"/>
              </a:spcAft>
              <a:buChar char="»"/>
              <a:defRPr sz="2000">
                <a:solidFill>
                  <a:schemeClr val="bg1"/>
                </a:solidFill>
                <a:latin typeface="+mn-lt"/>
              </a:defRPr>
            </a:lvl7pPr>
            <a:lvl8pPr marL="3429000" indent="-228600" algn="l" rtl="0" eaLnBrk="1" fontAlgn="base" hangingPunct="1">
              <a:spcBef>
                <a:spcPct val="55000"/>
              </a:spcBef>
              <a:spcAft>
                <a:spcPct val="15000"/>
              </a:spcAft>
              <a:buChar char="»"/>
              <a:defRPr sz="2000">
                <a:solidFill>
                  <a:schemeClr val="bg1"/>
                </a:solidFill>
                <a:latin typeface="+mn-lt"/>
              </a:defRPr>
            </a:lvl8pPr>
            <a:lvl9pPr marL="3886200" indent="-228600" algn="l" rtl="0" eaLnBrk="1" fontAlgn="base" hangingPunct="1">
              <a:spcBef>
                <a:spcPct val="55000"/>
              </a:spcBef>
              <a:spcAft>
                <a:spcPct val="15000"/>
              </a:spcAft>
              <a:buChar char="»"/>
              <a:defRPr sz="2000">
                <a:solidFill>
                  <a:schemeClr val="bg1"/>
                </a:solidFill>
                <a:latin typeface="+mn-lt"/>
              </a:defRPr>
            </a:lvl9pPr>
          </a:lstStyle>
          <a:p>
            <a:pPr marL="57150" indent="0" algn="ctr">
              <a:buFontTx/>
              <a:buNone/>
            </a:pPr>
            <a:r>
              <a:rPr lang="en-US" kern="0" dirty="0">
                <a:solidFill>
                  <a:schemeClr val="bg1"/>
                </a:solidFill>
                <a:effectLst/>
                <a:latin typeface="Roboto Bk" pitchFamily="2" charset="0"/>
                <a:ea typeface="Roboto Bk" pitchFamily="2" charset="0"/>
              </a:rPr>
              <a:t>Illegal trade can involve: </a:t>
            </a:r>
          </a:p>
          <a:p>
            <a:pPr marL="457200" lvl="1" indent="0">
              <a:buNone/>
            </a:pPr>
            <a:r>
              <a:rPr lang="en-US" kern="0" dirty="0">
                <a:solidFill>
                  <a:schemeClr val="bg1"/>
                </a:solidFill>
                <a:latin typeface="Roboto Bk" pitchFamily="2" charset="0"/>
                <a:ea typeface="Roboto Bk" pitchFamily="2" charset="0"/>
              </a:rPr>
              <a:t>S</a:t>
            </a:r>
            <a:r>
              <a:rPr lang="en-US" kern="0" dirty="0">
                <a:solidFill>
                  <a:schemeClr val="bg1"/>
                </a:solidFill>
                <a:effectLst/>
                <a:latin typeface="Roboto Bk" pitchFamily="2" charset="0"/>
                <a:ea typeface="Roboto Bk" pitchFamily="2" charset="0"/>
              </a:rPr>
              <a:t>pecimens that cannot be commercially traded</a:t>
            </a:r>
          </a:p>
          <a:p>
            <a:pPr marL="457200" lvl="1" indent="0">
              <a:buNone/>
            </a:pPr>
            <a:r>
              <a:rPr lang="en-US" kern="0" dirty="0">
                <a:solidFill>
                  <a:schemeClr val="bg1"/>
                </a:solidFill>
                <a:latin typeface="Roboto Bk" pitchFamily="2" charset="0"/>
                <a:ea typeface="Roboto Bk" pitchFamily="2" charset="0"/>
              </a:rPr>
              <a:t>S</a:t>
            </a:r>
            <a:r>
              <a:rPr lang="en-US" kern="0" dirty="0">
                <a:solidFill>
                  <a:schemeClr val="bg1"/>
                </a:solidFill>
                <a:effectLst/>
                <a:latin typeface="Roboto Bk" pitchFamily="2" charset="0"/>
                <a:ea typeface="Roboto Bk" pitchFamily="2" charset="0"/>
              </a:rPr>
              <a:t>pecimens that can be lawfully traded, but not in accordance with CITES</a:t>
            </a:r>
          </a:p>
        </p:txBody>
      </p:sp>
      <p:sp>
        <p:nvSpPr>
          <p:cNvPr id="9" name="Rectangle: Rounded Corners 8">
            <a:extLst>
              <a:ext uri="{FF2B5EF4-FFF2-40B4-BE49-F238E27FC236}">
                <a16:creationId xmlns:a16="http://schemas.microsoft.com/office/drawing/2014/main" id="{33C5BA26-DD60-4B05-A5E8-63BA86AA2BC8}"/>
              </a:ext>
            </a:extLst>
          </p:cNvPr>
          <p:cNvSpPr/>
          <p:nvPr/>
        </p:nvSpPr>
        <p:spPr>
          <a:xfrm>
            <a:off x="5925401" y="1302323"/>
            <a:ext cx="5310164" cy="1021416"/>
          </a:xfrm>
          <a:prstGeom prst="roundRect">
            <a:avLst/>
          </a:prstGeom>
          <a:solidFill>
            <a:srgbClr val="26679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BF2B6A6-BF89-4BFC-81BF-FFD672D14302}"/>
              </a:ext>
            </a:extLst>
          </p:cNvPr>
          <p:cNvSpPr/>
          <p:nvPr/>
        </p:nvSpPr>
        <p:spPr>
          <a:xfrm>
            <a:off x="5925400" y="1474477"/>
            <a:ext cx="5310165" cy="677108"/>
          </a:xfrm>
          <a:prstGeom prst="rect">
            <a:avLst/>
          </a:prstGeom>
        </p:spPr>
        <p:txBody>
          <a:bodyPr wrap="square">
            <a:spAutoFit/>
          </a:bodyPr>
          <a:lstStyle/>
          <a:p>
            <a:pPr algn="ctr" fontAlgn="ctr">
              <a:spcBef>
                <a:spcPct val="40000"/>
              </a:spcBef>
              <a:spcAft>
                <a:spcPct val="15000"/>
              </a:spcAft>
            </a:pPr>
            <a:r>
              <a:rPr lang="en-US" sz="3800" b="1" dirty="0">
                <a:solidFill>
                  <a:srgbClr val="F8F8F8"/>
                </a:solidFill>
                <a:latin typeface="Roboto Bk" pitchFamily="2" charset="0"/>
                <a:ea typeface="Roboto Bk" pitchFamily="2" charset="0"/>
                <a:cs typeface="Arial" charset="0"/>
              </a:rPr>
              <a:t>USD 5-20 billion /year*</a:t>
            </a:r>
            <a:endParaRPr lang="es-CO" sz="3800" b="1" dirty="0">
              <a:solidFill>
                <a:srgbClr val="F8F8F8"/>
              </a:solidFill>
              <a:latin typeface="Roboto Bk" pitchFamily="2" charset="0"/>
              <a:ea typeface="Roboto Bk" pitchFamily="2" charset="0"/>
              <a:cs typeface="Arial" charset="0"/>
            </a:endParaRPr>
          </a:p>
        </p:txBody>
      </p:sp>
    </p:spTree>
    <p:extLst>
      <p:ext uri="{BB962C8B-B14F-4D97-AF65-F5344CB8AC3E}">
        <p14:creationId xmlns:p14="http://schemas.microsoft.com/office/powerpoint/2010/main" val="194626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718838"/>
            <a:ext cx="9746000" cy="883628"/>
          </a:xfrm>
        </p:spPr>
        <p:txBody>
          <a:bodyPr>
            <a:normAutofit/>
          </a:bodyPr>
          <a:lstStyle/>
          <a:p>
            <a:r>
              <a:rPr lang="en-US" sz="4000" dirty="0">
                <a:solidFill>
                  <a:srgbClr val="266791"/>
                </a:solidFill>
              </a:rPr>
              <a:t>Wildlife crime: progress &amp; new challenges</a:t>
            </a:r>
            <a:endParaRPr lang="en-US" sz="40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3918790" y="1823907"/>
            <a:ext cx="8148024" cy="4158366"/>
          </a:xfrm>
        </p:spPr>
        <p:txBody>
          <a:bodyPr>
            <a:normAutofit fontScale="92500" lnSpcReduction="20000"/>
          </a:bodyPr>
          <a:lstStyle/>
          <a:p>
            <a:r>
              <a:rPr lang="en-US" dirty="0"/>
              <a:t>World Wildlife Crime Report 2020 (WWCRII): </a:t>
            </a:r>
            <a:r>
              <a:rPr lang="en-US" b="1" dirty="0">
                <a:solidFill>
                  <a:srgbClr val="266791"/>
                </a:solidFill>
              </a:rPr>
              <a:t>wildlife crime remains a threat</a:t>
            </a:r>
          </a:p>
          <a:p>
            <a:pPr marL="0" indent="0">
              <a:buNone/>
            </a:pPr>
            <a:endParaRPr lang="en-US" b="1" dirty="0">
              <a:solidFill>
                <a:srgbClr val="266791"/>
              </a:solidFill>
            </a:endParaRPr>
          </a:p>
          <a:p>
            <a:r>
              <a:rPr lang="en-US" dirty="0"/>
              <a:t>Pangolins are now the ‘</a:t>
            </a:r>
            <a:r>
              <a:rPr lang="en-US" b="1" dirty="0">
                <a:solidFill>
                  <a:srgbClr val="266791"/>
                </a:solidFill>
              </a:rPr>
              <a:t>most trafficked mammal in the world</a:t>
            </a:r>
            <a:r>
              <a:rPr lang="en-US" dirty="0"/>
              <a:t>’; seizures of </a:t>
            </a:r>
            <a:r>
              <a:rPr lang="en-US" b="1" dirty="0">
                <a:solidFill>
                  <a:srgbClr val="266791"/>
                </a:solidFill>
              </a:rPr>
              <a:t>valuable timber species</a:t>
            </a:r>
            <a:r>
              <a:rPr lang="en-US" dirty="0"/>
              <a:t> remain high, new markets have emerged</a:t>
            </a:r>
          </a:p>
          <a:p>
            <a:pPr marL="0" indent="0">
              <a:buNone/>
            </a:pPr>
            <a:endParaRPr lang="en-US" dirty="0"/>
          </a:p>
          <a:p>
            <a:r>
              <a:rPr lang="en-US" dirty="0"/>
              <a:t>Some good news: </a:t>
            </a:r>
            <a:r>
              <a:rPr lang="en-US" b="1" dirty="0">
                <a:solidFill>
                  <a:srgbClr val="266791"/>
                </a:solidFill>
              </a:rPr>
              <a:t>poaching figures for rhinos and elephants have declined</a:t>
            </a:r>
          </a:p>
          <a:p>
            <a:pPr marL="0" indent="0">
              <a:buNone/>
            </a:pPr>
            <a:endParaRPr lang="en-US" b="1" dirty="0">
              <a:solidFill>
                <a:srgbClr val="266791"/>
              </a:solidFill>
            </a:endParaRPr>
          </a:p>
          <a:p>
            <a:r>
              <a:rPr lang="en-US" dirty="0"/>
              <a:t>WWCRII showed the power of CITES Parties’ data</a:t>
            </a:r>
            <a:endParaRPr lang="en-US" b="1" dirty="0">
              <a:solidFill>
                <a:srgbClr val="266791"/>
              </a:solidFill>
            </a:endParaRPr>
          </a:p>
        </p:txBody>
      </p:sp>
      <p:sp>
        <p:nvSpPr>
          <p:cNvPr id="6" name="TextBox 5">
            <a:extLst>
              <a:ext uri="{FF2B5EF4-FFF2-40B4-BE49-F238E27FC236}">
                <a16:creationId xmlns:a16="http://schemas.microsoft.com/office/drawing/2014/main" id="{DC5BAE7D-9CE4-4BC5-80B4-9A22517F9A77}"/>
              </a:ext>
            </a:extLst>
          </p:cNvPr>
          <p:cNvSpPr txBox="1"/>
          <p:nvPr/>
        </p:nvSpPr>
        <p:spPr>
          <a:xfrm>
            <a:off x="504723" y="6171438"/>
            <a:ext cx="3414067" cy="323165"/>
          </a:xfrm>
          <a:prstGeom prst="rect">
            <a:avLst/>
          </a:prstGeom>
          <a:noFill/>
        </p:spPr>
        <p:txBody>
          <a:bodyPr wrap="square" rtlCol="0">
            <a:spAutoFit/>
          </a:bodyPr>
          <a:lstStyle/>
          <a:p>
            <a:r>
              <a:rPr lang="en-US" sz="1500" i="1" dirty="0">
                <a:latin typeface="Roboto Cn" pitchFamily="2" charset="0"/>
                <a:ea typeface="Roboto Cn" pitchFamily="2" charset="0"/>
              </a:rPr>
              <a:t>UNODC’s World Wildlife Crime Report 2020</a:t>
            </a:r>
          </a:p>
        </p:txBody>
      </p:sp>
      <p:pic>
        <p:nvPicPr>
          <p:cNvPr id="4" name="Picture 3">
            <a:extLst>
              <a:ext uri="{FF2B5EF4-FFF2-40B4-BE49-F238E27FC236}">
                <a16:creationId xmlns:a16="http://schemas.microsoft.com/office/drawing/2014/main" id="{4B7D7FD6-5749-4A30-8FD9-B92DB3C4B48B}"/>
              </a:ext>
            </a:extLst>
          </p:cNvPr>
          <p:cNvPicPr>
            <a:picLocks noChangeAspect="1"/>
          </p:cNvPicPr>
          <p:nvPr/>
        </p:nvPicPr>
        <p:blipFill>
          <a:blip r:embed="rId3"/>
          <a:stretch>
            <a:fillRect/>
          </a:stretch>
        </p:blipFill>
        <p:spPr>
          <a:xfrm>
            <a:off x="684404" y="1823907"/>
            <a:ext cx="3054706" cy="4315255"/>
          </a:xfrm>
          <a:prstGeom prst="rect">
            <a:avLst/>
          </a:prstGeom>
        </p:spPr>
      </p:pic>
    </p:spTree>
    <p:extLst>
      <p:ext uri="{BB962C8B-B14F-4D97-AF65-F5344CB8AC3E}">
        <p14:creationId xmlns:p14="http://schemas.microsoft.com/office/powerpoint/2010/main" val="425969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B69A-E76F-41EA-BFD5-09894F304AE9}"/>
              </a:ext>
            </a:extLst>
          </p:cNvPr>
          <p:cNvSpPr txBox="1">
            <a:spLocks/>
          </p:cNvSpPr>
          <p:nvPr/>
        </p:nvSpPr>
        <p:spPr>
          <a:xfrm>
            <a:off x="1378300" y="774714"/>
            <a:ext cx="9455706" cy="88362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r>
              <a:rPr lang="en-US" sz="4000" dirty="0">
                <a:solidFill>
                  <a:srgbClr val="266791"/>
                </a:solidFill>
              </a:rPr>
              <a:t>Combating wildlife crime through ICCWC:</a:t>
            </a:r>
            <a:endParaRPr lang="en-US" sz="4000" dirty="0"/>
          </a:p>
        </p:txBody>
      </p:sp>
      <p:pic>
        <p:nvPicPr>
          <p:cNvPr id="4" name="Picture 3">
            <a:extLst>
              <a:ext uri="{FF2B5EF4-FFF2-40B4-BE49-F238E27FC236}">
                <a16:creationId xmlns:a16="http://schemas.microsoft.com/office/drawing/2014/main" id="{81DD4D62-08A1-4D90-9241-48F80AD69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50" y="1739710"/>
            <a:ext cx="2771756" cy="1667673"/>
          </a:xfrm>
          <a:prstGeom prst="rect">
            <a:avLst/>
          </a:prstGeom>
        </p:spPr>
      </p:pic>
      <p:pic>
        <p:nvPicPr>
          <p:cNvPr id="7" name="Picture 6">
            <a:extLst>
              <a:ext uri="{FF2B5EF4-FFF2-40B4-BE49-F238E27FC236}">
                <a16:creationId xmlns:a16="http://schemas.microsoft.com/office/drawing/2014/main" id="{F0AF7E24-C06D-40D3-A4D8-71903F5DA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086" y="2133599"/>
            <a:ext cx="6197685" cy="690923"/>
          </a:xfrm>
          <a:prstGeom prst="rect">
            <a:avLst/>
          </a:prstGeom>
        </p:spPr>
      </p:pic>
      <p:sp>
        <p:nvSpPr>
          <p:cNvPr id="8" name="Content Placeholder 2">
            <a:extLst>
              <a:ext uri="{FF2B5EF4-FFF2-40B4-BE49-F238E27FC236}">
                <a16:creationId xmlns:a16="http://schemas.microsoft.com/office/drawing/2014/main" id="{BE0CCEEF-9C73-41C9-8D65-4DB4DD2D6F48}"/>
              </a:ext>
            </a:extLst>
          </p:cNvPr>
          <p:cNvSpPr txBox="1">
            <a:spLocks/>
          </p:cNvSpPr>
          <p:nvPr/>
        </p:nvSpPr>
        <p:spPr>
          <a:xfrm>
            <a:off x="863950" y="3839975"/>
            <a:ext cx="10484406" cy="20084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The CITES Secretariat is one of five members of the </a:t>
            </a:r>
            <a:r>
              <a:rPr lang="en-US" sz="2600" dirty="0">
                <a:solidFill>
                  <a:srgbClr val="266791"/>
                </a:solidFill>
                <a:latin typeface="Roboto Bk" pitchFamily="2" charset="0"/>
                <a:ea typeface="Roboto Bk" pitchFamily="2" charset="0"/>
                <a:cs typeface="+mj-cs"/>
              </a:rPr>
              <a:t>International Consortium on Combating Wildlife Crime</a:t>
            </a:r>
            <a:r>
              <a:rPr lang="en-US" sz="2600" dirty="0"/>
              <a:t> (ICCWC).</a:t>
            </a:r>
          </a:p>
          <a:p>
            <a:pPr marL="0" indent="0">
              <a:buNone/>
            </a:pPr>
            <a:endParaRPr lang="en-US" sz="2600" dirty="0"/>
          </a:p>
          <a:p>
            <a:r>
              <a:rPr lang="en-US" sz="2600" dirty="0"/>
              <a:t>ICCWC provides </a:t>
            </a:r>
            <a:r>
              <a:rPr lang="en-US" sz="2600" dirty="0">
                <a:solidFill>
                  <a:srgbClr val="266791"/>
                </a:solidFill>
                <a:latin typeface="Roboto Bk" pitchFamily="2" charset="0"/>
                <a:ea typeface="Roboto Bk" pitchFamily="2" charset="0"/>
                <a:cs typeface="+mj-cs"/>
              </a:rPr>
              <a:t>information-sharing and capacity-building </a:t>
            </a:r>
            <a:r>
              <a:rPr lang="en-US" sz="2600" dirty="0"/>
              <a:t>tools to States and their enforcement agencies</a:t>
            </a:r>
          </a:p>
        </p:txBody>
      </p:sp>
      <p:grpSp>
        <p:nvGrpSpPr>
          <p:cNvPr id="11" name="Group 10">
            <a:extLst>
              <a:ext uri="{FF2B5EF4-FFF2-40B4-BE49-F238E27FC236}">
                <a16:creationId xmlns:a16="http://schemas.microsoft.com/office/drawing/2014/main" id="{AA922042-8775-47C2-9866-B454A1420919}"/>
              </a:ext>
            </a:extLst>
          </p:cNvPr>
          <p:cNvGrpSpPr/>
          <p:nvPr/>
        </p:nvGrpSpPr>
        <p:grpSpPr>
          <a:xfrm>
            <a:off x="3806872" y="2337741"/>
            <a:ext cx="1170971" cy="486781"/>
            <a:chOff x="3935185" y="2351313"/>
            <a:chExt cx="1243284" cy="516842"/>
          </a:xfrm>
        </p:grpSpPr>
        <p:sp>
          <p:nvSpPr>
            <p:cNvPr id="9" name="Arrow: Right 8">
              <a:extLst>
                <a:ext uri="{FF2B5EF4-FFF2-40B4-BE49-F238E27FC236}">
                  <a16:creationId xmlns:a16="http://schemas.microsoft.com/office/drawing/2014/main" id="{1370CF0F-CA78-417C-8CD3-7F4F8D0270E3}"/>
                </a:ext>
              </a:extLst>
            </p:cNvPr>
            <p:cNvSpPr/>
            <p:nvPr/>
          </p:nvSpPr>
          <p:spPr>
            <a:xfrm rot="10800000">
              <a:off x="3935185" y="2351313"/>
              <a:ext cx="621642" cy="516841"/>
            </a:xfrm>
            <a:prstGeom prst="rightArrow">
              <a:avLst>
                <a:gd name="adj1" fmla="val 50000"/>
                <a:gd name="adj2" fmla="val 65773"/>
              </a:avLst>
            </a:prstGeom>
            <a:solidFill>
              <a:srgbClr val="5D8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26F9989-EA49-47BF-8BD7-796A483054F0}"/>
                </a:ext>
              </a:extLst>
            </p:cNvPr>
            <p:cNvSpPr/>
            <p:nvPr/>
          </p:nvSpPr>
          <p:spPr>
            <a:xfrm>
              <a:off x="4556827" y="2351314"/>
              <a:ext cx="621642" cy="516841"/>
            </a:xfrm>
            <a:prstGeom prst="rightArrow">
              <a:avLst>
                <a:gd name="adj1" fmla="val 50000"/>
                <a:gd name="adj2" fmla="val 65773"/>
              </a:avLst>
            </a:prstGeom>
            <a:solidFill>
              <a:srgbClr val="5D8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150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5FA671-FE84-43B8-BE54-DC8A7157F938}"/>
              </a:ext>
            </a:extLst>
          </p:cNvPr>
          <p:cNvSpPr txBox="1">
            <a:spLocks/>
          </p:cNvSpPr>
          <p:nvPr/>
        </p:nvSpPr>
        <p:spPr>
          <a:xfrm>
            <a:off x="838200" y="2330166"/>
            <a:ext cx="10515600" cy="219766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a:lstStyle>
          <a:p>
            <a:pPr algn="ctr"/>
            <a:r>
              <a:rPr lang="en-US" sz="6000" dirty="0"/>
              <a:t>CITES, animal welfare</a:t>
            </a:r>
            <a:br>
              <a:rPr lang="en-US" sz="6000" dirty="0"/>
            </a:br>
            <a:r>
              <a:rPr lang="en-US" sz="6000" dirty="0"/>
              <a:t>and animal rights</a:t>
            </a:r>
          </a:p>
        </p:txBody>
      </p:sp>
    </p:spTree>
    <p:extLst>
      <p:ext uri="{BB962C8B-B14F-4D97-AF65-F5344CB8AC3E}">
        <p14:creationId xmlns:p14="http://schemas.microsoft.com/office/powerpoint/2010/main" val="2473463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r>
              <a:rPr lang="en-US" sz="4000" dirty="0">
                <a:solidFill>
                  <a:srgbClr val="266791"/>
                </a:solidFill>
              </a:rPr>
              <a:t>Animal welfare provisions under CITES</a:t>
            </a:r>
            <a:endParaRPr lang="en-US" sz="40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84404" y="1840235"/>
            <a:ext cx="5411596" cy="4298928"/>
          </a:xfrm>
        </p:spPr>
        <p:txBody>
          <a:bodyPr>
            <a:normAutofit lnSpcReduction="10000"/>
          </a:bodyPr>
          <a:lstStyle/>
          <a:p>
            <a:r>
              <a:rPr lang="en-US" dirty="0"/>
              <a:t>Limited to </a:t>
            </a:r>
            <a:r>
              <a:rPr lang="en-US" b="1" dirty="0">
                <a:solidFill>
                  <a:srgbClr val="266791"/>
                </a:solidFill>
              </a:rPr>
              <a:t>international transport </a:t>
            </a:r>
            <a:r>
              <a:rPr lang="en-US" dirty="0"/>
              <a:t>of live animals</a:t>
            </a:r>
          </a:p>
          <a:p>
            <a:r>
              <a:rPr lang="en-US" dirty="0"/>
              <a:t>Primary aim is to </a:t>
            </a:r>
            <a:r>
              <a:rPr lang="en-GB" b="1" dirty="0">
                <a:solidFill>
                  <a:srgbClr val="266791"/>
                </a:solidFill>
              </a:rPr>
              <a:t>minimize risk of injury, damage to health </a:t>
            </a:r>
            <a:r>
              <a:rPr lang="en-GB" dirty="0"/>
              <a:t>or</a:t>
            </a:r>
            <a:r>
              <a:rPr lang="en-GB" b="1" dirty="0">
                <a:solidFill>
                  <a:srgbClr val="266791"/>
                </a:solidFill>
              </a:rPr>
              <a:t> cruel treatment</a:t>
            </a:r>
          </a:p>
          <a:p>
            <a:r>
              <a:rPr lang="en-GB" dirty="0"/>
              <a:t>In some cases, </a:t>
            </a:r>
            <a:r>
              <a:rPr lang="en-GB" b="1" dirty="0">
                <a:solidFill>
                  <a:srgbClr val="266791"/>
                </a:solidFill>
              </a:rPr>
              <a:t>rules on the sustainability of destinations</a:t>
            </a:r>
            <a:r>
              <a:rPr lang="en-GB" dirty="0"/>
              <a:t> apply</a:t>
            </a:r>
          </a:p>
          <a:p>
            <a:r>
              <a:rPr lang="en-US" dirty="0"/>
              <a:t>Broader health and welfare issues tackled by OIE and </a:t>
            </a:r>
            <a:r>
              <a:rPr lang="en-US"/>
              <a:t>others.</a:t>
            </a:r>
            <a:endParaRPr lang="en-US" dirty="0"/>
          </a:p>
          <a:p>
            <a:endParaRPr lang="en-US" dirty="0"/>
          </a:p>
        </p:txBody>
      </p:sp>
      <p:pic>
        <p:nvPicPr>
          <p:cNvPr id="7" name="Picture 6" descr="A baby elephant standing next to a wire fence&#10;&#10;Description automatically generated">
            <a:extLst>
              <a:ext uri="{FF2B5EF4-FFF2-40B4-BE49-F238E27FC236}">
                <a16:creationId xmlns:a16="http://schemas.microsoft.com/office/drawing/2014/main" id="{01AA4F9F-A1E8-4ACD-A458-72241E1B3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1840234"/>
            <a:ext cx="5458332" cy="3646166"/>
          </a:xfrm>
          <a:prstGeom prst="rect">
            <a:avLst/>
          </a:prstGeom>
        </p:spPr>
      </p:pic>
    </p:spTree>
    <p:extLst>
      <p:ext uri="{BB962C8B-B14F-4D97-AF65-F5344CB8AC3E}">
        <p14:creationId xmlns:p14="http://schemas.microsoft.com/office/powerpoint/2010/main" val="209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5FA671-FE84-43B8-BE54-DC8A7157F938}"/>
              </a:ext>
            </a:extLst>
          </p:cNvPr>
          <p:cNvSpPr txBox="1">
            <a:spLocks/>
          </p:cNvSpPr>
          <p:nvPr/>
        </p:nvSpPr>
        <p:spPr>
          <a:xfrm>
            <a:off x="838200" y="2879583"/>
            <a:ext cx="10515600" cy="109883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a:lstStyle>
          <a:p>
            <a:pPr algn="ctr"/>
            <a:r>
              <a:rPr lang="en-US" sz="6000" dirty="0"/>
              <a:t>CITES and zoos &amp; aquariums</a:t>
            </a:r>
          </a:p>
        </p:txBody>
      </p:sp>
    </p:spTree>
    <p:extLst>
      <p:ext uri="{BB962C8B-B14F-4D97-AF65-F5344CB8AC3E}">
        <p14:creationId xmlns:p14="http://schemas.microsoft.com/office/powerpoint/2010/main" val="114281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3FF505F6-7729-494C-8A02-B249239479AB}"/>
              </a:ext>
            </a:extLst>
          </p:cNvPr>
          <p:cNvSpPr txBox="1">
            <a:spLocks/>
          </p:cNvSpPr>
          <p:nvPr/>
        </p:nvSpPr>
        <p:spPr>
          <a:xfrm>
            <a:off x="290491" y="1208208"/>
            <a:ext cx="3984171" cy="53558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000" dirty="0"/>
              <a:t>In </a:t>
            </a:r>
            <a:r>
              <a:rPr lang="en-GB" sz="2000" b="1" dirty="0">
                <a:solidFill>
                  <a:srgbClr val="266791"/>
                </a:solidFill>
              </a:rPr>
              <a:t>numbers of live animals:</a:t>
            </a:r>
            <a:r>
              <a:rPr lang="en-GB" sz="2000" dirty="0"/>
              <a:t> 0.06% (~31,700 out of ~52.3 million) were traded for zoological purposes, while 0.01% were traded for circuses/travelling exhibitions</a:t>
            </a:r>
          </a:p>
          <a:p>
            <a:pPr marL="0" indent="0">
              <a:buFont typeface="Arial" panose="020B0604020202020204" pitchFamily="34" charset="0"/>
              <a:buNone/>
            </a:pPr>
            <a:endParaRPr lang="en-GB" sz="1000" dirty="0"/>
          </a:p>
          <a:p>
            <a:pPr marL="285750" indent="-285750"/>
            <a:r>
              <a:rPr lang="en-GB" sz="2000" dirty="0"/>
              <a:t>As for </a:t>
            </a:r>
            <a:r>
              <a:rPr lang="en-GB" sz="2000" b="1" dirty="0">
                <a:solidFill>
                  <a:srgbClr val="266791"/>
                </a:solidFill>
              </a:rPr>
              <a:t>transactions of live animals</a:t>
            </a:r>
            <a:r>
              <a:rPr lang="en-GB" sz="2000" dirty="0"/>
              <a:t>, 0.8% (~9,200 out of ~1.2 million) were for zoological purposes, while 0.2% were for circuses/travelling exhibitions</a:t>
            </a:r>
          </a:p>
          <a:p>
            <a:pPr marL="0" indent="0">
              <a:buFont typeface="Arial" panose="020B0604020202020204" pitchFamily="34" charset="0"/>
              <a:buNone/>
            </a:pPr>
            <a:endParaRPr lang="en-GB" sz="1100" dirty="0"/>
          </a:p>
          <a:p>
            <a:pPr marL="285750" indent="-285750"/>
            <a:r>
              <a:rPr lang="en-GB" sz="2000" dirty="0"/>
              <a:t>Zoological purposes was </a:t>
            </a:r>
            <a:r>
              <a:rPr lang="en-GB" sz="2000" b="1" dirty="0">
                <a:solidFill>
                  <a:srgbClr val="266791"/>
                </a:solidFill>
              </a:rPr>
              <a:t>the third most common purpose </a:t>
            </a:r>
            <a:r>
              <a:rPr lang="en-GB" sz="2000" dirty="0"/>
              <a:t>for transactions of live animals</a:t>
            </a:r>
          </a:p>
        </p:txBody>
      </p:sp>
      <p:pic>
        <p:nvPicPr>
          <p:cNvPr id="7" name="Picture 6">
            <a:extLst>
              <a:ext uri="{FF2B5EF4-FFF2-40B4-BE49-F238E27FC236}">
                <a16:creationId xmlns:a16="http://schemas.microsoft.com/office/drawing/2014/main" id="{92E86DD3-7370-40CA-B9D9-6527A70682DB}"/>
              </a:ext>
            </a:extLst>
          </p:cNvPr>
          <p:cNvPicPr>
            <a:picLocks noChangeAspect="1"/>
          </p:cNvPicPr>
          <p:nvPr/>
        </p:nvPicPr>
        <p:blipFill rotWithShape="1">
          <a:blip r:embed="rId3"/>
          <a:srcRect l="6580" r="73"/>
          <a:stretch/>
        </p:blipFill>
        <p:spPr>
          <a:xfrm>
            <a:off x="4494773" y="1208208"/>
            <a:ext cx="6482813" cy="4449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itle 1">
            <a:extLst>
              <a:ext uri="{FF2B5EF4-FFF2-40B4-BE49-F238E27FC236}">
                <a16:creationId xmlns:a16="http://schemas.microsoft.com/office/drawing/2014/main" id="{03E2B235-A3C8-4A67-BBBD-3C9EA0419669}"/>
              </a:ext>
            </a:extLst>
          </p:cNvPr>
          <p:cNvSpPr txBox="1">
            <a:spLocks/>
          </p:cNvSpPr>
          <p:nvPr/>
        </p:nvSpPr>
        <p:spPr>
          <a:xfrm>
            <a:off x="1016453" y="408433"/>
            <a:ext cx="10159093" cy="6714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pPr algn="ctr"/>
            <a:r>
              <a:rPr lang="en-US" sz="3200" dirty="0">
                <a:solidFill>
                  <a:srgbClr val="266791"/>
                </a:solidFill>
              </a:rPr>
              <a:t>Purpose of trade in live animals by number 2009-2018</a:t>
            </a:r>
          </a:p>
        </p:txBody>
      </p:sp>
    </p:spTree>
    <p:extLst>
      <p:ext uri="{BB962C8B-B14F-4D97-AF65-F5344CB8AC3E}">
        <p14:creationId xmlns:p14="http://schemas.microsoft.com/office/powerpoint/2010/main" val="220906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63" y="511000"/>
            <a:ext cx="11947071" cy="616017"/>
          </a:xfrm>
        </p:spPr>
        <p:txBody>
          <a:bodyPr>
            <a:noAutofit/>
          </a:bodyPr>
          <a:lstStyle/>
          <a:p>
            <a:pPr algn="ctr"/>
            <a:r>
              <a:rPr lang="en-GB" sz="3000" dirty="0">
                <a:solidFill>
                  <a:srgbClr val="266791"/>
                </a:solidFill>
              </a:rPr>
              <a:t>Direct exports in live animals by number for zoological purposes </a:t>
            </a:r>
          </a:p>
        </p:txBody>
      </p:sp>
      <p:sp>
        <p:nvSpPr>
          <p:cNvPr id="3" name="Content Placeholder 2"/>
          <p:cNvSpPr>
            <a:spLocks noGrp="1"/>
          </p:cNvSpPr>
          <p:nvPr>
            <p:ph idx="1"/>
          </p:nvPr>
        </p:nvSpPr>
        <p:spPr>
          <a:xfrm>
            <a:off x="538843" y="1384071"/>
            <a:ext cx="11217728" cy="1057287"/>
          </a:xfrm>
        </p:spPr>
        <p:txBody>
          <a:bodyPr>
            <a:normAutofit/>
          </a:bodyPr>
          <a:lstStyle/>
          <a:p>
            <a:pPr marL="0" indent="0" algn="just">
              <a:buNone/>
            </a:pPr>
            <a:r>
              <a:rPr lang="en-GB" sz="2000" dirty="0"/>
              <a:t>The number of live </a:t>
            </a:r>
            <a:r>
              <a:rPr lang="en-GB" sz="2000" b="1" dirty="0">
                <a:solidFill>
                  <a:srgbClr val="266791"/>
                </a:solidFill>
              </a:rPr>
              <a:t>animals traded for zoological purposes</a:t>
            </a:r>
            <a:r>
              <a:rPr lang="en-GB" sz="2000" b="1" dirty="0"/>
              <a:t> </a:t>
            </a:r>
            <a:r>
              <a:rPr lang="en-GB" sz="2000" dirty="0"/>
              <a:t>appears to have peaked in 2012 according to exporters, whereas importer-reported data indicates a general decline since 2010</a:t>
            </a:r>
            <a:endParaRPr lang="en-GB" sz="2400" dirty="0"/>
          </a:p>
        </p:txBody>
      </p:sp>
      <p:pic>
        <p:nvPicPr>
          <p:cNvPr id="5" name="Picture 4">
            <a:extLst>
              <a:ext uri="{FF2B5EF4-FFF2-40B4-BE49-F238E27FC236}">
                <a16:creationId xmlns:a16="http://schemas.microsoft.com/office/drawing/2014/main" id="{DB73AF7A-BB9C-4328-B65B-F78CB0D958F1}"/>
              </a:ext>
            </a:extLst>
          </p:cNvPr>
          <p:cNvPicPr>
            <a:picLocks noChangeAspect="1"/>
          </p:cNvPicPr>
          <p:nvPr/>
        </p:nvPicPr>
        <p:blipFill>
          <a:blip r:embed="rId3"/>
          <a:stretch>
            <a:fillRect/>
          </a:stretch>
        </p:blipFill>
        <p:spPr>
          <a:xfrm>
            <a:off x="2039711" y="2296225"/>
            <a:ext cx="8112578" cy="42408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1240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5661-6DE4-41A9-965D-2D6A2C5EE1C0}"/>
              </a:ext>
            </a:extLst>
          </p:cNvPr>
          <p:cNvSpPr>
            <a:spLocks noGrp="1"/>
          </p:cNvSpPr>
          <p:nvPr>
            <p:ph type="title"/>
          </p:nvPr>
        </p:nvSpPr>
        <p:spPr>
          <a:xfrm>
            <a:off x="838200" y="365126"/>
            <a:ext cx="10515600" cy="1294264"/>
          </a:xfrm>
        </p:spPr>
        <p:txBody>
          <a:bodyPr/>
          <a:lstStyle/>
          <a:p>
            <a:pPr algn="ctr"/>
            <a:r>
              <a:rPr lang="en-US" dirty="0">
                <a:solidFill>
                  <a:srgbClr val="266791"/>
                </a:solidFill>
              </a:rPr>
              <a:t>What does ‘CITES’ mean?</a:t>
            </a:r>
          </a:p>
        </p:txBody>
      </p:sp>
      <p:sp>
        <p:nvSpPr>
          <p:cNvPr id="3" name="Content Placeholder 2">
            <a:extLst>
              <a:ext uri="{FF2B5EF4-FFF2-40B4-BE49-F238E27FC236}">
                <a16:creationId xmlns:a16="http://schemas.microsoft.com/office/drawing/2014/main" id="{7DBFC6E8-DA21-4E45-843C-0EC4ECEE1367}"/>
              </a:ext>
            </a:extLst>
          </p:cNvPr>
          <p:cNvSpPr>
            <a:spLocks noGrp="1"/>
          </p:cNvSpPr>
          <p:nvPr>
            <p:ph idx="1"/>
          </p:nvPr>
        </p:nvSpPr>
        <p:spPr>
          <a:xfrm>
            <a:off x="838200" y="2122714"/>
            <a:ext cx="10515600" cy="3755572"/>
          </a:xfrm>
        </p:spPr>
        <p:txBody>
          <a:bodyPr>
            <a:normAutofit/>
          </a:bodyPr>
          <a:lstStyle/>
          <a:p>
            <a:r>
              <a:rPr lang="en-US" sz="3600" b="1" dirty="0">
                <a:solidFill>
                  <a:srgbClr val="266791"/>
                </a:solidFill>
              </a:rPr>
              <a:t>C</a:t>
            </a:r>
            <a:r>
              <a:rPr lang="en-US" sz="3600" dirty="0"/>
              <a:t>onvention on </a:t>
            </a:r>
            <a:r>
              <a:rPr lang="en-US" sz="3600" b="1" dirty="0">
                <a:solidFill>
                  <a:srgbClr val="266791"/>
                </a:solidFill>
              </a:rPr>
              <a:t>I</a:t>
            </a:r>
            <a:r>
              <a:rPr lang="en-US" sz="3600" dirty="0"/>
              <a:t>nternational </a:t>
            </a:r>
            <a:r>
              <a:rPr lang="en-US" sz="3600" b="1" dirty="0">
                <a:solidFill>
                  <a:srgbClr val="266791"/>
                </a:solidFill>
              </a:rPr>
              <a:t>T</a:t>
            </a:r>
            <a:r>
              <a:rPr lang="en-US" sz="3600" dirty="0"/>
              <a:t>rade in </a:t>
            </a:r>
            <a:r>
              <a:rPr lang="en-US" sz="3600" b="1" dirty="0">
                <a:solidFill>
                  <a:srgbClr val="266791"/>
                </a:solidFill>
              </a:rPr>
              <a:t>E</a:t>
            </a:r>
            <a:r>
              <a:rPr lang="en-US" sz="3600" dirty="0"/>
              <a:t>ndangered </a:t>
            </a:r>
            <a:r>
              <a:rPr lang="en-US" sz="3600" b="1" dirty="0">
                <a:solidFill>
                  <a:srgbClr val="266791"/>
                </a:solidFill>
              </a:rPr>
              <a:t>S</a:t>
            </a:r>
            <a:r>
              <a:rPr lang="en-US" sz="3600" dirty="0"/>
              <a:t>pecies of Wild Fauna and Flora</a:t>
            </a:r>
          </a:p>
          <a:p>
            <a:endParaRPr lang="en-US" sz="3600" dirty="0"/>
          </a:p>
          <a:p>
            <a:r>
              <a:rPr lang="en-US" sz="3600" dirty="0"/>
              <a:t> CITES is a </a:t>
            </a:r>
            <a:r>
              <a:rPr lang="en-US" sz="3600" b="1" dirty="0">
                <a:solidFill>
                  <a:srgbClr val="266791"/>
                </a:solidFill>
              </a:rPr>
              <a:t>Multilateral Environmental Agreement </a:t>
            </a:r>
            <a:r>
              <a:rPr lang="en-US" sz="3600" dirty="0"/>
              <a:t>(MEA), signed on 3 March 1973, entered into force in 1975</a:t>
            </a:r>
          </a:p>
          <a:p>
            <a:endParaRPr lang="en-US" sz="3600" dirty="0"/>
          </a:p>
        </p:txBody>
      </p:sp>
    </p:spTree>
    <p:extLst>
      <p:ext uri="{BB962C8B-B14F-4D97-AF65-F5344CB8AC3E}">
        <p14:creationId xmlns:p14="http://schemas.microsoft.com/office/powerpoint/2010/main" val="3569364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57667"/>
            <a:ext cx="11299372" cy="771983"/>
          </a:xfrm>
        </p:spPr>
        <p:txBody>
          <a:bodyPr>
            <a:noAutofit/>
          </a:bodyPr>
          <a:lstStyle/>
          <a:p>
            <a:pPr algn="ctr"/>
            <a:r>
              <a:rPr lang="en-GB" sz="3200" dirty="0">
                <a:solidFill>
                  <a:srgbClr val="266791"/>
                </a:solidFill>
              </a:rPr>
              <a:t>Direct exports in live animals by number for circuses or travelling exhibitions</a:t>
            </a:r>
          </a:p>
        </p:txBody>
      </p:sp>
      <p:sp>
        <p:nvSpPr>
          <p:cNvPr id="5" name="Content Placeholder 2">
            <a:extLst>
              <a:ext uri="{FF2B5EF4-FFF2-40B4-BE49-F238E27FC236}">
                <a16:creationId xmlns:a16="http://schemas.microsoft.com/office/drawing/2014/main" id="{72BAE706-C185-4885-887F-6F0CC2D79CCF}"/>
              </a:ext>
            </a:extLst>
          </p:cNvPr>
          <p:cNvSpPr>
            <a:spLocks noGrp="1"/>
          </p:cNvSpPr>
          <p:nvPr>
            <p:ph idx="1"/>
          </p:nvPr>
        </p:nvSpPr>
        <p:spPr>
          <a:xfrm>
            <a:off x="1175657" y="1445279"/>
            <a:ext cx="10025743" cy="843376"/>
          </a:xfrm>
        </p:spPr>
        <p:txBody>
          <a:bodyPr>
            <a:normAutofit/>
          </a:bodyPr>
          <a:lstStyle/>
          <a:p>
            <a:pPr marL="0" indent="0" algn="just">
              <a:buNone/>
            </a:pPr>
            <a:r>
              <a:rPr lang="en-GB" sz="2000" dirty="0"/>
              <a:t>The number of </a:t>
            </a:r>
            <a:r>
              <a:rPr lang="en-GB" sz="2000" b="1" dirty="0">
                <a:solidFill>
                  <a:srgbClr val="266791"/>
                </a:solidFill>
              </a:rPr>
              <a:t>live animals traded for circuses/travelling exhibitions </a:t>
            </a:r>
            <a:r>
              <a:rPr lang="en-GB" sz="2000" dirty="0"/>
              <a:t>appears to have generally declined over time since 2009</a:t>
            </a:r>
            <a:endParaRPr lang="en-GB" sz="2400" dirty="0"/>
          </a:p>
        </p:txBody>
      </p:sp>
      <p:pic>
        <p:nvPicPr>
          <p:cNvPr id="6" name="Picture 5">
            <a:extLst>
              <a:ext uri="{FF2B5EF4-FFF2-40B4-BE49-F238E27FC236}">
                <a16:creationId xmlns:a16="http://schemas.microsoft.com/office/drawing/2014/main" id="{71B78ACC-DCFC-4658-9212-8A9F8427CE0F}"/>
              </a:ext>
            </a:extLst>
          </p:cNvPr>
          <p:cNvPicPr>
            <a:picLocks noChangeAspect="1"/>
          </p:cNvPicPr>
          <p:nvPr/>
        </p:nvPicPr>
        <p:blipFill>
          <a:blip r:embed="rId3"/>
          <a:stretch>
            <a:fillRect/>
          </a:stretch>
        </p:blipFill>
        <p:spPr>
          <a:xfrm>
            <a:off x="2012293" y="2141698"/>
            <a:ext cx="8167413" cy="4505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5515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431906-F82F-480C-A246-C4B95A97616E}"/>
              </a:ext>
            </a:extLst>
          </p:cNvPr>
          <p:cNvPicPr>
            <a:picLocks noChangeAspect="1"/>
          </p:cNvPicPr>
          <p:nvPr/>
        </p:nvPicPr>
        <p:blipFill>
          <a:blip r:embed="rId2"/>
          <a:stretch>
            <a:fillRect/>
          </a:stretch>
        </p:blipFill>
        <p:spPr>
          <a:xfrm>
            <a:off x="6136710" y="1765174"/>
            <a:ext cx="6055290" cy="3835524"/>
          </a:xfrm>
          <a:prstGeom prst="rect">
            <a:avLst/>
          </a:prstGeom>
        </p:spPr>
      </p:pic>
      <p:sp>
        <p:nvSpPr>
          <p:cNvPr id="3" name="TextBox 2">
            <a:extLst>
              <a:ext uri="{FF2B5EF4-FFF2-40B4-BE49-F238E27FC236}">
                <a16:creationId xmlns:a16="http://schemas.microsoft.com/office/drawing/2014/main" id="{1011DC5A-F5B7-4032-992E-8757ECB7A845}"/>
              </a:ext>
            </a:extLst>
          </p:cNvPr>
          <p:cNvSpPr txBox="1"/>
          <p:nvPr/>
        </p:nvSpPr>
        <p:spPr>
          <a:xfrm>
            <a:off x="7300102" y="3682936"/>
            <a:ext cx="1257717" cy="492443"/>
          </a:xfrm>
          <a:prstGeom prst="rect">
            <a:avLst/>
          </a:prstGeom>
          <a:noFill/>
        </p:spPr>
        <p:txBody>
          <a:bodyPr wrap="square" rtlCol="0">
            <a:spAutoFit/>
          </a:bodyPr>
          <a:lstStyle/>
          <a:p>
            <a:pPr algn="ctr"/>
            <a:r>
              <a:rPr lang="en-GB" sz="1300" dirty="0">
                <a:solidFill>
                  <a:schemeClr val="tx1">
                    <a:lumMod val="75000"/>
                    <a:lumOff val="25000"/>
                  </a:schemeClr>
                </a:solidFill>
              </a:rPr>
              <a:t>~61,000 animals</a:t>
            </a:r>
          </a:p>
        </p:txBody>
      </p:sp>
      <p:pic>
        <p:nvPicPr>
          <p:cNvPr id="4" name="Picture 3">
            <a:extLst>
              <a:ext uri="{FF2B5EF4-FFF2-40B4-BE49-F238E27FC236}">
                <a16:creationId xmlns:a16="http://schemas.microsoft.com/office/drawing/2014/main" id="{B0E441C1-CCBE-423C-AA90-7C79D931F518}"/>
              </a:ext>
            </a:extLst>
          </p:cNvPr>
          <p:cNvPicPr>
            <a:picLocks noChangeAspect="1"/>
          </p:cNvPicPr>
          <p:nvPr/>
        </p:nvPicPr>
        <p:blipFill>
          <a:blip r:embed="rId3"/>
          <a:stretch>
            <a:fillRect/>
          </a:stretch>
        </p:blipFill>
        <p:spPr>
          <a:xfrm>
            <a:off x="0" y="1764748"/>
            <a:ext cx="6136711" cy="3835525"/>
          </a:xfrm>
          <a:prstGeom prst="rect">
            <a:avLst/>
          </a:prstGeom>
        </p:spPr>
      </p:pic>
      <p:sp>
        <p:nvSpPr>
          <p:cNvPr id="5" name="TextBox 4">
            <a:extLst>
              <a:ext uri="{FF2B5EF4-FFF2-40B4-BE49-F238E27FC236}">
                <a16:creationId xmlns:a16="http://schemas.microsoft.com/office/drawing/2014/main" id="{95D1D8EF-2D43-431E-A66A-33F8E127CB6F}"/>
              </a:ext>
            </a:extLst>
          </p:cNvPr>
          <p:cNvSpPr txBox="1"/>
          <p:nvPr/>
        </p:nvSpPr>
        <p:spPr>
          <a:xfrm>
            <a:off x="951072" y="3682936"/>
            <a:ext cx="1257717" cy="492443"/>
          </a:xfrm>
          <a:prstGeom prst="rect">
            <a:avLst/>
          </a:prstGeom>
          <a:noFill/>
        </p:spPr>
        <p:txBody>
          <a:bodyPr wrap="square" rtlCol="0">
            <a:spAutoFit/>
          </a:bodyPr>
          <a:lstStyle/>
          <a:p>
            <a:pPr algn="ctr"/>
            <a:r>
              <a:rPr lang="en-GB" sz="1300" dirty="0">
                <a:solidFill>
                  <a:schemeClr val="tx1">
                    <a:lumMod val="75000"/>
                    <a:lumOff val="25000"/>
                  </a:schemeClr>
                </a:solidFill>
              </a:rPr>
              <a:t>~31,700 animals</a:t>
            </a:r>
          </a:p>
        </p:txBody>
      </p:sp>
      <p:cxnSp>
        <p:nvCxnSpPr>
          <p:cNvPr id="6" name="Straight Connector 5">
            <a:extLst>
              <a:ext uri="{FF2B5EF4-FFF2-40B4-BE49-F238E27FC236}">
                <a16:creationId xmlns:a16="http://schemas.microsoft.com/office/drawing/2014/main" id="{0D0235D3-3177-4358-A597-41501009452B}"/>
              </a:ext>
            </a:extLst>
          </p:cNvPr>
          <p:cNvCxnSpPr/>
          <p:nvPr/>
        </p:nvCxnSpPr>
        <p:spPr>
          <a:xfrm>
            <a:off x="6136711" y="1436914"/>
            <a:ext cx="0" cy="4376057"/>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F58D1C-3AA9-4471-9506-C88997FCA138}"/>
              </a:ext>
            </a:extLst>
          </p:cNvPr>
          <p:cNvSpPr txBox="1">
            <a:spLocks/>
          </p:cNvSpPr>
          <p:nvPr/>
        </p:nvSpPr>
        <p:spPr>
          <a:xfrm>
            <a:off x="191548" y="229026"/>
            <a:ext cx="11756572" cy="16320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pPr algn="ctr"/>
            <a:r>
              <a:rPr lang="en-GB" sz="3200" dirty="0">
                <a:solidFill>
                  <a:srgbClr val="266791"/>
                </a:solidFill>
              </a:rPr>
              <a:t>Main taxa in trade as live animals by number for zoological purposes (purpose Z)</a:t>
            </a:r>
          </a:p>
        </p:txBody>
      </p:sp>
      <p:sp>
        <p:nvSpPr>
          <p:cNvPr id="9" name="TextBox 8">
            <a:extLst>
              <a:ext uri="{FF2B5EF4-FFF2-40B4-BE49-F238E27FC236}">
                <a16:creationId xmlns:a16="http://schemas.microsoft.com/office/drawing/2014/main" id="{873B1283-345C-4A9F-AE8A-2AEC98AA943E}"/>
              </a:ext>
            </a:extLst>
          </p:cNvPr>
          <p:cNvSpPr txBox="1"/>
          <p:nvPr/>
        </p:nvSpPr>
        <p:spPr>
          <a:xfrm>
            <a:off x="833212" y="3257510"/>
            <a:ext cx="1372141" cy="292388"/>
          </a:xfrm>
          <a:prstGeom prst="rect">
            <a:avLst/>
          </a:prstGeom>
          <a:noFill/>
        </p:spPr>
        <p:txBody>
          <a:bodyPr wrap="square" rtlCol="0">
            <a:spAutoFit/>
          </a:bodyPr>
          <a:lstStyle/>
          <a:p>
            <a:pPr algn="ctr"/>
            <a:r>
              <a:rPr lang="en-GB" sz="1300" dirty="0">
                <a:solidFill>
                  <a:schemeClr val="tx1">
                    <a:lumMod val="75000"/>
                    <a:lumOff val="25000"/>
                  </a:schemeClr>
                </a:solidFill>
              </a:rPr>
              <a:t>~5,000 animals</a:t>
            </a:r>
          </a:p>
        </p:txBody>
      </p:sp>
    </p:spTree>
    <p:extLst>
      <p:ext uri="{BB962C8B-B14F-4D97-AF65-F5344CB8AC3E}">
        <p14:creationId xmlns:p14="http://schemas.microsoft.com/office/powerpoint/2010/main" val="2973977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E99154-E8D4-4EB7-A045-36E834CB5A05}"/>
              </a:ext>
            </a:extLst>
          </p:cNvPr>
          <p:cNvPicPr>
            <a:picLocks noChangeAspect="1"/>
          </p:cNvPicPr>
          <p:nvPr/>
        </p:nvPicPr>
        <p:blipFill>
          <a:blip r:embed="rId3"/>
          <a:stretch>
            <a:fillRect/>
          </a:stretch>
        </p:blipFill>
        <p:spPr>
          <a:xfrm>
            <a:off x="0" y="1769472"/>
            <a:ext cx="6055290" cy="3857118"/>
          </a:xfrm>
          <a:prstGeom prst="rect">
            <a:avLst/>
          </a:prstGeom>
        </p:spPr>
      </p:pic>
      <p:sp>
        <p:nvSpPr>
          <p:cNvPr id="4" name="TextBox 3">
            <a:extLst>
              <a:ext uri="{FF2B5EF4-FFF2-40B4-BE49-F238E27FC236}">
                <a16:creationId xmlns:a16="http://schemas.microsoft.com/office/drawing/2014/main" id="{5CC54A96-7065-464A-A1A6-20A22F197A3D}"/>
              </a:ext>
            </a:extLst>
          </p:cNvPr>
          <p:cNvSpPr txBox="1"/>
          <p:nvPr/>
        </p:nvSpPr>
        <p:spPr>
          <a:xfrm>
            <a:off x="833212" y="3257510"/>
            <a:ext cx="1372141" cy="292388"/>
          </a:xfrm>
          <a:prstGeom prst="rect">
            <a:avLst/>
          </a:prstGeom>
          <a:noFill/>
        </p:spPr>
        <p:txBody>
          <a:bodyPr wrap="square" rtlCol="0">
            <a:spAutoFit/>
          </a:bodyPr>
          <a:lstStyle/>
          <a:p>
            <a:pPr algn="ctr"/>
            <a:r>
              <a:rPr lang="en-GB" sz="1300" dirty="0">
                <a:solidFill>
                  <a:schemeClr val="tx1">
                    <a:lumMod val="75000"/>
                    <a:lumOff val="25000"/>
                  </a:schemeClr>
                </a:solidFill>
              </a:rPr>
              <a:t>~5,000 animals</a:t>
            </a:r>
          </a:p>
        </p:txBody>
      </p:sp>
      <p:pic>
        <p:nvPicPr>
          <p:cNvPr id="5" name="Picture 4">
            <a:extLst>
              <a:ext uri="{FF2B5EF4-FFF2-40B4-BE49-F238E27FC236}">
                <a16:creationId xmlns:a16="http://schemas.microsoft.com/office/drawing/2014/main" id="{28B5CD7B-04EF-489B-89AF-69258256794B}"/>
              </a:ext>
            </a:extLst>
          </p:cNvPr>
          <p:cNvPicPr>
            <a:picLocks noChangeAspect="1"/>
          </p:cNvPicPr>
          <p:nvPr/>
        </p:nvPicPr>
        <p:blipFill>
          <a:blip r:embed="rId4"/>
          <a:stretch>
            <a:fillRect/>
          </a:stretch>
        </p:blipFill>
        <p:spPr>
          <a:xfrm>
            <a:off x="6136709" y="1861032"/>
            <a:ext cx="6055291" cy="3767778"/>
          </a:xfrm>
          <a:prstGeom prst="rect">
            <a:avLst/>
          </a:prstGeom>
        </p:spPr>
      </p:pic>
      <p:sp>
        <p:nvSpPr>
          <p:cNvPr id="6" name="TextBox 5">
            <a:extLst>
              <a:ext uri="{FF2B5EF4-FFF2-40B4-BE49-F238E27FC236}">
                <a16:creationId xmlns:a16="http://schemas.microsoft.com/office/drawing/2014/main" id="{27CD1179-045D-4147-B762-977BE7090278}"/>
              </a:ext>
            </a:extLst>
          </p:cNvPr>
          <p:cNvSpPr txBox="1"/>
          <p:nvPr/>
        </p:nvSpPr>
        <p:spPr>
          <a:xfrm>
            <a:off x="7268787" y="3460500"/>
            <a:ext cx="1263845" cy="292388"/>
          </a:xfrm>
          <a:prstGeom prst="rect">
            <a:avLst/>
          </a:prstGeom>
          <a:noFill/>
        </p:spPr>
        <p:txBody>
          <a:bodyPr wrap="square" rtlCol="0">
            <a:spAutoFit/>
          </a:bodyPr>
          <a:lstStyle/>
          <a:p>
            <a:pPr algn="ctr"/>
            <a:r>
              <a:rPr lang="en-GB" sz="1300" dirty="0">
                <a:solidFill>
                  <a:schemeClr val="tx1">
                    <a:lumMod val="75000"/>
                    <a:lumOff val="25000"/>
                  </a:schemeClr>
                </a:solidFill>
              </a:rPr>
              <a:t>~4,300 animals</a:t>
            </a:r>
          </a:p>
        </p:txBody>
      </p:sp>
      <p:cxnSp>
        <p:nvCxnSpPr>
          <p:cNvPr id="2" name="Straight Connector 1">
            <a:extLst>
              <a:ext uri="{FF2B5EF4-FFF2-40B4-BE49-F238E27FC236}">
                <a16:creationId xmlns:a16="http://schemas.microsoft.com/office/drawing/2014/main" id="{97351EB3-3EC3-41A8-88C1-A345B1D562BB}"/>
              </a:ext>
            </a:extLst>
          </p:cNvPr>
          <p:cNvCxnSpPr/>
          <p:nvPr/>
        </p:nvCxnSpPr>
        <p:spPr>
          <a:xfrm>
            <a:off x="6136711" y="1436914"/>
            <a:ext cx="0" cy="4376057"/>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298341F-E38F-47AF-8173-FAEB5599C0FE}"/>
              </a:ext>
            </a:extLst>
          </p:cNvPr>
          <p:cNvSpPr txBox="1">
            <a:spLocks/>
          </p:cNvSpPr>
          <p:nvPr/>
        </p:nvSpPr>
        <p:spPr>
          <a:xfrm>
            <a:off x="40709" y="92593"/>
            <a:ext cx="12191999" cy="11322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rgbClr val="266791"/>
                </a:solidFill>
                <a:latin typeface="Roboto Bk" pitchFamily="2" charset="0"/>
                <a:ea typeface="Roboto Bk" pitchFamily="2" charset="0"/>
              </a:rPr>
              <a:t>Main taxa in trade as live animals by number for circuses and travelling exhibitions (purpose Q)</a:t>
            </a:r>
          </a:p>
        </p:txBody>
      </p:sp>
    </p:spTree>
    <p:extLst>
      <p:ext uri="{BB962C8B-B14F-4D97-AF65-F5344CB8AC3E}">
        <p14:creationId xmlns:p14="http://schemas.microsoft.com/office/powerpoint/2010/main" val="426536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7589B0-8E52-4882-A363-F02B4EA9C6AD}"/>
              </a:ext>
            </a:extLst>
          </p:cNvPr>
          <p:cNvPicPr>
            <a:picLocks noChangeAspect="1"/>
          </p:cNvPicPr>
          <p:nvPr/>
        </p:nvPicPr>
        <p:blipFill rotWithShape="1">
          <a:blip r:embed="rId3"/>
          <a:srcRect l="7046" r="3945"/>
          <a:stretch/>
        </p:blipFill>
        <p:spPr>
          <a:xfrm>
            <a:off x="232761" y="1944382"/>
            <a:ext cx="5265599" cy="3882091"/>
          </a:xfrm>
          <a:prstGeom prst="rect">
            <a:avLst/>
          </a:prstGeom>
        </p:spPr>
      </p:pic>
      <p:pic>
        <p:nvPicPr>
          <p:cNvPr id="10" name="Picture 9">
            <a:extLst>
              <a:ext uri="{FF2B5EF4-FFF2-40B4-BE49-F238E27FC236}">
                <a16:creationId xmlns:a16="http://schemas.microsoft.com/office/drawing/2014/main" id="{55707663-7E3C-4A59-89DD-F8347DA0BAFC}"/>
              </a:ext>
            </a:extLst>
          </p:cNvPr>
          <p:cNvPicPr>
            <a:picLocks noChangeAspect="1"/>
          </p:cNvPicPr>
          <p:nvPr/>
        </p:nvPicPr>
        <p:blipFill rotWithShape="1">
          <a:blip r:embed="rId4"/>
          <a:srcRect l="12945" r="2449"/>
          <a:stretch/>
        </p:blipFill>
        <p:spPr>
          <a:xfrm>
            <a:off x="6764931" y="1703016"/>
            <a:ext cx="5194308" cy="4123457"/>
          </a:xfrm>
          <a:prstGeom prst="rect">
            <a:avLst/>
          </a:prstGeom>
        </p:spPr>
      </p:pic>
      <p:cxnSp>
        <p:nvCxnSpPr>
          <p:cNvPr id="13" name="Straight Connector 12">
            <a:extLst>
              <a:ext uri="{FF2B5EF4-FFF2-40B4-BE49-F238E27FC236}">
                <a16:creationId xmlns:a16="http://schemas.microsoft.com/office/drawing/2014/main" id="{EFE84BFB-6F73-4763-BB9F-064534272160}"/>
              </a:ext>
            </a:extLst>
          </p:cNvPr>
          <p:cNvCxnSpPr>
            <a:cxnSpLocks/>
          </p:cNvCxnSpPr>
          <p:nvPr/>
        </p:nvCxnSpPr>
        <p:spPr>
          <a:xfrm>
            <a:off x="6136711" y="1436914"/>
            <a:ext cx="0" cy="463092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230FA48-A104-4DFF-B106-74D146F89345}"/>
              </a:ext>
            </a:extLst>
          </p:cNvPr>
          <p:cNvSpPr txBox="1">
            <a:spLocks/>
          </p:cNvSpPr>
          <p:nvPr/>
        </p:nvSpPr>
        <p:spPr>
          <a:xfrm>
            <a:off x="40708" y="0"/>
            <a:ext cx="12151291" cy="1206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Roboto Bk" pitchFamily="2" charset="0"/>
                <a:ea typeface="Roboto Bk" pitchFamily="2" charset="0"/>
                <a:cs typeface="+mj-cs"/>
              </a:defRPr>
            </a:lvl1pPr>
          </a:lstStyle>
          <a:p>
            <a:r>
              <a:rPr lang="en-GB" sz="3200" dirty="0">
                <a:solidFill>
                  <a:srgbClr val="266791"/>
                </a:solidFill>
              </a:rPr>
              <a:t>Sources of live animals traded by number for zoological purposes and circuses/travelling exhibitions</a:t>
            </a:r>
          </a:p>
        </p:txBody>
      </p:sp>
      <p:cxnSp>
        <p:nvCxnSpPr>
          <p:cNvPr id="15" name="Straight Connector 14">
            <a:extLst>
              <a:ext uri="{FF2B5EF4-FFF2-40B4-BE49-F238E27FC236}">
                <a16:creationId xmlns:a16="http://schemas.microsoft.com/office/drawing/2014/main" id="{1483F3D2-C27F-45CA-9BDE-18B239EC709C}"/>
              </a:ext>
            </a:extLst>
          </p:cNvPr>
          <p:cNvCxnSpPr/>
          <p:nvPr/>
        </p:nvCxnSpPr>
        <p:spPr>
          <a:xfrm>
            <a:off x="6136711" y="1436914"/>
            <a:ext cx="0" cy="437605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8367B58-38A4-4FBF-9565-DEB0FB1E8306}"/>
              </a:ext>
            </a:extLst>
          </p:cNvPr>
          <p:cNvSpPr txBox="1"/>
          <p:nvPr/>
        </p:nvSpPr>
        <p:spPr>
          <a:xfrm>
            <a:off x="1087044" y="3885427"/>
            <a:ext cx="1157392" cy="492443"/>
          </a:xfrm>
          <a:prstGeom prst="rect">
            <a:avLst/>
          </a:prstGeom>
          <a:noFill/>
        </p:spPr>
        <p:txBody>
          <a:bodyPr wrap="square" rtlCol="0">
            <a:spAutoFit/>
          </a:bodyPr>
          <a:lstStyle/>
          <a:p>
            <a:pPr algn="ctr"/>
            <a:r>
              <a:rPr lang="en-GB" sz="1300" dirty="0">
                <a:solidFill>
                  <a:schemeClr val="tx1">
                    <a:lumMod val="75000"/>
                    <a:lumOff val="25000"/>
                  </a:schemeClr>
                </a:solidFill>
              </a:rPr>
              <a:t>~31,700 animals</a:t>
            </a:r>
          </a:p>
        </p:txBody>
      </p:sp>
      <p:sp>
        <p:nvSpPr>
          <p:cNvPr id="17" name="TextBox 16">
            <a:extLst>
              <a:ext uri="{FF2B5EF4-FFF2-40B4-BE49-F238E27FC236}">
                <a16:creationId xmlns:a16="http://schemas.microsoft.com/office/drawing/2014/main" id="{FAC0A2F2-7861-48F4-B972-A2EF26461D7B}"/>
              </a:ext>
            </a:extLst>
          </p:cNvPr>
          <p:cNvSpPr txBox="1"/>
          <p:nvPr/>
        </p:nvSpPr>
        <p:spPr>
          <a:xfrm>
            <a:off x="7732868" y="3885427"/>
            <a:ext cx="1180730" cy="492443"/>
          </a:xfrm>
          <a:prstGeom prst="rect">
            <a:avLst/>
          </a:prstGeom>
          <a:noFill/>
        </p:spPr>
        <p:txBody>
          <a:bodyPr wrap="square" rtlCol="0">
            <a:spAutoFit/>
          </a:bodyPr>
          <a:lstStyle/>
          <a:p>
            <a:pPr algn="ctr"/>
            <a:r>
              <a:rPr lang="en-GB" sz="1300" dirty="0">
                <a:solidFill>
                  <a:schemeClr val="tx1">
                    <a:lumMod val="75000"/>
                    <a:lumOff val="25000"/>
                  </a:schemeClr>
                </a:solidFill>
              </a:rPr>
              <a:t>~5,000 animals</a:t>
            </a:r>
          </a:p>
        </p:txBody>
      </p:sp>
    </p:spTree>
    <p:extLst>
      <p:ext uri="{BB962C8B-B14F-4D97-AF65-F5344CB8AC3E}">
        <p14:creationId xmlns:p14="http://schemas.microsoft.com/office/powerpoint/2010/main" val="350970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5FA671-FE84-43B8-BE54-DC8A7157F938}"/>
              </a:ext>
            </a:extLst>
          </p:cNvPr>
          <p:cNvSpPr txBox="1">
            <a:spLocks/>
          </p:cNvSpPr>
          <p:nvPr/>
        </p:nvSpPr>
        <p:spPr>
          <a:xfrm>
            <a:off x="838200" y="2879583"/>
            <a:ext cx="10515600" cy="109883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a:lstStyle>
          <a:p>
            <a:pPr algn="ctr"/>
            <a:r>
              <a:rPr lang="en-US" sz="6000" dirty="0"/>
              <a:t>CITES and WAZA</a:t>
            </a:r>
          </a:p>
        </p:txBody>
      </p:sp>
    </p:spTree>
    <p:extLst>
      <p:ext uri="{BB962C8B-B14F-4D97-AF65-F5344CB8AC3E}">
        <p14:creationId xmlns:p14="http://schemas.microsoft.com/office/powerpoint/2010/main" val="53127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EE89-B139-44E2-BC38-5D48C33EE9D3}"/>
              </a:ext>
            </a:extLst>
          </p:cNvPr>
          <p:cNvSpPr>
            <a:spLocks noGrp="1"/>
          </p:cNvSpPr>
          <p:nvPr>
            <p:ph type="title"/>
          </p:nvPr>
        </p:nvSpPr>
        <p:spPr>
          <a:xfrm>
            <a:off x="2661557" y="236618"/>
            <a:ext cx="6868886" cy="1589007"/>
          </a:xfrm>
        </p:spPr>
        <p:txBody>
          <a:bodyPr/>
          <a:lstStyle/>
          <a:p>
            <a:pPr algn="ctr"/>
            <a:r>
              <a:rPr lang="en-US" dirty="0">
                <a:solidFill>
                  <a:srgbClr val="266791"/>
                </a:solidFill>
              </a:rPr>
              <a:t>CITES-WAZA cooperation:</a:t>
            </a:r>
          </a:p>
        </p:txBody>
      </p:sp>
      <p:sp>
        <p:nvSpPr>
          <p:cNvPr id="3" name="Content Placeholder 2">
            <a:extLst>
              <a:ext uri="{FF2B5EF4-FFF2-40B4-BE49-F238E27FC236}">
                <a16:creationId xmlns:a16="http://schemas.microsoft.com/office/drawing/2014/main" id="{81BAC17B-40AD-43BD-9D2D-52710AA121D1}"/>
              </a:ext>
            </a:extLst>
          </p:cNvPr>
          <p:cNvSpPr>
            <a:spLocks noGrp="1"/>
          </p:cNvSpPr>
          <p:nvPr>
            <p:ph sz="half" idx="1"/>
          </p:nvPr>
        </p:nvSpPr>
        <p:spPr>
          <a:xfrm>
            <a:off x="838198" y="1825625"/>
            <a:ext cx="5181600" cy="4351338"/>
          </a:xfrm>
        </p:spPr>
        <p:txBody>
          <a:bodyPr/>
          <a:lstStyle/>
          <a:p>
            <a:r>
              <a:rPr lang="en-US" dirty="0"/>
              <a:t>CITES Secretariat-WAZA </a:t>
            </a:r>
            <a:r>
              <a:rPr lang="en-US" b="1" dirty="0">
                <a:solidFill>
                  <a:srgbClr val="266791"/>
                </a:solidFill>
              </a:rPr>
              <a:t>memorandum of understanding</a:t>
            </a:r>
            <a:r>
              <a:rPr lang="en-US" dirty="0"/>
              <a:t> signed in 2011</a:t>
            </a:r>
          </a:p>
          <a:p>
            <a:endParaRPr lang="en-US" dirty="0"/>
          </a:p>
        </p:txBody>
      </p:sp>
      <p:sp>
        <p:nvSpPr>
          <p:cNvPr id="7" name="Content Placeholder 2">
            <a:extLst>
              <a:ext uri="{FF2B5EF4-FFF2-40B4-BE49-F238E27FC236}">
                <a16:creationId xmlns:a16="http://schemas.microsoft.com/office/drawing/2014/main" id="{E3524340-D848-4EE6-82B8-B018614E7A2D}"/>
              </a:ext>
            </a:extLst>
          </p:cNvPr>
          <p:cNvSpPr txBox="1">
            <a:spLocks/>
          </p:cNvSpPr>
          <p:nvPr/>
        </p:nvSpPr>
        <p:spPr>
          <a:xfrm>
            <a:off x="6498825" y="1825625"/>
            <a:ext cx="5181600" cy="41506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Major </a:t>
            </a:r>
            <a:r>
              <a:rPr lang="en-US" b="1" dirty="0">
                <a:solidFill>
                  <a:srgbClr val="266791"/>
                </a:solidFill>
              </a:rPr>
              <a:t>fields of cooperation</a:t>
            </a:r>
            <a:r>
              <a:rPr lang="en-US" dirty="0"/>
              <a:t>:</a:t>
            </a:r>
          </a:p>
          <a:p>
            <a:pPr marL="0" indent="0">
              <a:buNone/>
            </a:pPr>
            <a:endParaRPr lang="en-US" dirty="0"/>
          </a:p>
          <a:p>
            <a:pPr lvl="0"/>
            <a:r>
              <a:rPr lang="en-GB" dirty="0"/>
              <a:t>Care and placement of </a:t>
            </a:r>
            <a:r>
              <a:rPr lang="en-GB" b="1" dirty="0">
                <a:solidFill>
                  <a:srgbClr val="266791"/>
                </a:solidFill>
              </a:rPr>
              <a:t>confiscated live animals </a:t>
            </a:r>
            <a:endParaRPr lang="en-US" b="1" dirty="0">
              <a:solidFill>
                <a:srgbClr val="266791"/>
              </a:solidFill>
            </a:endParaRPr>
          </a:p>
          <a:p>
            <a:pPr lvl="0"/>
            <a:r>
              <a:rPr lang="en-GB" dirty="0"/>
              <a:t>The</a:t>
            </a:r>
            <a:r>
              <a:rPr lang="en-GB" b="1" dirty="0">
                <a:solidFill>
                  <a:srgbClr val="266791"/>
                </a:solidFill>
              </a:rPr>
              <a:t> transport</a:t>
            </a:r>
            <a:r>
              <a:rPr lang="en-GB" dirty="0"/>
              <a:t> of live animals </a:t>
            </a:r>
            <a:endParaRPr lang="en-US" dirty="0"/>
          </a:p>
          <a:p>
            <a:pPr lvl="0"/>
            <a:r>
              <a:rPr lang="en-GB" dirty="0"/>
              <a:t>Gathering and sharing </a:t>
            </a:r>
            <a:r>
              <a:rPr lang="en-GB" b="1" dirty="0">
                <a:solidFill>
                  <a:srgbClr val="266791"/>
                </a:solidFill>
              </a:rPr>
              <a:t>information</a:t>
            </a:r>
            <a:r>
              <a:rPr lang="en-GB" dirty="0"/>
              <a:t> about wildlife trade and conservation</a:t>
            </a:r>
            <a:endParaRPr lang="en-US" dirty="0"/>
          </a:p>
          <a:p>
            <a:pPr lvl="0"/>
            <a:r>
              <a:rPr lang="en-GB" dirty="0"/>
              <a:t>Knowledge/experience in </a:t>
            </a:r>
            <a:r>
              <a:rPr lang="en-GB" b="1" dirty="0">
                <a:solidFill>
                  <a:srgbClr val="266791"/>
                </a:solidFill>
              </a:rPr>
              <a:t>captive breeding</a:t>
            </a:r>
            <a:endParaRPr lang="en-US" b="1" dirty="0">
              <a:solidFill>
                <a:srgbClr val="266791"/>
              </a:solidFill>
            </a:endParaRPr>
          </a:p>
          <a:p>
            <a:pPr lvl="0"/>
            <a:r>
              <a:rPr lang="en-GB" b="1" dirty="0">
                <a:solidFill>
                  <a:srgbClr val="266791"/>
                </a:solidFill>
              </a:rPr>
              <a:t>communication</a:t>
            </a:r>
            <a:r>
              <a:rPr lang="en-GB" dirty="0"/>
              <a:t> and awareness</a:t>
            </a:r>
            <a:endParaRPr lang="en-US" dirty="0"/>
          </a:p>
          <a:p>
            <a:pPr lvl="0"/>
            <a:r>
              <a:rPr lang="en-GB" dirty="0"/>
              <a:t>Training and </a:t>
            </a:r>
            <a:r>
              <a:rPr lang="en-GB" b="1" dirty="0">
                <a:solidFill>
                  <a:srgbClr val="266791"/>
                </a:solidFill>
              </a:rPr>
              <a:t>capacity-building</a:t>
            </a:r>
            <a:r>
              <a:rPr lang="en-GB" dirty="0"/>
              <a:t>. </a:t>
            </a:r>
            <a:endParaRPr lang="en-US" dirty="0"/>
          </a:p>
          <a:p>
            <a:pPr marL="0" indent="0">
              <a:buNone/>
            </a:pPr>
            <a:endParaRPr lang="en-US" dirty="0"/>
          </a:p>
        </p:txBody>
      </p:sp>
      <p:grpSp>
        <p:nvGrpSpPr>
          <p:cNvPr id="14" name="Group 13">
            <a:extLst>
              <a:ext uri="{FF2B5EF4-FFF2-40B4-BE49-F238E27FC236}">
                <a16:creationId xmlns:a16="http://schemas.microsoft.com/office/drawing/2014/main" id="{1F194150-0605-4404-95F2-7691220FF9B4}"/>
              </a:ext>
            </a:extLst>
          </p:cNvPr>
          <p:cNvGrpSpPr/>
          <p:nvPr/>
        </p:nvGrpSpPr>
        <p:grpSpPr>
          <a:xfrm>
            <a:off x="1317225" y="3251084"/>
            <a:ext cx="4223546" cy="3370298"/>
            <a:chOff x="1224702" y="3211676"/>
            <a:chExt cx="4223546" cy="3370298"/>
          </a:xfrm>
        </p:grpSpPr>
        <p:pic>
          <p:nvPicPr>
            <p:cNvPr id="9" name="Picture 2">
              <a:extLst>
                <a:ext uri="{FF2B5EF4-FFF2-40B4-BE49-F238E27FC236}">
                  <a16:creationId xmlns:a16="http://schemas.microsoft.com/office/drawing/2014/main" id="{56D88049-C45F-4011-A5D1-F10C8E8844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702" y="3995489"/>
              <a:ext cx="4223546" cy="258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picture containing diagram&#10;&#10;Description automatically generated">
              <a:extLst>
                <a:ext uri="{FF2B5EF4-FFF2-40B4-BE49-F238E27FC236}">
                  <a16:creationId xmlns:a16="http://schemas.microsoft.com/office/drawing/2014/main" id="{909C2463-56DC-4298-94AB-520F3BD32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702" y="3211676"/>
              <a:ext cx="1828697" cy="757603"/>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1C33CFCE-DA76-4F7F-8AD8-D418F543B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903" y="3211676"/>
              <a:ext cx="1320616" cy="757603"/>
            </a:xfrm>
            <a:prstGeom prst="rect">
              <a:avLst/>
            </a:prstGeom>
          </p:spPr>
        </p:pic>
      </p:grpSp>
      <p:cxnSp>
        <p:nvCxnSpPr>
          <p:cNvPr id="15" name="Straight Connector 14">
            <a:extLst>
              <a:ext uri="{FF2B5EF4-FFF2-40B4-BE49-F238E27FC236}">
                <a16:creationId xmlns:a16="http://schemas.microsoft.com/office/drawing/2014/main" id="{DF89D7D5-E970-4052-BB58-9ABE11C2B3D0}"/>
              </a:ext>
            </a:extLst>
          </p:cNvPr>
          <p:cNvCxnSpPr/>
          <p:nvPr/>
        </p:nvCxnSpPr>
        <p:spPr>
          <a:xfrm>
            <a:off x="6136711" y="1436914"/>
            <a:ext cx="0" cy="43760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710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r>
              <a:rPr lang="en-US" sz="4000" dirty="0">
                <a:solidFill>
                  <a:srgbClr val="266791"/>
                </a:solidFill>
              </a:rPr>
              <a:t>Zoos, aquariums and confiscated animals</a:t>
            </a:r>
            <a:endParaRPr lang="en-US" sz="40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84404" y="1840235"/>
            <a:ext cx="5411596" cy="4298928"/>
          </a:xfrm>
        </p:spPr>
        <p:txBody>
          <a:bodyPr>
            <a:normAutofit lnSpcReduction="10000"/>
          </a:bodyPr>
          <a:lstStyle/>
          <a:p>
            <a:r>
              <a:rPr lang="en-US" dirty="0"/>
              <a:t>Many zoos/aquariums already act as </a:t>
            </a:r>
            <a:r>
              <a:rPr lang="en-US" b="1" dirty="0">
                <a:solidFill>
                  <a:srgbClr val="266791"/>
                </a:solidFill>
              </a:rPr>
              <a:t>rescue centers</a:t>
            </a:r>
            <a:r>
              <a:rPr lang="en-US" dirty="0">
                <a:solidFill>
                  <a:srgbClr val="266791"/>
                </a:solidFill>
              </a:rPr>
              <a:t> </a:t>
            </a:r>
            <a:r>
              <a:rPr lang="en-US" dirty="0"/>
              <a:t>or </a:t>
            </a:r>
            <a:r>
              <a:rPr lang="en-US" b="1" dirty="0">
                <a:solidFill>
                  <a:srgbClr val="266791"/>
                </a:solidFill>
              </a:rPr>
              <a:t>temporary holding facilities</a:t>
            </a:r>
          </a:p>
          <a:p>
            <a:endParaRPr lang="en-US" b="1" dirty="0">
              <a:solidFill>
                <a:srgbClr val="266791"/>
              </a:solidFill>
            </a:endParaRPr>
          </a:p>
          <a:p>
            <a:endParaRPr lang="en-US" dirty="0"/>
          </a:p>
          <a:p>
            <a:r>
              <a:rPr lang="en-US" dirty="0"/>
              <a:t>CITES guidance on disposal already greatly influenced by WAZA knowledge, </a:t>
            </a:r>
            <a:r>
              <a:rPr lang="en-US" b="1" dirty="0">
                <a:solidFill>
                  <a:srgbClr val="266791"/>
                </a:solidFill>
              </a:rPr>
              <a:t>veterinary expertise could be shared further</a:t>
            </a:r>
          </a:p>
          <a:p>
            <a:endParaRPr lang="en-US" dirty="0"/>
          </a:p>
        </p:txBody>
      </p:sp>
      <p:pic>
        <p:nvPicPr>
          <p:cNvPr id="5" name="Picture 4" descr="A group of sheep in a cage&#10;&#10;Description automatically generated">
            <a:extLst>
              <a:ext uri="{FF2B5EF4-FFF2-40B4-BE49-F238E27FC236}">
                <a16:creationId xmlns:a16="http://schemas.microsoft.com/office/drawing/2014/main" id="{C408217F-3153-4407-B881-E76B18263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810" y="1840235"/>
            <a:ext cx="5414257" cy="4060693"/>
          </a:xfrm>
          <a:prstGeom prst="rect">
            <a:avLst/>
          </a:prstGeom>
        </p:spPr>
      </p:pic>
    </p:spTree>
    <p:extLst>
      <p:ext uri="{BB962C8B-B14F-4D97-AF65-F5344CB8AC3E}">
        <p14:creationId xmlns:p14="http://schemas.microsoft.com/office/powerpoint/2010/main" val="2615212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4000" dirty="0">
                <a:solidFill>
                  <a:srgbClr val="266791"/>
                </a:solidFill>
              </a:rPr>
              <a:t>Transport of live animals</a:t>
            </a:r>
            <a:endParaRPr lang="en-US" sz="40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52873" y="1791894"/>
            <a:ext cx="4928120" cy="3020800"/>
          </a:xfrm>
        </p:spPr>
        <p:txBody>
          <a:bodyPr>
            <a:normAutofit lnSpcReduction="10000"/>
          </a:bodyPr>
          <a:lstStyle/>
          <a:p>
            <a:r>
              <a:rPr lang="en-US" dirty="0"/>
              <a:t>CITES requires </a:t>
            </a:r>
            <a:r>
              <a:rPr lang="en-US" b="1" dirty="0">
                <a:solidFill>
                  <a:srgbClr val="266791"/>
                </a:solidFill>
              </a:rPr>
              <a:t>Parties ensure specimens are well cared for </a:t>
            </a:r>
            <a:r>
              <a:rPr lang="en-US" dirty="0"/>
              <a:t>during transport</a:t>
            </a:r>
          </a:p>
          <a:p>
            <a:endParaRPr lang="en-US" dirty="0"/>
          </a:p>
          <a:p>
            <a:r>
              <a:rPr lang="en-US" dirty="0"/>
              <a:t>IATA LAR guidelines </a:t>
            </a:r>
            <a:r>
              <a:rPr lang="en-US" b="1" dirty="0">
                <a:solidFill>
                  <a:srgbClr val="266791"/>
                </a:solidFill>
              </a:rPr>
              <a:t>are the standard </a:t>
            </a:r>
            <a:r>
              <a:rPr lang="en-US" dirty="0"/>
              <a:t>for the transport of live animals</a:t>
            </a:r>
          </a:p>
        </p:txBody>
      </p:sp>
      <p:pic>
        <p:nvPicPr>
          <p:cNvPr id="6" name="Picture 5">
            <a:extLst>
              <a:ext uri="{FF2B5EF4-FFF2-40B4-BE49-F238E27FC236}">
                <a16:creationId xmlns:a16="http://schemas.microsoft.com/office/drawing/2014/main" id="{F69AE28E-AC00-45FC-AF75-F0405A0D2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068" y="2749752"/>
            <a:ext cx="6041601" cy="3020800"/>
          </a:xfrm>
          <a:prstGeom prst="rect">
            <a:avLst/>
          </a:prstGeom>
          <a:ln>
            <a:noFill/>
          </a:ln>
          <a:effectLst>
            <a:outerShdw blurRad="292100" dist="139700" dir="2700000" algn="tl" rotWithShape="0">
              <a:srgbClr val="333333">
                <a:alpha val="65000"/>
              </a:srgbClr>
            </a:outerShdw>
          </a:effectLst>
        </p:spPr>
      </p:pic>
      <p:sp>
        <p:nvSpPr>
          <p:cNvPr id="10" name="Content Placeholder 2">
            <a:extLst>
              <a:ext uri="{FF2B5EF4-FFF2-40B4-BE49-F238E27FC236}">
                <a16:creationId xmlns:a16="http://schemas.microsoft.com/office/drawing/2014/main" id="{9B4D5AC6-F992-4850-9B0F-6219BF8E5C26}"/>
              </a:ext>
            </a:extLst>
          </p:cNvPr>
          <p:cNvSpPr txBox="1">
            <a:spLocks/>
          </p:cNvSpPr>
          <p:nvPr/>
        </p:nvSpPr>
        <p:spPr>
          <a:xfrm>
            <a:off x="652873" y="4812694"/>
            <a:ext cx="4928120" cy="1915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WAZA members could </a:t>
            </a:r>
            <a:r>
              <a:rPr lang="en-US" b="1" dirty="0">
                <a:solidFill>
                  <a:srgbClr val="266791"/>
                </a:solidFill>
              </a:rPr>
              <a:t>share expertise in the review of these guidelines</a:t>
            </a:r>
            <a:r>
              <a:rPr lang="en-US" dirty="0"/>
              <a:t> by CITES Committees </a:t>
            </a:r>
          </a:p>
        </p:txBody>
      </p:sp>
      <p:pic>
        <p:nvPicPr>
          <p:cNvPr id="8" name="Picture 7" descr="A close up of a sign&#10;&#10;Description automatically generated">
            <a:extLst>
              <a:ext uri="{FF2B5EF4-FFF2-40B4-BE49-F238E27FC236}">
                <a16:creationId xmlns:a16="http://schemas.microsoft.com/office/drawing/2014/main" id="{B2C06F81-F69C-4C51-A6B5-DF70B8563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381" y="1469952"/>
            <a:ext cx="1416183" cy="1416183"/>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16AE9BC5-6EE5-4F49-96A4-25097C06E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2433" y="1469952"/>
            <a:ext cx="1416183" cy="1416183"/>
          </a:xfrm>
          <a:prstGeom prst="rect">
            <a:avLst/>
          </a:prstGeom>
        </p:spPr>
      </p:pic>
      <p:pic>
        <p:nvPicPr>
          <p:cNvPr id="16" name="Picture 15" descr="Logo, icon&#10;&#10;Description automatically generated">
            <a:extLst>
              <a:ext uri="{FF2B5EF4-FFF2-40B4-BE49-F238E27FC236}">
                <a16:creationId xmlns:a16="http://schemas.microsoft.com/office/drawing/2014/main" id="{39C93BCC-2022-42D6-B8BF-B5ADE366F0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9485" y="1469951"/>
            <a:ext cx="1416184" cy="1416184"/>
          </a:xfrm>
          <a:prstGeom prst="rect">
            <a:avLst/>
          </a:prstGeom>
        </p:spPr>
      </p:pic>
    </p:spTree>
    <p:extLst>
      <p:ext uri="{BB962C8B-B14F-4D97-AF65-F5344CB8AC3E}">
        <p14:creationId xmlns:p14="http://schemas.microsoft.com/office/powerpoint/2010/main" val="229519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4000" dirty="0">
                <a:solidFill>
                  <a:srgbClr val="266791"/>
                </a:solidFill>
              </a:rPr>
              <a:t>Current Wildlife Trade Issues</a:t>
            </a:r>
            <a:endParaRPr lang="en-US" sz="40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52873" y="1791893"/>
            <a:ext cx="4928120" cy="5066107"/>
          </a:xfrm>
        </p:spPr>
        <p:txBody>
          <a:bodyPr>
            <a:normAutofit lnSpcReduction="10000"/>
          </a:bodyPr>
          <a:lstStyle/>
          <a:p>
            <a:r>
              <a:rPr lang="en-US" dirty="0"/>
              <a:t>WAZA network could assist in </a:t>
            </a:r>
            <a:r>
              <a:rPr lang="en-US" b="1" dirty="0">
                <a:solidFill>
                  <a:srgbClr val="266791"/>
                </a:solidFill>
              </a:rPr>
              <a:t>data collection on the status of species</a:t>
            </a:r>
            <a:r>
              <a:rPr lang="en-US" dirty="0"/>
              <a:t> (e.g. for NDF)</a:t>
            </a:r>
          </a:p>
          <a:p>
            <a:endParaRPr lang="en-US" dirty="0"/>
          </a:p>
          <a:p>
            <a:r>
              <a:rPr lang="en-US" dirty="0"/>
              <a:t>Expertise also welcome for </a:t>
            </a:r>
            <a:r>
              <a:rPr lang="en-US" b="1" dirty="0">
                <a:solidFill>
                  <a:srgbClr val="266791"/>
                </a:solidFill>
              </a:rPr>
              <a:t>identification</a:t>
            </a:r>
            <a:r>
              <a:rPr lang="en-US" dirty="0"/>
              <a:t>, </a:t>
            </a:r>
            <a:r>
              <a:rPr lang="en-US" b="1" dirty="0">
                <a:solidFill>
                  <a:srgbClr val="266791"/>
                </a:solidFill>
              </a:rPr>
              <a:t>taxonomy</a:t>
            </a:r>
            <a:r>
              <a:rPr lang="en-US" dirty="0"/>
              <a:t>, </a:t>
            </a:r>
            <a:r>
              <a:rPr lang="en-US" b="1" dirty="0">
                <a:solidFill>
                  <a:srgbClr val="266791"/>
                </a:solidFill>
              </a:rPr>
              <a:t>marking</a:t>
            </a:r>
            <a:r>
              <a:rPr lang="en-US" dirty="0"/>
              <a:t> or </a:t>
            </a:r>
            <a:r>
              <a:rPr lang="en-US" b="1" dirty="0">
                <a:solidFill>
                  <a:srgbClr val="266791"/>
                </a:solidFill>
              </a:rPr>
              <a:t>forensics</a:t>
            </a:r>
          </a:p>
          <a:p>
            <a:endParaRPr lang="en-US" b="1" dirty="0">
              <a:solidFill>
                <a:srgbClr val="266791"/>
              </a:solidFill>
            </a:endParaRPr>
          </a:p>
          <a:p>
            <a:r>
              <a:rPr lang="en-US" dirty="0"/>
              <a:t>Several </a:t>
            </a:r>
            <a:r>
              <a:rPr lang="en-US" b="1" dirty="0">
                <a:solidFill>
                  <a:srgbClr val="266791"/>
                </a:solidFill>
              </a:rPr>
              <a:t>CoP 18 Decisions </a:t>
            </a:r>
            <a:r>
              <a:rPr lang="en-US" dirty="0"/>
              <a:t>will require WAZA contribution</a:t>
            </a:r>
          </a:p>
        </p:txBody>
      </p:sp>
      <p:grpSp>
        <p:nvGrpSpPr>
          <p:cNvPr id="27" name="Group 26">
            <a:extLst>
              <a:ext uri="{FF2B5EF4-FFF2-40B4-BE49-F238E27FC236}">
                <a16:creationId xmlns:a16="http://schemas.microsoft.com/office/drawing/2014/main" id="{A0D31AC2-FFE2-47B4-AFC5-606AE15446CA}"/>
              </a:ext>
            </a:extLst>
          </p:cNvPr>
          <p:cNvGrpSpPr/>
          <p:nvPr/>
        </p:nvGrpSpPr>
        <p:grpSpPr>
          <a:xfrm>
            <a:off x="6203158" y="1469951"/>
            <a:ext cx="5335969" cy="4575082"/>
            <a:chOff x="6203158" y="1469951"/>
            <a:chExt cx="5335969" cy="4575082"/>
          </a:xfrm>
        </p:grpSpPr>
        <p:pic>
          <p:nvPicPr>
            <p:cNvPr id="5" name="Picture 4" descr="Icon&#10;&#10;Description automatically generated">
              <a:extLst>
                <a:ext uri="{FF2B5EF4-FFF2-40B4-BE49-F238E27FC236}">
                  <a16:creationId xmlns:a16="http://schemas.microsoft.com/office/drawing/2014/main" id="{ADFDEF31-B727-432C-BA95-CC57D85C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158" y="3510726"/>
              <a:ext cx="2534307" cy="2534307"/>
            </a:xfrm>
            <a:prstGeom prst="rect">
              <a:avLst/>
            </a:prstGeom>
          </p:spPr>
        </p:pic>
        <p:pic>
          <p:nvPicPr>
            <p:cNvPr id="9" name="Picture 8" descr="Icon&#10;&#10;Description automatically generated">
              <a:extLst>
                <a:ext uri="{FF2B5EF4-FFF2-40B4-BE49-F238E27FC236}">
                  <a16:creationId xmlns:a16="http://schemas.microsoft.com/office/drawing/2014/main" id="{F5B20E89-5A8F-49FA-93AF-1A9D6D5AF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975" y="1595935"/>
              <a:ext cx="2285999" cy="2285999"/>
            </a:xfrm>
            <a:prstGeom prst="rect">
              <a:avLst/>
            </a:prstGeom>
          </p:spPr>
        </p:pic>
        <p:pic>
          <p:nvPicPr>
            <p:cNvPr id="13" name="Picture 12" descr="Icon&#10;&#10;Description automatically generated">
              <a:extLst>
                <a:ext uri="{FF2B5EF4-FFF2-40B4-BE49-F238E27FC236}">
                  <a16:creationId xmlns:a16="http://schemas.microsoft.com/office/drawing/2014/main" id="{4225A219-5828-4663-B3D9-18F276258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158" y="1469951"/>
              <a:ext cx="2411983" cy="2411983"/>
            </a:xfrm>
            <a:prstGeom prst="rect">
              <a:avLst/>
            </a:prstGeom>
          </p:spPr>
        </p:pic>
        <p:pic>
          <p:nvPicPr>
            <p:cNvPr id="15" name="Picture 14" descr="Icon&#10;&#10;Description automatically generated">
              <a:extLst>
                <a:ext uri="{FF2B5EF4-FFF2-40B4-BE49-F238E27FC236}">
                  <a16:creationId xmlns:a16="http://schemas.microsoft.com/office/drawing/2014/main" id="{64ABAFD1-0B96-4101-A1A0-EB5D424E82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4821" y="3510726"/>
              <a:ext cx="2534306" cy="2534306"/>
            </a:xfrm>
            <a:prstGeom prst="rect">
              <a:avLst/>
            </a:prstGeom>
          </p:spPr>
        </p:pic>
        <p:cxnSp>
          <p:nvCxnSpPr>
            <p:cNvPr id="17" name="Straight Connector 16">
              <a:extLst>
                <a:ext uri="{FF2B5EF4-FFF2-40B4-BE49-F238E27FC236}">
                  <a16:creationId xmlns:a16="http://schemas.microsoft.com/office/drawing/2014/main" id="{C0187F4C-B90F-4152-BC60-A15BECA4F760}"/>
                </a:ext>
              </a:extLst>
            </p:cNvPr>
            <p:cNvCxnSpPr>
              <a:cxnSpLocks/>
            </p:cNvCxnSpPr>
            <p:nvPr/>
          </p:nvCxnSpPr>
          <p:spPr>
            <a:xfrm>
              <a:off x="8879911" y="1791893"/>
              <a:ext cx="0" cy="4021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E75784-B318-4A40-BF57-2AAD8F14B938}"/>
                </a:ext>
              </a:extLst>
            </p:cNvPr>
            <p:cNvCxnSpPr>
              <a:cxnSpLocks/>
            </p:cNvCxnSpPr>
            <p:nvPr/>
          </p:nvCxnSpPr>
          <p:spPr>
            <a:xfrm flipH="1">
              <a:off x="6620257" y="3720662"/>
              <a:ext cx="460857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0187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Marking and monitoring of live Asian Elephants</a:t>
            </a:r>
            <a:endParaRPr lang="en-US" sz="34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574221" y="2394087"/>
            <a:ext cx="5302469" cy="3877590"/>
          </a:xfrm>
        </p:spPr>
        <p:txBody>
          <a:bodyPr>
            <a:noAutofit/>
          </a:bodyPr>
          <a:lstStyle/>
          <a:p>
            <a:pPr marL="0" indent="0">
              <a:buNone/>
            </a:pPr>
            <a:r>
              <a:rPr lang="en-US" sz="3200" dirty="0"/>
              <a:t>Parties involved in trade in Asian elephants should “</a:t>
            </a:r>
            <a:r>
              <a:rPr lang="en-US" sz="3200" b="1" i="1" dirty="0">
                <a:solidFill>
                  <a:srgbClr val="266791"/>
                </a:solidFill>
              </a:rPr>
              <a:t>request as necessary assistance from experts</a:t>
            </a:r>
            <a:r>
              <a:rPr lang="en-US" sz="3200" b="1" dirty="0">
                <a:solidFill>
                  <a:srgbClr val="266791"/>
                </a:solidFill>
              </a:rPr>
              <a:t>”, including WAZA members</a:t>
            </a:r>
            <a:r>
              <a:rPr lang="en-US" sz="3200" dirty="0"/>
              <a:t>, to “</a:t>
            </a:r>
            <a:r>
              <a:rPr lang="en-US" sz="3200" i="1" dirty="0"/>
              <a:t>develop strategies to manage captive elephant populations”</a:t>
            </a:r>
            <a:r>
              <a:rPr lang="en-US" sz="3200" dirty="0"/>
              <a:t>.</a:t>
            </a:r>
          </a:p>
        </p:txBody>
      </p:sp>
      <p:pic>
        <p:nvPicPr>
          <p:cNvPr id="6" name="Picture 5" descr="A small elephant standing next to a body of water&#10;&#10;Description automatically generated">
            <a:extLst>
              <a:ext uri="{FF2B5EF4-FFF2-40B4-BE49-F238E27FC236}">
                <a16:creationId xmlns:a16="http://schemas.microsoft.com/office/drawing/2014/main" id="{62622208-E47D-4977-9478-A7240CC36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99" y="2394087"/>
            <a:ext cx="5822071" cy="3877590"/>
          </a:xfrm>
          <a:prstGeom prst="rect">
            <a:avLst/>
          </a:prstGeom>
        </p:spPr>
      </p:pic>
      <p:sp>
        <p:nvSpPr>
          <p:cNvPr id="12" name="Content Placeholder 2">
            <a:extLst>
              <a:ext uri="{FF2B5EF4-FFF2-40B4-BE49-F238E27FC236}">
                <a16:creationId xmlns:a16="http://schemas.microsoft.com/office/drawing/2014/main" id="{03E515C9-C0D1-49FE-8F4B-3A0756769586}"/>
              </a:ext>
            </a:extLst>
          </p:cNvPr>
          <p:cNvSpPr txBox="1">
            <a:spLocks/>
          </p:cNvSpPr>
          <p:nvPr/>
        </p:nvSpPr>
        <p:spPr>
          <a:xfrm>
            <a:off x="630998" y="1873179"/>
            <a:ext cx="5822071" cy="52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266791"/>
                </a:solidFill>
              </a:rPr>
              <a:t>Decisions 18.222-18.227</a:t>
            </a:r>
          </a:p>
        </p:txBody>
      </p:sp>
    </p:spTree>
    <p:extLst>
      <p:ext uri="{BB962C8B-B14F-4D97-AF65-F5344CB8AC3E}">
        <p14:creationId xmlns:p14="http://schemas.microsoft.com/office/powerpoint/2010/main" val="156946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3B37-0D54-4A27-A474-325060D8ACC9}"/>
              </a:ext>
            </a:extLst>
          </p:cNvPr>
          <p:cNvSpPr>
            <a:spLocks noGrp="1"/>
          </p:cNvSpPr>
          <p:nvPr>
            <p:ph type="title"/>
          </p:nvPr>
        </p:nvSpPr>
        <p:spPr>
          <a:xfrm>
            <a:off x="2751666" y="400355"/>
            <a:ext cx="6688667" cy="1329298"/>
          </a:xfrm>
        </p:spPr>
        <p:txBody>
          <a:bodyPr/>
          <a:lstStyle/>
          <a:p>
            <a:r>
              <a:rPr lang="en-US" dirty="0">
                <a:solidFill>
                  <a:srgbClr val="266791"/>
                </a:solidFill>
              </a:rPr>
              <a:t>Who is involved in CITES?</a:t>
            </a:r>
          </a:p>
        </p:txBody>
      </p:sp>
      <p:pic>
        <p:nvPicPr>
          <p:cNvPr id="3" name="Picture 2">
            <a:extLst>
              <a:ext uri="{FF2B5EF4-FFF2-40B4-BE49-F238E27FC236}">
                <a16:creationId xmlns:a16="http://schemas.microsoft.com/office/drawing/2014/main" id="{350E13ED-9D97-4A4B-9533-B89688BAD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487" y="1963525"/>
            <a:ext cx="7106274" cy="360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C9D2952-81AD-4D68-B2D1-8EF1D48C1399}"/>
              </a:ext>
            </a:extLst>
          </p:cNvPr>
          <p:cNvSpPr txBox="1">
            <a:spLocks/>
          </p:cNvSpPr>
          <p:nvPr/>
        </p:nvSpPr>
        <p:spPr>
          <a:xfrm>
            <a:off x="334446" y="2629618"/>
            <a:ext cx="4301041" cy="2706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Bk" pitchFamily="2" charset="0"/>
                <a:ea typeface="Roboto Bk" pitchFamily="2" charset="0"/>
                <a:cs typeface="+mj-cs"/>
              </a:defRPr>
            </a:lvl1pPr>
          </a:lstStyle>
          <a:p>
            <a:r>
              <a:rPr lang="en-US" sz="3600" dirty="0">
                <a:latin typeface="Roboto" pitchFamily="2" charset="0"/>
                <a:ea typeface="Roboto" pitchFamily="2" charset="0"/>
              </a:rPr>
              <a:t>CITES has </a:t>
            </a:r>
            <a:r>
              <a:rPr lang="en-US" sz="3600" dirty="0">
                <a:solidFill>
                  <a:srgbClr val="266791"/>
                </a:solidFill>
                <a:latin typeface="Roboto" pitchFamily="2" charset="0"/>
                <a:ea typeface="Roboto" pitchFamily="2" charset="0"/>
              </a:rPr>
              <a:t>183 signatory</a:t>
            </a:r>
            <a:r>
              <a:rPr lang="en-US" sz="3600" dirty="0">
                <a:latin typeface="Roboto" pitchFamily="2" charset="0"/>
                <a:ea typeface="Roboto" pitchFamily="2" charset="0"/>
              </a:rPr>
              <a:t> </a:t>
            </a:r>
            <a:r>
              <a:rPr lang="en-US" sz="3600" dirty="0">
                <a:solidFill>
                  <a:srgbClr val="266791"/>
                </a:solidFill>
                <a:latin typeface="Roboto" pitchFamily="2" charset="0"/>
                <a:ea typeface="Roboto" pitchFamily="2" charset="0"/>
              </a:rPr>
              <a:t>Parties:</a:t>
            </a:r>
            <a:br>
              <a:rPr lang="en-US" sz="3600" dirty="0">
                <a:solidFill>
                  <a:srgbClr val="266791"/>
                </a:solidFill>
                <a:latin typeface="Roboto" pitchFamily="2" charset="0"/>
                <a:ea typeface="Roboto" pitchFamily="2" charset="0"/>
              </a:rPr>
            </a:br>
            <a:r>
              <a:rPr lang="en-US" sz="3600" dirty="0">
                <a:latin typeface="Roboto" pitchFamily="2" charset="0"/>
                <a:ea typeface="Roboto" pitchFamily="2" charset="0"/>
              </a:rPr>
              <a:t>182 UN-States and the EU.</a:t>
            </a:r>
            <a:endParaRPr lang="en-GB" sz="3600" dirty="0">
              <a:latin typeface="Roboto" pitchFamily="2" charset="0"/>
              <a:ea typeface="Roboto" pitchFamily="2" charset="0"/>
            </a:endParaRPr>
          </a:p>
        </p:txBody>
      </p:sp>
    </p:spTree>
    <p:extLst>
      <p:ext uri="{BB962C8B-B14F-4D97-AF65-F5344CB8AC3E}">
        <p14:creationId xmlns:p14="http://schemas.microsoft.com/office/powerpoint/2010/main" val="1469345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Live ornamental fish trade</a:t>
            </a:r>
            <a:endParaRPr lang="en-US" sz="34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574221" y="2394087"/>
            <a:ext cx="5302469" cy="3877590"/>
          </a:xfrm>
        </p:spPr>
        <p:txBody>
          <a:bodyPr>
            <a:noAutofit/>
          </a:bodyPr>
          <a:lstStyle/>
          <a:p>
            <a:pPr marL="0" indent="0">
              <a:buNone/>
            </a:pPr>
            <a:r>
              <a:rPr lang="en-US" sz="3200" dirty="0"/>
              <a:t>CITES Secretariat to convene a </a:t>
            </a:r>
            <a:r>
              <a:rPr lang="en-US" sz="3200" b="1" dirty="0">
                <a:solidFill>
                  <a:srgbClr val="266791"/>
                </a:solidFill>
              </a:rPr>
              <a:t>technical workshop on trade in non-CITES-listed ornamental fishes</a:t>
            </a:r>
            <a:r>
              <a:rPr lang="en-US" sz="3200" dirty="0"/>
              <a:t>. Workshop to include experts, range States, industry. </a:t>
            </a:r>
            <a:r>
              <a:rPr lang="en-US" sz="3200" b="1" dirty="0">
                <a:solidFill>
                  <a:srgbClr val="266791"/>
                </a:solidFill>
              </a:rPr>
              <a:t>Inputs and expertise from WAZA highly appreciated</a:t>
            </a:r>
            <a:r>
              <a:rPr lang="en-US" sz="3200" dirty="0"/>
              <a:t>.</a:t>
            </a:r>
          </a:p>
        </p:txBody>
      </p:sp>
      <p:sp>
        <p:nvSpPr>
          <p:cNvPr id="12" name="Content Placeholder 2">
            <a:extLst>
              <a:ext uri="{FF2B5EF4-FFF2-40B4-BE49-F238E27FC236}">
                <a16:creationId xmlns:a16="http://schemas.microsoft.com/office/drawing/2014/main" id="{03E515C9-C0D1-49FE-8F4B-3A0756769586}"/>
              </a:ext>
            </a:extLst>
          </p:cNvPr>
          <p:cNvSpPr txBox="1">
            <a:spLocks/>
          </p:cNvSpPr>
          <p:nvPr/>
        </p:nvSpPr>
        <p:spPr>
          <a:xfrm>
            <a:off x="630998" y="1873179"/>
            <a:ext cx="5822071" cy="52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266791"/>
                </a:solidFill>
              </a:rPr>
              <a:t>Decisions 18.296-18.298</a:t>
            </a:r>
          </a:p>
        </p:txBody>
      </p:sp>
      <p:pic>
        <p:nvPicPr>
          <p:cNvPr id="8" name="Picture 7" descr="A picture containing frog, fish&#10;&#10;Description automatically generated">
            <a:extLst>
              <a:ext uri="{FF2B5EF4-FFF2-40B4-BE49-F238E27FC236}">
                <a16:creationId xmlns:a16="http://schemas.microsoft.com/office/drawing/2014/main" id="{D76639E8-F16B-4E64-9564-21C240D50B03}"/>
              </a:ext>
            </a:extLst>
          </p:cNvPr>
          <p:cNvPicPr>
            <a:picLocks noChangeAspect="1"/>
          </p:cNvPicPr>
          <p:nvPr/>
        </p:nvPicPr>
        <p:blipFill rotWithShape="1">
          <a:blip r:embed="rId3">
            <a:extLst>
              <a:ext uri="{28A0092B-C50C-407E-A947-70E740481C1C}">
                <a14:useLocalDpi xmlns:a14="http://schemas.microsoft.com/office/drawing/2010/main" val="0"/>
              </a:ext>
            </a:extLst>
          </a:blip>
          <a:srcRect r="3577"/>
          <a:stretch/>
        </p:blipFill>
        <p:spPr>
          <a:xfrm>
            <a:off x="630997" y="2394087"/>
            <a:ext cx="5822071" cy="3877590"/>
          </a:xfrm>
          <a:prstGeom prst="rect">
            <a:avLst/>
          </a:prstGeom>
        </p:spPr>
      </p:pic>
    </p:spTree>
    <p:extLst>
      <p:ext uri="{BB962C8B-B14F-4D97-AF65-F5344CB8AC3E}">
        <p14:creationId xmlns:p14="http://schemas.microsoft.com/office/powerpoint/2010/main" val="863230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Appropriate &amp; acceptable destinations</a:t>
            </a:r>
            <a:endParaRPr lang="en-US" sz="34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574221" y="1873179"/>
            <a:ext cx="5302469" cy="4398498"/>
          </a:xfrm>
        </p:spPr>
        <p:txBody>
          <a:bodyPr>
            <a:noAutofit/>
          </a:bodyPr>
          <a:lstStyle/>
          <a:p>
            <a:pPr marL="0" indent="0">
              <a:buNone/>
            </a:pPr>
            <a:r>
              <a:rPr lang="en-US" sz="3200" dirty="0"/>
              <a:t>The Secretariat is happy to note that WAZA has shown interest in joining a </a:t>
            </a:r>
            <a:r>
              <a:rPr lang="en-US" sz="3200" b="1" dirty="0">
                <a:solidFill>
                  <a:srgbClr val="266791"/>
                </a:solidFill>
              </a:rPr>
              <a:t>working group on the definition of </a:t>
            </a:r>
            <a:r>
              <a:rPr lang="en-US" sz="3200" dirty="0"/>
              <a:t>“</a:t>
            </a:r>
            <a:r>
              <a:rPr lang="en-US" sz="3200" b="1" dirty="0">
                <a:solidFill>
                  <a:srgbClr val="266791"/>
                </a:solidFill>
              </a:rPr>
              <a:t>appropriate and acceptable destination</a:t>
            </a:r>
            <a:r>
              <a:rPr lang="en-US" sz="3200" dirty="0"/>
              <a:t>”, particularly for </a:t>
            </a:r>
            <a:r>
              <a:rPr lang="en-US" sz="3200" b="1" dirty="0">
                <a:solidFill>
                  <a:srgbClr val="266791"/>
                </a:solidFill>
              </a:rPr>
              <a:t>African elephants</a:t>
            </a:r>
            <a:r>
              <a:rPr lang="en-US" sz="3200" dirty="0"/>
              <a:t> and southern white </a:t>
            </a:r>
            <a:r>
              <a:rPr lang="en-US" sz="3200" b="1" dirty="0">
                <a:solidFill>
                  <a:srgbClr val="266791"/>
                </a:solidFill>
              </a:rPr>
              <a:t>rhinos</a:t>
            </a:r>
            <a:r>
              <a:rPr lang="en-US" sz="3200" dirty="0"/>
              <a:t>.</a:t>
            </a:r>
          </a:p>
        </p:txBody>
      </p:sp>
      <p:pic>
        <p:nvPicPr>
          <p:cNvPr id="11" name="Picture 10" descr="A rhinoceros walking in an enclosure&#10;&#10;Description automatically generated">
            <a:extLst>
              <a:ext uri="{FF2B5EF4-FFF2-40B4-BE49-F238E27FC236}">
                <a16:creationId xmlns:a16="http://schemas.microsoft.com/office/drawing/2014/main" id="{8046098B-87EF-467A-9D58-EB6EA49C5D38}"/>
              </a:ext>
            </a:extLst>
          </p:cNvPr>
          <p:cNvPicPr>
            <a:picLocks noChangeAspect="1"/>
          </p:cNvPicPr>
          <p:nvPr/>
        </p:nvPicPr>
        <p:blipFill rotWithShape="1">
          <a:blip r:embed="rId3">
            <a:extLst>
              <a:ext uri="{28A0092B-C50C-407E-A947-70E740481C1C}">
                <a14:useLocalDpi xmlns:a14="http://schemas.microsoft.com/office/drawing/2010/main" val="0"/>
              </a:ext>
            </a:extLst>
          </a:blip>
          <a:srcRect r="9481"/>
          <a:stretch/>
        </p:blipFill>
        <p:spPr>
          <a:xfrm>
            <a:off x="630995" y="1871354"/>
            <a:ext cx="5943225" cy="4398497"/>
          </a:xfrm>
          <a:prstGeom prst="rect">
            <a:avLst/>
          </a:prstGeom>
        </p:spPr>
      </p:pic>
    </p:spTree>
    <p:extLst>
      <p:ext uri="{BB962C8B-B14F-4D97-AF65-F5344CB8AC3E}">
        <p14:creationId xmlns:p14="http://schemas.microsoft.com/office/powerpoint/2010/main" val="3751939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Amphibian trade &amp; breeding</a:t>
            </a:r>
            <a:endParaRPr lang="en-US" sz="3400" dirty="0"/>
          </a:p>
        </p:txBody>
      </p:sp>
      <p:sp>
        <p:nvSpPr>
          <p:cNvPr id="7" name="Content Placeholder 2">
            <a:extLst>
              <a:ext uri="{FF2B5EF4-FFF2-40B4-BE49-F238E27FC236}">
                <a16:creationId xmlns:a16="http://schemas.microsoft.com/office/drawing/2014/main" id="{F22ED168-5FE8-4016-92D5-EBB1C2310675}"/>
              </a:ext>
            </a:extLst>
          </p:cNvPr>
          <p:cNvSpPr>
            <a:spLocks noGrp="1"/>
          </p:cNvSpPr>
          <p:nvPr>
            <p:ph idx="1"/>
          </p:nvPr>
        </p:nvSpPr>
        <p:spPr>
          <a:xfrm>
            <a:off x="6574221" y="2394087"/>
            <a:ext cx="5302469" cy="3877590"/>
          </a:xfrm>
        </p:spPr>
        <p:txBody>
          <a:bodyPr>
            <a:noAutofit/>
          </a:bodyPr>
          <a:lstStyle/>
          <a:p>
            <a:pPr marL="0" indent="0">
              <a:buNone/>
            </a:pPr>
            <a:r>
              <a:rPr lang="en-US" sz="3200" dirty="0"/>
              <a:t>The WAZA community’s expertise would be highly valuable for a series of </a:t>
            </a:r>
            <a:r>
              <a:rPr lang="en-US" sz="3200" b="1" dirty="0">
                <a:solidFill>
                  <a:srgbClr val="266791"/>
                </a:solidFill>
              </a:rPr>
              <a:t>CoP-mandated workshops on amphibian trade</a:t>
            </a:r>
            <a:r>
              <a:rPr lang="en-US" sz="3200" dirty="0"/>
              <a:t>, particularly the </a:t>
            </a:r>
            <a:r>
              <a:rPr lang="en-US" sz="3200" b="1" dirty="0">
                <a:solidFill>
                  <a:srgbClr val="266791"/>
                </a:solidFill>
              </a:rPr>
              <a:t>pet market </a:t>
            </a:r>
            <a:r>
              <a:rPr lang="en-US" sz="3200" dirty="0"/>
              <a:t>for live amphibians.</a:t>
            </a:r>
          </a:p>
        </p:txBody>
      </p:sp>
      <p:sp>
        <p:nvSpPr>
          <p:cNvPr id="8" name="Content Placeholder 2">
            <a:extLst>
              <a:ext uri="{FF2B5EF4-FFF2-40B4-BE49-F238E27FC236}">
                <a16:creationId xmlns:a16="http://schemas.microsoft.com/office/drawing/2014/main" id="{7BE549BA-636F-4404-AF14-41A247E7FCB9}"/>
              </a:ext>
            </a:extLst>
          </p:cNvPr>
          <p:cNvSpPr txBox="1">
            <a:spLocks/>
          </p:cNvSpPr>
          <p:nvPr/>
        </p:nvSpPr>
        <p:spPr>
          <a:xfrm>
            <a:off x="630998" y="1873179"/>
            <a:ext cx="5822071" cy="52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266791"/>
                </a:solidFill>
              </a:rPr>
              <a:t>Decisions 18.194-18.196</a:t>
            </a:r>
          </a:p>
        </p:txBody>
      </p:sp>
      <p:pic>
        <p:nvPicPr>
          <p:cNvPr id="12" name="Picture 11" descr="A frog sitting on the grass&#10;&#10;Description automatically generated">
            <a:extLst>
              <a:ext uri="{FF2B5EF4-FFF2-40B4-BE49-F238E27FC236}">
                <a16:creationId xmlns:a16="http://schemas.microsoft.com/office/drawing/2014/main" id="{8A8811DC-959E-4552-9CFA-6FD9CB589801}"/>
              </a:ext>
            </a:extLst>
          </p:cNvPr>
          <p:cNvPicPr>
            <a:picLocks noChangeAspect="1"/>
          </p:cNvPicPr>
          <p:nvPr/>
        </p:nvPicPr>
        <p:blipFill rotWithShape="1">
          <a:blip r:embed="rId3">
            <a:extLst>
              <a:ext uri="{28A0092B-C50C-407E-A947-70E740481C1C}">
                <a14:useLocalDpi xmlns:a14="http://schemas.microsoft.com/office/drawing/2010/main" val="0"/>
              </a:ext>
            </a:extLst>
          </a:blip>
          <a:srcRect b="11198"/>
          <a:stretch/>
        </p:blipFill>
        <p:spPr>
          <a:xfrm>
            <a:off x="630995" y="2394086"/>
            <a:ext cx="5822071" cy="3877591"/>
          </a:xfrm>
          <a:prstGeom prst="rect">
            <a:avLst/>
          </a:prstGeom>
        </p:spPr>
      </p:pic>
    </p:spTree>
    <p:extLst>
      <p:ext uri="{BB962C8B-B14F-4D97-AF65-F5344CB8AC3E}">
        <p14:creationId xmlns:p14="http://schemas.microsoft.com/office/powerpoint/2010/main" val="3469979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Songbirds trade &amp; management</a:t>
            </a:r>
            <a:endParaRPr lang="en-US" sz="3400" dirty="0"/>
          </a:p>
        </p:txBody>
      </p:sp>
      <p:sp>
        <p:nvSpPr>
          <p:cNvPr id="7" name="Content Placeholder 2">
            <a:extLst>
              <a:ext uri="{FF2B5EF4-FFF2-40B4-BE49-F238E27FC236}">
                <a16:creationId xmlns:a16="http://schemas.microsoft.com/office/drawing/2014/main" id="{F22ED168-5FE8-4016-92D5-EBB1C2310675}"/>
              </a:ext>
            </a:extLst>
          </p:cNvPr>
          <p:cNvSpPr>
            <a:spLocks noGrp="1"/>
          </p:cNvSpPr>
          <p:nvPr>
            <p:ph idx="1"/>
          </p:nvPr>
        </p:nvSpPr>
        <p:spPr>
          <a:xfrm>
            <a:off x="6574221" y="2394087"/>
            <a:ext cx="5302469" cy="3877590"/>
          </a:xfrm>
        </p:spPr>
        <p:txBody>
          <a:bodyPr>
            <a:noAutofit/>
          </a:bodyPr>
          <a:lstStyle/>
          <a:p>
            <a:pPr marL="0" indent="0">
              <a:buNone/>
            </a:pPr>
            <a:r>
              <a:rPr lang="en-US" sz="3200" dirty="0"/>
              <a:t>WAZA knowledge would also be valuable in </a:t>
            </a:r>
            <a:r>
              <a:rPr lang="en-US" sz="3200" b="1" dirty="0">
                <a:solidFill>
                  <a:srgbClr val="266791"/>
                </a:solidFill>
              </a:rPr>
              <a:t>determining the scale and scope of trade in songbirds </a:t>
            </a:r>
            <a:r>
              <a:rPr lang="en-US" sz="3200" dirty="0"/>
              <a:t>to determine their conservation needs, as per CoP-mandated action.</a:t>
            </a:r>
          </a:p>
        </p:txBody>
      </p:sp>
      <p:sp>
        <p:nvSpPr>
          <p:cNvPr id="8" name="Content Placeholder 2">
            <a:extLst>
              <a:ext uri="{FF2B5EF4-FFF2-40B4-BE49-F238E27FC236}">
                <a16:creationId xmlns:a16="http://schemas.microsoft.com/office/drawing/2014/main" id="{7BE549BA-636F-4404-AF14-41A247E7FCB9}"/>
              </a:ext>
            </a:extLst>
          </p:cNvPr>
          <p:cNvSpPr txBox="1">
            <a:spLocks/>
          </p:cNvSpPr>
          <p:nvPr/>
        </p:nvSpPr>
        <p:spPr>
          <a:xfrm>
            <a:off x="630998" y="1873179"/>
            <a:ext cx="5822071" cy="52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n" pitchFamily="2" charset="0"/>
                <a:ea typeface="Roboto Cn"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t" pitchFamily="2" charset="0"/>
                <a:ea typeface="Roboto L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t" pitchFamily="2" charset="0"/>
                <a:ea typeface="Roboto L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Th" pitchFamily="2" charset="0"/>
                <a:ea typeface="Roboto Th"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266791"/>
                </a:solidFill>
              </a:rPr>
              <a:t>Decisions 18.256-18.259</a:t>
            </a:r>
          </a:p>
        </p:txBody>
      </p:sp>
      <p:pic>
        <p:nvPicPr>
          <p:cNvPr id="4" name="Picture 3" descr="A blurry image of a bird&#10;&#10;Description automatically generated">
            <a:extLst>
              <a:ext uri="{FF2B5EF4-FFF2-40B4-BE49-F238E27FC236}">
                <a16:creationId xmlns:a16="http://schemas.microsoft.com/office/drawing/2014/main" id="{F9E7D7D8-54C7-482A-A690-81A7AEBB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0" y="2780629"/>
            <a:ext cx="5820947" cy="3104505"/>
          </a:xfrm>
          <a:prstGeom prst="rect">
            <a:avLst/>
          </a:prstGeom>
        </p:spPr>
      </p:pic>
    </p:spTree>
    <p:extLst>
      <p:ext uri="{BB962C8B-B14F-4D97-AF65-F5344CB8AC3E}">
        <p14:creationId xmlns:p14="http://schemas.microsoft.com/office/powerpoint/2010/main" val="2898253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Zoonotic diseases</a:t>
            </a:r>
            <a:endParaRPr lang="en-US" sz="3400" dirty="0"/>
          </a:p>
        </p:txBody>
      </p:sp>
      <p:sp>
        <p:nvSpPr>
          <p:cNvPr id="7" name="Content Placeholder 2">
            <a:extLst>
              <a:ext uri="{FF2B5EF4-FFF2-40B4-BE49-F238E27FC236}">
                <a16:creationId xmlns:a16="http://schemas.microsoft.com/office/drawing/2014/main" id="{F22ED168-5FE8-4016-92D5-EBB1C2310675}"/>
              </a:ext>
            </a:extLst>
          </p:cNvPr>
          <p:cNvSpPr>
            <a:spLocks noGrp="1"/>
          </p:cNvSpPr>
          <p:nvPr>
            <p:ph idx="1"/>
          </p:nvPr>
        </p:nvSpPr>
        <p:spPr>
          <a:xfrm>
            <a:off x="6574221" y="2394087"/>
            <a:ext cx="5302469" cy="3877590"/>
          </a:xfrm>
        </p:spPr>
        <p:txBody>
          <a:bodyPr>
            <a:noAutofit/>
          </a:bodyPr>
          <a:lstStyle/>
          <a:p>
            <a:pPr marL="0" indent="0">
              <a:buNone/>
            </a:pPr>
            <a:r>
              <a:rPr lang="en-US" sz="3200" dirty="0"/>
              <a:t>Secretariat working to inform Standing Committee on </a:t>
            </a:r>
            <a:r>
              <a:rPr lang="en-US" sz="3200" b="1" dirty="0">
                <a:solidFill>
                  <a:srgbClr val="266791"/>
                </a:solidFill>
              </a:rPr>
              <a:t>how CITES could contribute to reducing the risks posed by zoonotic diseases</a:t>
            </a:r>
            <a:r>
              <a:rPr lang="en-US" sz="3200" dirty="0"/>
              <a:t>. WAZA’s veterinary expertise would be highly valuable.</a:t>
            </a:r>
          </a:p>
        </p:txBody>
      </p:sp>
      <p:pic>
        <p:nvPicPr>
          <p:cNvPr id="4" name="Picture 3" descr="A close up of a coral&#10;&#10;Description automatically generated">
            <a:extLst>
              <a:ext uri="{FF2B5EF4-FFF2-40B4-BE49-F238E27FC236}">
                <a16:creationId xmlns:a16="http://schemas.microsoft.com/office/drawing/2014/main" id="{DA60EC69-335E-4863-8805-924DEC845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00" y="1869831"/>
            <a:ext cx="4495048" cy="4495048"/>
          </a:xfrm>
          <a:prstGeom prst="rect">
            <a:avLst/>
          </a:prstGeom>
        </p:spPr>
      </p:pic>
    </p:spTree>
    <p:extLst>
      <p:ext uri="{BB962C8B-B14F-4D97-AF65-F5344CB8AC3E}">
        <p14:creationId xmlns:p14="http://schemas.microsoft.com/office/powerpoint/2010/main" val="2377838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Trade in live animals in accordance with CITES</a:t>
            </a:r>
            <a:endParaRPr lang="en-US" sz="3400" dirty="0"/>
          </a:p>
        </p:txBody>
      </p:sp>
      <p:sp>
        <p:nvSpPr>
          <p:cNvPr id="7" name="Content Placeholder 2">
            <a:extLst>
              <a:ext uri="{FF2B5EF4-FFF2-40B4-BE49-F238E27FC236}">
                <a16:creationId xmlns:a16="http://schemas.microsoft.com/office/drawing/2014/main" id="{F22ED168-5FE8-4016-92D5-EBB1C2310675}"/>
              </a:ext>
            </a:extLst>
          </p:cNvPr>
          <p:cNvSpPr>
            <a:spLocks noGrp="1"/>
          </p:cNvSpPr>
          <p:nvPr>
            <p:ph idx="1"/>
          </p:nvPr>
        </p:nvSpPr>
        <p:spPr>
          <a:xfrm>
            <a:off x="6574221" y="2394087"/>
            <a:ext cx="5302469" cy="3877590"/>
          </a:xfrm>
        </p:spPr>
        <p:txBody>
          <a:bodyPr>
            <a:noAutofit/>
          </a:bodyPr>
          <a:lstStyle/>
          <a:p>
            <a:pPr marL="0" indent="0">
              <a:buNone/>
            </a:pPr>
            <a:r>
              <a:rPr lang="en-US" sz="3200" dirty="0"/>
              <a:t>Members of WAZA can </a:t>
            </a:r>
            <a:r>
              <a:rPr lang="en-US" sz="3200" b="1" dirty="0">
                <a:solidFill>
                  <a:srgbClr val="266791"/>
                </a:solidFill>
              </a:rPr>
              <a:t>act as eyes and ears of the Convention</a:t>
            </a:r>
            <a:r>
              <a:rPr lang="en-US" sz="3200" dirty="0"/>
              <a:t> and share information on </a:t>
            </a:r>
            <a:r>
              <a:rPr lang="en-US" sz="3200" b="1" dirty="0">
                <a:solidFill>
                  <a:srgbClr val="266791"/>
                </a:solidFill>
              </a:rPr>
              <a:t>suspicious offers, prices or other trade developments</a:t>
            </a:r>
            <a:r>
              <a:rPr lang="en-US" sz="3200" dirty="0"/>
              <a:t>.</a:t>
            </a:r>
          </a:p>
        </p:txBody>
      </p:sp>
      <p:pic>
        <p:nvPicPr>
          <p:cNvPr id="9" name="Picture 8" descr="A close up of a cage&#10;&#10;Description automatically generated">
            <a:extLst>
              <a:ext uri="{FF2B5EF4-FFF2-40B4-BE49-F238E27FC236}">
                <a16:creationId xmlns:a16="http://schemas.microsoft.com/office/drawing/2014/main" id="{2AEE0693-EEF5-495E-B68A-B659E23BE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91" y="2394084"/>
            <a:ext cx="5822071" cy="3900333"/>
          </a:xfrm>
          <a:prstGeom prst="rect">
            <a:avLst/>
          </a:prstGeom>
        </p:spPr>
      </p:pic>
    </p:spTree>
    <p:extLst>
      <p:ext uri="{BB962C8B-B14F-4D97-AF65-F5344CB8AC3E}">
        <p14:creationId xmlns:p14="http://schemas.microsoft.com/office/powerpoint/2010/main" val="376184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a:bodyPr>
          <a:lstStyle/>
          <a:p>
            <a:pPr algn="ctr"/>
            <a:r>
              <a:rPr lang="en-US" sz="3400" dirty="0">
                <a:solidFill>
                  <a:srgbClr val="266791"/>
                </a:solidFill>
              </a:rPr>
              <a:t>Captive-breeding</a:t>
            </a:r>
            <a:endParaRPr lang="en-US" sz="3400" dirty="0"/>
          </a:p>
        </p:txBody>
      </p:sp>
      <p:sp>
        <p:nvSpPr>
          <p:cNvPr id="7" name="Content Placeholder 2">
            <a:extLst>
              <a:ext uri="{FF2B5EF4-FFF2-40B4-BE49-F238E27FC236}">
                <a16:creationId xmlns:a16="http://schemas.microsoft.com/office/drawing/2014/main" id="{F22ED168-5FE8-4016-92D5-EBB1C2310675}"/>
              </a:ext>
            </a:extLst>
          </p:cNvPr>
          <p:cNvSpPr>
            <a:spLocks noGrp="1"/>
          </p:cNvSpPr>
          <p:nvPr>
            <p:ph idx="1"/>
          </p:nvPr>
        </p:nvSpPr>
        <p:spPr>
          <a:xfrm>
            <a:off x="6574221" y="1711334"/>
            <a:ext cx="5302469" cy="4665081"/>
          </a:xfrm>
        </p:spPr>
        <p:txBody>
          <a:bodyPr>
            <a:noAutofit/>
          </a:bodyPr>
          <a:lstStyle/>
          <a:p>
            <a:pPr marL="0" indent="0">
              <a:buNone/>
            </a:pPr>
            <a:r>
              <a:rPr lang="en-US" sz="3200" dirty="0"/>
              <a:t>Shift in trade specimens from wild-caught to captive-bred poses </a:t>
            </a:r>
            <a:r>
              <a:rPr lang="en-US" sz="3200" b="1" dirty="0">
                <a:solidFill>
                  <a:srgbClr val="266791"/>
                </a:solidFill>
              </a:rPr>
              <a:t>new conservation challenges</a:t>
            </a:r>
            <a:r>
              <a:rPr lang="en-US" sz="3200" dirty="0"/>
              <a:t>. WAZA ideally placed to help enact CoP17 Resolution on </a:t>
            </a:r>
            <a:r>
              <a:rPr lang="en-US" sz="3200" b="1" dirty="0">
                <a:solidFill>
                  <a:srgbClr val="266791"/>
                </a:solidFill>
              </a:rPr>
              <a:t>review of captive-breeding trade </a:t>
            </a:r>
            <a:r>
              <a:rPr lang="en-US" sz="3200" dirty="0"/>
              <a:t>and </a:t>
            </a:r>
            <a:r>
              <a:rPr lang="en-US" sz="3200" b="1" dirty="0">
                <a:solidFill>
                  <a:srgbClr val="266791"/>
                </a:solidFill>
              </a:rPr>
              <a:t>inspecting breeding facilities</a:t>
            </a:r>
            <a:r>
              <a:rPr lang="en-US" sz="3200" dirty="0"/>
              <a:t>, particularly </a:t>
            </a:r>
            <a:r>
              <a:rPr lang="en-US" sz="3200" b="1" dirty="0">
                <a:solidFill>
                  <a:srgbClr val="266791"/>
                </a:solidFill>
              </a:rPr>
              <a:t>tiger farms</a:t>
            </a:r>
            <a:r>
              <a:rPr lang="en-US" sz="3200" dirty="0"/>
              <a:t>.</a:t>
            </a:r>
          </a:p>
        </p:txBody>
      </p:sp>
      <p:pic>
        <p:nvPicPr>
          <p:cNvPr id="9" name="Picture 8">
            <a:extLst>
              <a:ext uri="{FF2B5EF4-FFF2-40B4-BE49-F238E27FC236}">
                <a16:creationId xmlns:a16="http://schemas.microsoft.com/office/drawing/2014/main" id="{E1E49A21-6AFD-4B7C-8FC5-6C3551FA00B6}"/>
              </a:ext>
            </a:extLst>
          </p:cNvPr>
          <p:cNvPicPr>
            <a:picLocks noChangeAspect="1"/>
          </p:cNvPicPr>
          <p:nvPr/>
        </p:nvPicPr>
        <p:blipFill rotWithShape="1">
          <a:blip r:embed="rId3">
            <a:extLst>
              <a:ext uri="{28A0092B-C50C-407E-A947-70E740481C1C}">
                <a14:useLocalDpi xmlns:a14="http://schemas.microsoft.com/office/drawing/2010/main" val="0"/>
              </a:ext>
            </a:extLst>
          </a:blip>
          <a:srcRect l="11555"/>
          <a:stretch/>
        </p:blipFill>
        <p:spPr>
          <a:xfrm>
            <a:off x="630991" y="2394084"/>
            <a:ext cx="5822075" cy="3877592"/>
          </a:xfrm>
          <a:prstGeom prst="rect">
            <a:avLst/>
          </a:prstGeom>
        </p:spPr>
      </p:pic>
    </p:spTree>
    <p:extLst>
      <p:ext uri="{BB962C8B-B14F-4D97-AF65-F5344CB8AC3E}">
        <p14:creationId xmlns:p14="http://schemas.microsoft.com/office/powerpoint/2010/main" val="377530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640E-2BFF-46F4-8DDD-DF62215F2000}"/>
              </a:ext>
            </a:extLst>
          </p:cNvPr>
          <p:cNvSpPr>
            <a:spLocks noGrp="1"/>
          </p:cNvSpPr>
          <p:nvPr>
            <p:ph type="title"/>
          </p:nvPr>
        </p:nvSpPr>
        <p:spPr>
          <a:xfrm>
            <a:off x="1223000" y="586323"/>
            <a:ext cx="9746000" cy="883628"/>
          </a:xfrm>
        </p:spPr>
        <p:txBody>
          <a:bodyPr>
            <a:normAutofit fontScale="90000"/>
          </a:bodyPr>
          <a:lstStyle/>
          <a:p>
            <a:pPr algn="ctr"/>
            <a:r>
              <a:rPr lang="en-US" sz="4000" dirty="0">
                <a:solidFill>
                  <a:srgbClr val="266791"/>
                </a:solidFill>
              </a:rPr>
              <a:t>Communication, training &amp; capacity-building</a:t>
            </a:r>
            <a:endParaRPr lang="en-US" sz="4000" dirty="0"/>
          </a:p>
        </p:txBody>
      </p:sp>
      <p:sp>
        <p:nvSpPr>
          <p:cNvPr id="3" name="Content Placeholder 2">
            <a:extLst>
              <a:ext uri="{FF2B5EF4-FFF2-40B4-BE49-F238E27FC236}">
                <a16:creationId xmlns:a16="http://schemas.microsoft.com/office/drawing/2014/main" id="{549FBD4A-4C2F-4F8F-8786-460B1C40200D}"/>
              </a:ext>
            </a:extLst>
          </p:cNvPr>
          <p:cNvSpPr>
            <a:spLocks noGrp="1"/>
          </p:cNvSpPr>
          <p:nvPr>
            <p:ph idx="1"/>
          </p:nvPr>
        </p:nvSpPr>
        <p:spPr>
          <a:xfrm>
            <a:off x="637776" y="1632180"/>
            <a:ext cx="4928120" cy="5066107"/>
          </a:xfrm>
        </p:spPr>
        <p:txBody>
          <a:bodyPr>
            <a:normAutofit fontScale="92500" lnSpcReduction="10000"/>
          </a:bodyPr>
          <a:lstStyle/>
          <a:p>
            <a:r>
              <a:rPr lang="en-US" dirty="0"/>
              <a:t>WAZA members have long history of successful </a:t>
            </a:r>
            <a:r>
              <a:rPr lang="en-US" b="1" dirty="0">
                <a:solidFill>
                  <a:srgbClr val="266791"/>
                </a:solidFill>
              </a:rPr>
              <a:t>communication work on issues critical to CITES</a:t>
            </a:r>
            <a:r>
              <a:rPr lang="en-US" dirty="0"/>
              <a:t>.</a:t>
            </a:r>
          </a:p>
          <a:p>
            <a:endParaRPr lang="en-US" dirty="0"/>
          </a:p>
          <a:p>
            <a:r>
              <a:rPr lang="en-US" dirty="0"/>
              <a:t>Your members’ expertise could reinforce CITES outreach tools </a:t>
            </a:r>
            <a:r>
              <a:rPr lang="en-US" b="1" dirty="0">
                <a:solidFill>
                  <a:srgbClr val="266791"/>
                </a:solidFill>
              </a:rPr>
              <a:t>like livelihoods case-studies or CITES Virtual College</a:t>
            </a:r>
            <a:r>
              <a:rPr lang="en-US" dirty="0"/>
              <a:t>.</a:t>
            </a:r>
          </a:p>
          <a:p>
            <a:endParaRPr lang="en-US" b="1" dirty="0">
              <a:solidFill>
                <a:srgbClr val="266791"/>
              </a:solidFill>
            </a:endParaRPr>
          </a:p>
          <a:p>
            <a:r>
              <a:rPr lang="en-US" dirty="0"/>
              <a:t>We could cooperate to spread messages on </a:t>
            </a:r>
            <a:r>
              <a:rPr lang="en-US" b="1" dirty="0">
                <a:solidFill>
                  <a:srgbClr val="266791"/>
                </a:solidFill>
              </a:rPr>
              <a:t>conservation</a:t>
            </a:r>
            <a:r>
              <a:rPr lang="en-US" dirty="0"/>
              <a:t> and </a:t>
            </a:r>
            <a:r>
              <a:rPr lang="en-US" b="1" dirty="0">
                <a:solidFill>
                  <a:srgbClr val="266791"/>
                </a:solidFill>
              </a:rPr>
              <a:t>sustainable use</a:t>
            </a:r>
            <a:r>
              <a:rPr lang="en-US" dirty="0"/>
              <a:t>.</a:t>
            </a:r>
          </a:p>
        </p:txBody>
      </p:sp>
      <p:grpSp>
        <p:nvGrpSpPr>
          <p:cNvPr id="27" name="Group 26">
            <a:extLst>
              <a:ext uri="{FF2B5EF4-FFF2-40B4-BE49-F238E27FC236}">
                <a16:creationId xmlns:a16="http://schemas.microsoft.com/office/drawing/2014/main" id="{A0D31AC2-FFE2-47B4-AFC5-606AE15446CA}"/>
              </a:ext>
            </a:extLst>
          </p:cNvPr>
          <p:cNvGrpSpPr/>
          <p:nvPr/>
        </p:nvGrpSpPr>
        <p:grpSpPr>
          <a:xfrm>
            <a:off x="6096000" y="1632180"/>
            <a:ext cx="5335969" cy="4575082"/>
            <a:chOff x="6203158" y="1469951"/>
            <a:chExt cx="5335969" cy="4575082"/>
          </a:xfrm>
        </p:grpSpPr>
        <p:pic>
          <p:nvPicPr>
            <p:cNvPr id="5" name="Picture 4" descr="Icon&#10;&#10;Description automatically generated">
              <a:extLst>
                <a:ext uri="{FF2B5EF4-FFF2-40B4-BE49-F238E27FC236}">
                  <a16:creationId xmlns:a16="http://schemas.microsoft.com/office/drawing/2014/main" id="{ADFDEF31-B727-432C-BA95-CC57D85C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158" y="3510726"/>
              <a:ext cx="2534307" cy="2534307"/>
            </a:xfrm>
            <a:prstGeom prst="rect">
              <a:avLst/>
            </a:prstGeom>
          </p:spPr>
        </p:pic>
        <p:pic>
          <p:nvPicPr>
            <p:cNvPr id="9" name="Picture 8" descr="Icon&#10;&#10;Description automatically generated">
              <a:extLst>
                <a:ext uri="{FF2B5EF4-FFF2-40B4-BE49-F238E27FC236}">
                  <a16:creationId xmlns:a16="http://schemas.microsoft.com/office/drawing/2014/main" id="{F5B20E89-5A8F-49FA-93AF-1A9D6D5AF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975" y="1595935"/>
              <a:ext cx="2285999" cy="2285999"/>
            </a:xfrm>
            <a:prstGeom prst="rect">
              <a:avLst/>
            </a:prstGeom>
          </p:spPr>
        </p:pic>
        <p:pic>
          <p:nvPicPr>
            <p:cNvPr id="13" name="Picture 12" descr="Icon&#10;&#10;Description automatically generated">
              <a:extLst>
                <a:ext uri="{FF2B5EF4-FFF2-40B4-BE49-F238E27FC236}">
                  <a16:creationId xmlns:a16="http://schemas.microsoft.com/office/drawing/2014/main" id="{4225A219-5828-4663-B3D9-18F276258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158" y="1469951"/>
              <a:ext cx="2411983" cy="2411983"/>
            </a:xfrm>
            <a:prstGeom prst="rect">
              <a:avLst/>
            </a:prstGeom>
          </p:spPr>
        </p:pic>
        <p:pic>
          <p:nvPicPr>
            <p:cNvPr id="15" name="Picture 14" descr="Icon&#10;&#10;Description automatically generated">
              <a:extLst>
                <a:ext uri="{FF2B5EF4-FFF2-40B4-BE49-F238E27FC236}">
                  <a16:creationId xmlns:a16="http://schemas.microsoft.com/office/drawing/2014/main" id="{64ABAFD1-0B96-4101-A1A0-EB5D424E82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4821" y="3510726"/>
              <a:ext cx="2534306" cy="2534306"/>
            </a:xfrm>
            <a:prstGeom prst="rect">
              <a:avLst/>
            </a:prstGeom>
          </p:spPr>
        </p:pic>
        <p:cxnSp>
          <p:nvCxnSpPr>
            <p:cNvPr id="17" name="Straight Connector 16">
              <a:extLst>
                <a:ext uri="{FF2B5EF4-FFF2-40B4-BE49-F238E27FC236}">
                  <a16:creationId xmlns:a16="http://schemas.microsoft.com/office/drawing/2014/main" id="{C0187F4C-B90F-4152-BC60-A15BECA4F760}"/>
                </a:ext>
              </a:extLst>
            </p:cNvPr>
            <p:cNvCxnSpPr>
              <a:cxnSpLocks/>
            </p:cNvCxnSpPr>
            <p:nvPr/>
          </p:nvCxnSpPr>
          <p:spPr>
            <a:xfrm>
              <a:off x="8879911" y="1791893"/>
              <a:ext cx="0" cy="4021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E75784-B318-4A40-BF57-2AAD8F14B938}"/>
                </a:ext>
              </a:extLst>
            </p:cNvPr>
            <p:cNvCxnSpPr>
              <a:cxnSpLocks/>
            </p:cNvCxnSpPr>
            <p:nvPr/>
          </p:nvCxnSpPr>
          <p:spPr>
            <a:xfrm flipH="1">
              <a:off x="6620257" y="3720662"/>
              <a:ext cx="460857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886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36C9-96C6-4FEE-BE9C-87AF3B95B642}"/>
              </a:ext>
            </a:extLst>
          </p:cNvPr>
          <p:cNvSpPr>
            <a:spLocks noGrp="1"/>
          </p:cNvSpPr>
          <p:nvPr>
            <p:ph type="title"/>
          </p:nvPr>
        </p:nvSpPr>
        <p:spPr/>
        <p:txBody>
          <a:bodyPr/>
          <a:lstStyle/>
          <a:p>
            <a:pPr algn="ctr"/>
            <a:r>
              <a:rPr lang="en-US" dirty="0">
                <a:solidFill>
                  <a:srgbClr val="266791"/>
                </a:solidFill>
              </a:rPr>
              <a:t>Conclusions:</a:t>
            </a:r>
          </a:p>
        </p:txBody>
      </p:sp>
      <p:sp>
        <p:nvSpPr>
          <p:cNvPr id="3" name="Content Placeholder 2">
            <a:extLst>
              <a:ext uri="{FF2B5EF4-FFF2-40B4-BE49-F238E27FC236}">
                <a16:creationId xmlns:a16="http://schemas.microsoft.com/office/drawing/2014/main" id="{88FA8061-53C3-4E8E-8C86-C825C244648D}"/>
              </a:ext>
            </a:extLst>
          </p:cNvPr>
          <p:cNvSpPr>
            <a:spLocks noGrp="1"/>
          </p:cNvSpPr>
          <p:nvPr>
            <p:ph idx="1"/>
          </p:nvPr>
        </p:nvSpPr>
        <p:spPr>
          <a:xfrm>
            <a:off x="838200" y="1954132"/>
            <a:ext cx="10515600" cy="4351338"/>
          </a:xfrm>
        </p:spPr>
        <p:txBody>
          <a:bodyPr>
            <a:normAutofit fontScale="92500"/>
          </a:bodyPr>
          <a:lstStyle/>
          <a:p>
            <a:r>
              <a:rPr lang="en-US" dirty="0">
                <a:ln w="18415" cmpd="sng">
                  <a:noFill/>
                  <a:prstDash val="solid"/>
                </a:ln>
              </a:rPr>
              <a:t>CITES lies at the intersection of </a:t>
            </a:r>
            <a:r>
              <a:rPr lang="en-US" b="1" dirty="0">
                <a:ln w="18415" cmpd="sng">
                  <a:noFill/>
                  <a:prstDash val="solid"/>
                </a:ln>
                <a:solidFill>
                  <a:srgbClr val="266791"/>
                </a:solidFill>
              </a:rPr>
              <a:t>trade</a:t>
            </a:r>
            <a:r>
              <a:rPr lang="en-US" dirty="0">
                <a:ln w="18415" cmpd="sng">
                  <a:noFill/>
                  <a:prstDash val="solid"/>
                </a:ln>
              </a:rPr>
              <a:t>, </a:t>
            </a:r>
            <a:r>
              <a:rPr lang="en-US" b="1" dirty="0">
                <a:ln w="18415" cmpd="sng">
                  <a:noFill/>
                  <a:prstDash val="solid"/>
                </a:ln>
                <a:solidFill>
                  <a:srgbClr val="266791"/>
                </a:solidFill>
              </a:rPr>
              <a:t>development</a:t>
            </a:r>
            <a:r>
              <a:rPr lang="en-US" dirty="0">
                <a:ln w="18415" cmpd="sng">
                  <a:noFill/>
                  <a:prstDash val="solid"/>
                </a:ln>
              </a:rPr>
              <a:t>, </a:t>
            </a:r>
            <a:r>
              <a:rPr lang="en-US" b="1" dirty="0">
                <a:ln w="18415" cmpd="sng">
                  <a:noFill/>
                  <a:prstDash val="solid"/>
                </a:ln>
                <a:solidFill>
                  <a:srgbClr val="266791"/>
                </a:solidFill>
              </a:rPr>
              <a:t>environment</a:t>
            </a:r>
            <a:r>
              <a:rPr lang="en-US" dirty="0">
                <a:ln w="18415" cmpd="sng">
                  <a:noFill/>
                  <a:prstDash val="solid"/>
                </a:ln>
              </a:rPr>
              <a:t> and </a:t>
            </a:r>
            <a:r>
              <a:rPr lang="en-US" b="1" dirty="0">
                <a:ln w="18415" cmpd="sng">
                  <a:noFill/>
                  <a:prstDash val="solid"/>
                </a:ln>
                <a:solidFill>
                  <a:srgbClr val="266791"/>
                </a:solidFill>
              </a:rPr>
              <a:t>animal welfare and rights.</a:t>
            </a:r>
          </a:p>
          <a:p>
            <a:endParaRPr lang="en-US" b="1" dirty="0">
              <a:ln w="18415" cmpd="sng">
                <a:noFill/>
                <a:prstDash val="solid"/>
              </a:ln>
              <a:solidFill>
                <a:srgbClr val="266791"/>
              </a:solidFill>
            </a:endParaRPr>
          </a:p>
          <a:p>
            <a:r>
              <a:rPr lang="en-US" dirty="0">
                <a:ln w="18415" cmpd="sng">
                  <a:noFill/>
                  <a:prstDash val="solid"/>
                </a:ln>
              </a:rPr>
              <a:t>The Convention relies on collaboration with wide range of partners and experts like </a:t>
            </a:r>
            <a:r>
              <a:rPr lang="en-US" b="1" dirty="0">
                <a:ln w="18415" cmpd="sng">
                  <a:noFill/>
                  <a:prstDash val="solid"/>
                </a:ln>
                <a:solidFill>
                  <a:srgbClr val="266791"/>
                </a:solidFill>
              </a:rPr>
              <a:t>WAZA, who shares many of the CITES priorities, </a:t>
            </a:r>
            <a:r>
              <a:rPr lang="en-US" dirty="0">
                <a:ln w="18415" cmpd="sng">
                  <a:noFill/>
                  <a:prstDash val="solid"/>
                </a:ln>
              </a:rPr>
              <a:t>and can and should play a big role in future implementation challenges</a:t>
            </a:r>
            <a:r>
              <a:rPr lang="en-US" b="1" dirty="0">
                <a:ln w="18415" cmpd="sng">
                  <a:noFill/>
                  <a:prstDash val="solid"/>
                </a:ln>
                <a:solidFill>
                  <a:srgbClr val="266791"/>
                </a:solidFill>
              </a:rPr>
              <a:t>.</a:t>
            </a:r>
          </a:p>
          <a:p>
            <a:endParaRPr lang="en-US" b="1" dirty="0">
              <a:ln w="18415" cmpd="sng">
                <a:noFill/>
                <a:prstDash val="solid"/>
              </a:ln>
              <a:solidFill>
                <a:srgbClr val="266791"/>
              </a:solidFill>
            </a:endParaRPr>
          </a:p>
          <a:p>
            <a:r>
              <a:rPr lang="en-US" dirty="0">
                <a:ln w="18415" cmpd="sng">
                  <a:noFill/>
                  <a:prstDash val="solid"/>
                </a:ln>
              </a:rPr>
              <a:t>Our cooperation, already fruitful, must continue to </a:t>
            </a:r>
            <a:r>
              <a:rPr lang="en-US" b="1" dirty="0">
                <a:ln w="18415" cmpd="sng">
                  <a:noFill/>
                  <a:prstDash val="solid"/>
                </a:ln>
                <a:solidFill>
                  <a:srgbClr val="266791"/>
                </a:solidFill>
              </a:rPr>
              <a:t>meet challenges of the future</a:t>
            </a:r>
            <a:r>
              <a:rPr lang="en-US" dirty="0">
                <a:ln w="18415" cmpd="sng">
                  <a:noFill/>
                  <a:prstDash val="solid"/>
                </a:ln>
              </a:rPr>
              <a:t>, not least those that have risen with COVID-19.</a:t>
            </a:r>
          </a:p>
        </p:txBody>
      </p:sp>
    </p:spTree>
    <p:extLst>
      <p:ext uri="{BB962C8B-B14F-4D97-AF65-F5344CB8AC3E}">
        <p14:creationId xmlns:p14="http://schemas.microsoft.com/office/powerpoint/2010/main" val="35479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3778C-3F96-4E1A-A3F3-978C11E55D82}"/>
              </a:ext>
            </a:extLst>
          </p:cNvPr>
          <p:cNvSpPr>
            <a:spLocks noGrp="1"/>
          </p:cNvSpPr>
          <p:nvPr>
            <p:ph type="title"/>
          </p:nvPr>
        </p:nvSpPr>
        <p:spPr>
          <a:xfrm>
            <a:off x="838200" y="365125"/>
            <a:ext cx="10515600" cy="1325563"/>
          </a:xfrm>
        </p:spPr>
        <p:txBody>
          <a:bodyPr>
            <a:normAutofit/>
          </a:bodyPr>
          <a:lstStyle/>
          <a:p>
            <a:pPr algn="ctr"/>
            <a:r>
              <a:rPr lang="en-US" sz="6000" dirty="0"/>
              <a:t>Thank you for your attention!</a:t>
            </a:r>
          </a:p>
        </p:txBody>
      </p:sp>
      <p:pic>
        <p:nvPicPr>
          <p:cNvPr id="6" name="Picture 5">
            <a:extLst>
              <a:ext uri="{FF2B5EF4-FFF2-40B4-BE49-F238E27FC236}">
                <a16:creationId xmlns:a16="http://schemas.microsoft.com/office/drawing/2014/main" id="{CFB3B81B-5F03-4BCE-AA4D-643595813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69" y="1611732"/>
            <a:ext cx="4896574" cy="2809037"/>
          </a:xfrm>
          <a:prstGeom prst="rect">
            <a:avLst/>
          </a:prstGeom>
        </p:spPr>
      </p:pic>
      <p:sp>
        <p:nvSpPr>
          <p:cNvPr id="7" name="Title 1">
            <a:extLst>
              <a:ext uri="{FF2B5EF4-FFF2-40B4-BE49-F238E27FC236}">
                <a16:creationId xmlns:a16="http://schemas.microsoft.com/office/drawing/2014/main" id="{B6A888F4-C57A-4CBE-9810-B89B878F69A4}"/>
              </a:ext>
            </a:extLst>
          </p:cNvPr>
          <p:cNvSpPr txBox="1">
            <a:spLocks/>
          </p:cNvSpPr>
          <p:nvPr/>
        </p:nvSpPr>
        <p:spPr>
          <a:xfrm>
            <a:off x="4007757" y="4388447"/>
            <a:ext cx="4176486" cy="1094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oboto Bk" pitchFamily="2" charset="0"/>
                <a:ea typeface="Roboto Bk" pitchFamily="2" charset="0"/>
                <a:cs typeface="+mj-cs"/>
              </a:defRPr>
            </a:lvl1pPr>
          </a:lstStyle>
          <a:p>
            <a:pPr algn="ctr"/>
            <a:r>
              <a:rPr lang="en-US" sz="4000" dirty="0">
                <a:hlinkClick r:id="rId4">
                  <a:extLst>
                    <a:ext uri="{A12FA001-AC4F-418D-AE19-62706E023703}">
                      <ahyp:hlinkClr xmlns:ahyp="http://schemas.microsoft.com/office/drawing/2018/hyperlinkcolor" val="tx"/>
                    </a:ext>
                  </a:extLst>
                </a:hlinkClick>
              </a:rPr>
              <a:t>www.cites.org</a:t>
            </a:r>
            <a:endParaRPr lang="en-US" sz="4000" dirty="0"/>
          </a:p>
        </p:txBody>
      </p:sp>
      <p:sp>
        <p:nvSpPr>
          <p:cNvPr id="2" name="TextBox 1">
            <a:extLst>
              <a:ext uri="{FF2B5EF4-FFF2-40B4-BE49-F238E27FC236}">
                <a16:creationId xmlns:a16="http://schemas.microsoft.com/office/drawing/2014/main" id="{DB7E7C4B-C8B1-48CC-A90E-92726EC43A07}"/>
              </a:ext>
            </a:extLst>
          </p:cNvPr>
          <p:cNvSpPr txBox="1"/>
          <p:nvPr/>
        </p:nvSpPr>
        <p:spPr>
          <a:xfrm>
            <a:off x="5158635" y="5451932"/>
            <a:ext cx="1874729" cy="430887"/>
          </a:xfrm>
          <a:prstGeom prst="rect">
            <a:avLst/>
          </a:prstGeom>
          <a:noFill/>
        </p:spPr>
        <p:txBody>
          <a:bodyPr wrap="square" rtlCol="0">
            <a:spAutoFit/>
          </a:bodyPr>
          <a:lstStyle/>
          <a:p>
            <a:r>
              <a:rPr lang="en-US" sz="2200" dirty="0">
                <a:solidFill>
                  <a:schemeClr val="bg1"/>
                </a:solidFill>
                <a:latin typeface="Roboto Th" pitchFamily="2" charset="0"/>
                <a:ea typeface="Roboto Th" pitchFamily="2" charset="0"/>
              </a:rPr>
              <a:t>Stay in touch:</a:t>
            </a:r>
          </a:p>
        </p:txBody>
      </p:sp>
      <p:pic>
        <p:nvPicPr>
          <p:cNvPr id="13" name="Picture 12">
            <a:hlinkClick r:id="rId5"/>
            <a:extLst>
              <a:ext uri="{FF2B5EF4-FFF2-40B4-BE49-F238E27FC236}">
                <a16:creationId xmlns:a16="http://schemas.microsoft.com/office/drawing/2014/main" id="{AABFF7B6-5031-4967-8180-97DE8A002C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9352" y="5945730"/>
            <a:ext cx="568766" cy="568766"/>
          </a:xfrm>
          <a:prstGeom prst="rect">
            <a:avLst/>
          </a:prstGeom>
        </p:spPr>
      </p:pic>
      <p:pic>
        <p:nvPicPr>
          <p:cNvPr id="15" name="Picture 14">
            <a:hlinkClick r:id="rId7"/>
            <a:extLst>
              <a:ext uri="{FF2B5EF4-FFF2-40B4-BE49-F238E27FC236}">
                <a16:creationId xmlns:a16="http://schemas.microsoft.com/office/drawing/2014/main" id="{525C4EAB-BD91-4389-9986-BDFDCD0D72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3279" y="5946333"/>
            <a:ext cx="567560" cy="567560"/>
          </a:xfrm>
          <a:prstGeom prst="rect">
            <a:avLst/>
          </a:prstGeom>
        </p:spPr>
      </p:pic>
      <p:pic>
        <p:nvPicPr>
          <p:cNvPr id="17" name="Picture 16">
            <a:hlinkClick r:id="rId9"/>
            <a:extLst>
              <a:ext uri="{FF2B5EF4-FFF2-40B4-BE49-F238E27FC236}">
                <a16:creationId xmlns:a16="http://schemas.microsoft.com/office/drawing/2014/main" id="{834B1618-2353-44C7-B224-BFAA457F2A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5946333"/>
            <a:ext cx="567560" cy="567560"/>
          </a:xfrm>
          <a:prstGeom prst="rect">
            <a:avLst/>
          </a:prstGeom>
        </p:spPr>
      </p:pic>
      <p:pic>
        <p:nvPicPr>
          <p:cNvPr id="19" name="Picture 18">
            <a:hlinkClick r:id="rId11"/>
            <a:extLst>
              <a:ext uri="{FF2B5EF4-FFF2-40B4-BE49-F238E27FC236}">
                <a16:creationId xmlns:a16="http://schemas.microsoft.com/office/drawing/2014/main" id="{BB554A28-CC4A-47C8-911D-CB31A4E47B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78721" y="5946333"/>
            <a:ext cx="567560" cy="567560"/>
          </a:xfrm>
          <a:prstGeom prst="rect">
            <a:avLst/>
          </a:prstGeom>
        </p:spPr>
      </p:pic>
    </p:spTree>
    <p:extLst>
      <p:ext uri="{BB962C8B-B14F-4D97-AF65-F5344CB8AC3E}">
        <p14:creationId xmlns:p14="http://schemas.microsoft.com/office/powerpoint/2010/main" val="346166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FF3F-2690-4B63-B76F-B974304E099B}"/>
              </a:ext>
            </a:extLst>
          </p:cNvPr>
          <p:cNvSpPr>
            <a:spLocks noGrp="1"/>
          </p:cNvSpPr>
          <p:nvPr>
            <p:ph type="title"/>
          </p:nvPr>
        </p:nvSpPr>
        <p:spPr>
          <a:xfrm>
            <a:off x="2747431" y="295447"/>
            <a:ext cx="6697133" cy="1076154"/>
          </a:xfrm>
        </p:spPr>
        <p:txBody>
          <a:bodyPr/>
          <a:lstStyle/>
          <a:p>
            <a:pPr algn="ctr"/>
            <a:r>
              <a:rPr lang="en-US" dirty="0">
                <a:solidFill>
                  <a:srgbClr val="266791"/>
                </a:solidFill>
              </a:rPr>
              <a:t>The purpose of CITES:</a:t>
            </a:r>
          </a:p>
        </p:txBody>
      </p:sp>
      <p:sp>
        <p:nvSpPr>
          <p:cNvPr id="3" name="Content Placeholder 2">
            <a:extLst>
              <a:ext uri="{FF2B5EF4-FFF2-40B4-BE49-F238E27FC236}">
                <a16:creationId xmlns:a16="http://schemas.microsoft.com/office/drawing/2014/main" id="{BCD0DDB5-FA70-46F0-93B5-8EBA5D4E7B12}"/>
              </a:ext>
            </a:extLst>
          </p:cNvPr>
          <p:cNvSpPr>
            <a:spLocks noGrp="1"/>
          </p:cNvSpPr>
          <p:nvPr>
            <p:ph idx="1"/>
          </p:nvPr>
        </p:nvSpPr>
        <p:spPr>
          <a:xfrm>
            <a:off x="838198" y="1617287"/>
            <a:ext cx="10515600" cy="2785380"/>
          </a:xfrm>
        </p:spPr>
        <p:txBody>
          <a:bodyPr/>
          <a:lstStyle/>
          <a:p>
            <a:r>
              <a:rPr lang="en-US" altLang="en-US" dirty="0"/>
              <a:t>CITES aims to </a:t>
            </a:r>
            <a:r>
              <a:rPr lang="en-US" altLang="en-US" b="1" dirty="0">
                <a:solidFill>
                  <a:srgbClr val="266791"/>
                </a:solidFill>
              </a:rPr>
              <a:t>regulate</a:t>
            </a:r>
            <a:r>
              <a:rPr lang="en-US" altLang="en-US" dirty="0"/>
              <a:t> </a:t>
            </a:r>
            <a:r>
              <a:rPr lang="en-US" altLang="en-US" b="1" dirty="0">
                <a:solidFill>
                  <a:srgbClr val="266791"/>
                </a:solidFill>
              </a:rPr>
              <a:t>trade in </a:t>
            </a:r>
            <a:r>
              <a:rPr lang="en-US" altLang="en-US" b="1" u="sng" dirty="0">
                <a:solidFill>
                  <a:srgbClr val="266791"/>
                </a:solidFill>
              </a:rPr>
              <a:t>38’000 species </a:t>
            </a:r>
            <a:r>
              <a:rPr lang="en-US" altLang="en-US" b="1" dirty="0">
                <a:solidFill>
                  <a:srgbClr val="266791"/>
                </a:solidFill>
              </a:rPr>
              <a:t>of wild fauna and flora </a:t>
            </a:r>
            <a:r>
              <a:rPr lang="en-US" altLang="en-US" dirty="0"/>
              <a:t>to ensure it does not threaten their survival.</a:t>
            </a:r>
          </a:p>
          <a:p>
            <a:r>
              <a:rPr lang="en-US" altLang="en-US" dirty="0"/>
              <a:t>Combines </a:t>
            </a:r>
            <a:r>
              <a:rPr lang="en-US" altLang="en-US" b="1" dirty="0">
                <a:solidFill>
                  <a:srgbClr val="266791"/>
                </a:solidFill>
              </a:rPr>
              <a:t>wildlife and trade </a:t>
            </a:r>
            <a:r>
              <a:rPr lang="en-US" altLang="en-US" dirty="0"/>
              <a:t>themes within a </a:t>
            </a:r>
            <a:r>
              <a:rPr lang="en-US" altLang="en-US" b="1" dirty="0">
                <a:solidFill>
                  <a:srgbClr val="266791"/>
                </a:solidFill>
              </a:rPr>
              <a:t>legally binding instrument</a:t>
            </a:r>
          </a:p>
          <a:p>
            <a:r>
              <a:rPr lang="en-US" altLang="en-US" dirty="0"/>
              <a:t>It is aimed at achieving </a:t>
            </a:r>
            <a:r>
              <a:rPr lang="en-US" altLang="en-US" b="1" dirty="0">
                <a:solidFill>
                  <a:srgbClr val="266791"/>
                </a:solidFill>
              </a:rPr>
              <a:t>conservation and sustainable use </a:t>
            </a:r>
            <a:r>
              <a:rPr lang="en-US" altLang="en-US" dirty="0"/>
              <a:t>objectives</a:t>
            </a:r>
          </a:p>
          <a:p>
            <a:endParaRPr lang="en-US" b="1" dirty="0">
              <a:solidFill>
                <a:srgbClr val="266791"/>
              </a:solidFill>
            </a:endParaRPr>
          </a:p>
        </p:txBody>
      </p:sp>
      <p:pic>
        <p:nvPicPr>
          <p:cNvPr id="4" name="Picture 2" descr="http://www.cites.org/i/40/1973-plenipotentiary.jpg">
            <a:extLst>
              <a:ext uri="{FF2B5EF4-FFF2-40B4-BE49-F238E27FC236}">
                <a16:creationId xmlns:a16="http://schemas.microsoft.com/office/drawing/2014/main" id="{D495B299-EBED-45E0-8DED-438307D5F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4422020"/>
            <a:ext cx="6215745"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D88513-D22C-4DBB-9734-E84DDFF13B19}"/>
              </a:ext>
            </a:extLst>
          </p:cNvPr>
          <p:cNvSpPr txBox="1"/>
          <p:nvPr/>
        </p:nvSpPr>
        <p:spPr>
          <a:xfrm>
            <a:off x="7566765" y="5586922"/>
            <a:ext cx="2728685" cy="923330"/>
          </a:xfrm>
          <a:prstGeom prst="rect">
            <a:avLst/>
          </a:prstGeom>
          <a:noFill/>
        </p:spPr>
        <p:txBody>
          <a:bodyPr wrap="square" rtlCol="0">
            <a:spAutoFit/>
          </a:bodyPr>
          <a:lstStyle/>
          <a:p>
            <a:r>
              <a:rPr lang="en-US" i="1" dirty="0">
                <a:latin typeface="Roboto Cn" pitchFamily="2" charset="0"/>
                <a:ea typeface="Roboto Cn" pitchFamily="2" charset="0"/>
              </a:rPr>
              <a:t>The signing of the CITES</a:t>
            </a:r>
          </a:p>
          <a:p>
            <a:r>
              <a:rPr lang="en-US" i="1" dirty="0">
                <a:latin typeface="Roboto Cn" pitchFamily="2" charset="0"/>
                <a:ea typeface="Roboto Cn" pitchFamily="2" charset="0"/>
              </a:rPr>
              <a:t>Convention. Washington, D.C., 3 March 1973.</a:t>
            </a:r>
          </a:p>
        </p:txBody>
      </p:sp>
    </p:spTree>
    <p:extLst>
      <p:ext uri="{BB962C8B-B14F-4D97-AF65-F5344CB8AC3E}">
        <p14:creationId xmlns:p14="http://schemas.microsoft.com/office/powerpoint/2010/main" val="33997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7043-1B20-43A5-A5A0-E5E67C4F6C08}"/>
              </a:ext>
            </a:extLst>
          </p:cNvPr>
          <p:cNvSpPr>
            <a:spLocks noGrp="1"/>
          </p:cNvSpPr>
          <p:nvPr>
            <p:ph type="title"/>
          </p:nvPr>
        </p:nvSpPr>
        <p:spPr>
          <a:xfrm>
            <a:off x="838200" y="2766218"/>
            <a:ext cx="10515600" cy="1325563"/>
          </a:xfrm>
        </p:spPr>
        <p:txBody>
          <a:bodyPr>
            <a:normAutofit fontScale="90000"/>
          </a:bodyPr>
          <a:lstStyle/>
          <a:p>
            <a:pPr algn="ctr"/>
            <a:r>
              <a:rPr lang="en-US" sz="6000" dirty="0"/>
              <a:t>What kind of trade is</a:t>
            </a:r>
            <a:br>
              <a:rPr lang="en-US" sz="6000" dirty="0"/>
            </a:br>
            <a:r>
              <a:rPr lang="en-US" sz="6000" dirty="0"/>
              <a:t>covered by CITES?</a:t>
            </a:r>
          </a:p>
        </p:txBody>
      </p:sp>
    </p:spTree>
    <p:extLst>
      <p:ext uri="{BB962C8B-B14F-4D97-AF65-F5344CB8AC3E}">
        <p14:creationId xmlns:p14="http://schemas.microsoft.com/office/powerpoint/2010/main" val="3648352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1DDA73-EC89-4167-85D7-6BF3E930F91A}"/>
              </a:ext>
            </a:extLst>
          </p:cNvPr>
          <p:cNvSpPr>
            <a:spLocks noGrp="1"/>
          </p:cNvSpPr>
          <p:nvPr>
            <p:ph type="title"/>
          </p:nvPr>
        </p:nvSpPr>
        <p:spPr>
          <a:xfrm>
            <a:off x="838200" y="270934"/>
            <a:ext cx="10515600" cy="863600"/>
          </a:xfrm>
        </p:spPr>
        <p:txBody>
          <a:bodyPr>
            <a:normAutofit/>
          </a:bodyPr>
          <a:lstStyle/>
          <a:p>
            <a:pPr algn="ctr"/>
            <a:r>
              <a:rPr lang="en-US" sz="4000" dirty="0">
                <a:solidFill>
                  <a:srgbClr val="266791"/>
                </a:solidFill>
              </a:rPr>
              <a:t>Entire economic sectors rely on wildlife:</a:t>
            </a:r>
          </a:p>
        </p:txBody>
      </p:sp>
      <p:grpSp>
        <p:nvGrpSpPr>
          <p:cNvPr id="10" name="Group 9">
            <a:extLst>
              <a:ext uri="{FF2B5EF4-FFF2-40B4-BE49-F238E27FC236}">
                <a16:creationId xmlns:a16="http://schemas.microsoft.com/office/drawing/2014/main" id="{534FDC4D-B9FA-4D46-9F50-3CE991BE304D}"/>
              </a:ext>
            </a:extLst>
          </p:cNvPr>
          <p:cNvGrpSpPr/>
          <p:nvPr/>
        </p:nvGrpSpPr>
        <p:grpSpPr>
          <a:xfrm>
            <a:off x="456673" y="1134534"/>
            <a:ext cx="11415740" cy="5199538"/>
            <a:chOff x="423334" y="2107770"/>
            <a:chExt cx="11345332" cy="2499709"/>
          </a:xfrm>
        </p:grpSpPr>
        <p:sp>
          <p:nvSpPr>
            <p:cNvPr id="11" name="Freeform: Shape 10">
              <a:extLst>
                <a:ext uri="{FF2B5EF4-FFF2-40B4-BE49-F238E27FC236}">
                  <a16:creationId xmlns:a16="http://schemas.microsoft.com/office/drawing/2014/main" id="{036BDD2B-EC46-43DD-87AE-B6A0FFF94F94}"/>
                </a:ext>
              </a:extLst>
            </p:cNvPr>
            <p:cNvSpPr/>
            <p:nvPr/>
          </p:nvSpPr>
          <p:spPr>
            <a:xfrm>
              <a:off x="423334" y="2107770"/>
              <a:ext cx="11345332" cy="720703"/>
            </a:xfrm>
            <a:custGeom>
              <a:avLst/>
              <a:gdLst>
                <a:gd name="connsiteX0" fmla="*/ 0 w 11345332"/>
                <a:gd name="connsiteY0" fmla="*/ 137078 h 822449"/>
                <a:gd name="connsiteX1" fmla="*/ 137078 w 11345332"/>
                <a:gd name="connsiteY1" fmla="*/ 0 h 822449"/>
                <a:gd name="connsiteX2" fmla="*/ 11208254 w 11345332"/>
                <a:gd name="connsiteY2" fmla="*/ 0 h 822449"/>
                <a:gd name="connsiteX3" fmla="*/ 11345332 w 11345332"/>
                <a:gd name="connsiteY3" fmla="*/ 137078 h 822449"/>
                <a:gd name="connsiteX4" fmla="*/ 11345332 w 11345332"/>
                <a:gd name="connsiteY4" fmla="*/ 685371 h 822449"/>
                <a:gd name="connsiteX5" fmla="*/ 11208254 w 11345332"/>
                <a:gd name="connsiteY5" fmla="*/ 822449 h 822449"/>
                <a:gd name="connsiteX6" fmla="*/ 137078 w 11345332"/>
                <a:gd name="connsiteY6" fmla="*/ 822449 h 822449"/>
                <a:gd name="connsiteX7" fmla="*/ 0 w 11345332"/>
                <a:gd name="connsiteY7" fmla="*/ 685371 h 822449"/>
                <a:gd name="connsiteX8" fmla="*/ 0 w 11345332"/>
                <a:gd name="connsiteY8" fmla="*/ 137078 h 82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332" h="822449">
                  <a:moveTo>
                    <a:pt x="0" y="137078"/>
                  </a:moveTo>
                  <a:cubicBezTo>
                    <a:pt x="0" y="61372"/>
                    <a:pt x="61372" y="0"/>
                    <a:pt x="137078" y="0"/>
                  </a:cubicBezTo>
                  <a:lnTo>
                    <a:pt x="11208254" y="0"/>
                  </a:lnTo>
                  <a:cubicBezTo>
                    <a:pt x="11283960" y="0"/>
                    <a:pt x="11345332" y="61372"/>
                    <a:pt x="11345332" y="137078"/>
                  </a:cubicBezTo>
                  <a:lnTo>
                    <a:pt x="11345332" y="685371"/>
                  </a:lnTo>
                  <a:cubicBezTo>
                    <a:pt x="11345332" y="761077"/>
                    <a:pt x="11283960" y="822449"/>
                    <a:pt x="11208254" y="822449"/>
                  </a:cubicBezTo>
                  <a:lnTo>
                    <a:pt x="137078" y="822449"/>
                  </a:lnTo>
                  <a:cubicBezTo>
                    <a:pt x="61372" y="822449"/>
                    <a:pt x="0" y="761077"/>
                    <a:pt x="0" y="685371"/>
                  </a:cubicBezTo>
                  <a:lnTo>
                    <a:pt x="0" y="137078"/>
                  </a:lnTo>
                  <a:close/>
                </a:path>
              </a:pathLst>
            </a:custGeom>
            <a:solidFill>
              <a:srgbClr val="26679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069" tIns="162069" rIns="162069" bIns="162069" numCol="1" spcCol="1270" anchor="ctr" anchorCtr="0">
              <a:noAutofit/>
            </a:bodyPr>
            <a:lstStyle/>
            <a:p>
              <a:pPr marL="0" lvl="0" indent="0" algn="l" defTabSz="1422400">
                <a:lnSpc>
                  <a:spcPct val="90000"/>
                </a:lnSpc>
                <a:spcBef>
                  <a:spcPct val="0"/>
                </a:spcBef>
                <a:spcAft>
                  <a:spcPct val="35000"/>
                </a:spcAft>
                <a:buNone/>
              </a:pPr>
              <a:r>
                <a:rPr lang="en-US" sz="3100" kern="1200" dirty="0">
                  <a:latin typeface="Roboto" pitchFamily="2" charset="0"/>
                  <a:ea typeface="Roboto" pitchFamily="2" charset="0"/>
                </a:rPr>
                <a:t>Food: 					Fish, wild meat &amp; 					plant foods</a:t>
              </a:r>
            </a:p>
          </p:txBody>
        </p:sp>
        <p:sp>
          <p:nvSpPr>
            <p:cNvPr id="12" name="Freeform: Shape 11">
              <a:extLst>
                <a:ext uri="{FF2B5EF4-FFF2-40B4-BE49-F238E27FC236}">
                  <a16:creationId xmlns:a16="http://schemas.microsoft.com/office/drawing/2014/main" id="{53FBFA98-3A24-4F18-A4E8-28B49060EFCE}"/>
                </a:ext>
              </a:extLst>
            </p:cNvPr>
            <p:cNvSpPr/>
            <p:nvPr/>
          </p:nvSpPr>
          <p:spPr>
            <a:xfrm>
              <a:off x="423334" y="2997273"/>
              <a:ext cx="11345332" cy="720703"/>
            </a:xfrm>
            <a:custGeom>
              <a:avLst/>
              <a:gdLst>
                <a:gd name="connsiteX0" fmla="*/ 0 w 11345332"/>
                <a:gd name="connsiteY0" fmla="*/ 126610 h 759645"/>
                <a:gd name="connsiteX1" fmla="*/ 126610 w 11345332"/>
                <a:gd name="connsiteY1" fmla="*/ 0 h 759645"/>
                <a:gd name="connsiteX2" fmla="*/ 11218722 w 11345332"/>
                <a:gd name="connsiteY2" fmla="*/ 0 h 759645"/>
                <a:gd name="connsiteX3" fmla="*/ 11345332 w 11345332"/>
                <a:gd name="connsiteY3" fmla="*/ 126610 h 759645"/>
                <a:gd name="connsiteX4" fmla="*/ 11345332 w 11345332"/>
                <a:gd name="connsiteY4" fmla="*/ 633035 h 759645"/>
                <a:gd name="connsiteX5" fmla="*/ 11218722 w 11345332"/>
                <a:gd name="connsiteY5" fmla="*/ 759645 h 759645"/>
                <a:gd name="connsiteX6" fmla="*/ 126610 w 11345332"/>
                <a:gd name="connsiteY6" fmla="*/ 759645 h 759645"/>
                <a:gd name="connsiteX7" fmla="*/ 0 w 11345332"/>
                <a:gd name="connsiteY7" fmla="*/ 633035 h 759645"/>
                <a:gd name="connsiteX8" fmla="*/ 0 w 11345332"/>
                <a:gd name="connsiteY8" fmla="*/ 126610 h 75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332" h="759645">
                  <a:moveTo>
                    <a:pt x="0" y="126610"/>
                  </a:moveTo>
                  <a:cubicBezTo>
                    <a:pt x="0" y="56685"/>
                    <a:pt x="56685" y="0"/>
                    <a:pt x="126610" y="0"/>
                  </a:cubicBezTo>
                  <a:lnTo>
                    <a:pt x="11218722" y="0"/>
                  </a:lnTo>
                  <a:cubicBezTo>
                    <a:pt x="11288647" y="0"/>
                    <a:pt x="11345332" y="56685"/>
                    <a:pt x="11345332" y="126610"/>
                  </a:cubicBezTo>
                  <a:lnTo>
                    <a:pt x="11345332" y="633035"/>
                  </a:lnTo>
                  <a:cubicBezTo>
                    <a:pt x="11345332" y="702960"/>
                    <a:pt x="11288647" y="759645"/>
                    <a:pt x="11218722" y="759645"/>
                  </a:cubicBezTo>
                  <a:lnTo>
                    <a:pt x="126610" y="759645"/>
                  </a:lnTo>
                  <a:cubicBezTo>
                    <a:pt x="56685" y="759645"/>
                    <a:pt x="0" y="702960"/>
                    <a:pt x="0" y="633035"/>
                  </a:cubicBezTo>
                  <a:lnTo>
                    <a:pt x="0" y="126610"/>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9003" tIns="159003" rIns="159003" bIns="159003" numCol="1" spcCol="1270" anchor="ctr" anchorCtr="0">
              <a:noAutofit/>
            </a:bodyPr>
            <a:lstStyle/>
            <a:p>
              <a:pPr marL="0" lvl="0" indent="0" algn="l" defTabSz="1422400">
                <a:lnSpc>
                  <a:spcPct val="90000"/>
                </a:lnSpc>
                <a:spcBef>
                  <a:spcPct val="0"/>
                </a:spcBef>
                <a:spcAft>
                  <a:spcPct val="35000"/>
                </a:spcAft>
                <a:buNone/>
              </a:pPr>
              <a:r>
                <a:rPr lang="en-US" sz="3100" kern="1200" dirty="0">
                  <a:solidFill>
                    <a:schemeClr val="tx1"/>
                  </a:solidFill>
                  <a:latin typeface="Roboto" pitchFamily="2" charset="0"/>
                  <a:ea typeface="Roboto" pitchFamily="2" charset="0"/>
                </a:rPr>
                <a:t>Housing &amp;</a:t>
              </a:r>
              <a:br>
                <a:rPr lang="en-US" sz="3100" kern="1200" dirty="0">
                  <a:solidFill>
                    <a:schemeClr val="tx1"/>
                  </a:solidFill>
                  <a:latin typeface="Roboto" pitchFamily="2" charset="0"/>
                  <a:ea typeface="Roboto" pitchFamily="2" charset="0"/>
                </a:rPr>
              </a:br>
              <a:r>
                <a:rPr lang="en-US" sz="3100" kern="1200" dirty="0">
                  <a:solidFill>
                    <a:schemeClr val="tx1"/>
                  </a:solidFill>
                  <a:latin typeface="Roboto" pitchFamily="2" charset="0"/>
                  <a:ea typeface="Roboto" pitchFamily="2" charset="0"/>
                </a:rPr>
                <a:t>Furniture:</a:t>
              </a:r>
            </a:p>
          </p:txBody>
        </p:sp>
        <p:sp>
          <p:nvSpPr>
            <p:cNvPr id="13" name="Freeform: Shape 12">
              <a:extLst>
                <a:ext uri="{FF2B5EF4-FFF2-40B4-BE49-F238E27FC236}">
                  <a16:creationId xmlns:a16="http://schemas.microsoft.com/office/drawing/2014/main" id="{BA9E3CE1-EDE9-4604-B993-1B2394A8463F}"/>
                </a:ext>
              </a:extLst>
            </p:cNvPr>
            <p:cNvSpPr/>
            <p:nvPr/>
          </p:nvSpPr>
          <p:spPr>
            <a:xfrm>
              <a:off x="423334" y="3886776"/>
              <a:ext cx="11345332" cy="720703"/>
            </a:xfrm>
            <a:custGeom>
              <a:avLst/>
              <a:gdLst>
                <a:gd name="connsiteX0" fmla="*/ 0 w 11345332"/>
                <a:gd name="connsiteY0" fmla="*/ 136001 h 815987"/>
                <a:gd name="connsiteX1" fmla="*/ 136001 w 11345332"/>
                <a:gd name="connsiteY1" fmla="*/ 0 h 815987"/>
                <a:gd name="connsiteX2" fmla="*/ 11209331 w 11345332"/>
                <a:gd name="connsiteY2" fmla="*/ 0 h 815987"/>
                <a:gd name="connsiteX3" fmla="*/ 11345332 w 11345332"/>
                <a:gd name="connsiteY3" fmla="*/ 136001 h 815987"/>
                <a:gd name="connsiteX4" fmla="*/ 11345332 w 11345332"/>
                <a:gd name="connsiteY4" fmla="*/ 679986 h 815987"/>
                <a:gd name="connsiteX5" fmla="*/ 11209331 w 11345332"/>
                <a:gd name="connsiteY5" fmla="*/ 815987 h 815987"/>
                <a:gd name="connsiteX6" fmla="*/ 136001 w 11345332"/>
                <a:gd name="connsiteY6" fmla="*/ 815987 h 815987"/>
                <a:gd name="connsiteX7" fmla="*/ 0 w 11345332"/>
                <a:gd name="connsiteY7" fmla="*/ 679986 h 815987"/>
                <a:gd name="connsiteX8" fmla="*/ 0 w 11345332"/>
                <a:gd name="connsiteY8" fmla="*/ 136001 h 8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332" h="815987">
                  <a:moveTo>
                    <a:pt x="0" y="136001"/>
                  </a:moveTo>
                  <a:cubicBezTo>
                    <a:pt x="0" y="60890"/>
                    <a:pt x="60890" y="0"/>
                    <a:pt x="136001" y="0"/>
                  </a:cubicBezTo>
                  <a:lnTo>
                    <a:pt x="11209331" y="0"/>
                  </a:lnTo>
                  <a:cubicBezTo>
                    <a:pt x="11284442" y="0"/>
                    <a:pt x="11345332" y="60890"/>
                    <a:pt x="11345332" y="136001"/>
                  </a:cubicBezTo>
                  <a:lnTo>
                    <a:pt x="11345332" y="679986"/>
                  </a:lnTo>
                  <a:cubicBezTo>
                    <a:pt x="11345332" y="755097"/>
                    <a:pt x="11284442" y="815987"/>
                    <a:pt x="11209331" y="815987"/>
                  </a:cubicBezTo>
                  <a:lnTo>
                    <a:pt x="136001" y="815987"/>
                  </a:lnTo>
                  <a:cubicBezTo>
                    <a:pt x="60890" y="815987"/>
                    <a:pt x="0" y="755097"/>
                    <a:pt x="0" y="679986"/>
                  </a:cubicBezTo>
                  <a:lnTo>
                    <a:pt x="0" y="136001"/>
                  </a:lnTo>
                  <a:close/>
                </a:path>
              </a:pathLst>
            </a:custGeom>
            <a:solidFill>
              <a:srgbClr val="26679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1753" tIns="161753" rIns="161753" bIns="161753" numCol="1" spcCol="1270" anchor="ctr" anchorCtr="0">
              <a:noAutofit/>
            </a:bodyPr>
            <a:lstStyle/>
            <a:p>
              <a:pPr marL="0" lvl="0" indent="0" algn="l" defTabSz="1422400">
                <a:lnSpc>
                  <a:spcPct val="90000"/>
                </a:lnSpc>
                <a:spcBef>
                  <a:spcPct val="0"/>
                </a:spcBef>
                <a:spcAft>
                  <a:spcPct val="35000"/>
                </a:spcAft>
                <a:buNone/>
              </a:pPr>
              <a:r>
                <a:rPr lang="en-US" sz="3100" kern="1200" dirty="0">
                  <a:latin typeface="Roboto" pitchFamily="2" charset="0"/>
                  <a:ea typeface="Roboto" pitchFamily="2" charset="0"/>
                </a:rPr>
                <a:t>Health</a:t>
              </a:r>
              <a:br>
                <a:rPr lang="en-US" sz="3100" kern="1200" dirty="0">
                  <a:latin typeface="Roboto" pitchFamily="2" charset="0"/>
                  <a:ea typeface="Roboto" pitchFamily="2" charset="0"/>
                </a:rPr>
              </a:br>
              <a:r>
                <a:rPr lang="en-US" sz="3100" kern="1200" dirty="0">
                  <a:latin typeface="Roboto" pitchFamily="2" charset="0"/>
                  <a:ea typeface="Roboto" pitchFamily="2" charset="0"/>
                </a:rPr>
                <a:t>&amp; Beauty:</a:t>
              </a:r>
            </a:p>
          </p:txBody>
        </p:sp>
      </p:grpSp>
      <p:sp>
        <p:nvSpPr>
          <p:cNvPr id="2" name="TextBox 1">
            <a:extLst>
              <a:ext uri="{FF2B5EF4-FFF2-40B4-BE49-F238E27FC236}">
                <a16:creationId xmlns:a16="http://schemas.microsoft.com/office/drawing/2014/main" id="{378FB2EE-EDDA-456A-9E49-F4BBC494C0E9}"/>
              </a:ext>
            </a:extLst>
          </p:cNvPr>
          <p:cNvSpPr txBox="1"/>
          <p:nvPr/>
        </p:nvSpPr>
        <p:spPr>
          <a:xfrm>
            <a:off x="7573972" y="3168795"/>
            <a:ext cx="3928878" cy="1046440"/>
          </a:xfrm>
          <a:prstGeom prst="rect">
            <a:avLst/>
          </a:prstGeom>
          <a:noFill/>
        </p:spPr>
        <p:txBody>
          <a:bodyPr wrap="square" rtlCol="0">
            <a:spAutoFit/>
          </a:bodyPr>
          <a:lstStyle/>
          <a:p>
            <a:r>
              <a:rPr lang="en-US" sz="3100" dirty="0">
                <a:latin typeface="Roboto" pitchFamily="2" charset="0"/>
                <a:ea typeface="Roboto" pitchFamily="2" charset="0"/>
              </a:rPr>
              <a:t>Wood, timber &amp; other materials</a:t>
            </a:r>
            <a:endParaRPr lang="en-US" sz="3100" dirty="0"/>
          </a:p>
        </p:txBody>
      </p:sp>
      <p:sp>
        <p:nvSpPr>
          <p:cNvPr id="19" name="TextBox 18">
            <a:extLst>
              <a:ext uri="{FF2B5EF4-FFF2-40B4-BE49-F238E27FC236}">
                <a16:creationId xmlns:a16="http://schemas.microsoft.com/office/drawing/2014/main" id="{5A206929-D455-4553-A298-D9C32D0D1550}"/>
              </a:ext>
            </a:extLst>
          </p:cNvPr>
          <p:cNvSpPr txBox="1"/>
          <p:nvPr/>
        </p:nvSpPr>
        <p:spPr>
          <a:xfrm>
            <a:off x="7607311" y="5061302"/>
            <a:ext cx="4265102" cy="1046440"/>
          </a:xfrm>
          <a:prstGeom prst="rect">
            <a:avLst/>
          </a:prstGeom>
          <a:noFill/>
        </p:spPr>
        <p:txBody>
          <a:bodyPr wrap="square" rtlCol="0">
            <a:spAutoFit/>
          </a:bodyPr>
          <a:lstStyle/>
          <a:p>
            <a:r>
              <a:rPr lang="en-US" sz="3100" dirty="0">
                <a:solidFill>
                  <a:schemeClr val="bg1"/>
                </a:solidFill>
                <a:latin typeface="Roboto" pitchFamily="2" charset="0"/>
                <a:ea typeface="Roboto" pitchFamily="2" charset="0"/>
              </a:rPr>
              <a:t>Pharmaceuticals,</a:t>
            </a:r>
            <a:br>
              <a:rPr lang="en-US" sz="3100" dirty="0">
                <a:solidFill>
                  <a:schemeClr val="bg1"/>
                </a:solidFill>
                <a:latin typeface="Roboto" pitchFamily="2" charset="0"/>
                <a:ea typeface="Roboto" pitchFamily="2" charset="0"/>
              </a:rPr>
            </a:br>
            <a:r>
              <a:rPr lang="en-US" sz="3100" dirty="0">
                <a:solidFill>
                  <a:schemeClr val="bg1"/>
                </a:solidFill>
                <a:latin typeface="Roboto" pitchFamily="2" charset="0"/>
                <a:ea typeface="Roboto" pitchFamily="2" charset="0"/>
              </a:rPr>
              <a:t>cosmetics, fragrances</a:t>
            </a:r>
            <a:endParaRPr lang="en-US" sz="3100" dirty="0">
              <a:solidFill>
                <a:schemeClr val="bg1"/>
              </a:solidFill>
            </a:endParaRPr>
          </a:p>
        </p:txBody>
      </p:sp>
      <p:pic>
        <p:nvPicPr>
          <p:cNvPr id="21" name="Picture 20">
            <a:extLst>
              <a:ext uri="{FF2B5EF4-FFF2-40B4-BE49-F238E27FC236}">
                <a16:creationId xmlns:a16="http://schemas.microsoft.com/office/drawing/2014/main" id="{A642BB0A-E80D-4AE8-89D5-16142FE4E96C}"/>
              </a:ext>
            </a:extLst>
          </p:cNvPr>
          <p:cNvPicPr>
            <a:picLocks noChangeAspect="1"/>
          </p:cNvPicPr>
          <p:nvPr/>
        </p:nvPicPr>
        <p:blipFill rotWithShape="1">
          <a:blip r:embed="rId3">
            <a:extLst>
              <a:ext uri="{28A0092B-C50C-407E-A947-70E740481C1C}">
                <a14:useLocalDpi xmlns:a14="http://schemas.microsoft.com/office/drawing/2010/main" val="0"/>
              </a:ext>
            </a:extLst>
          </a:blip>
          <a:srcRect l="16302" r="18129"/>
          <a:stretch/>
        </p:blipFill>
        <p:spPr>
          <a:xfrm rot="5400000">
            <a:off x="3812700" y="1201300"/>
            <a:ext cx="951496" cy="145118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34C7E2C-75E4-4CD6-9CBE-7CD4283A2F2C}"/>
              </a:ext>
            </a:extLst>
          </p:cNvPr>
          <p:cNvPicPr>
            <a:picLocks noChangeAspect="1"/>
          </p:cNvPicPr>
          <p:nvPr/>
        </p:nvPicPr>
        <p:blipFill rotWithShape="1">
          <a:blip r:embed="rId4">
            <a:extLst>
              <a:ext uri="{28A0092B-C50C-407E-A947-70E740481C1C}">
                <a14:useLocalDpi xmlns:a14="http://schemas.microsoft.com/office/drawing/2010/main" val="0"/>
              </a:ext>
            </a:extLst>
          </a:blip>
          <a:srcRect b="12577"/>
          <a:stretch/>
        </p:blipFill>
        <p:spPr>
          <a:xfrm>
            <a:off x="5254171" y="1451143"/>
            <a:ext cx="1451181" cy="95149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F9B41813-BC8C-476C-97A1-DDFCBDAC3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859" y="5146902"/>
            <a:ext cx="1451181" cy="960841"/>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C866CE34-5261-420C-9508-B41C30C03FE9}"/>
              </a:ext>
            </a:extLst>
          </p:cNvPr>
          <p:cNvPicPr>
            <a:picLocks noChangeAspect="1"/>
          </p:cNvPicPr>
          <p:nvPr/>
        </p:nvPicPr>
        <p:blipFill rotWithShape="1">
          <a:blip r:embed="rId6">
            <a:extLst>
              <a:ext uri="{28A0092B-C50C-407E-A947-70E740481C1C}">
                <a14:useLocalDpi xmlns:a14="http://schemas.microsoft.com/office/drawing/2010/main" val="0"/>
              </a:ext>
            </a:extLst>
          </a:blip>
          <a:srcRect b="11116"/>
          <a:stretch/>
        </p:blipFill>
        <p:spPr>
          <a:xfrm>
            <a:off x="5254171" y="5140345"/>
            <a:ext cx="1451181" cy="967398"/>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556B8256-590C-45FD-86D1-B6F0E92B081A}"/>
              </a:ext>
            </a:extLst>
          </p:cNvPr>
          <p:cNvPicPr>
            <a:picLocks noChangeAspect="1"/>
          </p:cNvPicPr>
          <p:nvPr/>
        </p:nvPicPr>
        <p:blipFill rotWithShape="1">
          <a:blip r:embed="rId7">
            <a:extLst>
              <a:ext uri="{28A0092B-C50C-407E-A947-70E740481C1C}">
                <a14:useLocalDpi xmlns:a14="http://schemas.microsoft.com/office/drawing/2010/main" val="0"/>
              </a:ext>
            </a:extLst>
          </a:blip>
          <a:srcRect t="1" b="11116"/>
          <a:stretch/>
        </p:blipFill>
        <p:spPr>
          <a:xfrm>
            <a:off x="3562857" y="3250881"/>
            <a:ext cx="1451182" cy="967399"/>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0825E183-C4A7-473B-A0C9-9DF8B39ADF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4171" y="3250881"/>
            <a:ext cx="1451181" cy="968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34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598EED4F-928C-48FC-BB73-1E324263323D}"/>
              </a:ext>
            </a:extLst>
          </p:cNvPr>
          <p:cNvSpPr/>
          <p:nvPr/>
        </p:nvSpPr>
        <p:spPr>
          <a:xfrm>
            <a:off x="456673" y="1134534"/>
            <a:ext cx="11345332" cy="1384628"/>
          </a:xfrm>
          <a:custGeom>
            <a:avLst/>
            <a:gdLst>
              <a:gd name="connsiteX0" fmla="*/ 0 w 11345332"/>
              <a:gd name="connsiteY0" fmla="*/ 126610 h 759645"/>
              <a:gd name="connsiteX1" fmla="*/ 126610 w 11345332"/>
              <a:gd name="connsiteY1" fmla="*/ 0 h 759645"/>
              <a:gd name="connsiteX2" fmla="*/ 11218722 w 11345332"/>
              <a:gd name="connsiteY2" fmla="*/ 0 h 759645"/>
              <a:gd name="connsiteX3" fmla="*/ 11345332 w 11345332"/>
              <a:gd name="connsiteY3" fmla="*/ 126610 h 759645"/>
              <a:gd name="connsiteX4" fmla="*/ 11345332 w 11345332"/>
              <a:gd name="connsiteY4" fmla="*/ 633035 h 759645"/>
              <a:gd name="connsiteX5" fmla="*/ 11218722 w 11345332"/>
              <a:gd name="connsiteY5" fmla="*/ 759645 h 759645"/>
              <a:gd name="connsiteX6" fmla="*/ 126610 w 11345332"/>
              <a:gd name="connsiteY6" fmla="*/ 759645 h 759645"/>
              <a:gd name="connsiteX7" fmla="*/ 0 w 11345332"/>
              <a:gd name="connsiteY7" fmla="*/ 633035 h 759645"/>
              <a:gd name="connsiteX8" fmla="*/ 0 w 11345332"/>
              <a:gd name="connsiteY8" fmla="*/ 126610 h 75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332" h="759645">
                <a:moveTo>
                  <a:pt x="0" y="126610"/>
                </a:moveTo>
                <a:cubicBezTo>
                  <a:pt x="0" y="56685"/>
                  <a:pt x="56685" y="0"/>
                  <a:pt x="126610" y="0"/>
                </a:cubicBezTo>
                <a:lnTo>
                  <a:pt x="11218722" y="0"/>
                </a:lnTo>
                <a:cubicBezTo>
                  <a:pt x="11288647" y="0"/>
                  <a:pt x="11345332" y="56685"/>
                  <a:pt x="11345332" y="126610"/>
                </a:cubicBezTo>
                <a:lnTo>
                  <a:pt x="11345332" y="633035"/>
                </a:lnTo>
                <a:cubicBezTo>
                  <a:pt x="11345332" y="702960"/>
                  <a:pt x="11288647" y="759645"/>
                  <a:pt x="11218722" y="759645"/>
                </a:cubicBezTo>
                <a:lnTo>
                  <a:pt x="126610" y="759645"/>
                </a:lnTo>
                <a:cubicBezTo>
                  <a:pt x="56685" y="759645"/>
                  <a:pt x="0" y="702960"/>
                  <a:pt x="0" y="633035"/>
                </a:cubicBezTo>
                <a:lnTo>
                  <a:pt x="0" y="126610"/>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9003" tIns="159003" rIns="159003" bIns="159003" numCol="1" spcCol="1270" anchor="ctr" anchorCtr="0">
            <a:noAutofit/>
          </a:bodyPr>
          <a:lstStyle/>
          <a:p>
            <a:pPr marL="0" lvl="0" indent="0" algn="l" defTabSz="1422400">
              <a:lnSpc>
                <a:spcPct val="90000"/>
              </a:lnSpc>
              <a:spcBef>
                <a:spcPct val="0"/>
              </a:spcBef>
              <a:spcAft>
                <a:spcPct val="35000"/>
              </a:spcAft>
              <a:buNone/>
            </a:pPr>
            <a:r>
              <a:rPr lang="en-US" sz="3100" kern="1200" dirty="0">
                <a:solidFill>
                  <a:schemeClr val="tx1"/>
                </a:solidFill>
                <a:latin typeface="Roboto" pitchFamily="2" charset="0"/>
                <a:ea typeface="Roboto" pitchFamily="2" charset="0"/>
              </a:rPr>
              <a:t>Leisure:					Musical instruments,</a:t>
            </a:r>
            <a:br>
              <a:rPr lang="en-US" sz="3100" kern="1200" dirty="0">
                <a:solidFill>
                  <a:schemeClr val="tx1"/>
                </a:solidFill>
                <a:latin typeface="Roboto" pitchFamily="2" charset="0"/>
                <a:ea typeface="Roboto" pitchFamily="2" charset="0"/>
              </a:rPr>
            </a:br>
            <a:r>
              <a:rPr lang="en-US" sz="3100" kern="1200" dirty="0">
                <a:solidFill>
                  <a:schemeClr val="tx1"/>
                </a:solidFill>
                <a:latin typeface="Roboto" pitchFamily="2" charset="0"/>
                <a:ea typeface="Roboto" pitchFamily="2" charset="0"/>
              </a:rPr>
              <a:t>					pets, ornamentals</a:t>
            </a:r>
          </a:p>
        </p:txBody>
      </p:sp>
      <p:sp>
        <p:nvSpPr>
          <p:cNvPr id="9" name="Freeform: Shape 8">
            <a:extLst>
              <a:ext uri="{FF2B5EF4-FFF2-40B4-BE49-F238E27FC236}">
                <a16:creationId xmlns:a16="http://schemas.microsoft.com/office/drawing/2014/main" id="{9B4F8401-D169-46BC-99C8-2028FA7022AD}"/>
              </a:ext>
            </a:extLst>
          </p:cNvPr>
          <p:cNvSpPr/>
          <p:nvPr/>
        </p:nvSpPr>
        <p:spPr>
          <a:xfrm>
            <a:off x="456673" y="4902858"/>
            <a:ext cx="11345332" cy="1487324"/>
          </a:xfrm>
          <a:custGeom>
            <a:avLst/>
            <a:gdLst>
              <a:gd name="connsiteX0" fmla="*/ 0 w 11345332"/>
              <a:gd name="connsiteY0" fmla="*/ 142486 h 854899"/>
              <a:gd name="connsiteX1" fmla="*/ 142486 w 11345332"/>
              <a:gd name="connsiteY1" fmla="*/ 0 h 854899"/>
              <a:gd name="connsiteX2" fmla="*/ 11202846 w 11345332"/>
              <a:gd name="connsiteY2" fmla="*/ 0 h 854899"/>
              <a:gd name="connsiteX3" fmla="*/ 11345332 w 11345332"/>
              <a:gd name="connsiteY3" fmla="*/ 142486 h 854899"/>
              <a:gd name="connsiteX4" fmla="*/ 11345332 w 11345332"/>
              <a:gd name="connsiteY4" fmla="*/ 712413 h 854899"/>
              <a:gd name="connsiteX5" fmla="*/ 11202846 w 11345332"/>
              <a:gd name="connsiteY5" fmla="*/ 854899 h 854899"/>
              <a:gd name="connsiteX6" fmla="*/ 142486 w 11345332"/>
              <a:gd name="connsiteY6" fmla="*/ 854899 h 854899"/>
              <a:gd name="connsiteX7" fmla="*/ 0 w 11345332"/>
              <a:gd name="connsiteY7" fmla="*/ 712413 h 854899"/>
              <a:gd name="connsiteX8" fmla="*/ 0 w 11345332"/>
              <a:gd name="connsiteY8" fmla="*/ 142486 h 85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332" h="854899">
                <a:moveTo>
                  <a:pt x="0" y="142486"/>
                </a:moveTo>
                <a:cubicBezTo>
                  <a:pt x="0" y="63793"/>
                  <a:pt x="63793" y="0"/>
                  <a:pt x="142486" y="0"/>
                </a:cubicBezTo>
                <a:lnTo>
                  <a:pt x="11202846" y="0"/>
                </a:lnTo>
                <a:cubicBezTo>
                  <a:pt x="11281539" y="0"/>
                  <a:pt x="11345332" y="63793"/>
                  <a:pt x="11345332" y="142486"/>
                </a:cubicBezTo>
                <a:lnTo>
                  <a:pt x="11345332" y="712413"/>
                </a:lnTo>
                <a:cubicBezTo>
                  <a:pt x="11345332" y="791106"/>
                  <a:pt x="11281539" y="854899"/>
                  <a:pt x="11202846" y="854899"/>
                </a:cubicBezTo>
                <a:lnTo>
                  <a:pt x="142486" y="854899"/>
                </a:lnTo>
                <a:cubicBezTo>
                  <a:pt x="63793" y="854899"/>
                  <a:pt x="0" y="791106"/>
                  <a:pt x="0" y="712413"/>
                </a:cubicBezTo>
                <a:lnTo>
                  <a:pt x="0" y="142486"/>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3653" tIns="163653" rIns="163653" bIns="163653" numCol="1" spcCol="1270" anchor="ctr" anchorCtr="0">
            <a:noAutofit/>
          </a:bodyPr>
          <a:lstStyle/>
          <a:p>
            <a:pPr marL="0" lvl="0" indent="0" algn="l" defTabSz="1422400">
              <a:lnSpc>
                <a:spcPct val="90000"/>
              </a:lnSpc>
              <a:spcBef>
                <a:spcPct val="0"/>
              </a:spcBef>
              <a:spcAft>
                <a:spcPct val="35000"/>
              </a:spcAft>
              <a:buNone/>
            </a:pPr>
            <a:r>
              <a:rPr lang="en-US" sz="3100" kern="1200" dirty="0">
                <a:solidFill>
                  <a:schemeClr val="tx1"/>
                </a:solidFill>
                <a:latin typeface="Roboto" pitchFamily="2" charset="0"/>
                <a:ea typeface="Roboto" pitchFamily="2" charset="0"/>
              </a:rPr>
              <a:t>Fashion:				Leather, furs, fibers, 					jewelry</a:t>
            </a:r>
          </a:p>
        </p:txBody>
      </p:sp>
      <p:sp>
        <p:nvSpPr>
          <p:cNvPr id="16" name="Freeform: Shape 15">
            <a:extLst>
              <a:ext uri="{FF2B5EF4-FFF2-40B4-BE49-F238E27FC236}">
                <a16:creationId xmlns:a16="http://schemas.microsoft.com/office/drawing/2014/main" id="{B36D201F-80E9-49BF-93E7-0F468CA72736}"/>
              </a:ext>
            </a:extLst>
          </p:cNvPr>
          <p:cNvSpPr/>
          <p:nvPr/>
        </p:nvSpPr>
        <p:spPr>
          <a:xfrm>
            <a:off x="490076" y="2967348"/>
            <a:ext cx="11345332" cy="1487324"/>
          </a:xfrm>
          <a:custGeom>
            <a:avLst/>
            <a:gdLst>
              <a:gd name="connsiteX0" fmla="*/ 0 w 11345332"/>
              <a:gd name="connsiteY0" fmla="*/ 136398 h 818371"/>
              <a:gd name="connsiteX1" fmla="*/ 136398 w 11345332"/>
              <a:gd name="connsiteY1" fmla="*/ 0 h 818371"/>
              <a:gd name="connsiteX2" fmla="*/ 11208934 w 11345332"/>
              <a:gd name="connsiteY2" fmla="*/ 0 h 818371"/>
              <a:gd name="connsiteX3" fmla="*/ 11345332 w 11345332"/>
              <a:gd name="connsiteY3" fmla="*/ 136398 h 818371"/>
              <a:gd name="connsiteX4" fmla="*/ 11345332 w 11345332"/>
              <a:gd name="connsiteY4" fmla="*/ 681973 h 818371"/>
              <a:gd name="connsiteX5" fmla="*/ 11208934 w 11345332"/>
              <a:gd name="connsiteY5" fmla="*/ 818371 h 818371"/>
              <a:gd name="connsiteX6" fmla="*/ 136398 w 11345332"/>
              <a:gd name="connsiteY6" fmla="*/ 818371 h 818371"/>
              <a:gd name="connsiteX7" fmla="*/ 0 w 11345332"/>
              <a:gd name="connsiteY7" fmla="*/ 681973 h 818371"/>
              <a:gd name="connsiteX8" fmla="*/ 0 w 11345332"/>
              <a:gd name="connsiteY8" fmla="*/ 136398 h 81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5332" h="818371">
                <a:moveTo>
                  <a:pt x="0" y="136398"/>
                </a:moveTo>
                <a:cubicBezTo>
                  <a:pt x="0" y="61067"/>
                  <a:pt x="61067" y="0"/>
                  <a:pt x="136398" y="0"/>
                </a:cubicBezTo>
                <a:lnTo>
                  <a:pt x="11208934" y="0"/>
                </a:lnTo>
                <a:cubicBezTo>
                  <a:pt x="11284265" y="0"/>
                  <a:pt x="11345332" y="61067"/>
                  <a:pt x="11345332" y="136398"/>
                </a:cubicBezTo>
                <a:lnTo>
                  <a:pt x="11345332" y="681973"/>
                </a:lnTo>
                <a:cubicBezTo>
                  <a:pt x="11345332" y="757304"/>
                  <a:pt x="11284265" y="818371"/>
                  <a:pt x="11208934" y="818371"/>
                </a:cubicBezTo>
                <a:lnTo>
                  <a:pt x="136398" y="818371"/>
                </a:lnTo>
                <a:cubicBezTo>
                  <a:pt x="61067" y="818371"/>
                  <a:pt x="0" y="757304"/>
                  <a:pt x="0" y="681973"/>
                </a:cubicBezTo>
                <a:lnTo>
                  <a:pt x="0" y="136398"/>
                </a:lnTo>
                <a:close/>
              </a:path>
            </a:pathLst>
          </a:custGeom>
          <a:solidFill>
            <a:srgbClr val="26679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1870" tIns="161870" rIns="161870" bIns="161870" numCol="1" spcCol="1270" anchor="ctr" anchorCtr="0">
            <a:noAutofit/>
          </a:bodyPr>
          <a:lstStyle/>
          <a:p>
            <a:pPr marL="0" lvl="0" indent="0" algn="l" defTabSz="1422400">
              <a:lnSpc>
                <a:spcPct val="90000"/>
              </a:lnSpc>
              <a:spcBef>
                <a:spcPct val="0"/>
              </a:spcBef>
              <a:spcAft>
                <a:spcPct val="35000"/>
              </a:spcAft>
              <a:buNone/>
            </a:pPr>
            <a:r>
              <a:rPr lang="en-US" sz="3100" kern="1200" dirty="0">
                <a:latin typeface="Roboto" pitchFamily="2" charset="0"/>
                <a:ea typeface="Roboto" pitchFamily="2" charset="0"/>
              </a:rPr>
              <a:t>Tourism:				Museums, souvenirs,</a:t>
            </a:r>
            <a:br>
              <a:rPr lang="en-US" sz="3100" dirty="0">
                <a:latin typeface="Roboto" pitchFamily="2" charset="0"/>
                <a:ea typeface="Roboto" pitchFamily="2" charset="0"/>
              </a:rPr>
            </a:br>
            <a:r>
              <a:rPr lang="en-US" sz="3100" dirty="0">
                <a:latin typeface="Roboto" pitchFamily="2" charset="0"/>
                <a:ea typeface="Roboto" pitchFamily="2" charset="0"/>
              </a:rPr>
              <a:t>					botanical gardens</a:t>
            </a:r>
            <a:endParaRPr lang="en-US" sz="3100" kern="1200" dirty="0">
              <a:latin typeface="Roboto" pitchFamily="2" charset="0"/>
              <a:ea typeface="Roboto" pitchFamily="2" charset="0"/>
            </a:endParaRPr>
          </a:p>
        </p:txBody>
      </p:sp>
      <p:pic>
        <p:nvPicPr>
          <p:cNvPr id="21" name="Picture 6" descr="http://lh5.ggpht.com/-03icwDDSjvg/UT4hSEwaofI/AAAAAAAAmGo/YLjU41wOg74/georgia-aquarium-7%25255B10%25255D.jpg?imgmax=800">
            <a:extLst>
              <a:ext uri="{FF2B5EF4-FFF2-40B4-BE49-F238E27FC236}">
                <a16:creationId xmlns:a16="http://schemas.microsoft.com/office/drawing/2014/main" id="{B258DA8C-9A61-454F-95A2-4D2659EBE3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19" t="18020" r="9968"/>
          <a:stretch/>
        </p:blipFill>
        <p:spPr bwMode="auto">
          <a:xfrm>
            <a:off x="3562860" y="3222229"/>
            <a:ext cx="1451182" cy="951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8" descr="https://encrypted-tbn1.gstatic.com/images?q=tbn:ANd9GcS2KVJEmoA5L0sRlL0U1AB4ZfSvTp-p7ETn5vz6e0p332mxVUzE">
            <a:extLst>
              <a:ext uri="{FF2B5EF4-FFF2-40B4-BE49-F238E27FC236}">
                <a16:creationId xmlns:a16="http://schemas.microsoft.com/office/drawing/2014/main" id="{4057D94D-05C6-4C60-93CC-5E5916951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170" y="3222229"/>
            <a:ext cx="1453744" cy="967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C90DE5-12FE-4E31-8920-41BF6F27F4F7}"/>
              </a:ext>
            </a:extLst>
          </p:cNvPr>
          <p:cNvPicPr>
            <a:picLocks noChangeAspect="1"/>
          </p:cNvPicPr>
          <p:nvPr/>
        </p:nvPicPr>
        <p:blipFill rotWithShape="1">
          <a:blip r:embed="rId5">
            <a:extLst>
              <a:ext uri="{28A0092B-C50C-407E-A947-70E740481C1C}">
                <a14:useLocalDpi xmlns:a14="http://schemas.microsoft.com/office/drawing/2010/main" val="0"/>
              </a:ext>
            </a:extLst>
          </a:blip>
          <a:srcRect l="492" t="4870" r="-492" b="6246"/>
          <a:stretch/>
        </p:blipFill>
        <p:spPr>
          <a:xfrm>
            <a:off x="3562860" y="1321808"/>
            <a:ext cx="1451182" cy="96739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07BE80C-2893-460E-BC80-808D9C45ADE3}"/>
              </a:ext>
            </a:extLst>
          </p:cNvPr>
          <p:cNvPicPr>
            <a:picLocks noChangeAspect="1"/>
          </p:cNvPicPr>
          <p:nvPr/>
        </p:nvPicPr>
        <p:blipFill rotWithShape="1">
          <a:blip r:embed="rId6">
            <a:extLst>
              <a:ext uri="{28A0092B-C50C-407E-A947-70E740481C1C}">
                <a14:useLocalDpi xmlns:a14="http://schemas.microsoft.com/office/drawing/2010/main" val="0"/>
              </a:ext>
            </a:extLst>
          </a:blip>
          <a:srcRect t="1945"/>
          <a:stretch/>
        </p:blipFill>
        <p:spPr>
          <a:xfrm>
            <a:off x="5254169" y="1321808"/>
            <a:ext cx="1453745" cy="967398"/>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A4064FC4-CD11-463D-A27F-9983D11FD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2031" y="5149431"/>
            <a:ext cx="1432839" cy="951495"/>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CA4C86F8-4B78-4299-99ED-8B95F7CF1548}"/>
              </a:ext>
            </a:extLst>
          </p:cNvPr>
          <p:cNvPicPr>
            <a:picLocks noChangeAspect="1"/>
          </p:cNvPicPr>
          <p:nvPr/>
        </p:nvPicPr>
        <p:blipFill rotWithShape="1">
          <a:blip r:embed="rId8">
            <a:extLst>
              <a:ext uri="{28A0092B-C50C-407E-A947-70E740481C1C}">
                <a14:useLocalDpi xmlns:a14="http://schemas.microsoft.com/office/drawing/2010/main" val="0"/>
              </a:ext>
            </a:extLst>
          </a:blip>
          <a:srcRect l="14210"/>
          <a:stretch/>
        </p:blipFill>
        <p:spPr>
          <a:xfrm>
            <a:off x="5254169" y="5149430"/>
            <a:ext cx="1451182" cy="951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423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77668B-E39A-49C3-9D51-66FEEC5EF3E7}"/>
              </a:ext>
            </a:extLst>
          </p:cNvPr>
          <p:cNvSpPr txBox="1"/>
          <p:nvPr/>
        </p:nvSpPr>
        <p:spPr>
          <a:xfrm>
            <a:off x="6386044" y="1954132"/>
            <a:ext cx="5126775" cy="3108543"/>
          </a:xfrm>
          <a:prstGeom prst="rect">
            <a:avLst/>
          </a:prstGeom>
          <a:noFill/>
        </p:spPr>
        <p:txBody>
          <a:bodyPr wrap="square" rtlCol="0">
            <a:spAutoFit/>
          </a:bodyPr>
          <a:lstStyle/>
          <a:p>
            <a:pPr algn="ctr"/>
            <a:r>
              <a:rPr lang="en-US" sz="2800" dirty="0">
                <a:latin typeface="Roboto" pitchFamily="2" charset="0"/>
                <a:ea typeface="Roboto" pitchFamily="2" charset="0"/>
              </a:rPr>
              <a:t>IMPORT &amp; EXPORT:</a:t>
            </a:r>
          </a:p>
          <a:p>
            <a:endParaRPr lang="en-US" sz="2800" dirty="0">
              <a:latin typeface="Roboto" pitchFamily="2" charset="0"/>
              <a:ea typeface="Roboto" pitchFamily="2" charset="0"/>
            </a:endParaRPr>
          </a:p>
          <a:p>
            <a:endParaRPr lang="en-US" sz="2800" dirty="0">
              <a:latin typeface="Roboto" pitchFamily="2" charset="0"/>
              <a:ea typeface="Roboto" pitchFamily="2" charset="0"/>
            </a:endParaRPr>
          </a:p>
          <a:p>
            <a:pPr algn="ctr"/>
            <a:r>
              <a:rPr lang="en-US" sz="2800" dirty="0">
                <a:latin typeface="Roboto" pitchFamily="2" charset="0"/>
                <a:ea typeface="Roboto" pitchFamily="2" charset="0"/>
              </a:rPr>
              <a:t>RE-EXPORT</a:t>
            </a:r>
          </a:p>
          <a:p>
            <a:endParaRPr lang="en-US" sz="2800" dirty="0">
              <a:latin typeface="Roboto" pitchFamily="2" charset="0"/>
              <a:ea typeface="Roboto" pitchFamily="2" charset="0"/>
            </a:endParaRPr>
          </a:p>
          <a:p>
            <a:endParaRPr lang="en-US" sz="2800" dirty="0">
              <a:latin typeface="Roboto" pitchFamily="2" charset="0"/>
              <a:ea typeface="Roboto" pitchFamily="2" charset="0"/>
            </a:endParaRPr>
          </a:p>
          <a:p>
            <a:r>
              <a:rPr lang="en-US" sz="2800" dirty="0">
                <a:latin typeface="Roboto" pitchFamily="2" charset="0"/>
                <a:ea typeface="Roboto" pitchFamily="2" charset="0"/>
              </a:rPr>
              <a:t>INTODUCTION FROM THE SEA</a:t>
            </a:r>
          </a:p>
        </p:txBody>
      </p:sp>
      <p:sp>
        <p:nvSpPr>
          <p:cNvPr id="13" name="Arrow: Right 12">
            <a:extLst>
              <a:ext uri="{FF2B5EF4-FFF2-40B4-BE49-F238E27FC236}">
                <a16:creationId xmlns:a16="http://schemas.microsoft.com/office/drawing/2014/main" id="{1D776ACC-6CDE-4C32-B402-F4A7DEEE789B}"/>
              </a:ext>
            </a:extLst>
          </p:cNvPr>
          <p:cNvSpPr/>
          <p:nvPr/>
        </p:nvSpPr>
        <p:spPr>
          <a:xfrm rot="10800000">
            <a:off x="8219989" y="5314049"/>
            <a:ext cx="1137042" cy="695602"/>
          </a:xfrm>
          <a:prstGeom prst="rightArrow">
            <a:avLst>
              <a:gd name="adj1" fmla="val 50000"/>
              <a:gd name="adj2" fmla="val 65773"/>
            </a:avLst>
          </a:prstGeom>
          <a:solidFill>
            <a:srgbClr val="566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89BC6-1125-439E-9565-9E771A0110CB}"/>
              </a:ext>
            </a:extLst>
          </p:cNvPr>
          <p:cNvSpPr>
            <a:spLocks noGrp="1"/>
          </p:cNvSpPr>
          <p:nvPr>
            <p:ph type="title"/>
          </p:nvPr>
        </p:nvSpPr>
        <p:spPr>
          <a:xfrm>
            <a:off x="838200" y="365125"/>
            <a:ext cx="10515600" cy="1589007"/>
          </a:xfrm>
        </p:spPr>
        <p:txBody>
          <a:bodyPr/>
          <a:lstStyle/>
          <a:p>
            <a:pPr algn="ctr"/>
            <a:r>
              <a:rPr lang="en-US" dirty="0">
                <a:solidFill>
                  <a:srgbClr val="266791"/>
                </a:solidFill>
              </a:rPr>
              <a:t>How does CITES work?</a:t>
            </a:r>
          </a:p>
        </p:txBody>
      </p:sp>
      <p:sp>
        <p:nvSpPr>
          <p:cNvPr id="3" name="Content Placeholder 2">
            <a:extLst>
              <a:ext uri="{FF2B5EF4-FFF2-40B4-BE49-F238E27FC236}">
                <a16:creationId xmlns:a16="http://schemas.microsoft.com/office/drawing/2014/main" id="{4BC0E54C-FCE9-4864-B64B-92AD1453650F}"/>
              </a:ext>
            </a:extLst>
          </p:cNvPr>
          <p:cNvSpPr>
            <a:spLocks noGrp="1"/>
          </p:cNvSpPr>
          <p:nvPr>
            <p:ph idx="1"/>
          </p:nvPr>
        </p:nvSpPr>
        <p:spPr>
          <a:xfrm>
            <a:off x="838199" y="2150456"/>
            <a:ext cx="4610101" cy="4326544"/>
          </a:xfrm>
        </p:spPr>
        <p:txBody>
          <a:bodyPr/>
          <a:lstStyle/>
          <a:p>
            <a:r>
              <a:rPr lang="en-US" dirty="0"/>
              <a:t>Nationally appointed authorities deliver </a:t>
            </a:r>
            <a:r>
              <a:rPr lang="en-US" b="1" dirty="0">
                <a:solidFill>
                  <a:srgbClr val="266791"/>
                </a:solidFill>
              </a:rPr>
              <a:t>certificates and permits</a:t>
            </a:r>
            <a:r>
              <a:rPr lang="en-US" dirty="0"/>
              <a:t>…</a:t>
            </a:r>
          </a:p>
          <a:p>
            <a:endParaRPr lang="en-US" dirty="0"/>
          </a:p>
          <a:p>
            <a:r>
              <a:rPr lang="en-US" dirty="0"/>
              <a:t>… for the trade of </a:t>
            </a:r>
            <a:r>
              <a:rPr lang="en-US" b="1" dirty="0">
                <a:solidFill>
                  <a:srgbClr val="266791"/>
                </a:solidFill>
              </a:rPr>
              <a:t>listed animals and plants</a:t>
            </a:r>
            <a:r>
              <a:rPr lang="en-US" dirty="0"/>
              <a:t> (live, dead, parts or derivatives)</a:t>
            </a:r>
          </a:p>
          <a:p>
            <a:pPr marL="0" indent="0">
              <a:buNone/>
            </a:pPr>
            <a:endParaRPr lang="en-US" dirty="0"/>
          </a:p>
          <a:p>
            <a:r>
              <a:rPr lang="en-US" dirty="0"/>
              <a:t>… in these four cases:</a:t>
            </a:r>
          </a:p>
          <a:p>
            <a:endParaRPr lang="en-US" dirty="0"/>
          </a:p>
        </p:txBody>
      </p:sp>
      <p:sp>
        <p:nvSpPr>
          <p:cNvPr id="6" name="Arrow: Right 5">
            <a:extLst>
              <a:ext uri="{FF2B5EF4-FFF2-40B4-BE49-F238E27FC236}">
                <a16:creationId xmlns:a16="http://schemas.microsoft.com/office/drawing/2014/main" id="{5BDFD1D2-7FFF-439D-B8F3-7EC41927E64A}"/>
              </a:ext>
            </a:extLst>
          </p:cNvPr>
          <p:cNvSpPr/>
          <p:nvPr/>
        </p:nvSpPr>
        <p:spPr>
          <a:xfrm>
            <a:off x="8877060" y="2438328"/>
            <a:ext cx="915467" cy="695602"/>
          </a:xfrm>
          <a:prstGeom prst="rightArrow">
            <a:avLst>
              <a:gd name="adj1" fmla="val 50000"/>
              <a:gd name="adj2" fmla="val 65773"/>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12F8D5C-4C79-404A-A067-6345AF2C28EF}"/>
              </a:ext>
            </a:extLst>
          </p:cNvPr>
          <p:cNvSpPr/>
          <p:nvPr/>
        </p:nvSpPr>
        <p:spPr>
          <a:xfrm>
            <a:off x="8949432" y="5230250"/>
            <a:ext cx="863201" cy="863201"/>
          </a:xfrm>
          <a:prstGeom prst="ellipse">
            <a:avLst/>
          </a:prstGeom>
          <a:solidFill>
            <a:srgbClr val="2667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9F10F7E0-8E4F-44AE-82D3-EC5374B73201}"/>
              </a:ext>
            </a:extLst>
          </p:cNvPr>
          <p:cNvSpPr/>
          <p:nvPr/>
        </p:nvSpPr>
        <p:spPr>
          <a:xfrm rot="10800000">
            <a:off x="7961593" y="2438328"/>
            <a:ext cx="915467" cy="695602"/>
          </a:xfrm>
          <a:prstGeom prst="rightArrow">
            <a:avLst>
              <a:gd name="adj1" fmla="val 50000"/>
              <a:gd name="adj2" fmla="val 65773"/>
            </a:avLst>
          </a:prstGeom>
          <a:solidFill>
            <a:srgbClr val="5D8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B51850F-6E8C-4240-8AE8-A4C8D0974801}"/>
              </a:ext>
            </a:extLst>
          </p:cNvPr>
          <p:cNvSpPr/>
          <p:nvPr/>
        </p:nvSpPr>
        <p:spPr>
          <a:xfrm>
            <a:off x="8677723" y="3724071"/>
            <a:ext cx="915467" cy="695602"/>
          </a:xfrm>
          <a:prstGeom prst="rightArrow">
            <a:avLst>
              <a:gd name="adj1" fmla="val 50000"/>
              <a:gd name="adj2" fmla="val 65773"/>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BC886505-1470-4CAB-B056-03247F31C6E0}"/>
              </a:ext>
            </a:extLst>
          </p:cNvPr>
          <p:cNvSpPr/>
          <p:nvPr/>
        </p:nvSpPr>
        <p:spPr>
          <a:xfrm>
            <a:off x="8219989" y="3724071"/>
            <a:ext cx="915467" cy="695602"/>
          </a:xfrm>
          <a:prstGeom prst="rightArrow">
            <a:avLst>
              <a:gd name="adj1" fmla="val 50000"/>
              <a:gd name="adj2" fmla="val 65773"/>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6232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4479</TotalTime>
  <Words>3050</Words>
  <Application>Microsoft Office PowerPoint</Application>
  <PresentationFormat>Widescreen</PresentationFormat>
  <Paragraphs>294</Paragraphs>
  <Slides>49</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Calibri</vt:lpstr>
      <vt:lpstr>Roboto</vt:lpstr>
      <vt:lpstr>Roboto Bk</vt:lpstr>
      <vt:lpstr>Roboto Cn</vt:lpstr>
      <vt:lpstr>Roboto Lt</vt:lpstr>
      <vt:lpstr>Roboto Th</vt:lpstr>
      <vt:lpstr>Office Theme</vt:lpstr>
      <vt:lpstr>Custom Design</vt:lpstr>
      <vt:lpstr>CITES and WAZA: how zoos &amp; aquariums can support in keeping the wildlife trade legal and sustainable</vt:lpstr>
      <vt:lpstr>What is CITES?</vt:lpstr>
      <vt:lpstr>What does ‘CITES’ mean?</vt:lpstr>
      <vt:lpstr>Who is involved in CITES?</vt:lpstr>
      <vt:lpstr>The purpose of CITES:</vt:lpstr>
      <vt:lpstr>What kind of trade is covered by CITES?</vt:lpstr>
      <vt:lpstr>Entire economic sectors rely on wildlife:</vt:lpstr>
      <vt:lpstr>PowerPoint Presentation</vt:lpstr>
      <vt:lpstr>How does CITES work?</vt:lpstr>
      <vt:lpstr>PowerPoint Presentation</vt:lpstr>
      <vt:lpstr>CITES Appendices: which species go where?</vt:lpstr>
      <vt:lpstr>CITES Appendices: what about trade?</vt:lpstr>
      <vt:lpstr>Most trade is permitted:</vt:lpstr>
      <vt:lpstr>CITES requirements for trade:</vt:lpstr>
      <vt:lpstr>PowerPoint Presentation</vt:lpstr>
      <vt:lpstr>‘CoP 18: a landmark for conservation</vt:lpstr>
      <vt:lpstr>CITES: A ‘Convention with teeth’</vt:lpstr>
      <vt:lpstr>PowerPoint Presentation</vt:lpstr>
      <vt:lpstr>The value of trade in CITES species:</vt:lpstr>
      <vt:lpstr>Teatfish: barely known, hugely valuable</vt:lpstr>
      <vt:lpstr>PowerPoint Presentation</vt:lpstr>
      <vt:lpstr>Illegal trade: a lucrative crime</vt:lpstr>
      <vt:lpstr>Wildlife crime: progress &amp; new challenges</vt:lpstr>
      <vt:lpstr>PowerPoint Presentation</vt:lpstr>
      <vt:lpstr>PowerPoint Presentation</vt:lpstr>
      <vt:lpstr>Animal welfare provisions under CITES</vt:lpstr>
      <vt:lpstr>PowerPoint Presentation</vt:lpstr>
      <vt:lpstr>PowerPoint Presentation</vt:lpstr>
      <vt:lpstr>Direct exports in live animals by number for zoological purposes </vt:lpstr>
      <vt:lpstr>Direct exports in live animals by number for circuses or travelling exhibitions</vt:lpstr>
      <vt:lpstr>PowerPoint Presentation</vt:lpstr>
      <vt:lpstr>PowerPoint Presentation</vt:lpstr>
      <vt:lpstr>PowerPoint Presentation</vt:lpstr>
      <vt:lpstr>PowerPoint Presentation</vt:lpstr>
      <vt:lpstr>CITES-WAZA cooperation:</vt:lpstr>
      <vt:lpstr>Zoos, aquariums and confiscated animals</vt:lpstr>
      <vt:lpstr>Transport of live animals</vt:lpstr>
      <vt:lpstr>Current Wildlife Trade Issues</vt:lpstr>
      <vt:lpstr>Marking and monitoring of live Asian Elephants</vt:lpstr>
      <vt:lpstr>Live ornamental fish trade</vt:lpstr>
      <vt:lpstr>Appropriate &amp; acceptable destinations</vt:lpstr>
      <vt:lpstr>Amphibian trade &amp; breeding</vt:lpstr>
      <vt:lpstr>Songbirds trade &amp; management</vt:lpstr>
      <vt:lpstr>Zoonotic diseases</vt:lpstr>
      <vt:lpstr>Trade in live animals in accordance with CITES</vt:lpstr>
      <vt:lpstr>Captive-breeding</vt:lpstr>
      <vt:lpstr>Communication, training &amp; capacity-building</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CITES? A General Introduction</dc:title>
  <dc:creator>Francisco José Pérez Gonzalez</dc:creator>
  <cp:lastModifiedBy>Francisco Jose PEREZ-GONZALEZ</cp:lastModifiedBy>
  <cp:revision>159</cp:revision>
  <dcterms:created xsi:type="dcterms:W3CDTF">2020-03-24T09:35:05Z</dcterms:created>
  <dcterms:modified xsi:type="dcterms:W3CDTF">2020-10-15T14:45:11Z</dcterms:modified>
</cp:coreProperties>
</file>