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316" r:id="rId3"/>
    <p:sldId id="423" r:id="rId4"/>
    <p:sldId id="269" r:id="rId5"/>
    <p:sldId id="424" r:id="rId6"/>
    <p:sldId id="277" r:id="rId7"/>
    <p:sldId id="370" r:id="rId8"/>
    <p:sldId id="434" r:id="rId9"/>
    <p:sldId id="382" r:id="rId10"/>
    <p:sldId id="383" r:id="rId11"/>
    <p:sldId id="384" r:id="rId12"/>
    <p:sldId id="385" r:id="rId13"/>
    <p:sldId id="363"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a:srgbClr val="6600CC"/>
    <a:srgbClr val="000066"/>
    <a:srgbClr val="00FFFF"/>
    <a:srgbClr val="660066"/>
    <a:srgbClr val="0000CC"/>
    <a:srgbClr val="333300"/>
    <a:srgbClr val="0033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989" autoAdjust="0"/>
    <p:restoredTop sz="93529" autoAdjust="0"/>
  </p:normalViewPr>
  <p:slideViewPr>
    <p:cSldViewPr>
      <p:cViewPr>
        <p:scale>
          <a:sx n="70" d="100"/>
          <a:sy n="70" d="100"/>
        </p:scale>
        <p:origin x="-672" y="-7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00"/>
    </p:cViewPr>
  </p:sorterViewPr>
  <p:notesViewPr>
    <p:cSldViewPr>
      <p:cViewPr varScale="1">
        <p:scale>
          <a:sx n="73" d="100"/>
          <a:sy n="73" d="100"/>
        </p:scale>
        <p:origin x="-2148"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B79BF3A-010F-4302-927A-F74C4E643A62}" type="datetimeFigureOut">
              <a:rPr lang="en-GB" smtClean="0"/>
              <a:t>07/07/2014</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4B22527-3878-413F-81E7-2AE45B4BA61D}" type="slidenum">
              <a:rPr lang="en-GB" smtClean="0"/>
              <a:t>‹#›</a:t>
            </a:fld>
            <a:endParaRPr lang="en-GB"/>
          </a:p>
        </p:txBody>
      </p:sp>
    </p:spTree>
    <p:extLst>
      <p:ext uri="{BB962C8B-B14F-4D97-AF65-F5344CB8AC3E}">
        <p14:creationId xmlns:p14="http://schemas.microsoft.com/office/powerpoint/2010/main" val="1347744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1620F67-519F-4249-8A26-8DEF34A80D0C}" type="datetimeFigureOut">
              <a:rPr lang="en-GB" smtClean="0"/>
              <a:t>07/07/2014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6C54DDB-FBB2-41CD-AEDD-D6EA4BA1FB6C}" type="slidenum">
              <a:rPr lang="en-GB" smtClean="0"/>
              <a:t>‹#›</a:t>
            </a:fld>
            <a:endParaRPr lang="en-GB"/>
          </a:p>
        </p:txBody>
      </p:sp>
    </p:spTree>
    <p:extLst>
      <p:ext uri="{BB962C8B-B14F-4D97-AF65-F5344CB8AC3E}">
        <p14:creationId xmlns:p14="http://schemas.microsoft.com/office/powerpoint/2010/main" val="1441123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t>1</a:t>
            </a:fld>
            <a:endParaRPr lang="en-GB" dirty="0"/>
          </a:p>
        </p:txBody>
      </p:sp>
    </p:spTree>
    <p:extLst>
      <p:ext uri="{BB962C8B-B14F-4D97-AF65-F5344CB8AC3E}">
        <p14:creationId xmlns:p14="http://schemas.microsoft.com/office/powerpoint/2010/main" val="317231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C54DDB-FBB2-41CD-AEDD-D6EA4BA1FB6C}" type="slidenum">
              <a:rPr lang="en-GB" smtClean="0"/>
              <a:t>10</a:t>
            </a:fld>
            <a:endParaRPr lang="en-GB"/>
          </a:p>
        </p:txBody>
      </p:sp>
    </p:spTree>
    <p:extLst>
      <p:ext uri="{BB962C8B-B14F-4D97-AF65-F5344CB8AC3E}">
        <p14:creationId xmlns:p14="http://schemas.microsoft.com/office/powerpoint/2010/main" val="3821791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C54DDB-FBB2-41CD-AEDD-D6EA4BA1FB6C}" type="slidenum">
              <a:rPr lang="en-GB" smtClean="0"/>
              <a:t>11</a:t>
            </a:fld>
            <a:endParaRPr lang="en-GB"/>
          </a:p>
        </p:txBody>
      </p:sp>
    </p:spTree>
    <p:extLst>
      <p:ext uri="{BB962C8B-B14F-4D97-AF65-F5344CB8AC3E}">
        <p14:creationId xmlns:p14="http://schemas.microsoft.com/office/powerpoint/2010/main" val="4189164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C54DDB-FBB2-41CD-AEDD-D6EA4BA1FB6C}" type="slidenum">
              <a:rPr lang="en-GB" smtClean="0"/>
              <a:t>12</a:t>
            </a:fld>
            <a:endParaRPr lang="en-GB"/>
          </a:p>
        </p:txBody>
      </p:sp>
    </p:spTree>
    <p:extLst>
      <p:ext uri="{BB962C8B-B14F-4D97-AF65-F5344CB8AC3E}">
        <p14:creationId xmlns:p14="http://schemas.microsoft.com/office/powerpoint/2010/main" val="1830967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C54DDB-FBB2-41CD-AEDD-D6EA4BA1FB6C}" type="slidenum">
              <a:rPr lang="en-GB" smtClean="0"/>
              <a:t>13</a:t>
            </a:fld>
            <a:endParaRPr lang="en-GB"/>
          </a:p>
        </p:txBody>
      </p:sp>
    </p:spTree>
    <p:extLst>
      <p:ext uri="{BB962C8B-B14F-4D97-AF65-F5344CB8AC3E}">
        <p14:creationId xmlns:p14="http://schemas.microsoft.com/office/powerpoint/2010/main" val="490295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C54DDB-FBB2-41CD-AEDD-D6EA4BA1FB6C}" type="slidenum">
              <a:rPr lang="en-GB" smtClean="0"/>
              <a:t>2</a:t>
            </a:fld>
            <a:endParaRPr lang="en-GB"/>
          </a:p>
        </p:txBody>
      </p:sp>
    </p:spTree>
    <p:extLst>
      <p:ext uri="{BB962C8B-B14F-4D97-AF65-F5344CB8AC3E}">
        <p14:creationId xmlns:p14="http://schemas.microsoft.com/office/powerpoint/2010/main" val="3021028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Specifically</a:t>
            </a:r>
            <a:r>
              <a:rPr lang="en-US" baseline="0" dirty="0" smtClean="0"/>
              <a:t> on the issue of sharks….a</a:t>
            </a:r>
            <a:r>
              <a:rPr lang="en-US" dirty="0" smtClean="0"/>
              <a:t>t the</a:t>
            </a:r>
            <a:r>
              <a:rPr lang="en-US" baseline="0" dirty="0" smtClean="0"/>
              <a:t> 16</a:t>
            </a:r>
            <a:r>
              <a:rPr lang="en-US" baseline="30000" dirty="0" smtClean="0"/>
              <a:t>th</a:t>
            </a:r>
            <a:r>
              <a:rPr lang="en-US" baseline="0" dirty="0" smtClean="0"/>
              <a:t> meeting of the Conference of the Parties to CITES, CoP16, held in Bangkok in March this year, the Parties decided to place </a:t>
            </a:r>
            <a:r>
              <a:rPr lang="en-US" sz="1200" baseline="0" dirty="0" smtClean="0"/>
              <a:t>f</a:t>
            </a:r>
            <a:r>
              <a:rPr lang="en-US" sz="1200" dirty="0" smtClean="0"/>
              <a:t>ive shark species and all manta rays in Appendix II.</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US" sz="1200" dirty="0" smtClean="0"/>
              <a:t>Parties also agreed that their entry </a:t>
            </a:r>
            <a:r>
              <a:rPr lang="en-US" sz="3000" dirty="0" smtClean="0"/>
              <a:t>into effect would</a:t>
            </a:r>
            <a:r>
              <a:rPr lang="en-US" sz="3000" baseline="0" dirty="0" smtClean="0"/>
              <a:t> be delayed until </a:t>
            </a:r>
            <a:r>
              <a:rPr lang="en-US" sz="3000" b="1" dirty="0" smtClean="0">
                <a:solidFill>
                  <a:srgbClr val="C00000"/>
                </a:solidFill>
              </a:rPr>
              <a:t>14 September 2014 </a:t>
            </a:r>
            <a:r>
              <a:rPr lang="en-US" sz="2600" dirty="0" smtClean="0"/>
              <a:t>in order to resolve technical and administrative issues related to their implementation.</a:t>
            </a:r>
          </a:p>
          <a:p>
            <a:endParaRPr lang="en-US" sz="2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600" dirty="0" smtClean="0"/>
              <a:t>At</a:t>
            </a:r>
            <a:r>
              <a:rPr lang="en-US" sz="2600" baseline="0" dirty="0" smtClean="0"/>
              <a:t> the same meeting, the </a:t>
            </a:r>
            <a:r>
              <a:rPr lang="en-US" sz="2800" dirty="0" smtClean="0"/>
              <a:t>EU announced that it was</a:t>
            </a:r>
            <a:r>
              <a:rPr lang="en-US" sz="2800" baseline="0" dirty="0" smtClean="0"/>
              <a:t> </a:t>
            </a:r>
            <a:r>
              <a:rPr lang="en-US" sz="2800" dirty="0" smtClean="0"/>
              <a:t>contributing 1.2 million EUR to CITES for assisting developing countries in their implementation of the new listings of sharks and manta rays.  Other bilateral and multilateral support has also been made available to Parties.</a:t>
            </a:r>
            <a:endParaRPr lang="en-GB" sz="2800" dirty="0" smtClean="0"/>
          </a:p>
          <a:p>
            <a:endParaRPr lang="en-US" sz="2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240043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t>4</a:t>
            </a:fld>
            <a:endParaRPr lang="en-GB"/>
          </a:p>
        </p:txBody>
      </p:sp>
    </p:spTree>
    <p:extLst>
      <p:ext uri="{BB962C8B-B14F-4D97-AF65-F5344CB8AC3E}">
        <p14:creationId xmlns:p14="http://schemas.microsoft.com/office/powerpoint/2010/main" val="1399875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requirements</a:t>
            </a:r>
            <a:r>
              <a:rPr lang="en-US" baseline="0" dirty="0" smtClean="0"/>
              <a:t> of CITES implementation can be divided into the three main objectives of CITES:  ensuring legality, sustainability, and traceability.  Under each of them, there are a number of processes and tools that could be considered by countries.</a:t>
            </a:r>
          </a:p>
        </p:txBody>
      </p:sp>
      <p:sp>
        <p:nvSpPr>
          <p:cNvPr id="4" name="Slide Number Placeholder 3"/>
          <p:cNvSpPr>
            <a:spLocks noGrp="1"/>
          </p:cNvSpPr>
          <p:nvPr>
            <p:ph type="sldNum" sz="quarter" idx="10"/>
          </p:nvPr>
        </p:nvSpPr>
        <p:spPr/>
        <p:txBody>
          <a:bodyPr/>
          <a:lstStyle/>
          <a:p>
            <a:fld id="{46C54DDB-FBB2-41CD-AEDD-D6EA4BA1FB6C}"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534547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6C54DDB-FBB2-41CD-AEDD-D6EA4BA1FB6C}" type="slidenum">
              <a:rPr lang="en-GB" smtClean="0"/>
              <a:t>6</a:t>
            </a:fld>
            <a:endParaRPr lang="en-GB"/>
          </a:p>
        </p:txBody>
      </p:sp>
    </p:spTree>
    <p:extLst>
      <p:ext uri="{BB962C8B-B14F-4D97-AF65-F5344CB8AC3E}">
        <p14:creationId xmlns:p14="http://schemas.microsoft.com/office/powerpoint/2010/main" val="2618751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6C54DDB-FBB2-41CD-AEDD-D6EA4BA1FB6C}" type="slidenum">
              <a:rPr lang="en-GB" smtClean="0"/>
              <a:t>7</a:t>
            </a:fld>
            <a:endParaRPr lang="en-GB"/>
          </a:p>
        </p:txBody>
      </p:sp>
    </p:spTree>
    <p:extLst>
      <p:ext uri="{BB962C8B-B14F-4D97-AF65-F5344CB8AC3E}">
        <p14:creationId xmlns:p14="http://schemas.microsoft.com/office/powerpoint/2010/main" val="2618751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6C54DDB-FBB2-41CD-AEDD-D6EA4BA1FB6C}" type="slidenum">
              <a:rPr lang="en-GB" smtClean="0"/>
              <a:t>8</a:t>
            </a:fld>
            <a:endParaRPr lang="en-GB"/>
          </a:p>
        </p:txBody>
      </p:sp>
    </p:spTree>
    <p:extLst>
      <p:ext uri="{BB962C8B-B14F-4D97-AF65-F5344CB8AC3E}">
        <p14:creationId xmlns:p14="http://schemas.microsoft.com/office/powerpoint/2010/main" val="2618751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C54DDB-FBB2-41CD-AEDD-D6EA4BA1FB6C}" type="slidenum">
              <a:rPr lang="en-GB" smtClean="0"/>
              <a:t>9</a:t>
            </a:fld>
            <a:endParaRPr lang="en-GB"/>
          </a:p>
        </p:txBody>
      </p:sp>
    </p:spTree>
    <p:extLst>
      <p:ext uri="{BB962C8B-B14F-4D97-AF65-F5344CB8AC3E}">
        <p14:creationId xmlns:p14="http://schemas.microsoft.com/office/powerpoint/2010/main" val="981715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59EA696-CE75-4B15-9A61-142448DCF0BE}" type="datetimeFigureOut">
              <a:rPr lang="en-GB" smtClean="0"/>
              <a:t>07/07/2014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t>‹#›</a:t>
            </a:fld>
            <a:endParaRPr lang="en-GB"/>
          </a:p>
        </p:txBody>
      </p:sp>
    </p:spTree>
    <p:extLst>
      <p:ext uri="{BB962C8B-B14F-4D97-AF65-F5344CB8AC3E}">
        <p14:creationId xmlns:p14="http://schemas.microsoft.com/office/powerpoint/2010/main" val="168131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9EA696-CE75-4B15-9A61-142448DCF0BE}" type="datetimeFigureOut">
              <a:rPr lang="en-GB" smtClean="0"/>
              <a:t>07/07/2014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t>‹#›</a:t>
            </a:fld>
            <a:endParaRPr lang="en-GB"/>
          </a:p>
        </p:txBody>
      </p:sp>
    </p:spTree>
    <p:extLst>
      <p:ext uri="{BB962C8B-B14F-4D97-AF65-F5344CB8AC3E}">
        <p14:creationId xmlns:p14="http://schemas.microsoft.com/office/powerpoint/2010/main" val="25228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9EA696-CE75-4B15-9A61-142448DCF0BE}" type="datetimeFigureOut">
              <a:rPr lang="en-GB" smtClean="0"/>
              <a:t>07/07/2014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t>‹#›</a:t>
            </a:fld>
            <a:endParaRPr lang="en-GB"/>
          </a:p>
        </p:txBody>
      </p:sp>
    </p:spTree>
    <p:extLst>
      <p:ext uri="{BB962C8B-B14F-4D97-AF65-F5344CB8AC3E}">
        <p14:creationId xmlns:p14="http://schemas.microsoft.com/office/powerpoint/2010/main" val="3174804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9EA696-CE75-4B15-9A61-142448DCF0BE}" type="datetimeFigureOut">
              <a:rPr lang="en-GB" smtClean="0"/>
              <a:t>07/07/2014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t>‹#›</a:t>
            </a:fld>
            <a:endParaRPr lang="en-GB"/>
          </a:p>
        </p:txBody>
      </p:sp>
    </p:spTree>
    <p:extLst>
      <p:ext uri="{BB962C8B-B14F-4D97-AF65-F5344CB8AC3E}">
        <p14:creationId xmlns:p14="http://schemas.microsoft.com/office/powerpoint/2010/main" val="3546835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9EA696-CE75-4B15-9A61-142448DCF0BE}" type="datetimeFigureOut">
              <a:rPr lang="en-GB" smtClean="0"/>
              <a:t>07/07/2014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t>‹#›</a:t>
            </a:fld>
            <a:endParaRPr lang="en-GB"/>
          </a:p>
        </p:txBody>
      </p:sp>
    </p:spTree>
    <p:extLst>
      <p:ext uri="{BB962C8B-B14F-4D97-AF65-F5344CB8AC3E}">
        <p14:creationId xmlns:p14="http://schemas.microsoft.com/office/powerpoint/2010/main" val="59714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59EA696-CE75-4B15-9A61-142448DCF0BE}" type="datetimeFigureOut">
              <a:rPr lang="en-GB" smtClean="0"/>
              <a:t>07/07/2014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15A36-AA42-4068-A231-FC45D26FFE79}" type="slidenum">
              <a:rPr lang="en-GB" smtClean="0"/>
              <a:t>‹#›</a:t>
            </a:fld>
            <a:endParaRPr lang="en-GB"/>
          </a:p>
        </p:txBody>
      </p:sp>
    </p:spTree>
    <p:extLst>
      <p:ext uri="{BB962C8B-B14F-4D97-AF65-F5344CB8AC3E}">
        <p14:creationId xmlns:p14="http://schemas.microsoft.com/office/powerpoint/2010/main" val="65879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59EA696-CE75-4B15-9A61-142448DCF0BE}" type="datetimeFigureOut">
              <a:rPr lang="en-GB" smtClean="0"/>
              <a:t>07/07/2014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C15A36-AA42-4068-A231-FC45D26FFE79}" type="slidenum">
              <a:rPr lang="en-GB" smtClean="0"/>
              <a:t>‹#›</a:t>
            </a:fld>
            <a:endParaRPr lang="en-GB"/>
          </a:p>
        </p:txBody>
      </p:sp>
    </p:spTree>
    <p:extLst>
      <p:ext uri="{BB962C8B-B14F-4D97-AF65-F5344CB8AC3E}">
        <p14:creationId xmlns:p14="http://schemas.microsoft.com/office/powerpoint/2010/main" val="861170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59EA696-CE75-4B15-9A61-142448DCF0BE}" type="datetimeFigureOut">
              <a:rPr lang="en-GB" smtClean="0"/>
              <a:t>07/07/2014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C15A36-AA42-4068-A231-FC45D26FFE79}" type="slidenum">
              <a:rPr lang="en-GB" smtClean="0"/>
              <a:t>‹#›</a:t>
            </a:fld>
            <a:endParaRPr lang="en-GB"/>
          </a:p>
        </p:txBody>
      </p:sp>
    </p:spTree>
    <p:extLst>
      <p:ext uri="{BB962C8B-B14F-4D97-AF65-F5344CB8AC3E}">
        <p14:creationId xmlns:p14="http://schemas.microsoft.com/office/powerpoint/2010/main" val="3801033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9EA696-CE75-4B15-9A61-142448DCF0BE}" type="datetimeFigureOut">
              <a:rPr lang="en-GB" smtClean="0"/>
              <a:t>07/07/2014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C15A36-AA42-4068-A231-FC45D26FFE79}" type="slidenum">
              <a:rPr lang="en-GB" smtClean="0"/>
              <a:t>‹#›</a:t>
            </a:fld>
            <a:endParaRPr lang="en-GB"/>
          </a:p>
        </p:txBody>
      </p:sp>
    </p:spTree>
    <p:extLst>
      <p:ext uri="{BB962C8B-B14F-4D97-AF65-F5344CB8AC3E}">
        <p14:creationId xmlns:p14="http://schemas.microsoft.com/office/powerpoint/2010/main" val="774300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9EA696-CE75-4B15-9A61-142448DCF0BE}" type="datetimeFigureOut">
              <a:rPr lang="en-GB" smtClean="0"/>
              <a:t>07/07/2014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15A36-AA42-4068-A231-FC45D26FFE79}" type="slidenum">
              <a:rPr lang="en-GB" smtClean="0"/>
              <a:t>‹#›</a:t>
            </a:fld>
            <a:endParaRPr lang="en-GB"/>
          </a:p>
        </p:txBody>
      </p:sp>
    </p:spTree>
    <p:extLst>
      <p:ext uri="{BB962C8B-B14F-4D97-AF65-F5344CB8AC3E}">
        <p14:creationId xmlns:p14="http://schemas.microsoft.com/office/powerpoint/2010/main" val="2535408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9EA696-CE75-4B15-9A61-142448DCF0BE}" type="datetimeFigureOut">
              <a:rPr lang="en-GB" smtClean="0"/>
              <a:t>07/07/2014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15A36-AA42-4068-A231-FC45D26FFE79}" type="slidenum">
              <a:rPr lang="en-GB" smtClean="0"/>
              <a:t>‹#›</a:t>
            </a:fld>
            <a:endParaRPr lang="en-GB"/>
          </a:p>
        </p:txBody>
      </p:sp>
    </p:spTree>
    <p:extLst>
      <p:ext uri="{BB962C8B-B14F-4D97-AF65-F5344CB8AC3E}">
        <p14:creationId xmlns:p14="http://schemas.microsoft.com/office/powerpoint/2010/main" val="1918228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ln>
            <a:noFill/>
          </a:ln>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EA696-CE75-4B15-9A61-142448DCF0BE}" type="datetimeFigureOut">
              <a:rPr lang="en-GB" smtClean="0"/>
              <a:t>07/07/2014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15A36-AA42-4068-A231-FC45D26FFE79}" type="slidenum">
              <a:rPr lang="en-GB" smtClean="0"/>
              <a:t>‹#›</a:t>
            </a:fld>
            <a:endParaRPr lang="en-GB"/>
          </a:p>
        </p:txBody>
      </p:sp>
      <p:sp>
        <p:nvSpPr>
          <p:cNvPr id="7" name="Rectangle 6"/>
          <p:cNvSpPr/>
          <p:nvPr userDrawn="1"/>
        </p:nvSpPr>
        <p:spPr>
          <a:xfrm>
            <a:off x="0" y="0"/>
            <a:ext cx="9144000" cy="6858000"/>
          </a:xfrm>
          <a:prstGeom prst="rect">
            <a:avLst/>
          </a:prstGeom>
          <a:solidFill>
            <a:schemeClr val="tx2">
              <a:lumMod val="60000"/>
              <a:lumOff val="4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2908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ln>
            <a:noFill/>
          </a:ln>
          <a:solidFill>
            <a:schemeClr val="tx1"/>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tif"/><Relationship Id="rId3" Type="http://schemas.openxmlformats.org/officeDocument/2006/relationships/image" Target="../media/image13.tiff"/><Relationship Id="rId7" Type="http://schemas.openxmlformats.org/officeDocument/2006/relationships/image" Target="../media/image17.tif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tiff"/><Relationship Id="rId5" Type="http://schemas.openxmlformats.org/officeDocument/2006/relationships/image" Target="../media/image15.tiff"/><Relationship Id="rId10" Type="http://schemas.openxmlformats.org/officeDocument/2006/relationships/image" Target="../media/image20.jpeg"/><Relationship Id="rId4" Type="http://schemas.openxmlformats.org/officeDocument/2006/relationships/image" Target="../media/image14.tiff"/><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908720"/>
            <a:ext cx="8568952" cy="1470025"/>
          </a:xfrm>
        </p:spPr>
        <p:txBody>
          <a:bodyPr>
            <a:normAutofit fontScale="90000"/>
          </a:bodyPr>
          <a:lstStyle/>
          <a:p>
            <a:r>
              <a:rPr lang="en-US" dirty="0" smtClean="0"/>
              <a:t>Main themes of </a:t>
            </a:r>
            <a:r>
              <a:rPr lang="en-US" dirty="0" err="1" smtClean="0"/>
              <a:t>FAO</a:t>
            </a:r>
            <a:r>
              <a:rPr lang="en-US" dirty="0" smtClean="0"/>
              <a:t> </a:t>
            </a:r>
            <a:r>
              <a:rPr lang="en-US" dirty="0"/>
              <a:t>- CITES collaboration </a:t>
            </a:r>
            <a:r>
              <a:rPr lang="en-US" dirty="0" smtClean="0"/>
              <a:t>project on </a:t>
            </a:r>
            <a:br>
              <a:rPr lang="en-US" dirty="0" smtClean="0"/>
            </a:br>
            <a:r>
              <a:rPr lang="en-US" dirty="0" smtClean="0"/>
              <a:t>sharks </a:t>
            </a:r>
            <a:r>
              <a:rPr lang="en-US" dirty="0"/>
              <a:t>and rays</a:t>
            </a:r>
            <a:endParaRPr lang="en-US" b="1" noProof="0" dirty="0"/>
          </a:p>
        </p:txBody>
      </p:sp>
      <p:sp>
        <p:nvSpPr>
          <p:cNvPr id="3" name="Subtitle 2"/>
          <p:cNvSpPr>
            <a:spLocks noGrp="1"/>
          </p:cNvSpPr>
          <p:nvPr>
            <p:ph type="subTitle" idx="1"/>
          </p:nvPr>
        </p:nvSpPr>
        <p:spPr>
          <a:xfrm>
            <a:off x="1331640" y="3429000"/>
            <a:ext cx="6400800" cy="1752600"/>
          </a:xfrm>
        </p:spPr>
        <p:txBody>
          <a:bodyPr>
            <a:normAutofit fontScale="85000" lnSpcReduction="20000"/>
          </a:bodyPr>
          <a:lstStyle/>
          <a:p>
            <a:r>
              <a:rPr lang="en-US" sz="3600" dirty="0" smtClean="0">
                <a:solidFill>
                  <a:schemeClr val="tx1"/>
                </a:solidFill>
              </a:rPr>
              <a:t>65</a:t>
            </a:r>
            <a:r>
              <a:rPr lang="en-US" sz="3600" baseline="30000" dirty="0" smtClean="0">
                <a:solidFill>
                  <a:schemeClr val="tx1"/>
                </a:solidFill>
              </a:rPr>
              <a:t>th</a:t>
            </a:r>
            <a:r>
              <a:rPr lang="en-US" sz="3600" dirty="0" smtClean="0">
                <a:solidFill>
                  <a:schemeClr val="tx1"/>
                </a:solidFill>
              </a:rPr>
              <a:t> meeting of </a:t>
            </a:r>
            <a:r>
              <a:rPr lang="en-US" sz="3600" dirty="0">
                <a:solidFill>
                  <a:schemeClr val="tx1"/>
                </a:solidFill>
              </a:rPr>
              <a:t>the </a:t>
            </a:r>
            <a:r>
              <a:rPr lang="en-US" sz="3600" dirty="0" smtClean="0">
                <a:solidFill>
                  <a:schemeClr val="tx1"/>
                </a:solidFill>
              </a:rPr>
              <a:t/>
            </a:r>
            <a:br>
              <a:rPr lang="en-US" sz="3600" dirty="0" smtClean="0">
                <a:solidFill>
                  <a:schemeClr val="tx1"/>
                </a:solidFill>
              </a:rPr>
            </a:br>
            <a:r>
              <a:rPr lang="en-US" sz="3600" dirty="0" smtClean="0">
                <a:solidFill>
                  <a:schemeClr val="tx1"/>
                </a:solidFill>
              </a:rPr>
              <a:t>CITES Standing </a:t>
            </a:r>
            <a:r>
              <a:rPr lang="en-US" sz="3600" dirty="0">
                <a:solidFill>
                  <a:schemeClr val="tx1"/>
                </a:solidFill>
              </a:rPr>
              <a:t>C</a:t>
            </a:r>
            <a:r>
              <a:rPr lang="en-US" sz="3600" dirty="0" smtClean="0">
                <a:solidFill>
                  <a:schemeClr val="tx1"/>
                </a:solidFill>
              </a:rPr>
              <a:t>ommittee (SC65)</a:t>
            </a:r>
            <a:endParaRPr lang="en-US" sz="3600" dirty="0">
              <a:solidFill>
                <a:schemeClr val="tx1"/>
              </a:solidFill>
            </a:endParaRPr>
          </a:p>
          <a:p>
            <a:endParaRPr lang="en-US" sz="3600" dirty="0">
              <a:solidFill>
                <a:schemeClr val="tx1"/>
              </a:solidFill>
            </a:endParaRPr>
          </a:p>
          <a:p>
            <a:r>
              <a:rPr lang="en-US" sz="2800" dirty="0" smtClean="0">
                <a:solidFill>
                  <a:schemeClr val="tx1"/>
                </a:solidFill>
              </a:rPr>
              <a:t>Geneva, 07 June 2014</a:t>
            </a:r>
            <a:endParaRPr lang="en-US" sz="2800" noProof="0" dirty="0">
              <a:solidFill>
                <a:schemeClr val="tx1"/>
              </a:solidFill>
            </a:endParaRPr>
          </a:p>
        </p:txBody>
      </p:sp>
    </p:spTree>
    <p:extLst>
      <p:ext uri="{BB962C8B-B14F-4D97-AF65-F5344CB8AC3E}">
        <p14:creationId xmlns:p14="http://schemas.microsoft.com/office/powerpoint/2010/main" val="3694103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340768"/>
            <a:ext cx="1926467" cy="2707097"/>
          </a:xfrm>
          <a:prstGeom prst="rect">
            <a:avLst/>
          </a:prstGeom>
        </p:spPr>
      </p:pic>
      <p:sp>
        <p:nvSpPr>
          <p:cNvPr id="2" name="Title 1"/>
          <p:cNvSpPr>
            <a:spLocks noGrp="1"/>
          </p:cNvSpPr>
          <p:nvPr>
            <p:ph type="title"/>
          </p:nvPr>
        </p:nvSpPr>
        <p:spPr/>
        <p:txBody>
          <a:bodyPr>
            <a:normAutofit fontScale="90000"/>
          </a:bodyPr>
          <a:lstStyle/>
          <a:p>
            <a:r>
              <a:rPr lang="en-US" dirty="0" smtClean="0"/>
              <a:t>EU-CITES project: Accomplishments</a:t>
            </a:r>
            <a:endParaRPr lang="en-US" dirty="0"/>
          </a:p>
        </p:txBody>
      </p:sp>
      <p:sp>
        <p:nvSpPr>
          <p:cNvPr id="3" name="Content Placeholder 2"/>
          <p:cNvSpPr>
            <a:spLocks noGrp="1"/>
          </p:cNvSpPr>
          <p:nvPr>
            <p:ph idx="1"/>
          </p:nvPr>
        </p:nvSpPr>
        <p:spPr>
          <a:xfrm>
            <a:off x="2843808" y="1340768"/>
            <a:ext cx="5987008" cy="4896544"/>
          </a:xfrm>
        </p:spPr>
        <p:txBody>
          <a:bodyPr>
            <a:normAutofit/>
          </a:bodyPr>
          <a:lstStyle/>
          <a:p>
            <a:r>
              <a:rPr lang="en-US" dirty="0" smtClean="0"/>
              <a:t>FAO-CITES regional consultative workshops in Africa and Asia</a:t>
            </a:r>
          </a:p>
          <a:p>
            <a:r>
              <a:rPr lang="en-US" dirty="0" smtClean="0"/>
              <a:t>Support to/take part in regional workshops in Latin and Central America, Oceania, Bay of Bengal</a:t>
            </a:r>
          </a:p>
          <a:p>
            <a:r>
              <a:rPr lang="en-US" dirty="0" smtClean="0"/>
              <a:t>Representation at COFI-FT, COFI, </a:t>
            </a:r>
            <a:br>
              <a:rPr lang="en-US" dirty="0" smtClean="0"/>
            </a:br>
            <a:r>
              <a:rPr lang="en-US" dirty="0" smtClean="0"/>
              <a:t>RFMO meetings</a:t>
            </a:r>
          </a:p>
          <a:p>
            <a:r>
              <a:rPr lang="en-US" dirty="0" smtClean="0"/>
              <a:t>CITES-FAO leaflet</a:t>
            </a:r>
          </a:p>
          <a:p>
            <a:r>
              <a:rPr lang="en-US" dirty="0" smtClean="0"/>
              <a:t>Joint presentation materials</a:t>
            </a: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4221088"/>
            <a:ext cx="2088232" cy="154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2481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48643">
            <a:off x="4492953" y="3550774"/>
            <a:ext cx="4860032" cy="3789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EU-CITES project: Accomplishments</a:t>
            </a:r>
            <a:endParaRPr lang="en-US" dirty="0"/>
          </a:p>
        </p:txBody>
      </p:sp>
      <p:sp>
        <p:nvSpPr>
          <p:cNvPr id="3" name="Content Placeholder 2"/>
          <p:cNvSpPr>
            <a:spLocks noGrp="1"/>
          </p:cNvSpPr>
          <p:nvPr>
            <p:ph idx="1"/>
          </p:nvPr>
        </p:nvSpPr>
        <p:spPr>
          <a:xfrm>
            <a:off x="457200" y="1340768"/>
            <a:ext cx="8229600" cy="4785395"/>
          </a:xfrm>
        </p:spPr>
        <p:txBody>
          <a:bodyPr>
            <a:normAutofit fontScale="92500" lnSpcReduction="10000"/>
          </a:bodyPr>
          <a:lstStyle/>
          <a:p>
            <a:pPr marL="342900" lvl="1" indent="-342900">
              <a:buFont typeface="Arial" pitchFamily="34" charset="0"/>
              <a:buChar char="•"/>
            </a:pPr>
            <a:r>
              <a:rPr lang="en-US" sz="3500" dirty="0" smtClean="0"/>
              <a:t>CITES sharks web portal </a:t>
            </a:r>
            <a:r>
              <a:rPr lang="en-US" sz="3500" b="1" i="1" dirty="0" smtClean="0">
                <a:ln w="18415" cmpd="sng">
                  <a:noFill/>
                  <a:prstDash val="solid"/>
                </a:ln>
              </a:rPr>
              <a:t>cites.org/</a:t>
            </a:r>
            <a:r>
              <a:rPr lang="en-US" sz="3500" b="1" i="1" dirty="0" err="1" smtClean="0">
                <a:ln w="18415" cmpd="sng">
                  <a:noFill/>
                  <a:prstDash val="solid"/>
                </a:ln>
              </a:rPr>
              <a:t>eng</a:t>
            </a:r>
            <a:r>
              <a:rPr lang="en-US" sz="3500" b="1" i="1" dirty="0" smtClean="0">
                <a:ln w="18415" cmpd="sng">
                  <a:noFill/>
                  <a:prstDash val="solid"/>
                </a:ln>
              </a:rPr>
              <a:t>/</a:t>
            </a:r>
            <a:r>
              <a:rPr lang="en-US" sz="3500" b="1" i="1" dirty="0" err="1" smtClean="0">
                <a:ln w="18415" cmpd="sng">
                  <a:noFill/>
                  <a:prstDash val="solid"/>
                </a:ln>
              </a:rPr>
              <a:t>prog</a:t>
            </a:r>
            <a:r>
              <a:rPr lang="en-US" sz="3500" b="1" i="1" dirty="0" smtClean="0">
                <a:ln w="18415" cmpd="sng">
                  <a:noFill/>
                  <a:prstDash val="solid"/>
                </a:ln>
              </a:rPr>
              <a:t>/shark</a:t>
            </a:r>
            <a:endParaRPr lang="en-US" sz="3500" b="1" i="1" dirty="0">
              <a:ln w="18415" cmpd="sng">
                <a:noFill/>
                <a:prstDash val="solid"/>
              </a:ln>
            </a:endParaRPr>
          </a:p>
          <a:p>
            <a:pPr lvl="1"/>
            <a:r>
              <a:rPr lang="en-US" dirty="0" smtClean="0"/>
              <a:t>Species information</a:t>
            </a:r>
          </a:p>
          <a:p>
            <a:pPr lvl="1"/>
            <a:r>
              <a:rPr lang="en-US" dirty="0" smtClean="0"/>
              <a:t>History, Resolutions &amp; Decisions on shark listings</a:t>
            </a:r>
          </a:p>
          <a:p>
            <a:pPr lvl="1"/>
            <a:r>
              <a:rPr lang="en-US" dirty="0" smtClean="0"/>
              <a:t>Meeting calendar</a:t>
            </a:r>
          </a:p>
          <a:p>
            <a:pPr lvl="1"/>
            <a:r>
              <a:rPr lang="en-US" dirty="0" err="1" smtClean="0"/>
              <a:t>RFMO</a:t>
            </a:r>
            <a:r>
              <a:rPr lang="en-US" dirty="0" smtClean="0"/>
              <a:t> measures</a:t>
            </a:r>
          </a:p>
          <a:p>
            <a:pPr lvl="1"/>
            <a:r>
              <a:rPr lang="en-US" dirty="0" smtClean="0"/>
              <a:t>Ongoing activities</a:t>
            </a:r>
          </a:p>
          <a:p>
            <a:pPr lvl="1"/>
            <a:r>
              <a:rPr lang="en-US" dirty="0" smtClean="0"/>
              <a:t>Identification </a:t>
            </a:r>
            <a:br>
              <a:rPr lang="en-US" dirty="0" smtClean="0"/>
            </a:br>
            <a:r>
              <a:rPr lang="en-US" dirty="0" smtClean="0"/>
              <a:t>materials</a:t>
            </a:r>
          </a:p>
          <a:p>
            <a:pPr lvl="1"/>
            <a:r>
              <a:rPr lang="en-US" dirty="0" smtClean="0"/>
              <a:t>Other information </a:t>
            </a:r>
            <a:br>
              <a:rPr lang="en-US" dirty="0" smtClean="0"/>
            </a:br>
            <a:r>
              <a:rPr lang="en-US" dirty="0" smtClean="0"/>
              <a:t>&amp; tools</a:t>
            </a:r>
          </a:p>
          <a:p>
            <a:pPr lvl="1"/>
            <a:endParaRPr lang="en-US" dirty="0" smtClean="0"/>
          </a:p>
          <a:p>
            <a:endParaRPr lang="en-US" dirty="0"/>
          </a:p>
        </p:txBody>
      </p:sp>
    </p:spTree>
    <p:extLst>
      <p:ext uri="{BB962C8B-B14F-4D97-AF65-F5344CB8AC3E}">
        <p14:creationId xmlns:p14="http://schemas.microsoft.com/office/powerpoint/2010/main" val="2787216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EU-CITES project: next steps</a:t>
            </a:r>
            <a:endParaRPr lang="en-US" sz="4000" dirty="0"/>
          </a:p>
        </p:txBody>
      </p:sp>
      <p:sp>
        <p:nvSpPr>
          <p:cNvPr id="3" name="Content Placeholder 2"/>
          <p:cNvSpPr>
            <a:spLocks noGrp="1"/>
          </p:cNvSpPr>
          <p:nvPr>
            <p:ph idx="1"/>
          </p:nvPr>
        </p:nvSpPr>
        <p:spPr>
          <a:xfrm>
            <a:off x="457200" y="1268760"/>
            <a:ext cx="8229600" cy="4857403"/>
          </a:xfrm>
        </p:spPr>
        <p:txBody>
          <a:bodyPr>
            <a:noAutofit/>
          </a:bodyPr>
          <a:lstStyle/>
          <a:p>
            <a:r>
              <a:rPr lang="en-US" dirty="0" smtClean="0"/>
              <a:t>Summary and analysis from regional </a:t>
            </a:r>
            <a:r>
              <a:rPr lang="en-US" dirty="0" smtClean="0"/>
              <a:t>workshops and needs assessments</a:t>
            </a:r>
            <a:endParaRPr lang="en-US" dirty="0" smtClean="0"/>
          </a:p>
          <a:p>
            <a:r>
              <a:rPr lang="en-US" dirty="0" smtClean="0"/>
              <a:t>Planning steps for </a:t>
            </a:r>
            <a:r>
              <a:rPr lang="en-US" dirty="0" smtClean="0"/>
              <a:t>national and </a:t>
            </a:r>
            <a:r>
              <a:rPr lang="en-US" dirty="0" err="1" smtClean="0"/>
              <a:t>subregional</a:t>
            </a:r>
            <a:r>
              <a:rPr lang="en-US" dirty="0" smtClean="0"/>
              <a:t> targeted </a:t>
            </a:r>
            <a:r>
              <a:rPr lang="en-US" dirty="0" smtClean="0"/>
              <a:t>support activities </a:t>
            </a:r>
          </a:p>
          <a:p>
            <a:pPr lvl="1"/>
            <a:r>
              <a:rPr lang="en-US" dirty="0" smtClean="0"/>
              <a:t>Focus on NDFs, legal acquisition, IFS</a:t>
            </a:r>
          </a:p>
          <a:p>
            <a:r>
              <a:rPr lang="en-US" dirty="0" smtClean="0"/>
              <a:t>FAO-CITES collaboration </a:t>
            </a:r>
            <a:r>
              <a:rPr lang="en-US" dirty="0" smtClean="0"/>
              <a:t>on:</a:t>
            </a:r>
            <a:endParaRPr lang="en-US" dirty="0" smtClean="0"/>
          </a:p>
          <a:p>
            <a:pPr lvl="1"/>
            <a:r>
              <a:rPr lang="en-US" dirty="0" smtClean="0"/>
              <a:t>International Plan of Action (</a:t>
            </a:r>
            <a:r>
              <a:rPr lang="en-US" dirty="0" err="1" smtClean="0"/>
              <a:t>IPOA</a:t>
            </a:r>
            <a:r>
              <a:rPr lang="en-US" dirty="0" smtClean="0"/>
              <a:t>) - Sharks</a:t>
            </a:r>
          </a:p>
          <a:p>
            <a:pPr lvl="1"/>
            <a:r>
              <a:rPr lang="en-US" dirty="0" smtClean="0"/>
              <a:t>National fisheries legislation support</a:t>
            </a:r>
          </a:p>
          <a:p>
            <a:pPr lvl="1"/>
            <a:r>
              <a:rPr lang="en-US" dirty="0" smtClean="0"/>
              <a:t>Identification </a:t>
            </a:r>
            <a:r>
              <a:rPr lang="en-US" dirty="0" smtClean="0"/>
              <a:t>materials</a:t>
            </a:r>
          </a:p>
        </p:txBody>
      </p:sp>
    </p:spTree>
    <p:extLst>
      <p:ext uri="{BB962C8B-B14F-4D97-AF65-F5344CB8AC3E}">
        <p14:creationId xmlns:p14="http://schemas.microsoft.com/office/powerpoint/2010/main" val="3034549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p:txBody>
          <a:bodyPr/>
          <a:lstStyle/>
          <a:p>
            <a:fld id="{DE512A87-8815-467D-BDF5-A8A5631E65F4}" type="slidenum">
              <a:rPr lang="en-US"/>
              <a:pPr/>
              <a:t>13</a:t>
            </a:fld>
            <a:endParaRPr lang="en-US"/>
          </a:p>
        </p:txBody>
      </p:sp>
      <p:pic>
        <p:nvPicPr>
          <p:cNvPr id="381954" name="Picture 2" descr="tus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0095" y="4920455"/>
            <a:ext cx="1928813" cy="919163"/>
          </a:xfrm>
          <a:prstGeom prst="rect">
            <a:avLst/>
          </a:prstGeom>
          <a:noFill/>
          <a:extLst>
            <a:ext uri="{909E8E84-426E-40DD-AFC4-6F175D3DCCD1}">
              <a14:hiddenFill xmlns:a14="http://schemas.microsoft.com/office/drawing/2010/main">
                <a:solidFill>
                  <a:srgbClr val="FFFFFF"/>
                </a:solidFill>
              </a14:hiddenFill>
            </a:ext>
          </a:extLst>
        </p:spPr>
      </p:pic>
      <p:pic>
        <p:nvPicPr>
          <p:cNvPr id="381955" name="Picture 3" descr="tusker blan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0095" y="4934744"/>
            <a:ext cx="1900237" cy="904875"/>
          </a:xfrm>
          <a:prstGeom prst="rect">
            <a:avLst/>
          </a:prstGeom>
          <a:noFill/>
          <a:extLst>
            <a:ext uri="{909E8E84-426E-40DD-AFC4-6F175D3DCCD1}">
              <a14:hiddenFill xmlns:a14="http://schemas.microsoft.com/office/drawing/2010/main">
                <a:solidFill>
                  <a:srgbClr val="FFFFFF"/>
                </a:solidFill>
              </a14:hiddenFill>
            </a:ext>
          </a:extLst>
        </p:spPr>
      </p:pic>
      <p:pic>
        <p:nvPicPr>
          <p:cNvPr id="381956" name="Picture 4" descr="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4062" y="4339432"/>
            <a:ext cx="641350" cy="1928812"/>
          </a:xfrm>
          <a:prstGeom prst="rect">
            <a:avLst/>
          </a:prstGeom>
          <a:noFill/>
          <a:extLst>
            <a:ext uri="{909E8E84-426E-40DD-AFC4-6F175D3DCCD1}">
              <a14:hiddenFill xmlns:a14="http://schemas.microsoft.com/office/drawing/2010/main">
                <a:solidFill>
                  <a:srgbClr val="FFFFFF"/>
                </a:solidFill>
              </a14:hiddenFill>
            </a:ext>
          </a:extLst>
        </p:spPr>
      </p:pic>
      <p:pic>
        <p:nvPicPr>
          <p:cNvPr id="381957" name="Picture 5" desc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5824" y="3750469"/>
            <a:ext cx="1555750" cy="2027238"/>
          </a:xfrm>
          <a:prstGeom prst="rect">
            <a:avLst/>
          </a:prstGeom>
          <a:noFill/>
          <a:extLst>
            <a:ext uri="{909E8E84-426E-40DD-AFC4-6F175D3DCCD1}">
              <a14:hiddenFill xmlns:a14="http://schemas.microsoft.com/office/drawing/2010/main">
                <a:solidFill>
                  <a:srgbClr val="FFFFFF"/>
                </a:solidFill>
              </a14:hiddenFill>
            </a:ext>
          </a:extLst>
        </p:spPr>
      </p:pic>
      <p:pic>
        <p:nvPicPr>
          <p:cNvPr id="381958" name="Picture 6" descr="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3808" y="3563910"/>
            <a:ext cx="1435100" cy="1992313"/>
          </a:xfrm>
          <a:prstGeom prst="rect">
            <a:avLst/>
          </a:prstGeom>
          <a:noFill/>
          <a:extLst>
            <a:ext uri="{909E8E84-426E-40DD-AFC4-6F175D3DCCD1}">
              <a14:hiddenFill xmlns:a14="http://schemas.microsoft.com/office/drawing/2010/main">
                <a:solidFill>
                  <a:srgbClr val="FFFFFF"/>
                </a:solidFill>
              </a14:hiddenFill>
            </a:ext>
          </a:extLst>
        </p:spPr>
      </p:pic>
      <p:pic>
        <p:nvPicPr>
          <p:cNvPr id="381959" name="Picture 7" descr="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3237" y="4210844"/>
            <a:ext cx="1019175" cy="2019300"/>
          </a:xfrm>
          <a:prstGeom prst="rect">
            <a:avLst/>
          </a:prstGeom>
          <a:noFill/>
          <a:extLst>
            <a:ext uri="{909E8E84-426E-40DD-AFC4-6F175D3DCCD1}">
              <a14:hiddenFill xmlns:a14="http://schemas.microsoft.com/office/drawing/2010/main">
                <a:solidFill>
                  <a:srgbClr val="FFFFFF"/>
                </a:solidFill>
              </a14:hiddenFill>
            </a:ext>
          </a:extLst>
        </p:spPr>
      </p:pic>
      <p:pic>
        <p:nvPicPr>
          <p:cNvPr id="381960" name="Picture 8" descr="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83487" y="3872707"/>
            <a:ext cx="798512" cy="1966912"/>
          </a:xfrm>
          <a:prstGeom prst="rect">
            <a:avLst/>
          </a:prstGeom>
          <a:noFill/>
          <a:extLst>
            <a:ext uri="{909E8E84-426E-40DD-AFC4-6F175D3DCCD1}">
              <a14:hiddenFill xmlns:a14="http://schemas.microsoft.com/office/drawing/2010/main">
                <a:solidFill>
                  <a:srgbClr val="FFFFFF"/>
                </a:solidFill>
              </a14:hiddenFill>
            </a:ext>
          </a:extLst>
        </p:spPr>
      </p:pic>
      <p:sp>
        <p:nvSpPr>
          <p:cNvPr id="381961" name="Rectangle 9"/>
          <p:cNvSpPr>
            <a:spLocks noGrp="1" noChangeArrowheads="1"/>
          </p:cNvSpPr>
          <p:nvPr>
            <p:ph type="title"/>
          </p:nvPr>
        </p:nvSpPr>
        <p:spPr>
          <a:xfrm rot="10800000" flipV="1">
            <a:off x="107504" y="1628799"/>
            <a:ext cx="9073008" cy="2582045"/>
          </a:xfrm>
          <a:noFill/>
          <a:ln/>
        </p:spPr>
        <p:txBody>
          <a:bodyPr>
            <a:noAutofit/>
          </a:bodyPr>
          <a:lstStyle/>
          <a:p>
            <a:r>
              <a:rPr lang="en-US" sz="4000" dirty="0">
                <a:ln w="18415" cmpd="sng">
                  <a:noFill/>
                  <a:prstDash val="solid"/>
                </a:ln>
              </a:rPr>
              <a:t>Thank you for your </a:t>
            </a:r>
            <a:r>
              <a:rPr lang="en-US" sz="4000" dirty="0" smtClean="0">
                <a:ln w="18415" cmpd="sng">
                  <a:noFill/>
                  <a:prstDash val="solid"/>
                </a:ln>
              </a:rPr>
              <a:t>attention!</a:t>
            </a:r>
            <a:r>
              <a:rPr lang="en-US" sz="3200" dirty="0"/>
              <a:t/>
            </a:r>
            <a:br>
              <a:rPr lang="en-US" sz="3200" dirty="0"/>
            </a:br>
            <a:r>
              <a:rPr lang="en-US" sz="3200" dirty="0"/>
              <a:t/>
            </a:r>
            <a:br>
              <a:rPr lang="en-US" sz="3200" dirty="0"/>
            </a:br>
            <a:r>
              <a:rPr lang="en-US" sz="3200" i="1" dirty="0"/>
              <a:t>CITES and FAO working for legal, sustainable and traceable international trade in sharks and manta rays, supported by the European Union</a:t>
            </a:r>
            <a:r>
              <a:rPr lang="en-US" sz="3200" dirty="0">
                <a:solidFill>
                  <a:schemeClr val="bg1"/>
                </a:solidFill>
              </a:rPr>
              <a:t/>
            </a:r>
            <a:br>
              <a:rPr lang="en-US" sz="3200" dirty="0">
                <a:solidFill>
                  <a:schemeClr val="bg1"/>
                </a:solidFill>
              </a:rPr>
            </a:br>
            <a:r>
              <a:rPr lang="en-US" sz="3200" dirty="0"/>
              <a:t/>
            </a:r>
            <a:br>
              <a:rPr lang="en-US" sz="3200" dirty="0"/>
            </a:br>
            <a:r>
              <a:rPr lang="en-US" sz="3200" b="1" dirty="0"/>
              <a:t/>
            </a:r>
            <a:br>
              <a:rPr lang="en-US" sz="3200" b="1" dirty="0"/>
            </a:br>
            <a:r>
              <a:rPr lang="en-US" sz="3200" dirty="0"/>
              <a:t/>
            </a:r>
            <a:br>
              <a:rPr lang="en-US" sz="3200" dirty="0"/>
            </a:br>
            <a:endParaRPr lang="en-US" sz="3200" i="1" dirty="0"/>
          </a:p>
        </p:txBody>
      </p:sp>
    </p:spTree>
    <p:extLst>
      <p:ext uri="{BB962C8B-B14F-4D97-AF65-F5344CB8AC3E}">
        <p14:creationId xmlns:p14="http://schemas.microsoft.com/office/powerpoint/2010/main" val="1774662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1961"/>
                                        </p:tgtEl>
                                        <p:attrNameLst>
                                          <p:attrName>style.visibility</p:attrName>
                                        </p:attrNameLst>
                                      </p:cBhvr>
                                      <p:to>
                                        <p:strVal val="visible"/>
                                      </p:to>
                                    </p:set>
                                    <p:animEffect transition="in" filter="fade">
                                      <p:cBhvr>
                                        <p:cTn id="7" dur="500"/>
                                        <p:tgtEl>
                                          <p:spTgt spid="381961"/>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81958"/>
                                        </p:tgtEl>
                                        <p:attrNameLst>
                                          <p:attrName>style.visibility</p:attrName>
                                        </p:attrNameLst>
                                      </p:cBhvr>
                                      <p:to>
                                        <p:strVal val="visible"/>
                                      </p:to>
                                    </p:set>
                                    <p:animEffect transition="in" filter="fade">
                                      <p:cBhvr>
                                        <p:cTn id="11" dur="1000"/>
                                        <p:tgtEl>
                                          <p:spTgt spid="381958"/>
                                        </p:tgtEl>
                                      </p:cBhvr>
                                    </p:animEffect>
                                  </p:child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381956"/>
                                        </p:tgtEl>
                                        <p:attrNameLst>
                                          <p:attrName>style.visibility</p:attrName>
                                        </p:attrNameLst>
                                      </p:cBhvr>
                                      <p:to>
                                        <p:strVal val="visible"/>
                                      </p:to>
                                    </p:set>
                                    <p:animEffect transition="in" filter="fade">
                                      <p:cBhvr>
                                        <p:cTn id="15" dur="1000"/>
                                        <p:tgtEl>
                                          <p:spTgt spid="381956"/>
                                        </p:tgtEl>
                                      </p:cBhvr>
                                    </p:animEffect>
                                  </p:childTnLst>
                                </p:cTn>
                              </p:par>
                            </p:childTnLst>
                          </p:cTn>
                        </p:par>
                        <p:par>
                          <p:cTn id="16" fill="hold" nodeType="afterGroup">
                            <p:stCondLst>
                              <p:cond delay="2500"/>
                            </p:stCondLst>
                            <p:childTnLst>
                              <p:par>
                                <p:cTn id="17" presetID="10" presetClass="entr" presetSubtype="0" fill="hold" nodeType="afterEffect">
                                  <p:stCondLst>
                                    <p:cond delay="0"/>
                                  </p:stCondLst>
                                  <p:childTnLst>
                                    <p:set>
                                      <p:cBhvr>
                                        <p:cTn id="18" dur="1" fill="hold">
                                          <p:stCondLst>
                                            <p:cond delay="0"/>
                                          </p:stCondLst>
                                        </p:cTn>
                                        <p:tgtEl>
                                          <p:spTgt spid="381957"/>
                                        </p:tgtEl>
                                        <p:attrNameLst>
                                          <p:attrName>style.visibility</p:attrName>
                                        </p:attrNameLst>
                                      </p:cBhvr>
                                      <p:to>
                                        <p:strVal val="visible"/>
                                      </p:to>
                                    </p:set>
                                    <p:animEffect transition="in" filter="fade">
                                      <p:cBhvr>
                                        <p:cTn id="19" dur="1000"/>
                                        <p:tgtEl>
                                          <p:spTgt spid="381957"/>
                                        </p:tgtEl>
                                      </p:cBhvr>
                                    </p:animEffect>
                                  </p:childTnLst>
                                </p:cTn>
                              </p:par>
                            </p:childTnLst>
                          </p:cTn>
                        </p:par>
                        <p:par>
                          <p:cTn id="20" fill="hold" nodeType="afterGroup">
                            <p:stCondLst>
                              <p:cond delay="3500"/>
                            </p:stCondLst>
                            <p:childTnLst>
                              <p:par>
                                <p:cTn id="21" presetID="10" presetClass="entr" presetSubtype="0" fill="hold" nodeType="afterEffect">
                                  <p:stCondLst>
                                    <p:cond delay="0"/>
                                  </p:stCondLst>
                                  <p:childTnLst>
                                    <p:set>
                                      <p:cBhvr>
                                        <p:cTn id="22" dur="1" fill="hold">
                                          <p:stCondLst>
                                            <p:cond delay="0"/>
                                          </p:stCondLst>
                                        </p:cTn>
                                        <p:tgtEl>
                                          <p:spTgt spid="381959"/>
                                        </p:tgtEl>
                                        <p:attrNameLst>
                                          <p:attrName>style.visibility</p:attrName>
                                        </p:attrNameLst>
                                      </p:cBhvr>
                                      <p:to>
                                        <p:strVal val="visible"/>
                                      </p:to>
                                    </p:set>
                                    <p:animEffect transition="in" filter="fade">
                                      <p:cBhvr>
                                        <p:cTn id="23" dur="1000"/>
                                        <p:tgtEl>
                                          <p:spTgt spid="381959"/>
                                        </p:tgtEl>
                                      </p:cBhvr>
                                    </p:animEffect>
                                  </p:childTnLst>
                                </p:cTn>
                              </p:par>
                            </p:childTnLst>
                          </p:cTn>
                        </p:par>
                        <p:par>
                          <p:cTn id="24" fill="hold" nodeType="afterGroup">
                            <p:stCondLst>
                              <p:cond delay="4500"/>
                            </p:stCondLst>
                            <p:childTnLst>
                              <p:par>
                                <p:cTn id="25" presetID="10" presetClass="entr" presetSubtype="0" fill="hold" nodeType="afterEffect">
                                  <p:stCondLst>
                                    <p:cond delay="0"/>
                                  </p:stCondLst>
                                  <p:childTnLst>
                                    <p:set>
                                      <p:cBhvr>
                                        <p:cTn id="26" dur="1" fill="hold">
                                          <p:stCondLst>
                                            <p:cond delay="0"/>
                                          </p:stCondLst>
                                        </p:cTn>
                                        <p:tgtEl>
                                          <p:spTgt spid="381960"/>
                                        </p:tgtEl>
                                        <p:attrNameLst>
                                          <p:attrName>style.visibility</p:attrName>
                                        </p:attrNameLst>
                                      </p:cBhvr>
                                      <p:to>
                                        <p:strVal val="visible"/>
                                      </p:to>
                                    </p:set>
                                    <p:animEffect transition="in" filter="fade">
                                      <p:cBhvr>
                                        <p:cTn id="27" dur="1000"/>
                                        <p:tgtEl>
                                          <p:spTgt spid="381960"/>
                                        </p:tgtEl>
                                      </p:cBhvr>
                                    </p:animEffect>
                                  </p:childTnLst>
                                </p:cTn>
                              </p:par>
                            </p:childTnLst>
                          </p:cTn>
                        </p:par>
                        <p:par>
                          <p:cTn id="28" fill="hold" nodeType="afterGroup">
                            <p:stCondLst>
                              <p:cond delay="5500"/>
                            </p:stCondLst>
                            <p:childTnLst>
                              <p:par>
                                <p:cTn id="29" presetID="34" presetClass="entr" presetSubtype="0" fill="hold" nodeType="afterEffect">
                                  <p:stCondLst>
                                    <p:cond delay="0"/>
                                  </p:stCondLst>
                                  <p:childTnLst>
                                    <p:set>
                                      <p:cBhvr>
                                        <p:cTn id="30" dur="1" fill="hold">
                                          <p:stCondLst>
                                            <p:cond delay="0"/>
                                          </p:stCondLst>
                                        </p:cTn>
                                        <p:tgtEl>
                                          <p:spTgt spid="381955"/>
                                        </p:tgtEl>
                                        <p:attrNameLst>
                                          <p:attrName>style.visibility</p:attrName>
                                        </p:attrNameLst>
                                      </p:cBhvr>
                                      <p:to>
                                        <p:strVal val="visible"/>
                                      </p:to>
                                    </p:set>
                                    <p:anim from="(-#ppt_w/2)" to="(#ppt_x)" calcmode="lin" valueType="num">
                                      <p:cBhvr>
                                        <p:cTn id="31" dur="600" fill="hold">
                                          <p:stCondLst>
                                            <p:cond delay="0"/>
                                          </p:stCondLst>
                                        </p:cTn>
                                        <p:tgtEl>
                                          <p:spTgt spid="381955"/>
                                        </p:tgtEl>
                                        <p:attrNameLst>
                                          <p:attrName>ppt_x</p:attrName>
                                        </p:attrNameLst>
                                      </p:cBhvr>
                                    </p:anim>
                                    <p:anim from="0" to="-1.0" calcmode="lin" valueType="num">
                                      <p:cBhvr>
                                        <p:cTn id="32" dur="200" decel="50000" autoRev="1" fill="hold">
                                          <p:stCondLst>
                                            <p:cond delay="600"/>
                                          </p:stCondLst>
                                        </p:cTn>
                                        <p:tgtEl>
                                          <p:spTgt spid="381955"/>
                                        </p:tgtEl>
                                        <p:attrNameLst>
                                          <p:attrName>xshear</p:attrName>
                                        </p:attrNameLst>
                                      </p:cBhvr>
                                    </p:anim>
                                    <p:animScale>
                                      <p:cBhvr>
                                        <p:cTn id="33" dur="200" decel="100000" autoRev="1" fill="hold">
                                          <p:stCondLst>
                                            <p:cond delay="600"/>
                                          </p:stCondLst>
                                        </p:cTn>
                                        <p:tgtEl>
                                          <p:spTgt spid="381955"/>
                                        </p:tgtEl>
                                      </p:cBhvr>
                                      <p:from x="100000" y="100000"/>
                                      <p:to x="80000" y="100000"/>
                                    </p:animScale>
                                    <p:anim by="(#ppt_h/3+#ppt_w*0.1)" calcmode="lin" valueType="num">
                                      <p:cBhvr additive="sum">
                                        <p:cTn id="34" dur="200" decel="100000" autoRev="1" fill="hold">
                                          <p:stCondLst>
                                            <p:cond delay="600"/>
                                          </p:stCondLst>
                                        </p:cTn>
                                        <p:tgtEl>
                                          <p:spTgt spid="381955"/>
                                        </p:tgtEl>
                                        <p:attrNameLst>
                                          <p:attrName>ppt_x</p:attrName>
                                        </p:attrNameLst>
                                      </p:cBhvr>
                                    </p:anim>
                                  </p:childTnLst>
                                </p:cTn>
                              </p:par>
                            </p:childTnLst>
                          </p:cTn>
                        </p:par>
                        <p:par>
                          <p:cTn id="35" fill="hold" nodeType="afterGroup">
                            <p:stCondLst>
                              <p:cond delay="6500"/>
                            </p:stCondLst>
                            <p:childTnLst>
                              <p:par>
                                <p:cTn id="36" presetID="10" presetClass="entr" presetSubtype="0" fill="hold" nodeType="afterEffect">
                                  <p:stCondLst>
                                    <p:cond delay="0"/>
                                  </p:stCondLst>
                                  <p:childTnLst>
                                    <p:set>
                                      <p:cBhvr>
                                        <p:cTn id="37" dur="1" fill="hold">
                                          <p:stCondLst>
                                            <p:cond delay="0"/>
                                          </p:stCondLst>
                                        </p:cTn>
                                        <p:tgtEl>
                                          <p:spTgt spid="381954"/>
                                        </p:tgtEl>
                                        <p:attrNameLst>
                                          <p:attrName>style.visibility</p:attrName>
                                        </p:attrNameLst>
                                      </p:cBhvr>
                                      <p:to>
                                        <p:strVal val="visible"/>
                                      </p:to>
                                    </p:set>
                                    <p:animEffect transition="in" filter="fade">
                                      <p:cBhvr>
                                        <p:cTn id="38" dur="1000"/>
                                        <p:tgtEl>
                                          <p:spTgt spid="381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6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Commercially-exploited </a:t>
            </a:r>
            <a:r>
              <a:rPr lang="en-US" dirty="0"/>
              <a:t>aquatic species </a:t>
            </a:r>
            <a:r>
              <a:rPr lang="en-US" noProof="0" dirty="0" smtClean="0"/>
              <a:t>in CITES Appendices</a:t>
            </a:r>
            <a:endParaRPr lang="en-US" noProof="0" dirty="0"/>
          </a:p>
        </p:txBody>
      </p:sp>
      <p:sp>
        <p:nvSpPr>
          <p:cNvPr id="3" name="Content Placeholder 2"/>
          <p:cNvSpPr>
            <a:spLocks noGrp="1"/>
          </p:cNvSpPr>
          <p:nvPr>
            <p:ph idx="1"/>
          </p:nvPr>
        </p:nvSpPr>
        <p:spPr/>
        <p:txBody>
          <a:bodyPr>
            <a:normAutofit lnSpcReduction="10000"/>
          </a:bodyPr>
          <a:lstStyle/>
          <a:p>
            <a:pPr lvl="0"/>
            <a:r>
              <a:rPr lang="en-US" noProof="0" dirty="0" err="1" smtClean="0"/>
              <a:t>Humphead</a:t>
            </a:r>
            <a:r>
              <a:rPr lang="en-US" noProof="0" dirty="0" smtClean="0"/>
              <a:t> wrasse - Appendix II</a:t>
            </a:r>
          </a:p>
          <a:p>
            <a:pPr lvl="0"/>
            <a:r>
              <a:rPr lang="en-US" noProof="0" dirty="0" smtClean="0"/>
              <a:t>Queen conch - Appendix II</a:t>
            </a:r>
          </a:p>
          <a:p>
            <a:pPr lvl="0"/>
            <a:r>
              <a:rPr lang="en-US" noProof="0" dirty="0" smtClean="0"/>
              <a:t>Giant clams - Appendix II</a:t>
            </a:r>
          </a:p>
          <a:p>
            <a:pPr lvl="0"/>
            <a:r>
              <a:rPr lang="en-US" noProof="0" dirty="0" smtClean="0"/>
              <a:t>Hard corals, black corals </a:t>
            </a:r>
            <a:br>
              <a:rPr lang="en-US" noProof="0" dirty="0" smtClean="0"/>
            </a:br>
            <a:r>
              <a:rPr lang="en-US" noProof="0" dirty="0" smtClean="0"/>
              <a:t>- Appendix II</a:t>
            </a:r>
          </a:p>
          <a:p>
            <a:pPr lvl="0"/>
            <a:r>
              <a:rPr lang="en-US" noProof="0" dirty="0" smtClean="0"/>
              <a:t>European eel - Appendix II</a:t>
            </a:r>
          </a:p>
          <a:p>
            <a:pPr lvl="0"/>
            <a:r>
              <a:rPr lang="en-US" noProof="0" dirty="0" smtClean="0"/>
              <a:t>Sturgeons - Appendix I &amp; II</a:t>
            </a:r>
          </a:p>
          <a:p>
            <a:pPr lvl="0"/>
            <a:r>
              <a:rPr lang="en-US" dirty="0" smtClean="0"/>
              <a:t>Seahorses - Appendix II</a:t>
            </a:r>
            <a:endParaRPr lang="en-US" noProof="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5650" y="3866356"/>
            <a:ext cx="20383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6742" y="1362901"/>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descr="Strombus_gigas.jpeg"/>
          <p:cNvPicPr>
            <a:picLocks noChangeAspect="1"/>
          </p:cNvPicPr>
          <p:nvPr/>
        </p:nvPicPr>
        <p:blipFill>
          <a:blip r:embed="rId5" cstate="print">
            <a:extLst>
              <a:ext uri="{28A0092B-C50C-407E-A947-70E740481C1C}">
                <a14:useLocalDpi xmlns:a14="http://schemas.microsoft.com/office/drawing/2010/main" val="0"/>
              </a:ext>
            </a:extLst>
          </a:blip>
          <a:srcRect t="6818"/>
          <a:stretch>
            <a:fillRect/>
          </a:stretch>
        </p:blipFill>
        <p:spPr bwMode="auto">
          <a:xfrm>
            <a:off x="5580111" y="2862859"/>
            <a:ext cx="1382835" cy="210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Kaviardosen WWF J-Matijevi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1756" y="5229200"/>
            <a:ext cx="1772218" cy="1173496"/>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4969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additive="base">
                                        <p:cTn id="4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additive="base">
                                        <p:cTn id="4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 calcmode="lin" valueType="num">
                                      <p:cBhvr additive="base">
                                        <p:cTn id="5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6" end="6"/>
                                            </p:txEl>
                                          </p:spTgt>
                                        </p:tgtEl>
                                        <p:attrNameLst>
                                          <p:attrName>ppt_y</p:attrName>
                                        </p:attrNameLst>
                                      </p:cBhvr>
                                      <p:tavLst>
                                        <p:tav tm="0">
                                          <p:val>
                                            <p:strVal val="1+#ppt_h/2"/>
                                          </p:val>
                                        </p:tav>
                                        <p:tav tm="100000">
                                          <p:val>
                                            <p:strVal val="#ppt_y"/>
                                          </p:val>
                                        </p:tav>
                                      </p:tavLst>
                                    </p:anim>
                                  </p:childTnLst>
                                </p:cTn>
                              </p:par>
                              <p:par>
                                <p:cTn id="54" presetID="10" presetClass="entr" presetSubtype="0"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noProof="0" dirty="0" smtClean="0"/>
              <a:t>CoP16 (Bangkok, March 2013)</a:t>
            </a:r>
            <a:endParaRPr lang="en-US" sz="4000" b="1" noProof="0" dirty="0"/>
          </a:p>
        </p:txBody>
      </p:sp>
      <p:sp>
        <p:nvSpPr>
          <p:cNvPr id="3" name="Content Placeholder 2"/>
          <p:cNvSpPr>
            <a:spLocks noGrp="1"/>
          </p:cNvSpPr>
          <p:nvPr>
            <p:ph idx="1"/>
          </p:nvPr>
        </p:nvSpPr>
        <p:spPr>
          <a:xfrm>
            <a:off x="179512" y="1268760"/>
            <a:ext cx="8723312" cy="4525963"/>
          </a:xfrm>
        </p:spPr>
        <p:txBody>
          <a:bodyPr>
            <a:normAutofit lnSpcReduction="10000"/>
          </a:bodyPr>
          <a:lstStyle/>
          <a:p>
            <a:r>
              <a:rPr lang="en-US" noProof="0" dirty="0" smtClean="0"/>
              <a:t>Five shark species and all manta rays were included in Appendix II</a:t>
            </a:r>
          </a:p>
          <a:p>
            <a:r>
              <a:rPr lang="en-US" noProof="0" dirty="0" smtClean="0"/>
              <a:t>Delayed entry into effect on </a:t>
            </a:r>
            <a:r>
              <a:rPr lang="en-US" b="1" noProof="0" dirty="0" smtClean="0">
                <a:solidFill>
                  <a:srgbClr val="C00000"/>
                </a:solidFill>
              </a:rPr>
              <a:t>14 September 2014 </a:t>
            </a:r>
          </a:p>
          <a:p>
            <a:pPr lvl="1"/>
            <a:r>
              <a:rPr lang="en-US" sz="3200" noProof="0" dirty="0" smtClean="0"/>
              <a:t>in order to resolve technical and administrative issues related to their implementation </a:t>
            </a:r>
          </a:p>
          <a:p>
            <a:r>
              <a:rPr lang="en-US" noProof="0" dirty="0" smtClean="0"/>
              <a:t>EU contributing 1.2 million EUR to CITES for assisting developing countries in their implementation of the new listings of sharks and manta rays</a:t>
            </a:r>
          </a:p>
          <a:p>
            <a:endParaRPr lang="en-US" sz="3000" noProof="0" dirty="0"/>
          </a:p>
        </p:txBody>
      </p:sp>
    </p:spTree>
    <p:extLst>
      <p:ext uri="{BB962C8B-B14F-4D97-AF65-F5344CB8AC3E}">
        <p14:creationId xmlns:p14="http://schemas.microsoft.com/office/powerpoint/2010/main" val="548968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p:cNvSpPr>
            <a:spLocks noGrp="1"/>
          </p:cNvSpPr>
          <p:nvPr>
            <p:ph type="sldNum" sz="quarter" idx="10"/>
          </p:nvPr>
        </p:nvSpPr>
        <p:spPr>
          <a:xfrm>
            <a:off x="8534400" y="0"/>
            <a:ext cx="609600" cy="457200"/>
          </a:xfrm>
        </p:spPr>
        <p:txBody>
          <a:bodyPr/>
          <a:lstStyle/>
          <a:p>
            <a:fld id="{5EFDA739-5D9F-4C48-841A-A9E70211A736}" type="slidenum">
              <a:rPr lang="en-US" altLang="en-US"/>
              <a:pPr/>
              <a:t>4</a:t>
            </a:fld>
            <a:endParaRPr lang="en-US" altLang="en-US"/>
          </a:p>
        </p:txBody>
      </p:sp>
      <p:sp>
        <p:nvSpPr>
          <p:cNvPr id="21" name="Title 1"/>
          <p:cNvSpPr txBox="1">
            <a:spLocks/>
          </p:cNvSpPr>
          <p:nvPr/>
        </p:nvSpPr>
        <p:spPr>
          <a:xfrm>
            <a:off x="0" y="17463"/>
            <a:ext cx="9188450" cy="561975"/>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b="1" kern="1200">
                <a:ln>
                  <a:noFill/>
                </a:ln>
                <a:solidFill>
                  <a:schemeClr val="tx1"/>
                </a:solidFill>
                <a:effectLst/>
                <a:latin typeface="+mj-lt"/>
                <a:ea typeface="+mj-ea"/>
                <a:cs typeface="+mj-cs"/>
              </a:defRPr>
            </a:lvl1pPr>
          </a:lstStyle>
          <a:p>
            <a:r>
              <a:rPr lang="en-GB" altLang="en-US" sz="4000" dirty="0" smtClean="0"/>
              <a:t>Sharks/Manta rays in</a:t>
            </a:r>
            <a:r>
              <a:rPr lang="fr-CH" altLang="en-US" sz="4000" dirty="0" smtClean="0"/>
              <a:t> </a:t>
            </a:r>
            <a:r>
              <a:rPr lang="fr-CH" altLang="en-US" sz="4000" dirty="0" err="1" smtClean="0"/>
              <a:t>Appendix</a:t>
            </a:r>
            <a:r>
              <a:rPr lang="fr-CH" altLang="en-US" sz="4000" dirty="0" smtClean="0"/>
              <a:t> II</a:t>
            </a:r>
            <a:endParaRPr lang="en-GB" altLang="en-US" sz="4000" dirty="0"/>
          </a:p>
        </p:txBody>
      </p:sp>
      <p:pic>
        <p:nvPicPr>
          <p:cNvPr id="27" name="Picture 14" descr="http://www.costarica-scuba.com/wp-content/uploads/2012/10/Mobula-ray.jpg"/>
          <p:cNvPicPr>
            <a:picLocks noChangeAspect="1" noChangeArrowheads="1"/>
          </p:cNvPicPr>
          <p:nvPr/>
        </p:nvPicPr>
        <p:blipFill>
          <a:blip r:embed="rId3">
            <a:extLst>
              <a:ext uri="{28A0092B-C50C-407E-A947-70E740481C1C}">
                <a14:useLocalDpi xmlns:a14="http://schemas.microsoft.com/office/drawing/2010/main" val="0"/>
              </a:ext>
            </a:extLst>
          </a:blip>
          <a:srcRect l="22639" t="12431" r="28645" b="4784"/>
          <a:stretch>
            <a:fillRect/>
          </a:stretch>
        </p:blipFill>
        <p:spPr bwMode="auto">
          <a:xfrm>
            <a:off x="6515100" y="3445442"/>
            <a:ext cx="2362200" cy="186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27"/>
          <p:cNvGrpSpPr/>
          <p:nvPr/>
        </p:nvGrpSpPr>
        <p:grpSpPr>
          <a:xfrm>
            <a:off x="265111" y="623888"/>
            <a:ext cx="2622551" cy="2288062"/>
            <a:chOff x="244246" y="770808"/>
            <a:chExt cx="2622551" cy="2288062"/>
          </a:xfrm>
        </p:grpSpPr>
        <p:pic>
          <p:nvPicPr>
            <p:cNvPr id="37" name="Picture 8" descr="http://www.pacificsharks.org/img/Basking-Shark.jpg"/>
            <p:cNvPicPr>
              <a:picLocks noChangeAspect="1" noChangeArrowheads="1"/>
            </p:cNvPicPr>
            <p:nvPr/>
          </p:nvPicPr>
          <p:blipFill>
            <a:blip r:embed="rId4" cstate="print">
              <a:extLst>
                <a:ext uri="{28A0092B-C50C-407E-A947-70E740481C1C}">
                  <a14:useLocalDpi xmlns:a14="http://schemas.microsoft.com/office/drawing/2010/main" val="0"/>
                </a:ext>
              </a:extLst>
            </a:blip>
            <a:srcRect l="24229" t="2985" r="5559" b="3484"/>
            <a:stretch>
              <a:fillRect/>
            </a:stretch>
          </p:blipFill>
          <p:spPr bwMode="auto">
            <a:xfrm>
              <a:off x="393473" y="770808"/>
              <a:ext cx="2349728" cy="1667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37"/>
            <p:cNvSpPr>
              <a:spLocks noChangeArrowheads="1"/>
            </p:cNvSpPr>
            <p:nvPr/>
          </p:nvSpPr>
          <p:spPr bwMode="auto">
            <a:xfrm>
              <a:off x="244246" y="2417520"/>
              <a:ext cx="2622551"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GB" altLang="en-US" sz="1800" i="1" dirty="0" err="1">
                  <a:effectLst/>
                  <a:latin typeface="Calibri" pitchFamily="34" charset="0"/>
                  <a:cs typeface="Arial" charset="0"/>
                </a:rPr>
                <a:t>Cetorhinus</a:t>
              </a:r>
              <a:r>
                <a:rPr lang="en-GB" altLang="en-US" sz="1800" i="1" dirty="0">
                  <a:effectLst/>
                  <a:latin typeface="Calibri" pitchFamily="34" charset="0"/>
                  <a:cs typeface="Arial" charset="0"/>
                </a:rPr>
                <a:t> </a:t>
              </a:r>
              <a:r>
                <a:rPr lang="en-GB" altLang="en-US" sz="1800" i="1" dirty="0" err="1">
                  <a:effectLst/>
                  <a:latin typeface="Calibri" pitchFamily="34" charset="0"/>
                  <a:cs typeface="Arial" charset="0"/>
                </a:rPr>
                <a:t>maximus</a:t>
              </a:r>
              <a:r>
                <a:rPr lang="en-GB" altLang="en-US" sz="1800" i="1" dirty="0">
                  <a:effectLst/>
                  <a:latin typeface="Calibri" pitchFamily="34" charset="0"/>
                  <a:cs typeface="Arial" charset="0"/>
                </a:rPr>
                <a:t> </a:t>
              </a:r>
              <a:r>
                <a:rPr lang="en-GB" altLang="en-US" sz="1800" dirty="0">
                  <a:effectLst/>
                  <a:latin typeface="Calibri" pitchFamily="34" charset="0"/>
                  <a:cs typeface="Arial" charset="0"/>
                </a:rPr>
                <a:t>(Basking shark)</a:t>
              </a:r>
            </a:p>
          </p:txBody>
        </p:sp>
      </p:grpSp>
      <p:sp>
        <p:nvSpPr>
          <p:cNvPr id="39" name="Rectangle 38"/>
          <p:cNvSpPr>
            <a:spLocks noChangeArrowheads="1"/>
          </p:cNvSpPr>
          <p:nvPr/>
        </p:nvSpPr>
        <p:spPr bwMode="auto">
          <a:xfrm>
            <a:off x="6176177" y="5306563"/>
            <a:ext cx="25098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GB" altLang="en-US" sz="1800" i="1" dirty="0">
                <a:effectLst/>
                <a:latin typeface="Calibri" pitchFamily="34" charset="0"/>
                <a:cs typeface="Arial" charset="0"/>
              </a:rPr>
              <a:t>Manta </a:t>
            </a:r>
            <a:r>
              <a:rPr lang="en-GB" altLang="en-US" sz="1800" dirty="0">
                <a:effectLst/>
                <a:latin typeface="Calibri" pitchFamily="34" charset="0"/>
                <a:cs typeface="Arial" charset="0"/>
              </a:rPr>
              <a:t>spp</a:t>
            </a:r>
            <a:r>
              <a:rPr lang="en-GB" altLang="en-US" sz="1800" dirty="0" smtClean="0">
                <a:effectLst/>
                <a:latin typeface="Calibri" pitchFamily="34" charset="0"/>
                <a:cs typeface="Arial" charset="0"/>
              </a:rPr>
              <a:t>. </a:t>
            </a:r>
          </a:p>
          <a:p>
            <a:pPr algn="ctr" eaLnBrk="1" hangingPunct="1"/>
            <a:r>
              <a:rPr lang="en-GB" altLang="en-US" sz="1800" dirty="0" smtClean="0">
                <a:effectLst/>
                <a:latin typeface="Calibri" pitchFamily="34" charset="0"/>
                <a:cs typeface="Arial" charset="0"/>
              </a:rPr>
              <a:t>(Manta rays)</a:t>
            </a:r>
            <a:endParaRPr lang="en-GB" altLang="en-US" sz="1800" dirty="0">
              <a:effectLst/>
              <a:latin typeface="Calibri" pitchFamily="34" charset="0"/>
              <a:cs typeface="Arial" charset="0"/>
            </a:endParaRPr>
          </a:p>
        </p:txBody>
      </p:sp>
      <p:grpSp>
        <p:nvGrpSpPr>
          <p:cNvPr id="40" name="Group 39"/>
          <p:cNvGrpSpPr/>
          <p:nvPr/>
        </p:nvGrpSpPr>
        <p:grpSpPr>
          <a:xfrm>
            <a:off x="6137502" y="814713"/>
            <a:ext cx="2997200" cy="2608719"/>
            <a:chOff x="6326529" y="990600"/>
            <a:chExt cx="2997200" cy="2608719"/>
          </a:xfrm>
        </p:grpSpPr>
        <p:pic>
          <p:nvPicPr>
            <p:cNvPr id="41" name="Picture 6" descr="http://31.media.tumblr.com/tumblr_lw63xrzuPm1r62u4to1_500.jpg"/>
            <p:cNvPicPr>
              <a:picLocks noChangeAspect="1" noChangeArrowheads="1"/>
            </p:cNvPicPr>
            <p:nvPr/>
          </p:nvPicPr>
          <p:blipFill>
            <a:blip r:embed="rId5">
              <a:extLst>
                <a:ext uri="{28A0092B-C50C-407E-A947-70E740481C1C}">
                  <a14:useLocalDpi xmlns:a14="http://schemas.microsoft.com/office/drawing/2010/main" val="0"/>
                </a:ext>
              </a:extLst>
            </a:blip>
            <a:srcRect l="-591" t="475" r="15434" b="19846"/>
            <a:stretch>
              <a:fillRect/>
            </a:stretch>
          </p:blipFill>
          <p:spPr bwMode="auto">
            <a:xfrm>
              <a:off x="6613334" y="990600"/>
              <a:ext cx="242359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41"/>
            <p:cNvSpPr txBox="1">
              <a:spLocks noChangeArrowheads="1"/>
            </p:cNvSpPr>
            <p:nvPr/>
          </p:nvSpPr>
          <p:spPr bwMode="auto">
            <a:xfrm>
              <a:off x="6326529" y="2683331"/>
              <a:ext cx="2997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GB" altLang="en-US" sz="1800" i="1" dirty="0" err="1">
                  <a:effectLst/>
                  <a:latin typeface="Calibri" pitchFamily="34" charset="0"/>
                  <a:cs typeface="Arial" charset="0"/>
                </a:rPr>
                <a:t>Sphyrna</a:t>
              </a:r>
              <a:r>
                <a:rPr lang="en-GB" altLang="en-US" sz="1800" i="1" dirty="0">
                  <a:effectLst/>
                  <a:latin typeface="Calibri" pitchFamily="34" charset="0"/>
                  <a:cs typeface="Arial" charset="0"/>
                </a:rPr>
                <a:t> </a:t>
              </a:r>
              <a:r>
                <a:rPr lang="en-GB" altLang="en-US" sz="1800" i="1" dirty="0" err="1">
                  <a:effectLst/>
                  <a:latin typeface="Calibri" pitchFamily="34" charset="0"/>
                  <a:cs typeface="Arial" charset="0"/>
                </a:rPr>
                <a:t>lewini</a:t>
              </a:r>
              <a:r>
                <a:rPr lang="en-GB" altLang="en-US" sz="1800" dirty="0">
                  <a:effectLst/>
                  <a:latin typeface="Calibri" pitchFamily="34" charset="0"/>
                  <a:cs typeface="Arial" charset="0"/>
                </a:rPr>
                <a:t>, </a:t>
              </a:r>
              <a:r>
                <a:rPr lang="en-GB" altLang="en-US" sz="1800" i="1" dirty="0" err="1">
                  <a:effectLst/>
                  <a:latin typeface="Calibri" pitchFamily="34" charset="0"/>
                  <a:cs typeface="Arial" charset="0"/>
                </a:rPr>
                <a:t>S.mokarran</a:t>
              </a:r>
              <a:r>
                <a:rPr lang="en-GB" altLang="en-US" sz="1800" dirty="0">
                  <a:effectLst/>
                  <a:latin typeface="Calibri" pitchFamily="34" charset="0"/>
                  <a:cs typeface="Arial" charset="0"/>
                </a:rPr>
                <a:t>, </a:t>
              </a:r>
              <a:br>
                <a:rPr lang="en-GB" altLang="en-US" sz="1800" dirty="0">
                  <a:effectLst/>
                  <a:latin typeface="Calibri" pitchFamily="34" charset="0"/>
                  <a:cs typeface="Arial" charset="0"/>
                </a:rPr>
              </a:br>
              <a:r>
                <a:rPr lang="en-GB" altLang="en-US" sz="1800" i="1" dirty="0">
                  <a:effectLst/>
                  <a:latin typeface="Calibri" pitchFamily="34" charset="0"/>
                  <a:cs typeface="Arial" charset="0"/>
                </a:rPr>
                <a:t>S. </a:t>
              </a:r>
              <a:r>
                <a:rPr lang="en-GB" altLang="en-US" sz="1800" i="1" dirty="0" err="1" smtClean="0">
                  <a:effectLst/>
                  <a:latin typeface="Calibri" pitchFamily="34" charset="0"/>
                  <a:cs typeface="Arial" charset="0"/>
                </a:rPr>
                <a:t>zygaena</a:t>
              </a:r>
              <a:r>
                <a:rPr lang="en-GB" altLang="en-US" sz="1800" dirty="0" smtClean="0">
                  <a:effectLst/>
                  <a:latin typeface="Calibri" pitchFamily="34" charset="0"/>
                  <a:cs typeface="Arial" charset="0"/>
                </a:rPr>
                <a:t> </a:t>
              </a:r>
              <a:r>
                <a:rPr lang="en-GB" altLang="en-US" sz="1800" dirty="0">
                  <a:effectLst/>
                  <a:latin typeface="Calibri" pitchFamily="34" charset="0"/>
                  <a:cs typeface="Arial" charset="0"/>
                </a:rPr>
                <a:t/>
              </a:r>
              <a:br>
                <a:rPr lang="en-GB" altLang="en-US" sz="1800" dirty="0">
                  <a:effectLst/>
                  <a:latin typeface="Calibri" pitchFamily="34" charset="0"/>
                  <a:cs typeface="Arial" charset="0"/>
                </a:rPr>
              </a:br>
              <a:r>
                <a:rPr lang="en-GB" altLang="en-US" sz="1800" dirty="0">
                  <a:effectLst/>
                  <a:latin typeface="Calibri" pitchFamily="34" charset="0"/>
                  <a:cs typeface="Arial" charset="0"/>
                </a:rPr>
                <a:t>(Hammerhead sharks)</a:t>
              </a:r>
              <a:endParaRPr lang="en-GB" altLang="en-US" sz="1800" i="1" dirty="0">
                <a:effectLst/>
                <a:latin typeface="Calibri" pitchFamily="34" charset="0"/>
                <a:cs typeface="Arial" charset="0"/>
              </a:endParaRPr>
            </a:p>
          </p:txBody>
        </p:sp>
      </p:grpSp>
      <p:sp>
        <p:nvSpPr>
          <p:cNvPr id="43" name="Rectangle 42"/>
          <p:cNvSpPr>
            <a:spLocks noChangeArrowheads="1"/>
          </p:cNvSpPr>
          <p:nvPr/>
        </p:nvSpPr>
        <p:spPr bwMode="auto">
          <a:xfrm>
            <a:off x="4747647" y="5959813"/>
            <a:ext cx="289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b="1" dirty="0" smtClean="0">
                <a:solidFill>
                  <a:srgbClr val="002060"/>
                </a:solidFill>
                <a:effectLst/>
                <a:latin typeface="Calibri" pitchFamily="34" charset="0"/>
                <a:cs typeface="Arial" charset="0"/>
              </a:rPr>
              <a:t>Entry into effect delayed to  14 September 2014</a:t>
            </a:r>
            <a:endParaRPr lang="en-GB" altLang="en-US" sz="1800" b="1" dirty="0">
              <a:solidFill>
                <a:srgbClr val="002060"/>
              </a:solidFill>
              <a:effectLst/>
              <a:latin typeface="Calibri" pitchFamily="34" charset="0"/>
              <a:cs typeface="Arial" charset="0"/>
            </a:endParaRPr>
          </a:p>
        </p:txBody>
      </p:sp>
      <p:grpSp>
        <p:nvGrpSpPr>
          <p:cNvPr id="44" name="Group 43"/>
          <p:cNvGrpSpPr/>
          <p:nvPr/>
        </p:nvGrpSpPr>
        <p:grpSpPr>
          <a:xfrm>
            <a:off x="3308464" y="3438155"/>
            <a:ext cx="3022260" cy="2152662"/>
            <a:chOff x="3342011" y="4248138"/>
            <a:chExt cx="3022260" cy="2152662"/>
          </a:xfrm>
        </p:grpSpPr>
        <p:sp>
          <p:nvSpPr>
            <p:cNvPr id="45" name="Rectangle 44"/>
            <p:cNvSpPr>
              <a:spLocks noChangeArrowheads="1"/>
            </p:cNvSpPr>
            <p:nvPr/>
          </p:nvSpPr>
          <p:spPr bwMode="auto">
            <a:xfrm>
              <a:off x="3836269" y="5754469"/>
              <a:ext cx="20337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GB" altLang="en-US" sz="1800" i="1" dirty="0" err="1" smtClean="0">
                  <a:effectLst/>
                  <a:latin typeface="Calibri" pitchFamily="34" charset="0"/>
                  <a:cs typeface="Arial" charset="0"/>
                </a:rPr>
                <a:t>Lamna</a:t>
              </a:r>
              <a:r>
                <a:rPr lang="en-GB" altLang="en-US" sz="1800" i="1" dirty="0" smtClean="0">
                  <a:effectLst/>
                  <a:latin typeface="Calibri" pitchFamily="34" charset="0"/>
                  <a:cs typeface="Arial" charset="0"/>
                </a:rPr>
                <a:t> </a:t>
              </a:r>
              <a:r>
                <a:rPr lang="en-GB" altLang="en-US" sz="1800" i="1" dirty="0" err="1" smtClean="0">
                  <a:effectLst/>
                  <a:latin typeface="Calibri" pitchFamily="34" charset="0"/>
                  <a:cs typeface="Arial" charset="0"/>
                </a:rPr>
                <a:t>nasus</a:t>
              </a:r>
              <a:r>
                <a:rPr lang="en-GB" altLang="en-US" sz="1800" i="1" dirty="0">
                  <a:effectLst/>
                  <a:latin typeface="Calibri" pitchFamily="34" charset="0"/>
                  <a:cs typeface="Arial" charset="0"/>
                </a:rPr>
                <a:t/>
              </a:r>
              <a:br>
                <a:rPr lang="en-GB" altLang="en-US" sz="1800" i="1" dirty="0">
                  <a:effectLst/>
                  <a:latin typeface="Calibri" pitchFamily="34" charset="0"/>
                  <a:cs typeface="Arial" charset="0"/>
                </a:rPr>
              </a:br>
              <a:r>
                <a:rPr lang="en-GB" altLang="en-US" sz="1800" dirty="0" smtClean="0">
                  <a:effectLst/>
                  <a:latin typeface="Calibri" pitchFamily="34" charset="0"/>
                  <a:cs typeface="Arial" charset="0"/>
                </a:rPr>
                <a:t>(</a:t>
              </a:r>
              <a:r>
                <a:rPr lang="en-GB" altLang="en-US" sz="1800" dirty="0" err="1" smtClean="0">
                  <a:effectLst/>
                  <a:latin typeface="Calibri" pitchFamily="34" charset="0"/>
                  <a:cs typeface="Arial" charset="0"/>
                </a:rPr>
                <a:t>Porbeagle</a:t>
              </a:r>
              <a:r>
                <a:rPr lang="en-GB" altLang="en-US" sz="1800" dirty="0" smtClean="0">
                  <a:effectLst/>
                  <a:latin typeface="Calibri" pitchFamily="34" charset="0"/>
                  <a:cs typeface="Arial" charset="0"/>
                </a:rPr>
                <a:t> shark)</a:t>
              </a:r>
              <a:endParaRPr lang="en-GB" altLang="en-US" sz="1800" dirty="0">
                <a:effectLst/>
                <a:latin typeface="Calibri" pitchFamily="34" charset="0"/>
                <a:cs typeface="Arial" charset="0"/>
              </a:endParaRPr>
            </a:p>
          </p:txBody>
        </p:sp>
        <p:pic>
          <p:nvPicPr>
            <p:cNvPr id="46" name="Picture 2"/>
            <p:cNvPicPr>
              <a:picLocks noChangeAspect="1" noChangeArrowheads="1"/>
            </p:cNvPicPr>
            <p:nvPr/>
          </p:nvPicPr>
          <p:blipFill>
            <a:blip r:embed="rId6">
              <a:extLst>
                <a:ext uri="{28A0092B-C50C-407E-A947-70E740481C1C}">
                  <a14:useLocalDpi xmlns:a14="http://schemas.microsoft.com/office/drawing/2010/main" val="0"/>
                </a:ext>
              </a:extLst>
            </a:blip>
            <a:srcRect l="6284" t="8624" b="14188"/>
            <a:stretch>
              <a:fillRect/>
            </a:stretch>
          </p:blipFill>
          <p:spPr bwMode="auto">
            <a:xfrm>
              <a:off x="3342011" y="4248138"/>
              <a:ext cx="3022260"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 name="Group 46"/>
          <p:cNvGrpSpPr/>
          <p:nvPr/>
        </p:nvGrpSpPr>
        <p:grpSpPr>
          <a:xfrm>
            <a:off x="3115637" y="814713"/>
            <a:ext cx="3386138" cy="2352219"/>
            <a:chOff x="3273425" y="975181"/>
            <a:chExt cx="3386138" cy="2352219"/>
          </a:xfrm>
        </p:grpSpPr>
        <p:sp>
          <p:nvSpPr>
            <p:cNvPr id="48" name="TextBox 47"/>
            <p:cNvSpPr txBox="1">
              <a:spLocks noChangeArrowheads="1"/>
            </p:cNvSpPr>
            <p:nvPr/>
          </p:nvSpPr>
          <p:spPr bwMode="auto">
            <a:xfrm>
              <a:off x="3273425" y="2686050"/>
              <a:ext cx="33861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GB" altLang="en-US" sz="1800" i="1" dirty="0" err="1">
                  <a:effectLst/>
                  <a:latin typeface="Calibri" pitchFamily="34" charset="0"/>
                  <a:cs typeface="Arial" charset="0"/>
                </a:rPr>
                <a:t>Carcharhinus</a:t>
              </a:r>
              <a:r>
                <a:rPr lang="en-GB" altLang="en-US" sz="1800" i="1" dirty="0">
                  <a:effectLst/>
                  <a:latin typeface="Calibri" pitchFamily="34" charset="0"/>
                  <a:cs typeface="Arial" charset="0"/>
                </a:rPr>
                <a:t> </a:t>
              </a:r>
              <a:r>
                <a:rPr lang="en-GB" altLang="en-US" sz="1800" i="1" dirty="0" err="1" smtClean="0">
                  <a:effectLst/>
                  <a:latin typeface="Calibri" pitchFamily="34" charset="0"/>
                  <a:cs typeface="Arial" charset="0"/>
                </a:rPr>
                <a:t>longimanus</a:t>
              </a:r>
              <a:r>
                <a:rPr lang="en-GB" altLang="en-US" sz="1800" dirty="0" smtClean="0">
                  <a:effectLst/>
                  <a:latin typeface="Calibri" pitchFamily="34" charset="0"/>
                  <a:cs typeface="Arial" charset="0"/>
                </a:rPr>
                <a:t> </a:t>
              </a:r>
              <a:r>
                <a:rPr lang="en-GB" altLang="en-US" sz="1800" dirty="0">
                  <a:effectLst/>
                  <a:latin typeface="Calibri" pitchFamily="34" charset="0"/>
                  <a:cs typeface="Arial" charset="0"/>
                </a:rPr>
                <a:t>(Oceanic </a:t>
              </a:r>
              <a:r>
                <a:rPr lang="en-GB" altLang="en-US" sz="1800" dirty="0" err="1" smtClean="0">
                  <a:effectLst/>
                  <a:latin typeface="Calibri" pitchFamily="34" charset="0"/>
                  <a:cs typeface="Arial" charset="0"/>
                </a:rPr>
                <a:t>whitetip</a:t>
              </a:r>
              <a:r>
                <a:rPr lang="en-GB" altLang="en-US" sz="1800" dirty="0" smtClean="0">
                  <a:effectLst/>
                  <a:latin typeface="Calibri" pitchFamily="34" charset="0"/>
                  <a:cs typeface="Arial" charset="0"/>
                </a:rPr>
                <a:t> shark)</a:t>
              </a:r>
              <a:endParaRPr lang="en-GB" altLang="en-US" sz="1800" dirty="0">
                <a:effectLst/>
                <a:latin typeface="Calibri" pitchFamily="34" charset="0"/>
                <a:cs typeface="Arial" charset="0"/>
              </a:endParaRPr>
            </a:p>
          </p:txBody>
        </p:sp>
        <p:pic>
          <p:nvPicPr>
            <p:cNvPr id="49"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5487" y="975181"/>
              <a:ext cx="2572514" cy="170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2"/>
                  </a:solidFill>
                  <a:prstDash val="solid"/>
                  <a:miter lim="800000"/>
                  <a:headEnd type="none" w="med" len="med"/>
                  <a:tailEnd type="none" w="lg" len="med"/>
                </a14:hiddenLine>
              </a:ext>
            </a:extLst>
          </p:spPr>
        </p:pic>
      </p:grpSp>
      <p:sp>
        <p:nvSpPr>
          <p:cNvPr id="50" name="AutoShape 20" descr="data:image/jpeg;base64,/9j/4AAQSkZJRgABAQAAAQABAAD/2wCEAAkGBxQSEhUUEhQVFBIUFBQUFRQUFBQUFBUUFBQWFhQUFRQYHCggGBolHBQVITEhJSkrLi4uFx8zODMsNygtLisBCgoKDg0OGhAQGiwmICQsLCwsLCwsLCwsLCwsLCwsLCwsLCwsLCwsLCwsLCwsLCwsLCwsLCwsLCwsLCw3LCwsLP/AABEIAKgBLAMBIgACEQEDEQH/xAAbAAACAwEBAQAAAAAAAAAAAAABAgADBAUGB//EADkQAAEDAgQDBQcDAwUBAQAAAAEAAhEDIQQSMUEFUWEicYGRoQYTMrHB0fAUQlIVI+FicoKS8bIz/8QAGgEAAwEBAQEAAAAAAAAAAAAAAAECAwQFBv/EACMRAAICAQQDAQADAAAAAAAAAAABAhEDEiExQQQTUSIyQmH/2gAMAwEAAhEDEQA/AOM1vTyTtZ3opgvpjxhRT7kciZGEALH5KIUIUAQA0IwlCiQDNCOVLPVEO6oHYYUQ8UYQFgzKZlIUyhAWHVLCcNCmRAxFCFZHRTwQBUGo5U4RugBITKVXhgl3pcoYd4eJGkxdQpxbpDaaGjolPgrhTQNIKhFcBQgK0sS5egRYFcD8CaOiYqR1SEKB0CgH5CcNUtyQMAcpmQgIlIAOclJVhKE9EAVygnKBCAFhKWq0hLlSAzppKKLQtiBbokFMQpKQCFpUVikphYkIgJgmSAQNRypk0oGLl6J2sQTAIAXIp7vuTqBIBWtTEJmhNCBlcJmhMAjCQCFMHAXOgue5NCycQPY71GSVRbHFWzk8RxJc4jS57lq4LUs4dQfSPoua5q18KfFQDZ1vHZceKVSN5r8nbCkJ8qkLuOYrhTKnhFAyqFAE8IQgQpQITkIEICxC1EeCJCjUUOyQoQjKBQApAQITlLKKAUJSmlBwRQWUohBQLUzsYopQUZSCwqQgCigLCAiEAiigCAiAoEQkMMIgKBEBAwwo0JwFbh8M5xhoJPQSpbSKSZU1qdrV1qPAqtszcoPOT6CV1aHsveHOcDqOxDY75t5LCXkQXZoscmeWFNMKa9tT9k2dT/zH0CuHspT3kf8Ab5/4WT8uBfpkeF90gcDnIB6+i9+72VoxMu6xJI8FZh+EUmHsx0Lmk/Wyyy+TGUaRccLTPkOMwBBMbFYgwtMja4X2zE8GpuzgspuLm8i094XkeJew7oLqRDv9JMOHmLrGM0W4nCoVMzQ4bjyO4TwlZwmvQPapuynWBmjrZW5V6OPIpI5JQaZUUE7mpFrZBJSkqFISgBpQJSylJVCGJQzJCkLkCsuzKEqjMiHIodlrXgXOgubxIGonZDMsuLqw08zYd2hIT51C3Y3wWPcgSqi5DOrJsMoylUCskdRLKkoAaUyRGUANKKRMkNDhOEKbZMC55DVd7h/s3Uc0VHyGTEC7ifkFnPJGG7ZcYOXBx6VIkgAEk6AAk+QXbwPs3Vf8XYtMOu89AwX84XY4fQp0wWsaBUF5NRjXHoRJce6yZ3E2A5KjSCTrBHiXSZ32XDk8tv8AijqjhXYmF9nA0A5Re39yXOnctawwPGV2cNwtjNRJGxy200Go81kpYqnTq3e5sGLCB/LTkZ8VveXT7xtTMyYDswi+0Fcc8knyzZRS4NlPCNH7T4OKvqU87RkMEWgkj13VVLHgEB2USOy4aGe49Cs3E8W4GJI7juOXNZbl7F+eQQbFuoPI8imbUI/dI5TdV0avvmE2FQCP93KfJcSrxLKcr7OBuemgJ+R8FSEehp4kEwbEbxccs3TqEH8QaCW1AAR+4X8e5ee4tjMobVY67bPG7Z36tPklPFm1qcQA8D6XHd8vBPTYaj0b6rX2MWiCOukFVVXxZ+ovO5A38F4Z3EXNDqUkEdppB1bPab1G47l0eB+0AcQyoZJsCbw6LeB0T00TqPRYus2AToYh4vHfzWWsxp+NrXjqAbc2lcH+qw51Mnsmcs7dEmH4m0y2Y1I5tI1b3bq0qJbOrX4PhnzEttIjXy0suFiuAgHsv7pGo6ELf/UwYkwfSeaqfjRMGPsd1tCc12RJJ9HJPA6x+EB3+0ifIrBisI9hh7XNPUEL1VHGi+YwRqQdjo8fVUcT412zo5sgOa4SLizgtV5Er3Rm8aPJFIu9V4hhiYqUw3q3/CprYLCuBy1i2dCCD6FbryI9oz9bOI8pSV1GcIkANqsdtJ7M+UqrEcFrNMZJnQtMgjpzWscsH2Q4SOaCi0o1qDmmHNLTycCPmqa4IFgdLmDATlNRVhGLbMeKr5nWmPtZbQ6y47dZXUa5Rh3seTYYuQJSEpcy3MrNMqSqwVMyuhWWqAqsOTAqRIeUwSAro8M4earw0vayb9o3McgAb96ic4wVyLjFy4MQW7CYIvI62ABlx7guzh8FQbTe9oFQ0wC73rZbBMWaCCtp4iyhTd7qmxrvdBxc1rpOfYAu5bLhyeZt+Tqh49bsDjRwbaeZrszwT2Zmebng+jVyMVxWuw+8a8up2EsJyQdsurSuWeNVqktzyNWh1hG4gmAqTx33TobFRr2AkWibg9YtuuJyb3Z0pJcHQxeIbUyuBIIlrjJdaxF9xE9VtxPEGuaIe5zqU0zmAGZhFoymZBsD1XkGYpwDgLNcZjlckR5qtz3Ekkm+vVKw2PolTiDKmGa4vDY7I0L5b/K0SLd4WPBcbDi6kNHtiASB7wDsuaLxcLwjqhAgEwrsLiC1wIsQQUmhnqKHEHxE/CdCTEHUd0/NepHHRXoZfhe0AsdvYxHyXzrEYvtkg6381ZRxh0mJM+Y/8RQj1VLjZaYmJm86TqreMY5tWiKoP9xhyVBzGkx4Lxtcuab6m91WeIkZgLhwEz8wqQjqv4ubSSRGU9WmyrwXEC1xbPPKTzFx+dVwy8qt1YgzeR9FaQmdbGY7tyDbUdNyPmko4wzIMbjvGi5dSpf1RpPN/wA1TaEekxuLLznGph1uZ+L1lVVMQcwd/KD/AMvyfNckYq0d/qq/1JiEJCO47Exp4TyOn2TnGFwnw8Rp+dFwxiynZjAJ5H5q0JnRxPETGu0eB2XMfjnGZPRB9cGVkqK6IbNGdz53gfnzVgwL97d/es+AnN6/nkuo/ELSMbM3KjO3BvGjo8d5gLZSxtdrcpqnLYxYwY1EiyyvxgVD6zj0VrEmS8lHTxPHMQW5XVnEDm1nziVhbxSqbZ3EcjDge8EXWVzOZPyUZUySQJ6bwtPRS4I9gMQ9s3EPm5EBpB2yxY9y1tpE6b9QuS6rmLjzJ8l0LkDew5HZPF2Eyyo0jUQqXO5KZ+evWVW5y6EjJs1AqSq5RlWQWArRhqWY3MN3cdB9+5Z216TA41SbNORo/c7YE7N3O+iyUOIO1Gs2JGg5AaBcfkeUoPSuTqwYdW74PWnh9OmaZLs1N+jg2CY55iMqetgGYd7ajXuqnMJZlAgESLgmAvPMruqNDXEuAMjp4Lq0MTUy5Y7Ntei8xzlJ3JnatMVSOtj3CgXtykjEsza2AJkNHdC8vieJVA63YtljoBC6mKfVrZWzJaYaAA0+MarGOGPeYIOsEzIBU0x6kcU1TqVgo0cr5HW3TRemf7P1ZjKfojQ4FVJjIfGwRpYaqOM1qsFIr1uH9mRYveB0aJ9StzeC4ZuoJ73H6KtBOo8J7uyGRfQWcOw38B5n7rnYz2aa4zTcAORn5oaCzx4plMKZXrKfssZ+MRa9+V7bJn+zBEQ4HnaO+EaQ1HmBThVFi9/xDhDHsAFnNFjzMRfvXJwfs46e3DRy1KpRJ1HmWYcusAT3Jzw2o8EtaTAvbyXvcHgGUh2RfmdU1SkFokKz5tUoEZCf3Ntz3Bt3tVdI3A7/AEXtq2BYKYESG5yJJ/dM+pK8B73K6eqT2Bbm0sVbwr2VmG5d6ErQ33BE+8AM6QQI3F0rQbnNcEAJXXpYKk+Q2oDyAWilgWs6u5/4VxRLZyqeCduIHMouwx3K6GJqLBUqrojExlITCtjNJAIjU/RWvLSJF9t/NZqwBIkA+Nvmgw5TLSRNiNiPFXHHKzOU0Ow8k0qoORL7rrjBIw1WElAuSOcgXKibKajYdI0N/ur2Gw1SkWS0XbCbFZaKnsaam4lpcgEhKGZbGVmoFMqi5SU6CwYmlmFtRp9k+DeHWIg8o0QBTNMGd1yeR4+vdcnRhz6NnwdrCcMdrA8SF6Hh2HDR2ocTtyXmMNxlzdbha28dauCWFx6OxZE+z1lOqxtw0DuF1jwOGa01CCS0nMM2rXGcwHMaLz540lPF+sKdI9R6mpVAWWrxIBecbxfMcrAXO8Y8/srKGHzkuqSYFpBFMW5b96T2KSs3v4uXEhgLtp0b57qr9PVqkNcSJNwyRbnmXQweCc8QBkBy9oWgXmCOcrvYHCNpiBrzOqjkukjn4LgbabRuQLnnC3UsEI1IPetTnpDVTSJsUUoSvchUrKipUVIktBSOqLPUrwqvfqkhWay9UV6sBUVMSAsNfFR3qkibH4sf7RAIzZTvF4lfN6zSL9fyF7PEV5Mz2oInkDr8gsGIpNkOIBIECdh3eKUoWNTopwj8IKTCXvFQAZxkk5t4/bC7FPF4Ws0NP6ckTJqsNN8D/UyASuBVhUigXbWSWEft/wAN9Ojg88te9uWTLXCDF7Z1t/XYdxPbqAdQw/IiVwnUWt18hCzPYCbCArhgk3sZzzR/sdqp7t7oZU7pEfWEo4cdjm1NhOmsrkBgGw8kaZDZgCTvAXVHDlj2jB5sb6Z2ncDfPadTb1e9rRpMTuVjfgXaS3wP2WVlOdA3rOQfNA4e82/4kfQql7l2iW8T6Zp/RO3LR0Jj5qPwbgASWAHSXtv4SsVekybD1lVCi3kFcfa/hMvUvpt92N3s/wC4RaWDV1N3TPf0WIUW/wAR5BEAK9OTtonVj6RaSP2mfAjynVVN+I9fmigWyRtCqnRFpsclK6yBPLT1QJVJsVUaEZSKAqyBiUS5LKkoAeVJSSpKVIdssFlZRgmDufFUtKtw+Gc/4RpuSGgeJKzlGLVGkJuzuYLBB/aMtIiCIBJBuTGq7eFc0a3Pp5LydKs6mLkHz+cQrhxUTexXlvC0z0FmTPbNxwVn9QHNeLp8SndamY0c0vWVrPTv4gOapfjgV512Ob0VL8dOiegWo9E/HDmqHY9efOJ5lI7GgKtAnI9AcSqauOAXnK3EuqzvxhO/2VKBDmju1uIRv4/YLI+uTqYXKOKP5dL+oKv1sh5EdU1wNFmrV51Kwmo4qt87yqWJsiWVI1ms0aqmpiibCwVARlbxwLsyeZvgk81YzFN0LWkjeSCfoqalMnu3SU6YnkJueSHzpihJbWy5zgdNNkEXgCC2d7mIMckhcSTP2C0jJvkhouaHOgAF0SQBJgbmylSi5oBIIB0J0Mawq2O6x1T1KxsJJy2Bkw0TPZQ+dhpfSoqShKCskaVEoRQAUEJUlAUGVFGhaG4F/KO8gJOSXI0iqUzQfoq5TB3Wyp30SkPHh32S5glIQyqf0P8AJZKBKUBSVSEWNKDuqWU7arhofqpY0LARlX4WuC7+40EHU3b/APKqqhv7T4fZJNXuVT6YMyIf+Sq5QlNxXwm39Lsx5+qGZxkhxy7dRzWeqdBz+W6Z9Sy5cy/VI6MbdWxnVD/JLJJifMmPFUgyfqrYThjbJlOi5uHA/c0+M+ihbCqUlbxhRm3Y8p6Lm5u1JbuAYJ8dlndU5CeuyqLylLIuECgzY+rewjlCQmepVTAdyiUJN9AzRSqN0LSCdCHW8QQkqO2BtyHNI2pHUfmiJeMtgc068h0Cl2ikkyzDscZy8oO1vFLTaCHEnQCBzcSBHdEnwWU1OZUp1JMDTcqXkpWytF8Fxftt53+imZZi90nkrA4q4TTV0S4tF7KxBBIDgNiLHpZWVnsIkAgkxGaYA7xdZlJVtCshcjmUH/iEoXIBlQlLKKYiKSoggC+hXy6ATzSvruJ1PmqpUlLSh2x5RlGjSL3BrRLjoLd5udLAnwWw8JqwOzMgugObMAu0H7rMLuzNr6IckuWJRb4RiUC3t4PWJIDNDB7bNbTfNeMwnlN0KfCKziBkiSB2iAGyRGaT2T2m2NzIiUvZD6h6JfDEmy6nktVXhVVpjLPZDs0gNykTJc6IEA68pVj8E8NbT93D3ZnEl7QS1hINiewwFpudY1RrXTF632jnoh8aLdT4bX2pz0dlESQADcFpJcIB1kRKz1S6k6H0wDYwYIIPVT7E9ivW1uX4XGM0q0w4fyZDX/Y+ivfhqDx/aqEO/i8EeH4VyXOBNrdP8oZk9N8bCv6W16RYYdr3gjzVZKheeZ80A76q7dCpFVWpBudreajJdcac9PJPCYulY+pt2y9SogUlBRbmYZRSIygKI69pty2UACiaLdbR9VOlLhFW3yCUEzKkbStD8Qwj4BpsIg983RqfwKMiUsJFzA2G5+yKCmcdSqxxdAFId56WUIRQJUrGojtsLY39PsohmQBVpVwDGRBSSrsJi/duzD4gDl0s7Y3TcqQlGxHMjWxQlB9Yuu52Y8zqgClF7blNBlRKiqJCillWUq2XSJ5qZOhpfSxmFebxA6kBH9NzICp96dL+a0UiyO2Dm3uAsZTkuS1GLFweKdTeHss5sxruCCLX0JFl0R7RVoI7BzNcySHE5XZgRJdezz8U7bqKLeUIy5RCk1wLU4/VP8RYgQCSJyzckk/ANT6WTN9oq2YnLTcXEOcCwnM5uXITfUZRER1lRRZyxQ5opZJfTbh+PvI/uBogyAwlp/8Az92RIMgZeXOVhxnFSX5rO7LmEPBMseXOLSQbiXm9jYeMUWMUk+DSUmJ/WqkRDBOTNDYze7LTTm8CMgFotKyYrFOqEF0SGhoi1hMfNBRdKhFcIwcm+WUoSoorJJKhKiiBklSVFEASUVFEnwBYyg46NJ9Pmkc2FFFksjui3BJCypKii2IC0SYGqavRLPigeIPhbdFRc+XI4ukawgmmFzcrYBa7PB7JmAOfI/ZZ5RUWmPi2TIoxFQiw1+iqpUZuVFFjWubTNG9MVRoiNFCVFFtoSRnYwVDqUmUVEOKew06Ha0BNmUURxsgIpKiioQQUCVFEhBdU7MQNZnfuSeMqKLLlmjWx/9k="/>
          <p:cNvSpPr>
            <a:spLocks noChangeAspect="1" noChangeArrowheads="1"/>
          </p:cNvSpPr>
          <p:nvPr/>
        </p:nvSpPr>
        <p:spPr bwMode="auto">
          <a:xfrm>
            <a:off x="174625"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51" name="Group 50"/>
          <p:cNvGrpSpPr/>
          <p:nvPr/>
        </p:nvGrpSpPr>
        <p:grpSpPr>
          <a:xfrm>
            <a:off x="-28688" y="4664304"/>
            <a:ext cx="3195638" cy="2193696"/>
            <a:chOff x="3463925" y="4162654"/>
            <a:chExt cx="3195638" cy="2193696"/>
          </a:xfrm>
        </p:grpSpPr>
        <p:sp>
          <p:nvSpPr>
            <p:cNvPr id="52" name="Rectangle 51"/>
            <p:cNvSpPr>
              <a:spLocks noChangeArrowheads="1"/>
            </p:cNvSpPr>
            <p:nvPr/>
          </p:nvSpPr>
          <p:spPr bwMode="auto">
            <a:xfrm>
              <a:off x="3463925" y="5715000"/>
              <a:ext cx="31956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GB" altLang="en-US" sz="1800" i="1">
                  <a:effectLst/>
                  <a:latin typeface="Calibri" pitchFamily="34" charset="0"/>
                  <a:cs typeface="Arial" charset="0"/>
                </a:rPr>
                <a:t>Carcharodon carcharias</a:t>
              </a:r>
              <a:br>
                <a:rPr lang="en-GB" altLang="en-US" sz="1800" i="1">
                  <a:effectLst/>
                  <a:latin typeface="Calibri" pitchFamily="34" charset="0"/>
                  <a:cs typeface="Arial" charset="0"/>
                </a:rPr>
              </a:br>
              <a:r>
                <a:rPr lang="en-GB" altLang="en-US" sz="1800">
                  <a:effectLst/>
                  <a:latin typeface="Calibri" pitchFamily="34" charset="0"/>
                  <a:cs typeface="Arial" charset="0"/>
                </a:rPr>
                <a:t>(Great white shark) </a:t>
              </a:r>
            </a:p>
          </p:txBody>
        </p:sp>
        <p:pic>
          <p:nvPicPr>
            <p:cNvPr id="53"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2994" y="4162654"/>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2"/>
                  </a:solidFill>
                  <a:prstDash val="solid"/>
                  <a:miter lim="800000"/>
                  <a:headEnd type="none" w="med" len="med"/>
                  <a:tailEnd type="none" w="lg" len="med"/>
                </a14:hiddenLine>
              </a:ext>
            </a:extLst>
          </p:spPr>
        </p:pic>
      </p:grpSp>
      <p:grpSp>
        <p:nvGrpSpPr>
          <p:cNvPr id="54" name="Group 53"/>
          <p:cNvGrpSpPr/>
          <p:nvPr/>
        </p:nvGrpSpPr>
        <p:grpSpPr>
          <a:xfrm>
            <a:off x="-21771" y="2953324"/>
            <a:ext cx="3152775" cy="1735362"/>
            <a:chOff x="0" y="2715988"/>
            <a:chExt cx="3152775" cy="1735362"/>
          </a:xfrm>
        </p:grpSpPr>
        <p:pic>
          <p:nvPicPr>
            <p:cNvPr id="55" name="Picture 22"/>
            <p:cNvPicPr>
              <a:picLocks noChangeAspect="1" noChangeArrowheads="1"/>
            </p:cNvPicPr>
            <p:nvPr/>
          </p:nvPicPr>
          <p:blipFill rotWithShape="1">
            <a:blip r:embed="rId9">
              <a:extLst>
                <a:ext uri="{28A0092B-C50C-407E-A947-70E740481C1C}">
                  <a14:useLocalDpi xmlns:a14="http://schemas.microsoft.com/office/drawing/2010/main" val="0"/>
                </a:ext>
              </a:extLst>
            </a:blip>
            <a:srcRect t="10542" b="13894"/>
            <a:stretch/>
          </p:blipFill>
          <p:spPr bwMode="auto">
            <a:xfrm>
              <a:off x="0" y="2715988"/>
              <a:ext cx="3152775" cy="109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2"/>
                  </a:solidFill>
                  <a:prstDash val="solid"/>
                  <a:miter lim="800000"/>
                  <a:headEnd type="none" w="med" len="med"/>
                  <a:tailEnd type="none" w="lg" len="med"/>
                </a14:hiddenLine>
              </a:ext>
            </a:extLst>
          </p:spPr>
        </p:pic>
        <p:sp>
          <p:nvSpPr>
            <p:cNvPr id="56" name="Rectangle 55"/>
            <p:cNvSpPr>
              <a:spLocks noChangeArrowheads="1"/>
            </p:cNvSpPr>
            <p:nvPr/>
          </p:nvSpPr>
          <p:spPr bwMode="auto">
            <a:xfrm>
              <a:off x="637494" y="3810000"/>
              <a:ext cx="198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GB" altLang="en-US" sz="1800" i="1" dirty="0" err="1">
                  <a:effectLst/>
                  <a:latin typeface="Calibri" pitchFamily="34" charset="0"/>
                  <a:cs typeface="Arial" charset="0"/>
                </a:rPr>
                <a:t>Rhincodon</a:t>
              </a:r>
              <a:r>
                <a:rPr lang="en-GB" altLang="en-US" sz="1800" i="1" dirty="0">
                  <a:effectLst/>
                  <a:latin typeface="Calibri" pitchFamily="34" charset="0"/>
                  <a:cs typeface="Arial" charset="0"/>
                </a:rPr>
                <a:t> </a:t>
              </a:r>
              <a:r>
                <a:rPr lang="en-GB" altLang="en-US" sz="1800" i="1" dirty="0" err="1" smtClean="0">
                  <a:effectLst/>
                  <a:latin typeface="Calibri" pitchFamily="34" charset="0"/>
                  <a:cs typeface="Arial" charset="0"/>
                </a:rPr>
                <a:t>typus</a:t>
              </a:r>
              <a:r>
                <a:rPr lang="en-GB" altLang="en-US" sz="1800" i="1" dirty="0">
                  <a:effectLst/>
                  <a:latin typeface="Calibri" pitchFamily="34" charset="0"/>
                  <a:cs typeface="Arial" charset="0"/>
                </a:rPr>
                <a:t/>
              </a:r>
              <a:br>
                <a:rPr lang="en-GB" altLang="en-US" sz="1800" i="1" dirty="0">
                  <a:effectLst/>
                  <a:latin typeface="Calibri" pitchFamily="34" charset="0"/>
                  <a:cs typeface="Arial" charset="0"/>
                </a:rPr>
              </a:br>
              <a:r>
                <a:rPr lang="en-GB" altLang="en-US" sz="1800" dirty="0">
                  <a:effectLst/>
                  <a:latin typeface="Calibri" pitchFamily="34" charset="0"/>
                  <a:cs typeface="Arial" charset="0"/>
                </a:rPr>
                <a:t>(Whale shark</a:t>
              </a:r>
              <a:r>
                <a:rPr lang="en-GB" altLang="en-US" sz="1800" dirty="0" smtClean="0">
                  <a:effectLst/>
                  <a:latin typeface="Calibri" pitchFamily="34" charset="0"/>
                  <a:cs typeface="Arial" charset="0"/>
                </a:rPr>
                <a:t>)</a:t>
              </a:r>
              <a:endParaRPr lang="en-GB" altLang="en-US" sz="1800" dirty="0">
                <a:effectLst/>
                <a:latin typeface="Calibri" pitchFamily="34" charset="0"/>
                <a:cs typeface="Arial" charset="0"/>
              </a:endParaRPr>
            </a:p>
          </p:txBody>
        </p:sp>
      </p:grpSp>
      <p:sp>
        <p:nvSpPr>
          <p:cNvPr id="57" name="Rounded Rectangle 56"/>
          <p:cNvSpPr/>
          <p:nvPr/>
        </p:nvSpPr>
        <p:spPr bwMode="auto">
          <a:xfrm>
            <a:off x="3131004" y="623888"/>
            <a:ext cx="6012996" cy="6189662"/>
          </a:xfrm>
          <a:prstGeom prst="roundRect">
            <a:avLst/>
          </a:prstGeom>
          <a:noFill/>
          <a:ln w="28575" cap="flat" cmpd="sng" algn="ctr">
            <a:solidFill>
              <a:srgbClr val="000000"/>
            </a:solidFill>
            <a:prstDash val="sysDash"/>
            <a:round/>
            <a:headEnd type="none" w="med" len="med"/>
            <a:tailEnd type="triangle" w="lg" len="med"/>
          </a:ln>
          <a:effectLst/>
        </p:spPr>
        <p:txBody>
          <a:bodyPr vert="horz" wrap="square" lIns="90000" tIns="46800" rIns="90000" bIns="46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FFFF00"/>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6449687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4"/>
                                        </p:tgtEl>
                                        <p:attrNameLst>
                                          <p:attrName>style.visibility</p:attrName>
                                        </p:attrNameLst>
                                      </p:cBhvr>
                                      <p:to>
                                        <p:strVal val="visible"/>
                                      </p:to>
                                    </p:set>
                                    <p:anim calcmode="lin" valueType="num">
                                      <p:cBhvr>
                                        <p:cTn id="14" dur="500" fill="hold"/>
                                        <p:tgtEl>
                                          <p:spTgt spid="54"/>
                                        </p:tgtEl>
                                        <p:attrNameLst>
                                          <p:attrName>ppt_w</p:attrName>
                                        </p:attrNameLst>
                                      </p:cBhvr>
                                      <p:tavLst>
                                        <p:tav tm="0">
                                          <p:val>
                                            <p:fltVal val="0"/>
                                          </p:val>
                                        </p:tav>
                                        <p:tav tm="100000">
                                          <p:val>
                                            <p:strVal val="#ppt_w"/>
                                          </p:val>
                                        </p:tav>
                                      </p:tavLst>
                                    </p:anim>
                                    <p:anim calcmode="lin" valueType="num">
                                      <p:cBhvr>
                                        <p:cTn id="15" dur="500" fill="hold"/>
                                        <p:tgtEl>
                                          <p:spTgt spid="54"/>
                                        </p:tgtEl>
                                        <p:attrNameLst>
                                          <p:attrName>ppt_h</p:attrName>
                                        </p:attrNameLst>
                                      </p:cBhvr>
                                      <p:tavLst>
                                        <p:tav tm="0">
                                          <p:val>
                                            <p:fltVal val="0"/>
                                          </p:val>
                                        </p:tav>
                                        <p:tav tm="100000">
                                          <p:val>
                                            <p:strVal val="#ppt_h"/>
                                          </p:val>
                                        </p:tav>
                                      </p:tavLst>
                                    </p:anim>
                                    <p:animEffect transition="in" filter="fade">
                                      <p:cBhvr>
                                        <p:cTn id="16" dur="500"/>
                                        <p:tgtEl>
                                          <p:spTgt spid="5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p:cTn id="21" dur="500" fill="hold"/>
                                        <p:tgtEl>
                                          <p:spTgt spid="51"/>
                                        </p:tgtEl>
                                        <p:attrNameLst>
                                          <p:attrName>ppt_w</p:attrName>
                                        </p:attrNameLst>
                                      </p:cBhvr>
                                      <p:tavLst>
                                        <p:tav tm="0">
                                          <p:val>
                                            <p:fltVal val="0"/>
                                          </p:val>
                                        </p:tav>
                                        <p:tav tm="100000">
                                          <p:val>
                                            <p:strVal val="#ppt_w"/>
                                          </p:val>
                                        </p:tav>
                                      </p:tavLst>
                                    </p:anim>
                                    <p:anim calcmode="lin" valueType="num">
                                      <p:cBhvr>
                                        <p:cTn id="22" dur="500" fill="hold"/>
                                        <p:tgtEl>
                                          <p:spTgt spid="51"/>
                                        </p:tgtEl>
                                        <p:attrNameLst>
                                          <p:attrName>ppt_h</p:attrName>
                                        </p:attrNameLst>
                                      </p:cBhvr>
                                      <p:tavLst>
                                        <p:tav tm="0">
                                          <p:val>
                                            <p:fltVal val="0"/>
                                          </p:val>
                                        </p:tav>
                                        <p:tav tm="100000">
                                          <p:val>
                                            <p:strVal val="#ppt_h"/>
                                          </p:val>
                                        </p:tav>
                                      </p:tavLst>
                                    </p:anim>
                                    <p:animEffect transition="in" filter="fade">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57"/>
                                        </p:tgtEl>
                                        <p:attrNameLst>
                                          <p:attrName>style.visibility</p:attrName>
                                        </p:attrNameLst>
                                      </p:cBhvr>
                                      <p:to>
                                        <p:strVal val="visible"/>
                                      </p:to>
                                    </p:set>
                                    <p:anim calcmode="lin" valueType="num">
                                      <p:cBhvr>
                                        <p:cTn id="28" dur="1000" fill="hold"/>
                                        <p:tgtEl>
                                          <p:spTgt spid="57"/>
                                        </p:tgtEl>
                                        <p:attrNameLst>
                                          <p:attrName>ppt_w</p:attrName>
                                        </p:attrNameLst>
                                      </p:cBhvr>
                                      <p:tavLst>
                                        <p:tav tm="0">
                                          <p:val>
                                            <p:fltVal val="0"/>
                                          </p:val>
                                        </p:tav>
                                        <p:tav tm="100000">
                                          <p:val>
                                            <p:strVal val="#ppt_w"/>
                                          </p:val>
                                        </p:tav>
                                      </p:tavLst>
                                    </p:anim>
                                    <p:anim calcmode="lin" valueType="num">
                                      <p:cBhvr>
                                        <p:cTn id="29" dur="1000" fill="hold"/>
                                        <p:tgtEl>
                                          <p:spTgt spid="57"/>
                                        </p:tgtEl>
                                        <p:attrNameLst>
                                          <p:attrName>ppt_h</p:attrName>
                                        </p:attrNameLst>
                                      </p:cBhvr>
                                      <p:tavLst>
                                        <p:tav tm="0">
                                          <p:val>
                                            <p:fltVal val="0"/>
                                          </p:val>
                                        </p:tav>
                                        <p:tav tm="100000">
                                          <p:val>
                                            <p:strVal val="#ppt_h"/>
                                          </p:val>
                                        </p:tav>
                                      </p:tavLst>
                                    </p:anim>
                                    <p:anim calcmode="lin" valueType="num">
                                      <p:cBhvr>
                                        <p:cTn id="30" dur="1000" fill="hold"/>
                                        <p:tgtEl>
                                          <p:spTgt spid="57"/>
                                        </p:tgtEl>
                                        <p:attrNameLst>
                                          <p:attrName>style.rotation</p:attrName>
                                        </p:attrNameLst>
                                      </p:cBhvr>
                                      <p:tavLst>
                                        <p:tav tm="0">
                                          <p:val>
                                            <p:fltVal val="90"/>
                                          </p:val>
                                        </p:tav>
                                        <p:tav tm="100000">
                                          <p:val>
                                            <p:fltVal val="0"/>
                                          </p:val>
                                        </p:tav>
                                      </p:tavLst>
                                    </p:anim>
                                    <p:animEffect transition="in" filter="fade">
                                      <p:cBhvr>
                                        <p:cTn id="31" dur="1000"/>
                                        <p:tgtEl>
                                          <p:spTgt spid="57"/>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p:cTn id="34" dur="1000" fill="hold"/>
                                        <p:tgtEl>
                                          <p:spTgt spid="43"/>
                                        </p:tgtEl>
                                        <p:attrNameLst>
                                          <p:attrName>ppt_w</p:attrName>
                                        </p:attrNameLst>
                                      </p:cBhvr>
                                      <p:tavLst>
                                        <p:tav tm="0">
                                          <p:val>
                                            <p:fltVal val="0"/>
                                          </p:val>
                                        </p:tav>
                                        <p:tav tm="100000">
                                          <p:val>
                                            <p:strVal val="#ppt_w"/>
                                          </p:val>
                                        </p:tav>
                                      </p:tavLst>
                                    </p:anim>
                                    <p:anim calcmode="lin" valueType="num">
                                      <p:cBhvr>
                                        <p:cTn id="35" dur="1000" fill="hold"/>
                                        <p:tgtEl>
                                          <p:spTgt spid="43"/>
                                        </p:tgtEl>
                                        <p:attrNameLst>
                                          <p:attrName>ppt_h</p:attrName>
                                        </p:attrNameLst>
                                      </p:cBhvr>
                                      <p:tavLst>
                                        <p:tav tm="0">
                                          <p:val>
                                            <p:fltVal val="0"/>
                                          </p:val>
                                        </p:tav>
                                        <p:tav tm="100000">
                                          <p:val>
                                            <p:strVal val="#ppt_h"/>
                                          </p:val>
                                        </p:tav>
                                      </p:tavLst>
                                    </p:anim>
                                    <p:anim calcmode="lin" valueType="num">
                                      <p:cBhvr>
                                        <p:cTn id="36" dur="1000" fill="hold"/>
                                        <p:tgtEl>
                                          <p:spTgt spid="43"/>
                                        </p:tgtEl>
                                        <p:attrNameLst>
                                          <p:attrName>style.rotation</p:attrName>
                                        </p:attrNameLst>
                                      </p:cBhvr>
                                      <p:tavLst>
                                        <p:tav tm="0">
                                          <p:val>
                                            <p:fltVal val="90"/>
                                          </p:val>
                                        </p:tav>
                                        <p:tav tm="100000">
                                          <p:val>
                                            <p:fltVal val="0"/>
                                          </p:val>
                                        </p:tav>
                                      </p:tavLst>
                                    </p:anim>
                                    <p:animEffect transition="in" filter="fade">
                                      <p:cBhvr>
                                        <p:cTn id="37" dur="1000"/>
                                        <p:tgtEl>
                                          <p:spTgt spid="43"/>
                                        </p:tgtEl>
                                      </p:cBhvr>
                                    </p:animEffect>
                                  </p:childTnLst>
                                </p:cTn>
                              </p:par>
                              <p:par>
                                <p:cTn id="38" presetID="31" presetClass="entr" presetSubtype="0"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p:cTn id="40" dur="1000" fill="hold"/>
                                        <p:tgtEl>
                                          <p:spTgt spid="44"/>
                                        </p:tgtEl>
                                        <p:attrNameLst>
                                          <p:attrName>ppt_w</p:attrName>
                                        </p:attrNameLst>
                                      </p:cBhvr>
                                      <p:tavLst>
                                        <p:tav tm="0">
                                          <p:val>
                                            <p:fltVal val="0"/>
                                          </p:val>
                                        </p:tav>
                                        <p:tav tm="100000">
                                          <p:val>
                                            <p:strVal val="#ppt_w"/>
                                          </p:val>
                                        </p:tav>
                                      </p:tavLst>
                                    </p:anim>
                                    <p:anim calcmode="lin" valueType="num">
                                      <p:cBhvr>
                                        <p:cTn id="41" dur="1000" fill="hold"/>
                                        <p:tgtEl>
                                          <p:spTgt spid="44"/>
                                        </p:tgtEl>
                                        <p:attrNameLst>
                                          <p:attrName>ppt_h</p:attrName>
                                        </p:attrNameLst>
                                      </p:cBhvr>
                                      <p:tavLst>
                                        <p:tav tm="0">
                                          <p:val>
                                            <p:fltVal val="0"/>
                                          </p:val>
                                        </p:tav>
                                        <p:tav tm="100000">
                                          <p:val>
                                            <p:strVal val="#ppt_h"/>
                                          </p:val>
                                        </p:tav>
                                      </p:tavLst>
                                    </p:anim>
                                    <p:anim calcmode="lin" valueType="num">
                                      <p:cBhvr>
                                        <p:cTn id="42" dur="1000" fill="hold"/>
                                        <p:tgtEl>
                                          <p:spTgt spid="44"/>
                                        </p:tgtEl>
                                        <p:attrNameLst>
                                          <p:attrName>style.rotation</p:attrName>
                                        </p:attrNameLst>
                                      </p:cBhvr>
                                      <p:tavLst>
                                        <p:tav tm="0">
                                          <p:val>
                                            <p:fltVal val="90"/>
                                          </p:val>
                                        </p:tav>
                                        <p:tav tm="100000">
                                          <p:val>
                                            <p:fltVal val="0"/>
                                          </p:val>
                                        </p:tav>
                                      </p:tavLst>
                                    </p:anim>
                                    <p:animEffect transition="in" filter="fade">
                                      <p:cBhvr>
                                        <p:cTn id="43" dur="1000"/>
                                        <p:tgtEl>
                                          <p:spTgt spid="44"/>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1000" fill="hold"/>
                                        <p:tgtEl>
                                          <p:spTgt spid="39"/>
                                        </p:tgtEl>
                                        <p:attrNameLst>
                                          <p:attrName>ppt_w</p:attrName>
                                        </p:attrNameLst>
                                      </p:cBhvr>
                                      <p:tavLst>
                                        <p:tav tm="0">
                                          <p:val>
                                            <p:fltVal val="0"/>
                                          </p:val>
                                        </p:tav>
                                        <p:tav tm="100000">
                                          <p:val>
                                            <p:strVal val="#ppt_w"/>
                                          </p:val>
                                        </p:tav>
                                      </p:tavLst>
                                    </p:anim>
                                    <p:anim calcmode="lin" valueType="num">
                                      <p:cBhvr>
                                        <p:cTn id="47" dur="1000" fill="hold"/>
                                        <p:tgtEl>
                                          <p:spTgt spid="39"/>
                                        </p:tgtEl>
                                        <p:attrNameLst>
                                          <p:attrName>ppt_h</p:attrName>
                                        </p:attrNameLst>
                                      </p:cBhvr>
                                      <p:tavLst>
                                        <p:tav tm="0">
                                          <p:val>
                                            <p:fltVal val="0"/>
                                          </p:val>
                                        </p:tav>
                                        <p:tav tm="100000">
                                          <p:val>
                                            <p:strVal val="#ppt_h"/>
                                          </p:val>
                                        </p:tav>
                                      </p:tavLst>
                                    </p:anim>
                                    <p:anim calcmode="lin" valueType="num">
                                      <p:cBhvr>
                                        <p:cTn id="48" dur="1000" fill="hold"/>
                                        <p:tgtEl>
                                          <p:spTgt spid="39"/>
                                        </p:tgtEl>
                                        <p:attrNameLst>
                                          <p:attrName>style.rotation</p:attrName>
                                        </p:attrNameLst>
                                      </p:cBhvr>
                                      <p:tavLst>
                                        <p:tav tm="0">
                                          <p:val>
                                            <p:fltVal val="90"/>
                                          </p:val>
                                        </p:tav>
                                        <p:tav tm="100000">
                                          <p:val>
                                            <p:fltVal val="0"/>
                                          </p:val>
                                        </p:tav>
                                      </p:tavLst>
                                    </p:anim>
                                    <p:animEffect transition="in" filter="fade">
                                      <p:cBhvr>
                                        <p:cTn id="49" dur="1000"/>
                                        <p:tgtEl>
                                          <p:spTgt spid="39"/>
                                        </p:tgtEl>
                                      </p:cBhvr>
                                    </p:animEffect>
                                  </p:childTnLst>
                                </p:cTn>
                              </p:par>
                              <p:par>
                                <p:cTn id="50" presetID="31" presetClass="entr" presetSubtype="0" fill="hold" nodeType="with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p:cTn id="52" dur="1000" fill="hold"/>
                                        <p:tgtEl>
                                          <p:spTgt spid="40"/>
                                        </p:tgtEl>
                                        <p:attrNameLst>
                                          <p:attrName>ppt_w</p:attrName>
                                        </p:attrNameLst>
                                      </p:cBhvr>
                                      <p:tavLst>
                                        <p:tav tm="0">
                                          <p:val>
                                            <p:fltVal val="0"/>
                                          </p:val>
                                        </p:tav>
                                        <p:tav tm="100000">
                                          <p:val>
                                            <p:strVal val="#ppt_w"/>
                                          </p:val>
                                        </p:tav>
                                      </p:tavLst>
                                    </p:anim>
                                    <p:anim calcmode="lin" valueType="num">
                                      <p:cBhvr>
                                        <p:cTn id="53" dur="1000" fill="hold"/>
                                        <p:tgtEl>
                                          <p:spTgt spid="40"/>
                                        </p:tgtEl>
                                        <p:attrNameLst>
                                          <p:attrName>ppt_h</p:attrName>
                                        </p:attrNameLst>
                                      </p:cBhvr>
                                      <p:tavLst>
                                        <p:tav tm="0">
                                          <p:val>
                                            <p:fltVal val="0"/>
                                          </p:val>
                                        </p:tav>
                                        <p:tav tm="100000">
                                          <p:val>
                                            <p:strVal val="#ppt_h"/>
                                          </p:val>
                                        </p:tav>
                                      </p:tavLst>
                                    </p:anim>
                                    <p:anim calcmode="lin" valueType="num">
                                      <p:cBhvr>
                                        <p:cTn id="54" dur="1000" fill="hold"/>
                                        <p:tgtEl>
                                          <p:spTgt spid="40"/>
                                        </p:tgtEl>
                                        <p:attrNameLst>
                                          <p:attrName>style.rotation</p:attrName>
                                        </p:attrNameLst>
                                      </p:cBhvr>
                                      <p:tavLst>
                                        <p:tav tm="0">
                                          <p:val>
                                            <p:fltVal val="90"/>
                                          </p:val>
                                        </p:tav>
                                        <p:tav tm="100000">
                                          <p:val>
                                            <p:fltVal val="0"/>
                                          </p:val>
                                        </p:tav>
                                      </p:tavLst>
                                    </p:anim>
                                    <p:animEffect transition="in" filter="fade">
                                      <p:cBhvr>
                                        <p:cTn id="55" dur="1000"/>
                                        <p:tgtEl>
                                          <p:spTgt spid="40"/>
                                        </p:tgtEl>
                                      </p:cBhvr>
                                    </p:animEffect>
                                  </p:childTnLst>
                                </p:cTn>
                              </p:par>
                              <p:par>
                                <p:cTn id="56" presetID="31" presetClass="entr" presetSubtype="0"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1000" fill="hold"/>
                                        <p:tgtEl>
                                          <p:spTgt spid="27"/>
                                        </p:tgtEl>
                                        <p:attrNameLst>
                                          <p:attrName>ppt_w</p:attrName>
                                        </p:attrNameLst>
                                      </p:cBhvr>
                                      <p:tavLst>
                                        <p:tav tm="0">
                                          <p:val>
                                            <p:fltVal val="0"/>
                                          </p:val>
                                        </p:tav>
                                        <p:tav tm="100000">
                                          <p:val>
                                            <p:strVal val="#ppt_w"/>
                                          </p:val>
                                        </p:tav>
                                      </p:tavLst>
                                    </p:anim>
                                    <p:anim calcmode="lin" valueType="num">
                                      <p:cBhvr>
                                        <p:cTn id="59" dur="1000" fill="hold"/>
                                        <p:tgtEl>
                                          <p:spTgt spid="27"/>
                                        </p:tgtEl>
                                        <p:attrNameLst>
                                          <p:attrName>ppt_h</p:attrName>
                                        </p:attrNameLst>
                                      </p:cBhvr>
                                      <p:tavLst>
                                        <p:tav tm="0">
                                          <p:val>
                                            <p:fltVal val="0"/>
                                          </p:val>
                                        </p:tav>
                                        <p:tav tm="100000">
                                          <p:val>
                                            <p:strVal val="#ppt_h"/>
                                          </p:val>
                                        </p:tav>
                                      </p:tavLst>
                                    </p:anim>
                                    <p:anim calcmode="lin" valueType="num">
                                      <p:cBhvr>
                                        <p:cTn id="60" dur="1000" fill="hold"/>
                                        <p:tgtEl>
                                          <p:spTgt spid="27"/>
                                        </p:tgtEl>
                                        <p:attrNameLst>
                                          <p:attrName>style.rotation</p:attrName>
                                        </p:attrNameLst>
                                      </p:cBhvr>
                                      <p:tavLst>
                                        <p:tav tm="0">
                                          <p:val>
                                            <p:fltVal val="90"/>
                                          </p:val>
                                        </p:tav>
                                        <p:tav tm="100000">
                                          <p:val>
                                            <p:fltVal val="0"/>
                                          </p:val>
                                        </p:tav>
                                      </p:tavLst>
                                    </p:anim>
                                    <p:animEffect transition="in" filter="fade">
                                      <p:cBhvr>
                                        <p:cTn id="61" dur="1000"/>
                                        <p:tgtEl>
                                          <p:spTgt spid="27"/>
                                        </p:tgtEl>
                                      </p:cBhvr>
                                    </p:animEffect>
                                  </p:childTnLst>
                                </p:cTn>
                              </p:par>
                              <p:par>
                                <p:cTn id="62" presetID="31" presetClass="entr" presetSubtype="0" fill="hold" nodeType="with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3" grpId="0"/>
      <p:bldP spid="5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0" dirty="0" smtClean="0"/>
              <a:t>What should Parties do by </a:t>
            </a:r>
            <a:br>
              <a:rPr lang="en-US" noProof="0" dirty="0" smtClean="0"/>
            </a:br>
            <a:r>
              <a:rPr lang="en-US" noProof="0" dirty="0" smtClean="0"/>
              <a:t>14 September 2014?</a:t>
            </a:r>
            <a:endParaRPr lang="en-US" noProof="0" dirty="0"/>
          </a:p>
        </p:txBody>
      </p:sp>
      <p:sp>
        <p:nvSpPr>
          <p:cNvPr id="4" name="Rounded Rectangle 3"/>
          <p:cNvSpPr/>
          <p:nvPr/>
        </p:nvSpPr>
        <p:spPr>
          <a:xfrm>
            <a:off x="179512" y="1556792"/>
            <a:ext cx="2664295" cy="4127946"/>
          </a:xfrm>
          <a:prstGeom prst="round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b="1" u="sng" dirty="0" smtClean="0">
                <a:solidFill>
                  <a:prstClr val="white"/>
                </a:solidFill>
              </a:rPr>
              <a:t>Legality</a:t>
            </a:r>
          </a:p>
          <a:p>
            <a:r>
              <a:rPr lang="en-US" dirty="0" smtClean="0"/>
              <a:t>Trade in </a:t>
            </a:r>
            <a:r>
              <a:rPr lang="en-US" u="sng" dirty="0" smtClean="0"/>
              <a:t>legal specimens </a:t>
            </a:r>
            <a:endParaRPr lang="en-US" u="sng" dirty="0"/>
          </a:p>
          <a:p>
            <a:pPr marL="285750" indent="-285750">
              <a:buFont typeface="Arial" panose="020B0604020202020204" pitchFamily="34" charset="0"/>
              <a:buChar char="•"/>
            </a:pPr>
            <a:r>
              <a:rPr lang="en-US" dirty="0"/>
              <a:t>Compliance with </a:t>
            </a:r>
            <a:r>
              <a:rPr lang="en-US" dirty="0" smtClean="0"/>
              <a:t>fishery laws, </a:t>
            </a:r>
            <a:r>
              <a:rPr lang="en-US" dirty="0" err="1" smtClean="0"/>
              <a:t>NPOA</a:t>
            </a:r>
            <a:r>
              <a:rPr lang="en-US" dirty="0" smtClean="0"/>
              <a:t>-Sharks</a:t>
            </a:r>
          </a:p>
          <a:p>
            <a:pPr marL="285750" indent="-285750">
              <a:buFont typeface="Arial" panose="020B0604020202020204" pitchFamily="34" charset="0"/>
              <a:buChar char="•"/>
            </a:pPr>
            <a:r>
              <a:rPr lang="en-US" dirty="0" smtClean="0"/>
              <a:t>Monitoring</a:t>
            </a:r>
            <a:r>
              <a:rPr lang="en-US" dirty="0"/>
              <a:t>, inspection, </a:t>
            </a:r>
            <a:r>
              <a:rPr lang="en-US" dirty="0" smtClean="0"/>
              <a:t>enforcement</a:t>
            </a:r>
          </a:p>
          <a:p>
            <a:pPr marL="285750" indent="-285750">
              <a:buFont typeface="Arial" panose="020B0604020202020204" pitchFamily="34" charset="0"/>
              <a:buChar char="•"/>
            </a:pPr>
            <a:r>
              <a:rPr lang="en-US" dirty="0" smtClean="0"/>
              <a:t>Compliance </a:t>
            </a:r>
            <a:r>
              <a:rPr lang="en-US" dirty="0"/>
              <a:t>with </a:t>
            </a:r>
            <a:r>
              <a:rPr lang="en-US" dirty="0" smtClean="0"/>
              <a:t>regional/</a:t>
            </a:r>
            <a:r>
              <a:rPr lang="en-US" dirty="0" err="1" smtClean="0"/>
              <a:t>subregional</a:t>
            </a:r>
            <a:r>
              <a:rPr lang="en-US" dirty="0" smtClean="0"/>
              <a:t>/bilateral legal agreements (e.g. </a:t>
            </a:r>
            <a:r>
              <a:rPr lang="en-US" dirty="0" err="1" smtClean="0"/>
              <a:t>RFMOs</a:t>
            </a:r>
            <a:r>
              <a:rPr lang="en-US" dirty="0" smtClean="0"/>
              <a:t>)</a:t>
            </a:r>
            <a:endParaRPr lang="en-GB" dirty="0">
              <a:solidFill>
                <a:prstClr val="white"/>
              </a:solidFill>
            </a:endParaRPr>
          </a:p>
        </p:txBody>
      </p:sp>
      <p:sp>
        <p:nvSpPr>
          <p:cNvPr id="5" name="Rounded Rectangle 4"/>
          <p:cNvSpPr/>
          <p:nvPr/>
        </p:nvSpPr>
        <p:spPr>
          <a:xfrm>
            <a:off x="2987824" y="1556792"/>
            <a:ext cx="3014985" cy="4104456"/>
          </a:xfrm>
          <a:prstGeom prst="roundRect">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b="1" u="sng" dirty="0">
                <a:solidFill>
                  <a:prstClr val="white"/>
                </a:solidFill>
              </a:rPr>
              <a:t>Sustainability</a:t>
            </a:r>
          </a:p>
          <a:p>
            <a:r>
              <a:rPr lang="en-US" dirty="0" smtClean="0"/>
              <a:t>Export is not detrimental </a:t>
            </a:r>
            <a:r>
              <a:rPr lang="en-US" dirty="0"/>
              <a:t>to the survival of the </a:t>
            </a:r>
            <a:r>
              <a:rPr lang="en-US" dirty="0" smtClean="0"/>
              <a:t>species / </a:t>
            </a:r>
            <a:r>
              <a:rPr lang="en-US" u="sng" dirty="0" smtClean="0"/>
              <a:t>sustainable</a:t>
            </a:r>
            <a:endParaRPr lang="en-US" u="sng" dirty="0"/>
          </a:p>
          <a:p>
            <a:pPr marL="285750" indent="-285750">
              <a:buFont typeface="Arial" panose="020B0604020202020204" pitchFamily="34" charset="0"/>
              <a:buChar char="•"/>
            </a:pPr>
            <a:r>
              <a:rPr lang="en-US" dirty="0"/>
              <a:t>Scientific assessments on species status </a:t>
            </a:r>
            <a:r>
              <a:rPr lang="en-US" dirty="0" smtClean="0"/>
              <a:t>in national/regional </a:t>
            </a:r>
            <a:r>
              <a:rPr lang="en-US" dirty="0"/>
              <a:t>territory </a:t>
            </a:r>
            <a:r>
              <a:rPr lang="en-US" dirty="0" smtClean="0"/>
              <a:t>(non-detriment </a:t>
            </a:r>
            <a:r>
              <a:rPr lang="en-US" dirty="0"/>
              <a:t>findings, </a:t>
            </a:r>
            <a:r>
              <a:rPr lang="en-US" dirty="0" err="1"/>
              <a:t>NDFs</a:t>
            </a:r>
            <a:r>
              <a:rPr lang="en-US" dirty="0" smtClean="0"/>
              <a:t>)</a:t>
            </a:r>
          </a:p>
          <a:p>
            <a:pPr marL="285750" indent="-285750">
              <a:buFont typeface="Arial" panose="020B0604020202020204" pitchFamily="34" charset="0"/>
              <a:buChar char="•"/>
            </a:pPr>
            <a:r>
              <a:rPr lang="en-US" dirty="0" smtClean="0"/>
              <a:t>Science to ensure sustainable fishery</a:t>
            </a:r>
          </a:p>
        </p:txBody>
      </p:sp>
      <p:sp>
        <p:nvSpPr>
          <p:cNvPr id="6" name="Rounded Rectangle 5"/>
          <p:cNvSpPr/>
          <p:nvPr/>
        </p:nvSpPr>
        <p:spPr>
          <a:xfrm>
            <a:off x="6146825" y="1556792"/>
            <a:ext cx="2817663" cy="4127946"/>
          </a:xfrm>
          <a:prstGeom prst="round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b="1" u="sng" dirty="0" smtClean="0">
                <a:solidFill>
                  <a:prstClr val="white"/>
                </a:solidFill>
              </a:rPr>
              <a:t>Traceability</a:t>
            </a:r>
            <a:endParaRPr lang="en-US" sz="2400" b="1" u="sng" dirty="0">
              <a:solidFill>
                <a:prstClr val="white"/>
              </a:solidFill>
            </a:endParaRPr>
          </a:p>
          <a:p>
            <a:r>
              <a:rPr lang="en-US" dirty="0"/>
              <a:t>Record </a:t>
            </a:r>
            <a:r>
              <a:rPr lang="en-US" dirty="0" smtClean="0"/>
              <a:t>trade </a:t>
            </a:r>
            <a:r>
              <a:rPr lang="en-US" dirty="0"/>
              <a:t>from </a:t>
            </a:r>
            <a:r>
              <a:rPr lang="en-US" u="sng" dirty="0" smtClean="0"/>
              <a:t>origin </a:t>
            </a:r>
            <a:r>
              <a:rPr lang="en-US" u="sng" dirty="0"/>
              <a:t>to </a:t>
            </a:r>
            <a:r>
              <a:rPr lang="en-US" u="sng" dirty="0" smtClean="0"/>
              <a:t>destination</a:t>
            </a:r>
            <a:endParaRPr lang="en-US" u="sng" dirty="0"/>
          </a:p>
          <a:p>
            <a:pPr marL="285750" indent="-285750">
              <a:buFont typeface="Arial" panose="020B0604020202020204" pitchFamily="34" charset="0"/>
              <a:buChar char="•"/>
            </a:pPr>
            <a:r>
              <a:rPr lang="en-US" dirty="0" smtClean="0"/>
              <a:t>CITES permits &amp;  certificates</a:t>
            </a:r>
          </a:p>
          <a:p>
            <a:pPr marL="285750" indent="-285750">
              <a:buFont typeface="Arial" panose="020B0604020202020204" pitchFamily="34" charset="0"/>
              <a:buChar char="•"/>
            </a:pPr>
            <a:r>
              <a:rPr lang="en-US" dirty="0" smtClean="0"/>
              <a:t>National </a:t>
            </a:r>
            <a:r>
              <a:rPr lang="en-US" dirty="0"/>
              <a:t>annual </a:t>
            </a:r>
            <a:r>
              <a:rPr lang="en-US" dirty="0" smtClean="0"/>
              <a:t>CITES reporting/data bases</a:t>
            </a:r>
          </a:p>
          <a:p>
            <a:pPr marL="285750" indent="-285750">
              <a:buFont typeface="Arial" panose="020B0604020202020204" pitchFamily="34" charset="0"/>
              <a:buChar char="•"/>
            </a:pPr>
            <a:r>
              <a:rPr lang="en-US" dirty="0" smtClean="0"/>
              <a:t>Identification / verification</a:t>
            </a:r>
          </a:p>
          <a:p>
            <a:pPr marL="285750" indent="-285750">
              <a:buFont typeface="Arial" panose="020B0604020202020204" pitchFamily="34" charset="0"/>
              <a:buChar char="•"/>
            </a:pPr>
            <a:r>
              <a:rPr lang="en-US" dirty="0" smtClean="0"/>
              <a:t>Collaboration CITES </a:t>
            </a:r>
            <a:r>
              <a:rPr lang="en-US" dirty="0"/>
              <a:t/>
            </a:r>
            <a:br>
              <a:rPr lang="en-US" dirty="0"/>
            </a:br>
            <a:r>
              <a:rPr lang="en-US" dirty="0"/>
              <a:t>Authorities </a:t>
            </a:r>
            <a:r>
              <a:rPr lang="en-US" dirty="0" smtClean="0"/>
              <a:t>&amp; fisheries agencies</a:t>
            </a:r>
          </a:p>
          <a:p>
            <a:pPr marL="285750" indent="-285750">
              <a:buFont typeface="Arial" panose="020B0604020202020204" pitchFamily="34" charset="0"/>
              <a:buChar char="•"/>
            </a:pPr>
            <a:r>
              <a:rPr lang="en-US" dirty="0" smtClean="0"/>
              <a:t>Enhancing </a:t>
            </a:r>
            <a:r>
              <a:rPr lang="en-US" dirty="0"/>
              <a:t>enforcement </a:t>
            </a:r>
            <a:endParaRPr lang="en-GB" dirty="0">
              <a:solidFill>
                <a:prstClr val="white"/>
              </a:solidFill>
            </a:endParaRPr>
          </a:p>
        </p:txBody>
      </p:sp>
    </p:spTree>
    <p:extLst>
      <p:ext uri="{BB962C8B-B14F-4D97-AF65-F5344CB8AC3E}">
        <p14:creationId xmlns:p14="http://schemas.microsoft.com/office/powerpoint/2010/main" val="129588606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noProof="0" dirty="0" smtClean="0"/>
              <a:t>Collaboration and </a:t>
            </a:r>
            <a:r>
              <a:rPr lang="en-US" noProof="0" dirty="0" smtClean="0"/>
              <a:t>c</a:t>
            </a:r>
            <a:r>
              <a:rPr lang="en-US" b="1" noProof="0" dirty="0" smtClean="0"/>
              <a:t>ooperation are essential for CITES implementation</a:t>
            </a:r>
            <a:endParaRPr lang="en-US" b="1" noProof="0" dirty="0"/>
          </a:p>
        </p:txBody>
      </p:sp>
      <p:sp>
        <p:nvSpPr>
          <p:cNvPr id="3" name="Content Placeholder 2"/>
          <p:cNvSpPr>
            <a:spLocks noGrp="1"/>
          </p:cNvSpPr>
          <p:nvPr>
            <p:ph idx="1"/>
          </p:nvPr>
        </p:nvSpPr>
        <p:spPr>
          <a:xfrm>
            <a:off x="323528" y="1556792"/>
            <a:ext cx="8424936" cy="4813995"/>
          </a:xfrm>
        </p:spPr>
        <p:txBody>
          <a:bodyPr>
            <a:noAutofit/>
          </a:bodyPr>
          <a:lstStyle/>
          <a:p>
            <a:pPr marL="0" indent="0">
              <a:buNone/>
            </a:pPr>
            <a:r>
              <a:rPr lang="en-US" noProof="0" dirty="0" smtClean="0">
                <a:ln w="18415" cmpd="sng">
                  <a:noFill/>
                  <a:prstDash val="solid"/>
                </a:ln>
              </a:rPr>
              <a:t>National stakeholders include:</a:t>
            </a:r>
          </a:p>
          <a:p>
            <a:pPr lvl="1"/>
            <a:r>
              <a:rPr lang="en-US" sz="3000" noProof="0" dirty="0" smtClean="0">
                <a:ln w="18415" cmpd="sng">
                  <a:noFill/>
                  <a:prstDash val="solid"/>
                </a:ln>
              </a:rPr>
              <a:t>CITES Authorities</a:t>
            </a:r>
          </a:p>
          <a:p>
            <a:pPr lvl="1"/>
            <a:r>
              <a:rPr lang="en-US" sz="3000" noProof="0" dirty="0" smtClean="0">
                <a:ln w="18415" cmpd="sng">
                  <a:noFill/>
                  <a:prstDash val="solid"/>
                </a:ln>
              </a:rPr>
              <a:t>Natural resources sector </a:t>
            </a:r>
          </a:p>
          <a:p>
            <a:pPr lvl="1"/>
            <a:r>
              <a:rPr lang="en-US" sz="3000" noProof="0" dirty="0" smtClean="0">
                <a:ln w="18415" cmpd="sng">
                  <a:noFill/>
                  <a:prstDash val="solid"/>
                </a:ln>
              </a:rPr>
              <a:t>Businesses (traders, wholesalers, transport, etc.)</a:t>
            </a:r>
          </a:p>
          <a:p>
            <a:pPr lvl="1"/>
            <a:r>
              <a:rPr lang="en-US" sz="3000" noProof="0" dirty="0" smtClean="0">
                <a:ln w="18415" cmpd="sng">
                  <a:noFill/>
                  <a:prstDash val="solid"/>
                </a:ln>
              </a:rPr>
              <a:t>Fisheries inspectors, food security</a:t>
            </a:r>
          </a:p>
          <a:p>
            <a:pPr lvl="1"/>
            <a:r>
              <a:rPr lang="en-US" sz="3000" noProof="0" dirty="0" smtClean="0">
                <a:ln w="18415" cmpd="sng">
                  <a:noFill/>
                  <a:prstDash val="solid"/>
                </a:ln>
              </a:rPr>
              <a:t>Customs, police</a:t>
            </a:r>
          </a:p>
          <a:p>
            <a:pPr lvl="1"/>
            <a:r>
              <a:rPr lang="en-US" sz="3000" noProof="0" dirty="0" smtClean="0">
                <a:ln w="18415" cmpd="sng">
                  <a:noFill/>
                  <a:prstDash val="solid"/>
                </a:ln>
              </a:rPr>
              <a:t>Judiciary</a:t>
            </a:r>
          </a:p>
          <a:p>
            <a:pPr lvl="1"/>
            <a:r>
              <a:rPr lang="en-US" sz="3000" noProof="0" dirty="0" smtClean="0">
                <a:ln w="18415" cmpd="sng">
                  <a:noFill/>
                  <a:prstDash val="solid"/>
                </a:ln>
              </a:rPr>
              <a:t>Others</a:t>
            </a:r>
          </a:p>
          <a:p>
            <a:endParaRPr lang="en-US" sz="3000" noProof="0" dirty="0"/>
          </a:p>
        </p:txBody>
      </p:sp>
    </p:spTree>
    <p:extLst>
      <p:ext uri="{BB962C8B-B14F-4D97-AF65-F5344CB8AC3E}">
        <p14:creationId xmlns:p14="http://schemas.microsoft.com/office/powerpoint/2010/main" val="35896185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r>
              <a:rPr lang="en-US" dirty="0" smtClean="0"/>
              <a:t>Capacity-building for implementation of new </a:t>
            </a:r>
            <a:r>
              <a:rPr lang="en-US" dirty="0"/>
              <a:t>shark and ray </a:t>
            </a:r>
            <a:r>
              <a:rPr lang="en-US" dirty="0" smtClean="0"/>
              <a:t>listings</a:t>
            </a:r>
            <a:r>
              <a:rPr lang="en-US" dirty="0"/>
              <a:t/>
            </a:r>
            <a:br>
              <a:rPr lang="en-US" dirty="0"/>
            </a:br>
            <a:endParaRPr lang="en-US" b="1" noProof="0" dirty="0"/>
          </a:p>
        </p:txBody>
      </p:sp>
      <p:sp>
        <p:nvSpPr>
          <p:cNvPr id="3" name="Content Placeholder 2"/>
          <p:cNvSpPr>
            <a:spLocks noGrp="1"/>
          </p:cNvSpPr>
          <p:nvPr>
            <p:ph idx="1"/>
          </p:nvPr>
        </p:nvSpPr>
        <p:spPr>
          <a:xfrm>
            <a:off x="251520" y="1556792"/>
            <a:ext cx="8424936" cy="4525963"/>
          </a:xfrm>
        </p:spPr>
        <p:txBody>
          <a:bodyPr>
            <a:noAutofit/>
          </a:bodyPr>
          <a:lstStyle/>
          <a:p>
            <a:r>
              <a:rPr lang="en-US" dirty="0">
                <a:ln w="18415" cmpd="sng">
                  <a:noFill/>
                  <a:prstDash val="solid"/>
                </a:ln>
              </a:rPr>
              <a:t>European Union </a:t>
            </a:r>
            <a:r>
              <a:rPr lang="en-US" dirty="0" smtClean="0">
                <a:ln w="18415" cmpd="sng">
                  <a:noFill/>
                  <a:prstDash val="solid"/>
                </a:ln>
              </a:rPr>
              <a:t>contribution </a:t>
            </a:r>
            <a:r>
              <a:rPr lang="en-US" dirty="0">
                <a:ln w="18415" cmpd="sng">
                  <a:noFill/>
                  <a:prstDash val="solid"/>
                </a:ln>
              </a:rPr>
              <a:t>of EUR </a:t>
            </a:r>
            <a:r>
              <a:rPr lang="en-US" dirty="0" smtClean="0">
                <a:ln w="18415" cmpd="sng">
                  <a:noFill/>
                  <a:prstDash val="solid"/>
                </a:ln>
              </a:rPr>
              <a:t>1.2 million</a:t>
            </a:r>
          </a:p>
          <a:p>
            <a:r>
              <a:rPr lang="en-US" noProof="0" dirty="0" smtClean="0">
                <a:ln w="18415" cmpd="sng">
                  <a:noFill/>
                  <a:prstDash val="solid"/>
                </a:ln>
              </a:rPr>
              <a:t>Implemented in partnership with </a:t>
            </a:r>
            <a:r>
              <a:rPr lang="en-US" noProof="0" dirty="0" err="1" smtClean="0">
                <a:ln w="18415" cmpd="sng">
                  <a:noFill/>
                  <a:prstDash val="solid"/>
                </a:ln>
              </a:rPr>
              <a:t>FAO</a:t>
            </a:r>
            <a:endParaRPr lang="en-US" noProof="0" dirty="0" smtClean="0">
              <a:ln w="18415" cmpd="sng">
                <a:noFill/>
                <a:prstDash val="solid"/>
              </a:ln>
            </a:endParaRPr>
          </a:p>
          <a:p>
            <a:r>
              <a:rPr lang="en-US" dirty="0" smtClean="0">
                <a:ln w="18415" cmpd="sng">
                  <a:noFill/>
                  <a:prstDash val="solid"/>
                </a:ln>
              </a:rPr>
              <a:t>Quick wins; identification tools</a:t>
            </a:r>
          </a:p>
          <a:p>
            <a:r>
              <a:rPr lang="en-US" dirty="0">
                <a:ln w="18415" cmpd="sng">
                  <a:noFill/>
                  <a:prstDash val="solid"/>
                </a:ln>
              </a:rPr>
              <a:t>Visibility: </a:t>
            </a:r>
            <a:r>
              <a:rPr lang="en-US" dirty="0" smtClean="0">
                <a:ln w="18415" cmpd="sng">
                  <a:noFill/>
                  <a:prstDash val="solid"/>
                </a:ln>
              </a:rPr>
              <a:t>brochure, events, web portal </a:t>
            </a:r>
            <a:r>
              <a:rPr lang="en-US" b="1" i="1" dirty="0" smtClean="0">
                <a:ln w="18415" cmpd="sng">
                  <a:noFill/>
                  <a:prstDash val="solid"/>
                </a:ln>
              </a:rPr>
              <a:t>(cites.org/</a:t>
            </a:r>
            <a:r>
              <a:rPr lang="en-US" b="1" i="1" dirty="0" err="1" smtClean="0">
                <a:ln w="18415" cmpd="sng">
                  <a:noFill/>
                  <a:prstDash val="solid"/>
                </a:ln>
              </a:rPr>
              <a:t>eng</a:t>
            </a:r>
            <a:r>
              <a:rPr lang="en-US" b="1" i="1" dirty="0" smtClean="0">
                <a:ln w="18415" cmpd="sng">
                  <a:noFill/>
                  <a:prstDash val="solid"/>
                </a:ln>
              </a:rPr>
              <a:t>/</a:t>
            </a:r>
            <a:r>
              <a:rPr lang="en-US" b="1" i="1" dirty="0" err="1" smtClean="0">
                <a:ln w="18415" cmpd="sng">
                  <a:noFill/>
                  <a:prstDash val="solid"/>
                </a:ln>
              </a:rPr>
              <a:t>prog</a:t>
            </a:r>
            <a:r>
              <a:rPr lang="en-US" b="1" i="1" dirty="0" smtClean="0">
                <a:ln w="18415" cmpd="sng">
                  <a:noFill/>
                  <a:prstDash val="solid"/>
                </a:ln>
              </a:rPr>
              <a:t>/shark)</a:t>
            </a:r>
          </a:p>
          <a:p>
            <a:r>
              <a:rPr lang="en-US" noProof="0" dirty="0" smtClean="0">
                <a:ln w="18415" cmpd="sng">
                  <a:noFill/>
                  <a:prstDash val="solid"/>
                </a:ln>
              </a:rPr>
              <a:t>Regional needs assessment workshops</a:t>
            </a:r>
          </a:p>
          <a:p>
            <a:r>
              <a:rPr lang="en-US" dirty="0" smtClean="0">
                <a:ln w="18415" cmpd="sng">
                  <a:noFill/>
                  <a:prstDash val="solid"/>
                </a:ln>
              </a:rPr>
              <a:t>Targeted </a:t>
            </a:r>
            <a:r>
              <a:rPr lang="en-US" dirty="0">
                <a:ln w="18415" cmpd="sng">
                  <a:noFill/>
                  <a:prstDash val="solid"/>
                </a:ln>
              </a:rPr>
              <a:t>follow-up </a:t>
            </a:r>
            <a:r>
              <a:rPr lang="en-US" dirty="0" smtClean="0">
                <a:ln w="18415" cmpd="sng">
                  <a:noFill/>
                  <a:prstDash val="solid"/>
                </a:ln>
              </a:rPr>
              <a:t>actions; synergizing </a:t>
            </a:r>
            <a:r>
              <a:rPr lang="en-US" dirty="0">
                <a:ln w="18415" cmpd="sng">
                  <a:noFill/>
                  <a:prstDash val="solid"/>
                </a:ln>
              </a:rPr>
              <a:t>with others</a:t>
            </a:r>
            <a:endParaRPr lang="en-US" b="1" i="1" dirty="0">
              <a:ln w="18415" cmpd="sng">
                <a:noFill/>
                <a:prstDash val="solid"/>
              </a:ln>
            </a:endParaRPr>
          </a:p>
          <a:p>
            <a:endParaRPr lang="en-US" noProof="0" dirty="0"/>
          </a:p>
        </p:txBody>
      </p:sp>
    </p:spTree>
    <p:extLst>
      <p:ext uri="{BB962C8B-B14F-4D97-AF65-F5344CB8AC3E}">
        <p14:creationId xmlns:p14="http://schemas.microsoft.com/office/powerpoint/2010/main" val="33924951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r>
              <a:rPr lang="en-US" dirty="0"/>
              <a:t>EU-CITES project</a:t>
            </a:r>
            <a:r>
              <a:rPr lang="en-US" dirty="0"/>
              <a:t/>
            </a:r>
            <a:br>
              <a:rPr lang="en-US" dirty="0"/>
            </a:br>
            <a:endParaRPr lang="en-US" b="1" noProof="0" dirty="0"/>
          </a:p>
        </p:txBody>
      </p:sp>
      <p:sp>
        <p:nvSpPr>
          <p:cNvPr id="3" name="Content Placeholder 2"/>
          <p:cNvSpPr>
            <a:spLocks noGrp="1"/>
          </p:cNvSpPr>
          <p:nvPr>
            <p:ph idx="1"/>
          </p:nvPr>
        </p:nvSpPr>
        <p:spPr>
          <a:xfrm>
            <a:off x="323528" y="1577395"/>
            <a:ext cx="6546494" cy="4525963"/>
          </a:xfrm>
        </p:spPr>
        <p:txBody>
          <a:bodyPr>
            <a:noAutofit/>
          </a:bodyPr>
          <a:lstStyle/>
          <a:p>
            <a:r>
              <a:rPr lang="en-US" dirty="0">
                <a:ln w="18415" cmpd="sng">
                  <a:noFill/>
                  <a:prstDash val="solid"/>
                </a:ln>
              </a:rPr>
              <a:t>European </a:t>
            </a:r>
            <a:r>
              <a:rPr lang="en-US" dirty="0" smtClean="0">
                <a:ln w="18415" cmpd="sng">
                  <a:noFill/>
                  <a:prstDash val="solid"/>
                </a:ln>
              </a:rPr>
              <a:t>Union: EUR </a:t>
            </a:r>
            <a:r>
              <a:rPr lang="en-US" dirty="0" smtClean="0">
                <a:ln w="18415" cmpd="sng">
                  <a:noFill/>
                  <a:prstDash val="solid"/>
                </a:ln>
              </a:rPr>
              <a:t>1.2 million</a:t>
            </a:r>
          </a:p>
          <a:p>
            <a:r>
              <a:rPr lang="en-US" noProof="0" dirty="0" smtClean="0">
                <a:ln w="18415" cmpd="sng">
                  <a:noFill/>
                  <a:prstDash val="solid"/>
                </a:ln>
              </a:rPr>
              <a:t>Implemented in partnership with </a:t>
            </a:r>
            <a:r>
              <a:rPr lang="en-US" noProof="0" dirty="0" smtClean="0">
                <a:ln w="18415" cmpd="sng">
                  <a:noFill/>
                  <a:prstDash val="solid"/>
                </a:ln>
              </a:rPr>
              <a:t/>
            </a:r>
            <a:br>
              <a:rPr lang="en-US" noProof="0" dirty="0" smtClean="0">
                <a:ln w="18415" cmpd="sng">
                  <a:noFill/>
                  <a:prstDash val="solid"/>
                </a:ln>
              </a:rPr>
            </a:br>
            <a:r>
              <a:rPr lang="en-US" noProof="0" dirty="0" err="1" smtClean="0">
                <a:ln w="18415" cmpd="sng">
                  <a:noFill/>
                  <a:prstDash val="solid"/>
                </a:ln>
              </a:rPr>
              <a:t>FAO</a:t>
            </a:r>
            <a:endParaRPr lang="en-US" noProof="0" dirty="0" smtClean="0">
              <a:ln w="18415" cmpd="sng">
                <a:noFill/>
                <a:prstDash val="solid"/>
              </a:ln>
            </a:endParaRPr>
          </a:p>
          <a:p>
            <a:r>
              <a:rPr lang="en-US" dirty="0" smtClean="0"/>
              <a:t>Objective</a:t>
            </a:r>
            <a:r>
              <a:rPr lang="en-US" dirty="0"/>
              <a:t>:</a:t>
            </a:r>
          </a:p>
          <a:p>
            <a:pPr marL="804863" lvl="1" indent="0">
              <a:buNone/>
            </a:pPr>
            <a:r>
              <a:rPr lang="en-US" b="1" i="1" dirty="0">
                <a:solidFill>
                  <a:srgbClr val="FF0000"/>
                </a:solidFill>
              </a:rPr>
              <a:t>To build scientific, legislative and administrative capacity of developing Parties to help implement new CITES-listed sharks and manta rays whose entry into effect was delayed by 18 months until 14 September 2014</a:t>
            </a:r>
          </a:p>
          <a:p>
            <a:endParaRPr lang="en-US" noProof="0" dirty="0">
              <a:solidFill>
                <a:srgbClr val="FF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2231" y="1987522"/>
            <a:ext cx="2318796" cy="101164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2231" y="2999168"/>
            <a:ext cx="2291769" cy="93630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2230" y="5794386"/>
            <a:ext cx="2312169" cy="106361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70022" y="3913732"/>
            <a:ext cx="2303988" cy="984385"/>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2231" y="4898116"/>
            <a:ext cx="2305281" cy="896269"/>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96336" y="744507"/>
            <a:ext cx="1577674" cy="1243016"/>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5536" y="435255"/>
            <a:ext cx="1080120" cy="618503"/>
          </a:xfrm>
          <a:prstGeom prst="rect">
            <a:avLst/>
          </a:prstGeom>
        </p:spPr>
      </p:pic>
      <p:pic>
        <p:nvPicPr>
          <p:cNvPr id="11" name="Picture 6" descr="http://www.qualityaction.eu/images/eu.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75656" y="435255"/>
            <a:ext cx="1071515" cy="618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2653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EU-CITES project: </a:t>
            </a:r>
            <a:r>
              <a:rPr lang="en-US" sz="4000" dirty="0" smtClean="0"/>
              <a:t>Approach</a:t>
            </a:r>
            <a:endParaRPr lang="en-US" sz="4000" dirty="0"/>
          </a:p>
        </p:txBody>
      </p:sp>
      <p:sp>
        <p:nvSpPr>
          <p:cNvPr id="3" name="Content Placeholder 2"/>
          <p:cNvSpPr>
            <a:spLocks noGrp="1"/>
          </p:cNvSpPr>
          <p:nvPr>
            <p:ph idx="1"/>
          </p:nvPr>
        </p:nvSpPr>
        <p:spPr>
          <a:xfrm>
            <a:off x="539552" y="1340768"/>
            <a:ext cx="8229600" cy="4525963"/>
          </a:xfrm>
        </p:spPr>
        <p:txBody>
          <a:bodyPr>
            <a:normAutofit fontScale="85000" lnSpcReduction="20000"/>
          </a:bodyPr>
          <a:lstStyle/>
          <a:p>
            <a:pPr marL="514350" indent="-514350">
              <a:buAutoNum type="arabicPeriod"/>
            </a:pPr>
            <a:r>
              <a:rPr lang="en-US" dirty="0" smtClean="0"/>
              <a:t>Working </a:t>
            </a:r>
            <a:r>
              <a:rPr lang="en-US" dirty="0" smtClean="0"/>
              <a:t>in partnership </a:t>
            </a:r>
            <a:r>
              <a:rPr lang="en-US" dirty="0" smtClean="0"/>
              <a:t>with FAO </a:t>
            </a:r>
          </a:p>
          <a:p>
            <a:pPr lvl="1"/>
            <a:r>
              <a:rPr lang="en-US" dirty="0" smtClean="0"/>
              <a:t>Preparatory studies </a:t>
            </a:r>
          </a:p>
          <a:p>
            <a:pPr lvl="1"/>
            <a:r>
              <a:rPr lang="en-US" dirty="0">
                <a:ln w="18415" cmpd="sng">
                  <a:noFill/>
                  <a:prstDash val="solid"/>
                </a:ln>
              </a:rPr>
              <a:t>Quick wins; identification tools</a:t>
            </a:r>
          </a:p>
          <a:p>
            <a:pPr lvl="1"/>
            <a:r>
              <a:rPr lang="en-US" dirty="0" smtClean="0"/>
              <a:t>Joint outreach: </a:t>
            </a:r>
            <a:r>
              <a:rPr lang="en-US" dirty="0" smtClean="0">
                <a:ln w="18415" cmpd="sng">
                  <a:noFill/>
                  <a:prstDash val="solid"/>
                </a:ln>
              </a:rPr>
              <a:t>brochures, events, </a:t>
            </a:r>
            <a:br>
              <a:rPr lang="en-US" dirty="0" smtClean="0">
                <a:ln w="18415" cmpd="sng">
                  <a:noFill/>
                  <a:prstDash val="solid"/>
                </a:ln>
              </a:rPr>
            </a:br>
            <a:r>
              <a:rPr lang="en-US" dirty="0" smtClean="0">
                <a:ln w="18415" cmpd="sng">
                  <a:noFill/>
                  <a:prstDash val="solid"/>
                </a:ln>
              </a:rPr>
              <a:t>web </a:t>
            </a:r>
            <a:r>
              <a:rPr lang="en-US" dirty="0">
                <a:ln w="18415" cmpd="sng">
                  <a:noFill/>
                  <a:prstDash val="solid"/>
                </a:ln>
              </a:rPr>
              <a:t>portal </a:t>
            </a:r>
            <a:r>
              <a:rPr lang="en-US" b="1" i="1" dirty="0">
                <a:ln w="18415" cmpd="sng">
                  <a:noFill/>
                  <a:prstDash val="solid"/>
                </a:ln>
              </a:rPr>
              <a:t>(</a:t>
            </a:r>
            <a:r>
              <a:rPr lang="en-US" b="1" i="1" dirty="0" smtClean="0">
                <a:ln w="18415" cmpd="sng">
                  <a:noFill/>
                  <a:prstDash val="solid"/>
                </a:ln>
              </a:rPr>
              <a:t>cites.org/</a:t>
            </a:r>
            <a:r>
              <a:rPr lang="en-US" b="1" i="1" dirty="0" err="1" smtClean="0">
                <a:ln w="18415" cmpd="sng">
                  <a:noFill/>
                  <a:prstDash val="solid"/>
                </a:ln>
              </a:rPr>
              <a:t>eng</a:t>
            </a:r>
            <a:r>
              <a:rPr lang="en-US" b="1" i="1" dirty="0" smtClean="0">
                <a:ln w="18415" cmpd="sng">
                  <a:noFill/>
                  <a:prstDash val="solid"/>
                </a:ln>
              </a:rPr>
              <a:t>/</a:t>
            </a:r>
            <a:r>
              <a:rPr lang="en-US" b="1" i="1" dirty="0" err="1">
                <a:ln w="18415" cmpd="sng">
                  <a:noFill/>
                  <a:prstDash val="solid"/>
                </a:ln>
              </a:rPr>
              <a:t>prog</a:t>
            </a:r>
            <a:r>
              <a:rPr lang="en-US" b="1" i="1" dirty="0">
                <a:ln w="18415" cmpd="sng">
                  <a:noFill/>
                  <a:prstDash val="solid"/>
                </a:ln>
              </a:rPr>
              <a:t>/shark)</a:t>
            </a:r>
          </a:p>
          <a:p>
            <a:pPr lvl="1"/>
            <a:r>
              <a:rPr lang="en-US" dirty="0"/>
              <a:t>Regional needs assessment workshops</a:t>
            </a:r>
          </a:p>
          <a:p>
            <a:pPr lvl="1"/>
            <a:r>
              <a:rPr lang="en-US" dirty="0" smtClean="0">
                <a:ln w="18415" cmpd="sng">
                  <a:noFill/>
                  <a:prstDash val="solid"/>
                </a:ln>
              </a:rPr>
              <a:t>Targeted follow-up actions</a:t>
            </a:r>
          </a:p>
          <a:p>
            <a:pPr lvl="1"/>
            <a:r>
              <a:rPr lang="en-US" dirty="0" smtClean="0">
                <a:ln w="18415" cmpd="sng">
                  <a:noFill/>
                  <a:prstDash val="solid"/>
                </a:ln>
              </a:rPr>
              <a:t>Synergizing </a:t>
            </a:r>
            <a:r>
              <a:rPr lang="en-US" dirty="0">
                <a:ln w="18415" cmpd="sng">
                  <a:noFill/>
                  <a:prstDash val="solid"/>
                </a:ln>
              </a:rPr>
              <a:t>with </a:t>
            </a:r>
            <a:r>
              <a:rPr lang="en-US" dirty="0" smtClean="0">
                <a:ln w="18415" cmpd="sng">
                  <a:noFill/>
                  <a:prstDash val="solid"/>
                </a:ln>
              </a:rPr>
              <a:t>others</a:t>
            </a:r>
            <a:endParaRPr lang="en-US" dirty="0"/>
          </a:p>
          <a:p>
            <a:pPr marL="514350" indent="-514350">
              <a:buAutoNum type="arabicPeriod" startAt="2"/>
            </a:pPr>
            <a:r>
              <a:rPr lang="en-US" dirty="0" smtClean="0"/>
              <a:t>Reaching </a:t>
            </a:r>
            <a:r>
              <a:rPr lang="en-US" dirty="0" smtClean="0"/>
              <a:t>out to RFMOs</a:t>
            </a:r>
          </a:p>
          <a:p>
            <a:pPr marL="514350" indent="-514350">
              <a:buAutoNum type="arabicPeriod" startAt="2"/>
            </a:pPr>
            <a:r>
              <a:rPr lang="en-US" dirty="0" smtClean="0"/>
              <a:t>Supporting Parties (key shark fishing</a:t>
            </a:r>
            <a:br>
              <a:rPr lang="en-US" dirty="0" smtClean="0"/>
            </a:br>
            <a:r>
              <a:rPr lang="en-US" dirty="0" smtClean="0"/>
              <a:t>nations)</a:t>
            </a:r>
            <a:endParaRPr lang="en-US" dirty="0" smtClean="0"/>
          </a:p>
          <a:p>
            <a:pPr marL="514350" indent="-514350">
              <a:buAutoNum type="arabicPeriod" startAt="2"/>
            </a:pPr>
            <a:r>
              <a:rPr lang="en-US" dirty="0" smtClean="0"/>
              <a:t>Gathering pertinent information</a:t>
            </a:r>
          </a:p>
          <a:p>
            <a:pPr lvl="1"/>
            <a:endParaRPr lang="en-US"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1124744"/>
            <a:ext cx="2627784" cy="573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4575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11072</TotalTime>
  <Words>644</Words>
  <Application>Microsoft Office PowerPoint</Application>
  <PresentationFormat>On-screen Show (4:3)</PresentationFormat>
  <Paragraphs>122</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Main themes of FAO - CITES collaboration project on  sharks and rays</vt:lpstr>
      <vt:lpstr>Commercially-exploited aquatic species in CITES Appendices</vt:lpstr>
      <vt:lpstr>CoP16 (Bangkok, March 2013)</vt:lpstr>
      <vt:lpstr>PowerPoint Presentation</vt:lpstr>
      <vt:lpstr>What should Parties do by  14 September 2014?</vt:lpstr>
      <vt:lpstr>Collaboration and cooperation are essential for CITES implementation</vt:lpstr>
      <vt:lpstr>Capacity-building for implementation of new shark and ray listings </vt:lpstr>
      <vt:lpstr>EU-CITES project </vt:lpstr>
      <vt:lpstr>EU-CITES project: Approach</vt:lpstr>
      <vt:lpstr>EU-CITES project: Accomplishments</vt:lpstr>
      <vt:lpstr>EU-CITES project: Accomplishments</vt:lpstr>
      <vt:lpstr>EU-CITES project: next steps</vt:lpstr>
      <vt:lpstr>Thank you for your attention!  CITES and FAO working for legal, sustainable and traceable international trade in sharks and manta rays, supported by the European Union    </vt:lpstr>
    </vt:vector>
  </TitlesOfParts>
  <Company>United Nations Office at Geneva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Shark Species and Manta Rays</dc:title>
  <dc:creator>SCHLINGEMANN</dc:creator>
  <cp:lastModifiedBy>DE MEULENAER</cp:lastModifiedBy>
  <cp:revision>205</cp:revision>
  <cp:lastPrinted>2014-06-06T15:18:28Z</cp:lastPrinted>
  <dcterms:created xsi:type="dcterms:W3CDTF">2013-09-27T13:34:19Z</dcterms:created>
  <dcterms:modified xsi:type="dcterms:W3CDTF">2014-07-07T04:41:06Z</dcterms:modified>
</cp:coreProperties>
</file>