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1" r:id="rId2"/>
    <p:sldId id="344" r:id="rId3"/>
    <p:sldId id="362" r:id="rId4"/>
    <p:sldId id="361" r:id="rId5"/>
    <p:sldId id="363" r:id="rId6"/>
    <p:sldId id="364" r:id="rId7"/>
    <p:sldId id="367" r:id="rId8"/>
    <p:sldId id="365" r:id="rId9"/>
    <p:sldId id="346" r:id="rId10"/>
    <p:sldId id="357" r:id="rId11"/>
    <p:sldId id="358" r:id="rId12"/>
    <p:sldId id="366" r:id="rId13"/>
    <p:sldId id="3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61C"/>
    <a:srgbClr val="FFA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6322" autoAdjust="0"/>
  </p:normalViewPr>
  <p:slideViewPr>
    <p:cSldViewPr>
      <p:cViewPr varScale="1">
        <p:scale>
          <a:sx n="75" d="100"/>
          <a:sy n="75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frica:Shark%20catch%20trade%20FAO%20Afr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elovasconcellos:Documents:CITES:Sharks:Asia:Shark%20Catch%20Trade%20FAO%20As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'Shark catches'!$BP$61:$BP$64</c:f>
              <c:numCache>
                <c:formatCode>General</c:formatCode>
                <c:ptCount val="4"/>
                <c:pt idx="0">
                  <c:v>1218.285714285714</c:v>
                </c:pt>
                <c:pt idx="1">
                  <c:v>224.57142857142861</c:v>
                </c:pt>
                <c:pt idx="2">
                  <c:v>0</c:v>
                </c:pt>
                <c:pt idx="3">
                  <c:v>457.71428571428572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val>
            <c:numRef>
              <c:f>'Shark catches'!$BP$157:$BP$158</c:f>
              <c:numCache>
                <c:formatCode>General</c:formatCode>
                <c:ptCount val="2"/>
                <c:pt idx="0">
                  <c:v>138.14285714285711</c:v>
                </c:pt>
                <c:pt idx="1">
                  <c:v>25.714285714285719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val>
            <c:numRef>
              <c:f>'Shark catches'!$BP$165:$BP$171</c:f>
              <c:numCache>
                <c:formatCode>General</c:formatCode>
                <c:ptCount val="7"/>
                <c:pt idx="0">
                  <c:v>293.28571428571422</c:v>
                </c:pt>
                <c:pt idx="1">
                  <c:v>69</c:v>
                </c:pt>
                <c:pt idx="2">
                  <c:v>104.1428571428571</c:v>
                </c:pt>
                <c:pt idx="3">
                  <c:v>3178.142857142856</c:v>
                </c:pt>
                <c:pt idx="4">
                  <c:v>77.428571428571246</c:v>
                </c:pt>
                <c:pt idx="5">
                  <c:v>2326.714285714284</c:v>
                </c:pt>
                <c:pt idx="6">
                  <c:v>209.28571428571431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val>
            <c:numRef>
              <c:f>'Shark catches'!$BP$178:$BP$179</c:f>
              <c:numCache>
                <c:formatCode>General</c:formatCode>
                <c:ptCount val="2"/>
                <c:pt idx="0">
                  <c:v>6130.4285714285706</c:v>
                </c:pt>
                <c:pt idx="1">
                  <c:v>3229.428571428572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4"/>
          <c:order val="4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6"/>
          <c:order val="6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7"/>
          <c:order val="7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3"/>
          <c:order val="3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0"/>
          <c:order val="0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4"/>
          <c:order val="4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6"/>
          <c:order val="6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7"/>
          <c:order val="7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3"/>
          <c:order val="3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0"/>
          <c:order val="0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catches'!$D$87</c:f>
              <c:strCache>
                <c:ptCount val="1"/>
                <c:pt idx="0">
                  <c:v>Sharks, rays, skates, etc. nei</c:v>
                </c:pt>
              </c:strCache>
            </c:strRef>
          </c:cat>
          <c:val>
            <c:numRef>
              <c:f>'Shark catches'!$BO$87</c:f>
              <c:numCache>
                <c:formatCode>General</c:formatCode>
                <c:ptCount val="1"/>
                <c:pt idx="0">
                  <c:v>2700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catches'!$D$87</c:f>
              <c:strCache>
                <c:ptCount val="1"/>
                <c:pt idx="0">
                  <c:v>Sharks, rays, skates, etc. nei</c:v>
                </c:pt>
              </c:strCache>
            </c:strRef>
          </c:cat>
          <c:val>
            <c:numRef>
              <c:f>'Shark catches'!$BO$87</c:f>
              <c:numCache>
                <c:formatCode>General</c:formatCode>
                <c:ptCount val="1"/>
                <c:pt idx="0">
                  <c:v>2700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catches'!$D$87</c:f>
              <c:strCache>
                <c:ptCount val="1"/>
                <c:pt idx="0">
                  <c:v>Sharks, rays, skates, etc. nei</c:v>
                </c:pt>
              </c:strCache>
            </c:strRef>
          </c:cat>
          <c:val>
            <c:numRef>
              <c:f>'Shark catches'!$BO$87</c:f>
              <c:numCache>
                <c:formatCode>General</c:formatCode>
                <c:ptCount val="1"/>
                <c:pt idx="0">
                  <c:v>2700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catches'!$D$87</c:f>
              <c:strCache>
                <c:ptCount val="1"/>
                <c:pt idx="0">
                  <c:v>Sharks, rays, skates, etc. nei</c:v>
                </c:pt>
              </c:strCache>
            </c:strRef>
          </c:cat>
          <c:val>
            <c:numRef>
              <c:f>'Shark catches'!$BO$87</c:f>
              <c:numCache>
                <c:formatCode>General</c:formatCode>
                <c:ptCount val="1"/>
                <c:pt idx="0">
                  <c:v>2700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catches'!$BO$123:$BO$125</c:f>
              <c:numCache>
                <c:formatCode>General</c:formatCode>
                <c:ptCount val="3"/>
                <c:pt idx="0">
                  <c:v>1457.666666666667</c:v>
                </c:pt>
                <c:pt idx="1">
                  <c:v>357.83333333333331</c:v>
                </c:pt>
                <c:pt idx="2">
                  <c:v>44.666666666666337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catches'!$BO$132:$BO$142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10.83333333333333</c:v>
                </c:pt>
                <c:pt idx="3">
                  <c:v>122</c:v>
                </c:pt>
                <c:pt idx="4">
                  <c:v>0</c:v>
                </c:pt>
                <c:pt idx="5">
                  <c:v>3.833333333333333</c:v>
                </c:pt>
                <c:pt idx="6">
                  <c:v>61.166666666666359</c:v>
                </c:pt>
                <c:pt idx="7">
                  <c:v>0</c:v>
                </c:pt>
                <c:pt idx="8">
                  <c:v>210.16666666666671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4"/>
          <c:order val="4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6"/>
          <c:order val="6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7"/>
          <c:order val="7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3"/>
          <c:order val="3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0"/>
          <c:order val="0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catches'!$BO$150:$BO$162</c:f>
              <c:numCache>
                <c:formatCode>General</c:formatCode>
                <c:ptCount val="13"/>
                <c:pt idx="0">
                  <c:v>5.166666666666667</c:v>
                </c:pt>
                <c:pt idx="1">
                  <c:v>32.166666666666359</c:v>
                </c:pt>
                <c:pt idx="2">
                  <c:v>46.666666666666337</c:v>
                </c:pt>
                <c:pt idx="3">
                  <c:v>1.833333333333333</c:v>
                </c:pt>
                <c:pt idx="4">
                  <c:v>6.166666666666667</c:v>
                </c:pt>
                <c:pt idx="5">
                  <c:v>381.83333333333331</c:v>
                </c:pt>
                <c:pt idx="6">
                  <c:v>191.66666666666671</c:v>
                </c:pt>
                <c:pt idx="7">
                  <c:v>5.3333333333333321</c:v>
                </c:pt>
                <c:pt idx="8">
                  <c:v>647.83333333333326</c:v>
                </c:pt>
                <c:pt idx="9">
                  <c:v>52.833333333333343</c:v>
                </c:pt>
                <c:pt idx="10">
                  <c:v>434</c:v>
                </c:pt>
                <c:pt idx="11">
                  <c:v>63.833333333333343</c:v>
                </c:pt>
                <c:pt idx="12">
                  <c:v>30.5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catches'!$BO$169:$BO$175</c:f>
              <c:numCache>
                <c:formatCode>General</c:formatCode>
                <c:ptCount val="7"/>
                <c:pt idx="0">
                  <c:v>2809.1666666666451</c:v>
                </c:pt>
                <c:pt idx="1">
                  <c:v>0</c:v>
                </c:pt>
                <c:pt idx="2">
                  <c:v>23.833333333333279</c:v>
                </c:pt>
                <c:pt idx="3">
                  <c:v>19</c:v>
                </c:pt>
                <c:pt idx="4">
                  <c:v>609.16666666666663</c:v>
                </c:pt>
                <c:pt idx="5">
                  <c:v>559.16666666666663</c:v>
                </c:pt>
                <c:pt idx="6">
                  <c:v>13.33333333333333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catches'!$BO$182:$BO$183</c:f>
              <c:numCache>
                <c:formatCode>General</c:formatCode>
                <c:ptCount val="2"/>
                <c:pt idx="0">
                  <c:v>6950.8333333333276</c:v>
                </c:pt>
                <c:pt idx="1">
                  <c:v>10208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catches'!$BO$190:$BO$199</c:f>
              <c:numCache>
                <c:formatCode>General</c:formatCode>
                <c:ptCount val="10"/>
                <c:pt idx="0">
                  <c:v>115.3333333333333</c:v>
                </c:pt>
                <c:pt idx="1">
                  <c:v>3</c:v>
                </c:pt>
                <c:pt idx="2">
                  <c:v>1179.166666666667</c:v>
                </c:pt>
                <c:pt idx="3">
                  <c:v>35.666666666666337</c:v>
                </c:pt>
                <c:pt idx="4">
                  <c:v>1194</c:v>
                </c:pt>
                <c:pt idx="5">
                  <c:v>1385.166666666667</c:v>
                </c:pt>
                <c:pt idx="6">
                  <c:v>44.666666666666337</c:v>
                </c:pt>
                <c:pt idx="7">
                  <c:v>2202</c:v>
                </c:pt>
                <c:pt idx="8">
                  <c:v>9.8333333333333321</c:v>
                </c:pt>
                <c:pt idx="9">
                  <c:v>1614.333333333333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catches'!$BO$206:$BO$217</c:f>
              <c:numCache>
                <c:formatCode>General</c:formatCode>
                <c:ptCount val="12"/>
                <c:pt idx="0">
                  <c:v>214.5</c:v>
                </c:pt>
                <c:pt idx="1">
                  <c:v>7</c:v>
                </c:pt>
                <c:pt idx="2">
                  <c:v>713.83333333333326</c:v>
                </c:pt>
                <c:pt idx="3">
                  <c:v>36.5</c:v>
                </c:pt>
                <c:pt idx="4">
                  <c:v>625.5</c:v>
                </c:pt>
                <c:pt idx="5">
                  <c:v>440.33333333333331</c:v>
                </c:pt>
                <c:pt idx="6">
                  <c:v>1.833333333333333</c:v>
                </c:pt>
                <c:pt idx="7">
                  <c:v>423.16666666666657</c:v>
                </c:pt>
                <c:pt idx="8">
                  <c:v>134.66666666666671</c:v>
                </c:pt>
                <c:pt idx="9">
                  <c:v>2.5</c:v>
                </c:pt>
                <c:pt idx="10">
                  <c:v>272.66666666666657</c:v>
                </c:pt>
                <c:pt idx="11">
                  <c:v>0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cat>
            <c:strRef>
              <c:f>'Shark catches'!$D$113:$D$116</c:f>
              <c:strCache>
                <c:ptCount val="4"/>
                <c:pt idx="0">
                  <c:v>Blue shark</c:v>
                </c:pt>
                <c:pt idx="1">
                  <c:v>Hammerhead sharks, etc. nei</c:v>
                </c:pt>
                <c:pt idx="2">
                  <c:v>Rays, stingrays, mantas nei</c:v>
                </c:pt>
                <c:pt idx="3">
                  <c:v>Sharks, rays, skates, etc. nei</c:v>
                </c:pt>
              </c:strCache>
            </c:strRef>
          </c:cat>
          <c:val>
            <c:numRef>
              <c:f>'Shark catches'!$BO$113:$BO$116</c:f>
              <c:numCache>
                <c:formatCode>General</c:formatCode>
                <c:ptCount val="4"/>
                <c:pt idx="0">
                  <c:v>3.5</c:v>
                </c:pt>
                <c:pt idx="1">
                  <c:v>17.5</c:v>
                </c:pt>
                <c:pt idx="2">
                  <c:v>411.33333333333331</c:v>
                </c:pt>
                <c:pt idx="3">
                  <c:v>3684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catches'!$BP$78</c:f>
              <c:numCache>
                <c:formatCode>General</c:formatCode>
                <c:ptCount val="1"/>
                <c:pt idx="0">
                  <c:v>77668.285714285696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val>
            <c:numRef>
              <c:f>'Shark catches'!$BP$85:$BP$97</c:f>
              <c:numCache>
                <c:formatCode>General</c:formatCode>
                <c:ptCount val="13"/>
                <c:pt idx="0">
                  <c:v>6733.2857142857147</c:v>
                </c:pt>
                <c:pt idx="1">
                  <c:v>4264.2857142857147</c:v>
                </c:pt>
                <c:pt idx="2">
                  <c:v>174.42857142857139</c:v>
                </c:pt>
                <c:pt idx="3">
                  <c:v>2189.8571428571422</c:v>
                </c:pt>
                <c:pt idx="4">
                  <c:v>695.14285714285711</c:v>
                </c:pt>
                <c:pt idx="5">
                  <c:v>3267</c:v>
                </c:pt>
                <c:pt idx="6">
                  <c:v>0</c:v>
                </c:pt>
                <c:pt idx="7">
                  <c:v>26871.28571428571</c:v>
                </c:pt>
                <c:pt idx="8">
                  <c:v>48.57142857142842</c:v>
                </c:pt>
                <c:pt idx="9">
                  <c:v>0</c:v>
                </c:pt>
                <c:pt idx="10">
                  <c:v>38728.428571428602</c:v>
                </c:pt>
                <c:pt idx="11">
                  <c:v>12251.14285714287</c:v>
                </c:pt>
                <c:pt idx="12">
                  <c:v>7289.2857142857147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val>
            <c:numRef>
              <c:f>'Shark catches'!$BP$104:$BP$107</c:f>
              <c:numCache>
                <c:formatCode>General</c:formatCode>
                <c:ptCount val="4"/>
                <c:pt idx="0">
                  <c:v>97.857142857142776</c:v>
                </c:pt>
                <c:pt idx="1">
                  <c:v>3179.142857142856</c:v>
                </c:pt>
                <c:pt idx="2">
                  <c:v>46</c:v>
                </c:pt>
                <c:pt idx="3">
                  <c:v>11070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bubble3D val="0"/>
            <c:spPr>
              <a:solidFill>
                <a:schemeClr val="tx1"/>
              </a:solidFill>
            </c:spPr>
          </c:dPt>
          <c:val>
            <c:numRef>
              <c:f>'Shark catches'!$BP$114:$BP$125</c:f>
              <c:numCache>
                <c:formatCode>General</c:formatCode>
                <c:ptCount val="12"/>
                <c:pt idx="0">
                  <c:v>0.42857142857142899</c:v>
                </c:pt>
                <c:pt idx="1">
                  <c:v>185.14285714285711</c:v>
                </c:pt>
                <c:pt idx="2">
                  <c:v>0</c:v>
                </c:pt>
                <c:pt idx="3">
                  <c:v>0</c:v>
                </c:pt>
                <c:pt idx="4">
                  <c:v>0.14285714285714299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0.14285714285714299</c:v>
                </c:pt>
                <c:pt idx="9">
                  <c:v>9428.2857142857029</c:v>
                </c:pt>
                <c:pt idx="10">
                  <c:v>2438.714285714284</c:v>
                </c:pt>
                <c:pt idx="11">
                  <c:v>4.7142857142857046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val>
            <c:numRef>
              <c:f>'Shark catches'!$BP$132:$BP$133</c:f>
              <c:numCache>
                <c:formatCode>General</c:formatCode>
                <c:ptCount val="2"/>
                <c:pt idx="0">
                  <c:v>14577.857142857139</c:v>
                </c:pt>
                <c:pt idx="1">
                  <c:v>6999.2857142857147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2"/>
          <c:order val="2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3"/>
          <c:order val="3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tx1"/>
              </a:solidFill>
            </c:spPr>
          </c:dPt>
          <c:val>
            <c:numRef>
              <c:f>'Shark catches'!$BP$71</c:f>
              <c:numCache>
                <c:formatCode>General</c:formatCode>
                <c:ptCount val="1"/>
                <c:pt idx="0">
                  <c:v>322.42857142856968</c:v>
                </c:pt>
              </c:numCache>
            </c:numRef>
          </c:val>
        </c:ser>
        <c:ser>
          <c:idx val="0"/>
          <c:order val="0"/>
          <c:spPr>
            <a:solidFill>
              <a:schemeClr val="tx1"/>
            </a:solidFill>
          </c:spPr>
          <c:val>
            <c:numRef>
              <c:f>'Shark catches'!$BP$140</c:f>
              <c:numCache>
                <c:formatCode>General</c:formatCode>
                <c:ptCount val="1"/>
                <c:pt idx="0">
                  <c:v>407.57142857142861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val>
            <c:numRef>
              <c:f>'Shark catches'!$BP$147:$BP$150</c:f>
              <c:numCache>
                <c:formatCode>General</c:formatCode>
                <c:ptCount val="4"/>
                <c:pt idx="0">
                  <c:v>486</c:v>
                </c:pt>
                <c:pt idx="1">
                  <c:v>7162.5714285714303</c:v>
                </c:pt>
                <c:pt idx="2">
                  <c:v>6872.7142857142844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DE48F-ACA2-6749-8029-DB4B4E226F2D}" type="datetimeFigureOut">
              <a:rPr lang="en-US" smtClean="0"/>
              <a:pPr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052C-93CF-4C4E-A4C3-7B11918E1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7D4664-8FD3-48ED-A0D9-8D62FCCDFDFD}" type="datetimeFigureOut">
              <a:rPr lang="en-IN" smtClean="0"/>
              <a:pPr/>
              <a:t>07-07-2014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7C2EC-870C-4638-A4BC-21F88D18D58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image" Target="../media/image3.png"/><Relationship Id="rId16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chart" Target="../charts/chart1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arcelovasconcellos:Documents:CITES:Sharks:Africa:Casablanca%20workshop:Draft%20Report%20Casablanca_April2014_En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305800" cy="33528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i="1" dirty="0">
                <a:effectLst/>
              </a:rPr>
              <a:t>Lessons from the CITES-FAO needs assessment workshops and the way forward </a:t>
            </a:r>
            <a:r>
              <a:rPr lang="en-GB" sz="3600" dirty="0">
                <a:effectLst/>
              </a:rPr>
              <a:t/>
            </a:r>
            <a:br>
              <a:rPr lang="en-GB" sz="3600" dirty="0">
                <a:effectLst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IN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6984776" cy="141771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65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meeting of the CITES Standing Committee </a:t>
            </a:r>
          </a:p>
          <a:p>
            <a:pPr algn="ctr"/>
            <a:r>
              <a:rPr lang="en-US" sz="1800" dirty="0" smtClean="0"/>
              <a:t>7 June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81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545694"/>
              </p:ext>
            </p:extLst>
          </p:nvPr>
        </p:nvGraphicFramePr>
        <p:xfrm>
          <a:off x="76200" y="68711"/>
          <a:ext cx="8294047" cy="566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85800"/>
                <a:gridCol w="685800"/>
                <a:gridCol w="679717"/>
                <a:gridCol w="773755"/>
                <a:gridCol w="773755"/>
                <a:gridCol w="773755"/>
                <a:gridCol w="773755"/>
                <a:gridCol w="773755"/>
                <a:gridCol w="773755"/>
              </a:tblGrid>
              <a:tr h="144780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Country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DR Congo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Gambia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Ghana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Guinea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Liberia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Mauritania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Namibia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Nigeria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Senegal</a:t>
                      </a:r>
                      <a:endParaRPr lang="en-US" sz="1700" dirty="0"/>
                    </a:p>
                  </a:txBody>
                  <a:tcPr vert="vert270"/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NPOA-Sharks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Prod.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Gear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Sps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prohib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Temporal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Catch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512" y="6233041"/>
            <a:ext cx="8912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Norms prohibiting </a:t>
            </a:r>
            <a:r>
              <a:rPr lang="en-US" sz="1600" dirty="0" err="1" smtClean="0"/>
              <a:t>finning</a:t>
            </a:r>
            <a:r>
              <a:rPr lang="en-US" sz="1600" dirty="0" smtClean="0"/>
              <a:t>: implementation not clear in some cases (e.g. fin-to-body weight, etc.)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82654" y="5863709"/>
            <a:ext cx="381000" cy="304800"/>
          </a:xfrm>
          <a:prstGeom prst="rect">
            <a:avLst/>
          </a:prstGeom>
          <a:solidFill>
            <a:srgbClr val="28A61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9854" y="58637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8670" y="5863709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5869" y="5863709"/>
            <a:ext cx="44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24529"/>
              </p:ext>
            </p:extLst>
          </p:nvPr>
        </p:nvGraphicFramePr>
        <p:xfrm>
          <a:off x="228602" y="0"/>
          <a:ext cx="8227808" cy="588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19"/>
                <a:gridCol w="635451"/>
                <a:gridCol w="635451"/>
                <a:gridCol w="629814"/>
                <a:gridCol w="629814"/>
                <a:gridCol w="629814"/>
                <a:gridCol w="716949"/>
                <a:gridCol w="716949"/>
                <a:gridCol w="716949"/>
                <a:gridCol w="716949"/>
                <a:gridCol w="716949"/>
              </a:tblGrid>
              <a:tr h="144780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Country</a:t>
                      </a:r>
                      <a:endParaRPr lang="en-US" sz="17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China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Indonesia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Iran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Korea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Malaysia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Maldives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Pakistan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Sri</a:t>
                      </a:r>
                      <a:r>
                        <a:rPr lang="en-US" sz="1700" baseline="0" dirty="0" smtClean="0"/>
                        <a:t> Lanka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Thailand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Yemen</a:t>
                      </a:r>
                      <a:endParaRPr lang="en-US" sz="1700" dirty="0"/>
                    </a:p>
                  </a:txBody>
                  <a:tcPr vert="vert27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NPOA-Sharks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Prod. form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Gear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Sps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prohib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Temporal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6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1674">
                <a:tc>
                  <a:txBody>
                    <a:bodyPr/>
                    <a:lstStyle/>
                    <a:p>
                      <a:r>
                        <a:rPr lang="en-US" dirty="0" smtClean="0"/>
                        <a:t>Catch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512" y="6233041"/>
            <a:ext cx="89129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Norms prohibiting </a:t>
            </a:r>
            <a:r>
              <a:rPr lang="en-US" sz="1600" dirty="0" err="1" smtClean="0"/>
              <a:t>finning</a:t>
            </a:r>
            <a:r>
              <a:rPr lang="en-US" sz="1600" dirty="0" smtClean="0"/>
              <a:t> (e.g. required landing of fins attached to body, 5% fin-body weight)</a:t>
            </a:r>
          </a:p>
          <a:p>
            <a:r>
              <a:rPr lang="en-US" sz="1600" dirty="0" smtClean="0"/>
              <a:t>** NPOA yet to be adopted.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82654" y="5863709"/>
            <a:ext cx="381000" cy="304800"/>
          </a:xfrm>
          <a:prstGeom prst="rect">
            <a:avLst/>
          </a:prstGeom>
          <a:solidFill>
            <a:srgbClr val="28A61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9854" y="58637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88670" y="5863709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5869" y="5863709"/>
            <a:ext cx="44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92252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Direct support to key fishing and trading States – based on self-assessment and consultant’s report.</a:t>
            </a:r>
          </a:p>
          <a:p>
            <a:pPr lvl="0"/>
            <a:r>
              <a:rPr lang="en-US" sz="2400" dirty="0" smtClean="0"/>
              <a:t>Key RFMO engagement</a:t>
            </a:r>
          </a:p>
          <a:p>
            <a:pPr lvl="0"/>
            <a:r>
              <a:rPr lang="en-GB" sz="2400" dirty="0" smtClean="0"/>
              <a:t>Opportunistic follow-up through existing FAO activities.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2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9225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b="1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Calibri"/>
              </a:rPr>
              <a:t>Thank you for your attention!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Calibri"/>
              </a:rPr>
            </a:br>
            <a:r>
              <a:rPr lang="en-US" sz="32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Calibri"/>
              </a:rPr>
            </a:br>
            <a:r>
              <a:rPr lang="en-US" sz="3200" b="1" i="1" dirty="0">
                <a:solidFill>
                  <a:prstClr val="black"/>
                </a:solidFill>
                <a:latin typeface="Calibri"/>
              </a:rPr>
              <a:t>CITES and FAO working for legal, sustainable and traceable international trade in sharks and manta rays, supported by the European Union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3200" b="1" dirty="0">
                <a:solidFill>
                  <a:prstClr val="white"/>
                </a:solidFill>
                <a:latin typeface="Calibri"/>
              </a:rPr>
            </a:br>
            <a:r>
              <a:rPr lang="en-US" sz="32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Calibri"/>
              </a:rPr>
            </a:br>
            <a:r>
              <a:rPr lang="en-US" sz="32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Calibri"/>
              </a:rPr>
            </a:br>
            <a:r>
              <a:rPr lang="en-US" sz="32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Calibri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countries – FAO report</a:t>
            </a:r>
            <a:endParaRPr lang="en-US" dirty="0"/>
          </a:p>
        </p:txBody>
      </p:sp>
      <p:pic>
        <p:nvPicPr>
          <p:cNvPr id="9" name="Picture 8" descr="Map priority count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5029200" cy="3478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2286000"/>
            <a:ext cx="3886200" cy="29546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Range states of the species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Significant shark catches and/or trade</a:t>
            </a:r>
          </a:p>
          <a:p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Developing countries</a:t>
            </a:r>
          </a:p>
          <a:p>
            <a:pPr lvl="0"/>
            <a:endParaRPr lang="en-US" sz="14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lvl="0"/>
            <a:r>
              <a:rPr lang="en-US" sz="1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Orange</a:t>
            </a: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 high priority countries</a:t>
            </a:r>
          </a:p>
          <a:p>
            <a:pPr lvl="0"/>
            <a:r>
              <a:rPr lang="en-US" sz="1400" b="1" dirty="0">
                <a:solidFill>
                  <a:srgbClr val="FFE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Yellow: priority </a:t>
            </a:r>
            <a:r>
              <a:rPr lang="en-US" sz="1400" b="1" dirty="0" smtClean="0">
                <a:solidFill>
                  <a:srgbClr val="FFE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countries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Catches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2667000" y="990600"/>
            <a:ext cx="6781800" cy="5715000"/>
            <a:chOff x="1752600" y="1143000"/>
            <a:chExt cx="6781800" cy="5715000"/>
          </a:xfrm>
        </p:grpSpPr>
        <p:pic>
          <p:nvPicPr>
            <p:cNvPr id="46" name="Picture 45" descr="Asia-blank_ma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1143000"/>
              <a:ext cx="6509319" cy="4953000"/>
            </a:xfrm>
            <a:prstGeom prst="rect">
              <a:avLst/>
            </a:prstGeom>
          </p:spPr>
        </p:pic>
        <p:graphicFrame>
          <p:nvGraphicFramePr>
            <p:cNvPr id="4" name="Chart 3"/>
            <p:cNvGraphicFramePr/>
            <p:nvPr/>
          </p:nvGraphicFramePr>
          <p:xfrm>
            <a:off x="6781800" y="3657600"/>
            <a:ext cx="1066800" cy="83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5" name="Straight Connector 4"/>
            <p:cNvCxnSpPr/>
            <p:nvPr/>
          </p:nvCxnSpPr>
          <p:spPr>
            <a:xfrm rot="10800000">
              <a:off x="5867400" y="3657600"/>
              <a:ext cx="1219200" cy="3048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Chart 6"/>
            <p:cNvGraphicFramePr/>
            <p:nvPr/>
          </p:nvGraphicFramePr>
          <p:xfrm>
            <a:off x="6477000" y="3962400"/>
            <a:ext cx="609600" cy="60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rot="10800000">
              <a:off x="5943600" y="3962400"/>
              <a:ext cx="685800" cy="2286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Chart 10"/>
            <p:cNvGraphicFramePr/>
            <p:nvPr/>
          </p:nvGraphicFramePr>
          <p:xfrm>
            <a:off x="2667000" y="5562600"/>
            <a:ext cx="2362200" cy="106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rot="5400000" flipH="1" flipV="1">
              <a:off x="3429794" y="4799806"/>
              <a:ext cx="1447800" cy="382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Chart 13"/>
            <p:cNvGraphicFramePr/>
            <p:nvPr/>
          </p:nvGraphicFramePr>
          <p:xfrm>
            <a:off x="4038600" y="5486400"/>
            <a:ext cx="22860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 rot="5400000" flipH="1" flipV="1">
              <a:off x="5258594" y="5409406"/>
              <a:ext cx="381000" cy="2301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Chart 16"/>
            <p:cNvGraphicFramePr/>
            <p:nvPr/>
          </p:nvGraphicFramePr>
          <p:xfrm>
            <a:off x="3276600" y="2362200"/>
            <a:ext cx="990600" cy="83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3162300" y="3162300"/>
              <a:ext cx="609600" cy="2286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Chart 22"/>
            <p:cNvGraphicFramePr/>
            <p:nvPr/>
          </p:nvGraphicFramePr>
          <p:xfrm>
            <a:off x="7086600" y="2819400"/>
            <a:ext cx="1447800" cy="91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 rot="10800000">
              <a:off x="6324600" y="3276600"/>
              <a:ext cx="1143000" cy="158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Chart 26"/>
            <p:cNvGraphicFramePr/>
            <p:nvPr/>
          </p:nvGraphicFramePr>
          <p:xfrm>
            <a:off x="6019800" y="5943600"/>
            <a:ext cx="1524000" cy="91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rot="16200000" flipV="1">
              <a:off x="5715000" y="5257800"/>
              <a:ext cx="1219200" cy="6096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Chart 33"/>
            <p:cNvGraphicFramePr/>
            <p:nvPr/>
          </p:nvGraphicFramePr>
          <p:xfrm>
            <a:off x="3886200" y="4648200"/>
            <a:ext cx="381000" cy="45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5" name="Chart 34"/>
            <p:cNvGraphicFramePr/>
            <p:nvPr/>
          </p:nvGraphicFramePr>
          <p:xfrm>
            <a:off x="2590800" y="4495800"/>
            <a:ext cx="1752600" cy="91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 rot="5400000" flipH="1" flipV="1">
              <a:off x="3200400" y="4038600"/>
              <a:ext cx="914400" cy="3048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Chart 38"/>
            <p:cNvGraphicFramePr/>
            <p:nvPr/>
          </p:nvGraphicFramePr>
          <p:xfrm>
            <a:off x="5181600" y="4800600"/>
            <a:ext cx="990600" cy="38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40" name="Chart 39"/>
            <p:cNvGraphicFramePr/>
            <p:nvPr/>
          </p:nvGraphicFramePr>
          <p:xfrm>
            <a:off x="3962400" y="4648200"/>
            <a:ext cx="1447800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41" name="Chart 40"/>
            <p:cNvGraphicFramePr/>
            <p:nvPr/>
          </p:nvGraphicFramePr>
          <p:xfrm>
            <a:off x="4114800" y="3581400"/>
            <a:ext cx="1524000" cy="83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cxnSp>
          <p:nvCxnSpPr>
            <p:cNvPr id="43" name="Straight Connector 42"/>
            <p:cNvCxnSpPr/>
            <p:nvPr/>
          </p:nvCxnSpPr>
          <p:spPr>
            <a:xfrm rot="10800000">
              <a:off x="5029200" y="4191000"/>
              <a:ext cx="381000" cy="2286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Chart 44"/>
            <p:cNvGraphicFramePr/>
            <p:nvPr/>
          </p:nvGraphicFramePr>
          <p:xfrm>
            <a:off x="3048000" y="3581400"/>
            <a:ext cx="457200" cy="45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47" name="Chart 46"/>
            <p:cNvGraphicFramePr/>
            <p:nvPr/>
          </p:nvGraphicFramePr>
          <p:xfrm>
            <a:off x="2590800" y="4191000"/>
            <a:ext cx="685800" cy="685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grpSp>
        <p:nvGrpSpPr>
          <p:cNvPr id="6" name="Group 41"/>
          <p:cNvGrpSpPr/>
          <p:nvPr/>
        </p:nvGrpSpPr>
        <p:grpSpPr>
          <a:xfrm>
            <a:off x="152400" y="4343400"/>
            <a:ext cx="2207885" cy="1893332"/>
            <a:chOff x="152400" y="4800600"/>
            <a:chExt cx="2207885" cy="1893332"/>
          </a:xfrm>
        </p:grpSpPr>
        <p:sp>
          <p:nvSpPr>
            <p:cNvPr id="49" name="Rectangle 48"/>
            <p:cNvSpPr/>
            <p:nvPr/>
          </p:nvSpPr>
          <p:spPr>
            <a:xfrm>
              <a:off x="152400" y="6400800"/>
              <a:ext cx="228600" cy="2286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" y="63246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Elasmobranchii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2400" y="6019800"/>
              <a:ext cx="228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779" y="59436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Rajiformes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" y="56388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7200" y="55626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Sphyrnidae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2400" y="52578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7200" y="51816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Mobulidae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2400" y="4876800"/>
              <a:ext cx="228600" cy="228600"/>
            </a:xfrm>
            <a:prstGeom prst="rect">
              <a:avLst/>
            </a:prstGeom>
            <a:solidFill>
              <a:srgbClr val="FFA037"/>
            </a:solidFill>
            <a:ln>
              <a:solidFill>
                <a:srgbClr val="FFA03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7200" y="4800600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Oceanic </a:t>
              </a:r>
              <a:r>
                <a:rPr lang="en-US" dirty="0" err="1" smtClean="0"/>
                <a:t>whitetip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52400" y="63246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species in other </a:t>
            </a:r>
            <a:r>
              <a:rPr lang="en-US" dirty="0" err="1" smtClean="0"/>
              <a:t>colours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Catches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533400" y="1676400"/>
            <a:ext cx="8610600" cy="5181600"/>
            <a:chOff x="533400" y="1676400"/>
            <a:chExt cx="8610600" cy="5181600"/>
          </a:xfrm>
        </p:grpSpPr>
        <p:pic>
          <p:nvPicPr>
            <p:cNvPr id="4" name="Picture 3" descr="map_africa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1959" y="1676400"/>
              <a:ext cx="4892041" cy="44196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rot="10800000" flipV="1">
              <a:off x="5334000" y="4191000"/>
              <a:ext cx="14478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91200" y="4419600"/>
              <a:ext cx="549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DRC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" y="6324600"/>
              <a:ext cx="228600" cy="2286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62484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Elasmobranchii</a:t>
              </a:r>
              <a:endParaRPr lang="en-US" dirty="0"/>
            </a:p>
          </p:txBody>
        </p:sp>
        <p:graphicFrame>
          <p:nvGraphicFramePr>
            <p:cNvPr id="11" name="Chart 10"/>
            <p:cNvGraphicFramePr/>
            <p:nvPr/>
          </p:nvGraphicFramePr>
          <p:xfrm>
            <a:off x="4648200" y="4419600"/>
            <a:ext cx="914400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3352800" y="2667000"/>
            <a:ext cx="838200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10800000">
              <a:off x="3962400" y="3048000"/>
              <a:ext cx="6858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886200" y="3048000"/>
              <a:ext cx="789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Gambia</a:t>
              </a:r>
              <a:endParaRPr lang="en-US" sz="1400" dirty="0"/>
            </a:p>
          </p:txBody>
        </p:sp>
        <p:graphicFrame>
          <p:nvGraphicFramePr>
            <p:cNvPr id="21" name="Chart 20"/>
            <p:cNvGraphicFramePr/>
            <p:nvPr/>
          </p:nvGraphicFramePr>
          <p:xfrm>
            <a:off x="3581400" y="4038600"/>
            <a:ext cx="1752600" cy="83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Rectangle 21"/>
            <p:cNvSpPr/>
            <p:nvPr/>
          </p:nvSpPr>
          <p:spPr>
            <a:xfrm>
              <a:off x="533400" y="5943600"/>
              <a:ext cx="228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8779" y="58674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Rajiformes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4724400" y="3581400"/>
              <a:ext cx="838200" cy="76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29200" y="3810000"/>
              <a:ext cx="69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Ghana</a:t>
              </a:r>
              <a:endParaRPr lang="en-US" sz="1400" dirty="0"/>
            </a:p>
          </p:txBody>
        </p:sp>
        <p:graphicFrame>
          <p:nvGraphicFramePr>
            <p:cNvPr id="28" name="Chart 27"/>
            <p:cNvGraphicFramePr/>
            <p:nvPr/>
          </p:nvGraphicFramePr>
          <p:xfrm>
            <a:off x="3505200" y="3276600"/>
            <a:ext cx="762000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rot="10800000" flipV="1">
              <a:off x="4114800" y="3352800"/>
              <a:ext cx="6858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191000" y="3429000"/>
              <a:ext cx="7401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Guinea</a:t>
              </a:r>
              <a:endParaRPr lang="en-US" sz="1400" dirty="0"/>
            </a:p>
          </p:txBody>
        </p:sp>
        <p:graphicFrame>
          <p:nvGraphicFramePr>
            <p:cNvPr id="33" name="Chart 32"/>
            <p:cNvGraphicFramePr/>
            <p:nvPr/>
          </p:nvGraphicFramePr>
          <p:xfrm>
            <a:off x="2895600" y="4191000"/>
            <a:ext cx="1066800" cy="60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533400" y="5562600"/>
              <a:ext cx="228600" cy="22860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0" y="54864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Sphyrnidae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3400" y="5181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5105400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Mobulidae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 flipV="1">
              <a:off x="3581400" y="3581400"/>
              <a:ext cx="144780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19600" y="3733800"/>
              <a:ext cx="727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Liberia</a:t>
              </a:r>
              <a:endParaRPr lang="en-US" sz="1400" dirty="0"/>
            </a:p>
          </p:txBody>
        </p:sp>
        <p:graphicFrame>
          <p:nvGraphicFramePr>
            <p:cNvPr id="43" name="Chart 42"/>
            <p:cNvGraphicFramePr/>
            <p:nvPr/>
          </p:nvGraphicFramePr>
          <p:xfrm>
            <a:off x="3581400" y="1981200"/>
            <a:ext cx="838200" cy="609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44" name="Straight Connector 43"/>
            <p:cNvCxnSpPr/>
            <p:nvPr/>
          </p:nvCxnSpPr>
          <p:spPr>
            <a:xfrm rot="10800000">
              <a:off x="4114800" y="2362200"/>
              <a:ext cx="6858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191000" y="2209800"/>
              <a:ext cx="1046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Mauritania</a:t>
              </a:r>
              <a:endParaRPr lang="en-US" sz="1400" dirty="0"/>
            </a:p>
          </p:txBody>
        </p:sp>
        <p:graphicFrame>
          <p:nvGraphicFramePr>
            <p:cNvPr id="48" name="Chart 47"/>
            <p:cNvGraphicFramePr/>
            <p:nvPr/>
          </p:nvGraphicFramePr>
          <p:xfrm>
            <a:off x="4648200" y="5105400"/>
            <a:ext cx="1066800" cy="838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 rot="10800000" flipV="1">
              <a:off x="5486400" y="5257800"/>
              <a:ext cx="106680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15000" y="5486400"/>
              <a:ext cx="8487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Namibia</a:t>
              </a:r>
              <a:endParaRPr lang="en-US" sz="1400" dirty="0"/>
            </a:p>
          </p:txBody>
        </p:sp>
        <p:graphicFrame>
          <p:nvGraphicFramePr>
            <p:cNvPr id="53" name="Chart 52"/>
            <p:cNvGraphicFramePr/>
            <p:nvPr/>
          </p:nvGraphicFramePr>
          <p:xfrm>
            <a:off x="2667000" y="4800600"/>
            <a:ext cx="2286000" cy="137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cxnSp>
          <p:nvCxnSpPr>
            <p:cNvPr id="54" name="Straight Connector 53"/>
            <p:cNvCxnSpPr/>
            <p:nvPr/>
          </p:nvCxnSpPr>
          <p:spPr>
            <a:xfrm rot="10800000" flipV="1">
              <a:off x="4191000" y="3657600"/>
              <a:ext cx="1752600" cy="1524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334000" y="4038600"/>
              <a:ext cx="752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Nigeria</a:t>
              </a:r>
              <a:endParaRPr lang="en-US" sz="1400" dirty="0"/>
            </a:p>
          </p:txBody>
        </p:sp>
        <p:graphicFrame>
          <p:nvGraphicFramePr>
            <p:cNvPr id="60" name="Chart 59"/>
            <p:cNvGraphicFramePr/>
            <p:nvPr/>
          </p:nvGraphicFramePr>
          <p:xfrm>
            <a:off x="2590800" y="1905000"/>
            <a:ext cx="1066800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cxnSp>
          <p:nvCxnSpPr>
            <p:cNvPr id="62" name="Straight Connector 61"/>
            <p:cNvCxnSpPr/>
            <p:nvPr/>
          </p:nvCxnSpPr>
          <p:spPr>
            <a:xfrm rot="10800000">
              <a:off x="3276600" y="2438400"/>
              <a:ext cx="1524000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886200" y="2590800"/>
              <a:ext cx="780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Senegal</a:t>
              </a:r>
              <a:endParaRPr lang="en-US" sz="1400" dirty="0"/>
            </a:p>
          </p:txBody>
        </p:sp>
        <p:graphicFrame>
          <p:nvGraphicFramePr>
            <p:cNvPr id="66" name="Chart 65"/>
            <p:cNvGraphicFramePr/>
            <p:nvPr/>
          </p:nvGraphicFramePr>
          <p:xfrm>
            <a:off x="5410200" y="6096000"/>
            <a:ext cx="1524000" cy="76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cxnSp>
          <p:nvCxnSpPr>
            <p:cNvPr id="67" name="Straight Connector 66"/>
            <p:cNvCxnSpPr/>
            <p:nvPr/>
          </p:nvCxnSpPr>
          <p:spPr>
            <a:xfrm rot="10800000" flipV="1">
              <a:off x="6400800" y="6019800"/>
              <a:ext cx="6096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934200" y="6019800"/>
              <a:ext cx="1153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South Africa</a:t>
              </a:r>
              <a:endParaRPr 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31861"/>
              </p:ext>
            </p:extLst>
          </p:nvPr>
        </p:nvGraphicFramePr>
        <p:xfrm>
          <a:off x="1907703" y="555923"/>
          <a:ext cx="523745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Document" r:id="rId3" imgW="6223000" imgH="2806700" progId="Word.Document.12">
                  <p:link updateAutomatic="1"/>
                </p:oleObj>
              </mc:Choice>
              <mc:Fallback>
                <p:oleObj name="Document" r:id="rId3" imgW="6223000" imgH="28067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555923"/>
                        <a:ext cx="523745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hoto_cover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703" y="3614117"/>
            <a:ext cx="5274945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3" y="292494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Univers"/>
                <a:ea typeface="Times New Roman"/>
                <a:cs typeface="Arial"/>
              </a:rPr>
              <a:t>FAO/CITES Regional consultative workshop on sharks for </a:t>
            </a:r>
            <a:r>
              <a:rPr lang="en-US" sz="1400" i="1" dirty="0" smtClean="0">
                <a:latin typeface="Univers"/>
                <a:ea typeface="Times New Roman"/>
                <a:cs typeface="Arial"/>
              </a:rPr>
              <a:t>Africa</a:t>
            </a:r>
          </a:p>
          <a:p>
            <a:r>
              <a:rPr lang="en-US" sz="1400" i="1" dirty="0" smtClean="0">
                <a:latin typeface="Univers"/>
                <a:ea typeface="Times New Roman"/>
                <a:cs typeface="Arial"/>
              </a:rPr>
              <a:t> </a:t>
            </a:r>
            <a:r>
              <a:rPr lang="en-US" sz="1400" i="1" dirty="0">
                <a:latin typeface="Univers"/>
                <a:ea typeface="Times New Roman"/>
                <a:cs typeface="Arial"/>
              </a:rPr>
              <a:t>Casablanca, </a:t>
            </a:r>
            <a:r>
              <a:rPr lang="en-US" sz="1400" i="1" dirty="0" smtClean="0">
                <a:latin typeface="Univers"/>
                <a:ea typeface="Times New Roman"/>
                <a:cs typeface="Arial"/>
              </a:rPr>
              <a:t>Morocco. </a:t>
            </a:r>
            <a:r>
              <a:rPr lang="en-US" sz="1400" i="1" dirty="0">
                <a:latin typeface="Univers"/>
                <a:ea typeface="Times New Roman"/>
                <a:cs typeface="Arial"/>
              </a:rPr>
              <a:t>11-13 </a:t>
            </a:r>
            <a:r>
              <a:rPr lang="en-US" sz="1400" i="1" dirty="0" smtClean="0">
                <a:latin typeface="Univers"/>
                <a:ea typeface="Times New Roman"/>
                <a:cs typeface="Arial"/>
              </a:rPr>
              <a:t>February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43733" y="60932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Univers"/>
                <a:ea typeface="Times New Roman"/>
                <a:cs typeface="Arial"/>
              </a:rPr>
              <a:t>FAO/CITES Regional consultative workshop on sharks for </a:t>
            </a:r>
            <a:r>
              <a:rPr lang="en-US" sz="1400" i="1" dirty="0" smtClean="0">
                <a:latin typeface="Univers"/>
                <a:ea typeface="Times New Roman"/>
                <a:cs typeface="Arial"/>
              </a:rPr>
              <a:t>Asia </a:t>
            </a:r>
            <a:r>
              <a:rPr lang="es-ES" sz="1400" i="1" dirty="0" err="1">
                <a:latin typeface="Univers"/>
                <a:ea typeface="Times New Roman"/>
                <a:cs typeface="Arial"/>
              </a:rPr>
              <a:t>Xiamen</a:t>
            </a:r>
            <a:r>
              <a:rPr lang="es-ES" sz="1400" i="1" dirty="0">
                <a:latin typeface="Univers"/>
                <a:ea typeface="Times New Roman"/>
                <a:cs typeface="Arial"/>
              </a:rPr>
              <a:t>, China</a:t>
            </a:r>
            <a:r>
              <a:rPr lang="en-US" sz="1400" i="1" dirty="0" smtClean="0">
                <a:latin typeface="Univers"/>
                <a:ea typeface="Times New Roman"/>
                <a:cs typeface="Arial"/>
              </a:rPr>
              <a:t>. 13-15 May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663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2"/>
          <p:cNvSpPr>
            <a:spLocks noGrp="1"/>
          </p:cNvSpPr>
          <p:nvPr>
            <p:ph type="title"/>
          </p:nvPr>
        </p:nvSpPr>
        <p:spPr>
          <a:xfrm>
            <a:off x="389831" y="206084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/>
              <a:t>CSA&amp;C Regional Workshop on Sharks Listed in Appendix II of CITES - Preparing for </a:t>
            </a:r>
            <a:r>
              <a:rPr lang="en-GB" sz="2400" dirty="0" smtClean="0"/>
              <a:t>Implementation. </a:t>
            </a:r>
            <a:r>
              <a:rPr lang="en-US" sz="2400" dirty="0"/>
              <a:t>Recife, Brazil. 3-4 December </a:t>
            </a:r>
            <a:r>
              <a:rPr lang="en-US" sz="2400" dirty="0" smtClean="0"/>
              <a:t>2013.</a:t>
            </a:r>
            <a:endParaRPr lang="en-GB" sz="2400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389831" y="4293096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CITES Oceania Regional Workshop on Implementation of CoP16 sharks and ray Appendix II listings. Wollongong, Australia. 9-11 December 2013.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41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Consultant appraisal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Results/Common main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92252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Roadmap</a:t>
            </a:r>
          </a:p>
          <a:p>
            <a:r>
              <a:rPr lang="en-US" sz="2400" dirty="0" smtClean="0"/>
              <a:t>Action Plan</a:t>
            </a:r>
          </a:p>
          <a:p>
            <a:pPr marL="0" indent="0">
              <a:buNone/>
            </a:pPr>
            <a:endParaRPr lang="en-US" sz="2200" dirty="0" smtClean="0"/>
          </a:p>
          <a:p>
            <a:pPr lvl="0"/>
            <a:r>
              <a:rPr lang="en-GB" sz="2400" dirty="0" smtClean="0"/>
              <a:t>Lack of effective shark management measures</a:t>
            </a:r>
          </a:p>
          <a:p>
            <a:r>
              <a:rPr lang="en-GB" sz="2400" dirty="0" smtClean="0"/>
              <a:t>Limited knowledge and expertise to identify products in trade</a:t>
            </a:r>
          </a:p>
          <a:p>
            <a:pPr lvl="0"/>
            <a:r>
              <a:rPr lang="en-GB" sz="2400" dirty="0" smtClean="0"/>
              <a:t>Lack of traceability mechanisms to verify the origin and legality of products in trade</a:t>
            </a:r>
          </a:p>
          <a:p>
            <a:r>
              <a:rPr lang="en-US" sz="2400" dirty="0" smtClean="0"/>
              <a:t>Lack of coordinated networking and collaboration among agencies</a:t>
            </a:r>
            <a:endParaRPr lang="en-GB" sz="2400" dirty="0" smtClean="0"/>
          </a:p>
          <a:p>
            <a:pPr lvl="0"/>
            <a:r>
              <a:rPr lang="en-US" sz="2400" dirty="0" smtClean="0"/>
              <a:t>Insufficient  prolonged and targeted  funding for the implementation of CITES requirements 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1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305800" cy="3581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FISHERIES</a:t>
            </a:r>
            <a:br>
              <a:rPr lang="en-US" sz="6000" dirty="0" smtClean="0"/>
            </a:br>
            <a:r>
              <a:rPr lang="en-US" sz="3111" dirty="0" smtClean="0"/>
              <a:t>National waters  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b="0" dirty="0" smtClean="0"/>
              <a:t>High seas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3111" dirty="0" smtClean="0"/>
              <a:t>Small scale 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b="0" dirty="0" smtClean="0"/>
              <a:t>Industrial 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3111" dirty="0" err="1" smtClean="0"/>
              <a:t>Bycatch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b="0" dirty="0" smtClean="0"/>
              <a:t>Target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IN" sz="4400" dirty="0"/>
          </a:p>
        </p:txBody>
      </p:sp>
      <p:pic>
        <p:nvPicPr>
          <p:cNvPr id="8" name="Picture 7" descr="manta_fish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0"/>
            <a:ext cx="3556000" cy="2374900"/>
          </a:xfrm>
          <a:prstGeom prst="rect">
            <a:avLst/>
          </a:prstGeom>
        </p:spPr>
      </p:pic>
      <p:pic>
        <p:nvPicPr>
          <p:cNvPr id="9" name="Picture 8" descr="hammerhead long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"/>
            <a:ext cx="2286000" cy="1982391"/>
          </a:xfrm>
          <a:prstGeom prst="rect">
            <a:avLst/>
          </a:prstGeom>
        </p:spPr>
      </p:pic>
      <p:pic>
        <p:nvPicPr>
          <p:cNvPr id="10" name="Picture 9" descr="shrimp trawler Mex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672917"/>
            <a:ext cx="3276600" cy="21850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2438400"/>
            <a:ext cx="9144000" cy="1600438"/>
            <a:chOff x="0" y="2438400"/>
            <a:chExt cx="9144000" cy="1600438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438400"/>
              <a:ext cx="25146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 general sharks represent less than 5% of the total marine catches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9400" y="2438400"/>
              <a:ext cx="2514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Sharks and rays not reported at species level</a:t>
              </a:r>
            </a:p>
            <a:p>
              <a:endParaRPr lang="en-US" sz="2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6399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8090</TotalTime>
  <Words>372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Univers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Macintosh HD:Users:marcelovasconcellos:Documents:CITES:Sharks:Africa:Casablanca workshop:Draft Report Casablanca_April2014_En.docx!OLE_LINK1</vt:lpstr>
      <vt:lpstr>  Lessons from the CITES-FAO needs assessment workshops and the way forward   </vt:lpstr>
      <vt:lpstr>Target countries – FAO report</vt:lpstr>
      <vt:lpstr>Catches</vt:lpstr>
      <vt:lpstr>Catches</vt:lpstr>
      <vt:lpstr>PowerPoint Presentation</vt:lpstr>
      <vt:lpstr>CSA&amp;C Regional Workshop on Sharks Listed in Appendix II of CITES - Preparing for Implementation. Recife, Brazil. 3-4 December 2013.</vt:lpstr>
      <vt:lpstr>Consultant appraisal</vt:lpstr>
      <vt:lpstr>Results/Common main limitations</vt:lpstr>
      <vt:lpstr>FISHERIES National waters   High seas  Small scale  Industrial   Bycatch Target </vt:lpstr>
      <vt:lpstr>PowerPoint Presentation</vt:lpstr>
      <vt:lpstr>PowerPoint Presentation</vt:lpstr>
      <vt:lpstr>What next?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ACTION AND ORGANISATIONS   IN   SMALL-SCALE FISHERIES   (A BACKGROUND NOTE)</dc:title>
  <dc:creator>John</dc:creator>
  <cp:lastModifiedBy>Dong eun Lee</cp:lastModifiedBy>
  <cp:revision>532</cp:revision>
  <dcterms:created xsi:type="dcterms:W3CDTF">2014-06-13T05:50:58Z</dcterms:created>
  <dcterms:modified xsi:type="dcterms:W3CDTF">2014-07-06T22:37:31Z</dcterms:modified>
</cp:coreProperties>
</file>